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9144000"/>
  <p:notesSz cx="6858000" cy="9144000"/>
  <p:embeddedFontLst>
    <p:embeddedFont>
      <p:font typeface="Corbel"/>
      <p:regular r:id="rId17"/>
      <p:bold r:id="rId18"/>
      <p:italic r:id="rId19"/>
      <p:boldItalic r:id="rId20"/>
    </p:embeddedFont>
    <p:embeddedFont>
      <p:font typeface="Tahoma"/>
      <p:regular r:id="rId21"/>
      <p:bold r:id="rId22"/>
    </p:embeddedFont>
    <p:embeddedFont>
      <p:font typeface="Helvetica Neue"/>
      <p:regular r:id="rId23"/>
      <p:bold r:id="rId24"/>
      <p:italic r:id="rId25"/>
      <p:boldItalic r:id="rId26"/>
    </p:embeddedFont>
    <p:embeddedFont>
      <p:font typeface="Helvetica Neue Light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rbel-boldItalic.fntdata"/><Relationship Id="rId22" Type="http://schemas.openxmlformats.org/officeDocument/2006/relationships/font" Target="fonts/Tahoma-bold.fntdata"/><Relationship Id="rId21" Type="http://schemas.openxmlformats.org/officeDocument/2006/relationships/font" Target="fonts/Tahoma-regular.fntdata"/><Relationship Id="rId24" Type="http://schemas.openxmlformats.org/officeDocument/2006/relationships/font" Target="fonts/HelveticaNeue-bold.fntdata"/><Relationship Id="rId23" Type="http://schemas.openxmlformats.org/officeDocument/2006/relationships/font" Target="fonts/HelveticaNeue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HelveticaNeue-boldItalic.fntdata"/><Relationship Id="rId25" Type="http://schemas.openxmlformats.org/officeDocument/2006/relationships/font" Target="fonts/HelveticaNeue-italic.fntdata"/><Relationship Id="rId28" Type="http://schemas.openxmlformats.org/officeDocument/2006/relationships/font" Target="fonts/HelveticaNeueLight-bold.fntdata"/><Relationship Id="rId27" Type="http://schemas.openxmlformats.org/officeDocument/2006/relationships/font" Target="fonts/HelveticaNeueLight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HelveticaNeueLight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schemas.openxmlformats.org/officeDocument/2006/relationships/font" Target="fonts/HelveticaNeueLight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Corbel-regular.fntdata"/><Relationship Id="rId16" Type="http://schemas.openxmlformats.org/officeDocument/2006/relationships/slide" Target="slides/slide12.xml"/><Relationship Id="rId19" Type="http://schemas.openxmlformats.org/officeDocument/2006/relationships/font" Target="fonts/Corbel-italic.fntdata"/><Relationship Id="rId18" Type="http://schemas.openxmlformats.org/officeDocument/2006/relationships/font" Target="fonts/Corbel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reativecommons.org/licenses/by-sa/4.0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24f20c9f29_1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g324f20c9f29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g324f20c9f29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11ffa555f1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Leerlingen denken dat de chromosomenparen worden verdeeld tijdens een meiose.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/>
              <a:t>A</a:t>
            </a:r>
            <a:r>
              <a:rPr lang="en-GB"/>
              <a:t> Leerlingen verdelen de chromosomen tijdens de meiose.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/>
              <a:t>B</a:t>
            </a:r>
            <a:r>
              <a:rPr lang="en-GB"/>
              <a:t> GOED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/>
              <a:t>C </a:t>
            </a:r>
            <a:r>
              <a:rPr lang="en-GB"/>
              <a:t>Leerlingen verdelen de</a:t>
            </a:r>
            <a:r>
              <a:rPr b="1" lang="en-GB"/>
              <a:t> </a:t>
            </a:r>
            <a:r>
              <a:rPr lang="en-GB"/>
              <a:t>chromosomen op lengte.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/>
              <a:t>D </a:t>
            </a:r>
            <a:r>
              <a:rPr lang="en-GB"/>
              <a:t>Leerlingen verwarren mitose en meiose.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86" name="Google Shape;286;g311ffa555f1_0_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116874146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Leerlingen vergissen zich in hoe de oude strengen DNA worden gekopieerd tijdens de S-fase.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/>
              <a:t>A</a:t>
            </a:r>
            <a:r>
              <a:rPr lang="en-GB"/>
              <a:t> Leerlingen denken dat heterozygoot betekent dat het allel op beide chromosomen voorkomt.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/>
              <a:t>B</a:t>
            </a:r>
            <a:r>
              <a:rPr lang="en-GB"/>
              <a:t> GOED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/>
              <a:t>C</a:t>
            </a:r>
            <a:r>
              <a:rPr lang="en-GB"/>
              <a:t> Leerlingen denken dat het allel alleen op de oude streng blijft zitten, en niet op de nieuwe strengen.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10" name="Google Shape;310;g31168741465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d8459d7e3b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9" name="Google Shape;329;g2d8459d7e3b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De vragen en toelichtingen vallen onder een </a:t>
            </a:r>
            <a:r>
              <a:rPr b="0" i="0" lang="en-GB">
                <a:latin typeface="Arial"/>
                <a:ea typeface="Arial"/>
                <a:cs typeface="Arial"/>
                <a:sym typeface="Arial"/>
              </a:rPr>
              <a:t>CC BY-SA 4.0 licentie:</a:t>
            </a:r>
            <a:r>
              <a:rPr b="0" i="0" lang="en-GB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lang="en-GB" u="sng">
                <a:solidFill>
                  <a:schemeClr val="hlink"/>
                </a:solidFill>
                <a:hlinkClick r:id="rId2"/>
              </a:rPr>
              <a:t>https://creativecommons.org/licenses/by-sa/4.0</a:t>
            </a:r>
            <a:r>
              <a:rPr b="0" lang="en-GB" u="none"/>
              <a:t> </a:t>
            </a:r>
            <a:endParaRPr/>
          </a:p>
        </p:txBody>
      </p:sp>
      <p:sp>
        <p:nvSpPr>
          <p:cNvPr id="330" name="Google Shape;330;g2d8459d7e3b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acb5101bbb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Misvatting: Leerlingen denken dat de hoeveelheid DNA alleen afneemt tijdens de meiose. Zij vergissen zich in de verandering van de hoeveelheid DNA tijdens meiose I en meiose II in relatie tot  ‘n’ (verschil chromosomen en chromatiden).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A</a:t>
            </a:r>
            <a:r>
              <a:rPr lang="en-GB"/>
              <a:t> Leerlingen denken dat de hoeveelheid chromosomen niet toeneemt, dus ook niet meer DNA (slaat de S-fase (replicatie) over)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B</a:t>
            </a:r>
            <a:r>
              <a:rPr lang="en-GB"/>
              <a:t> Leerlingen verwarren mitose en de reductiedeling/meiose.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C</a:t>
            </a:r>
            <a:r>
              <a:rPr lang="en-GB"/>
              <a:t> GOED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g2acb5101bbb_1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acb5101bbb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Misvatting: Leerlingen denken dat cellen statisch, onveranderlijk zijn. Dit in tegenstelling tot de dynamische processen die zich binnen een levende cel afspelen. Leerlingen denken vaak dat alle cellen altijd hetzelfde blijven.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A </a:t>
            </a:r>
            <a:r>
              <a:rPr lang="en-GB"/>
              <a:t>Leerlingen vergeten dat stofwisseling kan variëren.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B</a:t>
            </a:r>
            <a:r>
              <a:rPr lang="en-GB"/>
              <a:t> GOED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C</a:t>
            </a:r>
            <a:r>
              <a:rPr lang="en-GB"/>
              <a:t> Leerlingen vergeten dat er nog steeds genregulatie kan plaatsvinden en expressie op het moment dat het nodig is.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D</a:t>
            </a:r>
            <a:r>
              <a:rPr lang="en-GB"/>
              <a:t> Leerlingen denken dat de deling na de specialisatie gebeurt. Discussie over verschillende typen stamcellen mogelijk.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2acb5101bbb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7106db77a9_0_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Misvatting: Leerlingen  vergissen zich in de verandering van de hoeveelheid DNA tijdens meiose in relatie tot  ‘n’ (verschil chromosomen en chromatiden).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A</a:t>
            </a:r>
            <a:r>
              <a:rPr lang="en-GB"/>
              <a:t> Leerlingen denken dat eerste het aantal chromosomen verdubbeld en dan weer vermindert bij de reductiedeling.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B</a:t>
            </a:r>
            <a:r>
              <a:rPr lang="en-GB"/>
              <a:t> </a:t>
            </a:r>
            <a:r>
              <a:rPr lang="en-GB"/>
              <a:t>GOED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C</a:t>
            </a:r>
            <a:r>
              <a:rPr lang="en-GB"/>
              <a:t> Leerlingen tellen na de </a:t>
            </a:r>
            <a:r>
              <a:rPr lang="en-GB"/>
              <a:t>meiose</a:t>
            </a:r>
            <a:r>
              <a:rPr lang="en-GB"/>
              <a:t> 1 het aantal chromatiden en denken dat dat het aantal chromosomen is.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D</a:t>
            </a:r>
            <a:r>
              <a:rPr lang="en-GB"/>
              <a:t> Leerlingen halen mitose, voor lichaamscellen, en meiose, voor </a:t>
            </a:r>
            <a:r>
              <a:rPr lang="en-GB"/>
              <a:t>geslachtscellen</a:t>
            </a:r>
            <a:r>
              <a:rPr lang="en-GB"/>
              <a:t>, door elkaar.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27106db77a9_0_4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db888ae609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Leerlingen verwarren de hoeveelheid DNA met het aantal chromosomen.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/>
              <a:t>A </a:t>
            </a:r>
            <a:r>
              <a:rPr lang="en-GB"/>
              <a:t>GOED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/>
              <a:t>B</a:t>
            </a:r>
            <a:r>
              <a:rPr lang="en-GB"/>
              <a:t> Leerlingen denken dat de hoeveelheid DNA gelijk is aan de eerste cel, dus ook hetzelfde aantal chromosomen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/>
              <a:t>C </a:t>
            </a:r>
            <a:r>
              <a:rPr lang="en-GB"/>
              <a:t>Leerlingen denken dat er een verdubbeling heeft plaatsgevonden van het aantal chromosomen (verwarren S-fase en meiose I?)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/>
              <a:t>D </a:t>
            </a:r>
            <a:r>
              <a:rPr lang="en-GB"/>
              <a:t>Leerlingen hebben geen enkel idee hoe ze dit aan moeten pakken. </a:t>
            </a:r>
            <a:r>
              <a:rPr lang="en-GB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0" name="Google Shape;160;g2db888ae609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db888ae609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Leerlingen hebben moeite om te analyseren bij welke stap van de meiose het aantal chromosomen wordt gereduceerd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/>
              <a:t>A </a:t>
            </a:r>
            <a:r>
              <a:rPr lang="en-GB"/>
              <a:t>Leerlingen voeren de stappen uit als mitose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/>
              <a:t>B</a:t>
            </a:r>
            <a:r>
              <a:rPr lang="en-GB"/>
              <a:t> GOED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/>
              <a:t>C </a:t>
            </a:r>
            <a:r>
              <a:rPr lang="en-GB"/>
              <a:t>Leerlingen hebben alle chromosomen aan het eind bij elkaar opgeteld, omdat er altijd een reductie optreedt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/>
              <a:t>D</a:t>
            </a:r>
            <a:r>
              <a:rPr lang="en-GB"/>
              <a:t> Leerlingen denken dat dit niet kan als je het aantal voor M niet weet.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85" name="Google Shape;185;g2db888ae609_1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eacd8a3de2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Misvatting: Leerlingen denken dat ‘n’ het totaal aantal chromosomen is.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A</a:t>
            </a:r>
            <a:r>
              <a:rPr lang="en-GB"/>
              <a:t> Leerlingen denken dat alle cellen haploïd zijn.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B </a:t>
            </a:r>
            <a:r>
              <a:rPr lang="en-GB"/>
              <a:t>GOED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C </a:t>
            </a:r>
            <a:r>
              <a:rPr lang="en-GB"/>
              <a:t>Leerlingen denken dat de ploïditeit verwijst naar het totaal aantal chromosomen is.</a:t>
            </a:r>
            <a:endParaRPr/>
          </a:p>
        </p:txBody>
      </p:sp>
      <p:sp>
        <p:nvSpPr>
          <p:cNvPr id="210" name="Google Shape;210;g2eacd8a3de2_0_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7860a3696b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Misvatting: Leerlingen denken dat n het totaal aantal chromosomen is.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A</a:t>
            </a:r>
            <a:r>
              <a:rPr lang="en-GB"/>
              <a:t> Leerlingen denken verwijst naar de  ploïditeit.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B </a:t>
            </a:r>
            <a:r>
              <a:rPr lang="en-GB"/>
              <a:t>GOED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C </a:t>
            </a:r>
            <a:r>
              <a:rPr lang="en-GB"/>
              <a:t>Leerlingen denken dat ‘n’ het totaal aantal chromosomen is.</a:t>
            </a:r>
            <a:endParaRPr/>
          </a:p>
        </p:txBody>
      </p:sp>
      <p:sp>
        <p:nvSpPr>
          <p:cNvPr id="236" name="Google Shape;236;g27860a3696b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eacd8a3de2_0_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Leerlingen denken dat chromosomen worden verdeeld tijdens een mitose.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/>
              <a:t>A</a:t>
            </a:r>
            <a:r>
              <a:rPr lang="en-GB"/>
              <a:t> Leerlingen verdelen de chromosomen tijdens de mitose.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/>
              <a:t>B</a:t>
            </a:r>
            <a:r>
              <a:rPr lang="en-GB"/>
              <a:t> Leerlingen denken dat de mitose hetzelfde doet als de meiose, of halen deze twee door elkaar.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/>
              <a:t>C </a:t>
            </a:r>
            <a:r>
              <a:rPr lang="en-GB"/>
              <a:t>Leerlingen verdelen de</a:t>
            </a:r>
            <a:r>
              <a:rPr b="1" lang="en-GB"/>
              <a:t> </a:t>
            </a:r>
            <a:r>
              <a:rPr lang="en-GB"/>
              <a:t>chromosomen op lengte.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/>
              <a:t>D </a:t>
            </a:r>
            <a:r>
              <a:rPr lang="en-GB"/>
              <a:t>GOED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62" name="Google Shape;262;g2eacd8a3de2_0_5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2741216" y="2531666"/>
            <a:ext cx="5811838" cy="1478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-273446" y="1110059"/>
            <a:ext cx="5811838" cy="4321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van twee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471487" y="1825625"/>
            <a:ext cx="290036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3486150" y="1825625"/>
            <a:ext cx="290036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5.png"/><Relationship Id="rId7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diagnostischevragen.nl/" TargetMode="External"/><Relationship Id="rId4" Type="http://schemas.openxmlformats.org/officeDocument/2006/relationships/image" Target="../media/image18.png"/><Relationship Id="rId5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6.png"/><Relationship Id="rId5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5.png"/><Relationship Id="rId7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type="ctrTitle"/>
          </p:nvPr>
        </p:nvSpPr>
        <p:spPr>
          <a:xfrm>
            <a:off x="1143000" y="483455"/>
            <a:ext cx="6858000" cy="294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</a:pPr>
            <a:r>
              <a:rPr b="1" lang="en-GB" sz="5400">
                <a:solidFill>
                  <a:schemeClr val="accent1"/>
                </a:solidFill>
              </a:rPr>
              <a:t>Celdeling</a:t>
            </a:r>
            <a:br>
              <a:rPr b="1" lang="en-GB">
                <a:solidFill>
                  <a:schemeClr val="accent1"/>
                </a:solidFill>
              </a:rPr>
            </a:br>
            <a:endParaRPr b="1">
              <a:solidFill>
                <a:schemeClr val="accent1"/>
              </a:solidFill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3"/>
          <p:cNvSpPr txBox="1"/>
          <p:nvPr>
            <p:ph idx="1" type="subTitle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1950" lvl="0" marL="45720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2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9" name="Google Shape;289;p22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lang="en-GB"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/>
          </a:p>
        </p:txBody>
      </p:sp>
      <p:sp>
        <p:nvSpPr>
          <p:cNvPr id="290" name="Google Shape;290;p22"/>
          <p:cNvSpPr txBox="1"/>
          <p:nvPr>
            <p:ph type="title"/>
          </p:nvPr>
        </p:nvSpPr>
        <p:spPr>
          <a:xfrm>
            <a:off x="729419" y="548640"/>
            <a:ext cx="81099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12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GB" sz="3200"/>
              <a:t>De kern hiernaast ondergaat meiose. </a:t>
            </a:r>
            <a:endParaRPr sz="3200"/>
          </a:p>
          <a:p>
            <a:pPr indent="0" lvl="0" marL="0" rtl="0" algn="l">
              <a:lnSpc>
                <a:spcPct val="1212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GB" sz="3200"/>
              <a:t>Hoe zien de dochtercellen eruit?</a:t>
            </a:r>
            <a:endParaRPr/>
          </a:p>
        </p:txBody>
      </p:sp>
      <p:grpSp>
        <p:nvGrpSpPr>
          <p:cNvPr id="291" name="Google Shape;291;p22"/>
          <p:cNvGrpSpPr/>
          <p:nvPr/>
        </p:nvGrpSpPr>
        <p:grpSpPr>
          <a:xfrm>
            <a:off x="947033" y="2362454"/>
            <a:ext cx="908700" cy="908700"/>
            <a:chOff x="947033" y="2362454"/>
            <a:chExt cx="908700" cy="908700"/>
          </a:xfrm>
        </p:grpSpPr>
        <p:sp>
          <p:nvSpPr>
            <p:cNvPr id="292" name="Google Shape;292;p22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93" name="Google Shape;293;p22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/>
            </a:p>
          </p:txBody>
        </p:sp>
      </p:grpSp>
      <p:grpSp>
        <p:nvGrpSpPr>
          <p:cNvPr id="294" name="Google Shape;294;p22"/>
          <p:cNvGrpSpPr/>
          <p:nvPr/>
        </p:nvGrpSpPr>
        <p:grpSpPr>
          <a:xfrm>
            <a:off x="5233492" y="2402612"/>
            <a:ext cx="908700" cy="908700"/>
            <a:chOff x="4665644" y="2362454"/>
            <a:chExt cx="908700" cy="908700"/>
          </a:xfrm>
        </p:grpSpPr>
        <p:sp>
          <p:nvSpPr>
            <p:cNvPr id="295" name="Google Shape;295;p22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96" name="Google Shape;296;p22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/>
            </a:p>
          </p:txBody>
        </p:sp>
      </p:grpSp>
      <p:grpSp>
        <p:nvGrpSpPr>
          <p:cNvPr id="297" name="Google Shape;297;p22"/>
          <p:cNvGrpSpPr/>
          <p:nvPr/>
        </p:nvGrpSpPr>
        <p:grpSpPr>
          <a:xfrm>
            <a:off x="947033" y="4156948"/>
            <a:ext cx="908700" cy="908700"/>
            <a:chOff x="947033" y="4156948"/>
            <a:chExt cx="908700" cy="908700"/>
          </a:xfrm>
        </p:grpSpPr>
        <p:sp>
          <p:nvSpPr>
            <p:cNvPr id="298" name="Google Shape;298;p22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99" name="Google Shape;299;p22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/>
            </a:p>
          </p:txBody>
        </p:sp>
      </p:grpSp>
      <p:grpSp>
        <p:nvGrpSpPr>
          <p:cNvPr id="300" name="Google Shape;300;p22"/>
          <p:cNvGrpSpPr/>
          <p:nvPr/>
        </p:nvGrpSpPr>
        <p:grpSpPr>
          <a:xfrm>
            <a:off x="5233666" y="4172520"/>
            <a:ext cx="908700" cy="908700"/>
            <a:chOff x="4665644" y="4148177"/>
            <a:chExt cx="908700" cy="908700"/>
          </a:xfrm>
        </p:grpSpPr>
        <p:sp>
          <p:nvSpPr>
            <p:cNvPr id="301" name="Google Shape;301;p22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02" name="Google Shape;302;p22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/>
            </a:p>
          </p:txBody>
        </p:sp>
      </p:grpSp>
      <p:pic>
        <p:nvPicPr>
          <p:cNvPr id="303" name="Google Shape;30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4592" y="2148840"/>
            <a:ext cx="2697008" cy="1619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6000" y="2322700"/>
            <a:ext cx="2933700" cy="143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54025" y="3994600"/>
            <a:ext cx="2981325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61263" y="462925"/>
            <a:ext cx="1438275" cy="16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94766" y="3921168"/>
            <a:ext cx="2696834" cy="1422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3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13" name="Google Shape;313;p23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lang="en-GB"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/>
          </a:p>
        </p:txBody>
      </p:sp>
      <p:grpSp>
        <p:nvGrpSpPr>
          <p:cNvPr id="314" name="Google Shape;314;p23"/>
          <p:cNvGrpSpPr/>
          <p:nvPr/>
        </p:nvGrpSpPr>
        <p:grpSpPr>
          <a:xfrm>
            <a:off x="1037341" y="2974657"/>
            <a:ext cx="908700" cy="908700"/>
            <a:chOff x="1339856" y="4930964"/>
            <a:chExt cx="908700" cy="908700"/>
          </a:xfrm>
        </p:grpSpPr>
        <p:sp>
          <p:nvSpPr>
            <p:cNvPr id="315" name="Google Shape;315;p23"/>
            <p:cNvSpPr/>
            <p:nvPr/>
          </p:nvSpPr>
          <p:spPr>
            <a:xfrm>
              <a:off x="1339856" y="493096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16" name="Google Shape;316;p23"/>
            <p:cNvSpPr/>
            <p:nvPr/>
          </p:nvSpPr>
          <p:spPr>
            <a:xfrm>
              <a:off x="1654059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/>
            </a:p>
          </p:txBody>
        </p:sp>
      </p:grpSp>
      <p:grpSp>
        <p:nvGrpSpPr>
          <p:cNvPr id="317" name="Google Shape;317;p23"/>
          <p:cNvGrpSpPr/>
          <p:nvPr/>
        </p:nvGrpSpPr>
        <p:grpSpPr>
          <a:xfrm>
            <a:off x="3900990" y="2974657"/>
            <a:ext cx="908700" cy="908700"/>
            <a:chOff x="4181543" y="4930964"/>
            <a:chExt cx="908700" cy="908700"/>
          </a:xfrm>
        </p:grpSpPr>
        <p:sp>
          <p:nvSpPr>
            <p:cNvPr id="318" name="Google Shape;318;p23"/>
            <p:cNvSpPr/>
            <p:nvPr/>
          </p:nvSpPr>
          <p:spPr>
            <a:xfrm>
              <a:off x="4181543" y="493096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19" name="Google Shape;319;p23"/>
            <p:cNvSpPr/>
            <p:nvPr/>
          </p:nvSpPr>
          <p:spPr>
            <a:xfrm>
              <a:off x="4495746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/>
            </a:p>
          </p:txBody>
        </p:sp>
      </p:grpSp>
      <p:grpSp>
        <p:nvGrpSpPr>
          <p:cNvPr id="320" name="Google Shape;320;p23"/>
          <p:cNvGrpSpPr/>
          <p:nvPr/>
        </p:nvGrpSpPr>
        <p:grpSpPr>
          <a:xfrm>
            <a:off x="6764639" y="2974657"/>
            <a:ext cx="908700" cy="908700"/>
            <a:chOff x="6845718" y="3391114"/>
            <a:chExt cx="908700" cy="908700"/>
          </a:xfrm>
        </p:grpSpPr>
        <p:sp>
          <p:nvSpPr>
            <p:cNvPr id="321" name="Google Shape;321;p23"/>
            <p:cNvSpPr/>
            <p:nvPr/>
          </p:nvSpPr>
          <p:spPr>
            <a:xfrm>
              <a:off x="6845718" y="3391114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22" name="Google Shape;322;p23"/>
            <p:cNvSpPr/>
            <p:nvPr/>
          </p:nvSpPr>
          <p:spPr>
            <a:xfrm>
              <a:off x="7121872" y="3629910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/>
            </a:p>
          </p:txBody>
        </p:sp>
      </p:grpSp>
      <p:sp>
        <p:nvSpPr>
          <p:cNvPr id="323" name="Google Shape;323;p23"/>
          <p:cNvSpPr txBox="1"/>
          <p:nvPr>
            <p:ph type="title"/>
          </p:nvPr>
        </p:nvSpPr>
        <p:spPr>
          <a:xfrm>
            <a:off x="729425" y="548646"/>
            <a:ext cx="8109900" cy="19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12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GB" sz="3100"/>
              <a:t>Het zwarte blokje stelt een allel voor. </a:t>
            </a:r>
            <a:endParaRPr sz="3100"/>
          </a:p>
          <a:p>
            <a:pPr indent="0" lvl="0" marL="0" rtl="0" algn="l">
              <a:lnSpc>
                <a:spcPct val="1212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GB" sz="3100"/>
              <a:t>Iemand is heterozygoot. Welke afbeelding klopt voor de chromosomen ná de S-fase?</a:t>
            </a:r>
            <a:endParaRPr sz="3200"/>
          </a:p>
        </p:txBody>
      </p:sp>
      <p:pic>
        <p:nvPicPr>
          <p:cNvPr id="324" name="Google Shape;3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988" y="4092746"/>
            <a:ext cx="1495425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21906" y="4049877"/>
            <a:ext cx="1514475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1255" y="4064164"/>
            <a:ext cx="1447800" cy="148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4"/>
          <p:cNvSpPr txBox="1"/>
          <p:nvPr/>
        </p:nvSpPr>
        <p:spPr>
          <a:xfrm>
            <a:off x="5685183" y="6407433"/>
            <a:ext cx="34587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        © 2022 NVON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24"/>
          <p:cNvSpPr txBox="1"/>
          <p:nvPr>
            <p:ph type="title"/>
          </p:nvPr>
        </p:nvSpPr>
        <p:spPr>
          <a:xfrm>
            <a:off x="628650" y="365126"/>
            <a:ext cx="7886700" cy="409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br>
              <a:rPr b="1" lang="en-GB"/>
            </a:br>
            <a:endParaRPr/>
          </a:p>
        </p:txBody>
      </p:sp>
      <p:sp>
        <p:nvSpPr>
          <p:cNvPr id="334" name="Google Shape;334;p24"/>
          <p:cNvSpPr txBox="1"/>
          <p:nvPr/>
        </p:nvSpPr>
        <p:spPr>
          <a:xfrm>
            <a:off x="628650" y="572530"/>
            <a:ext cx="7886700" cy="3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GB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Deze vragen met toelichting zijn ontwikkeld door de werkgroep diagnostische vragen van de NVON. Meer vragen en info vind je op: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t/>
            </a:r>
            <a:endParaRPr b="0" i="0" sz="3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GB" sz="3300" u="sng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www.diagnostischevragen.nl</a:t>
            </a:r>
            <a:endParaRPr b="0" i="0" sz="33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t/>
            </a:r>
            <a:endParaRPr b="0" i="0" sz="3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5" name="Google Shape;335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50189" y="3557741"/>
            <a:ext cx="4243622" cy="1295421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24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37" name="Google Shape;337;p24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eative Commons Attribution-ShareAlike 3.0 Unported - Wikidata" id="338" name="Google Shape;338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8188" y="6332184"/>
            <a:ext cx="1148977" cy="404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/>
          </a:p>
        </p:txBody>
      </p:sp>
      <p:grpSp>
        <p:nvGrpSpPr>
          <p:cNvPr id="99" name="Google Shape;99;p14"/>
          <p:cNvGrpSpPr/>
          <p:nvPr/>
        </p:nvGrpSpPr>
        <p:grpSpPr>
          <a:xfrm>
            <a:off x="1284813" y="4943295"/>
            <a:ext cx="908700" cy="908700"/>
            <a:chOff x="947033" y="2362454"/>
            <a:chExt cx="908700" cy="908700"/>
          </a:xfrm>
        </p:grpSpPr>
        <p:sp>
          <p:nvSpPr>
            <p:cNvPr id="100" name="Google Shape;100;p14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01" name="Google Shape;101;p14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/>
            </a:p>
          </p:txBody>
        </p:sp>
      </p:grpSp>
      <p:grpSp>
        <p:nvGrpSpPr>
          <p:cNvPr id="102" name="Google Shape;102;p14"/>
          <p:cNvGrpSpPr/>
          <p:nvPr/>
        </p:nvGrpSpPr>
        <p:grpSpPr>
          <a:xfrm>
            <a:off x="4330000" y="4943311"/>
            <a:ext cx="908700" cy="908700"/>
            <a:chOff x="4665644" y="2362454"/>
            <a:chExt cx="908700" cy="908700"/>
          </a:xfrm>
        </p:grpSpPr>
        <p:sp>
          <p:nvSpPr>
            <p:cNvPr id="103" name="Google Shape;103;p14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/>
            </a:p>
          </p:txBody>
        </p:sp>
      </p:grpSp>
      <p:grpSp>
        <p:nvGrpSpPr>
          <p:cNvPr id="105" name="Google Shape;105;p14"/>
          <p:cNvGrpSpPr/>
          <p:nvPr/>
        </p:nvGrpSpPr>
        <p:grpSpPr>
          <a:xfrm>
            <a:off x="7065524" y="4943297"/>
            <a:ext cx="908700" cy="908700"/>
            <a:chOff x="947033" y="4156948"/>
            <a:chExt cx="908700" cy="908700"/>
          </a:xfrm>
        </p:grpSpPr>
        <p:sp>
          <p:nvSpPr>
            <p:cNvPr id="106" name="Google Shape;106;p14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/>
            </a:p>
          </p:txBody>
        </p:sp>
      </p:grpSp>
      <p:sp>
        <p:nvSpPr>
          <p:cNvPr id="108" name="Google Shape;108;p14"/>
          <p:cNvSpPr txBox="1"/>
          <p:nvPr>
            <p:ph type="title"/>
          </p:nvPr>
        </p:nvSpPr>
        <p:spPr>
          <a:xfrm>
            <a:off x="729419" y="396260"/>
            <a:ext cx="8109900" cy="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 sz="3600"/>
              <a:t>Hoe verandert de hoeveelheid DNA per celkern vanaf start S-fase tot eind Meiose II?</a:t>
            </a:r>
            <a:endParaRPr/>
          </a:p>
        </p:txBody>
      </p:sp>
      <p:pic>
        <p:nvPicPr>
          <p:cNvPr id="109" name="Google Shape;109;p14" title="Diagra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00" y="2304685"/>
            <a:ext cx="2879626" cy="1790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4" title="Diagram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6075" y="2319173"/>
            <a:ext cx="2879624" cy="1761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4" title="Diagram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35700" y="2320024"/>
            <a:ext cx="3314284" cy="176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0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</a:t>
            </a: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diagnostischevragen.nl</a:t>
            </a:r>
            <a:endParaRPr/>
          </a:p>
        </p:txBody>
      </p:sp>
      <p:grpSp>
        <p:nvGrpSpPr>
          <p:cNvPr id="118" name="Google Shape;118;p15"/>
          <p:cNvGrpSpPr/>
          <p:nvPr/>
        </p:nvGrpSpPr>
        <p:grpSpPr>
          <a:xfrm>
            <a:off x="806913" y="1496245"/>
            <a:ext cx="7309588" cy="908700"/>
            <a:chOff x="806913" y="1496245"/>
            <a:chExt cx="7309588" cy="908700"/>
          </a:xfrm>
        </p:grpSpPr>
        <p:grpSp>
          <p:nvGrpSpPr>
            <p:cNvPr id="119" name="Google Shape;119;p15"/>
            <p:cNvGrpSpPr/>
            <p:nvPr/>
          </p:nvGrpSpPr>
          <p:grpSpPr>
            <a:xfrm>
              <a:off x="806913" y="1496245"/>
              <a:ext cx="908700" cy="908700"/>
              <a:chOff x="947033" y="2362454"/>
              <a:chExt cx="908700" cy="908700"/>
            </a:xfrm>
          </p:grpSpPr>
          <p:sp>
            <p:nvSpPr>
              <p:cNvPr id="120" name="Google Shape;120;p15"/>
              <p:cNvSpPr/>
              <p:nvPr/>
            </p:nvSpPr>
            <p:spPr>
              <a:xfrm>
                <a:off x="947033" y="2362454"/>
                <a:ext cx="908700" cy="908700"/>
              </a:xfrm>
              <a:prstGeom prst="ellipse">
                <a:avLst/>
              </a:prstGeom>
              <a:solidFill>
                <a:srgbClr val="73C3E3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21" name="Google Shape;121;p15"/>
              <p:cNvSpPr/>
              <p:nvPr/>
            </p:nvSpPr>
            <p:spPr>
              <a:xfrm>
                <a:off x="1261236" y="2588475"/>
                <a:ext cx="3564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Helvetica Neue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A</a:t>
                </a:r>
                <a:endParaRPr/>
              </a:p>
            </p:txBody>
          </p:sp>
        </p:grpSp>
        <p:sp>
          <p:nvSpPr>
            <p:cNvPr id="122" name="Google Shape;122;p15"/>
            <p:cNvSpPr/>
            <p:nvPr/>
          </p:nvSpPr>
          <p:spPr>
            <a:xfrm>
              <a:off x="1958101" y="1655969"/>
              <a:ext cx="6158400" cy="58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lang="en-GB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…b</a:t>
              </a:r>
              <a:r>
                <a:rPr lang="en-GB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lijft de samenstelling van de celinhoud hetzelfde.</a:t>
              </a:r>
              <a:endParaRPr sz="2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" name="Google Shape;123;p15"/>
          <p:cNvGrpSpPr/>
          <p:nvPr/>
        </p:nvGrpSpPr>
        <p:grpSpPr>
          <a:xfrm>
            <a:off x="806912" y="2594911"/>
            <a:ext cx="7309589" cy="908700"/>
            <a:chOff x="806912" y="2594911"/>
            <a:chExt cx="7309589" cy="908700"/>
          </a:xfrm>
        </p:grpSpPr>
        <p:grpSp>
          <p:nvGrpSpPr>
            <p:cNvPr id="124" name="Google Shape;124;p15"/>
            <p:cNvGrpSpPr/>
            <p:nvPr/>
          </p:nvGrpSpPr>
          <p:grpSpPr>
            <a:xfrm>
              <a:off x="806912" y="2594911"/>
              <a:ext cx="908700" cy="908700"/>
              <a:chOff x="4665644" y="2362454"/>
              <a:chExt cx="908700" cy="908700"/>
            </a:xfrm>
          </p:grpSpPr>
          <p:sp>
            <p:nvSpPr>
              <p:cNvPr id="125" name="Google Shape;125;p15"/>
              <p:cNvSpPr/>
              <p:nvPr/>
            </p:nvSpPr>
            <p:spPr>
              <a:xfrm>
                <a:off x="4665644" y="2362454"/>
                <a:ext cx="908700" cy="908700"/>
              </a:xfrm>
              <a:prstGeom prst="ellipse">
                <a:avLst/>
              </a:prstGeom>
              <a:solidFill>
                <a:srgbClr val="919CE3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26" name="Google Shape;126;p15"/>
              <p:cNvSpPr/>
              <p:nvPr/>
            </p:nvSpPr>
            <p:spPr>
              <a:xfrm>
                <a:off x="4979847" y="2588475"/>
                <a:ext cx="3564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Helvetica Neue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B</a:t>
                </a:r>
                <a:endParaRPr/>
              </a:p>
            </p:txBody>
          </p:sp>
        </p:grpSp>
        <p:sp>
          <p:nvSpPr>
            <p:cNvPr id="127" name="Google Shape;127;p15"/>
            <p:cNvSpPr/>
            <p:nvPr/>
          </p:nvSpPr>
          <p:spPr>
            <a:xfrm>
              <a:off x="1958101" y="2711037"/>
              <a:ext cx="6158400" cy="58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Calibri"/>
                <a:buNone/>
              </a:pPr>
              <a:r>
                <a:rPr lang="en-GB" sz="2800">
                  <a:latin typeface="Calibri"/>
                  <a:ea typeface="Calibri"/>
                  <a:cs typeface="Calibri"/>
                  <a:sym typeface="Calibri"/>
                </a:rPr>
                <a:t>… b</a:t>
              </a:r>
              <a:r>
                <a:rPr lang="en-GB" sz="2800">
                  <a:latin typeface="Calibri"/>
                  <a:ea typeface="Calibri"/>
                  <a:cs typeface="Calibri"/>
                  <a:sym typeface="Calibri"/>
                </a:rPr>
                <a:t>lijft de functie van de cel hetzelfde.</a:t>
              </a:r>
              <a:endPara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15"/>
          <p:cNvGrpSpPr/>
          <p:nvPr/>
        </p:nvGrpSpPr>
        <p:grpSpPr>
          <a:xfrm>
            <a:off x="806911" y="3730897"/>
            <a:ext cx="7309589" cy="908700"/>
            <a:chOff x="806911" y="3730897"/>
            <a:chExt cx="7309589" cy="908700"/>
          </a:xfrm>
        </p:grpSpPr>
        <p:grpSp>
          <p:nvGrpSpPr>
            <p:cNvPr id="129" name="Google Shape;129;p15"/>
            <p:cNvGrpSpPr/>
            <p:nvPr/>
          </p:nvGrpSpPr>
          <p:grpSpPr>
            <a:xfrm>
              <a:off x="806911" y="3730897"/>
              <a:ext cx="908700" cy="908700"/>
              <a:chOff x="947033" y="4156948"/>
              <a:chExt cx="908700" cy="908700"/>
            </a:xfrm>
          </p:grpSpPr>
          <p:sp>
            <p:nvSpPr>
              <p:cNvPr id="130" name="Google Shape;130;p15"/>
              <p:cNvSpPr/>
              <p:nvPr/>
            </p:nvSpPr>
            <p:spPr>
              <a:xfrm>
                <a:off x="947033" y="4156948"/>
                <a:ext cx="908700" cy="908700"/>
              </a:xfrm>
              <a:prstGeom prst="ellipse">
                <a:avLst/>
              </a:prstGeom>
              <a:solidFill>
                <a:srgbClr val="95DF83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31" name="Google Shape;131;p15"/>
              <p:cNvSpPr/>
              <p:nvPr/>
            </p:nvSpPr>
            <p:spPr>
              <a:xfrm>
                <a:off x="1261237" y="4382969"/>
                <a:ext cx="3564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Helvetica Neue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C</a:t>
                </a:r>
                <a:endParaRPr/>
              </a:p>
            </p:txBody>
          </p:sp>
        </p:grpSp>
        <p:sp>
          <p:nvSpPr>
            <p:cNvPr id="132" name="Google Shape;132;p15"/>
            <p:cNvSpPr/>
            <p:nvPr/>
          </p:nvSpPr>
          <p:spPr>
            <a:xfrm>
              <a:off x="1958100" y="3856597"/>
              <a:ext cx="6158400" cy="58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Calibri"/>
                <a:buNone/>
              </a:pPr>
              <a:r>
                <a:rPr lang="en-GB" sz="2800">
                  <a:latin typeface="Calibri"/>
                  <a:ea typeface="Calibri"/>
                  <a:cs typeface="Calibri"/>
                  <a:sym typeface="Calibri"/>
                </a:rPr>
                <a:t>… b</a:t>
              </a:r>
              <a:r>
                <a:rPr lang="en-GB" sz="2800">
                  <a:latin typeface="Calibri"/>
                  <a:ea typeface="Calibri"/>
                  <a:cs typeface="Calibri"/>
                  <a:sym typeface="Calibri"/>
                </a:rPr>
                <a:t>lijft de genexpressie in de cel hetzelfde.</a:t>
              </a:r>
              <a:endPara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" name="Google Shape;133;p15"/>
          <p:cNvGrpSpPr/>
          <p:nvPr/>
        </p:nvGrpSpPr>
        <p:grpSpPr>
          <a:xfrm>
            <a:off x="806911" y="4829563"/>
            <a:ext cx="7309588" cy="908700"/>
            <a:chOff x="806911" y="4829563"/>
            <a:chExt cx="7309588" cy="908700"/>
          </a:xfrm>
        </p:grpSpPr>
        <p:grpSp>
          <p:nvGrpSpPr>
            <p:cNvPr id="134" name="Google Shape;134;p15"/>
            <p:cNvGrpSpPr/>
            <p:nvPr/>
          </p:nvGrpSpPr>
          <p:grpSpPr>
            <a:xfrm>
              <a:off x="806911" y="4829563"/>
              <a:ext cx="908700" cy="908700"/>
              <a:chOff x="4665644" y="4148177"/>
              <a:chExt cx="908700" cy="908700"/>
            </a:xfrm>
          </p:grpSpPr>
          <p:sp>
            <p:nvSpPr>
              <p:cNvPr id="135" name="Google Shape;135;p15"/>
              <p:cNvSpPr/>
              <p:nvPr/>
            </p:nvSpPr>
            <p:spPr>
              <a:xfrm>
                <a:off x="4665644" y="4148177"/>
                <a:ext cx="908700" cy="908700"/>
              </a:xfrm>
              <a:prstGeom prst="ellipse">
                <a:avLst/>
              </a:prstGeom>
              <a:solidFill>
                <a:srgbClr val="E58BA8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36" name="Google Shape;136;p15"/>
              <p:cNvSpPr/>
              <p:nvPr/>
            </p:nvSpPr>
            <p:spPr>
              <a:xfrm>
                <a:off x="4979848" y="4374198"/>
                <a:ext cx="3564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Helvetica Neue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D</a:t>
                </a:r>
                <a:endParaRPr/>
              </a:p>
            </p:txBody>
          </p:sp>
        </p:grpSp>
        <p:sp>
          <p:nvSpPr>
            <p:cNvPr id="137" name="Google Shape;137;p15"/>
            <p:cNvSpPr/>
            <p:nvPr/>
          </p:nvSpPr>
          <p:spPr>
            <a:xfrm>
              <a:off x="1958099" y="4989297"/>
              <a:ext cx="6158400" cy="58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lang="en-GB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… d</a:t>
              </a:r>
              <a:r>
                <a:rPr lang="en-GB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eelt de cel in twee gespecialiseerde dochtercellen.</a:t>
              </a:r>
              <a:endParaRPr sz="2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" name="Google Shape;138;p15"/>
          <p:cNvSpPr txBox="1"/>
          <p:nvPr>
            <p:ph type="title"/>
          </p:nvPr>
        </p:nvSpPr>
        <p:spPr>
          <a:xfrm>
            <a:off x="729419" y="396260"/>
            <a:ext cx="8109900" cy="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 sz="3600"/>
              <a:t>Nadat de cel gespecialiseerd is</a:t>
            </a:r>
            <a:r>
              <a:rPr lang="en-GB" sz="3600"/>
              <a:t>…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4225" y="1665600"/>
            <a:ext cx="7909901" cy="403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6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5" name="Google Shape;145;p16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/>
          </a:p>
        </p:txBody>
      </p:sp>
      <p:grpSp>
        <p:nvGrpSpPr>
          <p:cNvPr id="146" name="Google Shape;146;p16"/>
          <p:cNvGrpSpPr/>
          <p:nvPr/>
        </p:nvGrpSpPr>
        <p:grpSpPr>
          <a:xfrm>
            <a:off x="321713" y="2200120"/>
            <a:ext cx="908700" cy="908700"/>
            <a:chOff x="947033" y="2362454"/>
            <a:chExt cx="908700" cy="908700"/>
          </a:xfrm>
        </p:grpSpPr>
        <p:sp>
          <p:nvSpPr>
            <p:cNvPr id="147" name="Google Shape;147;p16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48" name="Google Shape;148;p16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/>
            </a:p>
          </p:txBody>
        </p:sp>
      </p:grpSp>
      <p:grpSp>
        <p:nvGrpSpPr>
          <p:cNvPr id="149" name="Google Shape;149;p16"/>
          <p:cNvGrpSpPr/>
          <p:nvPr/>
        </p:nvGrpSpPr>
        <p:grpSpPr>
          <a:xfrm>
            <a:off x="321725" y="4057411"/>
            <a:ext cx="908700" cy="908700"/>
            <a:chOff x="4665644" y="2362454"/>
            <a:chExt cx="908700" cy="908700"/>
          </a:xfrm>
        </p:grpSpPr>
        <p:sp>
          <p:nvSpPr>
            <p:cNvPr id="150" name="Google Shape;150;p16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/>
            </a:p>
          </p:txBody>
        </p:sp>
      </p:grpSp>
      <p:grpSp>
        <p:nvGrpSpPr>
          <p:cNvPr id="152" name="Google Shape;152;p16"/>
          <p:cNvGrpSpPr/>
          <p:nvPr/>
        </p:nvGrpSpPr>
        <p:grpSpPr>
          <a:xfrm>
            <a:off x="4804924" y="2200122"/>
            <a:ext cx="908700" cy="908700"/>
            <a:chOff x="947033" y="4156948"/>
            <a:chExt cx="908700" cy="908700"/>
          </a:xfrm>
        </p:grpSpPr>
        <p:sp>
          <p:nvSpPr>
            <p:cNvPr id="153" name="Google Shape;153;p16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4" name="Google Shape;154;p16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/>
            </a:p>
          </p:txBody>
        </p:sp>
      </p:grpSp>
      <p:sp>
        <p:nvSpPr>
          <p:cNvPr id="155" name="Google Shape;155;p16"/>
          <p:cNvSpPr txBox="1"/>
          <p:nvPr>
            <p:ph type="title"/>
          </p:nvPr>
        </p:nvSpPr>
        <p:spPr>
          <a:xfrm>
            <a:off x="729419" y="396260"/>
            <a:ext cx="8109900" cy="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alibri"/>
              <a:buNone/>
            </a:pPr>
            <a:r>
              <a:rPr lang="en-GB" sz="2390"/>
              <a:t>De lichaamscel van een hond bevat 78 chromosomen. Welk antwoord geeft het maken van geslachtscellen in aantallen chromosomen correct weer?</a:t>
            </a:r>
            <a:endParaRPr sz="4370"/>
          </a:p>
        </p:txBody>
      </p:sp>
      <p:sp>
        <p:nvSpPr>
          <p:cNvPr id="156" name="Google Shape;156;p16"/>
          <p:cNvSpPr/>
          <p:nvPr/>
        </p:nvSpPr>
        <p:spPr>
          <a:xfrm>
            <a:off x="4804936" y="4138513"/>
            <a:ext cx="908700" cy="908700"/>
          </a:xfrm>
          <a:prstGeom prst="ellipse">
            <a:avLst/>
          </a:prstGeom>
          <a:solidFill>
            <a:srgbClr val="E58BA8"/>
          </a:solidFill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 Light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57" name="Google Shape;157;p16"/>
          <p:cNvSpPr txBox="1"/>
          <p:nvPr/>
        </p:nvSpPr>
        <p:spPr>
          <a:xfrm>
            <a:off x="5080000" y="4315825"/>
            <a:ext cx="425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7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3" name="Google Shape;163;p17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lang="en-GB"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/>
          </a:p>
        </p:txBody>
      </p:sp>
      <p:sp>
        <p:nvSpPr>
          <p:cNvPr id="164" name="Google Shape;164;p17"/>
          <p:cNvSpPr/>
          <p:nvPr/>
        </p:nvSpPr>
        <p:spPr>
          <a:xfrm>
            <a:off x="3871295" y="2628633"/>
            <a:ext cx="356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b="0" i="0" lang="en-GB" sz="2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/>
          </a:p>
        </p:txBody>
      </p:sp>
      <p:grpSp>
        <p:nvGrpSpPr>
          <p:cNvPr id="165" name="Google Shape;165;p17"/>
          <p:cNvGrpSpPr/>
          <p:nvPr/>
        </p:nvGrpSpPr>
        <p:grpSpPr>
          <a:xfrm>
            <a:off x="973791" y="4076370"/>
            <a:ext cx="908700" cy="908700"/>
            <a:chOff x="1339856" y="4930964"/>
            <a:chExt cx="908700" cy="908700"/>
          </a:xfrm>
        </p:grpSpPr>
        <p:sp>
          <p:nvSpPr>
            <p:cNvPr id="166" name="Google Shape;166;p17"/>
            <p:cNvSpPr/>
            <p:nvPr/>
          </p:nvSpPr>
          <p:spPr>
            <a:xfrm>
              <a:off x="1339856" y="493096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7" name="Google Shape;167;p17"/>
            <p:cNvSpPr/>
            <p:nvPr/>
          </p:nvSpPr>
          <p:spPr>
            <a:xfrm>
              <a:off x="1654059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/>
            </a:p>
          </p:txBody>
        </p:sp>
      </p:grpSp>
      <p:grpSp>
        <p:nvGrpSpPr>
          <p:cNvPr id="168" name="Google Shape;168;p17"/>
          <p:cNvGrpSpPr/>
          <p:nvPr/>
        </p:nvGrpSpPr>
        <p:grpSpPr>
          <a:xfrm>
            <a:off x="3040415" y="4076370"/>
            <a:ext cx="908700" cy="908700"/>
            <a:chOff x="4181543" y="4930964"/>
            <a:chExt cx="908700" cy="908700"/>
          </a:xfrm>
        </p:grpSpPr>
        <p:sp>
          <p:nvSpPr>
            <p:cNvPr id="169" name="Google Shape;169;p17"/>
            <p:cNvSpPr/>
            <p:nvPr/>
          </p:nvSpPr>
          <p:spPr>
            <a:xfrm>
              <a:off x="4181543" y="493096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0" name="Google Shape;170;p17"/>
            <p:cNvSpPr/>
            <p:nvPr/>
          </p:nvSpPr>
          <p:spPr>
            <a:xfrm>
              <a:off x="4495746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/>
            </a:p>
          </p:txBody>
        </p:sp>
      </p:grpSp>
      <p:grpSp>
        <p:nvGrpSpPr>
          <p:cNvPr id="171" name="Google Shape;171;p17"/>
          <p:cNvGrpSpPr/>
          <p:nvPr/>
        </p:nvGrpSpPr>
        <p:grpSpPr>
          <a:xfrm>
            <a:off x="5107039" y="4076370"/>
            <a:ext cx="908700" cy="908700"/>
            <a:chOff x="7016818" y="4930964"/>
            <a:chExt cx="908700" cy="908700"/>
          </a:xfrm>
        </p:grpSpPr>
        <p:sp>
          <p:nvSpPr>
            <p:cNvPr id="172" name="Google Shape;172;p17"/>
            <p:cNvSpPr/>
            <p:nvPr/>
          </p:nvSpPr>
          <p:spPr>
            <a:xfrm>
              <a:off x="7016818" y="4930964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3" name="Google Shape;173;p17"/>
            <p:cNvSpPr/>
            <p:nvPr/>
          </p:nvSpPr>
          <p:spPr>
            <a:xfrm>
              <a:off x="7331022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/>
            </a:p>
          </p:txBody>
        </p:sp>
      </p:grpSp>
      <p:grpSp>
        <p:nvGrpSpPr>
          <p:cNvPr id="174" name="Google Shape;174;p17"/>
          <p:cNvGrpSpPr/>
          <p:nvPr/>
        </p:nvGrpSpPr>
        <p:grpSpPr>
          <a:xfrm>
            <a:off x="7173663" y="4076370"/>
            <a:ext cx="908700" cy="908700"/>
            <a:chOff x="9854506" y="4930964"/>
            <a:chExt cx="908700" cy="908700"/>
          </a:xfrm>
        </p:grpSpPr>
        <p:sp>
          <p:nvSpPr>
            <p:cNvPr id="175" name="Google Shape;175;p17"/>
            <p:cNvSpPr/>
            <p:nvPr/>
          </p:nvSpPr>
          <p:spPr>
            <a:xfrm>
              <a:off x="9854506" y="4930964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6" name="Google Shape;176;p17"/>
            <p:cNvSpPr/>
            <p:nvPr/>
          </p:nvSpPr>
          <p:spPr>
            <a:xfrm>
              <a:off x="10168710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/>
            </a:p>
          </p:txBody>
        </p:sp>
      </p:grpSp>
      <p:sp>
        <p:nvSpPr>
          <p:cNvPr id="177" name="Google Shape;177;p17"/>
          <p:cNvSpPr/>
          <p:nvPr/>
        </p:nvSpPr>
        <p:spPr>
          <a:xfrm>
            <a:off x="838334" y="5032654"/>
            <a:ext cx="1172700" cy="11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39</a:t>
            </a:r>
            <a:endParaRPr/>
          </a:p>
        </p:txBody>
      </p:sp>
      <p:sp>
        <p:nvSpPr>
          <p:cNvPr id="178" name="Google Shape;178;p17"/>
          <p:cNvSpPr/>
          <p:nvPr/>
        </p:nvSpPr>
        <p:spPr>
          <a:xfrm>
            <a:off x="2984835" y="5047244"/>
            <a:ext cx="1019700" cy="11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78</a:t>
            </a:r>
            <a:endParaRPr/>
          </a:p>
        </p:txBody>
      </p:sp>
      <p:sp>
        <p:nvSpPr>
          <p:cNvPr id="179" name="Google Shape;179;p17"/>
          <p:cNvSpPr/>
          <p:nvPr/>
        </p:nvSpPr>
        <p:spPr>
          <a:xfrm>
            <a:off x="4739088" y="5252741"/>
            <a:ext cx="1644600" cy="5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156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7"/>
          <p:cNvSpPr/>
          <p:nvPr/>
        </p:nvSpPr>
        <p:spPr>
          <a:xfrm>
            <a:off x="6779794" y="5057241"/>
            <a:ext cx="1696500" cy="11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Dat is niet te bepalen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7"/>
          <p:cNvSpPr txBox="1"/>
          <p:nvPr>
            <p:ph type="title"/>
          </p:nvPr>
        </p:nvSpPr>
        <p:spPr>
          <a:xfrm>
            <a:off x="729425" y="548643"/>
            <a:ext cx="8109900" cy="11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12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GB" sz="3000"/>
              <a:t>Een organisme heeft 78 chromosomen. Welke getal moet worden ingevuld voor het vraagteken?</a:t>
            </a:r>
            <a:endParaRPr sz="3100"/>
          </a:p>
        </p:txBody>
      </p:sp>
      <p:pic>
        <p:nvPicPr>
          <p:cNvPr id="182" name="Google Shape;1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9332" y="1922743"/>
            <a:ext cx="4505325" cy="18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8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8" name="Google Shape;188;p18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lang="en-GB"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/>
          </a:p>
        </p:txBody>
      </p:sp>
      <p:sp>
        <p:nvSpPr>
          <p:cNvPr id="189" name="Google Shape;189;p18"/>
          <p:cNvSpPr/>
          <p:nvPr/>
        </p:nvSpPr>
        <p:spPr>
          <a:xfrm>
            <a:off x="3871295" y="2628633"/>
            <a:ext cx="356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b="0" i="0" lang="en-GB" sz="2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/>
          </a:p>
        </p:txBody>
      </p:sp>
      <p:grpSp>
        <p:nvGrpSpPr>
          <p:cNvPr id="190" name="Google Shape;190;p18"/>
          <p:cNvGrpSpPr/>
          <p:nvPr/>
        </p:nvGrpSpPr>
        <p:grpSpPr>
          <a:xfrm>
            <a:off x="973791" y="4076370"/>
            <a:ext cx="908700" cy="908700"/>
            <a:chOff x="1339856" y="4930964"/>
            <a:chExt cx="908700" cy="908700"/>
          </a:xfrm>
        </p:grpSpPr>
        <p:sp>
          <p:nvSpPr>
            <p:cNvPr id="191" name="Google Shape;191;p18"/>
            <p:cNvSpPr/>
            <p:nvPr/>
          </p:nvSpPr>
          <p:spPr>
            <a:xfrm>
              <a:off x="1339856" y="493096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92" name="Google Shape;192;p18"/>
            <p:cNvSpPr/>
            <p:nvPr/>
          </p:nvSpPr>
          <p:spPr>
            <a:xfrm>
              <a:off x="1654059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/>
            </a:p>
          </p:txBody>
        </p:sp>
      </p:grpSp>
      <p:grpSp>
        <p:nvGrpSpPr>
          <p:cNvPr id="193" name="Google Shape;193;p18"/>
          <p:cNvGrpSpPr/>
          <p:nvPr/>
        </p:nvGrpSpPr>
        <p:grpSpPr>
          <a:xfrm>
            <a:off x="3040415" y="4076370"/>
            <a:ext cx="908700" cy="908700"/>
            <a:chOff x="4181543" y="4930964"/>
            <a:chExt cx="908700" cy="908700"/>
          </a:xfrm>
        </p:grpSpPr>
        <p:sp>
          <p:nvSpPr>
            <p:cNvPr id="194" name="Google Shape;194;p18"/>
            <p:cNvSpPr/>
            <p:nvPr/>
          </p:nvSpPr>
          <p:spPr>
            <a:xfrm>
              <a:off x="4181543" y="493096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95" name="Google Shape;195;p18"/>
            <p:cNvSpPr/>
            <p:nvPr/>
          </p:nvSpPr>
          <p:spPr>
            <a:xfrm>
              <a:off x="4495746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/>
            </a:p>
          </p:txBody>
        </p:sp>
      </p:grpSp>
      <p:grpSp>
        <p:nvGrpSpPr>
          <p:cNvPr id="196" name="Google Shape;196;p18"/>
          <p:cNvGrpSpPr/>
          <p:nvPr/>
        </p:nvGrpSpPr>
        <p:grpSpPr>
          <a:xfrm>
            <a:off x="5107039" y="4076370"/>
            <a:ext cx="908700" cy="908700"/>
            <a:chOff x="7016818" y="4930964"/>
            <a:chExt cx="908700" cy="908700"/>
          </a:xfrm>
        </p:grpSpPr>
        <p:sp>
          <p:nvSpPr>
            <p:cNvPr id="197" name="Google Shape;197;p18"/>
            <p:cNvSpPr/>
            <p:nvPr/>
          </p:nvSpPr>
          <p:spPr>
            <a:xfrm>
              <a:off x="7016818" y="4930964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98" name="Google Shape;198;p18"/>
            <p:cNvSpPr/>
            <p:nvPr/>
          </p:nvSpPr>
          <p:spPr>
            <a:xfrm>
              <a:off x="7331022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/>
            </a:p>
          </p:txBody>
        </p:sp>
      </p:grpSp>
      <p:grpSp>
        <p:nvGrpSpPr>
          <p:cNvPr id="199" name="Google Shape;199;p18"/>
          <p:cNvGrpSpPr/>
          <p:nvPr/>
        </p:nvGrpSpPr>
        <p:grpSpPr>
          <a:xfrm>
            <a:off x="7173663" y="4076370"/>
            <a:ext cx="908700" cy="908700"/>
            <a:chOff x="9854506" y="4930964"/>
            <a:chExt cx="908700" cy="908700"/>
          </a:xfrm>
        </p:grpSpPr>
        <p:sp>
          <p:nvSpPr>
            <p:cNvPr id="200" name="Google Shape;200;p18"/>
            <p:cNvSpPr/>
            <p:nvPr/>
          </p:nvSpPr>
          <p:spPr>
            <a:xfrm>
              <a:off x="9854506" y="4930964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01" name="Google Shape;201;p18"/>
            <p:cNvSpPr/>
            <p:nvPr/>
          </p:nvSpPr>
          <p:spPr>
            <a:xfrm>
              <a:off x="10168710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/>
            </a:p>
          </p:txBody>
        </p:sp>
      </p:grpSp>
      <p:sp>
        <p:nvSpPr>
          <p:cNvPr id="202" name="Google Shape;202;p18"/>
          <p:cNvSpPr/>
          <p:nvPr/>
        </p:nvSpPr>
        <p:spPr>
          <a:xfrm>
            <a:off x="838334" y="5032654"/>
            <a:ext cx="1172700" cy="11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21</a:t>
            </a:r>
            <a:endParaRPr/>
          </a:p>
        </p:txBody>
      </p:sp>
      <p:sp>
        <p:nvSpPr>
          <p:cNvPr id="203" name="Google Shape;203;p18"/>
          <p:cNvSpPr/>
          <p:nvPr/>
        </p:nvSpPr>
        <p:spPr>
          <a:xfrm>
            <a:off x="2984835" y="5047244"/>
            <a:ext cx="1019700" cy="11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42</a:t>
            </a:r>
            <a:endParaRPr/>
          </a:p>
        </p:txBody>
      </p:sp>
      <p:sp>
        <p:nvSpPr>
          <p:cNvPr id="204" name="Google Shape;204;p18"/>
          <p:cNvSpPr/>
          <p:nvPr/>
        </p:nvSpPr>
        <p:spPr>
          <a:xfrm>
            <a:off x="4739088" y="5291241"/>
            <a:ext cx="1644600" cy="5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84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8"/>
          <p:cNvSpPr/>
          <p:nvPr/>
        </p:nvSpPr>
        <p:spPr>
          <a:xfrm>
            <a:off x="6779794" y="5057241"/>
            <a:ext cx="1696500" cy="11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Dat is niet te bepalen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8"/>
          <p:cNvSpPr txBox="1"/>
          <p:nvPr>
            <p:ph type="title"/>
          </p:nvPr>
        </p:nvSpPr>
        <p:spPr>
          <a:xfrm>
            <a:off x="741619" y="390264"/>
            <a:ext cx="8109900" cy="29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12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GB" sz="3200"/>
              <a:t>In de afbeelding hieronder zijn N en M aantallen chromosomen. Welk getal is N?</a:t>
            </a:r>
            <a:br>
              <a:rPr lang="en-GB"/>
            </a:br>
            <a:endParaRPr/>
          </a:p>
        </p:txBody>
      </p:sp>
      <p:pic>
        <p:nvPicPr>
          <p:cNvPr id="207" name="Google Shape;20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8388" y="2037975"/>
            <a:ext cx="4467225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9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3" name="Google Shape;213;p19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0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</a:t>
            </a: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diagnostischevragen.nl</a:t>
            </a:r>
            <a:endParaRPr/>
          </a:p>
        </p:txBody>
      </p:sp>
      <p:grpSp>
        <p:nvGrpSpPr>
          <p:cNvPr id="214" name="Google Shape;214;p19"/>
          <p:cNvGrpSpPr/>
          <p:nvPr/>
        </p:nvGrpSpPr>
        <p:grpSpPr>
          <a:xfrm>
            <a:off x="806913" y="2258245"/>
            <a:ext cx="7309588" cy="908700"/>
            <a:chOff x="806913" y="1496245"/>
            <a:chExt cx="7309588" cy="908700"/>
          </a:xfrm>
        </p:grpSpPr>
        <p:grpSp>
          <p:nvGrpSpPr>
            <p:cNvPr id="215" name="Google Shape;215;p19"/>
            <p:cNvGrpSpPr/>
            <p:nvPr/>
          </p:nvGrpSpPr>
          <p:grpSpPr>
            <a:xfrm>
              <a:off x="806913" y="1496245"/>
              <a:ext cx="908700" cy="908700"/>
              <a:chOff x="947033" y="2362454"/>
              <a:chExt cx="908700" cy="908700"/>
            </a:xfrm>
          </p:grpSpPr>
          <p:sp>
            <p:nvSpPr>
              <p:cNvPr id="216" name="Google Shape;216;p19"/>
              <p:cNvSpPr/>
              <p:nvPr/>
            </p:nvSpPr>
            <p:spPr>
              <a:xfrm>
                <a:off x="947033" y="2362454"/>
                <a:ext cx="908700" cy="908700"/>
              </a:xfrm>
              <a:prstGeom prst="ellipse">
                <a:avLst/>
              </a:prstGeom>
              <a:solidFill>
                <a:srgbClr val="73C3E3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17" name="Google Shape;217;p19"/>
              <p:cNvSpPr/>
              <p:nvPr/>
            </p:nvSpPr>
            <p:spPr>
              <a:xfrm>
                <a:off x="1261236" y="2588475"/>
                <a:ext cx="3564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Helvetica Neue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A</a:t>
                </a:r>
                <a:endParaRPr/>
              </a:p>
            </p:txBody>
          </p:sp>
        </p:grpSp>
        <p:sp>
          <p:nvSpPr>
            <p:cNvPr id="218" name="Google Shape;218;p19"/>
            <p:cNvSpPr/>
            <p:nvPr/>
          </p:nvSpPr>
          <p:spPr>
            <a:xfrm>
              <a:off x="1958101" y="1655969"/>
              <a:ext cx="6158400" cy="58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lang="en-GB" sz="2800">
                  <a:latin typeface="Calibri"/>
                  <a:ea typeface="Calibri"/>
                  <a:cs typeface="Calibri"/>
                  <a:sym typeface="Calibri"/>
                </a:rPr>
                <a:t>Haploïd (1n) </a:t>
              </a:r>
              <a:endParaRPr sz="2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9" name="Google Shape;219;p19"/>
          <p:cNvGrpSpPr/>
          <p:nvPr/>
        </p:nvGrpSpPr>
        <p:grpSpPr>
          <a:xfrm>
            <a:off x="806912" y="3356911"/>
            <a:ext cx="7309589" cy="908700"/>
            <a:chOff x="806912" y="2594911"/>
            <a:chExt cx="7309589" cy="908700"/>
          </a:xfrm>
        </p:grpSpPr>
        <p:grpSp>
          <p:nvGrpSpPr>
            <p:cNvPr id="220" name="Google Shape;220;p19"/>
            <p:cNvGrpSpPr/>
            <p:nvPr/>
          </p:nvGrpSpPr>
          <p:grpSpPr>
            <a:xfrm>
              <a:off x="806912" y="2594911"/>
              <a:ext cx="908700" cy="908700"/>
              <a:chOff x="4665644" y="2362454"/>
              <a:chExt cx="908700" cy="908700"/>
            </a:xfrm>
          </p:grpSpPr>
          <p:sp>
            <p:nvSpPr>
              <p:cNvPr id="221" name="Google Shape;221;p19"/>
              <p:cNvSpPr/>
              <p:nvPr/>
            </p:nvSpPr>
            <p:spPr>
              <a:xfrm>
                <a:off x="4665644" y="2362454"/>
                <a:ext cx="908700" cy="908700"/>
              </a:xfrm>
              <a:prstGeom prst="ellipse">
                <a:avLst/>
              </a:prstGeom>
              <a:solidFill>
                <a:srgbClr val="919CE3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22" name="Google Shape;222;p19"/>
              <p:cNvSpPr/>
              <p:nvPr/>
            </p:nvSpPr>
            <p:spPr>
              <a:xfrm>
                <a:off x="4979847" y="2588475"/>
                <a:ext cx="3564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Helvetica Neue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B</a:t>
                </a:r>
                <a:endParaRPr/>
              </a:p>
            </p:txBody>
          </p:sp>
        </p:grpSp>
        <p:sp>
          <p:nvSpPr>
            <p:cNvPr id="223" name="Google Shape;223;p19"/>
            <p:cNvSpPr/>
            <p:nvPr/>
          </p:nvSpPr>
          <p:spPr>
            <a:xfrm>
              <a:off x="1958101" y="2711037"/>
              <a:ext cx="6158400" cy="58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Calibri"/>
                <a:buNone/>
              </a:pPr>
              <a:r>
                <a:rPr lang="en-GB" sz="2800">
                  <a:latin typeface="Calibri"/>
                  <a:ea typeface="Calibri"/>
                  <a:cs typeface="Calibri"/>
                  <a:sym typeface="Calibri"/>
                </a:rPr>
                <a:t>Diploïd (2n) </a:t>
              </a:r>
              <a:endParaRPr sz="2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4" name="Google Shape;224;p19"/>
          <p:cNvGrpSpPr/>
          <p:nvPr/>
        </p:nvGrpSpPr>
        <p:grpSpPr>
          <a:xfrm>
            <a:off x="806911" y="4492897"/>
            <a:ext cx="7309589" cy="908700"/>
            <a:chOff x="806911" y="3730897"/>
            <a:chExt cx="7309589" cy="908700"/>
          </a:xfrm>
        </p:grpSpPr>
        <p:grpSp>
          <p:nvGrpSpPr>
            <p:cNvPr id="225" name="Google Shape;225;p19"/>
            <p:cNvGrpSpPr/>
            <p:nvPr/>
          </p:nvGrpSpPr>
          <p:grpSpPr>
            <a:xfrm>
              <a:off x="806911" y="3730897"/>
              <a:ext cx="908700" cy="908700"/>
              <a:chOff x="947033" y="4156948"/>
              <a:chExt cx="908700" cy="908700"/>
            </a:xfrm>
          </p:grpSpPr>
          <p:sp>
            <p:nvSpPr>
              <p:cNvPr id="226" name="Google Shape;226;p19"/>
              <p:cNvSpPr/>
              <p:nvPr/>
            </p:nvSpPr>
            <p:spPr>
              <a:xfrm>
                <a:off x="947033" y="4156948"/>
                <a:ext cx="908700" cy="908700"/>
              </a:xfrm>
              <a:prstGeom prst="ellipse">
                <a:avLst/>
              </a:prstGeom>
              <a:solidFill>
                <a:srgbClr val="95DF83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27" name="Google Shape;227;p19"/>
              <p:cNvSpPr/>
              <p:nvPr/>
            </p:nvSpPr>
            <p:spPr>
              <a:xfrm>
                <a:off x="1261237" y="4382969"/>
                <a:ext cx="3564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Helvetica Neue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C</a:t>
                </a:r>
                <a:endParaRPr/>
              </a:p>
            </p:txBody>
          </p:sp>
        </p:grpSp>
        <p:sp>
          <p:nvSpPr>
            <p:cNvPr id="228" name="Google Shape;228;p19"/>
            <p:cNvSpPr/>
            <p:nvPr/>
          </p:nvSpPr>
          <p:spPr>
            <a:xfrm>
              <a:off x="1958100" y="3856597"/>
              <a:ext cx="6158400" cy="58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Calibri"/>
                <a:buNone/>
              </a:pPr>
              <a:r>
                <a:rPr lang="en-GB" sz="2800">
                  <a:latin typeface="Calibri"/>
                  <a:ea typeface="Calibri"/>
                  <a:cs typeface="Calibri"/>
                  <a:sym typeface="Calibri"/>
                </a:rPr>
                <a:t>Tetraploïd (4n)</a:t>
              </a:r>
              <a:endPara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9" name="Google Shape;229;p19"/>
          <p:cNvGrpSpPr/>
          <p:nvPr/>
        </p:nvGrpSpPr>
        <p:grpSpPr>
          <a:xfrm>
            <a:off x="1121115" y="5294097"/>
            <a:ext cx="6995384" cy="589200"/>
            <a:chOff x="1121115" y="4989297"/>
            <a:chExt cx="6995384" cy="589200"/>
          </a:xfrm>
        </p:grpSpPr>
        <p:sp>
          <p:nvSpPr>
            <p:cNvPr id="230" name="Google Shape;230;p19"/>
            <p:cNvSpPr/>
            <p:nvPr/>
          </p:nvSpPr>
          <p:spPr>
            <a:xfrm>
              <a:off x="1121115" y="5055584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/>
            </a:p>
          </p:txBody>
        </p:sp>
        <p:sp>
          <p:nvSpPr>
            <p:cNvPr id="231" name="Google Shape;231;p19"/>
            <p:cNvSpPr/>
            <p:nvPr/>
          </p:nvSpPr>
          <p:spPr>
            <a:xfrm>
              <a:off x="1958099" y="4989297"/>
              <a:ext cx="6158400" cy="58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t/>
              </a:r>
              <a:endParaRPr sz="2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2" name="Google Shape;232;p19"/>
          <p:cNvSpPr txBox="1"/>
          <p:nvPr>
            <p:ph type="title"/>
          </p:nvPr>
        </p:nvSpPr>
        <p:spPr>
          <a:xfrm>
            <a:off x="729419" y="396260"/>
            <a:ext cx="8109900" cy="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Calibri"/>
              <a:buNone/>
            </a:pPr>
            <a:r>
              <a:rPr lang="en-GB" sz="3050"/>
              <a:t>De duplotorens stellen alle chromosomen in één celkern voor.  </a:t>
            </a:r>
            <a:r>
              <a:rPr lang="en-GB" sz="3050"/>
              <a:t>Hoeveel ‘n’ is deze kern?</a:t>
            </a:r>
            <a:endParaRPr sz="305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Calibri"/>
              <a:buNone/>
            </a:pPr>
            <a:r>
              <a:t/>
            </a:r>
            <a:endParaRPr sz="3050"/>
          </a:p>
        </p:txBody>
      </p:sp>
      <p:pic>
        <p:nvPicPr>
          <p:cNvPr id="233" name="Google Shape;23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8976" y="3354548"/>
            <a:ext cx="4269376" cy="288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0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9" name="Google Shape;239;p20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0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</a:t>
            </a: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diagnostischevragen.nl</a:t>
            </a:r>
            <a:endParaRPr/>
          </a:p>
        </p:txBody>
      </p:sp>
      <p:grpSp>
        <p:nvGrpSpPr>
          <p:cNvPr id="240" name="Google Shape;240;p20"/>
          <p:cNvGrpSpPr/>
          <p:nvPr/>
        </p:nvGrpSpPr>
        <p:grpSpPr>
          <a:xfrm>
            <a:off x="806913" y="2258245"/>
            <a:ext cx="7309588" cy="908700"/>
            <a:chOff x="806913" y="1496245"/>
            <a:chExt cx="7309588" cy="908700"/>
          </a:xfrm>
        </p:grpSpPr>
        <p:grpSp>
          <p:nvGrpSpPr>
            <p:cNvPr id="241" name="Google Shape;241;p20"/>
            <p:cNvGrpSpPr/>
            <p:nvPr/>
          </p:nvGrpSpPr>
          <p:grpSpPr>
            <a:xfrm>
              <a:off x="806913" y="1496245"/>
              <a:ext cx="908700" cy="908700"/>
              <a:chOff x="947033" y="2362454"/>
              <a:chExt cx="908700" cy="908700"/>
            </a:xfrm>
          </p:grpSpPr>
          <p:sp>
            <p:nvSpPr>
              <p:cNvPr id="242" name="Google Shape;242;p20"/>
              <p:cNvSpPr/>
              <p:nvPr/>
            </p:nvSpPr>
            <p:spPr>
              <a:xfrm>
                <a:off x="947033" y="2362454"/>
                <a:ext cx="908700" cy="908700"/>
              </a:xfrm>
              <a:prstGeom prst="ellipse">
                <a:avLst/>
              </a:prstGeom>
              <a:solidFill>
                <a:srgbClr val="73C3E3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3" name="Google Shape;243;p20"/>
              <p:cNvSpPr/>
              <p:nvPr/>
            </p:nvSpPr>
            <p:spPr>
              <a:xfrm>
                <a:off x="1261236" y="2588475"/>
                <a:ext cx="3564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Helvetica Neue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A</a:t>
                </a:r>
                <a:endParaRPr/>
              </a:p>
            </p:txBody>
          </p:sp>
        </p:grpSp>
        <p:sp>
          <p:nvSpPr>
            <p:cNvPr id="244" name="Google Shape;244;p20"/>
            <p:cNvSpPr/>
            <p:nvPr/>
          </p:nvSpPr>
          <p:spPr>
            <a:xfrm>
              <a:off x="1958101" y="1655969"/>
              <a:ext cx="6158400" cy="58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lang="en-GB" sz="2800">
                  <a:latin typeface="Calibri"/>
                  <a:ea typeface="Calibri"/>
                  <a:cs typeface="Calibri"/>
                  <a:sym typeface="Calibri"/>
                </a:rPr>
                <a:t>n=2</a:t>
              </a:r>
              <a:endParaRPr sz="2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5" name="Google Shape;245;p20"/>
          <p:cNvGrpSpPr/>
          <p:nvPr/>
        </p:nvGrpSpPr>
        <p:grpSpPr>
          <a:xfrm>
            <a:off x="806912" y="3356911"/>
            <a:ext cx="7309589" cy="908700"/>
            <a:chOff x="806912" y="2594911"/>
            <a:chExt cx="7309589" cy="908700"/>
          </a:xfrm>
        </p:grpSpPr>
        <p:grpSp>
          <p:nvGrpSpPr>
            <p:cNvPr id="246" name="Google Shape;246;p20"/>
            <p:cNvGrpSpPr/>
            <p:nvPr/>
          </p:nvGrpSpPr>
          <p:grpSpPr>
            <a:xfrm>
              <a:off x="806912" y="2594911"/>
              <a:ext cx="908700" cy="908700"/>
              <a:chOff x="4665644" y="2362454"/>
              <a:chExt cx="908700" cy="908700"/>
            </a:xfrm>
          </p:grpSpPr>
          <p:sp>
            <p:nvSpPr>
              <p:cNvPr id="247" name="Google Shape;247;p20"/>
              <p:cNvSpPr/>
              <p:nvPr/>
            </p:nvSpPr>
            <p:spPr>
              <a:xfrm>
                <a:off x="4665644" y="2362454"/>
                <a:ext cx="908700" cy="908700"/>
              </a:xfrm>
              <a:prstGeom prst="ellipse">
                <a:avLst/>
              </a:prstGeom>
              <a:solidFill>
                <a:srgbClr val="919CE3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8" name="Google Shape;248;p20"/>
              <p:cNvSpPr/>
              <p:nvPr/>
            </p:nvSpPr>
            <p:spPr>
              <a:xfrm>
                <a:off x="4979847" y="2588475"/>
                <a:ext cx="3564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Helvetica Neue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B</a:t>
                </a:r>
                <a:endParaRPr/>
              </a:p>
            </p:txBody>
          </p:sp>
        </p:grpSp>
        <p:sp>
          <p:nvSpPr>
            <p:cNvPr id="249" name="Google Shape;249;p20"/>
            <p:cNvSpPr/>
            <p:nvPr/>
          </p:nvSpPr>
          <p:spPr>
            <a:xfrm>
              <a:off x="1958101" y="2711037"/>
              <a:ext cx="6158400" cy="58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Calibri"/>
                <a:buNone/>
              </a:pPr>
              <a:r>
                <a:rPr lang="en-GB" sz="2800">
                  <a:latin typeface="Calibri"/>
                  <a:ea typeface="Calibri"/>
                  <a:cs typeface="Calibri"/>
                  <a:sym typeface="Calibri"/>
                </a:rPr>
                <a:t>n=3</a:t>
              </a:r>
              <a:endParaRPr sz="2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0" name="Google Shape;250;p20"/>
          <p:cNvGrpSpPr/>
          <p:nvPr/>
        </p:nvGrpSpPr>
        <p:grpSpPr>
          <a:xfrm>
            <a:off x="806911" y="4492897"/>
            <a:ext cx="7309589" cy="908700"/>
            <a:chOff x="806911" y="3730897"/>
            <a:chExt cx="7309589" cy="908700"/>
          </a:xfrm>
        </p:grpSpPr>
        <p:grpSp>
          <p:nvGrpSpPr>
            <p:cNvPr id="251" name="Google Shape;251;p20"/>
            <p:cNvGrpSpPr/>
            <p:nvPr/>
          </p:nvGrpSpPr>
          <p:grpSpPr>
            <a:xfrm>
              <a:off x="806911" y="3730897"/>
              <a:ext cx="908700" cy="908700"/>
              <a:chOff x="947033" y="4156948"/>
              <a:chExt cx="908700" cy="908700"/>
            </a:xfrm>
          </p:grpSpPr>
          <p:sp>
            <p:nvSpPr>
              <p:cNvPr id="252" name="Google Shape;252;p20"/>
              <p:cNvSpPr/>
              <p:nvPr/>
            </p:nvSpPr>
            <p:spPr>
              <a:xfrm>
                <a:off x="947033" y="4156948"/>
                <a:ext cx="908700" cy="908700"/>
              </a:xfrm>
              <a:prstGeom prst="ellipse">
                <a:avLst/>
              </a:prstGeom>
              <a:solidFill>
                <a:srgbClr val="95DF83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3" name="Google Shape;253;p20"/>
              <p:cNvSpPr/>
              <p:nvPr/>
            </p:nvSpPr>
            <p:spPr>
              <a:xfrm>
                <a:off x="1261237" y="4382969"/>
                <a:ext cx="3564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Helvetica Neue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C</a:t>
                </a:r>
                <a:endParaRPr/>
              </a:p>
            </p:txBody>
          </p:sp>
        </p:grpSp>
        <p:sp>
          <p:nvSpPr>
            <p:cNvPr id="254" name="Google Shape;254;p20"/>
            <p:cNvSpPr/>
            <p:nvPr/>
          </p:nvSpPr>
          <p:spPr>
            <a:xfrm>
              <a:off x="1958100" y="3856597"/>
              <a:ext cx="6158400" cy="58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Calibri"/>
                <a:buNone/>
              </a:pPr>
              <a:r>
                <a:rPr lang="en-GB" sz="2800">
                  <a:latin typeface="Calibri"/>
                  <a:ea typeface="Calibri"/>
                  <a:cs typeface="Calibri"/>
                  <a:sym typeface="Calibri"/>
                </a:rPr>
                <a:t>n=6 </a:t>
              </a:r>
              <a:endPara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5" name="Google Shape;255;p20"/>
          <p:cNvGrpSpPr/>
          <p:nvPr/>
        </p:nvGrpSpPr>
        <p:grpSpPr>
          <a:xfrm>
            <a:off x="1121115" y="5294097"/>
            <a:ext cx="6995384" cy="589200"/>
            <a:chOff x="1121115" y="4989297"/>
            <a:chExt cx="6995384" cy="589200"/>
          </a:xfrm>
        </p:grpSpPr>
        <p:sp>
          <p:nvSpPr>
            <p:cNvPr id="256" name="Google Shape;256;p20"/>
            <p:cNvSpPr/>
            <p:nvPr/>
          </p:nvSpPr>
          <p:spPr>
            <a:xfrm>
              <a:off x="1121115" y="5055584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/>
            </a:p>
          </p:txBody>
        </p:sp>
        <p:sp>
          <p:nvSpPr>
            <p:cNvPr id="257" name="Google Shape;257;p20"/>
            <p:cNvSpPr/>
            <p:nvPr/>
          </p:nvSpPr>
          <p:spPr>
            <a:xfrm>
              <a:off x="1958099" y="4989297"/>
              <a:ext cx="6158400" cy="58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t/>
              </a:r>
              <a:endParaRPr sz="2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8" name="Google Shape;258;p20"/>
          <p:cNvSpPr txBox="1"/>
          <p:nvPr>
            <p:ph type="title"/>
          </p:nvPr>
        </p:nvSpPr>
        <p:spPr>
          <a:xfrm>
            <a:off x="729419" y="396260"/>
            <a:ext cx="8109900" cy="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Calibri"/>
              <a:buNone/>
            </a:pPr>
            <a:r>
              <a:rPr lang="en-GB" sz="3050"/>
              <a:t>De duplotorens stellen alle chromosomen in één celkern voor.  Hoe groot is ‘n’?</a:t>
            </a:r>
            <a:endParaRPr sz="305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Calibri"/>
              <a:buNone/>
            </a:pPr>
            <a:r>
              <a:t/>
            </a:r>
            <a:endParaRPr sz="3050"/>
          </a:p>
        </p:txBody>
      </p:sp>
      <p:pic>
        <p:nvPicPr>
          <p:cNvPr id="259" name="Google Shape;25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5665813" y="2908288"/>
            <a:ext cx="2655475" cy="389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1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5" name="Google Shape;265;p21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lang="en-GB"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/>
          </a:p>
        </p:txBody>
      </p:sp>
      <p:sp>
        <p:nvSpPr>
          <p:cNvPr id="266" name="Google Shape;266;p21"/>
          <p:cNvSpPr txBox="1"/>
          <p:nvPr>
            <p:ph type="title"/>
          </p:nvPr>
        </p:nvSpPr>
        <p:spPr>
          <a:xfrm>
            <a:off x="729419" y="548640"/>
            <a:ext cx="81099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12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GB" sz="3200"/>
              <a:t>De kern hiernaast ondergaat mitose. </a:t>
            </a:r>
            <a:endParaRPr sz="3200"/>
          </a:p>
          <a:p>
            <a:pPr indent="0" lvl="0" marL="0" rtl="0" algn="l">
              <a:lnSpc>
                <a:spcPct val="1212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GB" sz="3200"/>
              <a:t>Hoe zien de dochtercellen eruit?</a:t>
            </a:r>
            <a:endParaRPr/>
          </a:p>
        </p:txBody>
      </p:sp>
      <p:grpSp>
        <p:nvGrpSpPr>
          <p:cNvPr id="267" name="Google Shape;267;p21"/>
          <p:cNvGrpSpPr/>
          <p:nvPr/>
        </p:nvGrpSpPr>
        <p:grpSpPr>
          <a:xfrm>
            <a:off x="947033" y="2362454"/>
            <a:ext cx="908700" cy="908700"/>
            <a:chOff x="947033" y="2362454"/>
            <a:chExt cx="908700" cy="908700"/>
          </a:xfrm>
        </p:grpSpPr>
        <p:sp>
          <p:nvSpPr>
            <p:cNvPr id="268" name="Google Shape;268;p21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69" name="Google Shape;269;p21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/>
            </a:p>
          </p:txBody>
        </p:sp>
      </p:grpSp>
      <p:grpSp>
        <p:nvGrpSpPr>
          <p:cNvPr id="270" name="Google Shape;270;p21"/>
          <p:cNvGrpSpPr/>
          <p:nvPr/>
        </p:nvGrpSpPr>
        <p:grpSpPr>
          <a:xfrm>
            <a:off x="5233492" y="2402612"/>
            <a:ext cx="908700" cy="908700"/>
            <a:chOff x="4665644" y="2362454"/>
            <a:chExt cx="908700" cy="908700"/>
          </a:xfrm>
        </p:grpSpPr>
        <p:sp>
          <p:nvSpPr>
            <p:cNvPr id="271" name="Google Shape;271;p21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72" name="Google Shape;272;p21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/>
            </a:p>
          </p:txBody>
        </p:sp>
      </p:grpSp>
      <p:grpSp>
        <p:nvGrpSpPr>
          <p:cNvPr id="273" name="Google Shape;273;p21"/>
          <p:cNvGrpSpPr/>
          <p:nvPr/>
        </p:nvGrpSpPr>
        <p:grpSpPr>
          <a:xfrm>
            <a:off x="947033" y="4156948"/>
            <a:ext cx="908700" cy="908700"/>
            <a:chOff x="947033" y="4156948"/>
            <a:chExt cx="908700" cy="908700"/>
          </a:xfrm>
        </p:grpSpPr>
        <p:sp>
          <p:nvSpPr>
            <p:cNvPr id="274" name="Google Shape;274;p21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75" name="Google Shape;275;p21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/>
            </a:p>
          </p:txBody>
        </p:sp>
      </p:grpSp>
      <p:grpSp>
        <p:nvGrpSpPr>
          <p:cNvPr id="276" name="Google Shape;276;p21"/>
          <p:cNvGrpSpPr/>
          <p:nvPr/>
        </p:nvGrpSpPr>
        <p:grpSpPr>
          <a:xfrm>
            <a:off x="5233666" y="4172520"/>
            <a:ext cx="908700" cy="908700"/>
            <a:chOff x="4665644" y="4148177"/>
            <a:chExt cx="908700" cy="908700"/>
          </a:xfrm>
        </p:grpSpPr>
        <p:sp>
          <p:nvSpPr>
            <p:cNvPr id="277" name="Google Shape;277;p21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78" name="Google Shape;278;p21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/>
            </a:p>
          </p:txBody>
        </p:sp>
      </p:grpSp>
      <p:pic>
        <p:nvPicPr>
          <p:cNvPr id="279" name="Google Shape;27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4592" y="2148840"/>
            <a:ext cx="2697008" cy="1619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6000" y="2322700"/>
            <a:ext cx="2933700" cy="143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54025" y="3994600"/>
            <a:ext cx="2981325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61263" y="462925"/>
            <a:ext cx="1438275" cy="16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94766" y="3921168"/>
            <a:ext cx="2696834" cy="1422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ntoorthema">
  <a:themeElements>
    <a:clrScheme name="Aangepast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