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33"/>
  </p:notesMasterIdLst>
  <p:sldIdLst>
    <p:sldId id="375" r:id="rId2"/>
    <p:sldId id="376" r:id="rId3"/>
    <p:sldId id="396" r:id="rId4"/>
    <p:sldId id="397" r:id="rId5"/>
    <p:sldId id="398" r:id="rId6"/>
    <p:sldId id="399" r:id="rId7"/>
    <p:sldId id="400" r:id="rId8"/>
    <p:sldId id="401" r:id="rId9"/>
    <p:sldId id="402" r:id="rId10"/>
    <p:sldId id="403" r:id="rId11"/>
    <p:sldId id="404" r:id="rId12"/>
    <p:sldId id="405" r:id="rId13"/>
    <p:sldId id="410" r:id="rId14"/>
    <p:sldId id="411" r:id="rId15"/>
    <p:sldId id="412" r:id="rId16"/>
    <p:sldId id="413" r:id="rId17"/>
    <p:sldId id="414" r:id="rId18"/>
    <p:sldId id="377" r:id="rId19"/>
    <p:sldId id="378" r:id="rId20"/>
    <p:sldId id="390" r:id="rId21"/>
    <p:sldId id="391" r:id="rId22"/>
    <p:sldId id="389" r:id="rId23"/>
    <p:sldId id="388" r:id="rId24"/>
    <p:sldId id="392" r:id="rId25"/>
    <p:sldId id="393" r:id="rId26"/>
    <p:sldId id="394" r:id="rId27"/>
    <p:sldId id="406" r:id="rId28"/>
    <p:sldId id="381" r:id="rId29"/>
    <p:sldId id="407" r:id="rId30"/>
    <p:sldId id="408" r:id="rId31"/>
    <p:sldId id="409" r:id="rId32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 Narrow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 Narrow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 Narrow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 Narrow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</p:showPr>
  <p:clrMru>
    <a:srgbClr val="FFFFFF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59" autoAdjust="0"/>
    <p:restoredTop sz="93410" autoAdjust="0"/>
  </p:normalViewPr>
  <p:slideViewPr>
    <p:cSldViewPr>
      <p:cViewPr varScale="1">
        <p:scale>
          <a:sx n="73" d="100"/>
          <a:sy n="73" d="100"/>
        </p:scale>
        <p:origin x="-105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85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Click to edit Master text styles</a:t>
            </a:r>
          </a:p>
          <a:p>
            <a:pPr lvl="1"/>
            <a:r>
              <a:rPr lang="nl-NL" noProof="0" smtClean="0"/>
              <a:t>Second level</a:t>
            </a:r>
          </a:p>
          <a:p>
            <a:pPr lvl="2"/>
            <a:r>
              <a:rPr lang="nl-NL" noProof="0" smtClean="0"/>
              <a:t>Third level</a:t>
            </a:r>
          </a:p>
          <a:p>
            <a:pPr lvl="3"/>
            <a:r>
              <a:rPr lang="nl-NL" noProof="0" smtClean="0"/>
              <a:t>Fourth level</a:t>
            </a:r>
          </a:p>
          <a:p>
            <a:pPr lvl="4"/>
            <a:r>
              <a:rPr lang="nl-NL" noProof="0" smtClean="0"/>
              <a:t>Fifth level</a:t>
            </a:r>
          </a:p>
        </p:txBody>
      </p:sp>
      <p:sp>
        <p:nvSpPr>
          <p:cNvPr id="1085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85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AFDD349-5CCA-4F40-9858-CD3C5C34724B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2"/>
            <p:cNvSpPr>
              <a:spLocks noChangeArrowheads="1"/>
            </p:cNvSpPr>
            <p:nvPr/>
          </p:nvSpPr>
          <p:spPr bwMode="hidden">
            <a:xfrm>
              <a:off x="5568" y="2160"/>
              <a:ext cx="192" cy="216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nl-NL">
                <a:cs typeface="+mn-cs"/>
              </a:endParaRPr>
            </a:p>
          </p:txBody>
        </p:sp>
        <p:sp>
          <p:nvSpPr>
            <p:cNvPr id="6" name="Rectangle 3"/>
            <p:cNvSpPr>
              <a:spLocks noChangeArrowheads="1"/>
            </p:cNvSpPr>
            <p:nvPr/>
          </p:nvSpPr>
          <p:spPr bwMode="white">
            <a:xfrm>
              <a:off x="1632" y="2160"/>
              <a:ext cx="3936" cy="216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nl-NL">
                <a:cs typeface="+mn-cs"/>
              </a:endParaRPr>
            </a:p>
          </p:txBody>
        </p:sp>
        <p:sp>
          <p:nvSpPr>
            <p:cNvPr id="7" name="Rectangle 4"/>
            <p:cNvSpPr>
              <a:spLocks noChangeArrowheads="1"/>
            </p:cNvSpPr>
            <p:nvPr/>
          </p:nvSpPr>
          <p:spPr bwMode="ltGray">
            <a:xfrm>
              <a:off x="0" y="0"/>
              <a:ext cx="384" cy="225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accent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nl-NL">
                <a:cs typeface="+mn-cs"/>
              </a:endParaRPr>
            </a:p>
          </p:txBody>
        </p:sp>
        <p:pic>
          <p:nvPicPr>
            <p:cNvPr id="8" name="Picture 10" descr="ARTBANNA"/>
            <p:cNvPicPr>
              <a:picLocks noChangeAspect="1" noChangeArrowheads="1"/>
            </p:cNvPicPr>
            <p:nvPr/>
          </p:nvPicPr>
          <p:blipFill>
            <a:blip r:embed="rId2" cstate="print"/>
            <a:srcRect r="58453"/>
            <a:stretch>
              <a:fillRect/>
            </a:stretch>
          </p:blipFill>
          <p:spPr bwMode="invGray">
            <a:xfrm>
              <a:off x="1632" y="0"/>
              <a:ext cx="4128" cy="9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1" descr="ARTBANND"/>
            <p:cNvPicPr>
              <a:picLocks noChangeAspect="1" noChangeArrowheads="1"/>
            </p:cNvPicPr>
            <p:nvPr/>
          </p:nvPicPr>
          <p:blipFill>
            <a:blip r:embed="rId3" cstate="print"/>
            <a:srcRect l="64000"/>
            <a:stretch>
              <a:fillRect/>
            </a:stretch>
          </p:blipFill>
          <p:spPr bwMode="invGray">
            <a:xfrm>
              <a:off x="0" y="0"/>
              <a:ext cx="1296" cy="3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12" descr="ARTHSEPA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gray">
            <a:xfrm>
              <a:off x="240" y="2016"/>
              <a:ext cx="1800" cy="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" name="Rectangle 13"/>
            <p:cNvSpPr>
              <a:spLocks noChangeArrowheads="1"/>
            </p:cNvSpPr>
            <p:nvPr/>
          </p:nvSpPr>
          <p:spPr bwMode="hidden">
            <a:xfrm>
              <a:off x="1776" y="4224"/>
              <a:ext cx="2448" cy="9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nl-NL">
                <a:cs typeface="+mn-cs"/>
              </a:endParaRPr>
            </a:p>
          </p:txBody>
        </p:sp>
      </p:grpSp>
      <p:sp>
        <p:nvSpPr>
          <p:cNvPr id="36869" name="Rectangle 5"/>
          <p:cNvSpPr>
            <a:spLocks noGrp="1" noChangeArrowheads="1"/>
          </p:cNvSpPr>
          <p:nvPr>
            <p:ph type="ctrTitle"/>
          </p:nvPr>
        </p:nvSpPr>
        <p:spPr>
          <a:xfrm>
            <a:off x="990600" y="1905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het opmaakprofiel van de modeltitel te bewerken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667000" y="38100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12" name="Rectangle 7"/>
          <p:cNvSpPr>
            <a:spLocks noGrp="1" noChangeArrowheads="1"/>
          </p:cNvSpPr>
          <p:nvPr>
            <p:ph type="dt" sz="half" idx="10"/>
          </p:nvPr>
        </p:nvSpPr>
        <p:spPr>
          <a:xfrm>
            <a:off x="533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3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4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02C02E-9E72-46A0-B198-B0FFDCE1527C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E837A4-D9B5-4947-9E4E-96D73C228C28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563880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563880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9977EC-9402-4BBD-BB0D-416BEF172D64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3A2E55-C3BF-406E-A987-5A6829FB59D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DE6057-7B0B-4E07-94ED-EE16D83EBCC5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88BC42-5921-4998-919C-89E20C6F0C65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15EDF6-EE88-4AEA-BB12-E9C12F1BBE3C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4F43F1-D4D1-4E5F-B723-F5FEADA47D1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ED6953-2D52-429C-B5C8-E42EF5D181C8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5EE430-E6AE-4754-9E70-8968DC0367AF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81CF8A-CD50-49AB-BF4E-9FBB57935FE4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66667"/>
                <a:invGamma/>
              </a:schemeClr>
            </a:gs>
            <a:gs pos="50000">
              <a:schemeClr val="bg1"/>
            </a:gs>
            <a:gs pos="100000">
              <a:schemeClr val="bg1">
                <a:gamma/>
                <a:shade val="66667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122" name="Rectangle 2"/>
            <p:cNvSpPr>
              <a:spLocks noChangeArrowheads="1"/>
            </p:cNvSpPr>
            <p:nvPr/>
          </p:nvSpPr>
          <p:spPr bwMode="hidden">
            <a:xfrm>
              <a:off x="5568" y="1152"/>
              <a:ext cx="192" cy="316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nl-NL">
                <a:cs typeface="+mn-cs"/>
              </a:endParaRPr>
            </a:p>
          </p:txBody>
        </p:sp>
        <p:sp>
          <p:nvSpPr>
            <p:cNvPr id="5123" name="Rectangle 3"/>
            <p:cNvSpPr>
              <a:spLocks noChangeArrowheads="1"/>
            </p:cNvSpPr>
            <p:nvPr/>
          </p:nvSpPr>
          <p:spPr bwMode="white">
            <a:xfrm>
              <a:off x="1632" y="1152"/>
              <a:ext cx="3936" cy="316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nl-NL">
                <a:cs typeface="+mn-cs"/>
              </a:endParaRPr>
            </a:p>
          </p:txBody>
        </p:sp>
        <p:sp>
          <p:nvSpPr>
            <p:cNvPr id="5125" name="Rectangle 5"/>
            <p:cNvSpPr>
              <a:spLocks noChangeArrowheads="1"/>
            </p:cNvSpPr>
            <p:nvPr/>
          </p:nvSpPr>
          <p:spPr bwMode="ltGray">
            <a:xfrm>
              <a:off x="0" y="0"/>
              <a:ext cx="384" cy="225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accent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nl-NL">
                <a:cs typeface="+mn-cs"/>
              </a:endParaRPr>
            </a:p>
          </p:txBody>
        </p:sp>
        <p:pic>
          <p:nvPicPr>
            <p:cNvPr id="1035" name="Picture 11" descr="ARTBANNA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invGray">
            <a:xfrm>
              <a:off x="1728" y="0"/>
              <a:ext cx="3600" cy="3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6" name="Picture 12" descr="ARTBANND"/>
            <p:cNvPicPr>
              <a:picLocks noChangeAspect="1" noChangeArrowheads="1"/>
            </p:cNvPicPr>
            <p:nvPr/>
          </p:nvPicPr>
          <p:blipFill>
            <a:blip r:embed="rId14" cstate="print"/>
            <a:srcRect l="64000"/>
            <a:stretch>
              <a:fillRect/>
            </a:stretch>
          </p:blipFill>
          <p:spPr bwMode="invGray">
            <a:xfrm>
              <a:off x="0" y="0"/>
              <a:ext cx="1296" cy="3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7" name="Picture 13" descr="ARTHSEPA"/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gray">
            <a:xfrm>
              <a:off x="144" y="1104"/>
              <a:ext cx="1800" cy="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134" name="Rectangle 14"/>
            <p:cNvSpPr>
              <a:spLocks noChangeArrowheads="1"/>
            </p:cNvSpPr>
            <p:nvPr/>
          </p:nvSpPr>
          <p:spPr bwMode="hidden">
            <a:xfrm>
              <a:off x="1776" y="4224"/>
              <a:ext cx="2448" cy="9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nl-NL">
                <a:cs typeface="+mn-cs"/>
              </a:endParaRPr>
            </a:p>
          </p:txBody>
        </p:sp>
      </p:grpSp>
      <p:sp>
        <p:nvSpPr>
          <p:cNvPr id="512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89803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van de modeltitel te bewerken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cs typeface="+mn-cs"/>
              </a:defRPr>
            </a:lvl1pPr>
          </a:lstStyle>
          <a:p>
            <a:pPr>
              <a:defRPr/>
            </a:pPr>
            <a:fld id="{B2811D17-906B-453C-A3EF-771D6A94E1BF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2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98" decel="100000" fill="hold"/>
                                        <p:tgtEl>
                                          <p:spTgt spid="5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98" decel="100000" fill="hold"/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98" decel="100000" fill="hold"/>
                                        <p:tgtEl>
                                          <p:spTgt spid="5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5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5127" grpId="0" build="p">
        <p:tmplLst>
          <p:tmpl lvl="1">
            <p:tnLst>
              <p:par>
                <p:cTn presetID="3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12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1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51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51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12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1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51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51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12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1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51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51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12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1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51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51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12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1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51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51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6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60000"/>
        <a:buBlip>
          <a:blip r:embed="rId17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Bedrijfskolom.xls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nl.youtube.com/watch?v=g8Hlujibvx4&amp;feature=related" TargetMode="External"/><Relationship Id="rId2" Type="http://schemas.openxmlformats.org/officeDocument/2006/relationships/hyperlink" Target="http://www.youtube.com/watch?v=g0mViWsiTWg&amp;NR=1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Cuhds0Q0JOA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xhtgw-tOj-o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CA1A-1B%20PLaats%20en%20Promotie%20Mix%20Resultaten.xlsx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ligro.nl/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JRWjxdvArPE&amp;feature=PlayList&amp;p=EEDD0C3B10166760&amp;index=0&amp;playnext=1" TargetMode="External"/><Relationship Id="rId2" Type="http://schemas.openxmlformats.org/officeDocument/2006/relationships/hyperlink" Target="http://www.youtube.com/watch?v=fDoDUC9M0Sg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://nl.youtube.com/watch?v=7D_wIp3Fc54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nl.youtube.com/watch?v=8BKZgOVFyGc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288" y="1412875"/>
            <a:ext cx="8478837" cy="2100263"/>
          </a:xfrm>
        </p:spPr>
        <p:txBody>
          <a:bodyPr/>
          <a:lstStyle/>
          <a:p>
            <a:pPr eaLnBrk="1" hangingPunct="1">
              <a:defRPr/>
            </a:pPr>
            <a:r>
              <a:rPr lang="en-US" sz="6600" smtClean="0"/>
              <a:t>Plaats- en Promotiemix</a:t>
            </a:r>
            <a:endParaRPr lang="nl-NL" sz="660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Alleen zitten op neergeklapte stoelen</a:t>
            </a:r>
          </a:p>
          <a:p>
            <a:pPr eaLnBrk="1" hangingPunct="1">
              <a:lnSpc>
                <a:spcPct val="80000"/>
              </a:lnSpc>
            </a:pPr>
            <a:endParaRPr lang="en-US" sz="2800" smtClean="0"/>
          </a:p>
          <a:p>
            <a:pPr eaLnBrk="1" hangingPunct="1">
              <a:lnSpc>
                <a:spcPct val="80000"/>
              </a:lnSpc>
            </a:pPr>
            <a:endParaRPr lang="en-US" sz="2800" smtClean="0"/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Ron Weijens</a:t>
            </a:r>
            <a:endParaRPr lang="nl-NL" sz="280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Vraag 3</a:t>
            </a:r>
            <a:endParaRPr lang="nl-NL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2000250"/>
            <a:ext cx="7772400" cy="4114800"/>
          </a:xfrm>
        </p:spPr>
        <p:txBody>
          <a:bodyPr/>
          <a:lstStyle/>
          <a:p>
            <a:pPr eaLnBrk="1" hangingPunct="1"/>
            <a:r>
              <a:rPr lang="en-US" dirty="0" err="1" smtClean="0"/>
              <a:t>Noem</a:t>
            </a:r>
            <a:r>
              <a:rPr lang="en-US" dirty="0" smtClean="0"/>
              <a:t> 5 </a:t>
            </a:r>
            <a:r>
              <a:rPr lang="en-US" dirty="0" err="1" smtClean="0"/>
              <a:t>reclamedragers</a:t>
            </a:r>
            <a:endParaRPr lang="en-US" dirty="0" smtClean="0"/>
          </a:p>
          <a:p>
            <a:pPr eaLnBrk="1" hangingPunct="1"/>
            <a:endParaRPr lang="en-US" dirty="0" smtClean="0"/>
          </a:p>
          <a:p>
            <a:pPr>
              <a:lnSpc>
                <a:spcPct val="80000"/>
              </a:lnSpc>
            </a:pPr>
            <a:r>
              <a:rPr lang="nl-NL" dirty="0" smtClean="0"/>
              <a:t>Kranten</a:t>
            </a:r>
          </a:p>
          <a:p>
            <a:pPr>
              <a:lnSpc>
                <a:spcPct val="80000"/>
              </a:lnSpc>
            </a:pPr>
            <a:r>
              <a:rPr lang="nl-NL" dirty="0" smtClean="0"/>
              <a:t>Tijdschriften</a:t>
            </a:r>
          </a:p>
          <a:p>
            <a:pPr>
              <a:lnSpc>
                <a:spcPct val="80000"/>
              </a:lnSpc>
            </a:pPr>
            <a:r>
              <a:rPr lang="nl-NL" dirty="0" smtClean="0"/>
              <a:t>Televisie</a:t>
            </a:r>
          </a:p>
          <a:p>
            <a:pPr>
              <a:lnSpc>
                <a:spcPct val="80000"/>
              </a:lnSpc>
            </a:pPr>
            <a:r>
              <a:rPr lang="nl-NL" dirty="0" smtClean="0"/>
              <a:t>Radio</a:t>
            </a:r>
          </a:p>
          <a:p>
            <a:pPr>
              <a:lnSpc>
                <a:spcPct val="80000"/>
              </a:lnSpc>
            </a:pPr>
            <a:r>
              <a:rPr lang="nl-NL" dirty="0" smtClean="0"/>
              <a:t>Buitenreclame</a:t>
            </a:r>
          </a:p>
          <a:p>
            <a:pPr>
              <a:lnSpc>
                <a:spcPct val="80000"/>
              </a:lnSpc>
            </a:pPr>
            <a:r>
              <a:rPr lang="nl-NL" dirty="0" smtClean="0"/>
              <a:t>Bioscopen</a:t>
            </a:r>
          </a:p>
          <a:p>
            <a:pPr eaLnBrk="1" hangingPunct="1"/>
            <a:r>
              <a:rPr lang="en-US" dirty="0" smtClean="0"/>
              <a:t>Internet</a:t>
            </a:r>
            <a:endParaRPr lang="en-US" dirty="0" smtClean="0"/>
          </a:p>
          <a:p>
            <a:pPr eaLnBrk="1" hangingPunct="1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Vraag 4</a:t>
            </a:r>
            <a:endParaRPr lang="nl-NL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en-US" sz="2400" smtClean="0">
                <a:solidFill>
                  <a:srgbClr val="FFFFFF"/>
                </a:solidFill>
              </a:rPr>
              <a:t>Postbus 51-spotjes vallen onder:</a:t>
            </a:r>
          </a:p>
          <a:p>
            <a:pPr marL="609600" indent="-609600">
              <a:buFontTx/>
              <a:buNone/>
            </a:pPr>
            <a:endParaRPr lang="en-US" sz="2400" smtClean="0">
              <a:solidFill>
                <a:schemeClr val="bg1"/>
              </a:solidFill>
            </a:endParaRPr>
          </a:p>
          <a:p>
            <a:pPr marL="609600" indent="-609600">
              <a:buFontTx/>
              <a:buAutoNum type="alphaUcPeriod"/>
            </a:pPr>
            <a:r>
              <a:rPr lang="en-US" sz="2400" smtClean="0">
                <a:solidFill>
                  <a:srgbClr val="FFFFFF"/>
                </a:solidFill>
              </a:rPr>
              <a:t>Coöperatieve Reclame</a:t>
            </a:r>
          </a:p>
          <a:p>
            <a:pPr marL="609600" indent="-609600">
              <a:buFontTx/>
              <a:buAutoNum type="alphaUcPeriod"/>
            </a:pPr>
            <a:r>
              <a:rPr lang="en-US" sz="2400" smtClean="0">
                <a:solidFill>
                  <a:srgbClr val="FFFFFF"/>
                </a:solidFill>
              </a:rPr>
              <a:t>Collectieve Reclame</a:t>
            </a:r>
          </a:p>
          <a:p>
            <a:pPr marL="609600" indent="-609600">
              <a:buFontTx/>
              <a:buAutoNum type="alphaUcPeriod"/>
            </a:pPr>
            <a:r>
              <a:rPr lang="en-US" sz="2400" smtClean="0">
                <a:solidFill>
                  <a:srgbClr val="FFFFFF"/>
                </a:solidFill>
              </a:rPr>
              <a:t>Combinatie Reclame</a:t>
            </a:r>
          </a:p>
          <a:p>
            <a:pPr marL="609600" indent="-609600">
              <a:buFontTx/>
              <a:buAutoNum type="alphaUcPeriod"/>
            </a:pPr>
            <a:r>
              <a:rPr lang="en-US" sz="2400" smtClean="0">
                <a:solidFill>
                  <a:srgbClr val="FFFFFF"/>
                </a:solidFill>
              </a:rPr>
              <a:t>Ideële Reclame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sz="2400" smtClean="0"/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400" smtClean="0"/>
              <a:t>Antwoord: D</a:t>
            </a:r>
            <a:endParaRPr lang="nl-NL" sz="240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Vraag 5</a:t>
            </a:r>
            <a:endParaRPr lang="nl-NL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876800"/>
          </a:xfrm>
        </p:spPr>
        <p:txBody>
          <a:bodyPr/>
          <a:lstStyle/>
          <a:p>
            <a:pPr eaLnBrk="1" hangingPunct="1"/>
            <a:r>
              <a:rPr lang="en-US" dirty="0" err="1" smtClean="0"/>
              <a:t>Noem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voordeel</a:t>
            </a:r>
            <a:r>
              <a:rPr lang="en-US" dirty="0" smtClean="0"/>
              <a:t> en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nadeel</a:t>
            </a:r>
            <a:r>
              <a:rPr lang="en-US" dirty="0" smtClean="0"/>
              <a:t> van Free Publicity?</a:t>
            </a:r>
          </a:p>
          <a:p>
            <a:pPr eaLnBrk="1" hangingPunct="1">
              <a:lnSpc>
                <a:spcPct val="80000"/>
              </a:lnSpc>
            </a:pPr>
            <a:endParaRPr lang="en-US" sz="2400" dirty="0" smtClean="0">
              <a:solidFill>
                <a:srgbClr val="FFFFFF"/>
              </a:solidFill>
            </a:endParaRPr>
          </a:p>
          <a:p>
            <a:pPr eaLnBrk="1" hangingPunct="1"/>
            <a:endParaRPr lang="nl-NL" sz="2400" dirty="0" smtClean="0"/>
          </a:p>
          <a:p>
            <a:pPr eaLnBrk="1" hangingPunct="1"/>
            <a:r>
              <a:rPr lang="nl-NL" dirty="0" smtClean="0"/>
              <a:t>Nadeel</a:t>
            </a:r>
            <a:r>
              <a:rPr lang="nl-NL" dirty="0" smtClean="0"/>
              <a:t>: niet te beïnvloeden</a:t>
            </a:r>
          </a:p>
          <a:p>
            <a:pPr eaLnBrk="1" hangingPunct="1"/>
            <a:r>
              <a:rPr lang="nl-NL" dirty="0" smtClean="0"/>
              <a:t>Voordeel: Gratis</a:t>
            </a:r>
          </a:p>
          <a:p>
            <a:pPr eaLnBrk="1" hangingPunct="1">
              <a:lnSpc>
                <a:spcPct val="80000"/>
              </a:lnSpc>
            </a:pPr>
            <a:endParaRPr lang="nl-NL" sz="2400" dirty="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Hoofdstuk</a:t>
            </a:r>
            <a:r>
              <a:rPr lang="en-US" dirty="0" smtClean="0"/>
              <a:t> 3: </a:t>
            </a:r>
            <a:r>
              <a:rPr lang="en-US" dirty="0" err="1" smtClean="0"/>
              <a:t>Distributiebeleid</a:t>
            </a:r>
            <a:endParaRPr lang="nl-NL" dirty="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nl-NL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Keuze</a:t>
            </a:r>
            <a:r>
              <a:rPr lang="en-US" dirty="0" smtClean="0"/>
              <a:t> </a:t>
            </a:r>
            <a:r>
              <a:rPr lang="en-US" dirty="0" err="1" smtClean="0"/>
              <a:t>distributiekanaal</a:t>
            </a:r>
            <a:endParaRPr lang="nl-NL" dirty="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Onder</a:t>
            </a:r>
            <a:r>
              <a:rPr lang="en-US" dirty="0" smtClean="0"/>
              <a:t> </a:t>
            </a:r>
            <a:r>
              <a:rPr lang="en-US" dirty="0" err="1" smtClean="0">
                <a:hlinkClick r:id="rId2" action="ppaction://hlinkfile"/>
              </a:rPr>
              <a:t>distributiekanaal</a:t>
            </a:r>
            <a:r>
              <a:rPr lang="en-US" dirty="0" smtClean="0"/>
              <a:t> </a:t>
            </a:r>
            <a:r>
              <a:rPr lang="en-US" dirty="0" err="1" smtClean="0"/>
              <a:t>verstaan</a:t>
            </a:r>
            <a:r>
              <a:rPr lang="en-US" dirty="0" smtClean="0"/>
              <a:t> we de </a:t>
            </a:r>
            <a:r>
              <a:rPr lang="en-US" dirty="0" err="1" smtClean="0"/>
              <a:t>opeenvolgende</a:t>
            </a:r>
            <a:r>
              <a:rPr lang="en-US" dirty="0" smtClean="0"/>
              <a:t> </a:t>
            </a:r>
            <a:r>
              <a:rPr lang="en-US" dirty="0" err="1" smtClean="0"/>
              <a:t>bedrijven</a:t>
            </a:r>
            <a:r>
              <a:rPr lang="en-US" dirty="0" smtClean="0"/>
              <a:t> die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betrokken</a:t>
            </a:r>
            <a:r>
              <a:rPr lang="en-US" dirty="0" smtClean="0"/>
              <a:t> </a:t>
            </a:r>
            <a:r>
              <a:rPr lang="en-US" dirty="0" err="1" smtClean="0"/>
              <a:t>bij</a:t>
            </a:r>
            <a:r>
              <a:rPr lang="en-US" dirty="0" smtClean="0"/>
              <a:t> de </a:t>
            </a:r>
            <a:r>
              <a:rPr lang="en-US" dirty="0" err="1" smtClean="0"/>
              <a:t>distributie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product van de (</a:t>
            </a:r>
            <a:r>
              <a:rPr lang="en-US" dirty="0" err="1" smtClean="0"/>
              <a:t>oer</a:t>
            </a:r>
            <a:r>
              <a:rPr lang="en-US" dirty="0" smtClean="0"/>
              <a:t>)</a:t>
            </a:r>
            <a:r>
              <a:rPr lang="en-US" dirty="0" err="1" smtClean="0"/>
              <a:t>producent</a:t>
            </a:r>
            <a:r>
              <a:rPr lang="en-US" dirty="0" smtClean="0"/>
              <a:t> </a:t>
            </a:r>
            <a:r>
              <a:rPr lang="en-US" dirty="0" err="1" smtClean="0"/>
              <a:t>naar</a:t>
            </a:r>
            <a:r>
              <a:rPr lang="en-US" dirty="0" smtClean="0"/>
              <a:t> de </a:t>
            </a:r>
            <a:r>
              <a:rPr lang="en-US" dirty="0" err="1" smtClean="0"/>
              <a:t>consument</a:t>
            </a:r>
            <a:r>
              <a:rPr lang="en-US" dirty="0" smtClean="0"/>
              <a:t>.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De </a:t>
            </a:r>
            <a:r>
              <a:rPr lang="en-US" dirty="0" err="1" smtClean="0"/>
              <a:t>producent</a:t>
            </a:r>
            <a:r>
              <a:rPr lang="en-US" dirty="0" smtClean="0"/>
              <a:t> </a:t>
            </a:r>
            <a:r>
              <a:rPr lang="en-US" dirty="0" err="1" smtClean="0"/>
              <a:t>moet</a:t>
            </a:r>
            <a:r>
              <a:rPr lang="en-US" dirty="0" smtClean="0"/>
              <a:t> </a:t>
            </a:r>
            <a:r>
              <a:rPr lang="en-US" dirty="0" err="1" smtClean="0"/>
              <a:t>bepalen</a:t>
            </a:r>
            <a:r>
              <a:rPr lang="en-US" dirty="0" smtClean="0"/>
              <a:t> via </a:t>
            </a:r>
            <a:r>
              <a:rPr lang="en-US" dirty="0" err="1" smtClean="0"/>
              <a:t>welke</a:t>
            </a:r>
            <a:r>
              <a:rPr lang="en-US" dirty="0" smtClean="0"/>
              <a:t> </a:t>
            </a:r>
            <a:r>
              <a:rPr lang="en-US" dirty="0" err="1" smtClean="0"/>
              <a:t>wegen</a:t>
            </a:r>
            <a:r>
              <a:rPr lang="en-US" dirty="0" smtClean="0"/>
              <a:t> of </a:t>
            </a:r>
            <a:r>
              <a:rPr lang="en-US" dirty="0" err="1" smtClean="0"/>
              <a:t>kanalen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goederen</a:t>
            </a:r>
            <a:r>
              <a:rPr lang="en-US" dirty="0" smtClean="0"/>
              <a:t> de </a:t>
            </a:r>
            <a:r>
              <a:rPr lang="en-US" dirty="0" err="1" smtClean="0"/>
              <a:t>consument</a:t>
            </a:r>
            <a:r>
              <a:rPr lang="en-US" dirty="0" smtClean="0"/>
              <a:t> </a:t>
            </a:r>
            <a:r>
              <a:rPr lang="en-US" dirty="0" err="1" smtClean="0"/>
              <a:t>bereiken</a:t>
            </a:r>
            <a:r>
              <a:rPr lang="en-US" dirty="0" smtClean="0"/>
              <a:t>.</a:t>
            </a:r>
          </a:p>
          <a:p>
            <a:pPr eaLnBrk="1" hangingPunct="1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Overbruggen</a:t>
            </a:r>
            <a:r>
              <a:rPr lang="en-US" dirty="0" smtClean="0"/>
              <a:t> </a:t>
            </a:r>
            <a:r>
              <a:rPr lang="en-US" dirty="0" err="1" smtClean="0"/>
              <a:t>verschillen</a:t>
            </a:r>
            <a:endParaRPr lang="nl-NL" dirty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err="1" smtClean="0"/>
              <a:t>Tijdens</a:t>
            </a:r>
            <a:r>
              <a:rPr lang="en-US" sz="2800" dirty="0" smtClean="0"/>
              <a:t> de </a:t>
            </a:r>
            <a:r>
              <a:rPr lang="en-US" sz="2800" dirty="0" err="1" smtClean="0"/>
              <a:t>distributie</a:t>
            </a:r>
            <a:r>
              <a:rPr lang="en-US" sz="2800" dirty="0" smtClean="0"/>
              <a:t> </a:t>
            </a:r>
            <a:r>
              <a:rPr lang="en-US" sz="2800" dirty="0" err="1" smtClean="0"/>
              <a:t>worden</a:t>
            </a:r>
            <a:r>
              <a:rPr lang="en-US" sz="2800" dirty="0" smtClean="0"/>
              <a:t> </a:t>
            </a:r>
            <a:r>
              <a:rPr lang="en-US" sz="2800" dirty="0" err="1" smtClean="0"/>
              <a:t>zes</a:t>
            </a:r>
            <a:r>
              <a:rPr lang="en-US" sz="2800" dirty="0" smtClean="0"/>
              <a:t> </a:t>
            </a:r>
            <a:r>
              <a:rPr lang="en-US" sz="2800" dirty="0" err="1" smtClean="0"/>
              <a:t>verschillen</a:t>
            </a:r>
            <a:r>
              <a:rPr lang="en-US" sz="2800" dirty="0" smtClean="0"/>
              <a:t> </a:t>
            </a:r>
            <a:r>
              <a:rPr lang="en-US" sz="2800" dirty="0" err="1" smtClean="0"/>
              <a:t>overbrugd</a:t>
            </a:r>
            <a:r>
              <a:rPr lang="en-US" sz="2800" dirty="0" smtClean="0"/>
              <a:t>.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sz="2800" dirty="0" err="1" smtClean="0"/>
              <a:t>Verschillen</a:t>
            </a:r>
            <a:r>
              <a:rPr lang="en-US" sz="2800" dirty="0" smtClean="0"/>
              <a:t> in </a:t>
            </a:r>
            <a:r>
              <a:rPr lang="en-US" sz="2800" dirty="0" err="1" smtClean="0">
                <a:hlinkClick r:id="rId2"/>
              </a:rPr>
              <a:t>hoeveelheid</a:t>
            </a:r>
            <a:r>
              <a:rPr lang="en-US" sz="2800" dirty="0" smtClean="0"/>
              <a:t>.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sz="2800" dirty="0" err="1" smtClean="0"/>
              <a:t>Verschillen</a:t>
            </a:r>
            <a:r>
              <a:rPr lang="en-US" sz="2800" dirty="0" smtClean="0"/>
              <a:t> in </a:t>
            </a:r>
            <a:r>
              <a:rPr lang="en-US" sz="2800" dirty="0" err="1" smtClean="0"/>
              <a:t>tijd</a:t>
            </a:r>
            <a:r>
              <a:rPr lang="en-US" sz="2800" dirty="0" smtClean="0"/>
              <a:t>.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sz="2800" dirty="0" err="1" smtClean="0"/>
              <a:t>Verschillen</a:t>
            </a:r>
            <a:r>
              <a:rPr lang="en-US" sz="2800" dirty="0" smtClean="0"/>
              <a:t> in </a:t>
            </a:r>
            <a:r>
              <a:rPr lang="en-US" sz="2800" dirty="0" err="1" smtClean="0">
                <a:hlinkClick r:id="rId3"/>
              </a:rPr>
              <a:t>plaats</a:t>
            </a:r>
            <a:r>
              <a:rPr lang="en-US" sz="2800" dirty="0" smtClean="0"/>
              <a:t>.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sz="2800" dirty="0" err="1" smtClean="0"/>
              <a:t>Verschillen</a:t>
            </a:r>
            <a:r>
              <a:rPr lang="en-US" sz="2800" dirty="0" smtClean="0"/>
              <a:t> in </a:t>
            </a:r>
            <a:r>
              <a:rPr lang="en-US" sz="2800" dirty="0" err="1" smtClean="0"/>
              <a:t>kennis</a:t>
            </a:r>
            <a:r>
              <a:rPr lang="en-US" sz="2800" dirty="0" smtClean="0"/>
              <a:t>.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sz="2800" dirty="0" err="1" smtClean="0"/>
              <a:t>Verschillen</a:t>
            </a:r>
            <a:r>
              <a:rPr lang="en-US" sz="2800" dirty="0" smtClean="0"/>
              <a:t> in </a:t>
            </a:r>
            <a:r>
              <a:rPr lang="en-US" sz="2800" dirty="0" err="1" smtClean="0"/>
              <a:t>vermogen</a:t>
            </a:r>
            <a:r>
              <a:rPr lang="en-US" sz="2800" dirty="0" smtClean="0"/>
              <a:t>.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sz="2800" dirty="0" err="1" smtClean="0"/>
              <a:t>Verschillen</a:t>
            </a:r>
            <a:r>
              <a:rPr lang="en-US" sz="2800" dirty="0" smtClean="0"/>
              <a:t> in </a:t>
            </a:r>
            <a:r>
              <a:rPr lang="en-US" sz="2800" dirty="0" err="1" smtClean="0"/>
              <a:t>kwaliteit</a:t>
            </a:r>
            <a:r>
              <a:rPr lang="en-US" sz="2800" dirty="0" smtClean="0"/>
              <a:t>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Keuze</a:t>
            </a:r>
            <a:r>
              <a:rPr lang="en-US" dirty="0" smtClean="0"/>
              <a:t> </a:t>
            </a:r>
            <a:r>
              <a:rPr lang="en-US" dirty="0" err="1" smtClean="0"/>
              <a:t>overwegingen</a:t>
            </a:r>
            <a:endParaRPr lang="nl-NL" dirty="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Bij</a:t>
            </a:r>
            <a:r>
              <a:rPr lang="en-US" dirty="0" smtClean="0"/>
              <a:t> de </a:t>
            </a:r>
            <a:r>
              <a:rPr lang="en-US" dirty="0" err="1" smtClean="0"/>
              <a:t>keuze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ditributiekanaal</a:t>
            </a:r>
            <a:r>
              <a:rPr lang="en-US" dirty="0" smtClean="0"/>
              <a:t> </a:t>
            </a:r>
            <a:r>
              <a:rPr lang="en-US" dirty="0" err="1" smtClean="0"/>
              <a:t>spelen</a:t>
            </a:r>
            <a:r>
              <a:rPr lang="en-US" dirty="0" smtClean="0"/>
              <a:t> </a:t>
            </a:r>
            <a:r>
              <a:rPr lang="en-US" dirty="0" err="1" smtClean="0"/>
              <a:t>allerlei</a:t>
            </a:r>
            <a:r>
              <a:rPr lang="en-US" dirty="0" smtClean="0"/>
              <a:t> </a:t>
            </a:r>
            <a:r>
              <a:rPr lang="en-US" dirty="0" err="1" smtClean="0"/>
              <a:t>overwegingen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rol</a:t>
            </a:r>
            <a:r>
              <a:rPr lang="en-US" dirty="0" smtClean="0"/>
              <a:t>.</a:t>
            </a:r>
          </a:p>
          <a:p>
            <a:pPr eaLnBrk="1" hangingPunct="1">
              <a:buFontTx/>
              <a:buChar char="•"/>
            </a:pPr>
            <a:r>
              <a:rPr lang="en-US" sz="2800" dirty="0" smtClean="0"/>
              <a:t>Hoe </a:t>
            </a:r>
            <a:r>
              <a:rPr lang="en-US" sz="2800" dirty="0" err="1" smtClean="0"/>
              <a:t>belangrijk</a:t>
            </a:r>
            <a:r>
              <a:rPr lang="en-US" sz="2800" dirty="0" smtClean="0"/>
              <a:t> </a:t>
            </a:r>
            <a:r>
              <a:rPr lang="en-US" sz="2800" dirty="0" err="1" smtClean="0"/>
              <a:t>vindt</a:t>
            </a:r>
            <a:r>
              <a:rPr lang="en-US" sz="2800" dirty="0" smtClean="0"/>
              <a:t> men </a:t>
            </a:r>
            <a:r>
              <a:rPr lang="en-US" sz="2800" dirty="0" err="1" smtClean="0">
                <a:hlinkClick r:id="rId2"/>
              </a:rPr>
              <a:t>rechtstreeks</a:t>
            </a:r>
            <a:r>
              <a:rPr lang="en-US" sz="2800" dirty="0" smtClean="0"/>
              <a:t> contact met de </a:t>
            </a:r>
            <a:r>
              <a:rPr lang="en-US" sz="2800" dirty="0" err="1" smtClean="0"/>
              <a:t>afnemers</a:t>
            </a:r>
            <a:r>
              <a:rPr lang="en-US" sz="2800" dirty="0" smtClean="0"/>
              <a:t>. </a:t>
            </a:r>
            <a:r>
              <a:rPr lang="en-US" sz="1400" dirty="0" smtClean="0"/>
              <a:t>(*)</a:t>
            </a:r>
            <a:endParaRPr lang="en-US" sz="1400" dirty="0" smtClean="0"/>
          </a:p>
          <a:p>
            <a:pPr eaLnBrk="1" hangingPunct="1">
              <a:buFontTx/>
              <a:buChar char="•"/>
            </a:pPr>
            <a:r>
              <a:rPr lang="en-US" sz="2800" dirty="0" err="1" smtClean="0"/>
              <a:t>Wonen</a:t>
            </a:r>
            <a:r>
              <a:rPr lang="en-US" sz="2800" dirty="0" smtClean="0"/>
              <a:t> in het </a:t>
            </a:r>
            <a:r>
              <a:rPr lang="en-US" sz="2800" dirty="0" err="1" smtClean="0"/>
              <a:t>gebied</a:t>
            </a:r>
            <a:r>
              <a:rPr lang="en-US" sz="2800" dirty="0" smtClean="0"/>
              <a:t> </a:t>
            </a:r>
            <a:r>
              <a:rPr lang="en-US" sz="2800" dirty="0" err="1" smtClean="0"/>
              <a:t>weinig</a:t>
            </a:r>
            <a:r>
              <a:rPr lang="en-US" sz="2800" dirty="0" smtClean="0"/>
              <a:t> of </a:t>
            </a:r>
            <a:r>
              <a:rPr lang="en-US" sz="2800" dirty="0" err="1" smtClean="0"/>
              <a:t>veel</a:t>
            </a:r>
            <a:r>
              <a:rPr lang="en-US" sz="2800" dirty="0" smtClean="0"/>
              <a:t> </a:t>
            </a:r>
            <a:r>
              <a:rPr lang="en-US" sz="2800" dirty="0" err="1" smtClean="0"/>
              <a:t>afnemers</a:t>
            </a:r>
            <a:r>
              <a:rPr lang="en-US" sz="2800" dirty="0" smtClean="0"/>
              <a:t>.</a:t>
            </a:r>
          </a:p>
          <a:p>
            <a:pPr eaLnBrk="1" hangingPunct="1">
              <a:buFontTx/>
              <a:buChar char="•"/>
            </a:pPr>
            <a:r>
              <a:rPr lang="en-US" sz="2800" dirty="0" err="1" smtClean="0"/>
              <a:t>Welk</a:t>
            </a:r>
            <a:r>
              <a:rPr lang="en-US" sz="2800" dirty="0" smtClean="0"/>
              <a:t> </a:t>
            </a:r>
            <a:r>
              <a:rPr lang="en-US" sz="2800" dirty="0" err="1" smtClean="0"/>
              <a:t>kanaal</a:t>
            </a:r>
            <a:r>
              <a:rPr lang="en-US" sz="2800" dirty="0" smtClean="0"/>
              <a:t> is </a:t>
            </a:r>
            <a:r>
              <a:rPr lang="en-US" sz="2800" dirty="0" err="1" smtClean="0"/>
              <a:t>bereid</a:t>
            </a:r>
            <a:r>
              <a:rPr lang="en-US" sz="2800" dirty="0" smtClean="0"/>
              <a:t> het product op </a:t>
            </a:r>
            <a:r>
              <a:rPr lang="en-US" sz="2800" dirty="0" err="1" smtClean="0"/>
              <a:t>te</a:t>
            </a:r>
            <a:r>
              <a:rPr lang="en-US" sz="2800" dirty="0" smtClean="0"/>
              <a:t> </a:t>
            </a:r>
            <a:r>
              <a:rPr lang="en-US" sz="2800" dirty="0" err="1" smtClean="0"/>
              <a:t>nemen</a:t>
            </a:r>
            <a:r>
              <a:rPr lang="en-US" sz="2800" dirty="0" smtClean="0"/>
              <a:t>.</a:t>
            </a:r>
          </a:p>
          <a:p>
            <a:pPr eaLnBrk="1" hangingPunct="1">
              <a:buFontTx/>
              <a:buChar char="•"/>
            </a:pPr>
            <a:r>
              <a:rPr lang="en-US" sz="2800" dirty="0" err="1" smtClean="0"/>
              <a:t>Welk</a:t>
            </a:r>
            <a:r>
              <a:rPr lang="en-US" sz="2800" dirty="0" smtClean="0"/>
              <a:t> </a:t>
            </a:r>
            <a:r>
              <a:rPr lang="en-US" sz="2800" dirty="0" err="1" smtClean="0"/>
              <a:t>kanaal</a:t>
            </a:r>
            <a:r>
              <a:rPr lang="en-US" sz="2800" dirty="0" smtClean="0"/>
              <a:t> </a:t>
            </a:r>
            <a:r>
              <a:rPr lang="en-US" sz="2800" dirty="0" err="1" smtClean="0"/>
              <a:t>heeft</a:t>
            </a:r>
            <a:r>
              <a:rPr lang="en-US" sz="2800" dirty="0" smtClean="0"/>
              <a:t> de </a:t>
            </a:r>
            <a:r>
              <a:rPr lang="en-US" sz="2800" dirty="0" err="1" smtClean="0"/>
              <a:t>laagste</a:t>
            </a:r>
            <a:r>
              <a:rPr lang="en-US" sz="2800" dirty="0" smtClean="0"/>
              <a:t> </a:t>
            </a:r>
            <a:r>
              <a:rPr lang="en-US" sz="2800" dirty="0" err="1" smtClean="0"/>
              <a:t>kosten</a:t>
            </a:r>
            <a:r>
              <a:rPr lang="en-US" sz="2800" dirty="0" smtClean="0"/>
              <a:t>.</a:t>
            </a:r>
          </a:p>
          <a:p>
            <a:pPr eaLnBrk="1" hangingPunct="1">
              <a:buFontTx/>
              <a:buChar char="•"/>
            </a:pPr>
            <a:r>
              <a:rPr lang="en-US" sz="2800" dirty="0" err="1" smtClean="0"/>
              <a:t>Wat</a:t>
            </a:r>
            <a:r>
              <a:rPr lang="en-US" sz="2800" dirty="0" smtClean="0"/>
              <a:t> </a:t>
            </a:r>
            <a:r>
              <a:rPr lang="en-US" sz="2800" dirty="0" err="1" smtClean="0"/>
              <a:t>verwacht</a:t>
            </a:r>
            <a:r>
              <a:rPr lang="en-US" sz="2800" dirty="0" smtClean="0"/>
              <a:t> de </a:t>
            </a:r>
            <a:r>
              <a:rPr lang="en-US" sz="2800" dirty="0" err="1" smtClean="0"/>
              <a:t>consument</a:t>
            </a:r>
            <a:r>
              <a:rPr lang="en-US" sz="2800" dirty="0" smtClean="0"/>
              <a:t>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nl-NL" dirty="0" smtClean="0"/>
              <a:t>Lengte distributiekanaal</a:t>
            </a:r>
            <a:endParaRPr lang="nl-NL" dirty="0"/>
          </a:p>
        </p:txBody>
      </p:sp>
      <p:sp>
        <p:nvSpPr>
          <p:cNvPr id="24579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mtClean="0"/>
              <a:t>We onderscheiden</a:t>
            </a:r>
          </a:p>
          <a:p>
            <a:pPr>
              <a:buFontTx/>
              <a:buChar char="•"/>
            </a:pPr>
            <a:r>
              <a:rPr lang="nl-NL" smtClean="0"/>
              <a:t>Directe distributie.</a:t>
            </a:r>
          </a:p>
          <a:p>
            <a:pPr>
              <a:buFontTx/>
              <a:buChar char="•"/>
            </a:pPr>
            <a:r>
              <a:rPr lang="nl-NL" smtClean="0"/>
              <a:t>Indirecte distributie.</a:t>
            </a:r>
          </a:p>
          <a:p>
            <a:pPr>
              <a:buFontTx/>
              <a:buChar char="•"/>
            </a:pPr>
            <a:r>
              <a:rPr lang="nl-NL" smtClean="0"/>
              <a:t>Duale distributie.</a:t>
            </a:r>
          </a:p>
          <a:p>
            <a:pPr>
              <a:buFontTx/>
              <a:buNone/>
            </a:pPr>
            <a:endParaRPr lang="nl-NL" smtClean="0"/>
          </a:p>
          <a:p>
            <a:r>
              <a:rPr lang="nl-NL" smtClean="0"/>
              <a:t>De uitleg volgt volgende week.</a:t>
            </a:r>
          </a:p>
          <a:p>
            <a:pPr>
              <a:buFontTx/>
              <a:buNone/>
            </a:pPr>
            <a:endParaRPr lang="nl-NL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nl-NL" dirty="0" smtClean="0"/>
              <a:t>Lengte distributiekanaal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nl-NL" sz="2800" smtClean="0"/>
          </a:p>
          <a:p>
            <a:r>
              <a:rPr lang="nl-NL" sz="2800" smtClean="0"/>
              <a:t>We onderscheiden</a:t>
            </a:r>
          </a:p>
          <a:p>
            <a:pPr>
              <a:buFontTx/>
              <a:buChar char="•"/>
            </a:pPr>
            <a:r>
              <a:rPr lang="nl-NL" sz="2800" smtClean="0"/>
              <a:t>Directe distributie.</a:t>
            </a:r>
          </a:p>
          <a:p>
            <a:pPr>
              <a:buFontTx/>
              <a:buChar char="•"/>
            </a:pPr>
            <a:r>
              <a:rPr lang="nl-NL" sz="2800" smtClean="0"/>
              <a:t>Indirecte distributie.</a:t>
            </a:r>
          </a:p>
          <a:p>
            <a:pPr>
              <a:buFontTx/>
              <a:buChar char="•"/>
            </a:pPr>
            <a:r>
              <a:rPr lang="nl-NL" sz="2800" smtClean="0"/>
              <a:t>Duale distributie.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nl-NL" dirty="0" smtClean="0"/>
              <a:t>Directe distributie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nl-NL" dirty="0" smtClean="0">
                <a:solidFill>
                  <a:srgbClr val="FFFFFF"/>
                </a:solidFill>
              </a:rPr>
              <a:t>Van directe distributie </a:t>
            </a:r>
            <a:r>
              <a:rPr lang="nl-NL" dirty="0" smtClean="0">
                <a:solidFill>
                  <a:srgbClr val="FFFFFF"/>
                </a:solidFill>
                <a:hlinkClick r:id="rId2"/>
              </a:rPr>
              <a:t>(direct marketing)</a:t>
            </a:r>
            <a:r>
              <a:rPr lang="nl-NL" dirty="0" smtClean="0">
                <a:solidFill>
                  <a:srgbClr val="FFFFFF"/>
                </a:solidFill>
              </a:rPr>
              <a:t> </a:t>
            </a:r>
            <a:r>
              <a:rPr lang="nl-NL" sz="1400" dirty="0" smtClean="0">
                <a:solidFill>
                  <a:srgbClr val="FFFFFF"/>
                </a:solidFill>
              </a:rPr>
              <a:t>(*)</a:t>
            </a:r>
            <a:r>
              <a:rPr lang="nl-NL" dirty="0" smtClean="0">
                <a:solidFill>
                  <a:srgbClr val="FFFFFF"/>
                </a:solidFill>
              </a:rPr>
              <a:t> is </a:t>
            </a:r>
            <a:r>
              <a:rPr lang="nl-NL" dirty="0" smtClean="0">
                <a:solidFill>
                  <a:srgbClr val="FFFFFF"/>
                </a:solidFill>
              </a:rPr>
              <a:t>sprake als een producent rechtstreeks levert aan de consument. Bijv. Zeefdrukkerij levert via een webwinkel rechtstreeks bedrukte T-Shirts aan de consument</a:t>
            </a:r>
          </a:p>
          <a:p>
            <a:pPr eaLnBrk="1" hangingPunct="1">
              <a:spcBef>
                <a:spcPct val="0"/>
              </a:spcBef>
            </a:pPr>
            <a:endParaRPr lang="nl-NL" dirty="0" smtClean="0">
              <a:solidFill>
                <a:srgbClr val="FFFFFF"/>
              </a:solidFill>
            </a:endParaRPr>
          </a:p>
          <a:p>
            <a:pPr eaLnBrk="1" hangingPunct="1">
              <a:spcBef>
                <a:spcPct val="0"/>
              </a:spcBef>
            </a:pPr>
            <a:r>
              <a:rPr lang="nl-NL" dirty="0" smtClean="0">
                <a:solidFill>
                  <a:srgbClr val="FFFFFF"/>
                </a:solidFill>
              </a:rPr>
              <a:t>Lees op bladzijde 80 de voor- en nadelen.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nl-NL" dirty="0" smtClean="0"/>
          </a:p>
          <a:p>
            <a:pPr eaLnBrk="1" hangingPunct="1">
              <a:buFontTx/>
              <a:buNone/>
            </a:pPr>
            <a:endParaRPr lang="nl-NL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Presentie</a:t>
            </a:r>
            <a:endParaRPr lang="nl-NL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nl-NL" dirty="0" smtClean="0">
                <a:hlinkClick r:id="rId2" action="ppaction://hlinkfile"/>
              </a:rPr>
              <a:t>Lijst</a:t>
            </a:r>
            <a:endParaRPr lang="nl-NL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Indirecte</a:t>
            </a:r>
            <a:r>
              <a:rPr lang="en-US" dirty="0" smtClean="0"/>
              <a:t> </a:t>
            </a:r>
            <a:r>
              <a:rPr lang="en-US" dirty="0" err="1" smtClean="0"/>
              <a:t>distributie</a:t>
            </a:r>
            <a:endParaRPr lang="nl-NL" dirty="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Bij indirecte distributie bevinden zich tussen producent en consument twee of meer schakels.</a:t>
            </a:r>
          </a:p>
          <a:p>
            <a:pPr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500063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Indirect </a:t>
            </a:r>
            <a:r>
              <a:rPr lang="en-US" dirty="0" err="1" smtClean="0"/>
              <a:t>kort</a:t>
            </a:r>
            <a:r>
              <a:rPr lang="en-US" dirty="0" smtClean="0"/>
              <a:t> en indirect </a:t>
            </a:r>
            <a:r>
              <a:rPr lang="en-US" dirty="0" err="1" smtClean="0"/>
              <a:t>lang</a:t>
            </a:r>
            <a:endParaRPr lang="nl-NL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278813" cy="468788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Bij een indirect kort kanaal bevinden zich tussen consument en producent slecht één schakel.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mtClean="0"/>
          </a:p>
          <a:p>
            <a:pPr eaLnBrk="1" hangingPunct="1">
              <a:lnSpc>
                <a:spcPct val="80000"/>
              </a:lnSpc>
            </a:pPr>
            <a:r>
              <a:rPr lang="en-US" smtClean="0"/>
              <a:t>Bij een indirect lang kanaal bevinden zich tussen consument en producent twee of meer schakels.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800" smtClean="0"/>
          </a:p>
          <a:p>
            <a:pPr eaLnBrk="1" hangingPunct="1">
              <a:lnSpc>
                <a:spcPct val="80000"/>
              </a:lnSpc>
            </a:pPr>
            <a:endParaRPr lang="en-US" sz="2800" smtClean="0"/>
          </a:p>
          <a:p>
            <a:pPr eaLnBrk="1" hangingPunct="1">
              <a:lnSpc>
                <a:spcPct val="80000"/>
              </a:lnSpc>
            </a:pPr>
            <a:endParaRPr lang="nl-NL" sz="280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Vervolg</a:t>
            </a:r>
            <a:endParaRPr lang="nl-NL" dirty="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63" y="1928813"/>
            <a:ext cx="8272462" cy="4114800"/>
          </a:xfrm>
          <a:ln>
            <a:solidFill>
              <a:schemeClr val="accent1"/>
            </a:solidFill>
          </a:ln>
        </p:spPr>
        <p:txBody>
          <a:bodyPr/>
          <a:lstStyle/>
          <a:p>
            <a:pPr>
              <a:buFontTx/>
              <a:buNone/>
            </a:pPr>
            <a:r>
              <a:rPr lang="nl-NL" smtClean="0"/>
              <a:t>Indirect kort                          Indirect lang</a:t>
            </a:r>
          </a:p>
          <a:p>
            <a:pPr>
              <a:buFontTx/>
              <a:buNone/>
            </a:pPr>
            <a:endParaRPr lang="nl-NL" smtClean="0"/>
          </a:p>
        </p:txBody>
      </p:sp>
      <p:sp>
        <p:nvSpPr>
          <p:cNvPr id="39" name="Rechthoek 38"/>
          <p:cNvSpPr/>
          <p:nvPr/>
        </p:nvSpPr>
        <p:spPr>
          <a:xfrm>
            <a:off x="785813" y="2714625"/>
            <a:ext cx="1785937" cy="500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nl-NL" dirty="0"/>
              <a:t>Producent</a:t>
            </a:r>
          </a:p>
        </p:txBody>
      </p:sp>
      <p:sp>
        <p:nvSpPr>
          <p:cNvPr id="40" name="Rechthoek 39"/>
          <p:cNvSpPr/>
          <p:nvPr/>
        </p:nvSpPr>
        <p:spPr>
          <a:xfrm>
            <a:off x="857250" y="3929063"/>
            <a:ext cx="1643063" cy="6429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nl-NL" dirty="0"/>
              <a:t>Detaillist</a:t>
            </a:r>
          </a:p>
        </p:txBody>
      </p:sp>
      <p:cxnSp>
        <p:nvCxnSpPr>
          <p:cNvPr id="42" name="Rechte verbindingslijn met pijl 41"/>
          <p:cNvCxnSpPr>
            <a:stCxn id="39" idx="2"/>
            <a:endCxn id="40" idx="0"/>
          </p:cNvCxnSpPr>
          <p:nvPr/>
        </p:nvCxnSpPr>
        <p:spPr>
          <a:xfrm rot="5400000">
            <a:off x="1320801" y="3571875"/>
            <a:ext cx="715962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Rechte verbindingslijn met pijl 43"/>
          <p:cNvCxnSpPr>
            <a:stCxn id="40" idx="2"/>
          </p:cNvCxnSpPr>
          <p:nvPr/>
        </p:nvCxnSpPr>
        <p:spPr>
          <a:xfrm rot="5400000">
            <a:off x="1374776" y="4840287"/>
            <a:ext cx="571500" cy="349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hthoek 47"/>
          <p:cNvSpPr/>
          <p:nvPr/>
        </p:nvSpPr>
        <p:spPr>
          <a:xfrm>
            <a:off x="857250" y="5143500"/>
            <a:ext cx="1643063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nl-NL" dirty="0"/>
              <a:t>Consument</a:t>
            </a:r>
          </a:p>
        </p:txBody>
      </p:sp>
      <p:sp>
        <p:nvSpPr>
          <p:cNvPr id="49" name="Rechthoek 48"/>
          <p:cNvSpPr/>
          <p:nvPr/>
        </p:nvSpPr>
        <p:spPr>
          <a:xfrm>
            <a:off x="4643438" y="2643188"/>
            <a:ext cx="2286000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nl-NL" dirty="0"/>
              <a:t>Producent</a:t>
            </a:r>
          </a:p>
        </p:txBody>
      </p:sp>
      <p:sp>
        <p:nvSpPr>
          <p:cNvPr id="50" name="Rechthoek 49"/>
          <p:cNvSpPr/>
          <p:nvPr/>
        </p:nvSpPr>
        <p:spPr>
          <a:xfrm>
            <a:off x="4643438" y="3643313"/>
            <a:ext cx="2214562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nl-NL" dirty="0"/>
              <a:t>Groothandel</a:t>
            </a:r>
          </a:p>
        </p:txBody>
      </p:sp>
      <p:sp>
        <p:nvSpPr>
          <p:cNvPr id="51" name="Rechthoek 50"/>
          <p:cNvSpPr/>
          <p:nvPr/>
        </p:nvSpPr>
        <p:spPr>
          <a:xfrm>
            <a:off x="4643438" y="4429125"/>
            <a:ext cx="2214562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nl-NL" dirty="0"/>
              <a:t>Detaillist</a:t>
            </a:r>
          </a:p>
        </p:txBody>
      </p:sp>
      <p:sp>
        <p:nvSpPr>
          <p:cNvPr id="52" name="Rechthoek 51"/>
          <p:cNvSpPr/>
          <p:nvPr/>
        </p:nvSpPr>
        <p:spPr>
          <a:xfrm>
            <a:off x="4643438" y="5286375"/>
            <a:ext cx="2214562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nl-NL" dirty="0"/>
              <a:t>Consument</a:t>
            </a:r>
          </a:p>
        </p:txBody>
      </p:sp>
      <p:cxnSp>
        <p:nvCxnSpPr>
          <p:cNvPr id="54" name="Rechte verbindingslijn met pijl 53"/>
          <p:cNvCxnSpPr>
            <a:stCxn id="49" idx="2"/>
            <a:endCxn id="50" idx="0"/>
          </p:cNvCxnSpPr>
          <p:nvPr/>
        </p:nvCxnSpPr>
        <p:spPr>
          <a:xfrm rot="5400000">
            <a:off x="5483226" y="3340100"/>
            <a:ext cx="571500" cy="349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Rechte verbindingslijn met pijl 55"/>
          <p:cNvCxnSpPr>
            <a:stCxn id="50" idx="2"/>
            <a:endCxn id="51" idx="0"/>
          </p:cNvCxnSpPr>
          <p:nvPr/>
        </p:nvCxnSpPr>
        <p:spPr>
          <a:xfrm rot="5400000">
            <a:off x="5572125" y="4251325"/>
            <a:ext cx="3571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Rechte verbindingslijn met pijl 57"/>
          <p:cNvCxnSpPr/>
          <p:nvPr/>
        </p:nvCxnSpPr>
        <p:spPr>
          <a:xfrm rot="5400000">
            <a:off x="5537200" y="5108575"/>
            <a:ext cx="3571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06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06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0642" grpId="0"/>
      <p:bldP spid="39" grpId="0" animBg="1"/>
      <p:bldP spid="40" grpId="0" animBg="1"/>
      <p:bldP spid="48" grpId="0" animBg="1"/>
      <p:bldP spid="49" grpId="0" animBg="1"/>
      <p:bldP spid="50" grpId="0" animBg="1"/>
      <p:bldP spid="51" grpId="0" animBg="1"/>
      <p:bldP spid="5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Klassieke</a:t>
            </a:r>
            <a:r>
              <a:rPr lang="en-US" dirty="0" smtClean="0"/>
              <a:t> </a:t>
            </a:r>
            <a:r>
              <a:rPr lang="en-US" dirty="0" err="1" smtClean="0"/>
              <a:t>keten</a:t>
            </a:r>
            <a:r>
              <a:rPr lang="en-US" dirty="0" smtClean="0"/>
              <a:t> (indirect </a:t>
            </a:r>
            <a:r>
              <a:rPr lang="en-US" dirty="0" err="1" smtClean="0"/>
              <a:t>lang</a:t>
            </a:r>
            <a:r>
              <a:rPr lang="en-US" dirty="0" smtClean="0"/>
              <a:t>)</a:t>
            </a:r>
            <a:endParaRPr lang="nl-NL" dirty="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Het distributiekanaal waarbij een product van producent via </a:t>
            </a:r>
            <a:r>
              <a:rPr lang="en-US" smtClean="0">
                <a:hlinkClick r:id="rId2"/>
              </a:rPr>
              <a:t>groothandel</a:t>
            </a:r>
            <a:r>
              <a:rPr lang="en-US" smtClean="0"/>
              <a:t> en detaillist de consument bereikt.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Bij grote detaillisten (zoals AH) is de groothandel eruit gedrukt.</a:t>
            </a:r>
          </a:p>
          <a:p>
            <a:pPr eaLnBrk="1" hangingPunct="1">
              <a:buFontTx/>
              <a:buNone/>
            </a:pPr>
            <a:endParaRPr lang="nl-NL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Duale</a:t>
            </a:r>
            <a:r>
              <a:rPr lang="en-US" dirty="0" smtClean="0"/>
              <a:t> </a:t>
            </a:r>
            <a:r>
              <a:rPr lang="en-US" dirty="0" err="1" smtClean="0"/>
              <a:t>distributie</a:t>
            </a:r>
            <a:endParaRPr lang="nl-NL" dirty="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Bij duale distributie gebruikt de producent twee distributiekanalen naast elkaar.</a:t>
            </a:r>
          </a:p>
          <a:p>
            <a:pPr eaLnBrk="1" hangingPunct="1"/>
            <a:endParaRPr lang="en-US" smtClean="0"/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Vervolg</a:t>
            </a:r>
            <a:endParaRPr lang="nl-NL" dirty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2800" dirty="0" smtClean="0"/>
              <a:t>						</a:t>
            </a:r>
            <a:r>
              <a:rPr lang="en-US" sz="2800" dirty="0" err="1" smtClean="0">
                <a:hlinkClick r:id="rId2"/>
              </a:rPr>
              <a:t>Voorbeeld</a:t>
            </a:r>
            <a:endParaRPr lang="en-US" sz="2800" dirty="0" smtClean="0"/>
          </a:p>
          <a:p>
            <a:pPr eaLnBrk="1" hangingPunct="1">
              <a:buFontTx/>
              <a:buNone/>
            </a:pPr>
            <a:r>
              <a:rPr lang="en-US" sz="2800" dirty="0" smtClean="0"/>
              <a:t>						</a:t>
            </a:r>
            <a:r>
              <a:rPr lang="en-US" sz="2800" dirty="0" err="1" smtClean="0">
                <a:hlinkClick r:id="rId3"/>
              </a:rPr>
              <a:t>Voorbeeld</a:t>
            </a:r>
            <a:r>
              <a:rPr lang="en-US" sz="2800" dirty="0" smtClean="0"/>
              <a:t> </a:t>
            </a:r>
            <a:r>
              <a:rPr lang="en-US" sz="1600" dirty="0" smtClean="0"/>
              <a:t>(*)</a:t>
            </a:r>
            <a:endParaRPr lang="en-US" sz="1600" dirty="0" smtClean="0"/>
          </a:p>
          <a:p>
            <a:pPr eaLnBrk="1" hangingPunct="1">
              <a:buFontTx/>
              <a:buNone/>
            </a:pPr>
            <a:r>
              <a:rPr lang="en-US" sz="2800" dirty="0" smtClean="0"/>
              <a:t>                                                         </a:t>
            </a:r>
            <a:r>
              <a:rPr lang="en-US" sz="2800" dirty="0" err="1" smtClean="0"/>
              <a:t>Beide</a:t>
            </a:r>
            <a:r>
              <a:rPr lang="en-US" sz="2800" dirty="0" smtClean="0"/>
              <a:t> </a:t>
            </a:r>
            <a:r>
              <a:rPr lang="en-US" sz="2800" dirty="0" err="1" smtClean="0"/>
              <a:t>producenten</a:t>
            </a:r>
            <a:endParaRPr lang="en-US" sz="2800" dirty="0" smtClean="0"/>
          </a:p>
          <a:p>
            <a:pPr eaLnBrk="1" hangingPunct="1">
              <a:buFontTx/>
              <a:buNone/>
            </a:pPr>
            <a:r>
              <a:rPr lang="en-US" sz="2800" dirty="0" smtClean="0"/>
              <a:t>                                                         </a:t>
            </a:r>
            <a:r>
              <a:rPr lang="en-US" sz="2800" dirty="0" err="1" smtClean="0"/>
              <a:t>gebruiken</a:t>
            </a:r>
            <a:r>
              <a:rPr lang="en-US" sz="2800" dirty="0" smtClean="0"/>
              <a:t> </a:t>
            </a:r>
            <a:r>
              <a:rPr lang="en-US" sz="2800" dirty="0" err="1" smtClean="0"/>
              <a:t>beiden</a:t>
            </a:r>
            <a:r>
              <a:rPr lang="en-US" sz="2800" dirty="0" smtClean="0"/>
              <a:t>!!</a:t>
            </a:r>
          </a:p>
        </p:txBody>
      </p:sp>
      <p:sp>
        <p:nvSpPr>
          <p:cNvPr id="6" name="Rechthoek 5"/>
          <p:cNvSpPr/>
          <p:nvPr/>
        </p:nvSpPr>
        <p:spPr>
          <a:xfrm>
            <a:off x="1042988" y="2205038"/>
            <a:ext cx="3143250" cy="5000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nl-NL" dirty="0">
                <a:solidFill>
                  <a:srgbClr val="FFFFFF"/>
                </a:solidFill>
              </a:rPr>
              <a:t>Producent</a:t>
            </a:r>
          </a:p>
        </p:txBody>
      </p:sp>
      <p:sp>
        <p:nvSpPr>
          <p:cNvPr id="7" name="Rechthoek 6"/>
          <p:cNvSpPr/>
          <p:nvPr/>
        </p:nvSpPr>
        <p:spPr>
          <a:xfrm>
            <a:off x="1071563" y="3357563"/>
            <a:ext cx="1928812" cy="5000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nl-NL" dirty="0"/>
              <a:t>Groothandel</a:t>
            </a:r>
          </a:p>
        </p:txBody>
      </p:sp>
      <p:sp>
        <p:nvSpPr>
          <p:cNvPr id="8" name="Rechthoek 7"/>
          <p:cNvSpPr/>
          <p:nvPr/>
        </p:nvSpPr>
        <p:spPr>
          <a:xfrm>
            <a:off x="1071563" y="4286250"/>
            <a:ext cx="3071812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nl-NL" dirty="0"/>
              <a:t>Detaillist</a:t>
            </a:r>
          </a:p>
        </p:txBody>
      </p:sp>
      <p:sp>
        <p:nvSpPr>
          <p:cNvPr id="9" name="Rechthoek 8"/>
          <p:cNvSpPr/>
          <p:nvPr/>
        </p:nvSpPr>
        <p:spPr>
          <a:xfrm>
            <a:off x="1071563" y="5286375"/>
            <a:ext cx="3143250" cy="500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nl-NL" dirty="0"/>
              <a:t>Consument</a:t>
            </a:r>
          </a:p>
        </p:txBody>
      </p:sp>
      <p:cxnSp>
        <p:nvCxnSpPr>
          <p:cNvPr id="11" name="Rechte verbindingslijn met pijl 10"/>
          <p:cNvCxnSpPr/>
          <p:nvPr/>
        </p:nvCxnSpPr>
        <p:spPr>
          <a:xfrm rot="5400000">
            <a:off x="1142207" y="2999581"/>
            <a:ext cx="571500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chte verbindingslijn met pijl 12"/>
          <p:cNvCxnSpPr/>
          <p:nvPr/>
        </p:nvCxnSpPr>
        <p:spPr>
          <a:xfrm rot="5400000">
            <a:off x="2855912" y="3500438"/>
            <a:ext cx="157321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echte verbindingslijn met pijl 14"/>
          <p:cNvCxnSpPr>
            <a:stCxn id="8" idx="2"/>
            <a:endCxn id="9" idx="0"/>
          </p:cNvCxnSpPr>
          <p:nvPr/>
        </p:nvCxnSpPr>
        <p:spPr>
          <a:xfrm rot="16200000" flipH="1">
            <a:off x="2410619" y="5053806"/>
            <a:ext cx="428625" cy="365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echte verbindingslijn met pijl 16"/>
          <p:cNvCxnSpPr/>
          <p:nvPr/>
        </p:nvCxnSpPr>
        <p:spPr>
          <a:xfrm rot="5400000">
            <a:off x="1356519" y="4072732"/>
            <a:ext cx="42862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47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4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4738" grpId="0"/>
      <p:bldP spid="6" grpId="0" animBg="1"/>
      <p:bldP spid="7" grpId="0" animBg="1"/>
      <p:bldP spid="8" grpId="0" animBg="1"/>
      <p:bldP spid="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Maken</a:t>
            </a:r>
            <a:endParaRPr lang="nl-NL" dirty="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 err="1" smtClean="0"/>
              <a:t>Vraag</a:t>
            </a:r>
            <a:r>
              <a:rPr lang="en-US" sz="2800" dirty="0" smtClean="0"/>
              <a:t> 1 t/m 9 </a:t>
            </a:r>
            <a:r>
              <a:rPr lang="en-US" sz="2800" dirty="0" err="1" smtClean="0"/>
              <a:t>bladzijde</a:t>
            </a:r>
            <a:r>
              <a:rPr lang="en-US" sz="2800" dirty="0" smtClean="0"/>
              <a:t> 84 en 85. </a:t>
            </a:r>
          </a:p>
          <a:p>
            <a:pPr eaLnBrk="1" hangingPunct="1"/>
            <a:endParaRPr lang="en-US" sz="2800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nl-NL" dirty="0" smtClean="0"/>
              <a:t>Distributie-intensiteit</a:t>
            </a:r>
            <a:endParaRPr lang="nl-NL" dirty="0"/>
          </a:p>
        </p:txBody>
      </p:sp>
      <p:sp>
        <p:nvSpPr>
          <p:cNvPr id="24579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mtClean="0"/>
              <a:t>We onderscheiden</a:t>
            </a:r>
          </a:p>
          <a:p>
            <a:pPr>
              <a:buFontTx/>
              <a:buChar char="•"/>
            </a:pPr>
            <a:r>
              <a:rPr lang="nl-NL" smtClean="0"/>
              <a:t>Intensieve distributie</a:t>
            </a:r>
          </a:p>
          <a:p>
            <a:pPr>
              <a:buFontTx/>
              <a:buChar char="•"/>
            </a:pPr>
            <a:r>
              <a:rPr lang="nl-NL" smtClean="0"/>
              <a:t>Selectieve distributie</a:t>
            </a:r>
          </a:p>
          <a:p>
            <a:pPr>
              <a:buFontTx/>
              <a:buChar char="•"/>
            </a:pPr>
            <a:r>
              <a:rPr lang="nl-NL" smtClean="0"/>
              <a:t>Exclusieve distributie</a:t>
            </a:r>
          </a:p>
          <a:p>
            <a:pPr>
              <a:buFontTx/>
              <a:buNone/>
            </a:pPr>
            <a:endParaRPr lang="nl-NL" smtClean="0"/>
          </a:p>
          <a:p>
            <a:pPr>
              <a:buFontTx/>
              <a:buNone/>
            </a:pPr>
            <a:endParaRPr lang="nl-NL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nl-NL" dirty="0" smtClean="0"/>
              <a:t>Intensieve distributie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nl-NL" smtClean="0"/>
              <a:t>Bij intensieve distributie worden zoveel mogelijk verkooppunten ingeschakeld bij de verkoop van het product.</a:t>
            </a:r>
          </a:p>
          <a:p>
            <a:pPr eaLnBrk="1" hangingPunct="1">
              <a:lnSpc>
                <a:spcPct val="80000"/>
              </a:lnSpc>
            </a:pPr>
            <a:endParaRPr lang="nl-NL" smtClean="0"/>
          </a:p>
          <a:p>
            <a:pPr eaLnBrk="1" hangingPunct="1">
              <a:lnSpc>
                <a:spcPct val="80000"/>
              </a:lnSpc>
            </a:pPr>
            <a:r>
              <a:rPr lang="nl-NL" smtClean="0"/>
              <a:t>Fast moving consumer goods </a:t>
            </a:r>
            <a:r>
              <a:rPr lang="nl-NL" smtClean="0">
                <a:hlinkClick r:id="rId2"/>
              </a:rPr>
              <a:t>(massa artikelen).</a:t>
            </a:r>
            <a:endParaRPr lang="nl-NL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nl-NL" sz="240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nl-NL" dirty="0" smtClean="0"/>
              <a:t>Selectieve distributie</a:t>
            </a:r>
            <a:endParaRPr lang="nl-NL" dirty="0"/>
          </a:p>
        </p:txBody>
      </p:sp>
      <p:sp>
        <p:nvSpPr>
          <p:cNvPr id="26627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mtClean="0"/>
              <a:t>Bij selectieve distributie maakt de producent een keuze uit de in aanmerking komende verkooppunten.</a:t>
            </a:r>
          </a:p>
          <a:p>
            <a:r>
              <a:rPr lang="nl-NL" smtClean="0"/>
              <a:t>Niet elk </a:t>
            </a:r>
            <a:r>
              <a:rPr lang="nl-NL" smtClean="0">
                <a:hlinkClick r:id="rId2"/>
              </a:rPr>
              <a:t>distributiepunt</a:t>
            </a:r>
            <a:r>
              <a:rPr lang="nl-NL" smtClean="0"/>
              <a:t> mag het merk van de producent verkopen.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Vraag 1</a:t>
            </a:r>
            <a:endParaRPr lang="nl-NL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Noem de vormen van persoonlijke verkoop?</a:t>
            </a:r>
          </a:p>
          <a:p>
            <a:pPr eaLnBrk="1" hangingPunct="1"/>
            <a:endParaRPr lang="en-US" smtClean="0"/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/>
            <a:endParaRPr lang="nl-NL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nl-NL" dirty="0" smtClean="0"/>
              <a:t>Exclusieve </a:t>
            </a:r>
            <a:r>
              <a:rPr lang="nl-NL" dirty="0" err="1" smtClean="0"/>
              <a:t>disributie</a:t>
            </a:r>
            <a:endParaRPr lang="nl-NL" dirty="0"/>
          </a:p>
        </p:txBody>
      </p:sp>
      <p:sp>
        <p:nvSpPr>
          <p:cNvPr id="27651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Opdracht: </a:t>
            </a:r>
          </a:p>
          <a:p>
            <a:endParaRPr lang="en-US" dirty="0" smtClean="0"/>
          </a:p>
          <a:p>
            <a:r>
              <a:rPr lang="en-US" dirty="0" smtClean="0"/>
              <a:t>Lees in je </a:t>
            </a:r>
            <a:r>
              <a:rPr lang="en-US" dirty="0" err="1" smtClean="0"/>
              <a:t>boek</a:t>
            </a:r>
            <a:r>
              <a:rPr lang="en-US" dirty="0" smtClean="0"/>
              <a:t> en </a:t>
            </a:r>
            <a:r>
              <a:rPr lang="en-US" dirty="0" err="1" smtClean="0"/>
              <a:t>iedereen</a:t>
            </a:r>
            <a:r>
              <a:rPr lang="en-US" dirty="0" smtClean="0"/>
              <a:t> </a:t>
            </a:r>
            <a:r>
              <a:rPr lang="en-US" dirty="0" err="1" smtClean="0"/>
              <a:t>heeft</a:t>
            </a:r>
            <a:r>
              <a:rPr lang="en-US" dirty="0" smtClean="0"/>
              <a:t> over 5 </a:t>
            </a:r>
            <a:r>
              <a:rPr lang="en-US" dirty="0" err="1" smtClean="0"/>
              <a:t>minuten</a:t>
            </a:r>
            <a:r>
              <a:rPr lang="en-US" dirty="0" smtClean="0"/>
              <a:t> </a:t>
            </a:r>
            <a:r>
              <a:rPr lang="en-US" dirty="0" err="1" smtClean="0"/>
              <a:t>opgeschreven</a:t>
            </a:r>
            <a:r>
              <a:rPr lang="en-US" dirty="0" smtClean="0"/>
              <a:t> </a:t>
            </a:r>
            <a:r>
              <a:rPr lang="en-US" dirty="0" err="1" smtClean="0"/>
              <a:t>welk</a:t>
            </a:r>
            <a:r>
              <a:rPr lang="en-US" dirty="0" smtClean="0"/>
              <a:t> </a:t>
            </a:r>
            <a:r>
              <a:rPr lang="en-US" dirty="0" err="1" smtClean="0"/>
              <a:t>voorbeeld</a:t>
            </a:r>
            <a:r>
              <a:rPr lang="en-US" dirty="0" smtClean="0"/>
              <a:t> </a:t>
            </a:r>
            <a:r>
              <a:rPr lang="en-US" dirty="0" err="1" smtClean="0"/>
              <a:t>hij</a:t>
            </a:r>
            <a:r>
              <a:rPr lang="en-US" dirty="0" smtClean="0"/>
              <a:t> of </a:t>
            </a:r>
            <a:r>
              <a:rPr lang="en-US" dirty="0" err="1" smtClean="0"/>
              <a:t>zij</a:t>
            </a:r>
            <a:r>
              <a:rPr lang="en-US" dirty="0" smtClean="0"/>
              <a:t> </a:t>
            </a:r>
            <a:r>
              <a:rPr lang="en-US" dirty="0" err="1" smtClean="0"/>
              <a:t>erbij</a:t>
            </a:r>
            <a:r>
              <a:rPr lang="en-US" dirty="0" smtClean="0"/>
              <a:t> </a:t>
            </a:r>
            <a:r>
              <a:rPr lang="en-US" dirty="0" err="1" smtClean="0"/>
              <a:t>heeft</a:t>
            </a:r>
            <a:r>
              <a:rPr lang="en-US" dirty="0" smtClean="0"/>
              <a:t> </a:t>
            </a:r>
            <a:r>
              <a:rPr lang="en-US" dirty="0" err="1" smtClean="0"/>
              <a:t>bedacht</a:t>
            </a:r>
            <a:r>
              <a:rPr lang="en-US" dirty="0" smtClean="0"/>
              <a:t>!!!</a:t>
            </a:r>
            <a:endParaRPr lang="nl-NL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nl-NL" dirty="0" smtClean="0"/>
              <a:t>Huiswerk</a:t>
            </a:r>
            <a:endParaRPr lang="nl-NL" dirty="0"/>
          </a:p>
        </p:txBody>
      </p:sp>
      <p:sp>
        <p:nvSpPr>
          <p:cNvPr id="28675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Doornemen bladzijde 87 t/m 94.</a:t>
            </a:r>
          </a:p>
          <a:p>
            <a:pPr eaLnBrk="1" hangingPunct="1">
              <a:lnSpc>
                <a:spcPct val="80000"/>
              </a:lnSpc>
            </a:pPr>
            <a:r>
              <a:rPr lang="nl-NL" dirty="0" smtClean="0"/>
              <a:t>Opdracht 22 en 23 maken van bladzijde 62 en 63</a:t>
            </a:r>
          </a:p>
          <a:p>
            <a:pPr eaLnBrk="1" hangingPunct="1">
              <a:lnSpc>
                <a:spcPct val="80000"/>
              </a:lnSpc>
            </a:pPr>
            <a:r>
              <a:rPr lang="nl-NL" dirty="0" smtClean="0"/>
              <a:t>Leren tot en met pagina 79</a:t>
            </a:r>
          </a:p>
          <a:p>
            <a:r>
              <a:rPr lang="en-US" dirty="0" err="1" smtClean="0"/>
              <a:t>Vraag</a:t>
            </a:r>
            <a:r>
              <a:rPr lang="en-US" dirty="0" smtClean="0"/>
              <a:t> 1 t/m 9 </a:t>
            </a:r>
            <a:r>
              <a:rPr lang="en-US" dirty="0" err="1" smtClean="0"/>
              <a:t>bladzijde</a:t>
            </a:r>
            <a:r>
              <a:rPr lang="en-US" dirty="0" smtClean="0"/>
              <a:t> 84 en 85</a:t>
            </a:r>
            <a:endParaRPr lang="nl-NL" dirty="0" smtClean="0"/>
          </a:p>
          <a:p>
            <a:r>
              <a:rPr lang="nl-NL" dirty="0" smtClean="0"/>
              <a:t>Maken vraag 10 t/m 17 bladzijde 89 t/m </a:t>
            </a:r>
            <a:r>
              <a:rPr lang="nl-NL" dirty="0" smtClean="0"/>
              <a:t>91</a:t>
            </a:r>
            <a:endParaRPr lang="nl-NL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Vraag 2</a:t>
            </a:r>
            <a:endParaRPr lang="nl-NL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Geef</a:t>
            </a:r>
            <a:r>
              <a:rPr lang="en-US" dirty="0" smtClean="0"/>
              <a:t> de </a:t>
            </a:r>
            <a:r>
              <a:rPr lang="en-US" dirty="0" err="1" smtClean="0"/>
              <a:t>betekenis</a:t>
            </a:r>
            <a:r>
              <a:rPr lang="en-US" dirty="0" smtClean="0"/>
              <a:t> van de letters AIDA, </a:t>
            </a:r>
            <a:r>
              <a:rPr lang="en-US" dirty="0" err="1" smtClean="0"/>
              <a:t>dus</a:t>
            </a:r>
            <a:r>
              <a:rPr lang="en-US" dirty="0" smtClean="0"/>
              <a:t> </a:t>
            </a:r>
            <a:r>
              <a:rPr lang="en-US" dirty="0" err="1" smtClean="0"/>
              <a:t>geen</a:t>
            </a:r>
            <a:r>
              <a:rPr lang="en-US" dirty="0" smtClean="0"/>
              <a:t> </a:t>
            </a:r>
            <a:r>
              <a:rPr lang="en-US" dirty="0" err="1" smtClean="0"/>
              <a:t>uitleg</a:t>
            </a:r>
            <a:r>
              <a:rPr lang="en-US" dirty="0" smtClean="0"/>
              <a:t>.</a:t>
            </a:r>
            <a:endParaRPr lang="en-US" dirty="0" smtClean="0"/>
          </a:p>
          <a:p>
            <a:pPr eaLnBrk="1" hangingPunct="1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Vraag 3</a:t>
            </a:r>
            <a:endParaRPr lang="nl-NL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Noem</a:t>
            </a:r>
            <a:r>
              <a:rPr lang="en-US" dirty="0" smtClean="0"/>
              <a:t> 5 </a:t>
            </a:r>
            <a:r>
              <a:rPr lang="en-US" dirty="0" err="1" smtClean="0"/>
              <a:t>reclamedragers</a:t>
            </a:r>
            <a:r>
              <a:rPr lang="en-US" dirty="0" smtClean="0"/>
              <a:t>.</a:t>
            </a:r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>
              <a:buFontTx/>
              <a:buNone/>
            </a:pPr>
            <a:endParaRPr lang="nl-NL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Vraag 4</a:t>
            </a:r>
            <a:endParaRPr lang="nl-NL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en-US" sz="2800" smtClean="0">
                <a:solidFill>
                  <a:srgbClr val="FFFFFF"/>
                </a:solidFill>
              </a:rPr>
              <a:t>Postbus 51-spotjes vallen onder:</a:t>
            </a:r>
          </a:p>
          <a:p>
            <a:pPr marL="609600" indent="-609600">
              <a:buFontTx/>
              <a:buNone/>
            </a:pPr>
            <a:endParaRPr lang="en-US" sz="2800" smtClean="0">
              <a:solidFill>
                <a:schemeClr val="bg1"/>
              </a:solidFill>
            </a:endParaRPr>
          </a:p>
          <a:p>
            <a:pPr marL="609600" indent="-609600">
              <a:buFontTx/>
              <a:buAutoNum type="alphaUcPeriod"/>
            </a:pPr>
            <a:r>
              <a:rPr lang="en-US" sz="2800" smtClean="0">
                <a:solidFill>
                  <a:srgbClr val="FFFFFF"/>
                </a:solidFill>
              </a:rPr>
              <a:t>Coöperatieve Reclame</a:t>
            </a:r>
          </a:p>
          <a:p>
            <a:pPr marL="609600" indent="-609600">
              <a:buFontTx/>
              <a:buAutoNum type="alphaUcPeriod"/>
            </a:pPr>
            <a:r>
              <a:rPr lang="en-US" sz="2800" smtClean="0">
                <a:solidFill>
                  <a:srgbClr val="FFFFFF"/>
                </a:solidFill>
              </a:rPr>
              <a:t>Collectieve Reclame</a:t>
            </a:r>
          </a:p>
          <a:p>
            <a:pPr marL="609600" indent="-609600">
              <a:buFontTx/>
              <a:buAutoNum type="alphaUcPeriod"/>
            </a:pPr>
            <a:r>
              <a:rPr lang="en-US" sz="2800" smtClean="0">
                <a:solidFill>
                  <a:srgbClr val="FFFFFF"/>
                </a:solidFill>
              </a:rPr>
              <a:t>Combinatie Reclame</a:t>
            </a:r>
          </a:p>
          <a:p>
            <a:pPr marL="609600" indent="-609600">
              <a:buFontTx/>
              <a:buAutoNum type="alphaUcPeriod"/>
            </a:pPr>
            <a:r>
              <a:rPr lang="en-US" sz="2800" smtClean="0">
                <a:solidFill>
                  <a:srgbClr val="FFFFFF"/>
                </a:solidFill>
              </a:rPr>
              <a:t>Ideële Reclame</a:t>
            </a:r>
          </a:p>
          <a:p>
            <a:pPr marL="609600" indent="-609600" eaLnBrk="1" hangingPunct="1">
              <a:buFontTx/>
              <a:buNone/>
            </a:pPr>
            <a:endParaRPr lang="en-US" sz="280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Vraag 5</a:t>
            </a:r>
            <a:endParaRPr lang="nl-NL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876800"/>
          </a:xfrm>
        </p:spPr>
        <p:txBody>
          <a:bodyPr/>
          <a:lstStyle/>
          <a:p>
            <a:pPr eaLnBrk="1" hangingPunct="1"/>
            <a:r>
              <a:rPr lang="en-US" dirty="0" err="1" smtClean="0"/>
              <a:t>Noem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voordeel</a:t>
            </a:r>
            <a:r>
              <a:rPr lang="en-US" dirty="0" smtClean="0"/>
              <a:t> en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nadeel</a:t>
            </a:r>
            <a:r>
              <a:rPr lang="en-US" dirty="0" smtClean="0"/>
              <a:t> van Free Publicity?</a:t>
            </a:r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Vraag 1 - Antwoorden</a:t>
            </a:r>
            <a:endParaRPr lang="nl-NL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Noem de vormen van persoonlijke verkoop?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Telefonische verkoop, colportage en beurzen en tentoonstellingen.</a:t>
            </a:r>
          </a:p>
          <a:p>
            <a:pPr eaLnBrk="1" hangingPunct="1">
              <a:lnSpc>
                <a:spcPct val="90000"/>
              </a:lnSpc>
            </a:pPr>
            <a:endParaRPr lang="nl-NL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Vraag 2</a:t>
            </a:r>
            <a:endParaRPr lang="nl-NL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Geef</a:t>
            </a:r>
            <a:r>
              <a:rPr lang="en-US" dirty="0" smtClean="0"/>
              <a:t> de </a:t>
            </a:r>
            <a:r>
              <a:rPr lang="en-US" dirty="0" err="1" smtClean="0"/>
              <a:t>betekenis</a:t>
            </a:r>
            <a:r>
              <a:rPr lang="en-US" dirty="0" smtClean="0"/>
              <a:t> van de letters AIDA, </a:t>
            </a:r>
            <a:r>
              <a:rPr lang="en-US" dirty="0" err="1" smtClean="0"/>
              <a:t>dus</a:t>
            </a:r>
            <a:r>
              <a:rPr lang="en-US" dirty="0" smtClean="0"/>
              <a:t> </a:t>
            </a:r>
            <a:r>
              <a:rPr lang="en-US" dirty="0" err="1" smtClean="0"/>
              <a:t>geen</a:t>
            </a:r>
            <a:r>
              <a:rPr lang="en-US" dirty="0" smtClean="0"/>
              <a:t> </a:t>
            </a:r>
            <a:r>
              <a:rPr lang="en-US" dirty="0" err="1" smtClean="0"/>
              <a:t>uitleg</a:t>
            </a:r>
            <a:r>
              <a:rPr lang="en-US" dirty="0" smtClean="0"/>
              <a:t>.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Attention</a:t>
            </a:r>
          </a:p>
          <a:p>
            <a:pPr eaLnBrk="1" hangingPunct="1"/>
            <a:r>
              <a:rPr lang="en-US" dirty="0" smtClean="0"/>
              <a:t>Interest</a:t>
            </a:r>
          </a:p>
          <a:p>
            <a:pPr eaLnBrk="1" hangingPunct="1"/>
            <a:r>
              <a:rPr lang="en-US" dirty="0" smtClean="0"/>
              <a:t>Desire</a:t>
            </a:r>
          </a:p>
          <a:p>
            <a:pPr eaLnBrk="1" hangingPunct="1"/>
            <a:r>
              <a:rPr lang="en-US" dirty="0" smtClean="0"/>
              <a:t>Action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ntwerpsjabloon Artistiek">
  <a:themeElements>
    <a:clrScheme name="Ontwerpsjabloon Artistiek 1">
      <a:dk1>
        <a:srgbClr val="2C2C42"/>
      </a:dk1>
      <a:lt1>
        <a:srgbClr val="FFFFCC"/>
      </a:lt1>
      <a:dk2>
        <a:srgbClr val="5F5F5F"/>
      </a:dk2>
      <a:lt2>
        <a:srgbClr val="FFCC00"/>
      </a:lt2>
      <a:accent1>
        <a:srgbClr val="808000"/>
      </a:accent1>
      <a:accent2>
        <a:srgbClr val="CC9900"/>
      </a:accent2>
      <a:accent3>
        <a:srgbClr val="B6B6B6"/>
      </a:accent3>
      <a:accent4>
        <a:srgbClr val="DADAAE"/>
      </a:accent4>
      <a:accent5>
        <a:srgbClr val="C0C0AA"/>
      </a:accent5>
      <a:accent6>
        <a:srgbClr val="B98A00"/>
      </a:accent6>
      <a:hlink>
        <a:srgbClr val="CC6600"/>
      </a:hlink>
      <a:folHlink>
        <a:srgbClr val="969696"/>
      </a:folHlink>
    </a:clrScheme>
    <a:fontScheme name="Ontwerpsjabloon Artistiek">
      <a:majorFont>
        <a:latin typeface="Impact"/>
        <a:ea typeface=""/>
        <a:cs typeface=""/>
      </a:majorFont>
      <a:minorFont>
        <a:latin typeface="Arial Narrow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ntwerpsjabloon Artistiek 1">
        <a:dk1>
          <a:srgbClr val="2C2C42"/>
        </a:dk1>
        <a:lt1>
          <a:srgbClr val="FFFFCC"/>
        </a:lt1>
        <a:dk2>
          <a:srgbClr val="5F5F5F"/>
        </a:dk2>
        <a:lt2>
          <a:srgbClr val="FFCC00"/>
        </a:lt2>
        <a:accent1>
          <a:srgbClr val="808000"/>
        </a:accent1>
        <a:accent2>
          <a:srgbClr val="CC9900"/>
        </a:accent2>
        <a:accent3>
          <a:srgbClr val="B6B6B6"/>
        </a:accent3>
        <a:accent4>
          <a:srgbClr val="DADAAE"/>
        </a:accent4>
        <a:accent5>
          <a:srgbClr val="C0C0AA"/>
        </a:accent5>
        <a:accent6>
          <a:srgbClr val="B98A00"/>
        </a:accent6>
        <a:hlink>
          <a:srgbClr val="CC66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twerpsjabloon Artistiek 2">
        <a:dk1>
          <a:srgbClr val="660033"/>
        </a:dk1>
        <a:lt1>
          <a:srgbClr val="FFFFFF"/>
        </a:lt1>
        <a:dk2>
          <a:srgbClr val="B60009"/>
        </a:dk2>
        <a:lt2>
          <a:srgbClr val="B2B2B2"/>
        </a:lt2>
        <a:accent1>
          <a:srgbClr val="CCCC00"/>
        </a:accent1>
        <a:accent2>
          <a:srgbClr val="DE9ABC"/>
        </a:accent2>
        <a:accent3>
          <a:srgbClr val="FFFFFF"/>
        </a:accent3>
        <a:accent4>
          <a:srgbClr val="56002A"/>
        </a:accent4>
        <a:accent5>
          <a:srgbClr val="E2E2AA"/>
        </a:accent5>
        <a:accent6>
          <a:srgbClr val="C98BAA"/>
        </a:accent6>
        <a:hlink>
          <a:srgbClr val="FFAFA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ntwerpsjabloon Artistiek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80808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ntwerpsjabloon Artistiek 4">
        <a:dk1>
          <a:srgbClr val="2C2C42"/>
        </a:dk1>
        <a:lt1>
          <a:srgbClr val="FFFFCC"/>
        </a:lt1>
        <a:dk2>
          <a:srgbClr val="666699"/>
        </a:dk2>
        <a:lt2>
          <a:srgbClr val="FFCC00"/>
        </a:lt2>
        <a:accent1>
          <a:srgbClr val="FF9933"/>
        </a:accent1>
        <a:accent2>
          <a:srgbClr val="808000"/>
        </a:accent2>
        <a:accent3>
          <a:srgbClr val="B8B8CA"/>
        </a:accent3>
        <a:accent4>
          <a:srgbClr val="DADAAE"/>
        </a:accent4>
        <a:accent5>
          <a:srgbClr val="FFCAAD"/>
        </a:accent5>
        <a:accent6>
          <a:srgbClr val="737300"/>
        </a:accent6>
        <a:hlink>
          <a:srgbClr val="CC6600"/>
        </a:hlink>
        <a:folHlink>
          <a:srgbClr val="33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twerpsjabloon Artistiek 5">
        <a:dk1>
          <a:srgbClr val="660033"/>
        </a:dk1>
        <a:lt1>
          <a:srgbClr val="FFFFCC"/>
        </a:lt1>
        <a:dk2>
          <a:srgbClr val="993366"/>
        </a:dk2>
        <a:lt2>
          <a:srgbClr val="FFCC66"/>
        </a:lt2>
        <a:accent1>
          <a:srgbClr val="FF9900"/>
        </a:accent1>
        <a:accent2>
          <a:srgbClr val="FF5050"/>
        </a:accent2>
        <a:accent3>
          <a:srgbClr val="CAADB8"/>
        </a:accent3>
        <a:accent4>
          <a:srgbClr val="DADAAE"/>
        </a:accent4>
        <a:accent5>
          <a:srgbClr val="FFCAAA"/>
        </a:accent5>
        <a:accent6>
          <a:srgbClr val="E74848"/>
        </a:accent6>
        <a:hlink>
          <a:srgbClr val="336699"/>
        </a:hlink>
        <a:folHlink>
          <a:srgbClr val="9900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twerpsjabloon Artistiek 6">
        <a:dk1>
          <a:srgbClr val="50000F"/>
        </a:dk1>
        <a:lt1>
          <a:srgbClr val="FFCC00"/>
        </a:lt1>
        <a:dk2>
          <a:srgbClr val="800000"/>
        </a:dk2>
        <a:lt2>
          <a:srgbClr val="FFFFCC"/>
        </a:lt2>
        <a:accent1>
          <a:srgbClr val="808000"/>
        </a:accent1>
        <a:accent2>
          <a:srgbClr val="993366"/>
        </a:accent2>
        <a:accent3>
          <a:srgbClr val="C0AAAA"/>
        </a:accent3>
        <a:accent4>
          <a:srgbClr val="DAAE00"/>
        </a:accent4>
        <a:accent5>
          <a:srgbClr val="C0C0AA"/>
        </a:accent5>
        <a:accent6>
          <a:srgbClr val="8A2D5C"/>
        </a:accent6>
        <a:hlink>
          <a:srgbClr val="FF505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twerpsjabloon Artistiek 7">
        <a:dk1>
          <a:srgbClr val="333300"/>
        </a:dk1>
        <a:lt1>
          <a:srgbClr val="FFCC00"/>
        </a:lt1>
        <a:dk2>
          <a:srgbClr val="666633"/>
        </a:dk2>
        <a:lt2>
          <a:srgbClr val="FFFFCC"/>
        </a:lt2>
        <a:accent1>
          <a:srgbClr val="8F7401"/>
        </a:accent1>
        <a:accent2>
          <a:srgbClr val="CC6600"/>
        </a:accent2>
        <a:accent3>
          <a:srgbClr val="B8B8AD"/>
        </a:accent3>
        <a:accent4>
          <a:srgbClr val="DAAE00"/>
        </a:accent4>
        <a:accent5>
          <a:srgbClr val="C6BCAA"/>
        </a:accent5>
        <a:accent6>
          <a:srgbClr val="B95C00"/>
        </a:accent6>
        <a:hlink>
          <a:srgbClr val="666699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twerpsjabloon Artistiek 8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Ontwerpsjabloon Artistiek</Template>
  <TotalTime>1826</TotalTime>
  <Words>618</Words>
  <Application>Microsoft Office PowerPoint</Application>
  <PresentationFormat>On-screen Show (4:3)</PresentationFormat>
  <Paragraphs>154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Ontwerpsjabloon Artistiek</vt:lpstr>
      <vt:lpstr>Plaats- en Promotiemix</vt:lpstr>
      <vt:lpstr>Presentie</vt:lpstr>
      <vt:lpstr>Vraag 1</vt:lpstr>
      <vt:lpstr>Vraag 2</vt:lpstr>
      <vt:lpstr>Vraag 3</vt:lpstr>
      <vt:lpstr>Vraag 4</vt:lpstr>
      <vt:lpstr>Vraag 5</vt:lpstr>
      <vt:lpstr>Vraag 1 - Antwoorden</vt:lpstr>
      <vt:lpstr>Vraag 2</vt:lpstr>
      <vt:lpstr>Vraag 3</vt:lpstr>
      <vt:lpstr>Vraag 4</vt:lpstr>
      <vt:lpstr>Vraag 5</vt:lpstr>
      <vt:lpstr>Hoofdstuk 3: Distributiebeleid</vt:lpstr>
      <vt:lpstr>Keuze distributiekanaal</vt:lpstr>
      <vt:lpstr>Overbruggen verschillen</vt:lpstr>
      <vt:lpstr>Keuze overwegingen</vt:lpstr>
      <vt:lpstr>Lengte distributiekanaal</vt:lpstr>
      <vt:lpstr>Lengte distributiekanaal</vt:lpstr>
      <vt:lpstr>Directe distributie</vt:lpstr>
      <vt:lpstr>Indirecte distributie</vt:lpstr>
      <vt:lpstr>Indirect kort en indirect lang</vt:lpstr>
      <vt:lpstr>Vervolg</vt:lpstr>
      <vt:lpstr>Klassieke keten (indirect lang)</vt:lpstr>
      <vt:lpstr>Duale distributie</vt:lpstr>
      <vt:lpstr>Vervolg</vt:lpstr>
      <vt:lpstr>Maken</vt:lpstr>
      <vt:lpstr>Distributie-intensiteit</vt:lpstr>
      <vt:lpstr>Intensieve distributie</vt:lpstr>
      <vt:lpstr>Selectieve distributie</vt:lpstr>
      <vt:lpstr>Exclusieve disributie</vt:lpstr>
      <vt:lpstr>Huiswerk</vt:lpstr>
    </vt:vector>
  </TitlesOfParts>
  <Company>Nova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MarketingStrategieën</dc:title>
  <dc:creator>Nova College</dc:creator>
  <cp:lastModifiedBy>Ron</cp:lastModifiedBy>
  <cp:revision>88</cp:revision>
  <dcterms:created xsi:type="dcterms:W3CDTF">2007-01-30T13:39:31Z</dcterms:created>
  <dcterms:modified xsi:type="dcterms:W3CDTF">2010-09-30T18:35:35Z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TC010689751043</vt:lpwstr>
  </property>
</Properties>
</file>