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slideLayouts/slideLayout29.xml" ContentType="application/vnd.openxmlformats-officedocument.presentationml.slideLayout+xml"/>
  <Override PartName="/ppt/theme/theme9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10.xml" ContentType="application/vnd.openxmlformats-officedocument.theme+xml"/>
  <Override PartName="/ppt/slideLayouts/slideLayout3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821" r:id="rId2"/>
    <p:sldMasterId id="2147483823" r:id="rId3"/>
    <p:sldMasterId id="2147483827" r:id="rId4"/>
    <p:sldMasterId id="2147483839" r:id="rId5"/>
    <p:sldMasterId id="2147483841" r:id="rId6"/>
    <p:sldMasterId id="2147483843" r:id="rId7"/>
    <p:sldMasterId id="2147483845" r:id="rId8"/>
    <p:sldMasterId id="2147483857" r:id="rId9"/>
    <p:sldMasterId id="2147483859" r:id="rId10"/>
    <p:sldMasterId id="2147483867" r:id="rId11"/>
  </p:sldMasterIdLst>
  <p:notesMasterIdLst>
    <p:notesMasterId r:id="rId45"/>
  </p:notesMasterIdLst>
  <p:handoutMasterIdLst>
    <p:handoutMasterId r:id="rId46"/>
  </p:handoutMasterIdLst>
  <p:sldIdLst>
    <p:sldId id="312" r:id="rId12"/>
    <p:sldId id="921" r:id="rId13"/>
    <p:sldId id="922" r:id="rId14"/>
    <p:sldId id="957" r:id="rId15"/>
    <p:sldId id="924" r:id="rId16"/>
    <p:sldId id="925" r:id="rId17"/>
    <p:sldId id="926" r:id="rId18"/>
    <p:sldId id="959" r:id="rId19"/>
    <p:sldId id="958" r:id="rId20"/>
    <p:sldId id="930" r:id="rId21"/>
    <p:sldId id="927" r:id="rId22"/>
    <p:sldId id="928" r:id="rId23"/>
    <p:sldId id="929" r:id="rId24"/>
    <p:sldId id="932" r:id="rId25"/>
    <p:sldId id="933" r:id="rId26"/>
    <p:sldId id="960" r:id="rId27"/>
    <p:sldId id="935" r:id="rId28"/>
    <p:sldId id="942" r:id="rId29"/>
    <p:sldId id="953" r:id="rId30"/>
    <p:sldId id="954" r:id="rId31"/>
    <p:sldId id="937" r:id="rId32"/>
    <p:sldId id="938" r:id="rId33"/>
    <p:sldId id="941" r:id="rId34"/>
    <p:sldId id="940" r:id="rId35"/>
    <p:sldId id="943" r:id="rId36"/>
    <p:sldId id="961" r:id="rId37"/>
    <p:sldId id="946" r:id="rId38"/>
    <p:sldId id="947" r:id="rId39"/>
    <p:sldId id="948" r:id="rId40"/>
    <p:sldId id="949" r:id="rId41"/>
    <p:sldId id="950" r:id="rId42"/>
    <p:sldId id="962" r:id="rId43"/>
    <p:sldId id="1066" r:id="rId44"/>
  </p:sldIdLst>
  <p:sldSz cx="9144000" cy="6858000" type="screen4x3"/>
  <p:notesSz cx="6742113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FF00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60163" autoAdjust="0"/>
  </p:normalViewPr>
  <p:slideViewPr>
    <p:cSldViewPr snapToGrid="0">
      <p:cViewPr varScale="1">
        <p:scale>
          <a:sx n="69" d="100"/>
          <a:sy n="69" d="100"/>
        </p:scale>
        <p:origin x="27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36"/>
    </p:cViewPr>
  </p:sorterViewPr>
  <p:notesViewPr>
    <p:cSldViewPr snapToGrid="0">
      <p:cViewPr varScale="1">
        <p:scale>
          <a:sx n="81" d="100"/>
          <a:sy n="81" d="100"/>
        </p:scale>
        <p:origin x="400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9525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76679-CD4F-4B1F-9598-E6FE22E9486A}" type="datetimeFigureOut">
              <a:rPr lang="nl-NL" smtClean="0"/>
              <a:t>31-10-2019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9525" y="9377363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67789-324C-43D3-B966-AEFEECE9A2B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02991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A1FEF-4602-454F-9036-888A8BDD070C}" type="datetimeFigureOut">
              <a:rPr lang="nl-NL" smtClean="0"/>
              <a:t>31-10-2019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1233488"/>
            <a:ext cx="4440237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751219"/>
            <a:ext cx="539369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4DF27-D497-4F7D-BEB6-94C0B017F95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8317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jdelijke aanduiding voor dia-afbeelding 1">
            <a:extLst>
              <a:ext uri="{FF2B5EF4-FFF2-40B4-BE49-F238E27FC236}">
                <a16:creationId xmlns:a16="http://schemas.microsoft.com/office/drawing/2014/main" id="{AD5B989F-8344-4645-A0A7-389C8F5796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Tijdelijke aanduiding voor notities 2">
            <a:extLst>
              <a:ext uri="{FF2B5EF4-FFF2-40B4-BE49-F238E27FC236}">
                <a16:creationId xmlns:a16="http://schemas.microsoft.com/office/drawing/2014/main" id="{4068B925-E1F2-45E2-9DDB-F328F411A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nl-NL" dirty="0" err="1">
                <a:latin typeface="Arial" panose="020B0604020202020204" pitchFamily="34" charset="0"/>
              </a:rPr>
              <a:t>Afbeelding</a:t>
            </a:r>
            <a:r>
              <a:rPr lang="en-US" altLang="nl-NL" dirty="0">
                <a:latin typeface="Arial" panose="020B0604020202020204" pitchFamily="34" charset="0"/>
              </a:rPr>
              <a:t>: https://pixabay.com/en/laptop-computer-browser-research-2562325/ (5 </a:t>
            </a:r>
            <a:r>
              <a:rPr lang="en-US" altLang="nl-NL" dirty="0" err="1">
                <a:latin typeface="Arial" panose="020B0604020202020204" pitchFamily="34" charset="0"/>
              </a:rPr>
              <a:t>februari</a:t>
            </a:r>
            <a:r>
              <a:rPr lang="en-US" altLang="nl-NL" dirty="0">
                <a:latin typeface="Arial" panose="020B0604020202020204" pitchFamily="34" charset="0"/>
              </a:rPr>
              <a:t> 2019)</a:t>
            </a:r>
          </a:p>
          <a:p>
            <a:endParaRPr lang="en-US" altLang="nl-NL" dirty="0">
              <a:latin typeface="Arial" panose="020B0604020202020204" pitchFamily="34" charset="0"/>
            </a:endParaRPr>
          </a:p>
          <a:p>
            <a:r>
              <a:rPr lang="en-US" altLang="nl-NL" dirty="0" err="1">
                <a:latin typeface="Arial" panose="020B0604020202020204" pitchFamily="34" charset="0"/>
              </a:rPr>
              <a:t>Weekplanning</a:t>
            </a:r>
            <a:r>
              <a:rPr lang="en-US" altLang="nl-NL" dirty="0">
                <a:latin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</a:rPr>
              <a:t>volgens</a:t>
            </a:r>
            <a:r>
              <a:rPr lang="en-US" altLang="nl-NL" dirty="0">
                <a:latin typeface="Arial" panose="020B0604020202020204" pitchFamily="34" charset="0"/>
              </a:rPr>
              <a:t> ‘</a:t>
            </a:r>
            <a:r>
              <a:rPr lang="en-US" altLang="nl-NL" dirty="0" err="1">
                <a:latin typeface="Arial" panose="020B0604020202020204" pitchFamily="34" charset="0"/>
              </a:rPr>
              <a:t>Cursushandleiding</a:t>
            </a:r>
            <a:r>
              <a:rPr lang="en-US" altLang="nl-NL" dirty="0">
                <a:latin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</a:rPr>
              <a:t>afstudeerproduct</a:t>
            </a:r>
            <a:r>
              <a:rPr lang="en-US" altLang="nl-NL" dirty="0">
                <a:latin typeface="Arial" panose="020B0604020202020204" pitchFamily="34" charset="0"/>
              </a:rPr>
              <a:t>’ (van Hooft, 2019):</a:t>
            </a:r>
            <a:endParaRPr lang="nl-NL" altLang="nl-NL" dirty="0">
              <a:latin typeface="Arial" panose="020B0604020202020204" pitchFamily="34" charset="0"/>
            </a:endParaRPr>
          </a:p>
          <a:p>
            <a:endParaRPr lang="nl-NL" altLang="nl-NL" dirty="0">
              <a:latin typeface="Arial" panose="020B0604020202020204" pitchFamily="34" charset="0"/>
            </a:endParaRPr>
          </a:p>
          <a:p>
            <a:r>
              <a:rPr lang="en-US" altLang="nl-NL" b="1" dirty="0">
                <a:latin typeface="Arial" panose="020B0604020202020204" pitchFamily="34" charset="0"/>
              </a:rPr>
              <a:t>HOORCOLLEGES</a:t>
            </a:r>
          </a:p>
          <a:p>
            <a:r>
              <a:rPr lang="en-US" altLang="nl-NL" b="1" dirty="0">
                <a:latin typeface="Arial" panose="020B0604020202020204" pitchFamily="34" charset="0"/>
              </a:rPr>
              <a:t>Week 1</a:t>
            </a:r>
            <a:r>
              <a:rPr lang="en-US" altLang="nl-NL" b="0" dirty="0">
                <a:latin typeface="Arial" panose="020B0604020202020204" pitchFamily="34" charset="0"/>
              </a:rPr>
              <a:t> (</a:t>
            </a:r>
            <a:r>
              <a:rPr lang="en-US" altLang="nl-NL" b="0" dirty="0" err="1">
                <a:latin typeface="Arial" panose="020B0604020202020204" pitchFamily="34" charset="0"/>
              </a:rPr>
              <a:t>verplicht</a:t>
            </a:r>
            <a:r>
              <a:rPr lang="en-US" altLang="nl-NL" b="0" dirty="0">
                <a:latin typeface="Arial" panose="020B0604020202020204" pitchFamily="34" charset="0"/>
              </a:rPr>
              <a:t>): </a:t>
            </a:r>
            <a:r>
              <a:rPr lang="nl-NL" altLang="nl-NL" dirty="0">
                <a:latin typeface="Arial" panose="020B0604020202020204" pitchFamily="34" charset="0"/>
              </a:rPr>
              <a:t>Start </a:t>
            </a:r>
            <a:r>
              <a:rPr lang="nl-NL" altLang="nl-NL" dirty="0">
                <a:latin typeface="Arial" panose="020B0604020202020204" pitchFamily="34" charset="0"/>
                <a:sym typeface="Wingdings" panose="05000000000000000000" pitchFamily="2" charset="2"/>
              </a:rPr>
              <a:t> O</a:t>
            </a:r>
            <a:r>
              <a:rPr lang="nl-NL" altLang="nl-NL" dirty="0">
                <a:latin typeface="Arial" panose="020B0604020202020204" pitchFamily="34" charset="0"/>
              </a:rPr>
              <a:t>pbouw cursus </a:t>
            </a:r>
            <a:r>
              <a:rPr lang="nl-NL" altLang="nl-NL" dirty="0">
                <a:latin typeface="Arial" panose="020B0604020202020204" pitchFamily="34" charset="0"/>
                <a:sym typeface="Wingdings" panose="05000000000000000000" pitchFamily="2" charset="2"/>
              </a:rPr>
              <a:t> </a:t>
            </a:r>
            <a:r>
              <a:rPr lang="nl-NL" altLang="nl-NL" dirty="0">
                <a:latin typeface="Arial" panose="020B0604020202020204" pitchFamily="34" charset="0"/>
              </a:rPr>
              <a:t>Probleemanalyse</a:t>
            </a:r>
          </a:p>
          <a:p>
            <a:r>
              <a:rPr lang="nl-NL" altLang="nl-NL" b="1" dirty="0">
                <a:latin typeface="Arial" panose="020B0604020202020204" pitchFamily="34" charset="0"/>
              </a:rPr>
              <a:t>Week 2 </a:t>
            </a:r>
            <a:r>
              <a:rPr lang="nl-NL" altLang="nl-NL" dirty="0">
                <a:latin typeface="Arial" panose="020B0604020202020204" pitchFamily="34" charset="0"/>
              </a:rPr>
              <a:t>(verplicht): Inleiding </a:t>
            </a:r>
            <a:r>
              <a:rPr lang="nl-NL" altLang="nl-NL" dirty="0">
                <a:latin typeface="Arial" panose="020B0604020202020204" pitchFamily="34" charset="0"/>
                <a:sym typeface="Wingdings" panose="05000000000000000000" pitchFamily="2" charset="2"/>
              </a:rPr>
              <a:t> Aanleiding</a:t>
            </a:r>
            <a:r>
              <a:rPr lang="nl-NL" altLang="nl-NL" dirty="0">
                <a:latin typeface="Arial" panose="020B0604020202020204" pitchFamily="34" charset="0"/>
              </a:rPr>
              <a:t> </a:t>
            </a:r>
            <a:r>
              <a:rPr lang="nl-NL" altLang="nl-NL" dirty="0">
                <a:latin typeface="Arial" panose="020B0604020202020204" pitchFamily="34" charset="0"/>
                <a:sym typeface="Wingdings" panose="05000000000000000000" pitchFamily="2" charset="2"/>
              </a:rPr>
              <a:t> Doel-/vraagstelling</a:t>
            </a:r>
            <a:r>
              <a:rPr lang="nl-NL" altLang="nl-NL" dirty="0">
                <a:latin typeface="Arial" panose="020B0604020202020204" pitchFamily="34" charset="0"/>
              </a:rPr>
              <a:t> </a:t>
            </a:r>
            <a:r>
              <a:rPr lang="nl-NL" altLang="nl-NL" dirty="0">
                <a:latin typeface="Arial" panose="020B0604020202020204" pitchFamily="34" charset="0"/>
                <a:sym typeface="Wingdings" panose="05000000000000000000" pitchFamily="2" charset="2"/>
              </a:rPr>
              <a:t> Ethische aspecten</a:t>
            </a:r>
            <a:endParaRPr lang="nl-NL" altLang="nl-NL" dirty="0">
              <a:latin typeface="Arial" panose="020B0604020202020204" pitchFamily="34" charset="0"/>
            </a:endParaRPr>
          </a:p>
          <a:p>
            <a:r>
              <a:rPr lang="nl-NL" altLang="nl-NL" b="1" dirty="0">
                <a:latin typeface="Arial" panose="020B0604020202020204" pitchFamily="34" charset="0"/>
              </a:rPr>
              <a:t>Week 3</a:t>
            </a:r>
            <a:r>
              <a:rPr lang="nl-NL" altLang="nl-NL" dirty="0">
                <a:latin typeface="Arial" panose="020B0604020202020204" pitchFamily="34" charset="0"/>
              </a:rPr>
              <a:t> (extra ondersteuning): Schrijven van een probleemanalyse</a:t>
            </a:r>
          </a:p>
          <a:p>
            <a:r>
              <a:rPr lang="nl-NL" altLang="nl-NL" b="1" dirty="0">
                <a:latin typeface="Arial" panose="020B0604020202020204" pitchFamily="34" charset="0"/>
              </a:rPr>
              <a:t>Week 4 </a:t>
            </a:r>
            <a:r>
              <a:rPr lang="nl-NL" altLang="nl-NL" dirty="0">
                <a:latin typeface="Arial" panose="020B0604020202020204" pitchFamily="34" charset="0"/>
              </a:rPr>
              <a:t>(verplicht): Methode praktijkonderzoek</a:t>
            </a:r>
          </a:p>
          <a:p>
            <a:r>
              <a:rPr lang="nl-NL" altLang="nl-NL" b="1" dirty="0">
                <a:latin typeface="Arial" panose="020B0604020202020204" pitchFamily="34" charset="0"/>
              </a:rPr>
              <a:t>Week 5</a:t>
            </a:r>
            <a:r>
              <a:rPr lang="nl-NL" altLang="nl-NL" dirty="0">
                <a:latin typeface="Arial" panose="020B0604020202020204" pitchFamily="34" charset="0"/>
              </a:rPr>
              <a:t> (verplicht): Systematische zoekstrategie</a:t>
            </a:r>
          </a:p>
          <a:p>
            <a:r>
              <a:rPr lang="nl-NL" altLang="nl-NL" b="1" dirty="0">
                <a:latin typeface="Arial" panose="020B0604020202020204" pitchFamily="34" charset="0"/>
              </a:rPr>
              <a:t>Week 6</a:t>
            </a:r>
            <a:r>
              <a:rPr lang="nl-NL" altLang="nl-NL" dirty="0">
                <a:latin typeface="Arial" panose="020B0604020202020204" pitchFamily="34" charset="0"/>
              </a:rPr>
              <a:t> (verplicht voor variant ACZ en PO): Uitvoeren van praktijkonderzoek</a:t>
            </a:r>
          </a:p>
          <a:p>
            <a:r>
              <a:rPr lang="nl-NL" altLang="nl-NL" b="1" dirty="0">
                <a:latin typeface="Arial" panose="020B0604020202020204" pitchFamily="34" charset="0"/>
              </a:rPr>
              <a:t>Week 7</a:t>
            </a:r>
            <a:r>
              <a:rPr lang="nl-NL" altLang="nl-NL" dirty="0">
                <a:latin typeface="Arial" panose="020B0604020202020204" pitchFamily="34" charset="0"/>
              </a:rPr>
              <a:t> (extra ondersteuning): Veel gestelde vragen </a:t>
            </a:r>
            <a:r>
              <a:rPr lang="nl-NL" altLang="nl-NL" dirty="0">
                <a:latin typeface="Arial" panose="020B0604020202020204" pitchFamily="34" charset="0"/>
                <a:sym typeface="Wingdings" panose="05000000000000000000" pitchFamily="2" charset="2"/>
              </a:rPr>
              <a:t> A</a:t>
            </a:r>
            <a:r>
              <a:rPr lang="nl-NL" altLang="nl-NL" dirty="0">
                <a:latin typeface="Arial" panose="020B0604020202020204" pitchFamily="34" charset="0"/>
              </a:rPr>
              <a:t>llerlei tips</a:t>
            </a:r>
          </a:p>
          <a:p>
            <a:r>
              <a:rPr lang="nl-NL" altLang="nl-NL" b="1" dirty="0">
                <a:latin typeface="Arial" panose="020B0604020202020204" pitchFamily="34" charset="0"/>
              </a:rPr>
              <a:t>Week 8</a:t>
            </a:r>
            <a:r>
              <a:rPr lang="nl-NL" altLang="nl-NL" dirty="0">
                <a:latin typeface="Arial" panose="020B0604020202020204" pitchFamily="34" charset="0"/>
              </a:rPr>
              <a:t> (verplicht): Data-analyse kwalitatief/kwantitatief</a:t>
            </a:r>
          </a:p>
          <a:p>
            <a:r>
              <a:rPr lang="nl-NL" altLang="nl-NL" b="1" dirty="0">
                <a:latin typeface="Arial" panose="020B0604020202020204" pitchFamily="34" charset="0"/>
              </a:rPr>
              <a:t>Week 9</a:t>
            </a:r>
            <a:r>
              <a:rPr lang="nl-NL" altLang="nl-NL" dirty="0">
                <a:latin typeface="Arial" panose="020B0604020202020204" pitchFamily="34" charset="0"/>
              </a:rPr>
              <a:t> (verplicht): Rapporteren</a:t>
            </a:r>
          </a:p>
          <a:p>
            <a:r>
              <a:rPr lang="nl-NL" altLang="nl-NL" b="1" dirty="0">
                <a:latin typeface="Arial" panose="020B0604020202020204" pitchFamily="34" charset="0"/>
              </a:rPr>
              <a:t>Week 10 </a:t>
            </a:r>
            <a:r>
              <a:rPr lang="nl-NL" altLang="nl-NL" dirty="0">
                <a:latin typeface="Arial" panose="020B0604020202020204" pitchFamily="34" charset="0"/>
              </a:rPr>
              <a:t>(extra ondersteuning): Veel gestelde vragen</a:t>
            </a:r>
          </a:p>
          <a:p>
            <a:endParaRPr lang="nl-NL" altLang="nl-NL" dirty="0">
              <a:latin typeface="Arial" panose="020B0604020202020204" pitchFamily="34" charset="0"/>
            </a:endParaRPr>
          </a:p>
        </p:txBody>
      </p:sp>
      <p:sp>
        <p:nvSpPr>
          <p:cNvPr id="55300" name="Tijdelijke aanduiding voor dianummer 3">
            <a:extLst>
              <a:ext uri="{FF2B5EF4-FFF2-40B4-BE49-F238E27FC236}">
                <a16:creationId xmlns:a16="http://schemas.microsoft.com/office/drawing/2014/main" id="{31279354-7876-4E8D-AB6A-DC0BB9FB9B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FA47EB-EE92-43F6-ADA4-C7D91E494E1D}" type="slidenum">
              <a:rPr kumimoji="0" lang="en-US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5301" name="Tijdelijke aanduiding voor koptekst 2">
            <a:extLst>
              <a:ext uri="{FF2B5EF4-FFF2-40B4-BE49-F238E27FC236}">
                <a16:creationId xmlns:a16="http://schemas.microsoft.com/office/drawing/2014/main" id="{2F9AD206-AF43-4438-A41E-29E7BEAAE6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altLang="nl-NL" sz="1200" b="0" dirty="0">
                <a:solidFill>
                  <a:srgbClr val="000000"/>
                </a:solidFill>
              </a:rPr>
              <a:t>AFSTUDEREN HBO-V</a:t>
            </a:r>
          </a:p>
        </p:txBody>
      </p:sp>
      <p:sp>
        <p:nvSpPr>
          <p:cNvPr id="55302" name="Tijdelijke aanduiding voor voettekst 3">
            <a:extLst>
              <a:ext uri="{FF2B5EF4-FFF2-40B4-BE49-F238E27FC236}">
                <a16:creationId xmlns:a16="http://schemas.microsoft.com/office/drawing/2014/main" id="{B7DD8A93-4244-449F-B2F1-0763DD777A9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5303" name="Tijdelijke aanduiding voor datum 4">
            <a:extLst>
              <a:ext uri="{FF2B5EF4-FFF2-40B4-BE49-F238E27FC236}">
                <a16:creationId xmlns:a16="http://schemas.microsoft.com/office/drawing/2014/main" id="{666FE7F7-1361-4CD0-A5C3-3A9BB1DFC3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2884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dirty="0">
                <a:latin typeface="Arial" panose="020B0604020202020204" pitchFamily="34" charset="0"/>
              </a:rPr>
              <a:t>https://pixabay.com/nl/data-analyse-boekhouder-document-3938447/</a:t>
            </a:r>
          </a:p>
        </p:txBody>
      </p:sp>
      <p:sp>
        <p:nvSpPr>
          <p:cNvPr id="20992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77863" indent="-2603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044575" indent="-20796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462088" indent="-20796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881188" indent="-20796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338388" indent="-2079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795588" indent="-2079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252788" indent="-2079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09988" indent="-2079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9C12567-AC6C-4380-A039-5B821EE48771}" type="slidenum">
              <a:rPr lang="en-US" altLang="nl-NL" sz="1100" b="0" smtClean="0">
                <a:solidFill>
                  <a:srgbClr val="000000"/>
                </a:solidFill>
              </a:rPr>
              <a:pPr/>
              <a:t>2</a:t>
            </a:fld>
            <a:endParaRPr lang="en-US" altLang="nl-NL" sz="1100" b="0">
              <a:solidFill>
                <a:srgbClr val="000000"/>
              </a:solidFill>
            </a:endParaRPr>
          </a:p>
        </p:txBody>
      </p:sp>
      <p:sp>
        <p:nvSpPr>
          <p:cNvPr id="209925" name="Tijdelijke aanduiding voor koptekst 2"/>
          <p:cNvSpPr>
            <a:spLocks noGrp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77863" indent="-2603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044575" indent="-20796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462088" indent="-20796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881188" indent="-20796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338388" indent="-2079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795588" indent="-2079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252788" indent="-2079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09988" indent="-2079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nl-NL" altLang="nl-NL" sz="1100" b="0">
                <a:solidFill>
                  <a:srgbClr val="000000"/>
                </a:solidFill>
              </a:rPr>
              <a:t>MANP-1, 2012/2013</a:t>
            </a:r>
          </a:p>
        </p:txBody>
      </p:sp>
      <p:sp>
        <p:nvSpPr>
          <p:cNvPr id="209926" name="Tijdelijke aanduiding voor voettekst 3"/>
          <p:cNvSpPr>
            <a:spLocks noGrp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77863" indent="-2603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044575" indent="-20796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462088" indent="-20796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881188" indent="-20796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338388" indent="-2079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795588" indent="-2079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252788" indent="-2079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09988" indent="-2079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nl-NL" altLang="nl-NL" sz="1100" b="0">
                <a:solidFill>
                  <a:srgbClr val="000000"/>
                </a:solidFill>
              </a:rPr>
              <a:t>19 februari 2013</a:t>
            </a:r>
          </a:p>
        </p:txBody>
      </p:sp>
      <p:sp>
        <p:nvSpPr>
          <p:cNvPr id="209927" name="Tijdelijke aanduiding voor datum 4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77863" indent="-2603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044575" indent="-20796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462088" indent="-20796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881188" indent="-20796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338388" indent="-2079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795588" indent="-2079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252788" indent="-2079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09988" indent="-2079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nl-NL" altLang="nl-NL" sz="11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414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Afbeelding: </a:t>
            </a:r>
            <a:r>
              <a:rPr lang="nl-NL" b="0" dirty="0"/>
              <a:t>https://pixabay.com/nl/photos/houten-wiel-wiel-wagon-wheel-2490210/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C4DF27-D497-4F7D-BEB6-94C0B017F95F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5185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Bijlage 5: Format voorblad afstudeerproduct hbo-V Hogeschool Rotterdam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[Titel: Pakkende, relevante en een voor niet inhoudsdeskundigen begrijpelijke titel (eventueel met subtitel waaruit het soort onderzoek blijkt).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Naam student: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Studentennummer: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Naam opleiding: Opleiding tot Verpleegkundige Hogeschool Rotterdam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Code afstudeerproduct: OVK4ABPA01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Naam en titel eerste beoordelaar: 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Naam en titel begeleider: 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Naam en eventueel titel opdrachtgever: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Datum van inleveren:</a:t>
            </a: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Aantal woorden (excl. samenvatting, tabellen, literatuurlijst en bijlagen):</a:t>
            </a:r>
          </a:p>
          <a:p>
            <a:endParaRPr lang="nl-NL" altLang="nl-NL" dirty="0">
              <a:latin typeface="Arial" panose="020B0604020202020204" pitchFamily="34" charset="0"/>
            </a:endParaRPr>
          </a:p>
        </p:txBody>
      </p:sp>
      <p:sp>
        <p:nvSpPr>
          <p:cNvPr id="21299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74700" indent="-296863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92213" indent="-2381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70050" indent="-2381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47888" indent="-238125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605088" indent="-2381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62288" indent="-2381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519488" indent="-2381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76688" indent="-238125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F7F7A90-F9F8-4192-9F6E-1D50F2D930F4}" type="slidenum">
              <a:rPr lang="en-US" altLang="nl-NL" sz="1300" b="0" smtClean="0">
                <a:solidFill>
                  <a:srgbClr val="000000"/>
                </a:solidFill>
              </a:rPr>
              <a:pPr/>
              <a:t>4</a:t>
            </a:fld>
            <a:endParaRPr lang="en-US" altLang="nl-NL" sz="13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245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21504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830AEE2-F3E9-4202-9637-3728BD1AF34A}" type="slidenum">
              <a:rPr lang="en-US" altLang="nl-NL" sz="1200" b="0" smtClean="0">
                <a:solidFill>
                  <a:srgbClr val="000000"/>
                </a:solidFill>
              </a:rPr>
              <a:pPr/>
              <a:t>5</a:t>
            </a:fld>
            <a:endParaRPr lang="en-US" altLang="nl-NL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560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6755" name="Notes Placeholder 2">
            <a:extLst/>
          </p:cNvPr>
          <p:cNvSpPr>
            <a:spLocks noGrp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nl-NL" altLang="nl-NL" dirty="0">
                <a:latin typeface="Arial" panose="020B0604020202020204" pitchFamily="34" charset="0"/>
              </a:rPr>
              <a:t>Herhaling van vorige les.</a:t>
            </a:r>
            <a:br>
              <a:rPr lang="nl-NL" altLang="nl-NL" dirty="0">
                <a:latin typeface="Arial" panose="020B0604020202020204" pitchFamily="34" charset="0"/>
              </a:rPr>
            </a:br>
            <a:r>
              <a:rPr lang="nl-NL" altLang="nl-NL" dirty="0">
                <a:latin typeface="Arial" panose="020B0604020202020204" pitchFamily="34" charset="0"/>
              </a:rPr>
              <a:t>De resultaten zijn het hart van het rapport.</a:t>
            </a:r>
            <a:br>
              <a:rPr lang="nl-NL" altLang="nl-NL" dirty="0">
                <a:latin typeface="Arial" panose="020B0604020202020204" pitchFamily="34" charset="0"/>
              </a:rPr>
            </a:br>
            <a:r>
              <a:rPr lang="nl-NL" altLang="nl-NL" dirty="0">
                <a:latin typeface="Arial" panose="020B0604020202020204" pitchFamily="34" charset="0"/>
              </a:rPr>
              <a:t>Als het goed is, is praktijkonderzoek gebaseerd op topics uit literatuur en zijn deze onder ongeveer gelijke kopjes gerapporteerd. (dit als handig handvat om straks vergelijk te maken)</a:t>
            </a:r>
          </a:p>
          <a:p>
            <a:pPr>
              <a:defRPr/>
            </a:pPr>
            <a:endParaRPr lang="nl-NL" altLang="nl-NL" dirty="0">
              <a:latin typeface="Arial" panose="020B0604020202020204" pitchFamily="34" charset="0"/>
            </a:endParaRPr>
          </a:p>
          <a:p>
            <a:pPr marL="266700" indent="-266700">
              <a:buClr>
                <a:srgbClr val="CE0044"/>
              </a:buClr>
              <a:buSzPct val="120000"/>
              <a:buFontTx/>
              <a:buChar char="•"/>
              <a:defRPr/>
            </a:pPr>
            <a:r>
              <a:rPr lang="nl-NL" alt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</a:t>
            </a:r>
          </a:p>
          <a:p>
            <a:pPr marL="266700" indent="-266700">
              <a:buClr>
                <a:srgbClr val="CE0044"/>
              </a:buClr>
              <a:buSzPct val="120000"/>
              <a:buFontTx/>
              <a:buChar char="•"/>
              <a:defRPr/>
            </a:pPr>
            <a:r>
              <a:rPr lang="nl-NL" alt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Respondenten, tabel met achtergrondgegevens</a:t>
            </a:r>
          </a:p>
          <a:p>
            <a:pPr marL="266700" indent="-266700">
              <a:buClr>
                <a:srgbClr val="CE0044"/>
              </a:buClr>
              <a:buSzPct val="120000"/>
              <a:buFontTx/>
              <a:buChar char="•"/>
              <a:defRPr/>
            </a:pPr>
            <a:r>
              <a:rPr lang="nl-NL" alt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Resultaten uit onderzoek per deelvraag (hoofdkopjes en </a:t>
            </a:r>
            <a:r>
              <a:rPr lang="nl-NL" altLang="nl-NL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subkopjes</a:t>
            </a:r>
            <a:r>
              <a:rPr lang="nl-NL" alt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266700" indent="-266700">
              <a:buClr>
                <a:srgbClr val="CE0044"/>
              </a:buClr>
              <a:buSzPct val="120000"/>
              <a:buFontTx/>
              <a:buChar char="•"/>
              <a:defRPr/>
            </a:pPr>
            <a:r>
              <a:rPr lang="nl-NL" alt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Tekst en citaten OF tekst en tabellen en grafieken</a:t>
            </a:r>
          </a:p>
          <a:p>
            <a:pPr>
              <a:defRPr/>
            </a:pPr>
            <a:endParaRPr lang="nl-NL" altLang="nl-NL" dirty="0">
              <a:latin typeface="Arial" panose="020B0604020202020204" pitchFamily="34" charset="0"/>
            </a:endParaRPr>
          </a:p>
          <a:p>
            <a:pPr>
              <a:defRPr/>
            </a:pPr>
            <a:endParaRPr lang="nl-NL" altLang="nl-NL" dirty="0">
              <a:latin typeface="Arial" panose="020B0604020202020204" pitchFamily="34" charset="0"/>
            </a:endParaRPr>
          </a:p>
        </p:txBody>
      </p:sp>
      <p:sp>
        <p:nvSpPr>
          <p:cNvPr id="217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D4AD9D3-01A7-49CD-96EC-B10E09F1818A}" type="slidenum">
              <a:rPr lang="en-US" altLang="nl-NL" sz="1200" b="0" smtClean="0">
                <a:solidFill>
                  <a:srgbClr val="000000"/>
                </a:solidFill>
              </a:rPr>
              <a:pPr/>
              <a:t>6</a:t>
            </a:fld>
            <a:endParaRPr lang="en-US" altLang="nl-NL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913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Tijdelijke aanduiding voor notities 2">
            <a:extLst/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nl-NL" dirty="0">
              <a:latin typeface="Times New Roman" charset="0"/>
              <a:ea typeface="+mn-ea"/>
              <a:cs typeface="+mn-cs"/>
            </a:endParaRPr>
          </a:p>
          <a:p>
            <a:pPr>
              <a:defRPr/>
            </a:pPr>
            <a:r>
              <a:rPr lang="nl-NL" dirty="0">
                <a:latin typeface="Times New Roman" charset="0"/>
                <a:ea typeface="+mn-ea"/>
                <a:cs typeface="+mn-cs"/>
              </a:rPr>
              <a:t> </a:t>
            </a:r>
          </a:p>
          <a:p>
            <a:pPr>
              <a:defRPr/>
            </a:pPr>
            <a:endParaRPr lang="nl-NL" dirty="0"/>
          </a:p>
        </p:txBody>
      </p:sp>
      <p:sp>
        <p:nvSpPr>
          <p:cNvPr id="21914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C504DE1-1A82-470E-A969-524E9458BDEE}" type="slidenum">
              <a:rPr lang="en-US" altLang="nl-NL" sz="1200" b="0" smtClean="0">
                <a:solidFill>
                  <a:srgbClr val="000000"/>
                </a:solidFill>
              </a:rPr>
              <a:pPr/>
              <a:t>7</a:t>
            </a:fld>
            <a:endParaRPr lang="en-US" altLang="nl-NL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059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Tijdelijke aanduiding voor notities 2">
            <a:extLst/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nl-NL" dirty="0">
              <a:latin typeface="Times New Roman" charset="0"/>
              <a:ea typeface="+mn-ea"/>
              <a:cs typeface="+mn-cs"/>
            </a:endParaRPr>
          </a:p>
          <a:p>
            <a:pPr>
              <a:defRPr/>
            </a:pPr>
            <a:r>
              <a:rPr lang="nl-NL" dirty="0">
                <a:latin typeface="Times New Roman" charset="0"/>
                <a:ea typeface="+mn-ea"/>
                <a:cs typeface="+mn-cs"/>
              </a:rPr>
              <a:t> </a:t>
            </a:r>
          </a:p>
          <a:p>
            <a:pPr>
              <a:defRPr/>
            </a:pPr>
            <a:endParaRPr lang="nl-NL" dirty="0"/>
          </a:p>
        </p:txBody>
      </p:sp>
      <p:sp>
        <p:nvSpPr>
          <p:cNvPr id="21914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C504DE1-1A82-470E-A969-524E9458BDEE}" type="slidenum">
              <a:rPr lang="en-US" altLang="nl-NL" sz="1200" b="0" smtClean="0">
                <a:solidFill>
                  <a:srgbClr val="000000"/>
                </a:solidFill>
              </a:rPr>
              <a:pPr/>
              <a:t>8</a:t>
            </a:fld>
            <a:endParaRPr lang="en-US" altLang="nl-NL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762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Tijdelijke aanduiding voor notities 2">
            <a:extLst/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nl-NL" dirty="0">
              <a:latin typeface="Times New Roman" charset="0"/>
              <a:ea typeface="+mn-ea"/>
              <a:cs typeface="+mn-cs"/>
            </a:endParaRPr>
          </a:p>
          <a:p>
            <a:pPr>
              <a:defRPr/>
            </a:pPr>
            <a:r>
              <a:rPr lang="nl-NL" dirty="0">
                <a:latin typeface="Times New Roman" charset="0"/>
                <a:ea typeface="+mn-ea"/>
                <a:cs typeface="+mn-cs"/>
              </a:rPr>
              <a:t> </a:t>
            </a:r>
          </a:p>
          <a:p>
            <a:pPr>
              <a:defRPr/>
            </a:pPr>
            <a:endParaRPr lang="nl-NL" dirty="0"/>
          </a:p>
        </p:txBody>
      </p:sp>
      <p:sp>
        <p:nvSpPr>
          <p:cNvPr id="21914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C504DE1-1A82-470E-A969-524E9458BDEE}" type="slidenum">
              <a:rPr lang="en-US" altLang="nl-NL" sz="1200" b="0" smtClean="0">
                <a:solidFill>
                  <a:srgbClr val="000000"/>
                </a:solidFill>
              </a:rPr>
              <a:pPr/>
              <a:t>9</a:t>
            </a:fld>
            <a:endParaRPr lang="en-US" altLang="nl-NL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007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Tijdelijke aanduiding voor notities 2">
            <a:extLst/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nl-NL" dirty="0">
              <a:latin typeface="Times New Roman" charset="0"/>
              <a:ea typeface="+mn-ea"/>
              <a:cs typeface="+mn-cs"/>
            </a:endParaRPr>
          </a:p>
          <a:p>
            <a:pPr>
              <a:defRPr/>
            </a:pPr>
            <a:r>
              <a:rPr lang="nl-NL" dirty="0">
                <a:latin typeface="Times New Roman" charset="0"/>
                <a:ea typeface="+mn-ea"/>
                <a:cs typeface="+mn-cs"/>
              </a:rPr>
              <a:t> </a:t>
            </a:r>
          </a:p>
          <a:p>
            <a:pPr>
              <a:defRPr/>
            </a:pPr>
            <a:endParaRPr lang="nl-NL" dirty="0"/>
          </a:p>
        </p:txBody>
      </p:sp>
      <p:sp>
        <p:nvSpPr>
          <p:cNvPr id="22630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15DCA0A-3573-4AF3-942A-48DA9E26E8E4}" type="slidenum">
              <a:rPr lang="en-US" altLang="nl-NL" sz="1200" b="0" smtClean="0">
                <a:solidFill>
                  <a:srgbClr val="000000"/>
                </a:solidFill>
              </a:rPr>
              <a:pPr/>
              <a:t>10</a:t>
            </a:fld>
            <a:endParaRPr lang="en-US" altLang="nl-NL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721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221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F48B51C-512E-400E-B36A-10CF9D7B7F70}" type="slidenum">
              <a:rPr lang="en-US" altLang="nl-NL" sz="1200" b="0" smtClean="0">
                <a:solidFill>
                  <a:srgbClr val="000000"/>
                </a:solidFill>
              </a:rPr>
              <a:pPr/>
              <a:t>11</a:t>
            </a:fld>
            <a:endParaRPr lang="en-US" altLang="nl-NL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229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Tijdelijke aanduiding voor notities 2">
            <a:extLst/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nl-NL" dirty="0">
              <a:latin typeface="Times New Roman" charset="0"/>
              <a:ea typeface="+mn-ea"/>
              <a:cs typeface="+mn-cs"/>
            </a:endParaRPr>
          </a:p>
          <a:p>
            <a:pPr>
              <a:defRPr/>
            </a:pPr>
            <a:r>
              <a:rPr lang="nl-NL" dirty="0">
                <a:latin typeface="Times New Roman" charset="0"/>
                <a:ea typeface="+mn-ea"/>
                <a:cs typeface="+mn-cs"/>
              </a:rPr>
              <a:t> </a:t>
            </a:r>
          </a:p>
          <a:p>
            <a:pPr>
              <a:defRPr/>
            </a:pPr>
            <a:endParaRPr lang="nl-NL" dirty="0"/>
          </a:p>
        </p:txBody>
      </p:sp>
      <p:sp>
        <p:nvSpPr>
          <p:cNvPr id="22323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6DF2765-77E4-4F23-A565-FD019CD55CE0}" type="slidenum">
              <a:rPr lang="en-US" altLang="nl-NL" sz="1200" b="0" smtClean="0">
                <a:solidFill>
                  <a:srgbClr val="000000"/>
                </a:solidFill>
              </a:rPr>
              <a:pPr/>
              <a:t>12</a:t>
            </a:fld>
            <a:endParaRPr lang="en-US" altLang="nl-NL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7178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229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673DF5F-BE67-4B49-B4DB-A4EC12BFB7CE}" type="slidenum">
              <a:rPr lang="en-US" altLang="nl-NL" sz="1200" b="0" smtClean="0">
                <a:solidFill>
                  <a:srgbClr val="000000"/>
                </a:solidFill>
              </a:rPr>
              <a:pPr/>
              <a:t>14</a:t>
            </a:fld>
            <a:endParaRPr lang="en-US" altLang="nl-NL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847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Tijdelijke aanduiding voor notities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23142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6232ACE-CFAB-483E-8DAA-9B3E09DD26E2}" type="slidenum">
              <a:rPr lang="en-US" altLang="nl-NL" sz="1200" b="0" smtClean="0">
                <a:solidFill>
                  <a:srgbClr val="000000"/>
                </a:solidFill>
              </a:rPr>
              <a:pPr/>
              <a:t>15</a:t>
            </a:fld>
            <a:endParaRPr lang="en-US" altLang="nl-NL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4323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Tijdelijke aanduiding voor notities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23142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6232ACE-CFAB-483E-8DAA-9B3E09DD26E2}" type="slidenum">
              <a:rPr lang="en-US" altLang="nl-NL" sz="1200" b="0" smtClean="0">
                <a:solidFill>
                  <a:srgbClr val="000000"/>
                </a:solidFill>
              </a:rPr>
              <a:pPr/>
              <a:t>16</a:t>
            </a:fld>
            <a:endParaRPr lang="en-US" altLang="nl-NL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1338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235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721C377-5491-46BD-B02C-1387DE7D5DBE}" type="slidenum">
              <a:rPr lang="en-US" altLang="nl-NL" sz="1200" b="0" smtClean="0">
                <a:solidFill>
                  <a:srgbClr val="000000"/>
                </a:solidFill>
              </a:rPr>
              <a:pPr/>
              <a:t>17</a:t>
            </a:fld>
            <a:endParaRPr lang="en-US" altLang="nl-NL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1993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l-NL" altLang="nl-NL" dirty="0">
                <a:latin typeface="Arial" panose="020B0604020202020204" pitchFamily="34" charset="0"/>
              </a:rPr>
              <a:t>Wat vinden jullie van deze tekst:</a:t>
            </a:r>
          </a:p>
          <a:p>
            <a:endParaRPr lang="nl-NL" altLang="nl-NL" dirty="0">
              <a:latin typeface="Arial" panose="020B0604020202020204" pitchFamily="34" charset="0"/>
            </a:endParaRPr>
          </a:p>
          <a:p>
            <a:r>
              <a:rPr lang="nl-NL" altLang="nl-NL" dirty="0">
                <a:latin typeface="Arial" panose="020B0604020202020204" pitchFamily="34" charset="0"/>
              </a:rPr>
              <a:t>Wat is goed?</a:t>
            </a:r>
          </a:p>
          <a:p>
            <a:r>
              <a:rPr lang="nl-NL" altLang="nl-NL" dirty="0">
                <a:latin typeface="Arial" panose="020B0604020202020204" pitchFamily="34" charset="0"/>
              </a:rPr>
              <a:t>Wat kan beter? bespreek met elkaar hoe</a:t>
            </a:r>
          </a:p>
          <a:p>
            <a:endParaRPr lang="nl-NL" altLang="nl-NL" dirty="0">
              <a:latin typeface="Arial" panose="020B0604020202020204" pitchFamily="34" charset="0"/>
            </a:endParaRPr>
          </a:p>
          <a:p>
            <a:r>
              <a:rPr lang="nl-NL" altLang="nl-NL" dirty="0">
                <a:latin typeface="Arial" panose="020B0604020202020204" pitchFamily="34" charset="0"/>
              </a:rPr>
              <a:t>Bespreek in duo’s</a:t>
            </a:r>
          </a:p>
          <a:p>
            <a:endParaRPr lang="nl-NL" altLang="nl-NL" dirty="0">
              <a:latin typeface="Arial" panose="020B0604020202020204" pitchFamily="34" charset="0"/>
            </a:endParaRPr>
          </a:p>
          <a:p>
            <a:endParaRPr lang="nl-NL" altLang="nl-NL" dirty="0">
              <a:latin typeface="Arial" panose="020B0604020202020204" pitchFamily="34" charset="0"/>
            </a:endParaRPr>
          </a:p>
          <a:p>
            <a:r>
              <a:rPr lang="nl-NL" altLang="nl-NL" dirty="0">
                <a:latin typeface="Arial" panose="020B0604020202020204" pitchFamily="34" charset="0"/>
              </a:rPr>
              <a:t>Nabespreken:</a:t>
            </a:r>
          </a:p>
          <a:p>
            <a:r>
              <a:rPr lang="nl-NL" altLang="nl-NL" dirty="0">
                <a:latin typeface="Arial" panose="020B0604020202020204" pitchFamily="34" charset="0"/>
              </a:rPr>
              <a:t>1 van een duo uitnodigen aan te geven wat zij goed vinden, anderen vullen aan</a:t>
            </a:r>
          </a:p>
          <a:p>
            <a:r>
              <a:rPr lang="nl-NL" altLang="nl-NL" dirty="0">
                <a:latin typeface="Arial" panose="020B0604020202020204" pitchFamily="34" charset="0"/>
              </a:rPr>
              <a:t>En zo ook voor wat kan beter:</a:t>
            </a:r>
          </a:p>
          <a:p>
            <a:r>
              <a:rPr lang="nl-NL" altLang="nl-NL" dirty="0">
                <a:latin typeface="Arial" panose="020B0604020202020204" pitchFamily="34" charset="0"/>
              </a:rPr>
              <a:t>Denk aan uitwerken in </a:t>
            </a:r>
            <a:r>
              <a:rPr lang="nl-NL" altLang="nl-NL" dirty="0" err="1">
                <a:latin typeface="Arial" panose="020B0604020202020204" pitchFamily="34" charset="0"/>
              </a:rPr>
              <a:t>percentage’s</a:t>
            </a:r>
            <a:r>
              <a:rPr lang="nl-NL" altLang="nl-NL" dirty="0">
                <a:latin typeface="Arial" panose="020B0604020202020204" pitchFamily="34" charset="0"/>
              </a:rPr>
              <a:t> b.v.</a:t>
            </a:r>
          </a:p>
          <a:p>
            <a:endParaRPr lang="nl-NL" altLang="nl-NL" dirty="0">
              <a:latin typeface="Arial" panose="020B0604020202020204" pitchFamily="34" charset="0"/>
            </a:endParaRPr>
          </a:p>
          <a:p>
            <a:endParaRPr lang="nl-NL" altLang="nl-NL" dirty="0">
              <a:latin typeface="Arial" panose="020B0604020202020204" pitchFamily="34" charset="0"/>
            </a:endParaRPr>
          </a:p>
          <a:p>
            <a:r>
              <a:rPr lang="nl-NL" altLang="nl-NL" dirty="0">
                <a:latin typeface="Arial" panose="020B0604020202020204" pitchFamily="34" charset="0"/>
              </a:rPr>
              <a:t>Opmerking: naar ons idee is bij nadere analyse sprake van een conclusie</a:t>
            </a:r>
          </a:p>
          <a:p>
            <a:endParaRPr lang="nl-NL" altLang="nl-NL" dirty="0">
              <a:latin typeface="Arial" panose="020B0604020202020204" pitchFamily="34" charset="0"/>
            </a:endParaRPr>
          </a:p>
        </p:txBody>
      </p:sp>
      <p:sp>
        <p:nvSpPr>
          <p:cNvPr id="24986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175" indent="-293688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413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900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781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353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925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497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3D63029-CA09-4EB7-B9CB-CD3B8B2FC2EB}" type="slidenum">
              <a:rPr lang="en-US" altLang="nl-NL" sz="1400" b="0" smtClean="0">
                <a:solidFill>
                  <a:srgbClr val="000000"/>
                </a:solidFill>
              </a:rPr>
              <a:pPr/>
              <a:t>18</a:t>
            </a:fld>
            <a:endParaRPr lang="en-US" altLang="nl-NL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7668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267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1BA965B-9DF1-45C7-AD67-8D2F6E4B7A3F}" type="slidenum">
              <a:rPr lang="en-US" altLang="nl-NL" sz="1200" b="0" smtClean="0">
                <a:solidFill>
                  <a:srgbClr val="000000"/>
                </a:solidFill>
              </a:rPr>
              <a:pPr/>
              <a:t>19</a:t>
            </a:fld>
            <a:endParaRPr lang="en-US" altLang="nl-NL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854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Tijdelijke aanduiding voor notities 2">
            <a:extLst/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nl-NL" dirty="0">
              <a:latin typeface="Times New Roman" charset="0"/>
              <a:ea typeface="+mn-ea"/>
              <a:cs typeface="+mn-cs"/>
            </a:endParaRPr>
          </a:p>
          <a:p>
            <a:pPr>
              <a:defRPr/>
            </a:pPr>
            <a:r>
              <a:rPr lang="nl-NL" dirty="0">
                <a:latin typeface="Times New Roman" charset="0"/>
                <a:ea typeface="+mn-ea"/>
                <a:cs typeface="+mn-cs"/>
              </a:rPr>
              <a:t> </a:t>
            </a:r>
          </a:p>
          <a:p>
            <a:pPr>
              <a:defRPr/>
            </a:pPr>
            <a:endParaRPr lang="nl-NL" dirty="0"/>
          </a:p>
        </p:txBody>
      </p:sp>
      <p:sp>
        <p:nvSpPr>
          <p:cNvPr id="269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E67B6B3-8F7A-4D63-88AB-44082DAFC304}" type="slidenum">
              <a:rPr lang="en-US" altLang="nl-NL" sz="1200" b="0" smtClean="0">
                <a:solidFill>
                  <a:srgbClr val="000000"/>
                </a:solidFill>
              </a:rPr>
              <a:pPr/>
              <a:t>20</a:t>
            </a:fld>
            <a:endParaRPr lang="en-US" altLang="nl-NL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612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23962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175" indent="-293688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413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900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781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353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925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497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C058E75-C24F-42A7-A0F8-E8F659E42052}" type="slidenum">
              <a:rPr lang="en-US" altLang="nl-NL" sz="1400" b="0" smtClean="0">
                <a:solidFill>
                  <a:srgbClr val="000000"/>
                </a:solidFill>
              </a:rPr>
              <a:pPr/>
              <a:t>21</a:t>
            </a:fld>
            <a:endParaRPr lang="en-US" altLang="nl-NL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1617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2416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175" indent="-293688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413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900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781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353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925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497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8C2354F-B9FD-4B40-88FE-807E4078C50A}" type="slidenum">
              <a:rPr lang="en-US" altLang="nl-NL" sz="1400" b="0" smtClean="0">
                <a:solidFill>
                  <a:srgbClr val="000000"/>
                </a:solidFill>
              </a:rPr>
              <a:pPr/>
              <a:t>22</a:t>
            </a:fld>
            <a:endParaRPr lang="en-US" altLang="nl-NL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9109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175" indent="-293688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413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900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781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353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925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497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D2F343D-18B2-465A-95D4-56E6496F0A05}" type="slidenum">
              <a:rPr lang="en-US" altLang="nl-NL" sz="1400" b="0" smtClean="0">
                <a:solidFill>
                  <a:srgbClr val="000000"/>
                </a:solidFill>
              </a:rPr>
              <a:pPr/>
              <a:t>23</a:t>
            </a:fld>
            <a:endParaRPr lang="en-US" altLang="nl-NL" sz="1400" b="0">
              <a:solidFill>
                <a:srgbClr val="000000"/>
              </a:solidFill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6800" y="792163"/>
            <a:ext cx="5278438" cy="3957637"/>
          </a:xfrm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7425" y="5013325"/>
            <a:ext cx="5438775" cy="4745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nl-NL" dirty="0">
                <a:latin typeface="Arial" panose="020B0604020202020204" pitchFamily="34" charset="0"/>
              </a:rPr>
              <a:t>TNO-rapport </a:t>
            </a:r>
            <a:r>
              <a:rPr lang="nl-NL" altLang="nl-NL" dirty="0" err="1">
                <a:latin typeface="Arial" panose="020B0604020202020204" pitchFamily="34" charset="0"/>
              </a:rPr>
              <a:t>KvL</a:t>
            </a:r>
            <a:r>
              <a:rPr lang="nl-NL" altLang="nl-NL" dirty="0">
                <a:latin typeface="Arial" panose="020B0604020202020204" pitchFamily="34" charset="0"/>
              </a:rPr>
              <a:t> 2006.038; Verslag Project rechtstreeks verwijzen van de jeugdgezondheidszorg naar de 2e lijn. Juni 2006.</a:t>
            </a:r>
          </a:p>
          <a:p>
            <a:pPr eaLnBrk="1" hangingPunct="1"/>
            <a:r>
              <a:rPr lang="nl-NL" altLang="nl-NL" dirty="0">
                <a:latin typeface="Arial" panose="020B0604020202020204" pitchFamily="34" charset="0"/>
              </a:rPr>
              <a:t>Auteurs A.M.T. </a:t>
            </a:r>
            <a:r>
              <a:rPr lang="nl-NL" altLang="nl-NL" dirty="0" err="1">
                <a:latin typeface="Arial" panose="020B0604020202020204" pitchFamily="34" charset="0"/>
              </a:rPr>
              <a:t>Buiting</a:t>
            </a:r>
            <a:r>
              <a:rPr lang="nl-NL" altLang="nl-NL" dirty="0">
                <a:latin typeface="Arial" panose="020B0604020202020204" pitchFamily="34" charset="0"/>
              </a:rPr>
              <a:t>, P. H. </a:t>
            </a:r>
            <a:r>
              <a:rPr lang="nl-NL" altLang="nl-NL" dirty="0" err="1">
                <a:latin typeface="Arial" panose="020B0604020202020204" pitchFamily="34" charset="0"/>
              </a:rPr>
              <a:t>Verkerk</a:t>
            </a:r>
            <a:r>
              <a:rPr lang="nl-NL" altLang="nl-NL" dirty="0">
                <a:latin typeface="Arial" panose="020B0604020202020204" pitchFamily="34" charset="0"/>
              </a:rPr>
              <a:t>, M.M. Wagenaar-Fischer, R. A. </a:t>
            </a:r>
            <a:r>
              <a:rPr lang="nl-NL" altLang="nl-NL" dirty="0" err="1">
                <a:latin typeface="Arial" panose="020B0604020202020204" pitchFamily="34" charset="0"/>
              </a:rPr>
              <a:t>HiraSing</a:t>
            </a:r>
            <a:r>
              <a:rPr lang="nl-NL" altLang="nl-NL" dirty="0">
                <a:latin typeface="Arial" panose="020B0604020202020204" pitchFamily="34" charset="0"/>
              </a:rPr>
              <a:t>.</a:t>
            </a:r>
          </a:p>
          <a:p>
            <a:pPr eaLnBrk="1" hangingPunct="1"/>
            <a:r>
              <a:rPr lang="nl-NL" altLang="nl-NL" dirty="0">
                <a:latin typeface="Arial" panose="020B0604020202020204" pitchFamily="34" charset="0"/>
              </a:rPr>
              <a:t>http://www.ggdkennisnet.nl/kennisnet/uploaddb/downl_object.asp?atoom=38591&amp;VolgNr=380</a:t>
            </a:r>
          </a:p>
        </p:txBody>
      </p:sp>
    </p:spTree>
    <p:extLst>
      <p:ext uri="{BB962C8B-B14F-4D97-AF65-F5344CB8AC3E}">
        <p14:creationId xmlns:p14="http://schemas.microsoft.com/office/powerpoint/2010/main" val="21670892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24576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175" indent="-293688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413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900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781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353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925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497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8AAF906-92CB-4BD9-A199-4D5C82AA9416}" type="slidenum">
              <a:rPr lang="en-US" altLang="nl-NL" sz="1400" b="0" smtClean="0">
                <a:solidFill>
                  <a:srgbClr val="000000"/>
                </a:solidFill>
              </a:rPr>
              <a:pPr/>
              <a:t>24</a:t>
            </a:fld>
            <a:endParaRPr lang="en-US" altLang="nl-NL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6271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175" indent="-293688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413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900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781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353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925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497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2F9541A-5A57-4616-8546-F63EDA39BB03}" type="slidenum">
              <a:rPr lang="en-US" altLang="nl-NL" sz="1400" b="0" smtClean="0">
                <a:solidFill>
                  <a:srgbClr val="000000"/>
                </a:solidFill>
              </a:rPr>
              <a:pPr/>
              <a:t>25</a:t>
            </a:fld>
            <a:endParaRPr lang="en-US" altLang="nl-NL" sz="1400" b="0">
              <a:solidFill>
                <a:srgbClr val="000000"/>
              </a:solidFill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6800" y="792163"/>
            <a:ext cx="5278438" cy="3957637"/>
          </a:xfrm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7425" y="5013325"/>
            <a:ext cx="5438775" cy="4745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6534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175" indent="-293688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413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900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781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353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925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497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2F9541A-5A57-4616-8546-F63EDA39BB03}" type="slidenum">
              <a:rPr lang="en-US" altLang="nl-NL" sz="1400" b="0" smtClean="0">
                <a:solidFill>
                  <a:srgbClr val="000000"/>
                </a:solidFill>
              </a:rPr>
              <a:pPr/>
              <a:t>26</a:t>
            </a:fld>
            <a:endParaRPr lang="en-US" altLang="nl-NL" sz="1400" b="0">
              <a:solidFill>
                <a:srgbClr val="000000"/>
              </a:solidFill>
            </a:endParaRPr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6800" y="792163"/>
            <a:ext cx="5278438" cy="3957637"/>
          </a:xfrm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7425" y="5013325"/>
            <a:ext cx="5438775" cy="4745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7208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175" indent="-293688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413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900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781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353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925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497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377F722-D51B-4BC1-BCC5-FDE7DDC24301}" type="slidenum">
              <a:rPr lang="en-US" altLang="nl-NL" sz="1400" b="0" smtClean="0">
                <a:solidFill>
                  <a:srgbClr val="000000"/>
                </a:solidFill>
              </a:rPr>
              <a:pPr/>
              <a:t>31</a:t>
            </a:fld>
            <a:endParaRPr lang="en-US" altLang="nl-NL" sz="1400" b="0">
              <a:solidFill>
                <a:srgbClr val="000000"/>
              </a:solidFill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6800" y="792163"/>
            <a:ext cx="5278438" cy="3957637"/>
          </a:xfrm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7425" y="5013325"/>
            <a:ext cx="5438775" cy="4745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nl-NL">
                <a:latin typeface="Arial" panose="020B0604020202020204" pitchFamily="34" charset="0"/>
              </a:rPr>
              <a:t>http://www.snellerbeter.nl/fileadmin/snellerbeter/documenten/pijler_3/Atrium_mc/Postoperatieve_wondinfecties.pdf</a:t>
            </a:r>
          </a:p>
        </p:txBody>
      </p:sp>
    </p:spTree>
    <p:extLst>
      <p:ext uri="{BB962C8B-B14F-4D97-AF65-F5344CB8AC3E}">
        <p14:creationId xmlns:p14="http://schemas.microsoft.com/office/powerpoint/2010/main" val="13971069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175" indent="-293688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413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900" indent="-233363" defTabSz="9842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781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353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925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49700" indent="-233363" defTabSz="984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377F722-D51B-4BC1-BCC5-FDE7DDC24301}" type="slidenum">
              <a:rPr lang="en-US" altLang="nl-NL" sz="1400" b="0" smtClean="0">
                <a:solidFill>
                  <a:srgbClr val="000000"/>
                </a:solidFill>
              </a:rPr>
              <a:pPr/>
              <a:t>32</a:t>
            </a:fld>
            <a:endParaRPr lang="en-US" altLang="nl-NL" sz="1400" b="0">
              <a:solidFill>
                <a:srgbClr val="000000"/>
              </a:solidFill>
            </a:endParaRPr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6800" y="792163"/>
            <a:ext cx="5278438" cy="3957637"/>
          </a:xfrm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7425" y="5013325"/>
            <a:ext cx="5438775" cy="4745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nl-NL" dirty="0">
                <a:latin typeface="Arial" panose="020B0604020202020204" pitchFamily="34" charset="0"/>
              </a:rPr>
              <a:t>http://ksrowell.com/newsletters/2012_08_24_healthcare_data.html</a:t>
            </a:r>
          </a:p>
          <a:p>
            <a:pPr eaLnBrk="1" hangingPunct="1"/>
            <a:endParaRPr lang="en-US" altLang="nl-NL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nl-NL" dirty="0">
                <a:latin typeface="Arial" panose="020B0604020202020204" pitchFamily="34" charset="0"/>
              </a:rPr>
              <a:t>https://pro.arcgis.com/en/pro-app/help/analysis/geoprocessing/charts/box-plot.htm</a:t>
            </a:r>
          </a:p>
        </p:txBody>
      </p:sp>
    </p:spTree>
    <p:extLst>
      <p:ext uri="{BB962C8B-B14F-4D97-AF65-F5344CB8AC3E}">
        <p14:creationId xmlns:p14="http://schemas.microsoft.com/office/powerpoint/2010/main" val="216812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https://pixabay.com/photos/dog-pet-cute-doggy-little-happy-705820/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C4DF27-D497-4F7D-BEB6-94C0B017F95F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9010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0B6B6A1B-5F17-4AB1-93C0-D7FBC075F2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51525" y="48625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4725144"/>
            <a:ext cx="9144000" cy="720080"/>
          </a:xfrm>
          <a:prstGeom prst="rect">
            <a:avLst/>
          </a:prstGeom>
        </p:spPr>
        <p:txBody>
          <a:bodyPr anchor="b"/>
          <a:lstStyle>
            <a:lvl1pPr algn="ctr">
              <a:defRPr sz="3600" b="1">
                <a:solidFill>
                  <a:srgbClr val="CC0033"/>
                </a:solidFill>
                <a:latin typeface="Verdana"/>
                <a:cs typeface="Verdana"/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95536" y="6080351"/>
            <a:ext cx="3816424" cy="6882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Verdana"/>
                <a:cs typeface="Verdan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10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4509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dirty="0"/>
              <a:t>Sleep de afbeelding naar de tijdelijke aanduiding of 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1387393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4509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dirty="0"/>
              <a:t>Sleep de afbeelding naar de tijdelijke aanduiding of klik op het pictogram als u een afbeelding wilt toevoegen</a:t>
            </a:r>
          </a:p>
        </p:txBody>
      </p:sp>
      <p:sp>
        <p:nvSpPr>
          <p:cNvPr id="4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0" y="5129978"/>
            <a:ext cx="9144000" cy="1728021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lvl="0"/>
            <a:r>
              <a:rPr lang="nl-NL" dirty="0"/>
              <a:t>Titelstijl van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202986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90872" y="1600200"/>
            <a:ext cx="8157592" cy="4133850"/>
          </a:xfrm>
        </p:spPr>
        <p:txBody>
          <a:bodyPr/>
          <a:lstStyle>
            <a:lvl2pPr>
              <a:defRPr sz="1600"/>
            </a:lvl2pPr>
            <a:lvl3pPr>
              <a:defRPr sz="1400"/>
            </a:lvl3pPr>
            <a:lvl4pPr>
              <a:defRPr sz="1400"/>
            </a:lvl4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611385" y="0"/>
            <a:ext cx="7993063" cy="1143000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539610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6" descr="stippellijn.jpg">
            <a:extLst>
              <a:ext uri="{FF2B5EF4-FFF2-40B4-BE49-F238E27FC236}">
                <a16:creationId xmlns:a16="http://schemas.microsoft.com/office/drawing/2014/main" id="{9141D3E9-FA39-456F-B352-97F3C77062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1438"/>
            <a:ext cx="38100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11560" y="1600200"/>
            <a:ext cx="3816424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16016" y="1600200"/>
            <a:ext cx="3816424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611385" y="0"/>
            <a:ext cx="7993063" cy="1143000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054105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971600" y="1700808"/>
            <a:ext cx="7272808" cy="30243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 b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8" name="Tijdelijke aanduiding voor tekst 3"/>
          <p:cNvSpPr>
            <a:spLocks noGrp="1"/>
          </p:cNvSpPr>
          <p:nvPr>
            <p:ph type="body" sz="half" idx="13"/>
          </p:nvPr>
        </p:nvSpPr>
        <p:spPr>
          <a:xfrm>
            <a:off x="971600" y="4941168"/>
            <a:ext cx="7272808" cy="446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571351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90872" y="1600200"/>
            <a:ext cx="8157592" cy="4133850"/>
          </a:xfrm>
        </p:spPr>
        <p:txBody>
          <a:bodyPr/>
          <a:lstStyle>
            <a:lvl2pPr>
              <a:defRPr sz="1600"/>
            </a:lvl2pPr>
            <a:lvl3pPr>
              <a:defRPr sz="1400"/>
            </a:lvl3pPr>
            <a:lvl4pPr>
              <a:defRPr sz="1400"/>
            </a:lvl4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611385" y="0"/>
            <a:ext cx="7993063" cy="1143000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999673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6" descr="stippellijn.jpg">
            <a:extLst>
              <a:ext uri="{FF2B5EF4-FFF2-40B4-BE49-F238E27FC236}">
                <a16:creationId xmlns:a16="http://schemas.microsoft.com/office/drawing/2014/main" id="{68A2E6FF-220F-4904-B701-2C8436D480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1438"/>
            <a:ext cx="38100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11560" y="1600200"/>
            <a:ext cx="3816424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16016" y="1600200"/>
            <a:ext cx="3816424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611385" y="0"/>
            <a:ext cx="7993063" cy="1143000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950208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971600" y="1700808"/>
            <a:ext cx="7272808" cy="30243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 b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8" name="Tijdelijke aanduiding voor tekst 3"/>
          <p:cNvSpPr>
            <a:spLocks noGrp="1"/>
          </p:cNvSpPr>
          <p:nvPr>
            <p:ph type="body" sz="half" idx="13"/>
          </p:nvPr>
        </p:nvSpPr>
        <p:spPr>
          <a:xfrm>
            <a:off x="971600" y="4941168"/>
            <a:ext cx="7272808" cy="446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72715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>
            <a:extLst>
              <a:ext uri="{FF2B5EF4-FFF2-40B4-BE49-F238E27FC236}">
                <a16:creationId xmlns:a16="http://schemas.microsoft.com/office/drawing/2014/main" id="{BA9391B5-1140-4B22-97AF-063803EB45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1FAEB-E154-4364-88E6-A160B14E34E1}" type="datetime1">
              <a:rPr lang="nl-NL" altLang="nl-NL"/>
              <a:pPr>
                <a:defRPr/>
              </a:pPr>
              <a:t>31-10-2019</a:t>
            </a:fld>
            <a:endParaRPr lang="nl-NL" altLang="nl-NL"/>
          </a:p>
        </p:txBody>
      </p:sp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3088D807-0369-420A-9725-23E7D6C4F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3A904FA2-B58C-4EA9-8592-C5DDF2008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40068-EC05-4C0D-BF2B-7794060091E8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12899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971600" y="1700808"/>
            <a:ext cx="7272808" cy="30243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 b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8" name="Tijdelijke aanduiding voor tekst 3"/>
          <p:cNvSpPr>
            <a:spLocks noGrp="1"/>
          </p:cNvSpPr>
          <p:nvPr>
            <p:ph type="body" sz="half" idx="13"/>
          </p:nvPr>
        </p:nvSpPr>
        <p:spPr>
          <a:xfrm>
            <a:off x="971600" y="4941168"/>
            <a:ext cx="7272808" cy="446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690437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2A02A3-5B6A-41FA-A2EB-036F25D829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9F73A-CA70-4327-8F9B-8573D6E9DEFD}" type="datetimeFigureOut">
              <a:rPr lang="nl-NL"/>
              <a:pPr>
                <a:defRPr/>
              </a:pPr>
              <a:t>31-10-2019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28BCB0-A235-4D4B-A8E6-A83692016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30045F-7274-4FE3-AE00-93A21E5B9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31025-476F-4975-B1D9-3D02CF0247D3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2567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2">
            <a:extLst>
              <a:ext uri="{FF2B5EF4-FFF2-40B4-BE49-F238E27FC236}">
                <a16:creationId xmlns:a16="http://schemas.microsoft.com/office/drawing/2014/main" id="{0E0423EB-F72D-42E6-AF9E-588F858DFDD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51525" y="4862513"/>
            <a:ext cx="184150" cy="46196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3068960"/>
            <a:ext cx="2880320" cy="936104"/>
          </a:xfrm>
          <a:prstGeom prst="rect">
            <a:avLst/>
          </a:prstGeom>
        </p:spPr>
        <p:txBody>
          <a:bodyPr anchor="b"/>
          <a:lstStyle>
            <a:lvl1pPr algn="l">
              <a:defRPr sz="2400" b="0" i="0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8" name="Tijdelijke aanduiding voor tekst 3"/>
          <p:cNvSpPr>
            <a:spLocks noGrp="1"/>
          </p:cNvSpPr>
          <p:nvPr>
            <p:ph type="body" sz="half" idx="10"/>
          </p:nvPr>
        </p:nvSpPr>
        <p:spPr>
          <a:xfrm>
            <a:off x="395536" y="6021288"/>
            <a:ext cx="3816424" cy="760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CC0033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2989995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2">
            <a:extLst>
              <a:ext uri="{FF2B5EF4-FFF2-40B4-BE49-F238E27FC236}">
                <a16:creationId xmlns:a16="http://schemas.microsoft.com/office/drawing/2014/main" id="{086393CD-D4F7-42CA-8991-A026A06D9B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51525" y="4862513"/>
            <a:ext cx="184150" cy="46196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3068960"/>
            <a:ext cx="2880320" cy="936104"/>
          </a:xfrm>
          <a:prstGeom prst="rect">
            <a:avLst/>
          </a:prstGeom>
        </p:spPr>
        <p:txBody>
          <a:bodyPr anchor="b"/>
          <a:lstStyle>
            <a:lvl1pPr algn="l">
              <a:defRPr sz="2400" b="0" i="0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8" name="Tijdelijke aanduiding voor tekst 3"/>
          <p:cNvSpPr>
            <a:spLocks noGrp="1"/>
          </p:cNvSpPr>
          <p:nvPr>
            <p:ph type="body" sz="half" idx="10"/>
          </p:nvPr>
        </p:nvSpPr>
        <p:spPr>
          <a:xfrm>
            <a:off x="395536" y="6021288"/>
            <a:ext cx="3816424" cy="760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CC0033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1546923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8175" y="773113"/>
            <a:ext cx="6624638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1908175" y="2133600"/>
            <a:ext cx="6624638" cy="3600450"/>
          </a:xfrm>
        </p:spPr>
        <p:txBody>
          <a:bodyPr/>
          <a:lstStyle/>
          <a:p>
            <a:pPr lvl="0"/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49804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8175" y="773113"/>
            <a:ext cx="6624638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1908175" y="2133600"/>
            <a:ext cx="3235325" cy="36004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295900" y="2133600"/>
            <a:ext cx="3236913" cy="36004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983647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4509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dirty="0"/>
              <a:t>Sleep de afbeelding naar de tijdelijke aanduiding of klik op het pictogram als u een afbeelding wilt toevoegen</a:t>
            </a:r>
          </a:p>
        </p:txBody>
      </p:sp>
      <p:sp>
        <p:nvSpPr>
          <p:cNvPr id="4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0" y="5129978"/>
            <a:ext cx="9144000" cy="1728021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lvl="0"/>
            <a:r>
              <a:rPr lang="nl-NL" dirty="0"/>
              <a:t>Titelstijl van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8557020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0"/>
            <a:ext cx="7993063" cy="1143000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4" name="Content Placeholder 3"/>
          <p:cNvSpPr>
            <a:spLocks noGrp="1" noChangeArrowheads="1"/>
          </p:cNvSpPr>
          <p:nvPr>
            <p:ph idx="1"/>
          </p:nvPr>
        </p:nvSpPr>
        <p:spPr bwMode="auto">
          <a:xfrm>
            <a:off x="539750" y="1471612"/>
            <a:ext cx="8015288" cy="3973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00724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4509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dirty="0"/>
              <a:t>Sleep de afbeelding naar de tijdelijke aanduiding of klik op het pictogram als u een afbeelding wilt toevoegen</a:t>
            </a:r>
          </a:p>
        </p:txBody>
      </p:sp>
      <p:sp>
        <p:nvSpPr>
          <p:cNvPr id="4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0" y="5129978"/>
            <a:ext cx="9144000" cy="1728021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lvl="0"/>
            <a:r>
              <a:rPr lang="nl-NL" dirty="0"/>
              <a:t>Titelstijl van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4141711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90872" y="1600200"/>
            <a:ext cx="8157592" cy="4133850"/>
          </a:xfrm>
        </p:spPr>
        <p:txBody>
          <a:bodyPr/>
          <a:lstStyle>
            <a:lvl2pPr>
              <a:defRPr sz="1600"/>
            </a:lvl2pPr>
            <a:lvl3pPr>
              <a:defRPr sz="1400"/>
            </a:lvl3pPr>
            <a:lvl4pPr>
              <a:defRPr sz="1400"/>
            </a:lvl4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611385" y="0"/>
            <a:ext cx="7993063" cy="1143000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1161023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6" descr="stippellij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1438"/>
            <a:ext cx="38100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11560" y="1600200"/>
            <a:ext cx="3816424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16016" y="1600200"/>
            <a:ext cx="3816424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611385" y="0"/>
            <a:ext cx="7993063" cy="1143000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596038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971600" y="1700808"/>
            <a:ext cx="7272808" cy="30243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 b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8" name="Tijdelijke aanduiding voor tekst 3"/>
          <p:cNvSpPr>
            <a:spLocks noGrp="1"/>
          </p:cNvSpPr>
          <p:nvPr>
            <p:ph type="body" sz="half" idx="13"/>
          </p:nvPr>
        </p:nvSpPr>
        <p:spPr>
          <a:xfrm>
            <a:off x="971600" y="4941168"/>
            <a:ext cx="7272808" cy="446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321718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>
            <a:extLst/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AF132F3-3D50-41C8-8CFB-287E31760F29}" type="datetime1">
              <a:rPr lang="nl-NL" altLang="nl-NL" sz="2400" b="1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31-10-2019</a:t>
            </a:fld>
            <a:endParaRPr lang="nl-NL" altLang="nl-NL" sz="2400" b="1">
              <a:solidFill>
                <a:prstClr val="black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3" name="Tijdelijke aanduiding voor voettekst 4">
            <a:extLst/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 altLang="nl-NL" sz="2400" b="1">
              <a:solidFill>
                <a:prstClr val="black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" name="Tijdelijke aanduiding voor dianummer 5">
            <a:extLst/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55CAC88-7BD5-419D-AC04-70E79F96D51A}" type="slidenum">
              <a:rPr lang="nl-NL" altLang="nl-NL" sz="2400" b="1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nl-NL" altLang="nl-NL" sz="2400" b="1">
              <a:solidFill>
                <a:prstClr val="black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70083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8175" y="2133600"/>
            <a:ext cx="6624638" cy="3600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26729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971600" y="1700808"/>
            <a:ext cx="7272808" cy="30243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 b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8" name="Tijdelijke aanduiding voor tekst 3"/>
          <p:cNvSpPr>
            <a:spLocks noGrp="1"/>
          </p:cNvSpPr>
          <p:nvPr>
            <p:ph type="body" sz="half" idx="13"/>
          </p:nvPr>
        </p:nvSpPr>
        <p:spPr>
          <a:xfrm>
            <a:off x="971600" y="4941168"/>
            <a:ext cx="7272808" cy="446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411302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/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089F73A-CA70-4327-8F9B-8573D6E9DEFD}" type="datetimeFigureOut">
              <a:rPr lang="nl-NL" sz="2400" b="1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31-10-2019</a:t>
            </a:fld>
            <a:endParaRPr lang="nl-NL" sz="2400" b="1">
              <a:solidFill>
                <a:prstClr val="black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" name="Footer Placeholder 3">
            <a:extLst/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 sz="2400" b="1">
              <a:solidFill>
                <a:prstClr val="black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5" name="Slide Number Placeholder 4">
            <a:extLst/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FDF066F-D3DE-4098-8F0D-E29AAC52B946}" type="slidenum">
              <a:rPr lang="nl-NL" sz="2400" b="1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nl-NL" sz="2400" b="1">
              <a:solidFill>
                <a:prstClr val="black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11576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2">
            <a:extLst/>
          </p:cNvPr>
          <p:cNvSpPr txBox="1">
            <a:spLocks noChangeArrowheads="1"/>
          </p:cNvSpPr>
          <p:nvPr userDrawn="1"/>
        </p:nvSpPr>
        <p:spPr bwMode="auto">
          <a:xfrm>
            <a:off x="5851525" y="4862513"/>
            <a:ext cx="184150" cy="46196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>
              <a:solidFill>
                <a:prstClr val="black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3068960"/>
            <a:ext cx="2880320" cy="936104"/>
          </a:xfrm>
          <a:prstGeom prst="rect">
            <a:avLst/>
          </a:prstGeom>
        </p:spPr>
        <p:txBody>
          <a:bodyPr anchor="b"/>
          <a:lstStyle>
            <a:lvl1pPr algn="l">
              <a:defRPr sz="2400" b="0" i="0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8" name="Tijdelijke aanduiding voor tekst 3"/>
          <p:cNvSpPr>
            <a:spLocks noGrp="1"/>
          </p:cNvSpPr>
          <p:nvPr>
            <p:ph type="body" sz="half" idx="10"/>
          </p:nvPr>
        </p:nvSpPr>
        <p:spPr>
          <a:xfrm>
            <a:off x="395536" y="6021288"/>
            <a:ext cx="3816424" cy="760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CC0033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4029844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2">
            <a:extLst/>
          </p:cNvPr>
          <p:cNvSpPr txBox="1">
            <a:spLocks noChangeArrowheads="1"/>
          </p:cNvSpPr>
          <p:nvPr userDrawn="1"/>
        </p:nvSpPr>
        <p:spPr bwMode="auto">
          <a:xfrm>
            <a:off x="5851525" y="4862513"/>
            <a:ext cx="184150" cy="46196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>
              <a:solidFill>
                <a:prstClr val="black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3068960"/>
            <a:ext cx="2880320" cy="936104"/>
          </a:xfrm>
          <a:prstGeom prst="rect">
            <a:avLst/>
          </a:prstGeom>
        </p:spPr>
        <p:txBody>
          <a:bodyPr anchor="b"/>
          <a:lstStyle>
            <a:lvl1pPr algn="l">
              <a:defRPr sz="2400" b="0" i="0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8" name="Tijdelijke aanduiding voor tekst 3"/>
          <p:cNvSpPr>
            <a:spLocks noGrp="1"/>
          </p:cNvSpPr>
          <p:nvPr>
            <p:ph type="body" sz="half" idx="10"/>
          </p:nvPr>
        </p:nvSpPr>
        <p:spPr>
          <a:xfrm>
            <a:off x="395536" y="6021288"/>
            <a:ext cx="3816424" cy="760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CC0033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27043201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8175" y="773113"/>
            <a:ext cx="6624638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1908175" y="2133600"/>
            <a:ext cx="6624638" cy="3600450"/>
          </a:xfrm>
        </p:spPr>
        <p:txBody>
          <a:bodyPr/>
          <a:lstStyle/>
          <a:p>
            <a:pPr lvl="0"/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7174399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4509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dirty="0"/>
              <a:t>Sleep de afbeelding naar de tijdelijke aanduiding of klik op het pictogram als u een afbeelding wilt toevoegen</a:t>
            </a:r>
          </a:p>
        </p:txBody>
      </p:sp>
      <p:sp>
        <p:nvSpPr>
          <p:cNvPr id="4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0" y="5129978"/>
            <a:ext cx="9144000" cy="1728021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lvl="0"/>
            <a:r>
              <a:rPr lang="nl-NL" dirty="0"/>
              <a:t>Titelstijl van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4987693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90872" y="1600200"/>
            <a:ext cx="8157592" cy="4133850"/>
          </a:xfrm>
        </p:spPr>
        <p:txBody>
          <a:bodyPr/>
          <a:lstStyle>
            <a:lvl2pPr>
              <a:defRPr sz="1600"/>
            </a:lvl2pPr>
            <a:lvl3pPr>
              <a:defRPr sz="1400"/>
            </a:lvl3pPr>
            <a:lvl4pPr>
              <a:defRPr sz="1400"/>
            </a:lvl4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611385" y="0"/>
            <a:ext cx="7993063" cy="1143000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3780350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6" descr="stippellijn.jpg">
            <a:extLst>
              <a:ext uri="{FF2B5EF4-FFF2-40B4-BE49-F238E27FC236}">
                <a16:creationId xmlns:a16="http://schemas.microsoft.com/office/drawing/2014/main" id="{5DAEA38F-D390-4039-95BB-30ADFCAEC3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1438"/>
            <a:ext cx="38100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11560" y="1600200"/>
            <a:ext cx="3816424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16016" y="1600200"/>
            <a:ext cx="3816424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611385" y="0"/>
            <a:ext cx="7993063" cy="1143000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2018691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2">
            <a:extLst>
              <a:ext uri="{FF2B5EF4-FFF2-40B4-BE49-F238E27FC236}">
                <a16:creationId xmlns:a16="http://schemas.microsoft.com/office/drawing/2014/main" id="{AEBE6C43-FB6A-4378-852B-0E79A4219C0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B1053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nl-NL">
              <a:solidFill>
                <a:prstClr val="black"/>
              </a:solidFill>
            </a:endParaRP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0033"/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115616" y="836712"/>
            <a:ext cx="6408712" cy="22322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600">
                <a:latin typeface="Verdana"/>
                <a:cs typeface="Verdan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8498750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8175" y="773113"/>
            <a:ext cx="6624638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1908175" y="2133600"/>
            <a:ext cx="6624638" cy="3600450"/>
          </a:xfrm>
        </p:spPr>
        <p:txBody>
          <a:bodyPr/>
          <a:lstStyle/>
          <a:p>
            <a:pPr lvl="0"/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8517825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755650" y="2133600"/>
            <a:ext cx="3811588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19638" y="2133600"/>
            <a:ext cx="3813175" cy="360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3899836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650" y="773113"/>
            <a:ext cx="7777163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755650" y="2133600"/>
            <a:ext cx="3811588" cy="36004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19638" y="2133600"/>
            <a:ext cx="3813175" cy="36004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516146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8175" y="2133600"/>
            <a:ext cx="6624638" cy="3600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88500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4509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dirty="0"/>
              <a:t>Sleep de afbeelding naar de tijdelijke aanduiding of klik op het pictogram als u een afbeelding wilt toevoegen</a:t>
            </a:r>
          </a:p>
        </p:txBody>
      </p:sp>
      <p:sp>
        <p:nvSpPr>
          <p:cNvPr id="4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0" y="5129978"/>
            <a:ext cx="9144000" cy="1728021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lvl="0"/>
            <a:r>
              <a:rPr lang="nl-NL" dirty="0"/>
              <a:t>Titelstijl van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341214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8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8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33.xml"/><Relationship Id="rId9" Type="http://schemas.openxmlformats.org/officeDocument/2006/relationships/image" Target="../media/image6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Afbeelding 2" descr="Footer-hoofdpagina.png">
            <a:extLst>
              <a:ext uri="{FF2B5EF4-FFF2-40B4-BE49-F238E27FC236}">
                <a16:creationId xmlns:a16="http://schemas.microsoft.com/office/drawing/2014/main" id="{0B5C2A7D-524C-440C-A23E-49F26742ED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11825"/>
            <a:ext cx="91440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Afbeelding 2" descr="HR_LOGO_rechtsonder_CMYK_wit.eps">
            <a:extLst>
              <a:ext uri="{FF2B5EF4-FFF2-40B4-BE49-F238E27FC236}">
                <a16:creationId xmlns:a16="http://schemas.microsoft.com/office/drawing/2014/main" id="{55716BBE-C5DC-41D9-895E-CE172D96F5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976938"/>
            <a:ext cx="601662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Afbeelding 3" descr="HR_OJ_CMYK_wit.eps">
            <a:extLst>
              <a:ext uri="{FF2B5EF4-FFF2-40B4-BE49-F238E27FC236}">
                <a16:creationId xmlns:a16="http://schemas.microsoft.com/office/drawing/2014/main" id="{E9BC0391-722D-4D65-A03B-13A13C2F57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6337300"/>
            <a:ext cx="144462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812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0"/>
          <a:cs typeface="ヒラギノ角ゴ Pro W3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Afbeelding 2" descr="footer-hoofdstukken.png">
            <a:extLst>
              <a:ext uri="{FF2B5EF4-FFF2-40B4-BE49-F238E27FC236}">
                <a16:creationId xmlns:a16="http://schemas.microsoft.com/office/drawing/2014/main" id="{CB14A2F9-EC5C-4F88-BC15-503782EB4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8500"/>
            <a:ext cx="91440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jdelijke aanduiding voor titel 1">
            <a:extLst>
              <a:ext uri="{FF2B5EF4-FFF2-40B4-BE49-F238E27FC236}">
                <a16:creationId xmlns:a16="http://schemas.microsoft.com/office/drawing/2014/main" id="{481AA4D6-B92F-48BA-BDE3-139BFEA2DA9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0" y="5129213"/>
            <a:ext cx="914400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Hoofdstuk titel</a:t>
            </a:r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30424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9pPr>
    </p:titleStyle>
    <p:bodyStyle>
      <a:lvl1pPr marL="542925" indent="-5429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buBlip>
          <a:blip r:embed="rId4"/>
        </a:buBlip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922338" indent="-2000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buBlip>
          <a:blip r:embed="rId4"/>
        </a:buBlip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2pPr>
      <a:lvl3pPr marL="1101725" indent="-1873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defRPr sz="16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3pPr>
      <a:lvl4pPr marL="1738313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marL="21463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26035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6pPr>
      <a:lvl7pPr marL="30607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7pPr>
      <a:lvl8pPr marL="35179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8pPr>
      <a:lvl9pPr marL="39751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Afbeelding 6" descr="header_rood.png">
            <a:extLst>
              <a:ext uri="{FF2B5EF4-FFF2-40B4-BE49-F238E27FC236}">
                <a16:creationId xmlns:a16="http://schemas.microsoft.com/office/drawing/2014/main" id="{C1147163-52EF-4C2E-8F89-F9C9B1933AE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ijdelijke aanduiding voor tekst 2">
            <a:extLst>
              <a:ext uri="{FF2B5EF4-FFF2-40B4-BE49-F238E27FC236}">
                <a16:creationId xmlns:a16="http://schemas.microsoft.com/office/drawing/2014/main" id="{E9B40FB8-0C1C-40A4-BC10-00FB096F6A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19113" y="1600200"/>
            <a:ext cx="8085137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tekststijl van het model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</p:txBody>
      </p:sp>
      <p:sp>
        <p:nvSpPr>
          <p:cNvPr id="19460" name="Tijdelijke aanduiding voor titel 1">
            <a:extLst>
              <a:ext uri="{FF2B5EF4-FFF2-40B4-BE49-F238E27FC236}">
                <a16:creationId xmlns:a16="http://schemas.microsoft.com/office/drawing/2014/main" id="{823A7061-E810-47AE-98C0-341AAEC650B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90550" y="0"/>
            <a:ext cx="82296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Titelstijl van model bewerken</a:t>
            </a:r>
          </a:p>
        </p:txBody>
      </p:sp>
      <p:pic>
        <p:nvPicPr>
          <p:cNvPr id="19461" name="Afbeelding 5" descr="HR_LOGO_rechtsonder_WEB_rood.png">
            <a:extLst>
              <a:ext uri="{FF2B5EF4-FFF2-40B4-BE49-F238E27FC236}">
                <a16:creationId xmlns:a16="http://schemas.microsoft.com/office/drawing/2014/main" id="{CECE2B2A-CCC6-4A63-A35D-60231C82698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949950"/>
            <a:ext cx="66992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1514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rgbClr val="FFFFFF"/>
          </a:solidFill>
          <a:latin typeface="Verdana"/>
          <a:ea typeface="ヒラギノ角ゴ Pro W3" charset="0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FFFFFF"/>
          </a:solidFill>
          <a:latin typeface="Verdana" charset="0"/>
          <a:ea typeface="ヒラギノ角ゴ Pro W3" charset="0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FFFFFF"/>
          </a:solidFill>
          <a:latin typeface="Verdana" charset="0"/>
          <a:ea typeface="ヒラギノ角ゴ Pro W3" charset="0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FFFFFF"/>
          </a:solidFill>
          <a:latin typeface="Verdana" charset="0"/>
          <a:ea typeface="ヒラギノ角ゴ Pro W3" charset="0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FFFFFF"/>
          </a:solidFill>
          <a:latin typeface="Verdana" charset="0"/>
          <a:ea typeface="ヒラギノ角ゴ Pro W3" charset="0"/>
          <a:cs typeface="Verdana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7"/>
        </a:buBlip>
        <a:defRPr kern="1200">
          <a:solidFill>
            <a:schemeClr val="tx1"/>
          </a:solidFill>
          <a:latin typeface="Verdana"/>
          <a:ea typeface="ヒラギノ角ゴ Pro W3" charset="0"/>
          <a:cs typeface="Verdan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7"/>
        </a:buBlip>
        <a:defRPr sz="1600" kern="1200">
          <a:solidFill>
            <a:schemeClr val="tx1"/>
          </a:solidFill>
          <a:latin typeface="Verdana"/>
          <a:ea typeface="ヒラギノ角ゴ Pro W3" charset="0"/>
          <a:cs typeface="Verdana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7"/>
        </a:buBlip>
        <a:defRPr sz="1400" kern="1200">
          <a:solidFill>
            <a:schemeClr val="tx1"/>
          </a:solidFill>
          <a:latin typeface="Verdana"/>
          <a:ea typeface="ヒラギノ角ゴ Pro W3" charset="0"/>
          <a:cs typeface="Verdana"/>
        </a:defRPr>
      </a:lvl3pPr>
      <a:lvl4pPr marL="1657350" indent="-285750" algn="l" defTabSz="457200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7"/>
        </a:buBlip>
        <a:defRPr sz="1400" kern="1200">
          <a:solidFill>
            <a:schemeClr val="tx1"/>
          </a:solidFill>
          <a:latin typeface="Verdana"/>
          <a:ea typeface="ヒラギノ角ゴ Pro W3" charset="0"/>
          <a:cs typeface="Verdana"/>
        </a:defRPr>
      </a:lvl4pPr>
      <a:lvl5pPr marL="2114550" indent="-285750" algn="l" defTabSz="457200" rtl="0" eaLnBrk="0" fontAlgn="base" hangingPunct="0">
        <a:spcBef>
          <a:spcPct val="20000"/>
        </a:spcBef>
        <a:spcAft>
          <a:spcPct val="0"/>
        </a:spcAft>
        <a:buFont typeface="Lucida Grande"/>
        <a:buChar char="▸"/>
        <a:defRPr kern="1200">
          <a:solidFill>
            <a:schemeClr val="tx1"/>
          </a:solidFill>
          <a:latin typeface="Verdana"/>
          <a:ea typeface="ヒラギノ角ゴ Pro W3" charset="0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Afbeelding 6" descr="header_rood.png">
            <a:extLst>
              <a:ext uri="{FF2B5EF4-FFF2-40B4-BE49-F238E27FC236}">
                <a16:creationId xmlns:a16="http://schemas.microsoft.com/office/drawing/2014/main" id="{7F28C0EB-F53F-42D6-8E75-97186C85C27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jdelijke aanduiding voor tekst 2">
            <a:extLst>
              <a:ext uri="{FF2B5EF4-FFF2-40B4-BE49-F238E27FC236}">
                <a16:creationId xmlns:a16="http://schemas.microsoft.com/office/drawing/2014/main" id="{38350F73-C6EF-4361-9021-A1C2537E58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19113" y="1600200"/>
            <a:ext cx="8085137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tekststijl van het model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</p:txBody>
      </p:sp>
      <p:sp>
        <p:nvSpPr>
          <p:cNvPr id="6148" name="Tijdelijke aanduiding voor titel 1">
            <a:extLst>
              <a:ext uri="{FF2B5EF4-FFF2-40B4-BE49-F238E27FC236}">
                <a16:creationId xmlns:a16="http://schemas.microsoft.com/office/drawing/2014/main" id="{E4B45D78-0175-438A-9963-783BD3A0FAB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90550" y="0"/>
            <a:ext cx="82296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Titelstijl van model bewerken</a:t>
            </a:r>
          </a:p>
        </p:txBody>
      </p:sp>
      <p:pic>
        <p:nvPicPr>
          <p:cNvPr id="6149" name="Afbeelding 5" descr="HR_LOGO_rechtsonder_WEB_rood.png">
            <a:extLst>
              <a:ext uri="{FF2B5EF4-FFF2-40B4-BE49-F238E27FC236}">
                <a16:creationId xmlns:a16="http://schemas.microsoft.com/office/drawing/2014/main" id="{C33D44C1-37F2-46B0-A6E7-4CE6B7DB49E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949950"/>
            <a:ext cx="66992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349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rgbClr val="FFFFFF"/>
          </a:solidFill>
          <a:latin typeface="Verdana"/>
          <a:ea typeface="ヒラギノ角ゴ Pro W3" charset="0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FFFFFF"/>
          </a:solidFill>
          <a:latin typeface="Verdana" charset="0"/>
          <a:ea typeface="ヒラギノ角ゴ Pro W3" charset="0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FFFFFF"/>
          </a:solidFill>
          <a:latin typeface="Verdana" charset="0"/>
          <a:ea typeface="ヒラギノ角ゴ Pro W3" charset="0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FFFFFF"/>
          </a:solidFill>
          <a:latin typeface="Verdana" charset="0"/>
          <a:ea typeface="ヒラギノ角ゴ Pro W3" charset="0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FFFFFF"/>
          </a:solidFill>
          <a:latin typeface="Verdana" charset="0"/>
          <a:ea typeface="ヒラギノ角ゴ Pro W3" charset="0"/>
          <a:cs typeface="Verdana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4"/>
        </a:buBlip>
        <a:defRPr kern="1200">
          <a:solidFill>
            <a:schemeClr val="tx1"/>
          </a:solidFill>
          <a:latin typeface="Verdana"/>
          <a:ea typeface="ヒラギノ角ゴ Pro W3" charset="0"/>
          <a:cs typeface="Verdan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4"/>
        </a:buBlip>
        <a:defRPr sz="1600" kern="1200">
          <a:solidFill>
            <a:schemeClr val="tx1"/>
          </a:solidFill>
          <a:latin typeface="Verdana"/>
          <a:ea typeface="ヒラギノ角ゴ Pro W3" charset="0"/>
          <a:cs typeface="Verdana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4"/>
        </a:buBlip>
        <a:defRPr sz="1400" kern="1200">
          <a:solidFill>
            <a:schemeClr val="tx1"/>
          </a:solidFill>
          <a:latin typeface="Verdana"/>
          <a:ea typeface="ヒラギノ角ゴ Pro W3" charset="0"/>
          <a:cs typeface="Verdana"/>
        </a:defRPr>
      </a:lvl3pPr>
      <a:lvl4pPr marL="1657350" indent="-285750" algn="l" defTabSz="457200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4"/>
        </a:buBlip>
        <a:defRPr sz="1400" kern="1200">
          <a:solidFill>
            <a:schemeClr val="tx1"/>
          </a:solidFill>
          <a:latin typeface="Verdana"/>
          <a:ea typeface="ヒラギノ角ゴ Pro W3" charset="0"/>
          <a:cs typeface="Verdana"/>
        </a:defRPr>
      </a:lvl4pPr>
      <a:lvl5pPr marL="2114550" indent="-285750" algn="l" defTabSz="457200" rtl="0" eaLnBrk="0" fontAlgn="base" hangingPunct="0">
        <a:spcBef>
          <a:spcPct val="20000"/>
        </a:spcBef>
        <a:spcAft>
          <a:spcPct val="0"/>
        </a:spcAft>
        <a:buFont typeface="Lucida Grande"/>
        <a:buChar char="▸"/>
        <a:defRPr kern="1200">
          <a:solidFill>
            <a:schemeClr val="tx1"/>
          </a:solidFill>
          <a:latin typeface="Verdana"/>
          <a:ea typeface="ヒラギノ角ゴ Pro W3" charset="0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Afbeelding 2" descr="footer-hoofdstukken.png">
            <a:extLst>
              <a:ext uri="{FF2B5EF4-FFF2-40B4-BE49-F238E27FC236}">
                <a16:creationId xmlns:a16="http://schemas.microsoft.com/office/drawing/2014/main" id="{8E2C44DD-DA85-4599-8A38-8E1CD0D88D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8500"/>
            <a:ext cx="91440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jdelijke aanduiding voor titel 1">
            <a:extLst>
              <a:ext uri="{FF2B5EF4-FFF2-40B4-BE49-F238E27FC236}">
                <a16:creationId xmlns:a16="http://schemas.microsoft.com/office/drawing/2014/main" id="{74B01C43-7EB9-4F48-8BB4-4C21CFF2857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0" y="5129213"/>
            <a:ext cx="914400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Hoofdstuk titel</a:t>
            </a:r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11324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9pPr>
    </p:titleStyle>
    <p:bodyStyle>
      <a:lvl1pPr marL="542925" indent="-5429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buBlip>
          <a:blip r:embed="rId4"/>
        </a:buBlip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922338" indent="-2000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buBlip>
          <a:blip r:embed="rId4"/>
        </a:buBlip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2pPr>
      <a:lvl3pPr marL="1101725" indent="-1873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defRPr sz="16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3pPr>
      <a:lvl4pPr marL="1738313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marL="21463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26035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6pPr>
      <a:lvl7pPr marL="30607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7pPr>
      <a:lvl8pPr marL="35179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8pPr>
      <a:lvl9pPr marL="39751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Afbeelding 5" descr="header_rood.png">
            <a:extLst>
              <a:ext uri="{FF2B5EF4-FFF2-40B4-BE49-F238E27FC236}">
                <a16:creationId xmlns:a16="http://schemas.microsoft.com/office/drawing/2014/main" id="{5567A52A-A62E-48BF-AB8C-D0D7E3AE47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Afbeelding 4" descr="HR_LOGO_rechtsonder_WEB_rood.png">
            <a:extLst>
              <a:ext uri="{FF2B5EF4-FFF2-40B4-BE49-F238E27FC236}">
                <a16:creationId xmlns:a16="http://schemas.microsoft.com/office/drawing/2014/main" id="{FD0B8263-8C48-49E6-B315-2B84CCD54A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949950"/>
            <a:ext cx="66992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ijdelijke aanduiding voor titel 1">
            <a:extLst>
              <a:ext uri="{FF2B5EF4-FFF2-40B4-BE49-F238E27FC236}">
                <a16:creationId xmlns:a16="http://schemas.microsoft.com/office/drawing/2014/main" id="{8AAF64F4-DB0F-428E-B348-1C39E399618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90550" y="0"/>
            <a:ext cx="82296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Titelstijl van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01132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922338" indent="-2000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buBlip>
          <a:blip r:embed="rId5"/>
        </a:buBlip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2pPr>
      <a:lvl3pPr marL="1330325" indent="-228600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buBlip>
          <a:blip r:embed="rId5"/>
        </a:buBlip>
        <a:defRPr sz="16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3pPr>
      <a:lvl4pPr marL="1738313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marL="21463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26035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6pPr>
      <a:lvl7pPr marL="30607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7pPr>
      <a:lvl8pPr marL="35179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8pPr>
      <a:lvl9pPr marL="39751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Afbeelding 2" descr="footer-hoofdstukke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8500"/>
            <a:ext cx="91440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0" y="5129213"/>
            <a:ext cx="914400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Hoofdstuk titel</a:t>
            </a:r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87616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9pPr>
    </p:titleStyle>
    <p:bodyStyle>
      <a:lvl1pPr marL="542925" indent="-5429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buBlip>
          <a:blip r:embed="rId4"/>
        </a:buBlip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922338" indent="-2000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buBlip>
          <a:blip r:embed="rId4"/>
        </a:buBlip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2pPr>
      <a:lvl3pPr marL="1101725" indent="-1873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defRPr sz="16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3pPr>
      <a:lvl4pPr marL="1738313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marL="21463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26035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6pPr>
      <a:lvl7pPr marL="30607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7pPr>
      <a:lvl8pPr marL="35179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8pPr>
      <a:lvl9pPr marL="39751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Afbeelding 6" descr="header_rood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519113" y="1600200"/>
            <a:ext cx="8085137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tekststijl van het model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</p:txBody>
      </p:sp>
      <p:sp>
        <p:nvSpPr>
          <p:cNvPr id="6148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590550" y="0"/>
            <a:ext cx="82296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Titelstijl van model bewerken</a:t>
            </a:r>
          </a:p>
        </p:txBody>
      </p:sp>
      <p:pic>
        <p:nvPicPr>
          <p:cNvPr id="6149" name="Afbeelding 5" descr="HR_LOGO_rechtsonder_WEB_rood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949950"/>
            <a:ext cx="66992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564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rgbClr val="FFFFFF"/>
          </a:solidFill>
          <a:latin typeface="Verdana"/>
          <a:ea typeface="ヒラギノ角ゴ Pro W3" charset="0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FFFFFF"/>
          </a:solidFill>
          <a:latin typeface="Verdana" charset="0"/>
          <a:ea typeface="ヒラギノ角ゴ Pro W3" charset="0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FFFFFF"/>
          </a:solidFill>
          <a:latin typeface="Verdana" charset="0"/>
          <a:ea typeface="ヒラギノ角ゴ Pro W3" charset="0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FFFFFF"/>
          </a:solidFill>
          <a:latin typeface="Verdana" charset="0"/>
          <a:ea typeface="ヒラギノ角ゴ Pro W3" charset="0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FFFFFF"/>
          </a:solidFill>
          <a:latin typeface="Verdana" charset="0"/>
          <a:ea typeface="ヒラギノ角ゴ Pro W3" charset="0"/>
          <a:cs typeface="Verdana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4"/>
        </a:buBlip>
        <a:defRPr kern="1200">
          <a:solidFill>
            <a:schemeClr val="tx1"/>
          </a:solidFill>
          <a:latin typeface="Verdana"/>
          <a:ea typeface="ヒラギノ角ゴ Pro W3" charset="0"/>
          <a:cs typeface="Verdan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4"/>
        </a:buBlip>
        <a:defRPr sz="1600" kern="1200">
          <a:solidFill>
            <a:schemeClr val="tx1"/>
          </a:solidFill>
          <a:latin typeface="Verdana"/>
          <a:ea typeface="ヒラギノ角ゴ Pro W3" charset="0"/>
          <a:cs typeface="Verdana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4"/>
        </a:buBlip>
        <a:defRPr sz="1400" kern="1200">
          <a:solidFill>
            <a:schemeClr val="tx1"/>
          </a:solidFill>
          <a:latin typeface="Verdana"/>
          <a:ea typeface="ヒラギノ角ゴ Pro W3" charset="0"/>
          <a:cs typeface="Verdana"/>
        </a:defRPr>
      </a:lvl3pPr>
      <a:lvl4pPr marL="1657350" indent="-285750" algn="l" defTabSz="457200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4"/>
        </a:buBlip>
        <a:defRPr sz="1400" kern="1200">
          <a:solidFill>
            <a:schemeClr val="tx1"/>
          </a:solidFill>
          <a:latin typeface="Verdana"/>
          <a:ea typeface="ヒラギノ角ゴ Pro W3" charset="0"/>
          <a:cs typeface="Verdana"/>
        </a:defRPr>
      </a:lvl4pPr>
      <a:lvl5pPr marL="2114550" indent="-285750" algn="l" defTabSz="457200" rtl="0" eaLnBrk="0" fontAlgn="base" hangingPunct="0">
        <a:spcBef>
          <a:spcPct val="20000"/>
        </a:spcBef>
        <a:spcAft>
          <a:spcPct val="0"/>
        </a:spcAft>
        <a:buFont typeface="Lucida Grande"/>
        <a:buChar char="▸"/>
        <a:defRPr kern="1200">
          <a:solidFill>
            <a:schemeClr val="tx1"/>
          </a:solidFill>
          <a:latin typeface="Verdana"/>
          <a:ea typeface="ヒラギノ角ゴ Pro W3" charset="0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Afbeelding 2" descr="footer-hoofdstukke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8500"/>
            <a:ext cx="91440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0" y="5129213"/>
            <a:ext cx="914400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Hoofdstuk titel</a:t>
            </a:r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0782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9pPr>
    </p:titleStyle>
    <p:bodyStyle>
      <a:lvl1pPr marL="542925" indent="-5429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buBlip>
          <a:blip r:embed="rId4"/>
        </a:buBlip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922338" indent="-2000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buBlip>
          <a:blip r:embed="rId4"/>
        </a:buBlip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2pPr>
      <a:lvl3pPr marL="1101725" indent="-1873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defRPr sz="16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3pPr>
      <a:lvl4pPr marL="1738313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marL="21463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26035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6pPr>
      <a:lvl7pPr marL="30607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7pPr>
      <a:lvl8pPr marL="35179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8pPr>
      <a:lvl9pPr marL="39751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Afbeelding 6" descr="header_rood.png">
            <a:extLst>
              <a:ext uri="{FF2B5EF4-FFF2-40B4-BE49-F238E27FC236}">
                <a16:creationId xmlns:a16="http://schemas.microsoft.com/office/drawing/2014/main" id="{0719269B-CE3B-4371-8FB1-524A9F2111F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ijdelijke aanduiding voor tekst 2">
            <a:extLst>
              <a:ext uri="{FF2B5EF4-FFF2-40B4-BE49-F238E27FC236}">
                <a16:creationId xmlns:a16="http://schemas.microsoft.com/office/drawing/2014/main" id="{63A43903-B2F8-44A5-9293-FDCC2186251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19113" y="1600200"/>
            <a:ext cx="8085137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tekststijl van het model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</p:txBody>
      </p:sp>
      <p:sp>
        <p:nvSpPr>
          <p:cNvPr id="31748" name="Tijdelijke aanduiding voor titel 1">
            <a:extLst>
              <a:ext uri="{FF2B5EF4-FFF2-40B4-BE49-F238E27FC236}">
                <a16:creationId xmlns:a16="http://schemas.microsoft.com/office/drawing/2014/main" id="{50FE18E1-FBDD-48E2-8A25-0A5062F2A28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90550" y="0"/>
            <a:ext cx="82296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Titelstijl van model bewerken</a:t>
            </a:r>
          </a:p>
        </p:txBody>
      </p:sp>
      <p:pic>
        <p:nvPicPr>
          <p:cNvPr id="31749" name="Afbeelding 5" descr="HR_LOGO_rechtsonder_WEB_rood.png">
            <a:extLst>
              <a:ext uri="{FF2B5EF4-FFF2-40B4-BE49-F238E27FC236}">
                <a16:creationId xmlns:a16="http://schemas.microsoft.com/office/drawing/2014/main" id="{C0EAA9E1-C734-483C-AC42-C2B2290722DB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949950"/>
            <a:ext cx="66992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64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rgbClr val="FFFFFF"/>
          </a:solidFill>
          <a:latin typeface="Verdana"/>
          <a:ea typeface="ヒラギノ角ゴ Pro W3" charset="0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FFFFFF"/>
          </a:solidFill>
          <a:latin typeface="Verdana" charset="0"/>
          <a:ea typeface="ヒラギノ角ゴ Pro W3" charset="0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FFFFFF"/>
          </a:solidFill>
          <a:latin typeface="Verdana" charset="0"/>
          <a:ea typeface="ヒラギノ角ゴ Pro W3" charset="0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FFFFFF"/>
          </a:solidFill>
          <a:latin typeface="Verdana" charset="0"/>
          <a:ea typeface="ヒラギノ角ゴ Pro W3" charset="0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FFFFFF"/>
          </a:solidFill>
          <a:latin typeface="Verdana" charset="0"/>
          <a:ea typeface="ヒラギノ角ゴ Pro W3" charset="0"/>
          <a:cs typeface="Verdana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1"/>
        </a:buBlip>
        <a:defRPr kern="1200">
          <a:solidFill>
            <a:schemeClr val="tx1"/>
          </a:solidFill>
          <a:latin typeface="Verdana"/>
          <a:ea typeface="ヒラギノ角ゴ Pro W3" charset="0"/>
          <a:cs typeface="Verdan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1"/>
        </a:buBlip>
        <a:defRPr sz="1600" kern="1200">
          <a:solidFill>
            <a:schemeClr val="tx1"/>
          </a:solidFill>
          <a:latin typeface="Verdana"/>
          <a:ea typeface="ヒラギノ角ゴ Pro W3" charset="0"/>
          <a:cs typeface="Verdana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1"/>
        </a:buBlip>
        <a:defRPr sz="1400" kern="1200">
          <a:solidFill>
            <a:schemeClr val="tx1"/>
          </a:solidFill>
          <a:latin typeface="Verdana"/>
          <a:ea typeface="ヒラギノ角ゴ Pro W3" charset="0"/>
          <a:cs typeface="Verdana"/>
        </a:defRPr>
      </a:lvl3pPr>
      <a:lvl4pPr marL="1657350" indent="-285750" algn="l" defTabSz="457200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1"/>
        </a:buBlip>
        <a:defRPr sz="1400" kern="1200">
          <a:solidFill>
            <a:schemeClr val="tx1"/>
          </a:solidFill>
          <a:latin typeface="Verdana"/>
          <a:ea typeface="ヒラギノ角ゴ Pro W3" charset="0"/>
          <a:cs typeface="Verdana"/>
        </a:defRPr>
      </a:lvl4pPr>
      <a:lvl5pPr marL="2114550" indent="-285750" algn="l" defTabSz="457200" rtl="0" eaLnBrk="0" fontAlgn="base" hangingPunct="0">
        <a:spcBef>
          <a:spcPct val="20000"/>
        </a:spcBef>
        <a:spcAft>
          <a:spcPct val="0"/>
        </a:spcAft>
        <a:buFont typeface="Lucida Grande"/>
        <a:buChar char="▸"/>
        <a:defRPr kern="1200">
          <a:solidFill>
            <a:schemeClr val="tx1"/>
          </a:solidFill>
          <a:latin typeface="Verdana"/>
          <a:ea typeface="ヒラギノ角ゴ Pro W3" charset="0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Afbeelding 2" descr="footer-hoofdstukke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8500"/>
            <a:ext cx="91440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0" y="5129213"/>
            <a:ext cx="914400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Hoofdstuk titel</a:t>
            </a:r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70749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33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9pPr>
    </p:titleStyle>
    <p:bodyStyle>
      <a:lvl1pPr marL="542925" indent="-5429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buBlip>
          <a:blip r:embed="rId4"/>
        </a:buBlip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922338" indent="-2000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buBlip>
          <a:blip r:embed="rId4"/>
        </a:buBlip>
        <a:defRPr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2pPr>
      <a:lvl3pPr marL="1101725" indent="-1873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defRPr sz="16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3pPr>
      <a:lvl4pPr marL="1738313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marL="21463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26035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6pPr>
      <a:lvl7pPr marL="30607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7pPr>
      <a:lvl8pPr marL="35179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8pPr>
      <a:lvl9pPr marL="39751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0.png"/><Relationship Id="rId4" Type="http://schemas.openxmlformats.org/officeDocument/2006/relationships/hyperlink" Target="https://www.google.com/url?sa=i&amp;rct=j&amp;q=&amp;esrc=s&amp;source=images&amp;cd=&amp;cad=rja&amp;uact=8&amp;ved=2ahUKEwin1JWLz8rhAhWtPOwKHaubCGoQjRx6BAgBEAU&amp;url=https://pro.arcgis.com/en/pro-app/help/analysis/geoprocessing/charts/box-plot.htm&amp;psig=AOvVaw3JAIId8oF99Kvle7W5ceo0&amp;ust=1555160654895359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el 1">
            <a:extLst>
              <a:ext uri="{FF2B5EF4-FFF2-40B4-BE49-F238E27FC236}">
                <a16:creationId xmlns:a16="http://schemas.microsoft.com/office/drawing/2014/main" id="{D3CBCF23-4417-4523-9B07-05EF2889D7E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0" y="4724400"/>
            <a:ext cx="9144000" cy="720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NL" altLang="nl-NL">
                <a:latin typeface="Open Sans" panose="020B0606030504020204" pitchFamily="34" charset="0"/>
                <a:ea typeface="ヒラギノ角ゴ Pro W3" charset="-128"/>
              </a:rPr>
              <a:t>Afstuderen Praktijkonderzoek</a:t>
            </a:r>
            <a:endParaRPr lang="nl-NL" altLang="nl-NL" sz="2800">
              <a:latin typeface="Open Sans" panose="020B0606030504020204" pitchFamily="34" charset="0"/>
              <a:ea typeface="ヒラギノ角ゴ Pro W3" charset="-128"/>
            </a:endParaRPr>
          </a:p>
        </p:txBody>
      </p:sp>
      <p:sp>
        <p:nvSpPr>
          <p:cNvPr id="54275" name="Tijdelijke aanduiding voor tekst 1">
            <a:extLst>
              <a:ext uri="{FF2B5EF4-FFF2-40B4-BE49-F238E27FC236}">
                <a16:creationId xmlns:a16="http://schemas.microsoft.com/office/drawing/2014/main" id="{28BB82A4-30A1-4EF7-BC63-D936927B5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 bwMode="auto">
          <a:xfrm>
            <a:off x="395288" y="6080125"/>
            <a:ext cx="3816350" cy="688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nl-NL" sz="1600">
                <a:latin typeface="Open Sans" panose="020B0606030504020204" pitchFamily="34" charset="0"/>
                <a:ea typeface="ヒラギノ角ゴ Pro W3" charset="-128"/>
              </a:rPr>
              <a:t>Afstuderen Praktijkonderzoek</a:t>
            </a:r>
          </a:p>
          <a:p>
            <a:r>
              <a:rPr lang="en-US" altLang="nl-NL" sz="1600">
                <a:latin typeface="Open Sans" panose="020B0606030504020204" pitchFamily="34" charset="0"/>
                <a:ea typeface="ヒラギノ角ゴ Pro W3" charset="-128"/>
              </a:rPr>
              <a:t>Herziening najaar 2018, versie 1.0</a:t>
            </a:r>
            <a:endParaRPr lang="nl-NL" altLang="nl-NL" sz="1600">
              <a:latin typeface="Open Sans" panose="020B0606030504020204" pitchFamily="34" charset="0"/>
              <a:ea typeface="ヒラギノ角ゴ Pro W3" charset="-128"/>
            </a:endParaRPr>
          </a:p>
        </p:txBody>
      </p:sp>
      <p:pic>
        <p:nvPicPr>
          <p:cNvPr id="54276" name="Picture 2">
            <a:extLst>
              <a:ext uri="{FF2B5EF4-FFF2-40B4-BE49-F238E27FC236}">
                <a16:creationId xmlns:a16="http://schemas.microsoft.com/office/drawing/2014/main" id="{BCF34A4A-E926-416E-8521-F9F5B9F0B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813" y="360363"/>
            <a:ext cx="6556375" cy="436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01665D87-99FF-4850-A757-6DB757AD9C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7713"/>
            <a:ext cx="9144000" cy="530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898" name="Titel 2"/>
          <p:cNvSpPr>
            <a:spLocks noGrp="1"/>
          </p:cNvSpPr>
          <p:nvPr>
            <p:ph type="title"/>
          </p:nvPr>
        </p:nvSpPr>
        <p:spPr>
          <a:xfrm>
            <a:off x="0" y="5129213"/>
            <a:ext cx="9144000" cy="1728787"/>
          </a:xfrm>
        </p:spPr>
        <p:txBody>
          <a:bodyPr/>
          <a:lstStyle/>
          <a:p>
            <a:r>
              <a:rPr lang="en-US" altLang="nl-NL">
                <a:latin typeface="Open Sans" panose="020B0606030504020204" pitchFamily="34" charset="0"/>
              </a:rPr>
              <a:t>RAPPORTEREN (plenair</a:t>
            </a:r>
            <a:r>
              <a:rPr lang="en-US" altLang="nl-NL">
                <a:latin typeface="Open Sans" panose="020B0606030504020204" pitchFamily="34" charset="0"/>
                <a:sym typeface="Wingdings" panose="05000000000000000000" pitchFamily="2" charset="2"/>
              </a:rPr>
              <a:t> </a:t>
            </a:r>
            <a:r>
              <a:rPr lang="en-US" altLang="nl-NL">
                <a:latin typeface="Open Sans" panose="020B0606030504020204" pitchFamily="34" charset="0"/>
              </a:rPr>
              <a:t> </a:t>
            </a:r>
            <a:r>
              <a:rPr lang="en-US" altLang="nl-NL" b="0">
                <a:latin typeface="Open Sans" panose="020B0606030504020204" pitchFamily="34" charset="0"/>
              </a:rPr>
              <a:t>verplicht</a:t>
            </a:r>
            <a:r>
              <a:rPr lang="en-US" altLang="nl-NL">
                <a:latin typeface="Open Sans" panose="020B0606030504020204" pitchFamily="34" charset="0"/>
              </a:rPr>
              <a:t>)</a:t>
            </a:r>
            <a:endParaRPr lang="nl-NL" altLang="nl-NL">
              <a:latin typeface="Open Sans" panose="020B0606030504020204" pitchFamily="34" charset="0"/>
            </a:endParaRPr>
          </a:p>
        </p:txBody>
      </p:sp>
      <p:sp>
        <p:nvSpPr>
          <p:cNvPr id="4" name="TextBox 3">
            <a:extLst/>
          </p:cNvPr>
          <p:cNvSpPr txBox="1"/>
          <p:nvPr/>
        </p:nvSpPr>
        <p:spPr>
          <a:xfrm>
            <a:off x="395288" y="4040188"/>
            <a:ext cx="1290637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2400" b="1" dirty="0">
                <a:solidFill>
                  <a:srgbClr val="CC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WEEK 9</a:t>
            </a:r>
          </a:p>
        </p:txBody>
      </p:sp>
    </p:spTree>
    <p:extLst>
      <p:ext uri="{BB962C8B-B14F-4D97-AF65-F5344CB8AC3E}">
        <p14:creationId xmlns:p14="http://schemas.microsoft.com/office/powerpoint/2010/main" val="2196974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Titel 1"/>
          <p:cNvSpPr>
            <a:spLocks noGrp="1"/>
          </p:cNvSpPr>
          <p:nvPr>
            <p:ph type="title"/>
          </p:nvPr>
        </p:nvSpPr>
        <p:spPr>
          <a:xfrm>
            <a:off x="451700" y="0"/>
            <a:ext cx="7993062" cy="1143000"/>
          </a:xfrm>
        </p:spPr>
        <p:txBody>
          <a:bodyPr/>
          <a:lstStyle/>
          <a:p>
            <a:r>
              <a:rPr lang="nl-NL" altLang="nl-NL" sz="24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De kunst afkijken</a:t>
            </a:r>
          </a:p>
        </p:txBody>
      </p:sp>
      <p:sp>
        <p:nvSpPr>
          <p:cNvPr id="21507" name="Tijdelijke aanduiding voor inhoud 2">
            <a:extLst/>
          </p:cNvPr>
          <p:cNvSpPr>
            <a:spLocks noGrp="1"/>
          </p:cNvSpPr>
          <p:nvPr>
            <p:ph idx="1"/>
          </p:nvPr>
        </p:nvSpPr>
        <p:spPr>
          <a:xfrm>
            <a:off x="563563" y="1557338"/>
            <a:ext cx="4483925" cy="397351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nl-NL" altLang="nl-NL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Het kan niet vaak genoeg worden herhaald…</a:t>
            </a:r>
          </a:p>
          <a:p>
            <a:pPr marL="0" indent="0">
              <a:buFontTx/>
              <a:buNone/>
              <a:defRPr/>
            </a:pPr>
            <a:r>
              <a:rPr lang="nl-NL" alt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Neem gepubliceerde artikelen als inspiratie voor je eigen onderzoeksartikel.</a:t>
            </a:r>
          </a:p>
          <a:p>
            <a:pPr marL="0" indent="0">
              <a:buFontTx/>
              <a:buNone/>
              <a:defRPr/>
            </a:pPr>
            <a:endParaRPr lang="nl-NL" altLang="nl-NL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nl-NL" alt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Let daarbij vooral op: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nl-NL" alt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opbouw (kopjes, tussenkopjes, alineaverdeling)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nl-NL" alt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Inhoud (hoe wordt een en ander opgeschreven?)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808" y="1723073"/>
            <a:ext cx="3822192" cy="34747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3563" y="5530850"/>
            <a:ext cx="72221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000" b="1" dirty="0">
                <a:latin typeface="Open Sans" panose="020B0606030504020204"/>
              </a:rPr>
              <a:t>Het wiel is al eens uitgevonden! </a:t>
            </a:r>
          </a:p>
          <a:p>
            <a:r>
              <a:rPr lang="nl-NL" sz="2000" b="1" dirty="0">
                <a:latin typeface="Open Sans" panose="020B0606030504020204"/>
              </a:rPr>
              <a:t>Maar eh... kopieer niet zomaar letterlijk teksten uit bestaande artikelen!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27E360C8-2805-49F0-8926-C32A4DF3EF91}"/>
              </a:ext>
            </a:extLst>
          </p:cNvPr>
          <p:cNvSpPr/>
          <p:nvPr/>
        </p:nvSpPr>
        <p:spPr>
          <a:xfrm>
            <a:off x="4448231" y="156368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2A62A7DD-55EC-4D4D-A573-2A20BD0408CC}"/>
              </a:ext>
            </a:extLst>
          </p:cNvPr>
          <p:cNvSpPr/>
          <p:nvPr/>
        </p:nvSpPr>
        <p:spPr>
          <a:xfrm>
            <a:off x="7462838" y="148352"/>
            <a:ext cx="1300162" cy="8318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Literatuur-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studie</a:t>
            </a:r>
          </a:p>
        </p:txBody>
      </p:sp>
      <p:sp>
        <p:nvSpPr>
          <p:cNvPr id="8" name="Rounded Rectangle 7">
            <a:extLst/>
          </p:cNvPr>
          <p:cNvSpPr/>
          <p:nvPr/>
        </p:nvSpPr>
        <p:spPr>
          <a:xfrm>
            <a:off x="5964309" y="156368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</p:spTree>
    <p:extLst>
      <p:ext uri="{BB962C8B-B14F-4D97-AF65-F5344CB8AC3E}">
        <p14:creationId xmlns:p14="http://schemas.microsoft.com/office/powerpoint/2010/main" val="1004569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Title 1"/>
          <p:cNvSpPr>
            <a:spLocks noGrp="1"/>
          </p:cNvSpPr>
          <p:nvPr>
            <p:ph type="title"/>
          </p:nvPr>
        </p:nvSpPr>
        <p:spPr>
          <a:xfrm>
            <a:off x="529590" y="0"/>
            <a:ext cx="8229600" cy="1125538"/>
          </a:xfrm>
        </p:spPr>
        <p:txBody>
          <a:bodyPr/>
          <a:lstStyle/>
          <a:p>
            <a:r>
              <a:rPr lang="nl-NL" altLang="nl-NL" sz="24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Voorblad</a:t>
            </a:r>
          </a:p>
        </p:txBody>
      </p:sp>
      <p:sp>
        <p:nvSpPr>
          <p:cNvPr id="581635" name="Content Placeholder 2">
            <a:extLst/>
          </p:cNvPr>
          <p:cNvSpPr>
            <a:spLocks noGrp="1"/>
          </p:cNvSpPr>
          <p:nvPr>
            <p:ph idx="1"/>
          </p:nvPr>
        </p:nvSpPr>
        <p:spPr>
          <a:xfrm>
            <a:off x="529590" y="1674495"/>
            <a:ext cx="6724968" cy="36004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nl-NL" sz="2000" dirty="0">
                <a:latin typeface="Open Sans" panose="020B0606030504020204"/>
              </a:rPr>
              <a:t>Zie bijlage 5 ‘Format voorblad afstudeerproduct hbo-V Hogeschool Rotterdam’ uit </a:t>
            </a:r>
            <a:r>
              <a:rPr lang="nl-NL" sz="2000" i="1" dirty="0">
                <a:latin typeface="Open Sans" panose="020B0606030504020204"/>
              </a:rPr>
              <a:t>Cursushandleiding afstudeerproduct</a:t>
            </a:r>
            <a:r>
              <a:rPr lang="nl-NL" sz="2000" dirty="0">
                <a:latin typeface="Open Sans" panose="020B0606030504020204"/>
              </a:rPr>
              <a:t> (van Hooft, 2019).</a:t>
            </a:r>
          </a:p>
          <a:p>
            <a:pPr marL="0" indent="0">
              <a:buFontTx/>
              <a:buNone/>
              <a:defRPr/>
            </a:pPr>
            <a:endParaRPr lang="nl-NL" altLang="nl-NL" sz="2000" dirty="0">
              <a:latin typeface="Open Sans" panose="020B0606030504020204"/>
              <a:ea typeface="ヒラギノ角ゴ Pro W3" charset="-128"/>
              <a:cs typeface="Open Sans" panose="020B0606030504020204" pitchFamily="34" charset="0"/>
            </a:endParaRPr>
          </a:p>
          <a:p>
            <a:pPr marL="0" indent="0">
              <a:buFontTx/>
              <a:buNone/>
              <a:defRPr/>
            </a:pPr>
            <a:endParaRPr lang="nl-NL" altLang="nl-NL" sz="2000" dirty="0">
              <a:latin typeface="Open Sans" panose="020B0606030504020204"/>
              <a:ea typeface="ヒラギノ角ゴ Pro W3" charset="-128"/>
              <a:cs typeface="Open Sans" panose="020B0606030504020204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nl-NL" altLang="nl-NL" sz="2000" b="1" dirty="0">
                <a:latin typeface="Open Sans" panose="020B0606030504020204" pitchFamily="34" charset="0"/>
                <a:ea typeface="ヒラギノ角ゴ Pro W3" charset="-128"/>
                <a:cs typeface="Open Sans" panose="020B0606030504020204" pitchFamily="34" charset="0"/>
              </a:rPr>
              <a:t>Titel</a:t>
            </a:r>
          </a:p>
          <a:p>
            <a:pPr marL="447675" indent="-447675">
              <a:defRPr/>
            </a:pP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Open Sans" panose="020B0606030504020204" pitchFamily="34" charset="0"/>
              </a:rPr>
              <a:t>Kort, pakkend, maakt nieuwsgierig</a:t>
            </a:r>
          </a:p>
          <a:p>
            <a:pPr marL="447675" indent="-447675">
              <a:defRPr/>
            </a:pPr>
            <a:endParaRPr lang="nl-NL" altLang="nl-NL" sz="2000" dirty="0">
              <a:latin typeface="Open Sans" panose="020B0606030504020204" pitchFamily="34" charset="0"/>
              <a:ea typeface="ヒラギノ角ゴ Pro W3" charset="-128"/>
              <a:cs typeface="Open Sans" panose="020B0606030504020204" pitchFamily="34" charset="0"/>
            </a:endParaRPr>
          </a:p>
          <a:p>
            <a:pPr marL="447675" indent="-447675">
              <a:buFontTx/>
              <a:buNone/>
              <a:defRPr/>
            </a:pPr>
            <a:r>
              <a:rPr lang="nl-NL" altLang="nl-NL" sz="2000" b="1" dirty="0">
                <a:latin typeface="Open Sans" panose="020B0606030504020204" pitchFamily="34" charset="0"/>
                <a:ea typeface="ヒラギノ角ゴ Pro W3" charset="-128"/>
                <a:cs typeface="Open Sans" panose="020B0606030504020204" pitchFamily="34" charset="0"/>
              </a:rPr>
              <a:t>Ondertitel</a:t>
            </a:r>
          </a:p>
          <a:p>
            <a:pPr marL="447675" indent="-447675">
              <a:defRPr/>
            </a:pP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Open Sans" panose="020B0606030504020204" pitchFamily="34" charset="0"/>
              </a:rPr>
              <a:t>Informatief, bijv. “Kwantitatief onderzoek naar ...”</a:t>
            </a:r>
          </a:p>
          <a:p>
            <a:pPr marL="0" indent="0">
              <a:buFontTx/>
              <a:buNone/>
              <a:defRPr/>
            </a:pPr>
            <a:endParaRPr lang="nl-NL" altLang="nl-NL" sz="2000" dirty="0">
              <a:latin typeface="Open Sans" panose="020B0606030504020204"/>
              <a:ea typeface="ヒラギノ角ゴ Pro W3" charset="-128"/>
              <a:cs typeface="Open Sans" panose="020B0606030504020204" pitchFamily="34" charset="0"/>
            </a:endParaRPr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27E360C8-2805-49F0-8926-C32A4DF3EF91}"/>
              </a:ext>
            </a:extLst>
          </p:cNvPr>
          <p:cNvSpPr/>
          <p:nvPr/>
        </p:nvSpPr>
        <p:spPr>
          <a:xfrm>
            <a:off x="4448231" y="156368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A62A7DD-55EC-4D4D-A573-2A20BD0408CC}"/>
              </a:ext>
            </a:extLst>
          </p:cNvPr>
          <p:cNvSpPr/>
          <p:nvPr/>
        </p:nvSpPr>
        <p:spPr>
          <a:xfrm>
            <a:off x="7459028" y="152242"/>
            <a:ext cx="1300162" cy="8318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Literatuur-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studie</a:t>
            </a:r>
          </a:p>
        </p:txBody>
      </p:sp>
      <p:sp>
        <p:nvSpPr>
          <p:cNvPr id="6" name="Rounded Rectangle 5">
            <a:extLst/>
          </p:cNvPr>
          <p:cNvSpPr/>
          <p:nvPr/>
        </p:nvSpPr>
        <p:spPr>
          <a:xfrm>
            <a:off x="5964309" y="156368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</p:spTree>
    <p:extLst>
      <p:ext uri="{BB962C8B-B14F-4D97-AF65-F5344CB8AC3E}">
        <p14:creationId xmlns:p14="http://schemas.microsoft.com/office/powerpoint/2010/main" val="3386767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Titel 1"/>
          <p:cNvSpPr>
            <a:spLocks noGrp="1"/>
          </p:cNvSpPr>
          <p:nvPr>
            <p:ph type="title"/>
          </p:nvPr>
        </p:nvSpPr>
        <p:spPr>
          <a:xfrm>
            <a:off x="539750" y="0"/>
            <a:ext cx="7993062" cy="1143000"/>
          </a:xfrm>
        </p:spPr>
        <p:txBody>
          <a:bodyPr/>
          <a:lstStyle/>
          <a:p>
            <a:r>
              <a:rPr lang="nl-NL" altLang="nl-NL" sz="240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Resultaten (voorbereiding)</a:t>
            </a:r>
          </a:p>
        </p:txBody>
      </p:sp>
      <p:sp>
        <p:nvSpPr>
          <p:cNvPr id="40963" name="Tijdelijke aanduiding voor inhoud 2">
            <a:extLst/>
          </p:cNvPr>
          <p:cNvSpPr>
            <a:spLocks noGrp="1"/>
          </p:cNvSpPr>
          <p:nvPr>
            <p:ph idx="1"/>
          </p:nvPr>
        </p:nvSpPr>
        <p:spPr>
          <a:xfrm>
            <a:off x="539750" y="1628775"/>
            <a:ext cx="8280400" cy="352901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nl-NL" alt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 wil je met je resultaten laten zien? </a:t>
            </a:r>
          </a:p>
          <a:p>
            <a:pPr marL="0" indent="0">
              <a:buFontTx/>
              <a:buNone/>
              <a:defRPr/>
            </a:pPr>
            <a:r>
              <a:rPr lang="nl-NL" alt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 is je boodschap? </a:t>
            </a:r>
          </a:p>
          <a:p>
            <a:pPr marL="0" indent="0">
              <a:buFontTx/>
              <a:buNone/>
              <a:defRPr/>
            </a:pPr>
            <a:r>
              <a:rPr lang="nl-NL" alt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Kun je je deelvragen en onderzoeksvraag beantwoorden?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nl-NL" altLang="nl-NL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nl-NL" altLang="nl-NL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nl-NL" alt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Zorg voor goed en illustratief bewijsmateriaal: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nl-NL" altLang="nl-NL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citaten</a:t>
            </a:r>
            <a:r>
              <a:rPr lang="nl-NL" alt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bij kwalitatief onderzoek;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nl-NL" alt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duidelijke en fraaie </a:t>
            </a:r>
            <a:r>
              <a:rPr lang="nl-NL" altLang="nl-NL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tabellen</a:t>
            </a:r>
            <a:r>
              <a:rPr lang="nl-NL" alt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en </a:t>
            </a:r>
            <a:r>
              <a:rPr lang="nl-NL" altLang="nl-NL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grafieken</a:t>
            </a:r>
            <a:r>
              <a:rPr lang="nl-NL" alt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bij kwantitatief onderzoek (geen SPSS output).</a:t>
            </a:r>
          </a:p>
          <a:p>
            <a:pPr marL="0" indent="0">
              <a:defRPr/>
            </a:pPr>
            <a:endParaRPr lang="nl-NL" altLang="nl-NL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nl-NL" altLang="nl-NL" sz="20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nl-NL" altLang="nl-NL" sz="20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nl-NL" altLang="nl-NL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nl-NL" altLang="nl-NL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27E360C8-2805-49F0-8926-C32A4DF3EF91}"/>
              </a:ext>
            </a:extLst>
          </p:cNvPr>
          <p:cNvSpPr/>
          <p:nvPr/>
        </p:nvSpPr>
        <p:spPr>
          <a:xfrm>
            <a:off x="6064380" y="156369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6" name="Rounded Rectangle 5">
            <a:extLst/>
          </p:cNvPr>
          <p:cNvSpPr/>
          <p:nvPr/>
        </p:nvSpPr>
        <p:spPr>
          <a:xfrm>
            <a:off x="7519988" y="156368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</p:spTree>
    <p:extLst>
      <p:ext uri="{BB962C8B-B14F-4D97-AF65-F5344CB8AC3E}">
        <p14:creationId xmlns:p14="http://schemas.microsoft.com/office/powerpoint/2010/main" val="1800723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98" y="1134678"/>
            <a:ext cx="9163598" cy="6576791"/>
          </a:xfrm>
          <a:prstGeom prst="rect">
            <a:avLst/>
          </a:prstGeom>
        </p:spPr>
      </p:pic>
      <p:sp>
        <p:nvSpPr>
          <p:cNvPr id="216066" name="Title 1"/>
          <p:cNvSpPr>
            <a:spLocks noGrp="1"/>
          </p:cNvSpPr>
          <p:nvPr>
            <p:ph type="title"/>
          </p:nvPr>
        </p:nvSpPr>
        <p:spPr>
          <a:xfrm>
            <a:off x="495024" y="0"/>
            <a:ext cx="7993062" cy="1143000"/>
          </a:xfrm>
        </p:spPr>
        <p:txBody>
          <a:bodyPr/>
          <a:lstStyle/>
          <a:p>
            <a:r>
              <a:rPr lang="nl-NL" altLang="nl-NL" sz="240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Opzet resultaten</a:t>
            </a:r>
          </a:p>
        </p:txBody>
      </p:sp>
      <p:sp>
        <p:nvSpPr>
          <p:cNvPr id="3" name="Content Placeholder 2">
            <a:extLst/>
          </p:cNvPr>
          <p:cNvSpPr>
            <a:spLocks noGrp="1"/>
          </p:cNvSpPr>
          <p:nvPr>
            <p:ph idx="1"/>
          </p:nvPr>
        </p:nvSpPr>
        <p:spPr>
          <a:xfrm>
            <a:off x="1300715" y="1362075"/>
            <a:ext cx="5760616" cy="41338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nl-NL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resultaten vormen het ‘hart’ van een artikel of rapport!</a:t>
            </a:r>
          </a:p>
          <a:p>
            <a:pPr marL="0" indent="0">
              <a:buFontTx/>
              <a:buNone/>
              <a:defRPr/>
            </a:pPr>
            <a:endParaRPr lang="nl-NL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FontTx/>
              <a:buNone/>
              <a:defRPr/>
            </a:pPr>
            <a:endParaRPr lang="nl-NL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FontTx/>
              <a:buNone/>
              <a:defRPr/>
            </a:pPr>
            <a:endParaRPr lang="nl-NL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nl-NL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(Standaard) kopjes</a:t>
            </a:r>
            <a:endParaRPr lang="nl-NL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defRPr/>
            </a:pPr>
            <a:r>
              <a:rPr lang="nl-NL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</a:t>
            </a:r>
          </a:p>
          <a:p>
            <a:pPr marL="0" indent="0">
              <a:defRPr/>
            </a:pPr>
            <a:r>
              <a:rPr lang="nl-NL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Achtergrondkenmerken</a:t>
            </a:r>
          </a:p>
          <a:p>
            <a:pPr marL="446088" indent="-446088">
              <a:defRPr/>
            </a:pPr>
            <a:r>
              <a:rPr lang="nl-NL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Daarna (inhoudelijke kopjes), per onderwerp/ thema/ deelvraag)</a:t>
            </a:r>
            <a:endParaRPr lang="nl-NL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defTabSz="914400">
              <a:spcBef>
                <a:spcPct val="0"/>
              </a:spcBef>
              <a:buNone/>
            </a:pPr>
            <a:endParaRPr lang="nl-NL" altLang="nl-NL" sz="2400" b="0" dirty="0">
              <a:latin typeface="Open Sans" panose="020B0606030504020204" pitchFamily="34" charset="0"/>
            </a:endParaRPr>
          </a:p>
          <a:p>
            <a:pPr marL="0" indent="0" defTabSz="914400">
              <a:spcBef>
                <a:spcPct val="0"/>
              </a:spcBef>
              <a:buNone/>
            </a:pPr>
            <a:r>
              <a:rPr lang="nl-NL" altLang="nl-NL" sz="2400" b="0" dirty="0">
                <a:latin typeface="Open Sans" panose="020B0606030504020204" pitchFamily="34" charset="0"/>
              </a:rPr>
              <a:t>Evt. ook kopje: ‘Respons en achtergrondkenmerken’ (samen)</a:t>
            </a:r>
          </a:p>
          <a:p>
            <a:pPr marL="0" indent="0">
              <a:buNone/>
              <a:defRPr/>
            </a:pPr>
            <a:b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0" indent="0">
              <a:defRPr/>
            </a:pPr>
            <a:endParaRPr lang="nl-NL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27E360C8-2805-49F0-8926-C32A4DF3EF91}"/>
              </a:ext>
            </a:extLst>
          </p:cNvPr>
          <p:cNvSpPr/>
          <p:nvPr/>
        </p:nvSpPr>
        <p:spPr>
          <a:xfrm>
            <a:off x="6064380" y="156369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7" name="Rounded Rectangle 6">
            <a:extLst/>
          </p:cNvPr>
          <p:cNvSpPr/>
          <p:nvPr/>
        </p:nvSpPr>
        <p:spPr>
          <a:xfrm>
            <a:off x="7519988" y="156368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</p:spTree>
    <p:extLst>
      <p:ext uri="{BB962C8B-B14F-4D97-AF65-F5344CB8AC3E}">
        <p14:creationId xmlns:p14="http://schemas.microsoft.com/office/powerpoint/2010/main" val="2928388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Titel 1"/>
          <p:cNvSpPr>
            <a:spLocks noGrp="1"/>
          </p:cNvSpPr>
          <p:nvPr>
            <p:ph type="title"/>
          </p:nvPr>
        </p:nvSpPr>
        <p:spPr>
          <a:xfrm>
            <a:off x="611188" y="0"/>
            <a:ext cx="7993062" cy="1143000"/>
          </a:xfrm>
        </p:spPr>
        <p:txBody>
          <a:bodyPr/>
          <a:lstStyle/>
          <a:p>
            <a:r>
              <a:rPr lang="nl-NL" altLang="nl-NL" sz="24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Tabellen en figuren (1)</a:t>
            </a:r>
            <a:endParaRPr lang="nl-NL" altLang="nl-NL" sz="2400" b="0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</p:txBody>
      </p:sp>
      <p:sp>
        <p:nvSpPr>
          <p:cNvPr id="218115" name="Tijdelijke aanduiding voor inhoud 2"/>
          <p:cNvSpPr>
            <a:spLocks noGrp="1"/>
          </p:cNvSpPr>
          <p:nvPr>
            <p:ph idx="1"/>
          </p:nvPr>
        </p:nvSpPr>
        <p:spPr>
          <a:xfrm>
            <a:off x="539750" y="1530043"/>
            <a:ext cx="7601360" cy="43926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l-NL" altLang="nl-NL" sz="2000" b="1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Titels</a:t>
            </a:r>
            <a:endParaRPr lang="nl-NL" altLang="nl-NL" sz="2000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De titel van een tabel komt </a:t>
            </a:r>
            <a:r>
              <a:rPr lang="nl-NL" altLang="nl-NL" sz="2000" i="1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bóven</a:t>
            </a: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 de tabel te staan.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De titel van een figuur komt </a:t>
            </a:r>
            <a:r>
              <a:rPr lang="nl-NL" altLang="nl-NL" sz="2000" i="1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ónder</a:t>
            </a: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 de figuur te staan.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nl-NL" altLang="nl-NL" sz="2000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  <a:p>
            <a:pPr marL="0" indent="0" eaLnBrk="1" hangingPunct="1">
              <a:buNone/>
            </a:pPr>
            <a:r>
              <a:rPr lang="nl-NL" altLang="nl-NL" sz="2000" b="1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Nummering</a:t>
            </a:r>
            <a:endParaRPr lang="nl-NL" altLang="nl-NL" sz="2000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Tabellen en figuren krijgen een eigen nummering, dus ‘Tabel 1’, ‘Tabel 2’, enzovoorts, en ‘Figuur 1’, ‘Figuur 2’, enzovoorts.</a:t>
            </a:r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27E360C8-2805-49F0-8926-C32A4DF3EF91}"/>
              </a:ext>
            </a:extLst>
          </p:cNvPr>
          <p:cNvSpPr/>
          <p:nvPr/>
        </p:nvSpPr>
        <p:spPr>
          <a:xfrm>
            <a:off x="4703419" y="170260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5" name="Rounded Rectangle 4">
            <a:extLst/>
          </p:cNvPr>
          <p:cNvSpPr/>
          <p:nvPr/>
        </p:nvSpPr>
        <p:spPr>
          <a:xfrm>
            <a:off x="6123807" y="170259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38867726-E846-453B-ABA8-2692DFEFA4A7}"/>
              </a:ext>
            </a:extLst>
          </p:cNvPr>
          <p:cNvSpPr/>
          <p:nvPr/>
        </p:nvSpPr>
        <p:spPr>
          <a:xfrm>
            <a:off x="7581026" y="170259"/>
            <a:ext cx="1300162" cy="8318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400" dirty="0">
                <a:solidFill>
                  <a:prstClr val="white"/>
                </a:solidFill>
                <a:latin typeface="Open Sans"/>
              </a:rPr>
              <a:t>Literatuur-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400" dirty="0">
                <a:solidFill>
                  <a:prstClr val="white"/>
                </a:solidFill>
                <a:latin typeface="Open Sans"/>
              </a:rPr>
              <a:t>studie</a:t>
            </a:r>
          </a:p>
        </p:txBody>
      </p:sp>
    </p:spTree>
    <p:extLst>
      <p:ext uri="{BB962C8B-B14F-4D97-AF65-F5344CB8AC3E}">
        <p14:creationId xmlns:p14="http://schemas.microsoft.com/office/powerpoint/2010/main" val="3830616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Titel 1"/>
          <p:cNvSpPr>
            <a:spLocks noGrp="1"/>
          </p:cNvSpPr>
          <p:nvPr>
            <p:ph type="title"/>
          </p:nvPr>
        </p:nvSpPr>
        <p:spPr>
          <a:xfrm>
            <a:off x="611188" y="0"/>
            <a:ext cx="7993062" cy="1143000"/>
          </a:xfrm>
        </p:spPr>
        <p:txBody>
          <a:bodyPr/>
          <a:lstStyle/>
          <a:p>
            <a:r>
              <a:rPr lang="nl-NL" altLang="nl-NL" sz="24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Tabellen en figuren (1)</a:t>
            </a:r>
            <a:endParaRPr lang="nl-NL" altLang="nl-NL" sz="2400" b="0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</p:txBody>
      </p:sp>
      <p:sp>
        <p:nvSpPr>
          <p:cNvPr id="218115" name="Tijdelijke aanduiding voor inhoud 2"/>
          <p:cNvSpPr>
            <a:spLocks noGrp="1"/>
          </p:cNvSpPr>
          <p:nvPr>
            <p:ph idx="1"/>
          </p:nvPr>
        </p:nvSpPr>
        <p:spPr>
          <a:xfrm>
            <a:off x="539750" y="1530043"/>
            <a:ext cx="7601360" cy="43926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l-NL" altLang="nl-NL" sz="2000" b="1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Heel belangrijk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Tabellen en figuren mogen geen losstaande elementen zijn in het betoog, dus v</a:t>
            </a: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erwijs in de tekst naar de (genummerde) tabel of figuur.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Beschrijf in de tekst alleen de hoofdzaken; de lezer kan desgewenst zelf de overige gegevens uit de figuur of tabel halen.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Neem alleen een tabel of figuur op als er een goede reden voor is. </a:t>
            </a:r>
            <a:endParaRPr lang="en-GB" altLang="nl-NL" sz="2000" dirty="0"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27E360C8-2805-49F0-8926-C32A4DF3EF91}"/>
              </a:ext>
            </a:extLst>
          </p:cNvPr>
          <p:cNvSpPr/>
          <p:nvPr/>
        </p:nvSpPr>
        <p:spPr>
          <a:xfrm>
            <a:off x="4703419" y="170260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5" name="Rounded Rectangle 4">
            <a:extLst/>
          </p:cNvPr>
          <p:cNvSpPr/>
          <p:nvPr/>
        </p:nvSpPr>
        <p:spPr>
          <a:xfrm>
            <a:off x="6123807" y="170259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38867726-E846-453B-ABA8-2692DFEFA4A7}"/>
              </a:ext>
            </a:extLst>
          </p:cNvPr>
          <p:cNvSpPr/>
          <p:nvPr/>
        </p:nvSpPr>
        <p:spPr>
          <a:xfrm>
            <a:off x="7581026" y="170259"/>
            <a:ext cx="1300162" cy="8318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400" dirty="0">
                <a:solidFill>
                  <a:prstClr val="white"/>
                </a:solidFill>
                <a:latin typeface="Open Sans"/>
              </a:rPr>
              <a:t>Literatuur-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400" dirty="0">
                <a:solidFill>
                  <a:prstClr val="white"/>
                </a:solidFill>
                <a:latin typeface="Open Sans"/>
              </a:rPr>
              <a:t>studie</a:t>
            </a:r>
          </a:p>
        </p:txBody>
      </p:sp>
    </p:spTree>
    <p:extLst>
      <p:ext uri="{BB962C8B-B14F-4D97-AF65-F5344CB8AC3E}">
        <p14:creationId xmlns:p14="http://schemas.microsoft.com/office/powerpoint/2010/main" val="3723901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Titel 1"/>
          <p:cNvSpPr>
            <a:spLocks noGrp="1"/>
          </p:cNvSpPr>
          <p:nvPr>
            <p:ph type="title"/>
          </p:nvPr>
        </p:nvSpPr>
        <p:spPr>
          <a:xfrm>
            <a:off x="611188" y="0"/>
            <a:ext cx="7993062" cy="1143000"/>
          </a:xfrm>
        </p:spPr>
        <p:txBody>
          <a:bodyPr/>
          <a:lstStyle/>
          <a:p>
            <a:r>
              <a:rPr lang="nl-NL" altLang="nl-NL" sz="24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Resultaten (1)</a:t>
            </a:r>
            <a:br>
              <a:rPr lang="nl-NL" altLang="nl-NL" sz="24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</a:br>
            <a:r>
              <a:rPr lang="nl-NL" altLang="nl-NL" sz="2400" b="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Respons en achtergrondkenmerken</a:t>
            </a:r>
          </a:p>
        </p:txBody>
      </p:sp>
      <p:sp>
        <p:nvSpPr>
          <p:cNvPr id="218115" name="Tijdelijke aanduiding voor inhoud 2"/>
          <p:cNvSpPr>
            <a:spLocks noGrp="1"/>
          </p:cNvSpPr>
          <p:nvPr>
            <p:ph idx="1"/>
          </p:nvPr>
        </p:nvSpPr>
        <p:spPr>
          <a:xfrm>
            <a:off x="539750" y="1844675"/>
            <a:ext cx="8280400" cy="43926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l-NL" altLang="nl-NL" sz="2000" b="1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Respons</a:t>
            </a:r>
          </a:p>
          <a:p>
            <a:pPr marL="457200" indent="-457200" eaLnBrk="1" hangingPunct="1">
              <a:buFontTx/>
              <a:buChar char="•"/>
            </a:pP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Noem het aantal respondenten/participanten dat uiteindelijk heeft deelgenomen. Geef ook informatie over (de redenen van) eventuele non-respons.</a:t>
            </a:r>
          </a:p>
          <a:p>
            <a:pPr marL="0" indent="0" eaLnBrk="1" hangingPunct="1">
              <a:buNone/>
            </a:pPr>
            <a:endParaRPr lang="nl-NL" altLang="nl-NL" sz="2000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  <a:p>
            <a:pPr marL="0" indent="0" eaLnBrk="1" hangingPunct="1">
              <a:buNone/>
            </a:pPr>
            <a:r>
              <a:rPr lang="nl-NL" altLang="nl-NL" sz="2000" b="1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Achtergrondkenmerken</a:t>
            </a:r>
          </a:p>
          <a:p>
            <a:pPr marL="457200" indent="-457200" eaLnBrk="1" hangingPunct="1">
              <a:buFontTx/>
              <a:buChar char="•"/>
            </a:pP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Geef een (samenvattende) beschrijving van je respondenten.</a:t>
            </a:r>
          </a:p>
          <a:p>
            <a:pPr marL="457200" lvl="1" indent="0" eaLnBrk="1" hangingPunct="1">
              <a:buNone/>
            </a:pP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Maak een tabel met achtergrondkenmerken. </a:t>
            </a:r>
          </a:p>
          <a:p>
            <a:pPr marL="457200" lvl="1" indent="0" eaLnBrk="1" hangingPunct="1">
              <a:buNone/>
            </a:pPr>
            <a:endParaRPr lang="nl-NL" altLang="nl-NL" sz="2000" b="1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  <a:p>
            <a:pPr marL="457200" lvl="1" indent="0" eaLnBrk="1" hangingPunct="1">
              <a:buNone/>
            </a:pP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Kwalitatief onderzoek </a:t>
            </a: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nl-NL" altLang="nl-NL" sz="2000" b="1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 </a:t>
            </a: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nummer de respondenten en geef relevante kenmerken weer (bijv. sekse, opleidingsniveau, werkervaring etc.).</a:t>
            </a:r>
          </a:p>
          <a:p>
            <a:pPr marL="0" indent="0" eaLnBrk="1" hangingPunct="1">
              <a:buNone/>
            </a:pPr>
            <a:endParaRPr lang="nl-NL" altLang="nl-NL" sz="2000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27E360C8-2805-49F0-8926-C32A4DF3EF91}"/>
              </a:ext>
            </a:extLst>
          </p:cNvPr>
          <p:cNvSpPr/>
          <p:nvPr/>
        </p:nvSpPr>
        <p:spPr>
          <a:xfrm>
            <a:off x="6064380" y="156369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5" name="Rounded Rectangle 4">
            <a:extLst/>
          </p:cNvPr>
          <p:cNvSpPr/>
          <p:nvPr/>
        </p:nvSpPr>
        <p:spPr>
          <a:xfrm>
            <a:off x="7519988" y="156368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</p:spTree>
    <p:extLst>
      <p:ext uri="{BB962C8B-B14F-4D97-AF65-F5344CB8AC3E}">
        <p14:creationId xmlns:p14="http://schemas.microsoft.com/office/powerpoint/2010/main" val="3057498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85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3164880"/>
            <a:ext cx="5819542" cy="353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283" name="Titel 1"/>
          <p:cNvSpPr>
            <a:spLocks noGrp="1"/>
          </p:cNvSpPr>
          <p:nvPr>
            <p:ph type="title"/>
          </p:nvPr>
        </p:nvSpPr>
        <p:spPr>
          <a:xfrm>
            <a:off x="590550" y="-29350"/>
            <a:ext cx="7993062" cy="1143000"/>
          </a:xfrm>
        </p:spPr>
        <p:txBody>
          <a:bodyPr/>
          <a:lstStyle/>
          <a:p>
            <a:r>
              <a:rPr lang="nl-NL" altLang="nl-NL" sz="24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Voorbeeld (1)</a:t>
            </a:r>
            <a:br>
              <a:rPr lang="nl-NL" altLang="nl-NL" sz="24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</a:br>
            <a:r>
              <a:rPr lang="nl-NL" altLang="nl-NL" sz="2400" b="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Achtergrondkenmerken</a:t>
            </a:r>
          </a:p>
        </p:txBody>
      </p:sp>
      <p:sp>
        <p:nvSpPr>
          <p:cNvPr id="2" name="Rectangle: Rounded Corners 1">
            <a:extLst/>
          </p:cNvPr>
          <p:cNvSpPr/>
          <p:nvPr/>
        </p:nvSpPr>
        <p:spPr bwMode="auto">
          <a:xfrm>
            <a:off x="6586537" y="1358991"/>
            <a:ext cx="2233613" cy="50482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2400" dirty="0">
                <a:solidFill>
                  <a:prstClr val="white"/>
                </a:solidFill>
                <a:ea typeface="ＭＳ Ｐゴシック" pitchFamily="-48" charset="-128"/>
              </a:rPr>
              <a:t>kwantitatief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27E360C8-2805-49F0-8926-C32A4DF3EF91}"/>
              </a:ext>
            </a:extLst>
          </p:cNvPr>
          <p:cNvSpPr/>
          <p:nvPr/>
        </p:nvSpPr>
        <p:spPr>
          <a:xfrm>
            <a:off x="6064380" y="156369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7" name="Rounded Rectangle 6">
            <a:extLst/>
          </p:cNvPr>
          <p:cNvSpPr/>
          <p:nvPr/>
        </p:nvSpPr>
        <p:spPr>
          <a:xfrm>
            <a:off x="7519988" y="156368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FDB1B8-8111-4096-AD10-90E5A2B141BA}"/>
              </a:ext>
            </a:extLst>
          </p:cNvPr>
          <p:cNvSpPr/>
          <p:nvPr/>
        </p:nvSpPr>
        <p:spPr>
          <a:xfrm>
            <a:off x="698169" y="1722785"/>
            <a:ext cx="73369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600" dirty="0">
                <a:solidFill>
                  <a:srgbClr val="000000"/>
                </a:solidFill>
                <a:latin typeface="Open Sans" panose="020B0606030504020204" pitchFamily="34" charset="0"/>
              </a:rPr>
              <a:t>Bijpassende tekst zou kunnen zijn:</a:t>
            </a:r>
          </a:p>
          <a:p>
            <a:r>
              <a:rPr lang="nl-NL" sz="1600" dirty="0">
                <a:solidFill>
                  <a:srgbClr val="000000"/>
                </a:solidFill>
                <a:latin typeface="Open Sans" panose="020B0606030504020204" pitchFamily="34" charset="0"/>
              </a:rPr>
              <a:t>“Aan het onderzoek deden 258 verzorgenden en verpleegkundigen mee. Er was een mooie verdeling over de functieniveaus (zie tabel 1). Ruim de helft van de respondenten (56,6%) had de dementie-specifieke training gevolgd. 141 respondenten (54,6%) hadden vijf jaar of langer praktijkervaring met het verstrekken van informatie over dementie.”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547723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Title 1"/>
          <p:cNvSpPr>
            <a:spLocks noGrp="1"/>
          </p:cNvSpPr>
          <p:nvPr>
            <p:ph type="title"/>
          </p:nvPr>
        </p:nvSpPr>
        <p:spPr>
          <a:xfrm>
            <a:off x="518319" y="-1"/>
            <a:ext cx="7993062" cy="1143000"/>
          </a:xfrm>
        </p:spPr>
        <p:txBody>
          <a:bodyPr/>
          <a:lstStyle/>
          <a:p>
            <a:r>
              <a:rPr lang="nl-NL" altLang="nl-NL" sz="24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Voorbeeld (2)</a:t>
            </a:r>
            <a:br>
              <a:rPr lang="nl-NL" altLang="nl-NL" sz="24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</a:br>
            <a:r>
              <a:rPr lang="nl-NL" altLang="nl-NL" sz="2400" b="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Respons</a:t>
            </a:r>
          </a:p>
        </p:txBody>
      </p:sp>
      <p:sp>
        <p:nvSpPr>
          <p:cNvPr id="220163" name="Rectangle 4"/>
          <p:cNvSpPr>
            <a:spLocks noChangeArrowheads="1"/>
          </p:cNvSpPr>
          <p:nvPr/>
        </p:nvSpPr>
        <p:spPr bwMode="auto">
          <a:xfrm>
            <a:off x="590550" y="2460081"/>
            <a:ext cx="7848600" cy="193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eaLnBrk="0" fontAlgn="base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</a:pPr>
            <a:r>
              <a:rPr lang="nl-NL" altLang="nl-NL" sz="2000" b="0" dirty="0">
                <a:solidFill>
                  <a:srgbClr val="2E74B5"/>
                </a:solidFill>
                <a:latin typeface="Open Sans" panose="020B0606030504020204" pitchFamily="34" charset="0"/>
              </a:rPr>
              <a:t>Respons</a:t>
            </a:r>
          </a:p>
          <a:p>
            <a:pPr algn="just" defTabSz="9144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1800" b="0" dirty="0">
                <a:solidFill>
                  <a:srgbClr val="000000"/>
                </a:solidFill>
                <a:latin typeface="Open Sans" panose="020B0606030504020204" pitchFamily="34" charset="0"/>
              </a:rPr>
              <a:t>In totaal zijn er 121 Wmo-cliënten gebeld om te komen tot het beoogde aantal interviews: veertig van de 121 benaderde cliënten (33%) waren bereid om deel te nemen aan het onderzoek. Uiteindelijk zijn 39 Wmo-cliënten geïnterviewd; de veertigste cliënt was niet thuis op het moment dat het interview plaats zou vinden.</a:t>
            </a:r>
            <a:endParaRPr lang="nl-NL" altLang="nl-NL" b="0" dirty="0">
              <a:solidFill>
                <a:srgbClr val="000000"/>
              </a:solidFill>
              <a:latin typeface="Open Sans" panose="020B0606030504020204" pitchFamily="34" charset="0"/>
            </a:endParaRPr>
          </a:p>
        </p:txBody>
      </p:sp>
      <p:sp>
        <p:nvSpPr>
          <p:cNvPr id="220164" name="TextBox 5"/>
          <p:cNvSpPr txBox="1">
            <a:spLocks noChangeArrowheads="1"/>
          </p:cNvSpPr>
          <p:nvPr/>
        </p:nvSpPr>
        <p:spPr bwMode="auto">
          <a:xfrm>
            <a:off x="590550" y="4825079"/>
            <a:ext cx="7573442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solidFill>
                  <a:srgbClr val="C00000"/>
                </a:solidFill>
                <a:latin typeface="Open Sans" panose="020B0606030504020204" pitchFamily="34" charset="0"/>
              </a:rPr>
              <a:t>Geef zo mogelijk ook aan wat de redenen waren van non-respons!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sz="1800" b="0" dirty="0">
                <a:solidFill>
                  <a:srgbClr val="C00000"/>
                </a:solidFill>
                <a:latin typeface="Open Sans" panose="020B0606030504020204" pitchFamily="34" charset="0"/>
              </a:rPr>
              <a:t>Dit kan van belang zijn voor je conclusie. Misschien is er vertekening ontstaan doordat juist mensen met een bepaalde eigenschap of om een bepaalde reden niet mee hebben gedaan.</a:t>
            </a:r>
          </a:p>
        </p:txBody>
      </p:sp>
      <p:sp>
        <p:nvSpPr>
          <p:cNvPr id="5" name="Rectangle: Rounded Corners 1">
            <a:extLst/>
          </p:cNvPr>
          <p:cNvSpPr/>
          <p:nvPr/>
        </p:nvSpPr>
        <p:spPr bwMode="auto">
          <a:xfrm>
            <a:off x="6586537" y="1443832"/>
            <a:ext cx="2233613" cy="504825"/>
          </a:xfrm>
          <a:prstGeom prst="round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2400" dirty="0">
                <a:solidFill>
                  <a:prstClr val="white"/>
                </a:solidFill>
                <a:ea typeface="ＭＳ Ｐゴシック" pitchFamily="-48" charset="-128"/>
              </a:rPr>
              <a:t>kwalitatief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27E360C8-2805-49F0-8926-C32A4DF3EF91}"/>
              </a:ext>
            </a:extLst>
          </p:cNvPr>
          <p:cNvSpPr/>
          <p:nvPr/>
        </p:nvSpPr>
        <p:spPr>
          <a:xfrm>
            <a:off x="6064380" y="156369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7" name="Rounded Rectangle 6">
            <a:extLst/>
          </p:cNvPr>
          <p:cNvSpPr/>
          <p:nvPr/>
        </p:nvSpPr>
        <p:spPr>
          <a:xfrm>
            <a:off x="7519988" y="156368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</p:spTree>
    <p:extLst>
      <p:ext uri="{BB962C8B-B14F-4D97-AF65-F5344CB8AC3E}">
        <p14:creationId xmlns:p14="http://schemas.microsoft.com/office/powerpoint/2010/main" val="1908419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0" name="Tijdelijke aanduiding voor inhoud 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760" y="1718192"/>
            <a:ext cx="7137400" cy="4392612"/>
          </a:xfrm>
          <a:noFill/>
        </p:spPr>
      </p:pic>
      <p:sp>
        <p:nvSpPr>
          <p:cNvPr id="222211" name="Titel 1"/>
          <p:cNvSpPr>
            <a:spLocks noGrp="1"/>
          </p:cNvSpPr>
          <p:nvPr>
            <p:ph type="title"/>
          </p:nvPr>
        </p:nvSpPr>
        <p:spPr>
          <a:xfrm>
            <a:off x="536760" y="-1"/>
            <a:ext cx="7993062" cy="1143000"/>
          </a:xfrm>
        </p:spPr>
        <p:txBody>
          <a:bodyPr/>
          <a:lstStyle/>
          <a:p>
            <a:r>
              <a:rPr lang="nl-NL" altLang="nl-NL" sz="24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Voorbeeld (3)</a:t>
            </a:r>
            <a:br>
              <a:rPr lang="nl-NL" altLang="nl-NL" sz="24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</a:br>
            <a:r>
              <a:rPr lang="nl-NL" altLang="nl-NL" sz="2400" b="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Respons en achtergrondkenmerken</a:t>
            </a:r>
          </a:p>
        </p:txBody>
      </p:sp>
      <p:sp>
        <p:nvSpPr>
          <p:cNvPr id="2" name="Rectangle: Rounded Corners 1">
            <a:extLst/>
          </p:cNvPr>
          <p:cNvSpPr/>
          <p:nvPr/>
        </p:nvSpPr>
        <p:spPr bwMode="auto">
          <a:xfrm>
            <a:off x="6586537" y="1299368"/>
            <a:ext cx="2233613" cy="504825"/>
          </a:xfrm>
          <a:prstGeom prst="round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2400" dirty="0">
                <a:solidFill>
                  <a:prstClr val="white"/>
                </a:solidFill>
                <a:ea typeface="ＭＳ Ｐゴシック" pitchFamily="-48" charset="-128"/>
              </a:rPr>
              <a:t>kwalitatief</a:t>
            </a: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27E360C8-2805-49F0-8926-C32A4DF3EF91}"/>
              </a:ext>
            </a:extLst>
          </p:cNvPr>
          <p:cNvSpPr/>
          <p:nvPr/>
        </p:nvSpPr>
        <p:spPr>
          <a:xfrm>
            <a:off x="6064380" y="156369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6" name="Rounded Rectangle 5">
            <a:extLst/>
          </p:cNvPr>
          <p:cNvSpPr/>
          <p:nvPr/>
        </p:nvSpPr>
        <p:spPr>
          <a:xfrm>
            <a:off x="7519988" y="156368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FD4EA1-FBC5-4626-8D1D-8EF86A8B165D}"/>
              </a:ext>
            </a:extLst>
          </p:cNvPr>
          <p:cNvSpPr/>
          <p:nvPr/>
        </p:nvSpPr>
        <p:spPr>
          <a:xfrm>
            <a:off x="2467897" y="5961955"/>
            <a:ext cx="56535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altLang="nl-NL" b="1" dirty="0">
                <a:solidFill>
                  <a:srgbClr val="C00000"/>
                </a:solidFill>
                <a:latin typeface="Open Sans" panose="020B0606030504020204"/>
              </a:rPr>
              <a:t>Kritische vraag die je hierbij steeds moet stellen: zijn de respondenten niet herleidbaar?</a:t>
            </a:r>
          </a:p>
        </p:txBody>
      </p:sp>
    </p:spTree>
    <p:extLst>
      <p:ext uri="{BB962C8B-B14F-4D97-AF65-F5344CB8AC3E}">
        <p14:creationId xmlns:p14="http://schemas.microsoft.com/office/powerpoint/2010/main" val="452572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Titel 1"/>
          <p:cNvSpPr>
            <a:spLocks noGrp="1"/>
          </p:cNvSpPr>
          <p:nvPr>
            <p:ph type="title"/>
          </p:nvPr>
        </p:nvSpPr>
        <p:spPr>
          <a:xfrm>
            <a:off x="484225" y="0"/>
            <a:ext cx="8229600" cy="1125538"/>
          </a:xfrm>
        </p:spPr>
        <p:txBody>
          <a:bodyPr/>
          <a:lstStyle/>
          <a:p>
            <a:r>
              <a:rPr lang="nl-NL" altLang="nl-NL" sz="24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Voorbeeld (4)</a:t>
            </a:r>
            <a:br>
              <a:rPr lang="nl-NL" altLang="nl-NL" sz="24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</a:br>
            <a:r>
              <a:rPr lang="nl-NL" altLang="nl-NL" sz="2400" b="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Achtergrondkenmerken</a:t>
            </a:r>
            <a:endParaRPr lang="nl-NL" altLang="nl-NL" sz="2400" b="0" dirty="0"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</p:txBody>
      </p:sp>
      <p:graphicFrame>
        <p:nvGraphicFramePr>
          <p:cNvPr id="6" name="Tabel 5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74750"/>
              </p:ext>
            </p:extLst>
          </p:nvPr>
        </p:nvGraphicFramePr>
        <p:xfrm>
          <a:off x="624313" y="2098970"/>
          <a:ext cx="7777918" cy="3585594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143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1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5762">
                  <a:extLst>
                    <a:ext uri="{9D8B030D-6E8A-4147-A177-3AD203B41FA5}">
                      <a16:colId xmlns:a16="http://schemas.microsoft.com/office/drawing/2014/main" val="817755614"/>
                    </a:ext>
                  </a:extLst>
                </a:gridCol>
                <a:gridCol w="1180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2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00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55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98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Discipline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Totalen: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Verpleegkundige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(N=4)	40%  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Cardioloog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(N=2)      20%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Fysio-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therapeut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(N=1)	10%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Psycholoog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(N=2)	20%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Revalidatie- coördinator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(N=1)	10%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0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R1, R2, R3, R4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R5,  R6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R7</a:t>
                      </a:r>
                      <a:endParaRPr lang="nl-NL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R8,    R9</a:t>
                      </a:r>
                      <a:endParaRPr lang="nl-NL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R10</a:t>
                      </a:r>
                      <a:endParaRPr lang="nl-NL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1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Afdeling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- 2 x CCU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- 2 x verpl.afd. 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R1, R2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R3, R4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revalidatie</a:t>
                      </a:r>
                      <a:endParaRPr lang="nl-NL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revalidatie</a:t>
                      </a:r>
                      <a:endParaRPr lang="nl-NL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revalidatie</a:t>
                      </a:r>
                      <a:endParaRPr lang="nl-NL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1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Sekse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- 1 x M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- 3 x V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R2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R1,3,4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2 x M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M </a:t>
                      </a:r>
                      <a:endParaRPr lang="nl-NL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2 x V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</a:rPr>
                        <a:t>V</a:t>
                      </a:r>
                      <a:endParaRPr lang="nl-NL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0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Leeftijd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- 20 tot 30 jr	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- 30 tot 40 jr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- 40+ jr	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R1,3,4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R2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>
                          <a:effectLst/>
                        </a:rPr>
                        <a:t>30-40 jr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>
                          <a:effectLst/>
                        </a:rPr>
                        <a:t>30-40 jr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>
                          <a:effectLst/>
                        </a:rPr>
                        <a:t>30-40 jr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>
                          <a:effectLst/>
                        </a:rPr>
                        <a:t>30-40 jr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6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Aantal jaren ervaring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- &lt; 5 jr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- 5</a:t>
                      </a:r>
                      <a:r>
                        <a:rPr lang="nl-NL" sz="1400" baseline="0" dirty="0">
                          <a:effectLst/>
                        </a:rPr>
                        <a:t> tot </a:t>
                      </a:r>
                      <a:r>
                        <a:rPr lang="nl-NL" sz="1400" dirty="0">
                          <a:effectLst/>
                        </a:rPr>
                        <a:t>10 jr 	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- 10 tot 20 jr	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- 20+ jr	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R1,3,4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R2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10+ jr  R5 R6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10+ jr R7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10+ jr  R8, 9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</a:rPr>
                        <a:t>10+ jr	R10</a:t>
                      </a:r>
                      <a:endParaRPr lang="nl-N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71" marR="6857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4317" name="Rectangle 2"/>
          <p:cNvSpPr>
            <a:spLocks noChangeArrowheads="1"/>
          </p:cNvSpPr>
          <p:nvPr/>
        </p:nvSpPr>
        <p:spPr bwMode="auto">
          <a:xfrm>
            <a:off x="484225" y="1643455"/>
            <a:ext cx="71247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sz="1400" dirty="0">
                <a:solidFill>
                  <a:prstClr val="black"/>
                </a:solidFill>
                <a:latin typeface="Open Sans" panose="020B0606030504020204"/>
              </a:rPr>
              <a:t>Tabel 3.1 Overzichtstabel onderzoekspopulatie.</a:t>
            </a:r>
            <a:endParaRPr lang="nl-NL" altLang="nl-NL" sz="4000" dirty="0">
              <a:solidFill>
                <a:prstClr val="black"/>
              </a:solidFill>
              <a:latin typeface="Open Sans" panose="020B0606030504020204"/>
            </a:endParaRPr>
          </a:p>
        </p:txBody>
      </p:sp>
      <p:sp>
        <p:nvSpPr>
          <p:cNvPr id="7" name="Rectangle: Rounded Corners 1">
            <a:extLst/>
          </p:cNvPr>
          <p:cNvSpPr/>
          <p:nvPr/>
        </p:nvSpPr>
        <p:spPr bwMode="auto">
          <a:xfrm>
            <a:off x="6578415" y="1317174"/>
            <a:ext cx="2233613" cy="504825"/>
          </a:xfrm>
          <a:prstGeom prst="round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2400" dirty="0">
                <a:solidFill>
                  <a:prstClr val="white"/>
                </a:solidFill>
                <a:ea typeface="ＭＳ Ｐゴシック" pitchFamily="-48" charset="-128"/>
              </a:rPr>
              <a:t>kwalitatief</a:t>
            </a: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27E360C8-2805-49F0-8926-C32A4DF3EF91}"/>
              </a:ext>
            </a:extLst>
          </p:cNvPr>
          <p:cNvSpPr/>
          <p:nvPr/>
        </p:nvSpPr>
        <p:spPr>
          <a:xfrm>
            <a:off x="6064380" y="156369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9" name="Rounded Rectangle 8">
            <a:extLst/>
          </p:cNvPr>
          <p:cNvSpPr/>
          <p:nvPr/>
        </p:nvSpPr>
        <p:spPr>
          <a:xfrm>
            <a:off x="7519988" y="156368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023B46-9AA9-4B5B-95A1-B2AB27E9A558}"/>
              </a:ext>
            </a:extLst>
          </p:cNvPr>
          <p:cNvSpPr/>
          <p:nvPr/>
        </p:nvSpPr>
        <p:spPr>
          <a:xfrm>
            <a:off x="624312" y="5961535"/>
            <a:ext cx="72218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altLang="nl-NL" b="1" dirty="0">
                <a:solidFill>
                  <a:srgbClr val="C00000"/>
                </a:solidFill>
                <a:latin typeface="Open Sans" panose="020B0606030504020204"/>
              </a:rPr>
              <a:t>‘Clustering’ van de participanten in kwalitatief onderzoek kan herkenbaarheid (soms) voorkomen</a:t>
            </a:r>
          </a:p>
        </p:txBody>
      </p:sp>
    </p:spTree>
    <p:extLst>
      <p:ext uri="{BB962C8B-B14F-4D97-AF65-F5344CB8AC3E}">
        <p14:creationId xmlns:p14="http://schemas.microsoft.com/office/powerpoint/2010/main" val="3090764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Content Placeholder 2"/>
          <p:cNvSpPr>
            <a:spLocks noGrp="1"/>
          </p:cNvSpPr>
          <p:nvPr>
            <p:ph idx="1"/>
          </p:nvPr>
        </p:nvSpPr>
        <p:spPr>
          <a:xfrm>
            <a:off x="3167063" y="1362075"/>
            <a:ext cx="5473700" cy="4133850"/>
          </a:xfrm>
        </p:spPr>
        <p:txBody>
          <a:bodyPr/>
          <a:lstStyle/>
          <a:p>
            <a:pPr marL="0" indent="0"/>
            <a:endParaRPr lang="nl-NL" altLang="nl-NL" sz="2400" b="1" dirty="0"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  <a:p>
            <a:pPr marL="0" indent="0"/>
            <a:endParaRPr lang="nl-NL" altLang="nl-NL" sz="2400" dirty="0"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  <a:p>
            <a:pPr marL="0" indent="0">
              <a:buFontTx/>
              <a:buNone/>
            </a:pPr>
            <a:r>
              <a:rPr lang="nl-NL" altLang="nl-NL" sz="24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Tekst afgewisseld met citaten</a:t>
            </a:r>
          </a:p>
          <a:p>
            <a:pPr marL="0" indent="0">
              <a:buFontTx/>
              <a:buNone/>
            </a:pPr>
            <a:endParaRPr lang="nl-NL" altLang="nl-NL" sz="2400" dirty="0"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  <a:p>
            <a:pPr marL="0" indent="0">
              <a:buFontTx/>
              <a:buNone/>
            </a:pPr>
            <a:endParaRPr lang="nl-NL" altLang="nl-NL" sz="2400" dirty="0"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  <a:p>
            <a:pPr marL="0" indent="0">
              <a:buFontTx/>
              <a:buNone/>
            </a:pPr>
            <a:endParaRPr lang="nl-NL" altLang="nl-NL" sz="2400" dirty="0"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  <a:p>
            <a:pPr marL="0" indent="0">
              <a:buFontTx/>
              <a:buNone/>
            </a:pPr>
            <a:endParaRPr lang="nl-NL" altLang="nl-NL" sz="2400" dirty="0"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  <a:p>
            <a:pPr marL="0" indent="0">
              <a:buFontTx/>
              <a:buNone/>
            </a:pPr>
            <a:r>
              <a:rPr lang="nl-NL" altLang="nl-NL" sz="24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Tekst afgewisseld met tabellen/ figuren</a:t>
            </a:r>
            <a:br>
              <a:rPr lang="nl-NL" altLang="nl-NL" sz="24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</a:br>
            <a:r>
              <a:rPr lang="nl-NL" altLang="nl-NL" sz="24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 </a:t>
            </a:r>
          </a:p>
          <a:p>
            <a:pPr marL="0" indent="0"/>
            <a:endParaRPr lang="nl-NL" altLang="nl-NL" sz="2400" dirty="0"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</p:txBody>
      </p:sp>
      <p:sp>
        <p:nvSpPr>
          <p:cNvPr id="228355" name="Title 1"/>
          <p:cNvSpPr>
            <a:spLocks noGrp="1"/>
          </p:cNvSpPr>
          <p:nvPr>
            <p:ph type="title"/>
          </p:nvPr>
        </p:nvSpPr>
        <p:spPr>
          <a:xfrm>
            <a:off x="611188" y="0"/>
            <a:ext cx="7993062" cy="1143000"/>
          </a:xfrm>
        </p:spPr>
        <p:txBody>
          <a:bodyPr/>
          <a:lstStyle/>
          <a:p>
            <a:r>
              <a:rPr lang="nl-NL" alt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Resultaten (2)</a:t>
            </a:r>
            <a:br>
              <a:rPr lang="nl-NL" altLang="nl-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l-NL" altLang="nl-NL" sz="24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Inhoudelijke</a:t>
            </a:r>
            <a:r>
              <a:rPr lang="nl-NL" altLang="nl-NL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altLang="nl-NL" sz="24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resultaten</a:t>
            </a:r>
          </a:p>
        </p:txBody>
      </p:sp>
      <p:sp>
        <p:nvSpPr>
          <p:cNvPr id="4" name="Rectangle: Rounded Corners 3">
            <a:extLst/>
          </p:cNvPr>
          <p:cNvSpPr/>
          <p:nvPr/>
        </p:nvSpPr>
        <p:spPr bwMode="auto">
          <a:xfrm>
            <a:off x="755650" y="2276475"/>
            <a:ext cx="2232025" cy="504825"/>
          </a:xfrm>
          <a:prstGeom prst="round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2400" dirty="0">
                <a:solidFill>
                  <a:prstClr val="white"/>
                </a:solidFill>
                <a:ea typeface="ＭＳ Ｐゴシック" pitchFamily="-48" charset="-128"/>
              </a:rPr>
              <a:t>kwalitatief</a:t>
            </a:r>
          </a:p>
        </p:txBody>
      </p:sp>
      <p:sp>
        <p:nvSpPr>
          <p:cNvPr id="5" name="Rectangle: Rounded Corners 4">
            <a:extLst/>
          </p:cNvPr>
          <p:cNvSpPr/>
          <p:nvPr/>
        </p:nvSpPr>
        <p:spPr bwMode="auto">
          <a:xfrm>
            <a:off x="755650" y="4443302"/>
            <a:ext cx="2232025" cy="50323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2400" dirty="0">
                <a:solidFill>
                  <a:prstClr val="white"/>
                </a:solidFill>
                <a:ea typeface="ＭＳ Ｐゴシック" pitchFamily="-48" charset="-128"/>
              </a:rPr>
              <a:t>kwantitatief</a:t>
            </a:r>
          </a:p>
        </p:txBody>
      </p:sp>
    </p:spTree>
    <p:extLst>
      <p:ext uri="{BB962C8B-B14F-4D97-AF65-F5344CB8AC3E}">
        <p14:creationId xmlns:p14="http://schemas.microsoft.com/office/powerpoint/2010/main" val="466033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itel 1"/>
          <p:cNvSpPr>
            <a:spLocks noGrp="1"/>
          </p:cNvSpPr>
          <p:nvPr>
            <p:ph type="title"/>
          </p:nvPr>
        </p:nvSpPr>
        <p:spPr>
          <a:xfrm>
            <a:off x="462333" y="0"/>
            <a:ext cx="7993062" cy="1143000"/>
          </a:xfrm>
        </p:spPr>
        <p:txBody>
          <a:bodyPr/>
          <a:lstStyle/>
          <a:p>
            <a:r>
              <a:rPr lang="nl-NL" altLang="nl-NL" sz="24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Inhoudelijke resultaten</a:t>
            </a:r>
          </a:p>
        </p:txBody>
      </p:sp>
      <p:sp>
        <p:nvSpPr>
          <p:cNvPr id="230403" name="Tijdelijke aanduiding voor inhoud 2"/>
          <p:cNvSpPr>
            <a:spLocks noGrp="1"/>
          </p:cNvSpPr>
          <p:nvPr>
            <p:ph idx="1"/>
          </p:nvPr>
        </p:nvSpPr>
        <p:spPr>
          <a:xfrm>
            <a:off x="579387" y="1432129"/>
            <a:ext cx="7315917" cy="43926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l-NL" altLang="nl-NL" sz="2000" b="1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Suggesties voor indeling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op basis van deelvragen (kwalitatief/kwantitatief)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nl-NL" altLang="nl-NL" sz="18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maak kopjes van de deelvragen als paragraaf (geen ‘letterlijke kopjes’ en zeker niet vragend)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nl-NL" altLang="nl-NL" sz="18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bespreek (per deelvraag) de aspecten die aan het licht zijn gekomen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nl-NL" altLang="nl-NL" sz="18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maak waar van toepassing een verdere onderverdeling, bijv. in belemmerende en bevorderende factoren</a:t>
            </a:r>
            <a:endParaRPr lang="nl-NL" altLang="nl-NL" sz="2000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op basis van thema’s die uit de interviews naar voren komen (kwalitatief)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of combinatie</a:t>
            </a:r>
          </a:p>
          <a:p>
            <a:pPr marL="0" indent="0" eaLnBrk="1" hangingPunct="1">
              <a:buNone/>
            </a:pPr>
            <a:endParaRPr lang="en-US" altLang="nl-NL" sz="2000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  <a:p>
            <a:pPr marL="0" indent="0" eaLnBrk="1" hangingPunct="1">
              <a:buNone/>
            </a:pPr>
            <a:r>
              <a:rPr lang="en-US" altLang="nl-NL" sz="2000" dirty="0" err="1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Kwantitatief</a:t>
            </a:r>
            <a:r>
              <a:rPr lang="en-US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 </a:t>
            </a:r>
            <a:r>
              <a:rPr lang="en-US" altLang="nl-NL" sz="2000" dirty="0" err="1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onderzoek</a:t>
            </a:r>
            <a:r>
              <a:rPr lang="en-US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: </a:t>
            </a:r>
            <a:r>
              <a:rPr lang="en-US" altLang="nl-NL" sz="2000" dirty="0" err="1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houd</a:t>
            </a:r>
            <a:r>
              <a:rPr lang="en-US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 de </a:t>
            </a:r>
            <a:r>
              <a:rPr lang="en-US" altLang="nl-NL" sz="2000" dirty="0" err="1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beschrijving</a:t>
            </a:r>
            <a:r>
              <a:rPr lang="en-US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 van de </a:t>
            </a:r>
            <a:r>
              <a:rPr lang="en-US" altLang="nl-NL" sz="2000" dirty="0" err="1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resultaten</a:t>
            </a:r>
            <a:r>
              <a:rPr lang="en-US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 zo </a:t>
            </a:r>
            <a:r>
              <a:rPr lang="en-US" altLang="nl-NL" sz="2000" dirty="0" err="1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feitelijk</a:t>
            </a:r>
            <a:r>
              <a:rPr lang="en-US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 </a:t>
            </a:r>
            <a:r>
              <a:rPr lang="en-US" altLang="nl-NL" sz="2000" dirty="0" err="1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mogelijk</a:t>
            </a:r>
            <a:r>
              <a:rPr lang="en-US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!</a:t>
            </a:r>
            <a:endParaRPr lang="nl-NL" altLang="nl-NL" sz="2000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27E360C8-2805-49F0-8926-C32A4DF3EF91}"/>
              </a:ext>
            </a:extLst>
          </p:cNvPr>
          <p:cNvSpPr/>
          <p:nvPr/>
        </p:nvSpPr>
        <p:spPr>
          <a:xfrm>
            <a:off x="6064380" y="156369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5" name="Rounded Rectangle 4">
            <a:extLst/>
          </p:cNvPr>
          <p:cNvSpPr/>
          <p:nvPr/>
        </p:nvSpPr>
        <p:spPr>
          <a:xfrm>
            <a:off x="7519988" y="156368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</p:spTree>
    <p:extLst>
      <p:ext uri="{BB962C8B-B14F-4D97-AF65-F5344CB8AC3E}">
        <p14:creationId xmlns:p14="http://schemas.microsoft.com/office/powerpoint/2010/main" val="4045816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itel 1"/>
          <p:cNvSpPr>
            <a:spLocks noGrp="1"/>
          </p:cNvSpPr>
          <p:nvPr>
            <p:ph type="title"/>
          </p:nvPr>
        </p:nvSpPr>
        <p:spPr>
          <a:xfrm>
            <a:off x="462333" y="0"/>
            <a:ext cx="7993062" cy="1143000"/>
          </a:xfrm>
        </p:spPr>
        <p:txBody>
          <a:bodyPr/>
          <a:lstStyle/>
          <a:p>
            <a:r>
              <a:rPr lang="nl-NL" altLang="nl-NL" sz="24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Voorbeeld</a:t>
            </a:r>
            <a:br>
              <a:rPr lang="nl-NL" altLang="nl-NL" sz="24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</a:br>
            <a:r>
              <a:rPr lang="nl-NL" altLang="nl-NL" sz="2400" b="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Indeling resultaten</a:t>
            </a:r>
            <a:endParaRPr lang="nl-NL" altLang="nl-NL" sz="2400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</p:txBody>
      </p:sp>
      <p:sp>
        <p:nvSpPr>
          <p:cNvPr id="230403" name="Tijdelijke aanduiding voor inhoud 2"/>
          <p:cNvSpPr>
            <a:spLocks noGrp="1"/>
          </p:cNvSpPr>
          <p:nvPr>
            <p:ph idx="1"/>
          </p:nvPr>
        </p:nvSpPr>
        <p:spPr>
          <a:xfrm>
            <a:off x="562567" y="1356390"/>
            <a:ext cx="7669877" cy="1399561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Deelvraag: </a:t>
            </a:r>
          </a:p>
          <a:p>
            <a:pPr marL="0" indent="0" eaLnBrk="1" hangingPunct="1">
              <a:buNone/>
            </a:pPr>
            <a:r>
              <a:rPr lang="nl-NL" altLang="nl-NL" sz="20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1a. In hoeverre beïnvloedt het spelen van happy games het welbevinden (stemming en betrokkenheid) van mensen met dementie? </a:t>
            </a:r>
          </a:p>
          <a:p>
            <a:pPr marL="0" indent="0" eaLnBrk="1" hangingPunct="1">
              <a:buNone/>
            </a:pPr>
            <a:endParaRPr lang="nl-NL" altLang="nl-NL" sz="2000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  <a:p>
            <a:pPr marL="0" indent="0" eaLnBrk="1" hangingPunct="1">
              <a:buNone/>
            </a:pPr>
            <a:endParaRPr lang="nl-NL" altLang="nl-NL" sz="2000" b="1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27E360C8-2805-49F0-8926-C32A4DF3EF91}"/>
              </a:ext>
            </a:extLst>
          </p:cNvPr>
          <p:cNvSpPr/>
          <p:nvPr/>
        </p:nvSpPr>
        <p:spPr>
          <a:xfrm>
            <a:off x="6064380" y="156369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5" name="Rounded Rectangle 4">
            <a:extLst/>
          </p:cNvPr>
          <p:cNvSpPr/>
          <p:nvPr/>
        </p:nvSpPr>
        <p:spPr>
          <a:xfrm>
            <a:off x="7519988" y="156368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F2A64865-611D-483E-B0D3-B18634510B16}"/>
              </a:ext>
            </a:extLst>
          </p:cNvPr>
          <p:cNvSpPr txBox="1">
            <a:spLocks/>
          </p:cNvSpPr>
          <p:nvPr/>
        </p:nvSpPr>
        <p:spPr bwMode="auto">
          <a:xfrm>
            <a:off x="1184147" y="2895651"/>
            <a:ext cx="6549433" cy="335274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Blip>
                <a:blip r:embed="rId3"/>
              </a:buBlip>
              <a:defRPr kern="1200">
                <a:solidFill>
                  <a:schemeClr val="tx1"/>
                </a:solidFill>
                <a:latin typeface="Verdana"/>
                <a:ea typeface="ヒラギノ角ゴ Pro W3" charset="0"/>
                <a:cs typeface="Verdan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Verdana"/>
                <a:ea typeface="ヒラギノ角ゴ Pro W3" charset="0"/>
                <a:cs typeface="Verdana"/>
              </a:defRPr>
            </a:lvl2pPr>
            <a:lvl3pPr marL="12001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Blip>
                <a:blip r:embed="rId3"/>
              </a:buBlip>
              <a:defRPr sz="1400" kern="1200">
                <a:solidFill>
                  <a:schemeClr val="tx1"/>
                </a:solidFill>
                <a:latin typeface="Verdana"/>
                <a:ea typeface="ヒラギノ角ゴ Pro W3" charset="0"/>
                <a:cs typeface="Verdana"/>
              </a:defRPr>
            </a:lvl3pPr>
            <a:lvl4pPr marL="16573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Blip>
                <a:blip r:embed="rId3"/>
              </a:buBlip>
              <a:defRPr sz="1400" kern="1200">
                <a:solidFill>
                  <a:schemeClr val="tx1"/>
                </a:solidFill>
                <a:latin typeface="Verdana"/>
                <a:ea typeface="ヒラギノ角ゴ Pro W3" charset="0"/>
                <a:cs typeface="Verdana"/>
              </a:defRPr>
            </a:lvl4pPr>
            <a:lvl5pPr marL="21145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/>
              <a:buChar char="▸"/>
              <a:defRPr kern="1200">
                <a:solidFill>
                  <a:schemeClr val="tx1"/>
                </a:solidFill>
                <a:latin typeface="Verdana"/>
                <a:ea typeface="ヒラギノ角ゴ Pro W3" charset="0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nl-NL" altLang="nl-NL" sz="1600" b="1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Resultaten</a:t>
            </a:r>
          </a:p>
          <a:p>
            <a:pPr marL="0" indent="0" eaLnBrk="1" hangingPunct="1">
              <a:buFontTx/>
              <a:buNone/>
            </a:pPr>
            <a:r>
              <a:rPr lang="nl-NL" altLang="nl-NL" sz="16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Achtergrondkenmerken respondenten [tussenkop]</a:t>
            </a:r>
          </a:p>
          <a:p>
            <a:pPr marL="0" indent="0" eaLnBrk="1" hangingPunct="1">
              <a:buFontTx/>
              <a:buNone/>
            </a:pPr>
            <a:r>
              <a:rPr lang="nl-NL" altLang="nl-NL" sz="16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[tussenkop]</a:t>
            </a:r>
          </a:p>
          <a:p>
            <a:pPr marL="0" indent="0" eaLnBrk="1" hangingPunct="1">
              <a:buFontTx/>
              <a:buNone/>
            </a:pPr>
            <a:r>
              <a:rPr lang="nl-NL" altLang="nl-NL" sz="16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[tussenkop]</a:t>
            </a:r>
          </a:p>
          <a:p>
            <a:pPr marL="0" indent="0" eaLnBrk="1" hangingPunct="1">
              <a:buFontTx/>
              <a:buNone/>
            </a:pPr>
            <a:r>
              <a:rPr lang="nl-NL" altLang="nl-NL" sz="1600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De stemming [tussenkop]</a:t>
            </a:r>
          </a:p>
          <a:p>
            <a:pPr marL="457200" lvl="1" indent="0" eaLnBrk="1" hangingPunct="1">
              <a:buNone/>
            </a:pPr>
            <a:r>
              <a:rPr lang="nl-NL" altLang="nl-NL" i="1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Veranderingen in de stemming voor, tijdens en na het spelen</a:t>
            </a:r>
          </a:p>
          <a:p>
            <a:pPr marL="457200" lvl="1" indent="0" eaLnBrk="1" hangingPunct="1">
              <a:buNone/>
            </a:pPr>
            <a:r>
              <a:rPr lang="nl-NL" altLang="nl-NL" i="1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Stemming en speelduur</a:t>
            </a:r>
            <a:endParaRPr lang="nl-NL" altLang="nl-NL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  <a:p>
            <a:pPr marL="0" lvl="1" indent="0" eaLnBrk="1" hangingPunct="1">
              <a:buNone/>
            </a:pPr>
            <a:r>
              <a:rPr lang="nl-NL" altLang="nl-NL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De betrokkenheid [tussenkop]</a:t>
            </a:r>
          </a:p>
          <a:p>
            <a:pPr marL="444500" lvl="1" indent="-444500" eaLnBrk="1" hangingPunct="1">
              <a:buNone/>
            </a:pPr>
            <a:r>
              <a:rPr lang="nl-NL" altLang="nl-NL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	</a:t>
            </a:r>
            <a:r>
              <a:rPr lang="nl-NL" altLang="nl-NL" i="1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Veranderingen in de betrokkenheid voor, tijdens en na het spelen</a:t>
            </a:r>
          </a:p>
          <a:p>
            <a:pPr marL="0" lvl="1" indent="0" eaLnBrk="1" hangingPunct="1">
              <a:buNone/>
            </a:pPr>
            <a:r>
              <a:rPr lang="nl-NL" altLang="nl-NL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[tussenkop]</a:t>
            </a:r>
          </a:p>
          <a:p>
            <a:pPr marL="0" lvl="1" indent="0" eaLnBrk="1" hangingPunct="1">
              <a:buNone/>
            </a:pPr>
            <a:r>
              <a:rPr lang="nl-NL" altLang="nl-NL" dirty="0">
                <a:latin typeface="Open Sans" panose="020B0606030504020204" pitchFamily="34" charset="0"/>
                <a:ea typeface="ヒラギノ角ゴ Pro W3" charset="-128"/>
                <a:cs typeface="Verdana" panose="020B0604030504040204" pitchFamily="34" charset="0"/>
              </a:rPr>
              <a:t>[etc.]</a:t>
            </a:r>
          </a:p>
          <a:p>
            <a:pPr marL="457200" lvl="1" indent="0" eaLnBrk="1" hangingPunct="1">
              <a:buNone/>
            </a:pPr>
            <a:endParaRPr lang="nl-NL" altLang="nl-NL" sz="1400" b="1" i="1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  <a:p>
            <a:pPr marL="0" indent="0" eaLnBrk="1" hangingPunct="1">
              <a:buFontTx/>
              <a:buNone/>
            </a:pPr>
            <a:endParaRPr lang="nl-NL" altLang="nl-NL" sz="1600" b="1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  <a:p>
            <a:pPr marL="0" indent="0" eaLnBrk="1" hangingPunct="1">
              <a:buFontTx/>
              <a:buNone/>
            </a:pPr>
            <a:endParaRPr lang="nl-NL" altLang="nl-NL" sz="1600" b="1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  <a:p>
            <a:pPr marL="0" indent="0" eaLnBrk="1" hangingPunct="1">
              <a:buFontTx/>
              <a:buNone/>
            </a:pPr>
            <a:endParaRPr lang="nl-NL" altLang="nl-NL" sz="1600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  <a:p>
            <a:pPr marL="0" indent="0" eaLnBrk="1" hangingPunct="1">
              <a:buFontTx/>
              <a:buNone/>
            </a:pPr>
            <a:endParaRPr lang="nl-NL" altLang="nl-NL" sz="1600" b="1" dirty="0">
              <a:latin typeface="Open Sans" panose="020B0606030504020204" pitchFamily="34" charset="0"/>
              <a:ea typeface="ヒラギノ角ゴ Pro W3" charset="-128"/>
              <a:cs typeface="Verdana" panose="020B0604030504040204" pitchFamily="34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9A262C3B-92D6-42ED-80AA-5354BF9606B3}"/>
              </a:ext>
            </a:extLst>
          </p:cNvPr>
          <p:cNvSpPr/>
          <p:nvPr/>
        </p:nvSpPr>
        <p:spPr>
          <a:xfrm>
            <a:off x="205739" y="4011218"/>
            <a:ext cx="978408" cy="4591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ED537A0-C3BB-4C74-90EE-F0CBAAD06FF2}"/>
              </a:ext>
            </a:extLst>
          </p:cNvPr>
          <p:cNvSpPr/>
          <p:nvPr/>
        </p:nvSpPr>
        <p:spPr>
          <a:xfrm>
            <a:off x="205739" y="4900218"/>
            <a:ext cx="978408" cy="4591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0210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Title 1"/>
          <p:cNvSpPr>
            <a:spLocks noGrp="1"/>
          </p:cNvSpPr>
          <p:nvPr>
            <p:ph type="title"/>
          </p:nvPr>
        </p:nvSpPr>
        <p:spPr>
          <a:xfrm>
            <a:off x="494230" y="-9832"/>
            <a:ext cx="7993062" cy="1143000"/>
          </a:xfrm>
        </p:spPr>
        <p:txBody>
          <a:bodyPr/>
          <a:lstStyle/>
          <a:p>
            <a:r>
              <a:rPr lang="nl-NL" altLang="nl-NL" sz="22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Voorbeeld (1)</a:t>
            </a:r>
            <a:br>
              <a:rPr lang="nl-NL" altLang="nl-NL" sz="22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</a:br>
            <a:r>
              <a:rPr lang="nl-NL" altLang="nl-NL" sz="2200" b="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Inhoudelijke resultaten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27E360C8-2805-49F0-8926-C32A4DF3EF91}"/>
              </a:ext>
            </a:extLst>
          </p:cNvPr>
          <p:cNvSpPr/>
          <p:nvPr/>
        </p:nvSpPr>
        <p:spPr>
          <a:xfrm>
            <a:off x="6064380" y="156369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7" name="Rounded Rectangle 6">
            <a:extLst/>
          </p:cNvPr>
          <p:cNvSpPr/>
          <p:nvPr/>
        </p:nvSpPr>
        <p:spPr>
          <a:xfrm>
            <a:off x="7519988" y="156368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F6324F-C45A-42D4-85CE-AAB7C7A42142}"/>
              </a:ext>
            </a:extLst>
          </p:cNvPr>
          <p:cNvSpPr/>
          <p:nvPr/>
        </p:nvSpPr>
        <p:spPr bwMode="auto">
          <a:xfrm>
            <a:off x="6586537" y="1358991"/>
            <a:ext cx="2233613" cy="50482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2400" dirty="0">
                <a:solidFill>
                  <a:prstClr val="white"/>
                </a:solidFill>
                <a:ea typeface="ＭＳ Ｐゴシック" pitchFamily="-48" charset="-128"/>
              </a:rPr>
              <a:t>kwantitatief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24621B-51C4-4202-A691-F2DBEA6D9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30" y="2029998"/>
            <a:ext cx="6658105" cy="46716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E49DBEF-DD11-4BFD-B4A9-BFF74B911914}"/>
              </a:ext>
            </a:extLst>
          </p:cNvPr>
          <p:cNvSpPr/>
          <p:nvPr/>
        </p:nvSpPr>
        <p:spPr>
          <a:xfrm>
            <a:off x="494230" y="1358991"/>
            <a:ext cx="58399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altLang="nl-NL" b="1" dirty="0">
                <a:solidFill>
                  <a:srgbClr val="C00000"/>
                </a:solidFill>
                <a:latin typeface="Open Sans" panose="020B0606030504020204"/>
              </a:rPr>
              <a:t>Let op de verwijzing naar en beschrijving van de tabel in de tekst: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47BCA9-CE89-4063-8980-65FFF7EFDB1F}"/>
              </a:ext>
            </a:extLst>
          </p:cNvPr>
          <p:cNvSpPr/>
          <p:nvPr/>
        </p:nvSpPr>
        <p:spPr>
          <a:xfrm>
            <a:off x="7152335" y="3886200"/>
            <a:ext cx="18011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altLang="nl-NL" b="1" dirty="0">
                <a:solidFill>
                  <a:srgbClr val="C00000"/>
                </a:solidFill>
                <a:latin typeface="Open Sans" panose="020B0606030504020204"/>
              </a:rPr>
              <a:t>Tabel krijgt nummer en informatieve titel!</a:t>
            </a:r>
          </a:p>
        </p:txBody>
      </p:sp>
    </p:spTree>
    <p:extLst>
      <p:ext uri="{BB962C8B-B14F-4D97-AF65-F5344CB8AC3E}">
        <p14:creationId xmlns:p14="http://schemas.microsoft.com/office/powerpoint/2010/main" val="1408752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248835" name="Titel 1"/>
          <p:cNvSpPr>
            <a:spLocks noGrp="1"/>
          </p:cNvSpPr>
          <p:nvPr>
            <p:ph type="title"/>
          </p:nvPr>
        </p:nvSpPr>
        <p:spPr>
          <a:xfrm>
            <a:off x="539750" y="333375"/>
            <a:ext cx="7777163" cy="1143000"/>
          </a:xfrm>
        </p:spPr>
        <p:txBody>
          <a:bodyPr/>
          <a:lstStyle/>
          <a:p>
            <a:pPr algn="ctr" eaLnBrk="1" hangingPunct="1"/>
            <a:r>
              <a:rPr lang="nl-NL" altLang="nl-NL" sz="2000" dirty="0">
                <a:solidFill>
                  <a:srgbClr val="C00000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Bij voorkeur geen letterlijke herhaling van gegevens in tabellen of figuren in de tekst.</a:t>
            </a:r>
            <a:br>
              <a:rPr lang="nl-NL" altLang="nl-NL" sz="2000" dirty="0">
                <a:solidFill>
                  <a:srgbClr val="C00000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</a:br>
            <a:r>
              <a:rPr lang="nl-NL" altLang="nl-NL" sz="2000" dirty="0">
                <a:solidFill>
                  <a:srgbClr val="C00000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In onderstaand voorbeeld gebeurt dat wel!</a:t>
            </a:r>
          </a:p>
        </p:txBody>
      </p:sp>
      <p:pic>
        <p:nvPicPr>
          <p:cNvPr id="2488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1557338"/>
            <a:ext cx="8785225" cy="5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957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Title 1"/>
          <p:cNvSpPr>
            <a:spLocks noGrp="1"/>
          </p:cNvSpPr>
          <p:nvPr>
            <p:ph type="title"/>
          </p:nvPr>
        </p:nvSpPr>
        <p:spPr>
          <a:xfrm>
            <a:off x="458788" y="0"/>
            <a:ext cx="7993062" cy="1143000"/>
          </a:xfrm>
        </p:spPr>
        <p:txBody>
          <a:bodyPr/>
          <a:lstStyle/>
          <a:p>
            <a:r>
              <a:rPr lang="nl-NL" altLang="nl-NL" sz="22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Voorbeeld (2)</a:t>
            </a:r>
            <a:br>
              <a:rPr lang="nl-NL" altLang="nl-NL" sz="22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</a:br>
            <a:r>
              <a:rPr lang="nl-NL" altLang="nl-NL" sz="2200" b="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Inhoudelijke resultaten</a:t>
            </a:r>
          </a:p>
        </p:txBody>
      </p:sp>
      <p:sp>
        <p:nvSpPr>
          <p:cNvPr id="4" name="Rectangle: Rounded Corners 3">
            <a:extLst/>
          </p:cNvPr>
          <p:cNvSpPr/>
          <p:nvPr/>
        </p:nvSpPr>
        <p:spPr bwMode="auto">
          <a:xfrm>
            <a:off x="6588125" y="1476375"/>
            <a:ext cx="2232025" cy="504825"/>
          </a:xfrm>
          <a:prstGeom prst="round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2400" dirty="0">
                <a:solidFill>
                  <a:prstClr val="white"/>
                </a:solidFill>
                <a:ea typeface="ＭＳ Ｐゴシック" pitchFamily="-48" charset="-128"/>
              </a:rPr>
              <a:t>kwalitatief</a:t>
            </a:r>
          </a:p>
        </p:txBody>
      </p:sp>
      <p:pic>
        <p:nvPicPr>
          <p:cNvPr id="266244" name="Tijdelijke aanduiding voor inhoud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5392" y="1773032"/>
            <a:ext cx="7142163" cy="4537075"/>
          </a:xfrm>
          <a:noFill/>
        </p:spPr>
      </p:pic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27E360C8-2805-49F0-8926-C32A4DF3EF91}"/>
              </a:ext>
            </a:extLst>
          </p:cNvPr>
          <p:cNvSpPr/>
          <p:nvPr/>
        </p:nvSpPr>
        <p:spPr>
          <a:xfrm>
            <a:off x="6064380" y="156369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6" name="Rounded Rectangle 5">
            <a:extLst/>
          </p:cNvPr>
          <p:cNvSpPr/>
          <p:nvPr/>
        </p:nvSpPr>
        <p:spPr>
          <a:xfrm>
            <a:off x="7519988" y="156368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</p:spTree>
    <p:extLst>
      <p:ext uri="{BB962C8B-B14F-4D97-AF65-F5344CB8AC3E}">
        <p14:creationId xmlns:p14="http://schemas.microsoft.com/office/powerpoint/2010/main" val="454236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Titel 1"/>
          <p:cNvSpPr>
            <a:spLocks noGrp="1"/>
          </p:cNvSpPr>
          <p:nvPr>
            <p:ph type="title"/>
          </p:nvPr>
        </p:nvSpPr>
        <p:spPr>
          <a:xfrm>
            <a:off x="504863" y="0"/>
            <a:ext cx="7993062" cy="1143000"/>
          </a:xfrm>
        </p:spPr>
        <p:txBody>
          <a:bodyPr/>
          <a:lstStyle/>
          <a:p>
            <a:r>
              <a:rPr lang="nl-NL" altLang="nl-NL" sz="22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Voorbeeld (3)</a:t>
            </a:r>
            <a:br>
              <a:rPr lang="nl-NL" altLang="nl-NL" sz="22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</a:br>
            <a:r>
              <a:rPr lang="nl-NL" altLang="nl-NL" sz="2200" b="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Inhoudelijke resultaten</a:t>
            </a:r>
            <a:endParaRPr lang="nl-NL" altLang="nl-NL" sz="2200" dirty="0"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</p:txBody>
      </p:sp>
      <p:pic>
        <p:nvPicPr>
          <p:cNvPr id="268291" name="Tijdelijke aanduiding voor inhoud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63" y="1822185"/>
            <a:ext cx="5096748" cy="5397529"/>
          </a:xfrm>
          <a:noFill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0A8F81E-35EE-4EEC-A47E-A440E4E2E8C0}"/>
              </a:ext>
            </a:extLst>
          </p:cNvPr>
          <p:cNvSpPr/>
          <p:nvPr/>
        </p:nvSpPr>
        <p:spPr>
          <a:xfrm>
            <a:off x="399171" y="1359455"/>
            <a:ext cx="3661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altLang="nl-NL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Beschrijving resultaten uitvallers</a:t>
            </a:r>
            <a:endParaRPr lang="nl-NL" dirty="0"/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D6FAB2C9-BE0D-473C-94B8-50B3AD29BBAD}"/>
              </a:ext>
            </a:extLst>
          </p:cNvPr>
          <p:cNvSpPr/>
          <p:nvPr/>
        </p:nvSpPr>
        <p:spPr>
          <a:xfrm>
            <a:off x="6064380" y="156369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92826B42-7DFA-4DF3-9689-335D318447F8}"/>
              </a:ext>
            </a:extLst>
          </p:cNvPr>
          <p:cNvSpPr/>
          <p:nvPr/>
        </p:nvSpPr>
        <p:spPr>
          <a:xfrm>
            <a:off x="7519988" y="156368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228D0F8-C1DA-4D5C-B523-2EC5A6A89688}"/>
              </a:ext>
            </a:extLst>
          </p:cNvPr>
          <p:cNvSpPr/>
          <p:nvPr/>
        </p:nvSpPr>
        <p:spPr bwMode="auto">
          <a:xfrm>
            <a:off x="6588125" y="1476375"/>
            <a:ext cx="2232025" cy="504825"/>
          </a:xfrm>
          <a:prstGeom prst="roundRect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2400" dirty="0">
                <a:solidFill>
                  <a:prstClr val="white"/>
                </a:solidFill>
                <a:ea typeface="ＭＳ Ｐゴシック" pitchFamily="-48" charset="-128"/>
              </a:rPr>
              <a:t>kwalitatief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00CA31AD-F213-4367-8712-6221A18A2EA2}"/>
              </a:ext>
            </a:extLst>
          </p:cNvPr>
          <p:cNvSpPr txBox="1">
            <a:spLocks/>
          </p:cNvSpPr>
          <p:nvPr/>
        </p:nvSpPr>
        <p:spPr bwMode="auto">
          <a:xfrm>
            <a:off x="6588124" y="2710170"/>
            <a:ext cx="2253139" cy="2852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rgbClr val="FFFFFF"/>
                </a:solidFill>
                <a:latin typeface="Verdana"/>
                <a:ea typeface="ヒラギノ角ゴ Pro W3" charset="0"/>
                <a:cs typeface="Verdana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nl-NL" altLang="nl-NL" sz="2000" b="0" dirty="0">
                <a:solidFill>
                  <a:srgbClr val="C00000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Ook bij kwalitatief onderzoek kunnen tabellen worden gebruikt om resultaten overzichtelijk te presenteren.</a:t>
            </a:r>
          </a:p>
        </p:txBody>
      </p:sp>
    </p:spTree>
    <p:extLst>
      <p:ext uri="{BB962C8B-B14F-4D97-AF65-F5344CB8AC3E}">
        <p14:creationId xmlns:p14="http://schemas.microsoft.com/office/powerpoint/2010/main" val="668371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3"/>
          <p:cNvSpPr>
            <a:spLocks noGrp="1"/>
          </p:cNvSpPr>
          <p:nvPr>
            <p:ph type="body" idx="1"/>
          </p:nvPr>
        </p:nvSpPr>
        <p:spPr>
          <a:xfrm>
            <a:off x="585891" y="1903259"/>
            <a:ext cx="6480175" cy="2890838"/>
          </a:xfrm>
        </p:spPr>
        <p:txBody>
          <a:bodyPr/>
          <a:lstStyle/>
          <a:p>
            <a:pPr marL="0" indent="0" eaLnBrk="1" hangingPunct="1">
              <a:buNone/>
              <a:tabLst>
                <a:tab pos="361950" algn="l"/>
              </a:tabLst>
            </a:pPr>
            <a:r>
              <a:rPr lang="nl-NL" altLang="nl-NL" sz="2400" b="1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Frequenties</a:t>
            </a:r>
          </a:p>
          <a:p>
            <a:pPr marL="361950" indent="-361950" eaLnBrk="1" hangingPunct="1">
              <a:buFont typeface="Wingdings" panose="05000000000000000000" pitchFamily="2" charset="2"/>
              <a:buChar char="§"/>
              <a:tabLst>
                <a:tab pos="361950" algn="l"/>
              </a:tabLst>
            </a:pPr>
            <a:r>
              <a:rPr lang="nl-NL" altLang="nl-NL" sz="24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Tabellen</a:t>
            </a:r>
          </a:p>
          <a:p>
            <a:pPr marL="361950" indent="-361950" eaLnBrk="1" hangingPunct="1">
              <a:buFont typeface="Wingdings" panose="05000000000000000000" pitchFamily="2" charset="2"/>
              <a:buChar char="§"/>
              <a:tabLst>
                <a:tab pos="361950" algn="l"/>
              </a:tabLst>
            </a:pPr>
            <a:r>
              <a:rPr lang="nl-NL" altLang="nl-NL" sz="24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Figuren: staafdiagram of taartdiagram</a:t>
            </a:r>
          </a:p>
          <a:p>
            <a:pPr marL="0" indent="0" eaLnBrk="1" hangingPunct="1">
              <a:buNone/>
              <a:tabLst>
                <a:tab pos="361950" algn="l"/>
              </a:tabLst>
            </a:pPr>
            <a:endParaRPr lang="nl-NL" altLang="nl-NL" sz="2400" dirty="0"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  <a:p>
            <a:pPr marL="0" indent="0" eaLnBrk="1" hangingPunct="1">
              <a:buNone/>
              <a:tabLst>
                <a:tab pos="361950" algn="l"/>
              </a:tabLst>
            </a:pPr>
            <a:r>
              <a:rPr lang="nl-NL" altLang="nl-NL" sz="2400" b="1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Gemiddelden</a:t>
            </a:r>
          </a:p>
          <a:p>
            <a:pPr marL="361950" indent="-361950" eaLnBrk="1" hangingPunct="1">
              <a:buFont typeface="Wingdings" panose="05000000000000000000" pitchFamily="2" charset="2"/>
              <a:buChar char="§"/>
              <a:tabLst>
                <a:tab pos="361950" algn="l"/>
              </a:tabLst>
            </a:pPr>
            <a:r>
              <a:rPr lang="nl-NL" altLang="nl-NL" sz="24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Tabellen</a:t>
            </a:r>
          </a:p>
          <a:p>
            <a:pPr marL="361950" indent="-361950" eaLnBrk="1" hangingPunct="1">
              <a:buFont typeface="Wingdings" panose="05000000000000000000" pitchFamily="2" charset="2"/>
              <a:buChar char="§"/>
              <a:tabLst>
                <a:tab pos="361950" algn="l"/>
              </a:tabLst>
            </a:pPr>
            <a:r>
              <a:rPr lang="nl-NL" altLang="nl-NL" sz="24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Figuren, o.a. </a:t>
            </a:r>
            <a:r>
              <a:rPr lang="nl-NL" altLang="nl-NL" sz="2400" dirty="0" err="1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boxplot</a:t>
            </a:r>
            <a:endParaRPr lang="en-GB" altLang="nl-NL" sz="2400" dirty="0"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  <a:p>
            <a:pPr marL="361950" indent="-361950" eaLnBrk="1" hangingPunct="1">
              <a:buFont typeface="Wingdings" panose="05000000000000000000" pitchFamily="2" charset="2"/>
              <a:buChar char="§"/>
              <a:tabLst>
                <a:tab pos="361950" algn="l"/>
              </a:tabLst>
            </a:pPr>
            <a:endParaRPr lang="en-GB" altLang="nl-NL" sz="2400" dirty="0"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  <a:p>
            <a:pPr marL="361950" indent="-361950" eaLnBrk="1" hangingPunct="1">
              <a:tabLst>
                <a:tab pos="361950" algn="l"/>
              </a:tabLst>
            </a:pPr>
            <a:endParaRPr lang="en-GB" altLang="nl-NL" sz="2400" dirty="0"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</p:txBody>
      </p:sp>
      <p:sp>
        <p:nvSpPr>
          <p:cNvPr id="238595" name="Rectangle 5"/>
          <p:cNvSpPr>
            <a:spLocks noGrp="1"/>
          </p:cNvSpPr>
          <p:nvPr>
            <p:ph type="title"/>
          </p:nvPr>
        </p:nvSpPr>
        <p:spPr>
          <a:xfrm>
            <a:off x="488692" y="0"/>
            <a:ext cx="7993062" cy="1143000"/>
          </a:xfrm>
          <a:noFill/>
        </p:spPr>
        <p:txBody>
          <a:bodyPr/>
          <a:lstStyle/>
          <a:p>
            <a:pPr eaLnBrk="1" hangingPunct="1"/>
            <a:r>
              <a:rPr lang="nl-NL" altLang="nl-NL" sz="24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Tabellen en figuren</a:t>
            </a:r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27E360C8-2805-49F0-8926-C32A4DF3EF91}"/>
              </a:ext>
            </a:extLst>
          </p:cNvPr>
          <p:cNvSpPr/>
          <p:nvPr/>
        </p:nvSpPr>
        <p:spPr>
          <a:xfrm>
            <a:off x="6064380" y="156369"/>
            <a:ext cx="1301750" cy="830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Analyse Complexe Zorgsituatie</a:t>
            </a:r>
          </a:p>
        </p:txBody>
      </p:sp>
      <p:sp>
        <p:nvSpPr>
          <p:cNvPr id="5" name="Rounded Rectangle 4">
            <a:extLst/>
          </p:cNvPr>
          <p:cNvSpPr/>
          <p:nvPr/>
        </p:nvSpPr>
        <p:spPr>
          <a:xfrm>
            <a:off x="7519988" y="156368"/>
            <a:ext cx="1300162" cy="8302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l-NL" sz="1400" b="0" dirty="0">
                <a:latin typeface="Open Sans"/>
              </a:rPr>
              <a:t>Praktijk-onderzoek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5A9FC46-D7F8-4195-A472-5657635B8C85}"/>
              </a:ext>
            </a:extLst>
          </p:cNvPr>
          <p:cNvSpPr/>
          <p:nvPr/>
        </p:nvSpPr>
        <p:spPr bwMode="auto">
          <a:xfrm>
            <a:off x="6586537" y="1358991"/>
            <a:ext cx="2233613" cy="50482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2400" dirty="0">
                <a:solidFill>
                  <a:prstClr val="white"/>
                </a:solidFill>
                <a:ea typeface="ＭＳ Ｐゴシック" pitchFamily="-48" charset="-128"/>
              </a:rPr>
              <a:t>kwantitatief</a:t>
            </a:r>
          </a:p>
        </p:txBody>
      </p:sp>
    </p:spTree>
    <p:extLst>
      <p:ext uri="{BB962C8B-B14F-4D97-AF65-F5344CB8AC3E}">
        <p14:creationId xmlns:p14="http://schemas.microsoft.com/office/powerpoint/2010/main" val="30083053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33"/>
          <p:cNvSpPr>
            <a:spLocks noChangeArrowheads="1"/>
          </p:cNvSpPr>
          <p:nvPr/>
        </p:nvSpPr>
        <p:spPr bwMode="auto">
          <a:xfrm>
            <a:off x="468313" y="-19050"/>
            <a:ext cx="66246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FFFFFF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Voorbeeld (1)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b="0" dirty="0">
                <a:solidFill>
                  <a:srgbClr val="FFFFFF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Tabellen en figuren</a:t>
            </a:r>
            <a:endParaRPr lang="nl-NL" altLang="nl-NL" dirty="0">
              <a:solidFill>
                <a:srgbClr val="FFFFFF"/>
              </a:solidFill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</p:txBody>
      </p:sp>
      <p:pic>
        <p:nvPicPr>
          <p:cNvPr id="24064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71" y="2654890"/>
            <a:ext cx="8207375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88D391-CC06-45D1-8167-CBD1921440D2}"/>
              </a:ext>
            </a:extLst>
          </p:cNvPr>
          <p:cNvSpPr txBox="1"/>
          <p:nvPr/>
        </p:nvSpPr>
        <p:spPr>
          <a:xfrm>
            <a:off x="546971" y="1592827"/>
            <a:ext cx="251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Frequenties: tabel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7D1233F5-6984-458D-A0DA-79D65652688F}"/>
              </a:ext>
            </a:extLst>
          </p:cNvPr>
          <p:cNvSpPr/>
          <p:nvPr/>
        </p:nvSpPr>
        <p:spPr>
          <a:xfrm>
            <a:off x="7334864" y="1992937"/>
            <a:ext cx="511277" cy="97840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5E7CBE2F-4858-4CB3-AF7A-35093858156D}"/>
              </a:ext>
            </a:extLst>
          </p:cNvPr>
          <p:cNvSpPr txBox="1">
            <a:spLocks/>
          </p:cNvSpPr>
          <p:nvPr/>
        </p:nvSpPr>
        <p:spPr bwMode="auto">
          <a:xfrm>
            <a:off x="5021164" y="1314251"/>
            <a:ext cx="3575865" cy="55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rgbClr val="FFFFFF"/>
                </a:solidFill>
                <a:latin typeface="Verdana"/>
                <a:ea typeface="ヒラギノ角ゴ Pro W3" charset="0"/>
                <a:cs typeface="Verdana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nl-NL" altLang="nl-NL" sz="2000" b="0" dirty="0">
                <a:solidFill>
                  <a:srgbClr val="C00000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aantal (N) en percentage (%)</a:t>
            </a:r>
          </a:p>
        </p:txBody>
      </p:sp>
    </p:spTree>
    <p:extLst>
      <p:ext uri="{BB962C8B-B14F-4D97-AF65-F5344CB8AC3E}">
        <p14:creationId xmlns:p14="http://schemas.microsoft.com/office/powerpoint/2010/main" val="23976344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3"/>
          <p:cNvSpPr>
            <a:spLocks noGrp="1"/>
          </p:cNvSpPr>
          <p:nvPr>
            <p:ph type="body" idx="1"/>
          </p:nvPr>
        </p:nvSpPr>
        <p:spPr>
          <a:xfrm>
            <a:off x="468313" y="5948333"/>
            <a:ext cx="7558088" cy="86677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l-NL" altLang="nl-NL" sz="16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Uit ‘Verslag Project rechtstreeks verwijzen van de jeugdgezondheidszorg naar de 2e lijn [TNO-rapport </a:t>
            </a:r>
            <a:r>
              <a:rPr lang="nl-NL" altLang="nl-NL" sz="16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KvL</a:t>
            </a:r>
            <a:r>
              <a:rPr lang="nl-NL" altLang="nl-NL" sz="16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2006.038] van </a:t>
            </a:r>
            <a:r>
              <a:rPr lang="nl-NL" altLang="nl-NL" sz="16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Buiting</a:t>
            </a:r>
            <a:r>
              <a:rPr lang="nl-NL" altLang="nl-NL" sz="16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nl-NL" altLang="nl-NL" sz="16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Verkerk</a:t>
            </a:r>
            <a:r>
              <a:rPr lang="nl-NL" altLang="nl-NL" sz="16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Wagenaar-Fischer en </a:t>
            </a:r>
            <a:r>
              <a:rPr lang="nl-NL" altLang="nl-NL" sz="16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HiraSing</a:t>
            </a:r>
            <a:r>
              <a:rPr lang="nl-NL" altLang="nl-NL" sz="16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(2006).</a:t>
            </a:r>
          </a:p>
        </p:txBody>
      </p:sp>
      <p:pic>
        <p:nvPicPr>
          <p:cNvPr id="24678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18" y="1644620"/>
            <a:ext cx="7558088" cy="430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3">
            <a:extLst>
              <a:ext uri="{FF2B5EF4-FFF2-40B4-BE49-F238E27FC236}">
                <a16:creationId xmlns:a16="http://schemas.microsoft.com/office/drawing/2014/main" id="{E02E2C2D-60D7-43AD-89C9-5DAF55B50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2640"/>
            <a:ext cx="66246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FFFFFF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Voorbeeld (2)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b="0" dirty="0">
                <a:solidFill>
                  <a:srgbClr val="FFFFFF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Tabellen en figuren</a:t>
            </a:r>
            <a:endParaRPr lang="nl-NL" altLang="nl-NL" dirty="0">
              <a:solidFill>
                <a:srgbClr val="FFFFFF"/>
              </a:solidFill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87A5E9-2D41-4DF9-A42C-694D35DD87D6}"/>
              </a:ext>
            </a:extLst>
          </p:cNvPr>
          <p:cNvSpPr txBox="1"/>
          <p:nvPr/>
        </p:nvSpPr>
        <p:spPr>
          <a:xfrm>
            <a:off x="468313" y="1444565"/>
            <a:ext cx="3559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Frequenties: staafdiagram</a:t>
            </a:r>
          </a:p>
        </p:txBody>
      </p:sp>
    </p:spTree>
    <p:extLst>
      <p:ext uri="{BB962C8B-B14F-4D97-AF65-F5344CB8AC3E}">
        <p14:creationId xmlns:p14="http://schemas.microsoft.com/office/powerpoint/2010/main" val="2759956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33"/>
          <p:cNvSpPr>
            <a:spLocks noChangeArrowheads="1"/>
          </p:cNvSpPr>
          <p:nvPr/>
        </p:nvSpPr>
        <p:spPr bwMode="auto">
          <a:xfrm>
            <a:off x="468313" y="12640"/>
            <a:ext cx="66246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FFFFFF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Voorbeeld (3)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b="0" dirty="0">
                <a:solidFill>
                  <a:srgbClr val="FFFFFF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Tabellen en figuren</a:t>
            </a:r>
            <a:endParaRPr lang="nl-NL" altLang="nl-NL" dirty="0">
              <a:solidFill>
                <a:srgbClr val="FFFFFF"/>
              </a:solidFill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</p:txBody>
      </p:sp>
      <p:pic>
        <p:nvPicPr>
          <p:cNvPr id="24474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257630"/>
            <a:ext cx="7362825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8811AE-585A-49B5-89CF-9D83437B7731}"/>
              </a:ext>
            </a:extLst>
          </p:cNvPr>
          <p:cNvSpPr txBox="1"/>
          <p:nvPr/>
        </p:nvSpPr>
        <p:spPr>
          <a:xfrm>
            <a:off x="468313" y="1444565"/>
            <a:ext cx="48728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Frequenties: gestapeld staafdiagram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B8F4B91D-78BA-4108-8903-5C97FCCB655D}"/>
              </a:ext>
            </a:extLst>
          </p:cNvPr>
          <p:cNvSpPr txBox="1">
            <a:spLocks/>
          </p:cNvSpPr>
          <p:nvPr/>
        </p:nvSpPr>
        <p:spPr bwMode="auto">
          <a:xfrm>
            <a:off x="5657694" y="2418735"/>
            <a:ext cx="3017993" cy="231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rgbClr val="FFFFFF"/>
                </a:solidFill>
                <a:latin typeface="Verdana"/>
                <a:ea typeface="ヒラギノ角ゴ Pro W3" charset="0"/>
                <a:cs typeface="Verdana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nl-NL" altLang="nl-NL" sz="2000" b="0" dirty="0">
                <a:solidFill>
                  <a:srgbClr val="C00000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In dit gestapelde staafdiagram is in één oogopslag te zien hoe de verdeling van de stemming bij de voor- en nameting van elkaar verschillen.</a:t>
            </a:r>
          </a:p>
          <a:p>
            <a:pPr eaLnBrk="1" hangingPunct="1"/>
            <a:endParaRPr lang="nl-NL" altLang="nl-NL" sz="2000" b="0" dirty="0">
              <a:solidFill>
                <a:srgbClr val="C00000"/>
              </a:solidFill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  <a:p>
            <a:pPr eaLnBrk="1" hangingPunct="1"/>
            <a:r>
              <a:rPr lang="nl-NL" altLang="nl-NL" sz="2000" b="0" dirty="0">
                <a:solidFill>
                  <a:srgbClr val="C00000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N.B. Je kunt op deze manier ook twee (of meer) groepen, bijv. mannen en vrouwen met elkaar vergelijken.</a:t>
            </a:r>
          </a:p>
        </p:txBody>
      </p:sp>
    </p:spTree>
    <p:extLst>
      <p:ext uri="{BB962C8B-B14F-4D97-AF65-F5344CB8AC3E}">
        <p14:creationId xmlns:p14="http://schemas.microsoft.com/office/powerpoint/2010/main" val="2975036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3" name="Picture 5" descr="Zou u dit revalidatiecentrum bij andere revalidatiepatienten aanbevelen- - cirkeldiagra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626" y="1962663"/>
            <a:ext cx="6379547" cy="442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3">
            <a:extLst>
              <a:ext uri="{FF2B5EF4-FFF2-40B4-BE49-F238E27FC236}">
                <a16:creationId xmlns:a16="http://schemas.microsoft.com/office/drawing/2014/main" id="{E7DFE055-434F-42BC-AD25-9127E3956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2640"/>
            <a:ext cx="66246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FFFFFF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Voorbeeld (4)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b="0" dirty="0">
                <a:solidFill>
                  <a:srgbClr val="FFFFFF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Tabellen en figuren</a:t>
            </a:r>
            <a:endParaRPr lang="nl-NL" altLang="nl-NL" dirty="0">
              <a:solidFill>
                <a:srgbClr val="FFFFFF"/>
              </a:solidFill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BAE4D3-E2AB-49DA-8741-C987BEF5FFFD}"/>
              </a:ext>
            </a:extLst>
          </p:cNvPr>
          <p:cNvSpPr txBox="1"/>
          <p:nvPr/>
        </p:nvSpPr>
        <p:spPr>
          <a:xfrm>
            <a:off x="468313" y="1444565"/>
            <a:ext cx="3559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Frequenties: taartdiagram</a:t>
            </a:r>
          </a:p>
        </p:txBody>
      </p:sp>
    </p:spTree>
    <p:extLst>
      <p:ext uri="{BB962C8B-B14F-4D97-AF65-F5344CB8AC3E}">
        <p14:creationId xmlns:p14="http://schemas.microsoft.com/office/powerpoint/2010/main" val="24542952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3">
            <a:extLst>
              <a:ext uri="{FF2B5EF4-FFF2-40B4-BE49-F238E27FC236}">
                <a16:creationId xmlns:a16="http://schemas.microsoft.com/office/drawing/2014/main" id="{E7DFE055-434F-42BC-AD25-9127E3956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2640"/>
            <a:ext cx="66246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FFFFFF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Voorbeeld (5)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b="0" dirty="0">
                <a:solidFill>
                  <a:srgbClr val="FFFFFF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Tabellen en figuren</a:t>
            </a:r>
            <a:endParaRPr lang="nl-NL" altLang="nl-NL" dirty="0">
              <a:solidFill>
                <a:srgbClr val="FFFFFF"/>
              </a:solidFill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5147C5BF-07F5-4DB4-B81C-E2D62FCC5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57" y="2267462"/>
            <a:ext cx="7416800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8C87A9-20EF-45DC-983B-1983D3B9A700}"/>
              </a:ext>
            </a:extLst>
          </p:cNvPr>
          <p:cNvSpPr txBox="1"/>
          <p:nvPr/>
        </p:nvSpPr>
        <p:spPr>
          <a:xfrm>
            <a:off x="468313" y="1444565"/>
            <a:ext cx="3559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Frequenties: taartdiagram</a:t>
            </a:r>
          </a:p>
        </p:txBody>
      </p:sp>
    </p:spTree>
    <p:extLst>
      <p:ext uri="{BB962C8B-B14F-4D97-AF65-F5344CB8AC3E}">
        <p14:creationId xmlns:p14="http://schemas.microsoft.com/office/powerpoint/2010/main" val="3264370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3">
            <a:extLst>
              <a:ext uri="{FF2B5EF4-FFF2-40B4-BE49-F238E27FC236}">
                <a16:creationId xmlns:a16="http://schemas.microsoft.com/office/drawing/2014/main" id="{617DD52E-E1CC-4DF9-9C8A-33731A06B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2640"/>
            <a:ext cx="66246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FFFFFF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Voorbeeld (6 - 1)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b="0" dirty="0">
                <a:solidFill>
                  <a:srgbClr val="FFFFFF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Tabellen en figuren</a:t>
            </a:r>
            <a:endParaRPr lang="nl-NL" altLang="nl-NL" dirty="0">
              <a:solidFill>
                <a:srgbClr val="FFFFFF"/>
              </a:solidFill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50C38D9-373F-4C6B-8D42-CB6D3935C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665144"/>
              </p:ext>
            </p:extLst>
          </p:nvPr>
        </p:nvGraphicFramePr>
        <p:xfrm>
          <a:off x="485417" y="2133600"/>
          <a:ext cx="8190270" cy="3589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8465">
                  <a:extLst>
                    <a:ext uri="{9D8B030D-6E8A-4147-A177-3AD203B41FA5}">
                      <a16:colId xmlns:a16="http://schemas.microsoft.com/office/drawing/2014/main" val="3916911354"/>
                    </a:ext>
                  </a:extLst>
                </a:gridCol>
                <a:gridCol w="881625">
                  <a:extLst>
                    <a:ext uri="{9D8B030D-6E8A-4147-A177-3AD203B41FA5}">
                      <a16:colId xmlns:a16="http://schemas.microsoft.com/office/drawing/2014/main" val="1000695110"/>
                    </a:ext>
                  </a:extLst>
                </a:gridCol>
                <a:gridCol w="1365045">
                  <a:extLst>
                    <a:ext uri="{9D8B030D-6E8A-4147-A177-3AD203B41FA5}">
                      <a16:colId xmlns:a16="http://schemas.microsoft.com/office/drawing/2014/main" val="1924732572"/>
                    </a:ext>
                  </a:extLst>
                </a:gridCol>
                <a:gridCol w="1365045">
                  <a:extLst>
                    <a:ext uri="{9D8B030D-6E8A-4147-A177-3AD203B41FA5}">
                      <a16:colId xmlns:a16="http://schemas.microsoft.com/office/drawing/2014/main" val="2392622600"/>
                    </a:ext>
                  </a:extLst>
                </a:gridCol>
                <a:gridCol w="1365045">
                  <a:extLst>
                    <a:ext uri="{9D8B030D-6E8A-4147-A177-3AD203B41FA5}">
                      <a16:colId xmlns:a16="http://schemas.microsoft.com/office/drawing/2014/main" val="472194100"/>
                    </a:ext>
                  </a:extLst>
                </a:gridCol>
                <a:gridCol w="1365045">
                  <a:extLst>
                    <a:ext uri="{9D8B030D-6E8A-4147-A177-3AD203B41FA5}">
                      <a16:colId xmlns:a16="http://schemas.microsoft.com/office/drawing/2014/main" val="650011443"/>
                    </a:ext>
                  </a:extLst>
                </a:gridCol>
              </a:tblGrid>
              <a:tr h="326328">
                <a:tc gridSpan="6">
                  <a:txBody>
                    <a:bodyPr/>
                    <a:lstStyle/>
                    <a:p>
                      <a:pPr algn="ctr"/>
                      <a:r>
                        <a:rPr lang="nl-NL" sz="1400" b="1" dirty="0" err="1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Descriptive</a:t>
                      </a:r>
                      <a:r>
                        <a:rPr lang="nl-NL" sz="1400" b="1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nl-NL" sz="1400" b="1" dirty="0" err="1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Statistics</a:t>
                      </a:r>
                      <a:endParaRPr lang="nl-NL" sz="1400" b="1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l-NL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nl-NL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nl-NL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nl-NL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nl-NL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009075"/>
                  </a:ext>
                </a:extLst>
              </a:tr>
              <a:tr h="326328">
                <a:tc>
                  <a:txBody>
                    <a:bodyPr/>
                    <a:lstStyle/>
                    <a:p>
                      <a:endParaRPr lang="nl-NL" sz="14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Minimum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Maximum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 err="1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nl-NL" sz="14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 err="1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Std</a:t>
                      </a:r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nl-NL" sz="1400" dirty="0" err="1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Deviation</a:t>
                      </a:r>
                      <a:endParaRPr lang="nl-NL" sz="14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0635885"/>
                  </a:ext>
                </a:extLst>
              </a:tr>
              <a:tr h="326328"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V10_1_moeilijk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4,12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,697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8968007"/>
                  </a:ext>
                </a:extLst>
              </a:tr>
              <a:tr h="326328"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V10_2_spannend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3,94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,827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8409227"/>
                  </a:ext>
                </a:extLst>
              </a:tr>
              <a:tr h="326328"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V10_3_uitdaging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4,12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,697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82207004"/>
                  </a:ext>
                </a:extLst>
              </a:tr>
              <a:tr h="326328"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V10_4_hobbel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,612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69690327"/>
                  </a:ext>
                </a:extLst>
              </a:tr>
              <a:tr h="326328"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V10_5_leerzaam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4,29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,588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23936839"/>
                  </a:ext>
                </a:extLst>
              </a:tr>
              <a:tr h="326328"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V10_6_angstig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3,41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1,121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15185115"/>
                  </a:ext>
                </a:extLst>
              </a:tr>
              <a:tr h="326328"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V10_7_onnodig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1,94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,899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5594503"/>
                  </a:ext>
                </a:extLst>
              </a:tr>
              <a:tr h="326328"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V10_8_nodig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3,88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,857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44124116"/>
                  </a:ext>
                </a:extLst>
              </a:tr>
              <a:tr h="326328">
                <a:tc>
                  <a:txBody>
                    <a:bodyPr/>
                    <a:lstStyle/>
                    <a:p>
                      <a:r>
                        <a:rPr lang="nl-NL" sz="1400" dirty="0" err="1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Valid</a:t>
                      </a:r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N (</a:t>
                      </a:r>
                      <a:r>
                        <a:rPr lang="nl-NL" sz="1400" dirty="0" err="1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listwise</a:t>
                      </a:r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4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nl-NL" sz="14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nl-NL" sz="14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nl-NL" sz="14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nl-NL" sz="14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571493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BAE27E4-3E35-40A6-AC0E-EF8B39BBAAF4}"/>
              </a:ext>
            </a:extLst>
          </p:cNvPr>
          <p:cNvSpPr txBox="1"/>
          <p:nvPr/>
        </p:nvSpPr>
        <p:spPr>
          <a:xfrm>
            <a:off x="2700910" y="1395128"/>
            <a:ext cx="5974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SPSS-output vraag 10  ‘Beleving onderzoek doen’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3730C075-ED55-4819-9FEF-AA3D5D9A952D}"/>
              </a:ext>
            </a:extLst>
          </p:cNvPr>
          <p:cNvSpPr txBox="1">
            <a:spLocks/>
          </p:cNvSpPr>
          <p:nvPr/>
        </p:nvSpPr>
        <p:spPr bwMode="auto">
          <a:xfrm>
            <a:off x="468313" y="6004560"/>
            <a:ext cx="7324408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rgbClr val="FFFFFF"/>
                </a:solidFill>
                <a:latin typeface="Verdana"/>
                <a:ea typeface="ヒラギノ角ゴ Pro W3" charset="0"/>
                <a:cs typeface="Verdana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nl-NL" altLang="nl-NL" sz="2000" b="0" dirty="0">
                <a:solidFill>
                  <a:srgbClr val="C00000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SPSS-output niet zomaar in artikel plakken; maak er in Word een nette tabel van (zie volgende dia).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36E8A3-7FA1-49F7-BDA2-B8EAB79F7F2E}"/>
              </a:ext>
            </a:extLst>
          </p:cNvPr>
          <p:cNvSpPr txBox="1"/>
          <p:nvPr/>
        </p:nvSpPr>
        <p:spPr>
          <a:xfrm>
            <a:off x="468313" y="1444565"/>
            <a:ext cx="18902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Gemiddelden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782511CB-B7D7-4BCC-8899-3E7D7AD7573A}"/>
              </a:ext>
            </a:extLst>
          </p:cNvPr>
          <p:cNvSpPr/>
          <p:nvPr/>
        </p:nvSpPr>
        <p:spPr>
          <a:xfrm>
            <a:off x="3067664" y="1784854"/>
            <a:ext cx="403123" cy="55845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50342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BEF5AB5-7FF2-4CEB-80D2-8945552BE7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819975"/>
              </p:ext>
            </p:extLst>
          </p:nvPr>
        </p:nvGraphicFramePr>
        <p:xfrm>
          <a:off x="540119" y="2030135"/>
          <a:ext cx="5902960" cy="445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6126">
                  <a:extLst>
                    <a:ext uri="{9D8B030D-6E8A-4147-A177-3AD203B41FA5}">
                      <a16:colId xmlns:a16="http://schemas.microsoft.com/office/drawing/2014/main" val="3916911354"/>
                    </a:ext>
                  </a:extLst>
                </a:gridCol>
                <a:gridCol w="1793417">
                  <a:extLst>
                    <a:ext uri="{9D8B030D-6E8A-4147-A177-3AD203B41FA5}">
                      <a16:colId xmlns:a16="http://schemas.microsoft.com/office/drawing/2014/main" val="472194100"/>
                    </a:ext>
                  </a:extLst>
                </a:gridCol>
                <a:gridCol w="1793417">
                  <a:extLst>
                    <a:ext uri="{9D8B030D-6E8A-4147-A177-3AD203B41FA5}">
                      <a16:colId xmlns:a16="http://schemas.microsoft.com/office/drawing/2014/main" val="650011443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l"/>
                      <a:r>
                        <a:rPr lang="nl-NL" sz="1600" b="1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Tabel 3: Meningen van hbo-V-studenten over het afstudeeronderzoek *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l-NL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l-NL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009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Gemiddelde 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0635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Leerzaam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4,29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,59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9182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Uitdaging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4,12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,70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3793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Spannend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3,94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,83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567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Nodig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3,88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,86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8053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nl-NL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nl-NL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909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Moeilijk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4,12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,70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8968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Hobbel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4,00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,61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6969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Angstig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3,41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1,12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1518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Onnodig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1,94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,90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5594503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nl-NL" sz="16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* Antwoorden op een schaal van 1 ‘niet waar’ tot 5 ‘helemaal waar’.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nl-NL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nl-NL" sz="1600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709137"/>
                  </a:ext>
                </a:extLst>
              </a:tr>
            </a:tbl>
          </a:graphicData>
        </a:graphic>
      </p:graphicFrame>
      <p:sp>
        <p:nvSpPr>
          <p:cNvPr id="4" name="Rectangle 33">
            <a:extLst>
              <a:ext uri="{FF2B5EF4-FFF2-40B4-BE49-F238E27FC236}">
                <a16:creationId xmlns:a16="http://schemas.microsoft.com/office/drawing/2014/main" id="{2C6ABAB0-1F2D-4CDC-810A-31D3DDB36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2640"/>
            <a:ext cx="66246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FFFFFF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Voorbeeld (6 - 2)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b="0" dirty="0">
                <a:solidFill>
                  <a:srgbClr val="FFFFFF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Tabellen en figuren</a:t>
            </a:r>
            <a:endParaRPr lang="nl-NL" altLang="nl-NL" dirty="0">
              <a:solidFill>
                <a:srgbClr val="FFFFFF"/>
              </a:solidFill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B97816-601F-46E1-A3A5-F500613CC92C}"/>
              </a:ext>
            </a:extLst>
          </p:cNvPr>
          <p:cNvSpPr txBox="1"/>
          <p:nvPr/>
        </p:nvSpPr>
        <p:spPr>
          <a:xfrm>
            <a:off x="468313" y="1444565"/>
            <a:ext cx="2690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Gemiddelden: tabel</a:t>
            </a:r>
          </a:p>
        </p:txBody>
      </p:sp>
    </p:spTree>
    <p:extLst>
      <p:ext uri="{BB962C8B-B14F-4D97-AF65-F5344CB8AC3E}">
        <p14:creationId xmlns:p14="http://schemas.microsoft.com/office/powerpoint/2010/main" val="41628272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07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18" y="1927122"/>
            <a:ext cx="7726206" cy="782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3">
            <a:extLst>
              <a:ext uri="{FF2B5EF4-FFF2-40B4-BE49-F238E27FC236}">
                <a16:creationId xmlns:a16="http://schemas.microsoft.com/office/drawing/2014/main" id="{AB0FCBEC-78E4-41CA-8670-76E8695B6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2640"/>
            <a:ext cx="66246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FFFFFF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Voorbeeld (7)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b="0" dirty="0">
                <a:solidFill>
                  <a:srgbClr val="FFFFFF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Tabellen en figuren</a:t>
            </a:r>
            <a:endParaRPr lang="nl-NL" altLang="nl-NL" dirty="0">
              <a:solidFill>
                <a:srgbClr val="FFFFFF"/>
              </a:solidFill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97034-6A50-46DE-B843-7039FF026416}"/>
              </a:ext>
            </a:extLst>
          </p:cNvPr>
          <p:cNvSpPr txBox="1"/>
          <p:nvPr/>
        </p:nvSpPr>
        <p:spPr>
          <a:xfrm>
            <a:off x="468313" y="1444565"/>
            <a:ext cx="2690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Gemiddelden: tabel</a:t>
            </a:r>
          </a:p>
        </p:txBody>
      </p:sp>
    </p:spTree>
    <p:extLst>
      <p:ext uri="{BB962C8B-B14F-4D97-AF65-F5344CB8AC3E}">
        <p14:creationId xmlns:p14="http://schemas.microsoft.com/office/powerpoint/2010/main" val="4154346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09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67" y="1989138"/>
            <a:ext cx="7200900" cy="352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CE18A7-0606-4A09-AD03-EB9EB11EE985}"/>
              </a:ext>
            </a:extLst>
          </p:cNvPr>
          <p:cNvSpPr txBox="1"/>
          <p:nvPr/>
        </p:nvSpPr>
        <p:spPr>
          <a:xfrm>
            <a:off x="468313" y="1444565"/>
            <a:ext cx="2690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Gemiddelden: tabel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E4D725-BA70-46DE-9A02-F3FBD6237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25538"/>
          </a:xfrm>
        </p:spPr>
        <p:txBody>
          <a:bodyPr/>
          <a:lstStyle/>
          <a:p>
            <a:pPr defTabSz="914400"/>
            <a:r>
              <a:rPr lang="nl-NL" altLang="nl-NL" sz="24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Voorbeeld (8)</a:t>
            </a:r>
            <a:br>
              <a:rPr lang="nl-NL" altLang="nl-NL" sz="240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</a:br>
            <a:r>
              <a:rPr lang="nl-NL" altLang="nl-NL" sz="2400" b="0" dirty="0"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Tabellen en figuren</a:t>
            </a:r>
            <a:endParaRPr lang="nl-NL" sz="2400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E122F1C-DFA9-4F56-82AC-C6F8F76F03DA}"/>
              </a:ext>
            </a:extLst>
          </p:cNvPr>
          <p:cNvSpPr txBox="1">
            <a:spLocks/>
          </p:cNvSpPr>
          <p:nvPr/>
        </p:nvSpPr>
        <p:spPr bwMode="auto">
          <a:xfrm>
            <a:off x="502067" y="5478206"/>
            <a:ext cx="7200900" cy="106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rgbClr val="FFFFFF"/>
                </a:solidFill>
                <a:latin typeface="Verdana"/>
                <a:ea typeface="ヒラギノ角ゴ Pro W3" charset="0"/>
                <a:cs typeface="Verdana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FFFFF"/>
                </a:solidFill>
                <a:latin typeface="Verdana" charset="0"/>
                <a:ea typeface="ヒラギノ角ゴ Pro W3" charset="0"/>
                <a:cs typeface="Verdana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nl-NL" altLang="nl-NL" sz="2000" b="0" dirty="0">
                <a:solidFill>
                  <a:srgbClr val="C00000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In deze tabel zijn niet alleen het gemiddelde en de standaarddeviatie, maar ook de minimum- en maximumwaarden genoemd.</a:t>
            </a:r>
          </a:p>
        </p:txBody>
      </p:sp>
    </p:spTree>
    <p:extLst>
      <p:ext uri="{BB962C8B-B14F-4D97-AF65-F5344CB8AC3E}">
        <p14:creationId xmlns:p14="http://schemas.microsoft.com/office/powerpoint/2010/main" val="36333519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313" y="1923884"/>
            <a:ext cx="7547385" cy="4159416"/>
          </a:xfrm>
          <a:noFill/>
        </p:spPr>
      </p:pic>
      <p:sp>
        <p:nvSpPr>
          <p:cNvPr id="261124" name="Rectangle 6"/>
          <p:cNvSpPr>
            <a:spLocks noChangeArrowheads="1"/>
          </p:cNvSpPr>
          <p:nvPr/>
        </p:nvSpPr>
        <p:spPr bwMode="auto">
          <a:xfrm>
            <a:off x="341313" y="314325"/>
            <a:ext cx="662463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chemeClr val="bg1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Voorbeeld (9)</a:t>
            </a:r>
            <a:br>
              <a:rPr lang="nl-NL" altLang="nl-NL" dirty="0">
                <a:solidFill>
                  <a:schemeClr val="bg1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</a:br>
            <a:r>
              <a:rPr lang="nl-NL" altLang="nl-NL" b="0" dirty="0">
                <a:solidFill>
                  <a:schemeClr val="bg1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Tabellen en figuren</a:t>
            </a:r>
            <a:endParaRPr lang="nl-NL" altLang="nl-NL" dirty="0">
              <a:solidFill>
                <a:schemeClr val="bg1"/>
              </a:solidFill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</p:txBody>
      </p:sp>
      <p:sp>
        <p:nvSpPr>
          <p:cNvPr id="261125" name="Rectangle 2"/>
          <p:cNvSpPr>
            <a:spLocks noGrp="1"/>
          </p:cNvSpPr>
          <p:nvPr>
            <p:ph type="title"/>
          </p:nvPr>
        </p:nvSpPr>
        <p:spPr>
          <a:xfrm>
            <a:off x="3470720" y="1214287"/>
            <a:ext cx="4719552" cy="585802"/>
          </a:xfrm>
        </p:spPr>
        <p:txBody>
          <a:bodyPr/>
          <a:lstStyle/>
          <a:p>
            <a:pPr eaLnBrk="1" hangingPunct="1"/>
            <a:r>
              <a:rPr lang="nl-NL" altLang="nl-NL" sz="20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Verloop van het tijdsinterval van </a:t>
            </a:r>
            <a:r>
              <a:rPr lang="nl-NL" altLang="nl-NL" sz="2000" b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pre-operatieve</a:t>
            </a:r>
            <a:r>
              <a:rPr lang="nl-NL" altLang="nl-NL" sz="20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toediening van antibiotica</a:t>
            </a:r>
            <a:endParaRPr lang="en-US" altLang="nl-NL" sz="2000" b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1126" name="Text Box 7"/>
          <p:cNvSpPr txBox="1">
            <a:spLocks noChangeArrowheads="1"/>
          </p:cNvSpPr>
          <p:nvPr/>
        </p:nvSpPr>
        <p:spPr bwMode="auto">
          <a:xfrm>
            <a:off x="260658" y="6384593"/>
            <a:ext cx="8281988" cy="31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nl-NL" altLang="nl-NL" sz="1800" b="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Sneller-beter project van het Atrium medisch centrum</a:t>
            </a:r>
            <a:endParaRPr lang="en-US" altLang="nl-NL" sz="1800" b="0" dirty="0">
              <a:solidFill>
                <a:schemeClr val="accent1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55BEE7-C4CD-4E16-ABBD-1240A8309029}"/>
              </a:ext>
            </a:extLst>
          </p:cNvPr>
          <p:cNvSpPr txBox="1"/>
          <p:nvPr/>
        </p:nvSpPr>
        <p:spPr>
          <a:xfrm>
            <a:off x="341313" y="1399979"/>
            <a:ext cx="28071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Gemiddelden: figuur</a:t>
            </a:r>
          </a:p>
        </p:txBody>
      </p:sp>
    </p:spTree>
    <p:extLst>
      <p:ext uri="{BB962C8B-B14F-4D97-AF65-F5344CB8AC3E}">
        <p14:creationId xmlns:p14="http://schemas.microsoft.com/office/powerpoint/2010/main" val="29623846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4" name="Rectangle 6"/>
          <p:cNvSpPr>
            <a:spLocks noChangeArrowheads="1"/>
          </p:cNvSpPr>
          <p:nvPr/>
        </p:nvSpPr>
        <p:spPr bwMode="auto">
          <a:xfrm>
            <a:off x="419971" y="324157"/>
            <a:ext cx="662463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chemeClr val="bg1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Voorbeeld (10)</a:t>
            </a:r>
            <a:br>
              <a:rPr lang="nl-NL" altLang="nl-NL" dirty="0">
                <a:solidFill>
                  <a:schemeClr val="bg1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</a:br>
            <a:r>
              <a:rPr lang="nl-NL" altLang="nl-NL" b="0" dirty="0">
                <a:solidFill>
                  <a:schemeClr val="bg1"/>
                </a:solidFill>
                <a:latin typeface="Open Sans" panose="020B0606030504020204"/>
                <a:ea typeface="ヒラギノ角ゴ Pro W3" charset="-128"/>
                <a:cs typeface="Verdana" panose="020B0604030504040204" pitchFamily="34" charset="0"/>
              </a:rPr>
              <a:t>Tabellen en figuren</a:t>
            </a:r>
            <a:endParaRPr lang="nl-NL" altLang="nl-NL" dirty="0">
              <a:solidFill>
                <a:schemeClr val="bg1"/>
              </a:solidFill>
              <a:latin typeface="Open Sans" panose="020B0606030504020204"/>
              <a:ea typeface="ヒラギノ角ゴ Pro W3" charset="-128"/>
              <a:cs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55BEE7-C4CD-4E16-ABBD-1240A8309029}"/>
              </a:ext>
            </a:extLst>
          </p:cNvPr>
          <p:cNvSpPr txBox="1"/>
          <p:nvPr/>
        </p:nvSpPr>
        <p:spPr>
          <a:xfrm>
            <a:off x="455998" y="1271465"/>
            <a:ext cx="4989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Gemiddelden en andere spreidingsmaten: </a:t>
            </a:r>
            <a:r>
              <a:rPr lang="nl-NL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boxplot</a:t>
            </a:r>
            <a:endParaRPr lang="nl-NL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1799CD-6EB6-4E72-88D3-66D1050CBE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98" y="3009623"/>
            <a:ext cx="5993964" cy="3738054"/>
          </a:xfrm>
        </p:spPr>
      </p:pic>
      <p:pic>
        <p:nvPicPr>
          <p:cNvPr id="1026" name="Picture 2" descr="Image result for boxplot">
            <a:hlinkClick r:id="rId4"/>
            <a:extLst>
              <a:ext uri="{FF2B5EF4-FFF2-40B4-BE49-F238E27FC236}">
                <a16:creationId xmlns:a16="http://schemas.microsoft.com/office/drawing/2014/main" id="{BE80E18F-3967-42A4-9C5F-B522E74C4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065" y="1456196"/>
            <a:ext cx="2593975" cy="312141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BDE255C-D4EE-43A3-A78D-DF7CA596D94B}"/>
              </a:ext>
            </a:extLst>
          </p:cNvPr>
          <p:cNvSpPr/>
          <p:nvPr/>
        </p:nvSpPr>
        <p:spPr>
          <a:xfrm>
            <a:off x="455998" y="2093575"/>
            <a:ext cx="52762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figuur hieronder laat de spreiding van de aantallen patiënten op de SEH zien op verschillende momenten van de dag.</a:t>
            </a:r>
          </a:p>
        </p:txBody>
      </p:sp>
    </p:spTree>
    <p:extLst>
      <p:ext uri="{BB962C8B-B14F-4D97-AF65-F5344CB8AC3E}">
        <p14:creationId xmlns:p14="http://schemas.microsoft.com/office/powerpoint/2010/main" val="10589213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9DE8DFF-8A02-4F25-892F-28035424EB5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9" r="12569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B4D2FA-D4A6-459E-9B2D-B8710A8C97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8234" y="1730477"/>
            <a:ext cx="7707531" cy="640392"/>
          </a:xfrm>
        </p:spPr>
        <p:txBody>
          <a:bodyPr/>
          <a:lstStyle/>
          <a:p>
            <a:pPr algn="ctr"/>
            <a:r>
              <a:rPr lang="nl-NL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Zijn er nog vragen?</a:t>
            </a:r>
          </a:p>
          <a:p>
            <a:pPr algn="ctr"/>
            <a:endParaRPr lang="nl-NL" sz="3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nl-NL" altLang="nl-NL" sz="2400" b="1" dirty="0">
                <a:solidFill>
                  <a:schemeClr val="bg1"/>
                </a:solidFill>
                <a:latin typeface="Open Sans" panose="020B0606030504020204"/>
              </a:rPr>
              <a:t>College van volgende week </a:t>
            </a:r>
            <a:r>
              <a:rPr lang="nl-NL" altLang="nl-NL" sz="2400" dirty="0">
                <a:solidFill>
                  <a:schemeClr val="bg1"/>
                </a:solidFill>
                <a:latin typeface="Open Sans" panose="020B0606030504020204"/>
              </a:rPr>
              <a:t>(extra ondersteuning): </a:t>
            </a:r>
          </a:p>
          <a:p>
            <a:pPr algn="ctr"/>
            <a:r>
              <a:rPr lang="nl-NL" altLang="nl-NL" sz="2400" dirty="0">
                <a:solidFill>
                  <a:schemeClr val="bg1"/>
                </a:solidFill>
                <a:latin typeface="Open Sans" panose="020B0606030504020204"/>
              </a:rPr>
              <a:t>Veel gestelde vragen</a:t>
            </a:r>
          </a:p>
          <a:p>
            <a:pPr algn="ctr"/>
            <a:endParaRPr lang="nl-NL" altLang="nl-NL" sz="2400" b="1" dirty="0">
              <a:solidFill>
                <a:schemeClr val="bg1"/>
              </a:solidFill>
              <a:latin typeface="Open Sans" panose="020B0606030504020204"/>
            </a:endParaRPr>
          </a:p>
          <a:p>
            <a:pPr algn="ctr"/>
            <a:r>
              <a:rPr lang="nl-NL" altLang="nl-NL" sz="2400" dirty="0">
                <a:solidFill>
                  <a:schemeClr val="bg1"/>
                </a:solidFill>
                <a:latin typeface="Open Sans" panose="020B0606030504020204"/>
              </a:rPr>
              <a:t>Heb je een vraag? Stuur deze dan vóór </a:t>
            </a:r>
            <a:r>
              <a:rPr lang="nl-NL" altLang="nl-NL" sz="2400" b="1" dirty="0">
                <a:solidFill>
                  <a:schemeClr val="bg1"/>
                </a:solidFill>
                <a:latin typeface="Open Sans" panose="020B0606030504020204"/>
              </a:rPr>
              <a:t>woensdag 6 november 2019, 12.00 uur,</a:t>
            </a:r>
            <a:r>
              <a:rPr lang="nl-NL" altLang="nl-NL" sz="2400" dirty="0">
                <a:solidFill>
                  <a:schemeClr val="bg1"/>
                </a:solidFill>
                <a:latin typeface="Open Sans" panose="020B0606030504020204"/>
              </a:rPr>
              <a:t> aan docent Hanny Groenewoud, j.h.groenewoud@hr.nl.</a:t>
            </a:r>
            <a:endParaRPr lang="nl-NL" altLang="nl-NL" sz="3200" dirty="0">
              <a:solidFill>
                <a:schemeClr val="bg1"/>
              </a:solidFill>
              <a:latin typeface="Open Sans" panose="020B0606030504020204"/>
            </a:endParaRPr>
          </a:p>
          <a:p>
            <a:pPr algn="ctr"/>
            <a:endParaRPr lang="nl-NL" sz="3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555017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Aangepast 2">
      <a:dk1>
        <a:srgbClr val="000066"/>
      </a:dk1>
      <a:lt1>
        <a:srgbClr val="FFFFFF"/>
      </a:lt1>
      <a:dk2>
        <a:srgbClr val="000000"/>
      </a:dk2>
      <a:lt2>
        <a:srgbClr val="808080"/>
      </a:lt2>
      <a:accent1>
        <a:srgbClr val="000066"/>
      </a:accent1>
      <a:accent2>
        <a:srgbClr val="CC0033"/>
      </a:accent2>
      <a:accent3>
        <a:srgbClr val="FBCC19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4_hoofdstuk pagina">
  <a:themeElements>
    <a:clrScheme name="HR 1">
      <a:dk1>
        <a:srgbClr val="000066"/>
      </a:dk1>
      <a:lt1>
        <a:srgbClr val="FFFFFF"/>
      </a:lt1>
      <a:dk2>
        <a:srgbClr val="000000"/>
      </a:dk2>
      <a:lt2>
        <a:srgbClr val="808080"/>
      </a:lt2>
      <a:accent1>
        <a:srgbClr val="000066"/>
      </a:accent1>
      <a:accent2>
        <a:srgbClr val="B10538"/>
      </a:accent2>
      <a:accent3>
        <a:srgbClr val="FBCC19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Lege presentatie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lnDef>
  </a:objectDefaults>
  <a:extraClrSchemeLst>
    <a:extraClrScheme>
      <a:clrScheme name="1_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ronde bullets pagi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1_ronde bullets pagi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5_hoofdstuk pagina">
  <a:themeElements>
    <a:clrScheme name="HR 1">
      <a:dk1>
        <a:srgbClr val="000066"/>
      </a:dk1>
      <a:lt1>
        <a:srgbClr val="FFFFFF"/>
      </a:lt1>
      <a:dk2>
        <a:srgbClr val="000000"/>
      </a:dk2>
      <a:lt2>
        <a:srgbClr val="808080"/>
      </a:lt2>
      <a:accent1>
        <a:srgbClr val="000066"/>
      </a:accent1>
      <a:accent2>
        <a:srgbClr val="B10538"/>
      </a:accent2>
      <a:accent3>
        <a:srgbClr val="FBCC19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Lege presentatie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lnDef>
  </a:objectDefaults>
  <a:extraClrSchemeLst>
    <a:extraClrScheme>
      <a:clrScheme name="1_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tekst pagina">
  <a:themeElements>
    <a:clrScheme name="3_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Lege presentatie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lnDef>
  </a:objectDefaults>
  <a:extraClrSchemeLst>
    <a:extraClrScheme>
      <a:clrScheme name="3_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hoofdstuk pagina">
  <a:themeElements>
    <a:clrScheme name="HR 1">
      <a:dk1>
        <a:srgbClr val="000066"/>
      </a:dk1>
      <a:lt1>
        <a:srgbClr val="FFFFFF"/>
      </a:lt1>
      <a:dk2>
        <a:srgbClr val="000000"/>
      </a:dk2>
      <a:lt2>
        <a:srgbClr val="808080"/>
      </a:lt2>
      <a:accent1>
        <a:srgbClr val="000066"/>
      </a:accent1>
      <a:accent2>
        <a:srgbClr val="B10538"/>
      </a:accent2>
      <a:accent3>
        <a:srgbClr val="FBCC19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Lege presentatie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lnDef>
  </a:objectDefaults>
  <a:extraClrSchemeLst>
    <a:extraClrScheme>
      <a:clrScheme name="1_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ronde bullets pagi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hoofdstuk pagina">
  <a:themeElements>
    <a:clrScheme name="HR 1">
      <a:dk1>
        <a:srgbClr val="000066"/>
      </a:dk1>
      <a:lt1>
        <a:srgbClr val="FFFFFF"/>
      </a:lt1>
      <a:dk2>
        <a:srgbClr val="000000"/>
      </a:dk2>
      <a:lt2>
        <a:srgbClr val="808080"/>
      </a:lt2>
      <a:accent1>
        <a:srgbClr val="000066"/>
      </a:accent1>
      <a:accent2>
        <a:srgbClr val="B10538"/>
      </a:accent2>
      <a:accent3>
        <a:srgbClr val="FBCC19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Lege presentatie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lnDef>
  </a:objectDefaults>
  <a:extraClrSchemeLst>
    <a:extraClrScheme>
      <a:clrScheme name="1_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2_ronde bullets pagi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6_hoofdstuk pagina">
  <a:themeElements>
    <a:clrScheme name="HR 1">
      <a:dk1>
        <a:srgbClr val="000066"/>
      </a:dk1>
      <a:lt1>
        <a:srgbClr val="FFFFFF"/>
      </a:lt1>
      <a:dk2>
        <a:srgbClr val="000000"/>
      </a:dk2>
      <a:lt2>
        <a:srgbClr val="808080"/>
      </a:lt2>
      <a:accent1>
        <a:srgbClr val="000066"/>
      </a:accent1>
      <a:accent2>
        <a:srgbClr val="B10538"/>
      </a:accent2>
      <a:accent3>
        <a:srgbClr val="FBCC19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Lege presentatie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lnDef>
  </a:objectDefaults>
  <a:extraClrSchemeLst>
    <a:extraClrScheme>
      <a:clrScheme name="1_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7897</TotalTime>
  <Words>1935</Words>
  <Application>Microsoft Office PowerPoint</Application>
  <PresentationFormat>On-screen Show (4:3)</PresentationFormat>
  <Paragraphs>496</Paragraphs>
  <Slides>33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33</vt:i4>
      </vt:variant>
    </vt:vector>
  </HeadingPairs>
  <TitlesOfParts>
    <vt:vector size="52" baseType="lpstr">
      <vt:lpstr>Arial</vt:lpstr>
      <vt:lpstr>Arial Narrow</vt:lpstr>
      <vt:lpstr>Calibri</vt:lpstr>
      <vt:lpstr>Lucida Grande</vt:lpstr>
      <vt:lpstr>Open Sans</vt:lpstr>
      <vt:lpstr>Times New Roman</vt:lpstr>
      <vt:lpstr>Verdana</vt:lpstr>
      <vt:lpstr>Wingdings</vt:lpstr>
      <vt:lpstr>Aangepast ontwerp</vt:lpstr>
      <vt:lpstr>4_hoofdstuk pagina</vt:lpstr>
      <vt:lpstr>10_ronde bullets pagina</vt:lpstr>
      <vt:lpstr>11_ronde bullets pagina</vt:lpstr>
      <vt:lpstr>5_hoofdstuk pagina</vt:lpstr>
      <vt:lpstr>4_tekst pagina</vt:lpstr>
      <vt:lpstr>3_hoofdstuk pagina</vt:lpstr>
      <vt:lpstr>ronde bullets pagina</vt:lpstr>
      <vt:lpstr>hoofdstuk pagina</vt:lpstr>
      <vt:lpstr>12_ronde bullets pagina</vt:lpstr>
      <vt:lpstr>6_hoofdstuk pagina</vt:lpstr>
      <vt:lpstr>Afstuderen Praktijkonderzoek</vt:lpstr>
      <vt:lpstr>RAPPORTEREN (plenair  verplicht)</vt:lpstr>
      <vt:lpstr>De kunst afkijken</vt:lpstr>
      <vt:lpstr>Voorblad</vt:lpstr>
      <vt:lpstr>Resultaten (voorbereiding)</vt:lpstr>
      <vt:lpstr>Opzet resultaten</vt:lpstr>
      <vt:lpstr>Tabellen en figuren (1)</vt:lpstr>
      <vt:lpstr>Tabellen en figuren (1)</vt:lpstr>
      <vt:lpstr>Resultaten (1) Respons en achtergrondkenmerken</vt:lpstr>
      <vt:lpstr>Voorbeeld (1) Achtergrondkenmerken</vt:lpstr>
      <vt:lpstr>Voorbeeld (2) Respons</vt:lpstr>
      <vt:lpstr>Voorbeeld (3) Respons en achtergrondkenmerken</vt:lpstr>
      <vt:lpstr>Voorbeeld (4) Achtergrondkenmerken</vt:lpstr>
      <vt:lpstr>Resultaten (2) Inhoudelijke resultaten</vt:lpstr>
      <vt:lpstr>Inhoudelijke resultaten</vt:lpstr>
      <vt:lpstr>Voorbeeld Indeling resultaten</vt:lpstr>
      <vt:lpstr>Voorbeeld (1) Inhoudelijke resultaten</vt:lpstr>
      <vt:lpstr>Bij voorkeur geen letterlijke herhaling van gegevens in tabellen of figuren in de tekst. In onderstaand voorbeeld gebeurt dat wel!</vt:lpstr>
      <vt:lpstr>Voorbeeld (2) Inhoudelijke resultaten</vt:lpstr>
      <vt:lpstr>Voorbeeld (3) Inhoudelijke resultaten</vt:lpstr>
      <vt:lpstr>Tabellen en figuren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Voorbeeld (8) Tabellen en figuren</vt:lpstr>
      <vt:lpstr>Verloop van het tijdsinterval van pre-operatieve toediening van antibiotica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Groenewoud, J.H. (Hanny)</dc:creator>
  <cp:lastModifiedBy>Hooft, S.M. van (Susanne)</cp:lastModifiedBy>
  <cp:revision>292</cp:revision>
  <cp:lastPrinted>2019-04-02T09:42:49Z</cp:lastPrinted>
  <dcterms:created xsi:type="dcterms:W3CDTF">2019-03-05T13:40:22Z</dcterms:created>
  <dcterms:modified xsi:type="dcterms:W3CDTF">2019-10-31T14:34:37Z</dcterms:modified>
</cp:coreProperties>
</file>