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7"/>
  </p:notesMasterIdLst>
  <p:sldIdLst>
    <p:sldId id="269" r:id="rId2"/>
    <p:sldId id="265" r:id="rId3"/>
    <p:sldId id="266" r:id="rId4"/>
    <p:sldId id="263" r:id="rId5"/>
    <p:sldId id="268" r:id="rId6"/>
  </p:sldIdLst>
  <p:sldSz cx="9144000" cy="6858000" type="screen4x3"/>
  <p:notesSz cx="6858000" cy="9144000"/>
  <p:embeddedFontLst>
    <p:embeddedFont>
      <p:font typeface="Corbel" panose="020B0503020204020204" pitchFamily="34" charset="0"/>
      <p:regular r:id="rId8"/>
      <p:bold r:id="rId9"/>
      <p:italic r:id="rId10"/>
      <p:boldItalic r:id="rId11"/>
    </p:embeddedFont>
    <p:embeddedFont>
      <p:font typeface="Helvetica Neue" panose="020B0604020202020204" charset="0"/>
      <p:regular r:id="rId12"/>
      <p:bold r:id="rId13"/>
      <p:italic r:id="rId14"/>
      <p:boldItalic r:id="rId15"/>
    </p:embeddedFont>
    <p:embeddedFont>
      <p:font typeface="Helvetica Neue Light" panose="020B0604020202020204" charset="0"/>
      <p:regular r:id="rId16"/>
      <p:bold r:id="rId17"/>
      <p:italic r:id="rId18"/>
      <p:boldItalic r:id="rId19"/>
    </p:embeddedFont>
    <p:embeddedFont>
      <p:font typeface="source sans pro" panose="020B0503030403020204" pitchFamily="34" charset="0"/>
      <p:regular r:id="rId20"/>
    </p:embeddedFont>
    <p:embeddedFont>
      <p:font typeface="Tahoma" panose="020B0604030504040204" pitchFamily="34" charset="0"/>
      <p:regular r:id="rId21"/>
      <p:bold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1" roundtripDataSignature="AMtx7mgjoNKir+jlsMI86n4gm4A2P958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2060" autoAdjust="0"/>
  </p:normalViewPr>
  <p:slideViewPr>
    <p:cSldViewPr snapToGrid="0">
      <p:cViewPr varScale="1">
        <p:scale>
          <a:sx n="30" d="100"/>
          <a:sy n="30" d="100"/>
        </p:scale>
        <p:origin x="191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font" Target="fonts/font11.fntdata"/><Relationship Id="rId3" Type="http://schemas.openxmlformats.org/officeDocument/2006/relationships/slide" Target="slides/slide2.xml"/><Relationship Id="rId21" Type="http://schemas.openxmlformats.org/officeDocument/2006/relationships/font" Target="fonts/font14.fntdata"/><Relationship Id="rId34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font" Target="fonts/font1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font" Target="fonts/font12.fntdata"/><Relationship Id="rId31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font" Target="fonts/font15.fntdata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759470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3425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err="1"/>
              <a:t>Misvatting</a:t>
            </a:r>
            <a:r>
              <a:rPr lang="en-GB" dirty="0"/>
              <a:t>: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magnetische</a:t>
            </a:r>
            <a:r>
              <a:rPr lang="en-GB" dirty="0"/>
              <a:t> </a:t>
            </a:r>
            <a:r>
              <a:rPr lang="en-GB" dirty="0" err="1"/>
              <a:t>veldlijnen</a:t>
            </a:r>
            <a:r>
              <a:rPr lang="en-GB" dirty="0"/>
              <a:t> de </a:t>
            </a:r>
            <a:r>
              <a:rPr lang="en-GB" dirty="0" err="1"/>
              <a:t>richting</a:t>
            </a:r>
            <a:r>
              <a:rPr lang="en-GB" dirty="0"/>
              <a:t> van de </a:t>
            </a:r>
            <a:r>
              <a:rPr lang="en-GB" dirty="0" err="1"/>
              <a:t>magnetische</a:t>
            </a:r>
            <a:r>
              <a:rPr lang="en-GB" dirty="0"/>
              <a:t> </a:t>
            </a:r>
            <a:r>
              <a:rPr lang="en-GB" dirty="0" err="1"/>
              <a:t>kracht</a:t>
            </a:r>
            <a:r>
              <a:rPr lang="en-GB" dirty="0"/>
              <a:t> </a:t>
            </a:r>
            <a:r>
              <a:rPr lang="en-GB" dirty="0" err="1"/>
              <a:t>aangeven</a:t>
            </a:r>
            <a:r>
              <a:rPr lang="en-GB" dirty="0"/>
              <a:t>. Het </a:t>
            </a:r>
            <a:r>
              <a:rPr lang="en-GB" dirty="0" err="1"/>
              <a:t>werkt</a:t>
            </a:r>
            <a:r>
              <a:rPr lang="en-GB" dirty="0"/>
              <a:t> </a:t>
            </a:r>
            <a:r>
              <a:rPr lang="en-GB" dirty="0" err="1"/>
              <a:t>echter</a:t>
            </a:r>
            <a:r>
              <a:rPr lang="en-GB" dirty="0"/>
              <a:t> via de </a:t>
            </a:r>
            <a:r>
              <a:rPr lang="en-GB" dirty="0" err="1"/>
              <a:t>linkerhandregel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A </a:t>
            </a:r>
            <a:r>
              <a:rPr lang="nl-NL" dirty="0"/>
              <a:t>Je denkt misschien dat negatieve deeltjes met de magneetveldlijnen mee bewegen (richting noord). Dit is niet zo, er ontstaat een lorentzkracht die een middelpuntzoekende kracht is.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B </a:t>
            </a:r>
            <a:r>
              <a:rPr lang="nl-NL" dirty="0"/>
              <a:t>Je denkt misschien dat negatieve deeltjes tegen de magneetveldlijnen in bewegen (richting ZUID). Dit is niet zo, er ontstaat een lorentzkracht die een middelpuntzoekende kracht is.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C Correct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D </a:t>
            </a:r>
            <a:r>
              <a:rPr lang="nl-NL" dirty="0"/>
              <a:t>Je hebt wel inzicht in de FBI-regel, maar je hebt hem verkeerd om toegepast. Mogelijke vergissingen: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dirty="0"/>
              <a:t>- Elektron is negatief de stroomrichting is dus tegen de klok in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dirty="0"/>
              <a:t>- Verkeerde handregel gebruikt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dirty="0"/>
              <a:t>E Kijk nog eens goed naar de regel voor de richting van de Lorentzkracht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lang="nl-NL" dirty="0"/>
              <a:t>F Kijk nog eens goed naar de regel voor de richting van de Lorentzkracht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nl-NL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Auteurs: NVON </a:t>
            </a:r>
            <a:r>
              <a:rPr lang="en-GB" dirty="0" err="1"/>
              <a:t>werkgroep</a:t>
            </a:r>
            <a:endParaRPr dirty="0"/>
          </a:p>
        </p:txBody>
      </p:sp>
      <p:sp>
        <p:nvSpPr>
          <p:cNvPr id="238" name="Google Shape;23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20209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13930a8b2a2_0_4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err="1"/>
              <a:t>Misvatting</a:t>
            </a:r>
            <a:r>
              <a:rPr lang="en-GB" dirty="0"/>
              <a:t>: </a:t>
            </a:r>
            <a:r>
              <a:rPr lang="nl-NL" dirty="0"/>
              <a:t>: Leerlingen denken dat magnetische veldlijnen de richting van de magnetische kracht aangeven. Het werkt echter via de linkerhandregel én deze kracht werkt alleen op bewegende ladingen.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dirty="0"/>
              <a:t>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A </a:t>
            </a:r>
            <a:r>
              <a:rPr lang="nl-NL" dirty="0"/>
              <a:t>Een magneet oefent alleen een kracht uit op een </a:t>
            </a:r>
            <a:r>
              <a:rPr lang="nl-NL" b="1" dirty="0"/>
              <a:t>bewegende</a:t>
            </a:r>
            <a:r>
              <a:rPr lang="nl-NL" dirty="0"/>
              <a:t> lading en in dat geval staat die kracht nooit in de richting van de magneet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dirty="0"/>
              <a:t>B Een magneet oefent alleen een kracht uit op een </a:t>
            </a:r>
            <a:r>
              <a:rPr lang="nl-NL" b="1" dirty="0"/>
              <a:t>bewegende</a:t>
            </a:r>
            <a:r>
              <a:rPr lang="nl-NL" dirty="0"/>
              <a:t> lading en in dat geval staat die kracht nooit in de richting van de magneet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C </a:t>
            </a:r>
            <a:r>
              <a:rPr lang="nl-NL" dirty="0"/>
              <a:t>Een magneet oefent alleen een kracht uit op een </a:t>
            </a:r>
            <a:r>
              <a:rPr lang="nl-NL" b="1" dirty="0"/>
              <a:t>bewegende</a:t>
            </a:r>
            <a:r>
              <a:rPr lang="nl-NL" dirty="0"/>
              <a:t> lading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D </a:t>
            </a:r>
            <a:r>
              <a:rPr lang="nl-NL" dirty="0"/>
              <a:t>Een magneet oefent alleen een kracht uit op een </a:t>
            </a:r>
            <a:r>
              <a:rPr lang="nl-NL" b="1" dirty="0"/>
              <a:t>bewegende</a:t>
            </a:r>
            <a:r>
              <a:rPr lang="nl-NL" dirty="0"/>
              <a:t> lading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dirty="0"/>
              <a:t>E Correct. Een magneet oefent alleen een kracht uit op een </a:t>
            </a:r>
            <a:r>
              <a:rPr lang="nl-NL" b="1" dirty="0"/>
              <a:t>bewegende</a:t>
            </a:r>
            <a:r>
              <a:rPr lang="nl-NL" dirty="0"/>
              <a:t> lading </a:t>
            </a:r>
            <a:r>
              <a:rPr lang="en-GB" dirty="0"/>
              <a:t>Auteurs: NVON </a:t>
            </a:r>
            <a:r>
              <a:rPr lang="en-GB" dirty="0" err="1"/>
              <a:t>werkgroep</a:t>
            </a:r>
            <a:endParaRPr dirty="0"/>
          </a:p>
        </p:txBody>
      </p:sp>
      <p:sp>
        <p:nvSpPr>
          <p:cNvPr id="191" name="Google Shape;191;g13930a8b2a2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81606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13930a8b2a2_0_4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err="1"/>
              <a:t>Misvatting</a:t>
            </a:r>
            <a:r>
              <a:rPr lang="en-GB" dirty="0"/>
              <a:t>: Noord </a:t>
            </a:r>
            <a:r>
              <a:rPr lang="en-GB" dirty="0" err="1"/>
              <a:t>en</a:t>
            </a:r>
            <a:r>
              <a:rPr lang="en-GB" dirty="0"/>
              <a:t> plus </a:t>
            </a:r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dirty="0" err="1"/>
              <a:t>synoniemen</a:t>
            </a:r>
            <a:r>
              <a:rPr lang="en-GB" dirty="0"/>
              <a:t>. Dat is </a:t>
            </a:r>
            <a:r>
              <a:rPr lang="en-GB" dirty="0" err="1"/>
              <a:t>niet</a:t>
            </a:r>
            <a:r>
              <a:rPr lang="en-GB" dirty="0"/>
              <a:t> zo: Noord </a:t>
            </a:r>
            <a:r>
              <a:rPr lang="en-GB" dirty="0" err="1"/>
              <a:t>en</a:t>
            </a:r>
            <a:r>
              <a:rPr lang="en-GB" dirty="0"/>
              <a:t> Zuid </a:t>
            </a:r>
            <a:r>
              <a:rPr lang="en-GB" dirty="0" err="1"/>
              <a:t>gaat</a:t>
            </a:r>
            <a:r>
              <a:rPr lang="en-GB" dirty="0"/>
              <a:t> over </a:t>
            </a:r>
            <a:r>
              <a:rPr lang="en-GB" dirty="0" err="1"/>
              <a:t>magneten</a:t>
            </a:r>
            <a:r>
              <a:rPr lang="en-GB" dirty="0"/>
              <a:t>, </a:t>
            </a:r>
            <a:r>
              <a:rPr lang="en-GB" dirty="0" err="1"/>
              <a:t>en</a:t>
            </a:r>
            <a:r>
              <a:rPr lang="en-GB" dirty="0"/>
              <a:t> plus </a:t>
            </a:r>
            <a:r>
              <a:rPr lang="en-GB" dirty="0" err="1"/>
              <a:t>en</a:t>
            </a:r>
            <a:r>
              <a:rPr lang="en-GB" dirty="0"/>
              <a:t> min over </a:t>
            </a:r>
            <a:r>
              <a:rPr lang="en-GB" dirty="0" err="1"/>
              <a:t>ladingen</a:t>
            </a:r>
            <a:r>
              <a:rPr lang="en-GB" dirty="0"/>
              <a:t>. </a:t>
            </a:r>
            <a:r>
              <a:rPr lang="en-GB" dirty="0" err="1"/>
              <a:t>Natuurlijk</a:t>
            </a:r>
            <a:r>
              <a:rPr lang="en-GB" dirty="0"/>
              <a:t> </a:t>
            </a:r>
            <a:r>
              <a:rPr lang="en-GB" dirty="0" err="1"/>
              <a:t>hebben</a:t>
            </a:r>
            <a:r>
              <a:rPr lang="en-GB" dirty="0"/>
              <a:t> ze </a:t>
            </a:r>
            <a:r>
              <a:rPr lang="en-GB" dirty="0" err="1"/>
              <a:t>wel</a:t>
            </a:r>
            <a:r>
              <a:rPr lang="en-GB" dirty="0"/>
              <a:t> met </a:t>
            </a:r>
            <a:r>
              <a:rPr lang="en-GB" dirty="0" err="1"/>
              <a:t>elkaar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maken</a:t>
            </a:r>
            <a:r>
              <a:rPr lang="en-GB" dirty="0"/>
              <a:t>: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bewegende</a:t>
            </a:r>
            <a:r>
              <a:rPr lang="en-GB" dirty="0"/>
              <a:t> lading in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magneetveld</a:t>
            </a:r>
            <a:r>
              <a:rPr lang="en-GB" dirty="0"/>
              <a:t> </a:t>
            </a:r>
            <a:r>
              <a:rPr lang="en-GB" dirty="0" err="1"/>
              <a:t>voelt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kracht</a:t>
            </a:r>
            <a:r>
              <a:rPr lang="en-GB" dirty="0"/>
              <a:t>. Maar het is </a:t>
            </a:r>
            <a:r>
              <a:rPr lang="en-GB" dirty="0" err="1"/>
              <a:t>zeker</a:t>
            </a:r>
            <a:r>
              <a:rPr lang="en-GB" dirty="0"/>
              <a:t> </a:t>
            </a:r>
            <a:r>
              <a:rPr lang="en-GB" dirty="0" err="1"/>
              <a:t>niet</a:t>
            </a:r>
            <a:r>
              <a:rPr lang="en-GB" dirty="0"/>
              <a:t> </a:t>
            </a:r>
            <a:r>
              <a:rPr lang="en-GB" dirty="0" err="1"/>
              <a:t>hetzelfde</a:t>
            </a:r>
            <a:r>
              <a:rPr lang="en-GB" dirty="0"/>
              <a:t>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A </a:t>
            </a:r>
            <a:r>
              <a:rPr lang="nl-NL" dirty="0"/>
              <a:t>Een magneet oefent alleen een kracht uit op een </a:t>
            </a:r>
            <a:r>
              <a:rPr lang="nl-NL" b="1" dirty="0"/>
              <a:t>bewegende</a:t>
            </a:r>
            <a:r>
              <a:rPr lang="nl-NL" dirty="0"/>
              <a:t> lading en in dat geval staat die kracht nooit in de richting van de magneet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B </a:t>
            </a:r>
            <a:r>
              <a:rPr lang="nl-NL" dirty="0"/>
              <a:t>Een magneet oefent alleen een kracht uit op een </a:t>
            </a:r>
            <a:r>
              <a:rPr lang="nl-NL" b="1" dirty="0"/>
              <a:t>bewegende</a:t>
            </a:r>
            <a:r>
              <a:rPr lang="nl-NL" dirty="0"/>
              <a:t> lading en in dat geval staat die kracht nooit in de richting van de magneet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C </a:t>
            </a:r>
            <a:r>
              <a:rPr lang="nl-NL" dirty="0"/>
              <a:t>Stroom bestaat uit bewegende lading; dit heeft niks met noord- of zuidpolen te maken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D Correct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Auteurs: NVON </a:t>
            </a:r>
            <a:r>
              <a:rPr lang="en-GB" dirty="0" err="1"/>
              <a:t>werkgroep</a:t>
            </a:r>
            <a:endParaRPr dirty="0"/>
          </a:p>
        </p:txBody>
      </p:sp>
      <p:sp>
        <p:nvSpPr>
          <p:cNvPr id="191" name="Google Shape;191;g13930a8b2a2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00918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nl-NL" dirty="0"/>
              <a:t>De vragen en toelichtingen vallen onder een </a:t>
            </a:r>
            <a:r>
              <a:rPr lang="nl-NL" b="0" i="0" dirty="0">
                <a:solidFill>
                  <a:srgbClr val="FFFFFF"/>
                </a:solidFill>
                <a:effectLst/>
                <a:latin typeface="source sans pro" panose="020B0503030403020204" pitchFamily="34" charset="0"/>
              </a:rPr>
              <a:t>CC BY-SA 4.0 licentie </a:t>
            </a:r>
            <a:r>
              <a:rPr lang="nl-NL" b="0" u="none" dirty="0"/>
              <a:t>https://creativecommons.org/licenses/by-sa/4.0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759A49-2119-46F1-8D52-41E6FAD80798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2227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 rot="5400000">
            <a:off x="2741216" y="2531666"/>
            <a:ext cx="5811838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 rot="5400000">
            <a:off x="-273446" y="1110059"/>
            <a:ext cx="5811838" cy="4321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eldia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67997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471487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2"/>
          </p:nvPr>
        </p:nvSpPr>
        <p:spPr>
          <a:xfrm>
            <a:off x="3486150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diagnostischevragen@nvon.n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1143000" y="483455"/>
            <a:ext cx="6858000" cy="2945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</a:pPr>
            <a:r>
              <a:rPr lang="en-GB" sz="5400" b="1" dirty="0" err="1">
                <a:solidFill>
                  <a:schemeClr val="accent1"/>
                </a:solidFill>
              </a:rPr>
              <a:t>Lorentkracht</a:t>
            </a:r>
            <a:br>
              <a:rPr lang="en-GB" b="1" dirty="0">
                <a:solidFill>
                  <a:schemeClr val="accent1"/>
                </a:solidFill>
              </a:rPr>
            </a:br>
            <a:endParaRPr b="1" dirty="0">
              <a:solidFill>
                <a:schemeClr val="accent1"/>
              </a:solidFill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211015" y="6285469"/>
            <a:ext cx="8932986" cy="4978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6827520" y="6407433"/>
            <a:ext cx="2316480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www.nvon.nl/diagnostischevragen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Ond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5242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5"/>
          <p:cNvSpPr/>
          <p:nvPr/>
        </p:nvSpPr>
        <p:spPr>
          <a:xfrm>
            <a:off x="211015" y="6285469"/>
            <a:ext cx="8932986" cy="4978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41" name="Google Shape;241;p5"/>
          <p:cNvSpPr txBox="1"/>
          <p:nvPr/>
        </p:nvSpPr>
        <p:spPr>
          <a:xfrm>
            <a:off x="6827520" y="6407433"/>
            <a:ext cx="2316480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</a:t>
            </a:r>
            <a:r>
              <a:rPr lang="en-GB" sz="1050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diagnostischevragen</a:t>
            </a: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.nl</a:t>
            </a:r>
            <a:endParaRPr lang="en-GB" sz="1050" dirty="0"/>
          </a:p>
        </p:txBody>
      </p:sp>
      <p:sp>
        <p:nvSpPr>
          <p:cNvPr id="242" name="Google Shape;242;p5"/>
          <p:cNvSpPr txBox="1">
            <a:spLocks noGrp="1"/>
          </p:cNvSpPr>
          <p:nvPr>
            <p:ph type="title"/>
          </p:nvPr>
        </p:nvSpPr>
        <p:spPr>
          <a:xfrm>
            <a:off x="517109" y="274059"/>
            <a:ext cx="8109782" cy="144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212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dirty="0"/>
              <a:t>Een elektron beweegt in een cirkelbaan met de klok mee. De magnetische veldlijnen wijzen…</a:t>
            </a:r>
            <a:endParaRPr dirty="0"/>
          </a:p>
        </p:txBody>
      </p:sp>
      <p:grpSp>
        <p:nvGrpSpPr>
          <p:cNvPr id="243" name="Google Shape;243;p5"/>
          <p:cNvGrpSpPr/>
          <p:nvPr/>
        </p:nvGrpSpPr>
        <p:grpSpPr>
          <a:xfrm>
            <a:off x="629641" y="1858113"/>
            <a:ext cx="908647" cy="908646"/>
            <a:chOff x="947033" y="2362454"/>
            <a:chExt cx="908647" cy="908646"/>
          </a:xfrm>
        </p:grpSpPr>
        <p:sp>
          <p:nvSpPr>
            <p:cNvPr id="244" name="Google Shape;244;p5"/>
            <p:cNvSpPr/>
            <p:nvPr/>
          </p:nvSpPr>
          <p:spPr>
            <a:xfrm>
              <a:off x="947033" y="2362454"/>
              <a:ext cx="908647" cy="908646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45" name="Google Shape;245;p5"/>
            <p:cNvSpPr/>
            <p:nvPr/>
          </p:nvSpPr>
          <p:spPr>
            <a:xfrm>
              <a:off x="1261236" y="2588475"/>
              <a:ext cx="356441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 dirty="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dirty="0"/>
            </a:p>
          </p:txBody>
        </p:sp>
      </p:grpSp>
      <p:grpSp>
        <p:nvGrpSpPr>
          <p:cNvPr id="246" name="Google Shape;246;p5"/>
          <p:cNvGrpSpPr/>
          <p:nvPr/>
        </p:nvGrpSpPr>
        <p:grpSpPr>
          <a:xfrm>
            <a:off x="4921956" y="1898753"/>
            <a:ext cx="908647" cy="908646"/>
            <a:chOff x="4665644" y="2362454"/>
            <a:chExt cx="908647" cy="908646"/>
          </a:xfrm>
        </p:grpSpPr>
        <p:sp>
          <p:nvSpPr>
            <p:cNvPr id="247" name="Google Shape;247;p5"/>
            <p:cNvSpPr/>
            <p:nvPr/>
          </p:nvSpPr>
          <p:spPr>
            <a:xfrm>
              <a:off x="4665644" y="2362454"/>
              <a:ext cx="908647" cy="908646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48" name="Google Shape;248;p5"/>
            <p:cNvSpPr/>
            <p:nvPr/>
          </p:nvSpPr>
          <p:spPr>
            <a:xfrm>
              <a:off x="4979847" y="2588475"/>
              <a:ext cx="356441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/>
            </a:p>
          </p:txBody>
        </p:sp>
      </p:grpSp>
      <p:grpSp>
        <p:nvGrpSpPr>
          <p:cNvPr id="249" name="Google Shape;249;p5"/>
          <p:cNvGrpSpPr/>
          <p:nvPr/>
        </p:nvGrpSpPr>
        <p:grpSpPr>
          <a:xfrm>
            <a:off x="629641" y="3194389"/>
            <a:ext cx="908647" cy="908646"/>
            <a:chOff x="947033" y="4156948"/>
            <a:chExt cx="908647" cy="908646"/>
          </a:xfrm>
        </p:grpSpPr>
        <p:sp>
          <p:nvSpPr>
            <p:cNvPr id="250" name="Google Shape;250;p5"/>
            <p:cNvSpPr/>
            <p:nvPr/>
          </p:nvSpPr>
          <p:spPr>
            <a:xfrm>
              <a:off x="947033" y="4156948"/>
              <a:ext cx="908647" cy="908646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51" name="Google Shape;251;p5"/>
            <p:cNvSpPr/>
            <p:nvPr/>
          </p:nvSpPr>
          <p:spPr>
            <a:xfrm>
              <a:off x="1261237" y="4382969"/>
              <a:ext cx="356440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/>
            </a:p>
          </p:txBody>
        </p:sp>
      </p:grpSp>
      <p:grpSp>
        <p:nvGrpSpPr>
          <p:cNvPr id="252" name="Google Shape;252;p5"/>
          <p:cNvGrpSpPr/>
          <p:nvPr/>
        </p:nvGrpSpPr>
        <p:grpSpPr>
          <a:xfrm>
            <a:off x="4921956" y="3163145"/>
            <a:ext cx="908647" cy="908646"/>
            <a:chOff x="4665644" y="4148177"/>
            <a:chExt cx="908647" cy="908646"/>
          </a:xfrm>
        </p:grpSpPr>
        <p:sp>
          <p:nvSpPr>
            <p:cNvPr id="253" name="Google Shape;253;p5"/>
            <p:cNvSpPr/>
            <p:nvPr/>
          </p:nvSpPr>
          <p:spPr>
            <a:xfrm>
              <a:off x="4665644" y="4148177"/>
              <a:ext cx="908647" cy="908646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54" name="Google Shape;254;p5"/>
            <p:cNvSpPr/>
            <p:nvPr/>
          </p:nvSpPr>
          <p:spPr>
            <a:xfrm>
              <a:off x="4979848" y="4374198"/>
              <a:ext cx="356440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/>
            </a:p>
          </p:txBody>
        </p:sp>
      </p:grpSp>
      <p:sp>
        <p:nvSpPr>
          <p:cNvPr id="255" name="Google Shape;255;p5"/>
          <p:cNvSpPr/>
          <p:nvPr/>
        </p:nvSpPr>
        <p:spPr>
          <a:xfrm>
            <a:off x="1823588" y="2014983"/>
            <a:ext cx="2748412" cy="589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met de </a:t>
            </a: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klok</a:t>
            </a: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mee</a:t>
            </a:r>
            <a:endParaRPr dirty="0"/>
          </a:p>
        </p:txBody>
      </p:sp>
      <p:sp>
        <p:nvSpPr>
          <p:cNvPr id="256" name="Google Shape;256;p5"/>
          <p:cNvSpPr/>
          <p:nvPr/>
        </p:nvSpPr>
        <p:spPr>
          <a:xfrm>
            <a:off x="6061909" y="2060525"/>
            <a:ext cx="2452450" cy="589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tegen</a:t>
            </a: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klok</a:t>
            </a: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in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5"/>
          <p:cNvSpPr/>
          <p:nvPr/>
        </p:nvSpPr>
        <p:spPr>
          <a:xfrm>
            <a:off x="1769420" y="3379043"/>
            <a:ext cx="2398283" cy="589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dirty="0">
                <a:latin typeface="Calibri"/>
                <a:ea typeface="Calibri"/>
                <a:cs typeface="Calibri"/>
                <a:sym typeface="Calibri"/>
              </a:rPr>
              <a:t>het scherm in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5"/>
          <p:cNvSpPr/>
          <p:nvPr/>
        </p:nvSpPr>
        <p:spPr>
          <a:xfrm>
            <a:off x="6061909" y="3379043"/>
            <a:ext cx="2452450" cy="589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dirty="0">
                <a:latin typeface="Calibri"/>
                <a:ea typeface="Calibri"/>
                <a:cs typeface="Calibri"/>
                <a:sym typeface="Calibri"/>
              </a:rPr>
              <a:t>het scherm </a:t>
            </a:r>
            <a:r>
              <a:rPr lang="en-GB" sz="2800" dirty="0" err="1">
                <a:latin typeface="Calibri"/>
                <a:ea typeface="Calibri"/>
                <a:cs typeface="Calibri"/>
                <a:sym typeface="Calibri"/>
              </a:rPr>
              <a:t>uit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59" name="Google Shape;259;p5"/>
          <p:cNvGrpSpPr/>
          <p:nvPr/>
        </p:nvGrpSpPr>
        <p:grpSpPr>
          <a:xfrm>
            <a:off x="629641" y="4530666"/>
            <a:ext cx="908647" cy="908646"/>
            <a:chOff x="4665644" y="2362454"/>
            <a:chExt cx="908647" cy="908646"/>
          </a:xfrm>
        </p:grpSpPr>
        <p:sp>
          <p:nvSpPr>
            <p:cNvPr id="260" name="Google Shape;260;p5"/>
            <p:cNvSpPr/>
            <p:nvPr/>
          </p:nvSpPr>
          <p:spPr>
            <a:xfrm>
              <a:off x="4665644" y="2362454"/>
              <a:ext cx="908647" cy="90864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61" name="Google Shape;261;p5"/>
            <p:cNvSpPr/>
            <p:nvPr/>
          </p:nvSpPr>
          <p:spPr>
            <a:xfrm>
              <a:off x="4979847" y="2546412"/>
              <a:ext cx="356441" cy="51533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E</a:t>
              </a:r>
              <a:endParaRPr sz="24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grpSp>
        <p:nvGrpSpPr>
          <p:cNvPr id="262" name="Google Shape;262;p5"/>
          <p:cNvGrpSpPr/>
          <p:nvPr/>
        </p:nvGrpSpPr>
        <p:grpSpPr>
          <a:xfrm>
            <a:off x="4921956" y="4427538"/>
            <a:ext cx="908647" cy="908646"/>
            <a:chOff x="4665644" y="2362454"/>
            <a:chExt cx="908647" cy="908646"/>
          </a:xfrm>
        </p:grpSpPr>
        <p:sp>
          <p:nvSpPr>
            <p:cNvPr id="263" name="Google Shape;263;p5"/>
            <p:cNvSpPr/>
            <p:nvPr/>
          </p:nvSpPr>
          <p:spPr>
            <a:xfrm>
              <a:off x="4665644" y="2362454"/>
              <a:ext cx="908647" cy="90864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64" name="Google Shape;264;p5"/>
            <p:cNvSpPr/>
            <p:nvPr/>
          </p:nvSpPr>
          <p:spPr>
            <a:xfrm>
              <a:off x="4979847" y="2546412"/>
              <a:ext cx="356441" cy="51533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F</a:t>
              </a:r>
              <a:endParaRPr sz="24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265" name="Google Shape;265;p5"/>
          <p:cNvSpPr/>
          <p:nvPr/>
        </p:nvSpPr>
        <p:spPr>
          <a:xfrm>
            <a:off x="1771675" y="4641603"/>
            <a:ext cx="1617635" cy="589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dirty="0" err="1">
                <a:latin typeface="Calibri"/>
                <a:ea typeface="Calibri"/>
                <a:cs typeface="Calibri"/>
                <a:sym typeface="Calibri"/>
              </a:rPr>
              <a:t>naar</a:t>
            </a:r>
            <a:r>
              <a:rPr lang="en-GB" sz="2800" dirty="0">
                <a:latin typeface="Calibri"/>
                <a:ea typeface="Calibri"/>
                <a:cs typeface="Calibri"/>
                <a:sym typeface="Calibri"/>
              </a:rPr>
              <a:t> links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5"/>
          <p:cNvSpPr/>
          <p:nvPr/>
        </p:nvSpPr>
        <p:spPr>
          <a:xfrm>
            <a:off x="6060067" y="4604754"/>
            <a:ext cx="1773607" cy="589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dirty="0" err="1"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aar</a:t>
            </a: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rechts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13930a8b2a2_0_44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94" name="Google Shape;194;g13930a8b2a2_0_44"/>
          <p:cNvSpPr txBox="1"/>
          <p:nvPr/>
        </p:nvSpPr>
        <p:spPr>
          <a:xfrm>
            <a:off x="6827520" y="6407433"/>
            <a:ext cx="2316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</a:t>
            </a:r>
            <a:r>
              <a:rPr lang="en-GB" sz="1050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diagnostischevragen</a:t>
            </a: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.nl</a:t>
            </a:r>
            <a:endParaRPr lang="en-GB" sz="1050" dirty="0"/>
          </a:p>
        </p:txBody>
      </p:sp>
      <p:grpSp>
        <p:nvGrpSpPr>
          <p:cNvPr id="195" name="Google Shape;195;g13930a8b2a2_0_44"/>
          <p:cNvGrpSpPr/>
          <p:nvPr/>
        </p:nvGrpSpPr>
        <p:grpSpPr>
          <a:xfrm>
            <a:off x="366562" y="2722439"/>
            <a:ext cx="908700" cy="908700"/>
            <a:chOff x="947033" y="2362454"/>
            <a:chExt cx="908700" cy="908700"/>
          </a:xfrm>
        </p:grpSpPr>
        <p:sp>
          <p:nvSpPr>
            <p:cNvPr id="196" name="Google Shape;196;g13930a8b2a2_0_44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97" name="Google Shape;197;g13930a8b2a2_0_44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/>
            </a:p>
          </p:txBody>
        </p:sp>
      </p:grpSp>
      <p:grpSp>
        <p:nvGrpSpPr>
          <p:cNvPr id="198" name="Google Shape;198;g13930a8b2a2_0_44"/>
          <p:cNvGrpSpPr/>
          <p:nvPr/>
        </p:nvGrpSpPr>
        <p:grpSpPr>
          <a:xfrm>
            <a:off x="4731654" y="2749018"/>
            <a:ext cx="908700" cy="908700"/>
            <a:chOff x="4665644" y="2362454"/>
            <a:chExt cx="908700" cy="908700"/>
          </a:xfrm>
        </p:grpSpPr>
        <p:sp>
          <p:nvSpPr>
            <p:cNvPr id="199" name="Google Shape;199;g13930a8b2a2_0_44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00" name="Google Shape;200;g13930a8b2a2_0_44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 dirty="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 dirty="0"/>
            </a:p>
          </p:txBody>
        </p:sp>
      </p:grpSp>
      <p:grpSp>
        <p:nvGrpSpPr>
          <p:cNvPr id="201" name="Google Shape;201;g13930a8b2a2_0_44"/>
          <p:cNvGrpSpPr/>
          <p:nvPr/>
        </p:nvGrpSpPr>
        <p:grpSpPr>
          <a:xfrm>
            <a:off x="366562" y="3894402"/>
            <a:ext cx="908700" cy="908700"/>
            <a:chOff x="947033" y="4156948"/>
            <a:chExt cx="908700" cy="908700"/>
          </a:xfrm>
        </p:grpSpPr>
        <p:sp>
          <p:nvSpPr>
            <p:cNvPr id="202" name="Google Shape;202;g13930a8b2a2_0_44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03" name="Google Shape;203;g13930a8b2a2_0_44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/>
            </a:p>
          </p:txBody>
        </p:sp>
      </p:grpSp>
      <p:grpSp>
        <p:nvGrpSpPr>
          <p:cNvPr id="204" name="Google Shape;204;g13930a8b2a2_0_44"/>
          <p:cNvGrpSpPr/>
          <p:nvPr/>
        </p:nvGrpSpPr>
        <p:grpSpPr>
          <a:xfrm>
            <a:off x="4731655" y="3804292"/>
            <a:ext cx="908700" cy="908700"/>
            <a:chOff x="4665644" y="4148177"/>
            <a:chExt cx="908700" cy="908700"/>
          </a:xfrm>
        </p:grpSpPr>
        <p:sp>
          <p:nvSpPr>
            <p:cNvPr id="205" name="Google Shape;205;g13930a8b2a2_0_44"/>
            <p:cNvSpPr/>
            <p:nvPr/>
          </p:nvSpPr>
          <p:spPr>
            <a:xfrm>
              <a:off x="4665644" y="4148177"/>
              <a:ext cx="908700" cy="908700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06" name="Google Shape;206;g13930a8b2a2_0_44"/>
            <p:cNvSpPr/>
            <p:nvPr/>
          </p:nvSpPr>
          <p:spPr>
            <a:xfrm>
              <a:off x="4979848" y="4374198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/>
            </a:p>
          </p:txBody>
        </p:sp>
      </p:grpSp>
      <p:sp>
        <p:nvSpPr>
          <p:cNvPr id="207" name="Google Shape;207;g13930a8b2a2_0_44"/>
          <p:cNvSpPr/>
          <p:nvPr/>
        </p:nvSpPr>
        <p:spPr>
          <a:xfrm>
            <a:off x="1517749" y="2882163"/>
            <a:ext cx="7785905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nl-NL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beweegt omhoog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g13930a8b2a2_0_44"/>
          <p:cNvSpPr/>
          <p:nvPr/>
        </p:nvSpPr>
        <p:spPr>
          <a:xfrm>
            <a:off x="5882843" y="2865144"/>
            <a:ext cx="7437562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nl-NL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beweegt omlaag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g13930a8b2a2_0_44"/>
          <p:cNvSpPr/>
          <p:nvPr/>
        </p:nvSpPr>
        <p:spPr>
          <a:xfrm>
            <a:off x="1521859" y="4020102"/>
            <a:ext cx="2701796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nl-NL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beweegt het papier in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g13930a8b2a2_0_44"/>
          <p:cNvSpPr/>
          <p:nvPr/>
        </p:nvSpPr>
        <p:spPr>
          <a:xfrm>
            <a:off x="5882844" y="4037138"/>
            <a:ext cx="270961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nl-NL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beweegt het papier uit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g13930a8b2a2_0_44"/>
          <p:cNvSpPr txBox="1">
            <a:spLocks noGrp="1"/>
          </p:cNvSpPr>
          <p:nvPr>
            <p:ph type="title"/>
          </p:nvPr>
        </p:nvSpPr>
        <p:spPr>
          <a:xfrm>
            <a:off x="211016" y="543582"/>
            <a:ext cx="5671828" cy="8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nl-NL" sz="2800" dirty="0"/>
              <a:t>Een negatief geladen deeltje ligt stil in een homogeen magnetisch veld, zie de figuur. </a:t>
            </a:r>
            <a:br>
              <a:rPr lang="nl-NL" sz="2800" dirty="0"/>
            </a:br>
            <a:r>
              <a:rPr lang="nl-NL" sz="2800" dirty="0"/>
              <a:t>Het deeltje…</a:t>
            </a:r>
            <a:endParaRPr sz="2800" dirty="0"/>
          </a:p>
        </p:txBody>
      </p:sp>
      <p:pic>
        <p:nvPicPr>
          <p:cNvPr id="3" name="Afbeelding 2" descr="Afbeelding met schermopname, astronomie&#10;&#10;Automatisch gegenereerde beschrijving">
            <a:extLst>
              <a:ext uri="{FF2B5EF4-FFF2-40B4-BE49-F238E27FC236}">
                <a16:creationId xmlns:a16="http://schemas.microsoft.com/office/drawing/2014/main" id="{0762008F-F194-8685-5C5F-FD4A67A190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2843" y="395813"/>
            <a:ext cx="2778809" cy="2124557"/>
          </a:xfrm>
          <a:prstGeom prst="rect">
            <a:avLst/>
          </a:prstGeom>
        </p:spPr>
      </p:pic>
      <p:grpSp>
        <p:nvGrpSpPr>
          <p:cNvPr id="9" name="Google Shape;259;p5">
            <a:extLst>
              <a:ext uri="{FF2B5EF4-FFF2-40B4-BE49-F238E27FC236}">
                <a16:creationId xmlns:a16="http://schemas.microsoft.com/office/drawing/2014/main" id="{C972F2EA-AB2D-8A8E-E747-DFD2A84E5A6B}"/>
              </a:ext>
            </a:extLst>
          </p:cNvPr>
          <p:cNvGrpSpPr/>
          <p:nvPr/>
        </p:nvGrpSpPr>
        <p:grpSpPr>
          <a:xfrm>
            <a:off x="379638" y="5066824"/>
            <a:ext cx="908647" cy="908646"/>
            <a:chOff x="4665644" y="2362454"/>
            <a:chExt cx="908647" cy="908646"/>
          </a:xfrm>
        </p:grpSpPr>
        <p:sp>
          <p:nvSpPr>
            <p:cNvPr id="10" name="Google Shape;260;p5">
              <a:extLst>
                <a:ext uri="{FF2B5EF4-FFF2-40B4-BE49-F238E27FC236}">
                  <a16:creationId xmlns:a16="http://schemas.microsoft.com/office/drawing/2014/main" id="{D4DEEF43-444D-1E80-F928-92141657F355}"/>
                </a:ext>
              </a:extLst>
            </p:cNvPr>
            <p:cNvSpPr/>
            <p:nvPr/>
          </p:nvSpPr>
          <p:spPr>
            <a:xfrm>
              <a:off x="4665644" y="2362454"/>
              <a:ext cx="908647" cy="90864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1" name="Google Shape;261;p5">
              <a:extLst>
                <a:ext uri="{FF2B5EF4-FFF2-40B4-BE49-F238E27FC236}">
                  <a16:creationId xmlns:a16="http://schemas.microsoft.com/office/drawing/2014/main" id="{02DDFB64-1E21-75B2-B95F-CDC408F5CA81}"/>
                </a:ext>
              </a:extLst>
            </p:cNvPr>
            <p:cNvSpPr/>
            <p:nvPr/>
          </p:nvSpPr>
          <p:spPr>
            <a:xfrm>
              <a:off x="4979847" y="2546412"/>
              <a:ext cx="356441" cy="51533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 dirty="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E</a:t>
              </a:r>
              <a:endParaRPr sz="2400" b="0" i="0" u="none" strike="noStrike" cap="none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12" name="Google Shape;265;p5">
            <a:extLst>
              <a:ext uri="{FF2B5EF4-FFF2-40B4-BE49-F238E27FC236}">
                <a16:creationId xmlns:a16="http://schemas.microsoft.com/office/drawing/2014/main" id="{913ABFBB-ABD4-4AB7-B130-F60ED683C8EE}"/>
              </a:ext>
            </a:extLst>
          </p:cNvPr>
          <p:cNvSpPr/>
          <p:nvPr/>
        </p:nvSpPr>
        <p:spPr>
          <a:xfrm>
            <a:off x="1517749" y="5192275"/>
            <a:ext cx="1617635" cy="589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dirty="0" err="1">
                <a:latin typeface="Calibri"/>
                <a:ea typeface="Calibri"/>
                <a:cs typeface="Calibri"/>
                <a:sym typeface="Calibri"/>
              </a:rPr>
              <a:t>staat</a:t>
            </a:r>
            <a:r>
              <a:rPr lang="en-GB" sz="28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 dirty="0" err="1">
                <a:latin typeface="Calibri"/>
                <a:ea typeface="Calibri"/>
                <a:cs typeface="Calibri"/>
                <a:sym typeface="Calibri"/>
              </a:rPr>
              <a:t>stil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8029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13930a8b2a2_0_44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94" name="Google Shape;194;g13930a8b2a2_0_44"/>
          <p:cNvSpPr txBox="1"/>
          <p:nvPr/>
        </p:nvSpPr>
        <p:spPr>
          <a:xfrm>
            <a:off x="6827520" y="6407433"/>
            <a:ext cx="2316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</a:t>
            </a:r>
            <a:r>
              <a:rPr lang="en-GB" sz="1050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diagnostischevragen</a:t>
            </a: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.nl</a:t>
            </a:r>
            <a:endParaRPr lang="en-GB" sz="1050" dirty="0"/>
          </a:p>
        </p:txBody>
      </p:sp>
      <p:grpSp>
        <p:nvGrpSpPr>
          <p:cNvPr id="195" name="Google Shape;195;g13930a8b2a2_0_44"/>
          <p:cNvGrpSpPr/>
          <p:nvPr/>
        </p:nvGrpSpPr>
        <p:grpSpPr>
          <a:xfrm>
            <a:off x="177879" y="1921515"/>
            <a:ext cx="908700" cy="908700"/>
            <a:chOff x="947033" y="2362454"/>
            <a:chExt cx="908700" cy="908700"/>
          </a:xfrm>
        </p:grpSpPr>
        <p:sp>
          <p:nvSpPr>
            <p:cNvPr id="196" name="Google Shape;196;g13930a8b2a2_0_44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97" name="Google Shape;197;g13930a8b2a2_0_44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/>
            </a:p>
          </p:txBody>
        </p:sp>
      </p:grpSp>
      <p:grpSp>
        <p:nvGrpSpPr>
          <p:cNvPr id="198" name="Google Shape;198;g13930a8b2a2_0_44"/>
          <p:cNvGrpSpPr/>
          <p:nvPr/>
        </p:nvGrpSpPr>
        <p:grpSpPr>
          <a:xfrm>
            <a:off x="177878" y="3020181"/>
            <a:ext cx="908700" cy="908700"/>
            <a:chOff x="4665644" y="2362454"/>
            <a:chExt cx="908700" cy="908700"/>
          </a:xfrm>
        </p:grpSpPr>
        <p:sp>
          <p:nvSpPr>
            <p:cNvPr id="199" name="Google Shape;199;g13930a8b2a2_0_44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00" name="Google Shape;200;g13930a8b2a2_0_44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/>
            </a:p>
          </p:txBody>
        </p:sp>
      </p:grpSp>
      <p:grpSp>
        <p:nvGrpSpPr>
          <p:cNvPr id="201" name="Google Shape;201;g13930a8b2a2_0_44"/>
          <p:cNvGrpSpPr/>
          <p:nvPr/>
        </p:nvGrpSpPr>
        <p:grpSpPr>
          <a:xfrm>
            <a:off x="177877" y="4156167"/>
            <a:ext cx="908700" cy="908700"/>
            <a:chOff x="947033" y="4156948"/>
            <a:chExt cx="908700" cy="908700"/>
          </a:xfrm>
        </p:grpSpPr>
        <p:sp>
          <p:nvSpPr>
            <p:cNvPr id="202" name="Google Shape;202;g13930a8b2a2_0_44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03" name="Google Shape;203;g13930a8b2a2_0_44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/>
            </a:p>
          </p:txBody>
        </p:sp>
      </p:grpSp>
      <p:grpSp>
        <p:nvGrpSpPr>
          <p:cNvPr id="204" name="Google Shape;204;g13930a8b2a2_0_44"/>
          <p:cNvGrpSpPr/>
          <p:nvPr/>
        </p:nvGrpSpPr>
        <p:grpSpPr>
          <a:xfrm>
            <a:off x="177877" y="5254833"/>
            <a:ext cx="908700" cy="908700"/>
            <a:chOff x="4665644" y="4148177"/>
            <a:chExt cx="908700" cy="908700"/>
          </a:xfrm>
        </p:grpSpPr>
        <p:sp>
          <p:nvSpPr>
            <p:cNvPr id="205" name="Google Shape;205;g13930a8b2a2_0_44"/>
            <p:cNvSpPr/>
            <p:nvPr/>
          </p:nvSpPr>
          <p:spPr>
            <a:xfrm>
              <a:off x="4665644" y="4148177"/>
              <a:ext cx="908700" cy="908700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06" name="Google Shape;206;g13930a8b2a2_0_44"/>
            <p:cNvSpPr/>
            <p:nvPr/>
          </p:nvSpPr>
          <p:spPr>
            <a:xfrm>
              <a:off x="4979848" y="4374198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/>
            </a:p>
          </p:txBody>
        </p:sp>
      </p:grpSp>
      <p:sp>
        <p:nvSpPr>
          <p:cNvPr id="207" name="Google Shape;207;g13930a8b2a2_0_44"/>
          <p:cNvSpPr/>
          <p:nvPr/>
        </p:nvSpPr>
        <p:spPr>
          <a:xfrm>
            <a:off x="1329066" y="2081239"/>
            <a:ext cx="7785905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nl-NL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Positieve lading en de noordpool trekken elkaar aan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g13930a8b2a2_0_44"/>
          <p:cNvSpPr/>
          <p:nvPr/>
        </p:nvSpPr>
        <p:spPr>
          <a:xfrm>
            <a:off x="1329067" y="3136307"/>
            <a:ext cx="7437562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nl-NL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Positieve lading en de noordpool stoten elkaar af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g13930a8b2a2_0_44"/>
          <p:cNvSpPr/>
          <p:nvPr/>
        </p:nvSpPr>
        <p:spPr>
          <a:xfrm>
            <a:off x="1329066" y="428186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nl-NL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Stroom bestaat uit bewegende noordpolen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g13930a8b2a2_0_44"/>
          <p:cNvSpPr/>
          <p:nvPr/>
        </p:nvSpPr>
        <p:spPr>
          <a:xfrm>
            <a:off x="1329065" y="5487679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Het is </a:t>
            </a: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puur</a:t>
            </a: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toeval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g13930a8b2a2_0_44"/>
          <p:cNvSpPr txBox="1">
            <a:spLocks noGrp="1"/>
          </p:cNvSpPr>
          <p:nvPr>
            <p:ph type="title"/>
          </p:nvPr>
        </p:nvSpPr>
        <p:spPr>
          <a:xfrm>
            <a:off x="729419" y="396260"/>
            <a:ext cx="5752635" cy="8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nl-NL" sz="2800" dirty="0"/>
              <a:t>Waarom worden de </a:t>
            </a:r>
            <a:r>
              <a:rPr lang="nl-NL" sz="2800" dirty="0" err="1"/>
              <a:t>plus-pool</a:t>
            </a:r>
            <a:r>
              <a:rPr lang="nl-NL" sz="2800" dirty="0"/>
              <a:t> van een spanningsbron en de noordpool van een magneet allebei rood getekend?</a:t>
            </a:r>
            <a:endParaRPr sz="2800" dirty="0"/>
          </a:p>
        </p:txBody>
      </p:sp>
      <p:pic>
        <p:nvPicPr>
          <p:cNvPr id="5" name="Afbeelding 4" descr="Afbeelding met tekst, schermopname, Lettertype, diagram&#10;&#10;Automatisch gegenereerde beschrijving">
            <a:extLst>
              <a:ext uri="{FF2B5EF4-FFF2-40B4-BE49-F238E27FC236}">
                <a16:creationId xmlns:a16="http://schemas.microsoft.com/office/drawing/2014/main" id="{4F5AE9E8-01EB-8156-F42D-7EDBD5F50B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2054" y="319067"/>
            <a:ext cx="2661946" cy="151518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5685183" y="6407433"/>
            <a:ext cx="34588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nl-NL" sz="105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www.nvon.nl/diagnostischevragen        © 2022 NVON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097544"/>
          </a:xfrm>
        </p:spPr>
        <p:txBody>
          <a:bodyPr>
            <a:normAutofit/>
          </a:bodyPr>
          <a:lstStyle/>
          <a:p>
            <a:br>
              <a:rPr lang="nl-NL" b="1" dirty="0"/>
            </a:br>
            <a:endParaRPr lang="nl-NL" dirty="0"/>
          </a:p>
        </p:txBody>
      </p:sp>
      <p:sp>
        <p:nvSpPr>
          <p:cNvPr id="28" name="Titel 1"/>
          <p:cNvSpPr txBox="1">
            <a:spLocks/>
          </p:cNvSpPr>
          <p:nvPr/>
        </p:nvSpPr>
        <p:spPr>
          <a:xfrm>
            <a:off x="628650" y="572530"/>
            <a:ext cx="7886700" cy="33633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Deze vragen met toelichting zijn ontwikkeld door de diagnostische vragen werkgroep van de NVON</a:t>
            </a:r>
          </a:p>
          <a:p>
            <a:endParaRPr lang="nl-NL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Heb je feedback, wil je bijdragen, vragen testen of samenwerken? Laat het weten via:</a:t>
            </a:r>
            <a:b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diagnostischevragen@nvon.nl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189" y="4281356"/>
            <a:ext cx="4243622" cy="1295421"/>
          </a:xfrm>
          <a:prstGeom prst="rect">
            <a:avLst/>
          </a:prstGeom>
        </p:spPr>
      </p:pic>
      <p:sp>
        <p:nvSpPr>
          <p:cNvPr id="3" name="Google Shape;256;p23">
            <a:extLst>
              <a:ext uri="{FF2B5EF4-FFF2-40B4-BE49-F238E27FC236}">
                <a16:creationId xmlns:a16="http://schemas.microsoft.com/office/drawing/2014/main" id="{3D284F5F-7F6D-0502-A99B-28EE7AF38E53}"/>
              </a:ext>
            </a:extLst>
          </p:cNvPr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1800"/>
              <a:buFont typeface="Calibri"/>
              <a:buNone/>
            </a:pPr>
            <a:endParaRPr sz="1800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" name="Google Shape;257;p23">
            <a:extLst>
              <a:ext uri="{FF2B5EF4-FFF2-40B4-BE49-F238E27FC236}">
                <a16:creationId xmlns:a16="http://schemas.microsoft.com/office/drawing/2014/main" id="{7DDAA764-CB52-A160-5C10-76CA2D0967B2}"/>
              </a:ext>
            </a:extLst>
          </p:cNvPr>
          <p:cNvSpPr txBox="1"/>
          <p:nvPr/>
        </p:nvSpPr>
        <p:spPr>
          <a:xfrm>
            <a:off x="6827520" y="6407433"/>
            <a:ext cx="2316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r"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www.diagnostischevragen.nl</a:t>
            </a:r>
            <a:endParaRPr dirty="0"/>
          </a:p>
        </p:txBody>
      </p:sp>
      <p:pic>
        <p:nvPicPr>
          <p:cNvPr id="1028" name="Picture 4" descr="Creative Commons Attribution-ShareAlike 3.0 Unported - Wikidata">
            <a:extLst>
              <a:ext uri="{FF2B5EF4-FFF2-40B4-BE49-F238E27FC236}">
                <a16:creationId xmlns:a16="http://schemas.microsoft.com/office/drawing/2014/main" id="{9F608E1F-C09A-D688-42AC-36E8E1874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88" y="6332184"/>
            <a:ext cx="1148977" cy="404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605875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">
      <a:dk1>
        <a:srgbClr val="000000"/>
      </a:dk1>
      <a:lt1>
        <a:srgbClr val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633</Words>
  <Application>Microsoft Office PowerPoint</Application>
  <PresentationFormat>Diavoorstelling (4:3)</PresentationFormat>
  <Paragraphs>75</Paragraphs>
  <Slides>5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3" baseType="lpstr">
      <vt:lpstr>Calibri</vt:lpstr>
      <vt:lpstr>source sans pro</vt:lpstr>
      <vt:lpstr>Arial</vt:lpstr>
      <vt:lpstr>Tahoma</vt:lpstr>
      <vt:lpstr>Helvetica Neue</vt:lpstr>
      <vt:lpstr>Corbel</vt:lpstr>
      <vt:lpstr>Helvetica Neue Light</vt:lpstr>
      <vt:lpstr>Kantoorthema</vt:lpstr>
      <vt:lpstr>Lorentkracht </vt:lpstr>
      <vt:lpstr>Een elektron beweegt in een cirkelbaan met de klok mee. De magnetische veldlijnen wijzen…</vt:lpstr>
      <vt:lpstr>Een negatief geladen deeltje ligt stil in een homogeen magnetisch veld, zie de figuur.  Het deeltje…</vt:lpstr>
      <vt:lpstr>Waarom worden de plus-pool van een spanningsbron en de noordpool van een magneet allebei rood getekend?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 Werkwijze </dc:title>
  <dc:creator>Sofie Faes</dc:creator>
  <cp:lastModifiedBy>J.C.E. Brill</cp:lastModifiedBy>
  <cp:revision>14</cp:revision>
  <dcterms:created xsi:type="dcterms:W3CDTF">2022-02-21T09:07:39Z</dcterms:created>
  <dcterms:modified xsi:type="dcterms:W3CDTF">2024-04-10T18:27:28Z</dcterms:modified>
</cp:coreProperties>
</file>