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8.xml" ContentType="application/vnd.openxmlformats-officedocument.presentationml.slide+xml"/>
  <Override PartName="/ppt/slides/slide24.xml" ContentType="application/vnd.openxmlformats-officedocument.presentationml.slide+xml"/>
  <Override PartName="/ppt/slides/slide9.xml" ContentType="application/vnd.openxmlformats-officedocument.presentationml.slide+xml"/>
  <Override PartName="/ppt/slides/slide22.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23.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6.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5.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handoutMasters/handoutMaster1.xml" ContentType="application/vnd.openxmlformats-officedocument.presentationml.handoutMaster+xml"/>
  <Override PartName="/ppt/theme/theme3.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
  </p:notesMasterIdLst>
  <p:handoutMasterIdLst>
    <p:handoutMasterId r:id="rId27"/>
  </p:handoutMasterIdLst>
  <p:sldIdLst>
    <p:sldId id="256" r:id="rId2"/>
    <p:sldId id="280" r:id="rId3"/>
    <p:sldId id="281" r:id="rId4"/>
    <p:sldId id="282" r:id="rId5"/>
    <p:sldId id="258" r:id="rId6"/>
    <p:sldId id="259" r:id="rId7"/>
    <p:sldId id="260" r:id="rId8"/>
    <p:sldId id="277" r:id="rId9"/>
    <p:sldId id="266" r:id="rId10"/>
    <p:sldId id="294" r:id="rId11"/>
    <p:sldId id="268" r:id="rId12"/>
    <p:sldId id="283" r:id="rId13"/>
    <p:sldId id="284" r:id="rId14"/>
    <p:sldId id="285" r:id="rId15"/>
    <p:sldId id="286" r:id="rId16"/>
    <p:sldId id="287" r:id="rId17"/>
    <p:sldId id="289" r:id="rId18"/>
    <p:sldId id="288" r:id="rId19"/>
    <p:sldId id="290" r:id="rId20"/>
    <p:sldId id="291" r:id="rId21"/>
    <p:sldId id="292" r:id="rId22"/>
    <p:sldId id="293" r:id="rId23"/>
    <p:sldId id="279" r:id="rId24"/>
    <p:sldId id="273" r:id="rId25"/>
  </p:sldIdLst>
  <p:sldSz cx="12192000" cy="6858000"/>
  <p:notesSz cx="6794500" cy="9931400"/>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el" id="{D3A013C6-5F55-B142-9290-64515C9E5C8C}">
          <p14:sldIdLst>
            <p14:sldId id="256"/>
            <p14:sldId id="280"/>
            <p14:sldId id="281"/>
            <p14:sldId id="282"/>
          </p14:sldIdLst>
        </p14:section>
        <p14:section name="Presentatie" id="{FA00A26E-548D-464D-A15F-40A49EFC5B77}">
          <p14:sldIdLst>
            <p14:sldId id="258"/>
            <p14:sldId id="259"/>
            <p14:sldId id="260"/>
            <p14:sldId id="277"/>
            <p14:sldId id="266"/>
            <p14:sldId id="294"/>
            <p14:sldId id="268"/>
            <p14:sldId id="283"/>
            <p14:sldId id="284"/>
            <p14:sldId id="285"/>
            <p14:sldId id="286"/>
            <p14:sldId id="287"/>
            <p14:sldId id="289"/>
            <p14:sldId id="288"/>
            <p14:sldId id="290"/>
            <p14:sldId id="291"/>
            <p14:sldId id="292"/>
            <p14:sldId id="293"/>
            <p14:sldId id="279"/>
            <p14:sldId id="27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3343"/>
    <a:srgbClr val="90970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89" autoAdjust="0"/>
    <p:restoredTop sz="94660" autoAdjust="0"/>
  </p:normalViewPr>
  <p:slideViewPr>
    <p:cSldViewPr snapToGrid="0" showGuides="1">
      <p:cViewPr varScale="1">
        <p:scale>
          <a:sx n="115" d="100"/>
          <a:sy n="115" d="100"/>
        </p:scale>
        <p:origin x="606" y="10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howGuides="1">
      <p:cViewPr varScale="1">
        <p:scale>
          <a:sx n="84" d="100"/>
          <a:sy n="84" d="100"/>
        </p:scale>
        <p:origin x="2820"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37" Type="http://schemas.microsoft.com/office/2015/10/relationships/revisionInfo" Target="revisionInfo.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48645" y="0"/>
            <a:ext cx="2944283" cy="498295"/>
          </a:xfrm>
          <a:prstGeom prst="rect">
            <a:avLst/>
          </a:prstGeom>
        </p:spPr>
        <p:txBody>
          <a:bodyPr vert="horz" lIns="91440" tIns="45720" rIns="91440" bIns="45720" rtlCol="0"/>
          <a:lstStyle>
            <a:lvl1pPr algn="r">
              <a:defRPr sz="1200"/>
            </a:lvl1pPr>
          </a:lstStyle>
          <a:p>
            <a:fld id="{CC5E45A5-A29D-4E3B-B598-F32F75400083}" type="datetimeFigureOut">
              <a:rPr lang="nl-NL" smtClean="0"/>
              <a:t>14-1-2020</a:t>
            </a:fld>
            <a:endParaRPr lang="nl-NL"/>
          </a:p>
        </p:txBody>
      </p:sp>
      <p:sp>
        <p:nvSpPr>
          <p:cNvPr id="4" name="Tijdelijke aanduiding voor voettekst 3"/>
          <p:cNvSpPr>
            <a:spLocks noGrp="1"/>
          </p:cNvSpPr>
          <p:nvPr>
            <p:ph type="ftr" sz="quarter" idx="2"/>
          </p:nvPr>
        </p:nvSpPr>
        <p:spPr>
          <a:xfrm>
            <a:off x="0" y="9433107"/>
            <a:ext cx="2944283" cy="498294"/>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48645" y="9433107"/>
            <a:ext cx="2944283" cy="498294"/>
          </a:xfrm>
          <a:prstGeom prst="rect">
            <a:avLst/>
          </a:prstGeom>
        </p:spPr>
        <p:txBody>
          <a:bodyPr vert="horz" lIns="91440" tIns="45720" rIns="91440" bIns="45720" rtlCol="0" anchor="b"/>
          <a:lstStyle>
            <a:lvl1pPr algn="r">
              <a:defRPr sz="1200"/>
            </a:lvl1pPr>
          </a:lstStyle>
          <a:p>
            <a:fld id="{DCBF5EA7-A535-4ACE-B87A-C2984926A9ED}" type="slidenum">
              <a:rPr lang="nl-NL" smtClean="0"/>
              <a:t>‹nr.›</a:t>
            </a:fld>
            <a:endParaRPr lang="nl-NL"/>
          </a:p>
        </p:txBody>
      </p:sp>
    </p:spTree>
    <p:extLst>
      <p:ext uri="{BB962C8B-B14F-4D97-AF65-F5344CB8AC3E}">
        <p14:creationId xmlns:p14="http://schemas.microsoft.com/office/powerpoint/2010/main" val="2860839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72F8CFED-38D0-4B88-9B36-FF395476E392}" type="datetimeFigureOut">
              <a:rPr lang="nl-NL" smtClean="0"/>
              <a:t>14-1-2020</a:t>
            </a:fld>
            <a:endParaRPr lang="nl-NL"/>
          </a:p>
        </p:txBody>
      </p:sp>
      <p:sp>
        <p:nvSpPr>
          <p:cNvPr id="4" name="Tijdelijke aanduiding voor dia-afbeelding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78FACC1F-386F-4E42-8E38-7BACBF493300}" type="slidenum">
              <a:rPr lang="nl-NL" smtClean="0"/>
              <a:t>‹nr.›</a:t>
            </a:fld>
            <a:endParaRPr lang="nl-NL"/>
          </a:p>
        </p:txBody>
      </p:sp>
    </p:spTree>
    <p:extLst>
      <p:ext uri="{BB962C8B-B14F-4D97-AF65-F5344CB8AC3E}">
        <p14:creationId xmlns:p14="http://schemas.microsoft.com/office/powerpoint/2010/main" val="2709178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NL" altLang="nl-NL" smtClean="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644A4BB5-7005-463B-9B93-BB6B6C5A3992}" type="slidenum">
              <a:rPr lang="nl-NL" altLang="nl-NL" smtClean="0"/>
              <a:pPr/>
              <a:t>5</a:t>
            </a:fld>
            <a:endParaRPr lang="nl-NL" altLang="nl-NL" smtClean="0"/>
          </a:p>
        </p:txBody>
      </p:sp>
    </p:spTree>
    <p:extLst>
      <p:ext uri="{BB962C8B-B14F-4D97-AF65-F5344CB8AC3E}">
        <p14:creationId xmlns:p14="http://schemas.microsoft.com/office/powerpoint/2010/main" val="173379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fld id="{78FACC1F-386F-4E42-8E38-7BACBF493300}" type="slidenum">
              <a:rPr lang="nl-NL" smtClean="0"/>
              <a:t>8</a:t>
            </a:fld>
            <a:endParaRPr lang="nl-NL"/>
          </a:p>
        </p:txBody>
      </p:sp>
    </p:spTree>
    <p:extLst>
      <p:ext uri="{BB962C8B-B14F-4D97-AF65-F5344CB8AC3E}">
        <p14:creationId xmlns:p14="http://schemas.microsoft.com/office/powerpoint/2010/main" val="28817730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8" name="Tijdelijke aanduiding voor afbeelding 6"/>
          <p:cNvSpPr>
            <a:spLocks noGrp="1"/>
          </p:cNvSpPr>
          <p:nvPr>
            <p:ph type="pic" sz="quarter" idx="12"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9" name="Tijdelijke aanduiding voor tekst 11"/>
          <p:cNvSpPr>
            <a:spLocks noGrp="1"/>
          </p:cNvSpPr>
          <p:nvPr>
            <p:ph type="body" sz="quarter" idx="11"/>
          </p:nvPr>
        </p:nvSpPr>
        <p:spPr>
          <a:xfrm>
            <a:off x="0" y="0"/>
            <a:ext cx="12192000" cy="6858000"/>
          </a:xfrm>
          <a:blipFill rotWithShape="1">
            <a:blip r:embed="rId2"/>
            <a:stretch>
              <a:fillRect/>
            </a:stretch>
          </a:blipFill>
        </p:spPr>
        <p:txBody>
          <a:bodyPr lIns="0" tIns="0" rIns="0" bIns="0">
            <a:noAutofit/>
          </a:bodyPr>
          <a:lstStyle>
            <a:lvl1pPr marL="0" indent="0">
              <a:buNone/>
              <a:defRPr sz="100">
                <a:solidFill>
                  <a:schemeClr val="bg1"/>
                </a:solidFill>
              </a:defRPr>
            </a:lvl1pPr>
          </a:lstStyle>
          <a:p>
            <a:pPr lvl="0"/>
            <a:r>
              <a:rPr lang="en-US" smtClean="0"/>
              <a:t>Click to edit Master text styles</a:t>
            </a:r>
          </a:p>
        </p:txBody>
      </p:sp>
      <p:sp>
        <p:nvSpPr>
          <p:cNvPr id="2" name="Titel 1"/>
          <p:cNvSpPr>
            <a:spLocks noGrp="1"/>
          </p:cNvSpPr>
          <p:nvPr>
            <p:ph type="ctrTitle"/>
          </p:nvPr>
        </p:nvSpPr>
        <p:spPr>
          <a:xfrm>
            <a:off x="1206620" y="4484914"/>
            <a:ext cx="5876351" cy="1120798"/>
          </a:xfrm>
        </p:spPr>
        <p:txBody>
          <a:bodyPr tIns="0" anchor="b">
            <a:noAutofit/>
          </a:bodyPr>
          <a:lstStyle>
            <a:lvl1pPr algn="l">
              <a:defRPr lang="nl-NL" sz="2800" b="1" kern="1200" cap="all" spc="-5" baseline="0" smtClean="0">
                <a:solidFill>
                  <a:schemeClr val="tx2"/>
                </a:solidFill>
                <a:latin typeface="+mj-lt"/>
                <a:ea typeface="+mn-ea"/>
                <a:cs typeface="Arial Black"/>
              </a:defRPr>
            </a:lvl1pPr>
          </a:lstStyle>
          <a:p>
            <a:r>
              <a:rPr lang="en-US" smtClean="0"/>
              <a:t>Click to edit Master title style</a:t>
            </a:r>
            <a:endParaRPr lang="nl-NL" dirty="0"/>
          </a:p>
        </p:txBody>
      </p:sp>
      <p:sp>
        <p:nvSpPr>
          <p:cNvPr id="3" name="Ondertitel 2"/>
          <p:cNvSpPr>
            <a:spLocks noGrp="1"/>
          </p:cNvSpPr>
          <p:nvPr>
            <p:ph type="subTitle" idx="1"/>
          </p:nvPr>
        </p:nvSpPr>
        <p:spPr>
          <a:xfrm>
            <a:off x="1206620" y="5654426"/>
            <a:ext cx="5876351" cy="760888"/>
          </a:xfrm>
        </p:spPr>
        <p:txBody>
          <a:bodyPr lIns="0" tIns="0" rIns="0" bIns="0"/>
          <a:lstStyle>
            <a:lvl1pPr marL="0" indent="0" algn="l">
              <a:buNone/>
              <a:defRPr lang="nl-NL" sz="1800" kern="1200" spc="-5" dirty="0" smtClean="0">
                <a:solidFill>
                  <a:srgbClr val="213343"/>
                </a:solidFill>
                <a:latin typeface="+mn-lt"/>
                <a:ea typeface="+mn-ea"/>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nl-NL" dirty="0"/>
          </a:p>
        </p:txBody>
      </p:sp>
      <p:sp>
        <p:nvSpPr>
          <p:cNvPr id="14" name="Tijdelijke aanduiding voor tekst 13"/>
          <p:cNvSpPr>
            <a:spLocks noGrp="1"/>
          </p:cNvSpPr>
          <p:nvPr>
            <p:ph type="body" sz="quarter" idx="13" hasCustomPrompt="1"/>
          </p:nvPr>
        </p:nvSpPr>
        <p:spPr>
          <a:xfrm>
            <a:off x="8522539" y="2260840"/>
            <a:ext cx="2159000" cy="1208074"/>
          </a:xfrm>
        </p:spPr>
        <p:txBody>
          <a:bodyPr lIns="0" tIns="0" rIns="0" bIns="0">
            <a:noAutofit/>
          </a:bodyPr>
          <a:lstStyle>
            <a:lvl1pPr marL="0" indent="0">
              <a:buNone/>
              <a:defRPr lang="nl-NL" sz="1300" kern="1200" dirty="0">
                <a:solidFill>
                  <a:srgbClr val="FFFFFF"/>
                </a:solidFill>
                <a:latin typeface="+mn-lt"/>
                <a:ea typeface="+mn-ea"/>
                <a:cs typeface="Arial"/>
              </a:defRPr>
            </a:lvl1pPr>
          </a:lstStyle>
          <a:p>
            <a:pPr lvl="0"/>
            <a:r>
              <a:rPr lang="nl-NL" dirty="0"/>
              <a:t>Naam</a:t>
            </a:r>
          </a:p>
        </p:txBody>
      </p:sp>
      <p:sp>
        <p:nvSpPr>
          <p:cNvPr id="15" name="Tijdelijke aanduiding voor tekst 13"/>
          <p:cNvSpPr>
            <a:spLocks noGrp="1"/>
          </p:cNvSpPr>
          <p:nvPr>
            <p:ph type="body" sz="quarter" idx="14" hasCustomPrompt="1"/>
          </p:nvPr>
        </p:nvSpPr>
        <p:spPr>
          <a:xfrm>
            <a:off x="8522539" y="1103085"/>
            <a:ext cx="2159000" cy="772229"/>
          </a:xfrm>
        </p:spPr>
        <p:txBody>
          <a:bodyPr lIns="0" tIns="0" rIns="0" bIns="0" anchor="b">
            <a:noAutofit/>
          </a:bodyPr>
          <a:lstStyle>
            <a:lvl1pPr marL="0" indent="0">
              <a:buNone/>
              <a:defRPr lang="nl-NL" sz="1300" i="1" kern="1200" dirty="0">
                <a:solidFill>
                  <a:srgbClr val="213343"/>
                </a:solidFill>
                <a:latin typeface="+mn-lt"/>
                <a:ea typeface="+mn-ea"/>
                <a:cs typeface="Arial"/>
              </a:defRPr>
            </a:lvl1pPr>
          </a:lstStyle>
          <a:p>
            <a:pPr lvl="0"/>
            <a:r>
              <a:rPr lang="nl-NL" dirty="0"/>
              <a:t>Versie/Datum</a:t>
            </a:r>
          </a:p>
        </p:txBody>
      </p:sp>
    </p:spTree>
    <p:extLst>
      <p:ext uri="{BB962C8B-B14F-4D97-AF65-F5344CB8AC3E}">
        <p14:creationId xmlns:p14="http://schemas.microsoft.com/office/powerpoint/2010/main" val="288054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nl-NL"/>
          </a:p>
        </p:txBody>
      </p:sp>
      <p:sp>
        <p:nvSpPr>
          <p:cNvPr id="3" name="Tijdelijke aanduiding voor inhoud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D2047F94-0713-4EF1-B5F4-978E719C2E9B}" type="datetime1">
              <a:rPr lang="nl-NL" smtClean="0"/>
              <a:t>14-1-2020</a:t>
            </a:fld>
            <a:endParaRPr lang="en-GB"/>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week 4 workshop probleem en vraag</a:t>
            </a:r>
            <a:endParaRPr lang="nl-NL" dirty="0"/>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spTree>
    <p:extLst>
      <p:ext uri="{BB962C8B-B14F-4D97-AF65-F5344CB8AC3E}">
        <p14:creationId xmlns:p14="http://schemas.microsoft.com/office/powerpoint/2010/main" val="3008542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nl-NL"/>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6C0076D9-1BAE-4640-A84A-3C9598B261B2}" type="datetime1">
              <a:rPr lang="nl-NL" smtClean="0"/>
              <a:t>14-1-2020</a:t>
            </a:fld>
            <a:endParaRPr lang="en-GB"/>
          </a:p>
        </p:txBody>
      </p:sp>
      <p:sp>
        <p:nvSpPr>
          <p:cNvPr id="9"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week 4 workshop probleem en vraag</a:t>
            </a:r>
            <a:endParaRPr lang="nl-NL" dirty="0"/>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spTree>
    <p:extLst>
      <p:ext uri="{BB962C8B-B14F-4D97-AF65-F5344CB8AC3E}">
        <p14:creationId xmlns:p14="http://schemas.microsoft.com/office/powerpoint/2010/main" val="2780585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en-US" smtClean="0"/>
              <a:t>Click to edit Master title style</a:t>
            </a:r>
            <a:endParaRPr lang="nl-NL"/>
          </a:p>
        </p:txBody>
      </p:sp>
      <p:sp>
        <p:nvSpPr>
          <p:cNvPr id="3" name="Tijdelijke aanduiding voor inhoud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7" name="object 2"/>
          <p:cNvSpPr/>
          <p:nvPr userDrawn="1"/>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FB7B8B21-4898-43B7-A0E5-E743F4F11172}" type="datetime1">
              <a:rPr lang="nl-NL" smtClean="0"/>
              <a:t>14-1-2020</a:t>
            </a:fld>
            <a:endParaRPr lang="en-GB"/>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week 4 workshop probleem en vraag</a:t>
            </a:r>
            <a:endParaRPr lang="nl-NL" dirty="0"/>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13" name="Afbeelding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753530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1_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en-US" smtClean="0"/>
              <a:t>Click to edit Master title style</a:t>
            </a:r>
            <a:endParaRPr lang="nl-NL" dirty="0"/>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7" name="object 2"/>
          <p:cNvSpPr/>
          <p:nvPr userDrawn="1"/>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4ADA8F61-8573-4AEB-8DC1-EAF3DCADB9CC}" type="datetime1">
              <a:rPr lang="nl-NL" smtClean="0"/>
              <a:t>14-1-2020</a:t>
            </a:fld>
            <a:endParaRPr lang="en-GB"/>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week 4 workshop probleem en vraag</a:t>
            </a:r>
            <a:endParaRPr lang="nl-NL" dirty="0"/>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13" name="Afbeelding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395903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fbeelding links - tekst rechts">
    <p:spTree>
      <p:nvGrpSpPr>
        <p:cNvPr id="1" name=""/>
        <p:cNvGrpSpPr/>
        <p:nvPr/>
      </p:nvGrpSpPr>
      <p:grpSpPr>
        <a:xfrm>
          <a:off x="0" y="0"/>
          <a:ext cx="0" cy="0"/>
          <a:chOff x="0" y="0"/>
          <a:chExt cx="0" cy="0"/>
        </a:xfrm>
      </p:grpSpPr>
      <p:sp>
        <p:nvSpPr>
          <p:cNvPr id="21" name="Tijdelijke aanduiding voor afbeelding 20"/>
          <p:cNvSpPr>
            <a:spLocks noGrp="1"/>
          </p:cNvSpPr>
          <p:nvPr>
            <p:ph type="pic" sz="quarter" idx="12"/>
          </p:nvPr>
        </p:nvSpPr>
        <p:spPr>
          <a:xfrm>
            <a:off x="0" y="0"/>
            <a:ext cx="6096596" cy="5080494"/>
          </a:xfrm>
          <a:custGeom>
            <a:avLst/>
            <a:gdLst>
              <a:gd name="connsiteX0" fmla="*/ 0 w 6096596"/>
              <a:gd name="connsiteY0" fmla="*/ 0 h 5080494"/>
              <a:gd name="connsiteX1" fmla="*/ 6096596 w 6096596"/>
              <a:gd name="connsiteY1" fmla="*/ 0 h 5080494"/>
              <a:gd name="connsiteX2" fmla="*/ 5908637 w 6096596"/>
              <a:gd name="connsiteY2" fmla="*/ 4479966 h 5080494"/>
              <a:gd name="connsiteX3" fmla="*/ 10 w 6096596"/>
              <a:gd name="connsiteY3" fmla="*/ 5080494 h 5080494"/>
              <a:gd name="connsiteX4" fmla="*/ 0 w 6096596"/>
              <a:gd name="connsiteY4" fmla="*/ 5080494 h 5080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596" h="5080494">
                <a:moveTo>
                  <a:pt x="0" y="0"/>
                </a:moveTo>
                <a:lnTo>
                  <a:pt x="6096596" y="0"/>
                </a:lnTo>
                <a:lnTo>
                  <a:pt x="5908637" y="4479966"/>
                </a:lnTo>
                <a:lnTo>
                  <a:pt x="10" y="5080494"/>
                </a:lnTo>
                <a:lnTo>
                  <a:pt x="0" y="5080494"/>
                </a:lnTo>
                <a:close/>
              </a:path>
            </a:pathLst>
          </a:custGeom>
          <a:solidFill>
            <a:schemeClr val="bg2"/>
          </a:solidFill>
        </p:spPr>
        <p:txBody>
          <a:bodyPr wrap="square">
            <a:noAutofit/>
          </a:bodyPr>
          <a:lstStyle/>
          <a:p>
            <a:r>
              <a:rPr lang="en-US" smtClean="0"/>
              <a:t>Click icon to add picture</a:t>
            </a:r>
            <a:endParaRPr lang="nl-NL"/>
          </a:p>
        </p:txBody>
      </p:sp>
      <p:sp>
        <p:nvSpPr>
          <p:cNvPr id="2" name="Titel 1"/>
          <p:cNvSpPr>
            <a:spLocks noGrp="1"/>
          </p:cNvSpPr>
          <p:nvPr>
            <p:ph type="title"/>
          </p:nvPr>
        </p:nvSpPr>
        <p:spPr>
          <a:xfrm>
            <a:off x="6693558" y="709001"/>
            <a:ext cx="4091304" cy="705834"/>
          </a:xfrm>
        </p:spPr>
        <p:txBody>
          <a:bodyPr/>
          <a:lstStyle>
            <a:lvl1pPr algn="l">
              <a:defRPr sz="2400" b="0">
                <a:solidFill>
                  <a:schemeClr val="accent1"/>
                </a:solidFill>
              </a:defRPr>
            </a:lvl1pPr>
          </a:lstStyle>
          <a:p>
            <a:r>
              <a:rPr lang="en-US" smtClean="0"/>
              <a:t>Click to edit Master title style</a:t>
            </a:r>
            <a:endParaRPr lang="nl-NL" dirty="0"/>
          </a:p>
        </p:txBody>
      </p:sp>
      <p:sp>
        <p:nvSpPr>
          <p:cNvPr id="3" name="Tijdelijke aanduiding voor inhoud 2"/>
          <p:cNvSpPr>
            <a:spLocks noGrp="1"/>
          </p:cNvSpPr>
          <p:nvPr>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8" name="object 3"/>
          <p:cNvSpPr/>
          <p:nvPr userDrawn="1"/>
        </p:nvSpPr>
        <p:spPr>
          <a:xfrm>
            <a:off x="0" y="4674059"/>
            <a:ext cx="6299835" cy="2184400"/>
          </a:xfrm>
          <a:custGeom>
            <a:avLst/>
            <a:gdLst/>
            <a:ahLst/>
            <a:cxnLst/>
            <a:rect l="l" t="t" r="r" b="b"/>
            <a:pathLst>
              <a:path w="6299835" h="2184400">
                <a:moveTo>
                  <a:pt x="5893371" y="0"/>
                </a:moveTo>
                <a:lnTo>
                  <a:pt x="0" y="609663"/>
                </a:lnTo>
                <a:lnTo>
                  <a:pt x="0" y="2183942"/>
                </a:lnTo>
                <a:lnTo>
                  <a:pt x="6299809" y="2183942"/>
                </a:lnTo>
                <a:lnTo>
                  <a:pt x="5893371" y="0"/>
                </a:lnTo>
                <a:close/>
              </a:path>
            </a:pathLst>
          </a:custGeom>
          <a:solidFill>
            <a:schemeClr val="tx2"/>
          </a:solidFill>
        </p:spPr>
        <p:txBody>
          <a:bodyPr wrap="square" lIns="0" tIns="0" rIns="0" bIns="0" rtlCol="0"/>
          <a:lstStyle/>
          <a:p>
            <a:endParaRPr/>
          </a:p>
        </p:txBody>
      </p:sp>
      <p:pic>
        <p:nvPicPr>
          <p:cNvPr id="13" name="Afbeelding 12" descr="HHS_NL_groen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907497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Afbeelding links - tekst rechts">
    <p:spTree>
      <p:nvGrpSpPr>
        <p:cNvPr id="1" name=""/>
        <p:cNvGrpSpPr/>
        <p:nvPr/>
      </p:nvGrpSpPr>
      <p:grpSpPr>
        <a:xfrm>
          <a:off x="0" y="0"/>
          <a:ext cx="0" cy="0"/>
          <a:chOff x="0" y="0"/>
          <a:chExt cx="0" cy="0"/>
        </a:xfrm>
      </p:grpSpPr>
      <p:sp>
        <p:nvSpPr>
          <p:cNvPr id="16" name="Tijdelijke aanduiding voor afbeelding 15"/>
          <p:cNvSpPr>
            <a:spLocks noGrp="1"/>
          </p:cNvSpPr>
          <p:nvPr>
            <p:ph type="pic" sz="quarter" idx="12"/>
          </p:nvPr>
        </p:nvSpPr>
        <p:spPr>
          <a:xfrm>
            <a:off x="-7620" y="0"/>
            <a:ext cx="5913120" cy="6858000"/>
          </a:xfrm>
          <a:custGeom>
            <a:avLst/>
            <a:gdLst>
              <a:gd name="connsiteX0" fmla="*/ 0 w 5905500"/>
              <a:gd name="connsiteY0" fmla="*/ 4133849 h 6858000"/>
              <a:gd name="connsiteX1" fmla="*/ 5886450 w 5905500"/>
              <a:gd name="connsiteY1" fmla="*/ 4743449 h 6858000"/>
              <a:gd name="connsiteX2" fmla="*/ 5705475 w 5905500"/>
              <a:gd name="connsiteY2" fmla="*/ 6848474 h 6858000"/>
              <a:gd name="connsiteX3" fmla="*/ 5705474 w 5905500"/>
              <a:gd name="connsiteY3" fmla="*/ 6848474 h 6858000"/>
              <a:gd name="connsiteX4" fmla="*/ 5705474 w 5905500"/>
              <a:gd name="connsiteY4" fmla="*/ 6858000 h 6858000"/>
              <a:gd name="connsiteX5" fmla="*/ 0 w 5905500"/>
              <a:gd name="connsiteY5" fmla="*/ 6858000 h 6858000"/>
              <a:gd name="connsiteX6" fmla="*/ 0 w 5905500"/>
              <a:gd name="connsiteY6" fmla="*/ 6315074 h 6858000"/>
              <a:gd name="connsiteX7" fmla="*/ 0 w 5905500"/>
              <a:gd name="connsiteY7" fmla="*/ 0 h 6858000"/>
              <a:gd name="connsiteX8" fmla="*/ 5410200 w 5905500"/>
              <a:gd name="connsiteY8" fmla="*/ 0 h 6858000"/>
              <a:gd name="connsiteX9" fmla="*/ 5410200 w 5905500"/>
              <a:gd name="connsiteY9" fmla="*/ 3174 h 6858000"/>
              <a:gd name="connsiteX10" fmla="*/ 5419725 w 5905500"/>
              <a:gd name="connsiteY10" fmla="*/ 3179 h 6858000"/>
              <a:gd name="connsiteX11" fmla="*/ 5905500 w 5905500"/>
              <a:gd name="connsiteY11" fmla="*/ 4474988 h 6858000"/>
              <a:gd name="connsiteX12" fmla="*/ 0 w 5905500"/>
              <a:gd name="connsiteY12" fmla="*/ 3802483 h 6858000"/>
              <a:gd name="connsiteX13" fmla="*/ 0 w 5905500"/>
              <a:gd name="connsiteY13" fmla="*/ 542925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32963 h 6858000"/>
              <a:gd name="connsiteX14" fmla="*/ 7620 w 5913120"/>
              <a:gd name="connsiteY14" fmla="*/ 542925 h 6858000"/>
              <a:gd name="connsiteX15" fmla="*/ 7620 w 5913120"/>
              <a:gd name="connsiteY15" fmla="*/ 0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63443 h 6858000"/>
              <a:gd name="connsiteX14" fmla="*/ 7620 w 5913120"/>
              <a:gd name="connsiteY14" fmla="*/ 542925 h 6858000"/>
              <a:gd name="connsiteX15" fmla="*/ 7620 w 5913120"/>
              <a:gd name="connsiteY1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13120" h="6858000">
                <a:moveTo>
                  <a:pt x="7620" y="4133849"/>
                </a:moveTo>
                <a:lnTo>
                  <a:pt x="5894070" y="4743449"/>
                </a:lnTo>
                <a:lnTo>
                  <a:pt x="5713095" y="6848474"/>
                </a:lnTo>
                <a:lnTo>
                  <a:pt x="5713094" y="6848474"/>
                </a:lnTo>
                <a:lnTo>
                  <a:pt x="5713094" y="6858000"/>
                </a:lnTo>
                <a:lnTo>
                  <a:pt x="7620" y="6858000"/>
                </a:lnTo>
                <a:lnTo>
                  <a:pt x="7620" y="6315074"/>
                </a:lnTo>
                <a:lnTo>
                  <a:pt x="7620" y="4133849"/>
                </a:lnTo>
                <a:close/>
                <a:moveTo>
                  <a:pt x="7620" y="0"/>
                </a:moveTo>
                <a:lnTo>
                  <a:pt x="5417820" y="0"/>
                </a:lnTo>
                <a:lnTo>
                  <a:pt x="5417820" y="3174"/>
                </a:lnTo>
                <a:lnTo>
                  <a:pt x="5427345" y="3179"/>
                </a:lnTo>
                <a:lnTo>
                  <a:pt x="5913120" y="4474988"/>
                </a:lnTo>
                <a:lnTo>
                  <a:pt x="0" y="3863443"/>
                </a:lnTo>
                <a:lnTo>
                  <a:pt x="7620" y="542925"/>
                </a:lnTo>
                <a:lnTo>
                  <a:pt x="7620" y="0"/>
                </a:lnTo>
                <a:close/>
              </a:path>
            </a:pathLst>
          </a:custGeom>
          <a:solidFill>
            <a:schemeClr val="bg2"/>
          </a:solidFill>
        </p:spPr>
        <p:txBody>
          <a:bodyPr wrap="square">
            <a:noAutofit/>
          </a:bodyPr>
          <a:lstStyle/>
          <a:p>
            <a:r>
              <a:rPr lang="en-US" smtClean="0"/>
              <a:t>Click icon to add picture</a:t>
            </a:r>
            <a:endParaRPr lang="nl-NL"/>
          </a:p>
        </p:txBody>
      </p:sp>
      <p:sp>
        <p:nvSpPr>
          <p:cNvPr id="2" name="Titel 1"/>
          <p:cNvSpPr>
            <a:spLocks noGrp="1"/>
          </p:cNvSpPr>
          <p:nvPr userDrawn="1">
            <p:ph type="title"/>
          </p:nvPr>
        </p:nvSpPr>
        <p:spPr>
          <a:xfrm>
            <a:off x="6693558" y="709001"/>
            <a:ext cx="4091304" cy="705834"/>
          </a:xfrm>
        </p:spPr>
        <p:txBody>
          <a:bodyPr/>
          <a:lstStyle>
            <a:lvl1pPr algn="l">
              <a:defRPr sz="2400" b="0">
                <a:solidFill>
                  <a:schemeClr val="accent1"/>
                </a:solidFill>
              </a:defRPr>
            </a:lvl1pPr>
          </a:lstStyle>
          <a:p>
            <a:r>
              <a:rPr lang="en-US" smtClean="0"/>
              <a:t>Click to edit Master title style</a:t>
            </a:r>
            <a:endParaRPr lang="nl-NL" dirty="0"/>
          </a:p>
        </p:txBody>
      </p:sp>
      <p:sp>
        <p:nvSpPr>
          <p:cNvPr id="3" name="Tijdelijke aanduiding voor inhoud 2"/>
          <p:cNvSpPr>
            <a:spLocks noGrp="1"/>
          </p:cNvSpPr>
          <p:nvPr userDrawn="1">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pic>
        <p:nvPicPr>
          <p:cNvPr id="12" name="Afbeelding 11" descr="HHS_NL_groen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442104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Quote - 1">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4AEF7F14-3D57-4BF3-81AE-57E8C91DCA07}"/>
              </a:ext>
            </a:extLst>
          </p:cNvPr>
          <p:cNvGrpSpPr/>
          <p:nvPr userDrawn="1"/>
        </p:nvGrpSpPr>
        <p:grpSpPr>
          <a:xfrm>
            <a:off x="1219320" y="406440"/>
            <a:ext cx="9754870" cy="5487515"/>
            <a:chOff x="1219320" y="406440"/>
            <a:chExt cx="9754870" cy="5487515"/>
          </a:xfrm>
        </p:grpSpPr>
        <p:grpSp>
          <p:nvGrpSpPr>
            <p:cNvPr id="22" name="Groep 21"/>
            <p:cNvGrpSpPr/>
            <p:nvPr userDrawn="1"/>
          </p:nvGrpSpPr>
          <p:grpSpPr>
            <a:xfrm>
              <a:off x="1219320" y="406440"/>
              <a:ext cx="9754870" cy="5487515"/>
              <a:chOff x="1219320" y="406440"/>
              <a:chExt cx="9754870" cy="5487515"/>
            </a:xfrm>
          </p:grpSpPr>
          <p:sp>
            <p:nvSpPr>
              <p:cNvPr id="11" name="object 2"/>
              <p:cNvSpPr/>
              <p:nvPr userDrawn="1"/>
            </p:nvSpPr>
            <p:spPr>
              <a:xfrm>
                <a:off x="1219320" y="406440"/>
                <a:ext cx="9754870" cy="5283835"/>
              </a:xfrm>
              <a:custGeom>
                <a:avLst/>
                <a:gdLst/>
                <a:ahLst/>
                <a:cxnLst/>
                <a:rect l="l" t="t" r="r" b="b"/>
                <a:pathLst>
                  <a:path w="9754870" h="5283835">
                    <a:moveTo>
                      <a:pt x="0" y="0"/>
                    </a:moveTo>
                    <a:lnTo>
                      <a:pt x="609663" y="5283720"/>
                    </a:lnTo>
                    <a:lnTo>
                      <a:pt x="9144901" y="5080495"/>
                    </a:lnTo>
                    <a:lnTo>
                      <a:pt x="9754565" y="203225"/>
                    </a:lnTo>
                    <a:lnTo>
                      <a:pt x="0" y="0"/>
                    </a:lnTo>
                    <a:close/>
                  </a:path>
                </a:pathLst>
              </a:custGeom>
              <a:solidFill>
                <a:schemeClr val="accent1"/>
              </a:solidFill>
            </p:spPr>
            <p:txBody>
              <a:bodyPr wrap="square" lIns="0" tIns="0" rIns="0" bIns="0" rtlCol="0"/>
              <a:lstStyle/>
              <a:p>
                <a:endParaRPr/>
              </a:p>
            </p:txBody>
          </p:sp>
          <p:sp>
            <p:nvSpPr>
              <p:cNvPr id="21" name="object 3"/>
              <p:cNvSpPr/>
              <p:nvPr userDrawn="1"/>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rgbClr val="9EA700"/>
              </a:solidFill>
            </p:spPr>
            <p:txBody>
              <a:bodyPr wrap="square" lIns="0" tIns="0" rIns="0" bIns="0" rtlCol="0"/>
              <a:lstStyle/>
              <a:p>
                <a:endParaRPr/>
              </a:p>
            </p:txBody>
          </p:sp>
        </p:grpSp>
        <p:pic>
          <p:nvPicPr>
            <p:cNvPr id="4" name="Afbeelding 3">
              <a:extLst>
                <a:ext uri="{FF2B5EF4-FFF2-40B4-BE49-F238E27FC236}">
                  <a16:creationId xmlns:a16="http://schemas.microsoft.com/office/drawing/2014/main" id="{916A5A41-70D1-4E19-AA8F-358D4AA19271}"/>
                </a:ext>
              </a:extLst>
            </p:cNvPr>
            <p:cNvPicPr>
              <a:picLocks noChangeAspect="1"/>
            </p:cNvPicPr>
            <p:nvPr userDrawn="1"/>
          </p:nvPicPr>
          <p:blipFill rotWithShape="1">
            <a:blip r:embed="rId2"/>
            <a:srcRect l="29424" t="18614" r="34878" b="57624"/>
            <a:stretch/>
          </p:blipFill>
          <p:spPr>
            <a:xfrm>
              <a:off x="1476375" y="514350"/>
              <a:ext cx="975003" cy="762000"/>
            </a:xfrm>
            <a:prstGeom prst="rect">
              <a:avLst/>
            </a:prstGeom>
          </p:spPr>
        </p:pic>
        <p:pic>
          <p:nvPicPr>
            <p:cNvPr id="5" name="Afbeelding 4">
              <a:extLst>
                <a:ext uri="{FF2B5EF4-FFF2-40B4-BE49-F238E27FC236}">
                  <a16:creationId xmlns:a16="http://schemas.microsoft.com/office/drawing/2014/main" id="{578FE056-EDDC-4031-859F-DBF99481F9BB}"/>
                </a:ext>
              </a:extLst>
            </p:cNvPr>
            <p:cNvPicPr>
              <a:picLocks noChangeAspect="1"/>
            </p:cNvPicPr>
            <p:nvPr userDrawn="1"/>
          </p:nvPicPr>
          <p:blipFill rotWithShape="1">
            <a:blip r:embed="rId3"/>
            <a:srcRect l="35801" t="59806" r="32463" b="20796"/>
            <a:stretch/>
          </p:blipFill>
          <p:spPr>
            <a:xfrm>
              <a:off x="9344025" y="4686300"/>
              <a:ext cx="866775" cy="622062"/>
            </a:xfrm>
            <a:prstGeom prst="rect">
              <a:avLst/>
            </a:prstGeom>
          </p:spPr>
        </p:pic>
      </p:gr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en-US" smtClean="0"/>
              <a:t>Click to edit Master text styles</a:t>
            </a:r>
          </a:p>
        </p:txBody>
      </p:sp>
      <p:sp>
        <p:nvSpPr>
          <p:cNvPr id="19" name="Tijdelijke aanduiding voor tekst 18"/>
          <p:cNvSpPr>
            <a:spLocks noGrp="1"/>
          </p:cNvSpPr>
          <p:nvPr>
            <p:ph type="body" sz="quarter" idx="14" hasCustomPrompt="1"/>
          </p:nvPr>
        </p:nvSpPr>
        <p:spPr>
          <a:xfrm>
            <a:off x="1905001" y="5878295"/>
            <a:ext cx="4471386" cy="409343"/>
          </a:xfrm>
        </p:spPr>
        <p:txBody>
          <a:bodyPr wrap="square" lIns="0" tIns="0" rIns="0" bIns="0">
            <a:spAutoFit/>
          </a:bodyPr>
          <a:lstStyle>
            <a:lvl1pPr marL="0" indent="0" algn="r">
              <a:buNone/>
              <a:defRPr lang="nl-NL" sz="2000" i="1" kern="1200" dirty="0">
                <a:solidFill>
                  <a:srgbClr val="213343"/>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6407368" y="5878295"/>
            <a:ext cx="4006632" cy="409343"/>
          </a:xfrm>
        </p:spPr>
        <p:txBody>
          <a:bodyPr wrap="square" lIns="0" tIns="0" rIns="0" bIns="0">
            <a:spAutoFit/>
          </a:bodyPr>
          <a:lstStyle>
            <a:lvl1pPr marL="0" indent="0" algn="l">
              <a:buNone/>
              <a:defRPr lang="nl-NL" sz="2000" i="1" kern="1200" dirty="0">
                <a:solidFill>
                  <a:srgbClr val="213343"/>
                </a:solidFill>
                <a:latin typeface="Arial"/>
                <a:ea typeface="+mn-ea"/>
                <a:cs typeface="Arial"/>
              </a:defRPr>
            </a:lvl1pPr>
          </a:lstStyle>
          <a:p>
            <a:pPr lvl="0"/>
            <a:r>
              <a:rPr lang="nl-NL" dirty="0"/>
              <a:t>functietitel</a:t>
            </a:r>
          </a:p>
        </p:txBody>
      </p:sp>
      <p:sp>
        <p:nvSpPr>
          <p:cNvPr id="1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BC99D630-DCEE-4633-B232-D7824C61ED1E}" type="datetime1">
              <a:rPr lang="nl-NL" smtClean="0"/>
              <a:t>14-1-2020</a:t>
            </a:fld>
            <a:endParaRPr lang="en-GB"/>
          </a:p>
        </p:txBody>
      </p:sp>
      <p:sp>
        <p:nvSpPr>
          <p:cNvPr id="17"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week 4 workshop probleem en vraag</a:t>
            </a:r>
            <a:endParaRPr lang="nl-NL" dirty="0"/>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24" name="Afbeelding 23" descr="HHS_NL_groen_HEX.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410269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 2">
    <p:spTree>
      <p:nvGrpSpPr>
        <p:cNvPr id="1" name=""/>
        <p:cNvGrpSpPr/>
        <p:nvPr/>
      </p:nvGrpSpPr>
      <p:grpSpPr>
        <a:xfrm>
          <a:off x="0" y="0"/>
          <a:ext cx="0" cy="0"/>
          <a:chOff x="0" y="0"/>
          <a:chExt cx="0" cy="0"/>
        </a:xfrm>
      </p:grpSpPr>
      <p:grpSp>
        <p:nvGrpSpPr>
          <p:cNvPr id="4" name="Groep 3">
            <a:extLst>
              <a:ext uri="{FF2B5EF4-FFF2-40B4-BE49-F238E27FC236}">
                <a16:creationId xmlns:a16="http://schemas.microsoft.com/office/drawing/2014/main" id="{D64AB382-4DC8-4B0F-94C7-AEA099915EC4}"/>
              </a:ext>
            </a:extLst>
          </p:cNvPr>
          <p:cNvGrpSpPr/>
          <p:nvPr userDrawn="1"/>
        </p:nvGrpSpPr>
        <p:grpSpPr>
          <a:xfrm>
            <a:off x="1219315" y="406440"/>
            <a:ext cx="9754870" cy="5283835"/>
            <a:chOff x="1219315" y="406440"/>
            <a:chExt cx="9754870" cy="5283835"/>
          </a:xfrm>
        </p:grpSpPr>
        <p:sp>
          <p:nvSpPr>
            <p:cNvPr id="14" name="object 2"/>
            <p:cNvSpPr/>
            <p:nvPr userDrawn="1"/>
          </p:nvSpPr>
          <p:spPr>
            <a:xfrm>
              <a:off x="1219315" y="406440"/>
              <a:ext cx="9754870" cy="5283835"/>
            </a:xfrm>
            <a:custGeom>
              <a:avLst/>
              <a:gdLst/>
              <a:ahLst/>
              <a:cxnLst/>
              <a:rect l="l" t="t" r="r" b="b"/>
              <a:pathLst>
                <a:path w="9754870" h="5283835">
                  <a:moveTo>
                    <a:pt x="9754565" y="0"/>
                  </a:moveTo>
                  <a:lnTo>
                    <a:pt x="0" y="203225"/>
                  </a:lnTo>
                  <a:lnTo>
                    <a:pt x="609663" y="5080495"/>
                  </a:lnTo>
                  <a:lnTo>
                    <a:pt x="9144901" y="5283720"/>
                  </a:lnTo>
                  <a:lnTo>
                    <a:pt x="9754565" y="0"/>
                  </a:lnTo>
                  <a:close/>
                </a:path>
              </a:pathLst>
            </a:custGeom>
            <a:solidFill>
              <a:schemeClr val="tx2"/>
            </a:solidFill>
          </p:spPr>
          <p:txBody>
            <a:bodyPr wrap="square" lIns="0" tIns="0" rIns="0" bIns="0" rtlCol="0"/>
            <a:lstStyle/>
            <a:p>
              <a:endParaRPr/>
            </a:p>
          </p:txBody>
        </p:sp>
        <p:pic>
          <p:nvPicPr>
            <p:cNvPr id="18" name="Afbeelding 17">
              <a:extLst>
                <a:ext uri="{FF2B5EF4-FFF2-40B4-BE49-F238E27FC236}">
                  <a16:creationId xmlns:a16="http://schemas.microsoft.com/office/drawing/2014/main" id="{89931C96-1086-46CF-84F0-387E178E54F7}"/>
                </a:ext>
              </a:extLst>
            </p:cNvPr>
            <p:cNvPicPr>
              <a:picLocks noChangeAspect="1"/>
            </p:cNvPicPr>
            <p:nvPr userDrawn="1"/>
          </p:nvPicPr>
          <p:blipFill rotWithShape="1">
            <a:blip r:embed="rId2"/>
            <a:srcRect l="29424" t="18614" r="34878" b="57624"/>
            <a:stretch/>
          </p:blipFill>
          <p:spPr>
            <a:xfrm>
              <a:off x="1476375" y="741029"/>
              <a:ext cx="975003" cy="762000"/>
            </a:xfrm>
            <a:prstGeom prst="rect">
              <a:avLst/>
            </a:prstGeom>
          </p:spPr>
        </p:pic>
        <p:pic>
          <p:nvPicPr>
            <p:cNvPr id="21" name="Afbeelding 20">
              <a:extLst>
                <a:ext uri="{FF2B5EF4-FFF2-40B4-BE49-F238E27FC236}">
                  <a16:creationId xmlns:a16="http://schemas.microsoft.com/office/drawing/2014/main" id="{BFFF8D0A-3D24-4932-947D-0BF048BD1689}"/>
                </a:ext>
              </a:extLst>
            </p:cNvPr>
            <p:cNvPicPr>
              <a:picLocks noChangeAspect="1"/>
            </p:cNvPicPr>
            <p:nvPr userDrawn="1"/>
          </p:nvPicPr>
          <p:blipFill rotWithShape="1">
            <a:blip r:embed="rId3"/>
            <a:srcRect l="35801" t="59806" r="32463" b="20796"/>
            <a:stretch/>
          </p:blipFill>
          <p:spPr>
            <a:xfrm>
              <a:off x="9344025" y="4886325"/>
              <a:ext cx="866775" cy="622062"/>
            </a:xfrm>
            <a:prstGeom prst="rect">
              <a:avLst/>
            </a:prstGeom>
          </p:spPr>
        </p:pic>
      </p:grpSp>
      <p:sp>
        <p:nvSpPr>
          <p:cNvPr id="16" name="object 3"/>
          <p:cNvSpPr/>
          <p:nvPr userDrawn="1"/>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chemeClr val="tx2"/>
          </a:solidFill>
        </p:spPr>
        <p:txBody>
          <a:bodyPr wrap="square" lIns="0" tIns="0" rIns="0" bIns="0" rtlCol="0"/>
          <a:lstStyle/>
          <a:p>
            <a:endParaRPr/>
          </a:p>
        </p:txBody>
      </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en-US" smtClean="0"/>
              <a:t>Click to edit Master text styles</a:t>
            </a:r>
          </a:p>
        </p:txBody>
      </p:sp>
      <p:sp>
        <p:nvSpPr>
          <p:cNvPr id="19" name="Tijdelijke aanduiding voor tekst 18"/>
          <p:cNvSpPr>
            <a:spLocks noGrp="1"/>
          </p:cNvSpPr>
          <p:nvPr>
            <p:ph type="body" sz="quarter" idx="14" hasCustomPrompt="1"/>
          </p:nvPr>
        </p:nvSpPr>
        <p:spPr>
          <a:xfrm>
            <a:off x="1904400" y="5878295"/>
            <a:ext cx="4471386" cy="409343"/>
          </a:xfrm>
        </p:spPr>
        <p:txBody>
          <a:bodyPr wrap="square" lIns="0" tIns="0" rIns="0" bIns="0">
            <a:spAutoFit/>
          </a:bodyPr>
          <a:lstStyle>
            <a:lvl1pPr marL="0" indent="0" algn="r">
              <a:buNone/>
              <a:defRPr lang="nl-NL" sz="2000" i="1" kern="1200" dirty="0">
                <a:solidFill>
                  <a:schemeClr val="accent1"/>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6408000" y="5878295"/>
            <a:ext cx="4006632" cy="409343"/>
          </a:xfrm>
        </p:spPr>
        <p:txBody>
          <a:bodyPr wrap="square" lIns="0" tIns="0" rIns="0" bIns="0">
            <a:spAutoFit/>
          </a:bodyPr>
          <a:lstStyle>
            <a:lvl1pPr marL="0" indent="0" algn="l">
              <a:buNone/>
              <a:defRPr lang="nl-NL" sz="2000" i="1" kern="1200" dirty="0">
                <a:solidFill>
                  <a:schemeClr val="accent1"/>
                </a:solidFill>
                <a:latin typeface="Arial"/>
                <a:ea typeface="+mn-ea"/>
                <a:cs typeface="Arial"/>
              </a:defRPr>
            </a:lvl1pPr>
          </a:lstStyle>
          <a:p>
            <a:pPr lvl="0"/>
            <a:r>
              <a:rPr lang="nl-NL" dirty="0"/>
              <a:t>functietitel</a:t>
            </a:r>
          </a:p>
        </p:txBody>
      </p:sp>
      <p:sp>
        <p:nvSpPr>
          <p:cNvPr id="1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B83D0895-4F14-4D85-9369-FDED7B43A3FB}" type="datetime1">
              <a:rPr lang="nl-NL" smtClean="0"/>
              <a:t>14-1-2020</a:t>
            </a:fld>
            <a:endParaRPr lang="en-GB"/>
          </a:p>
        </p:txBody>
      </p:sp>
      <p:sp>
        <p:nvSpPr>
          <p:cNvPr id="22"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week 4 workshop probleem en vraag</a:t>
            </a:r>
            <a:endParaRPr lang="nl-NL" dirty="0"/>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24" name="Afbeelding 2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244085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ekop">
    <p:spTree>
      <p:nvGrpSpPr>
        <p:cNvPr id="1" name=""/>
        <p:cNvGrpSpPr/>
        <p:nvPr/>
      </p:nvGrpSpPr>
      <p:grpSpPr>
        <a:xfrm>
          <a:off x="0" y="0"/>
          <a:ext cx="0" cy="0"/>
          <a:chOff x="0" y="0"/>
          <a:chExt cx="0" cy="0"/>
        </a:xfrm>
      </p:grpSpPr>
      <p:sp>
        <p:nvSpPr>
          <p:cNvPr id="12"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6" name="Titel 1"/>
          <p:cNvSpPr>
            <a:spLocks noGrp="1"/>
          </p:cNvSpPr>
          <p:nvPr>
            <p:ph type="title"/>
          </p:nvPr>
        </p:nvSpPr>
        <p:spPr>
          <a:xfrm>
            <a:off x="1409838" y="5321860"/>
            <a:ext cx="9970775" cy="428835"/>
          </a:xfrm>
        </p:spPr>
        <p:txBody>
          <a:bodyPr anchor="b"/>
          <a:lstStyle>
            <a:lvl1pPr>
              <a:defRPr lang="nl-NL" sz="2800" b="1" kern="1200" cap="all" spc="-5" baseline="0" smtClean="0">
                <a:solidFill>
                  <a:srgbClr val="FFFFFF"/>
                </a:solidFill>
                <a:latin typeface="+mj-lt"/>
                <a:ea typeface="+mn-ea"/>
                <a:cs typeface="Arial Black"/>
              </a:defRPr>
            </a:lvl1pPr>
          </a:lstStyle>
          <a:p>
            <a:r>
              <a:rPr lang="en-US" smtClean="0"/>
              <a:t>Click to edit Master title style</a:t>
            </a:r>
            <a:endParaRPr lang="nl-NL" dirty="0"/>
          </a:p>
        </p:txBody>
      </p:sp>
      <p:sp>
        <p:nvSpPr>
          <p:cNvPr id="16" name="Tijdelijke aanduiding voor tekst 11"/>
          <p:cNvSpPr>
            <a:spLocks noGrp="1"/>
          </p:cNvSpPr>
          <p:nvPr>
            <p:ph type="body" sz="quarter" idx="11"/>
          </p:nvPr>
        </p:nvSpPr>
        <p:spPr>
          <a:xfrm>
            <a:off x="7923882" y="812880"/>
            <a:ext cx="3456000" cy="3456000"/>
          </a:xfrm>
          <a:blipFill rotWithShape="1">
            <a:blip r:embed="rId2"/>
            <a:stretch>
              <a:fillRect/>
            </a:stretch>
          </a:blipFill>
        </p:spPr>
        <p:txBody>
          <a:bodyPr lIns="0" tIns="0" rIns="0" bIns="0">
            <a:noAutofit/>
          </a:bodyPr>
          <a:lstStyle>
            <a:lvl1pPr marL="0" indent="0" algn="r">
              <a:buNone/>
              <a:defRPr sz="100">
                <a:solidFill>
                  <a:schemeClr val="bg1"/>
                </a:solidFill>
              </a:defRPr>
            </a:lvl1pPr>
          </a:lstStyle>
          <a:p>
            <a:pPr lvl="0"/>
            <a:r>
              <a:rPr lang="en-US" smtClean="0"/>
              <a:t>Click to edit Master text styles</a:t>
            </a:r>
          </a:p>
        </p:txBody>
      </p:sp>
      <p:sp>
        <p:nvSpPr>
          <p:cNvPr id="3" name="#"/>
          <p:cNvSpPr>
            <a:spLocks noGrp="1"/>
          </p:cNvSpPr>
          <p:nvPr>
            <p:ph type="body" idx="1" hasCustomPrompt="1"/>
          </p:nvPr>
        </p:nvSpPr>
        <p:spPr>
          <a:xfrm>
            <a:off x="8169275" y="1084233"/>
            <a:ext cx="2978150" cy="2103467"/>
          </a:xfrm>
        </p:spPr>
        <p:txBody>
          <a:bodyPr wrap="none" lIns="0" rIns="0">
            <a:noAutofit/>
          </a:bodyPr>
          <a:lstStyle>
            <a:lvl1pPr marL="0" indent="0" algn="ctr">
              <a:buNone/>
              <a:defRPr sz="139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a:t>
            </a:r>
          </a:p>
        </p:txBody>
      </p:sp>
      <p:sp>
        <p:nvSpPr>
          <p:cNvPr id="14" name="#"/>
          <p:cNvSpPr>
            <a:spLocks noGrp="1"/>
          </p:cNvSpPr>
          <p:nvPr>
            <p:ph type="body" idx="15" hasCustomPrompt="1"/>
          </p:nvPr>
        </p:nvSpPr>
        <p:spPr>
          <a:xfrm>
            <a:off x="8153400" y="1198532"/>
            <a:ext cx="2997200" cy="484748"/>
          </a:xfrm>
        </p:spPr>
        <p:txBody>
          <a:bodyPr wrap="square" lIns="0" rIns="0">
            <a:spAutoFit/>
          </a:bodyPr>
          <a:lstStyle>
            <a:lvl1pPr marL="0" indent="0" algn="ctr">
              <a:buNone/>
              <a:defRPr sz="2000" cap="none">
                <a:solidFill>
                  <a:srgbClr val="21334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smtClean="0"/>
              <a:t>HOOFDSTUK</a:t>
            </a:r>
            <a:endParaRPr lang="nl-NL" dirty="0"/>
          </a:p>
        </p:txBody>
      </p:sp>
    </p:spTree>
    <p:extLst>
      <p:ext uri="{BB962C8B-B14F-4D97-AF65-F5344CB8AC3E}">
        <p14:creationId xmlns:p14="http://schemas.microsoft.com/office/powerpoint/2010/main" val="3993191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angepaste indeling">
    <p:spTree>
      <p:nvGrpSpPr>
        <p:cNvPr id="1" name=""/>
        <p:cNvGrpSpPr/>
        <p:nvPr/>
      </p:nvGrpSpPr>
      <p:grpSpPr>
        <a:xfrm>
          <a:off x="0" y="0"/>
          <a:ext cx="0" cy="0"/>
          <a:chOff x="0" y="0"/>
          <a:chExt cx="0" cy="0"/>
        </a:xfrm>
      </p:grpSpPr>
      <p:sp>
        <p:nvSpPr>
          <p:cNvPr id="7"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12" name="Tijdelijke aanduiding voor tekst 11"/>
          <p:cNvSpPr>
            <a:spLocks noGrp="1"/>
          </p:cNvSpPr>
          <p:nvPr>
            <p:ph type="body" sz="quarter" idx="11"/>
          </p:nvPr>
        </p:nvSpPr>
        <p:spPr>
          <a:xfrm>
            <a:off x="1" y="0"/>
            <a:ext cx="12192000" cy="6858000"/>
          </a:xfrm>
          <a:blipFill>
            <a:blip r:embed="rId2"/>
            <a:stretch>
              <a:fillRect/>
            </a:stretch>
          </a:blipFill>
        </p:spPr>
        <p:txBody>
          <a:bodyPr lIns="0" tIns="0" rIns="0" bIns="0">
            <a:noAutofit/>
          </a:bodyPr>
          <a:lstStyle>
            <a:lvl1pPr marL="0" indent="0">
              <a:buNone/>
              <a:defRPr sz="100">
                <a:solidFill>
                  <a:schemeClr val="bg1"/>
                </a:solidFill>
              </a:defRPr>
            </a:lvl1pPr>
          </a:lstStyle>
          <a:p>
            <a:pPr lvl="0"/>
            <a:r>
              <a:rPr lang="en-US" smtClean="0"/>
              <a:t>Click to edit Master text styles</a:t>
            </a:r>
          </a:p>
        </p:txBody>
      </p:sp>
    </p:spTree>
    <p:extLst>
      <p:ext uri="{BB962C8B-B14F-4D97-AF65-F5344CB8AC3E}">
        <p14:creationId xmlns:p14="http://schemas.microsoft.com/office/powerpoint/2010/main" val="548626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A35E1753-7985-4123-98FF-F59F246F79A7}" type="datetime1">
              <a:rPr lang="nl-NL" smtClean="0"/>
              <a:t>14-1-2020</a:t>
            </a:fld>
            <a:endParaRPr lang="en-GB"/>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week 4 workshop probleem en vraag</a:t>
            </a:r>
            <a:endParaRPr lang="nl-NL" dirty="0"/>
          </a:p>
        </p:txBody>
      </p:sp>
      <p:sp>
        <p:nvSpPr>
          <p:cNvPr id="9"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10" name="Afbeelding 9" descr="HHS_NL_groen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4236565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Locaties">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64657" y="0"/>
            <a:ext cx="10327343" cy="6858000"/>
          </a:xfrm>
          <a:prstGeom prst="rect">
            <a:avLst/>
          </a:prstGeom>
        </p:spPr>
      </p:pic>
      <p:sp>
        <p:nvSpPr>
          <p:cNvPr id="5" name="object 11"/>
          <p:cNvSpPr txBox="1"/>
          <p:nvPr userDrawn="1"/>
        </p:nvSpPr>
        <p:spPr>
          <a:xfrm>
            <a:off x="2019300" y="1014830"/>
            <a:ext cx="2490051" cy="635000"/>
          </a:xfrm>
          <a:prstGeom prst="rect">
            <a:avLst/>
          </a:prstGeom>
        </p:spPr>
        <p:txBody>
          <a:bodyPr vert="horz" wrap="square" lIns="0" tIns="33019" rIns="0" bIns="0" rtlCol="0">
            <a:spAutoFit/>
          </a:bodyPr>
          <a:lstStyle/>
          <a:p>
            <a:pPr marL="337820" algn="r">
              <a:lnSpc>
                <a:spcPct val="100000"/>
              </a:lnSpc>
              <a:spcBef>
                <a:spcPts val="259"/>
              </a:spcBef>
            </a:pPr>
            <a:r>
              <a:rPr sz="1200" b="1" dirty="0">
                <a:solidFill>
                  <a:schemeClr val="tx2"/>
                </a:solidFill>
                <a:latin typeface="Arial Black"/>
                <a:cs typeface="Arial Black"/>
              </a:rPr>
              <a:t>HOOF</a:t>
            </a:r>
            <a:r>
              <a:rPr sz="1200" b="1" spc="-45" dirty="0">
                <a:solidFill>
                  <a:schemeClr val="tx2"/>
                </a:solidFill>
                <a:latin typeface="Arial Black"/>
                <a:cs typeface="Arial Black"/>
              </a:rPr>
              <a:t>D</a:t>
            </a:r>
            <a:r>
              <a:rPr sz="1200" b="1" dirty="0">
                <a:solidFill>
                  <a:schemeClr val="tx2"/>
                </a:solidFill>
                <a:latin typeface="Arial Black"/>
                <a:cs typeface="Arial Black"/>
              </a:rPr>
              <a:t>VESTIGING</a:t>
            </a:r>
            <a:endParaRPr sz="1200" dirty="0">
              <a:solidFill>
                <a:schemeClr val="tx2"/>
              </a:solidFill>
              <a:latin typeface="Arial Black"/>
              <a:cs typeface="Arial Black"/>
            </a:endParaRPr>
          </a:p>
          <a:p>
            <a:pPr marL="560070" marR="5080" indent="-548005" algn="r">
              <a:lnSpc>
                <a:spcPct val="111100"/>
              </a:lnSpc>
            </a:pPr>
            <a:r>
              <a:rPr sz="1200" dirty="0">
                <a:solidFill>
                  <a:schemeClr val="tx2"/>
                </a:solidFill>
                <a:latin typeface="Arial"/>
                <a:cs typeface="Arial"/>
              </a:rPr>
              <a:t>Johanna </a:t>
            </a:r>
            <a:r>
              <a:rPr sz="1200" spc="-10" dirty="0">
                <a:solidFill>
                  <a:schemeClr val="tx2"/>
                </a:solidFill>
                <a:latin typeface="Arial"/>
                <a:cs typeface="Arial"/>
              </a:rPr>
              <a:t>Westerdijkplein </a:t>
            </a:r>
            <a:r>
              <a:rPr sz="1200" spc="-5" dirty="0" smtClean="0">
                <a:solidFill>
                  <a:schemeClr val="tx2"/>
                </a:solidFill>
                <a:latin typeface="Arial"/>
                <a:cs typeface="Arial"/>
              </a:rPr>
              <a:t>75</a:t>
            </a:r>
            <a:endParaRPr lang="en-US" sz="1200" spc="-5" dirty="0" smtClean="0">
              <a:solidFill>
                <a:schemeClr val="tx2"/>
              </a:solidFill>
              <a:latin typeface="Arial"/>
              <a:cs typeface="Arial"/>
            </a:endParaRPr>
          </a:p>
          <a:p>
            <a:pPr marL="560070" marR="5080" indent="-548005" algn="r">
              <a:lnSpc>
                <a:spcPct val="111100"/>
              </a:lnSpc>
            </a:pPr>
            <a:r>
              <a:rPr sz="1200" spc="-5" dirty="0" smtClean="0">
                <a:solidFill>
                  <a:schemeClr val="tx2"/>
                </a:solidFill>
                <a:latin typeface="Arial"/>
                <a:cs typeface="Arial"/>
              </a:rPr>
              <a:t>2521 </a:t>
            </a:r>
            <a:r>
              <a:rPr sz="1200" dirty="0">
                <a:solidFill>
                  <a:schemeClr val="tx2"/>
                </a:solidFill>
                <a:latin typeface="Arial"/>
                <a:cs typeface="Arial"/>
              </a:rPr>
              <a:t>EN </a:t>
            </a:r>
            <a:r>
              <a:rPr sz="1200" spc="-5" dirty="0">
                <a:solidFill>
                  <a:schemeClr val="tx2"/>
                </a:solidFill>
                <a:latin typeface="Arial"/>
                <a:cs typeface="Arial"/>
              </a:rPr>
              <a:t>Den</a:t>
            </a:r>
            <a:r>
              <a:rPr sz="1200" spc="-95" dirty="0">
                <a:solidFill>
                  <a:schemeClr val="tx2"/>
                </a:solidFill>
                <a:latin typeface="Arial"/>
                <a:cs typeface="Arial"/>
              </a:rPr>
              <a:t> </a:t>
            </a:r>
            <a:r>
              <a:rPr sz="1200" spc="-5" dirty="0">
                <a:solidFill>
                  <a:schemeClr val="tx2"/>
                </a:solidFill>
                <a:latin typeface="Arial"/>
                <a:cs typeface="Arial"/>
              </a:rPr>
              <a:t>Haag</a:t>
            </a:r>
            <a:endParaRPr sz="1200" dirty="0">
              <a:solidFill>
                <a:schemeClr val="tx2"/>
              </a:solidFill>
              <a:latin typeface="Arial"/>
              <a:cs typeface="Arial"/>
            </a:endParaRPr>
          </a:p>
        </p:txBody>
      </p:sp>
      <p:sp>
        <p:nvSpPr>
          <p:cNvPr id="7" name="object 12"/>
          <p:cNvSpPr txBox="1"/>
          <p:nvPr userDrawn="1"/>
        </p:nvSpPr>
        <p:spPr>
          <a:xfrm>
            <a:off x="2942413" y="2240499"/>
            <a:ext cx="1567180" cy="635000"/>
          </a:xfrm>
          <a:prstGeom prst="rect">
            <a:avLst/>
          </a:prstGeom>
        </p:spPr>
        <p:txBody>
          <a:bodyPr vert="horz" wrap="square" lIns="0" tIns="33019" rIns="0" bIns="0" rtlCol="0">
            <a:spAutoFit/>
          </a:bodyPr>
          <a:lstStyle/>
          <a:p>
            <a:pPr algn="r">
              <a:lnSpc>
                <a:spcPct val="100000"/>
              </a:lnSpc>
              <a:spcBef>
                <a:spcPts val="259"/>
              </a:spcBef>
            </a:pPr>
            <a:r>
              <a:rPr sz="1200" b="1" dirty="0">
                <a:solidFill>
                  <a:schemeClr val="tx2"/>
                </a:solidFill>
                <a:latin typeface="Arial Black"/>
                <a:cs typeface="Arial Black"/>
              </a:rPr>
              <a:t>VESTIGING</a:t>
            </a:r>
            <a:r>
              <a:rPr sz="1200" b="1" spc="-105" dirty="0">
                <a:solidFill>
                  <a:schemeClr val="tx2"/>
                </a:solidFill>
                <a:latin typeface="Arial Black"/>
                <a:cs typeface="Arial Black"/>
              </a:rPr>
              <a:t> </a:t>
            </a:r>
            <a:r>
              <a:rPr sz="1200" b="1" dirty="0">
                <a:solidFill>
                  <a:schemeClr val="tx2"/>
                </a:solidFill>
                <a:latin typeface="Arial Black"/>
                <a:cs typeface="Arial Black"/>
              </a:rPr>
              <a:t>DELFT</a:t>
            </a:r>
            <a:endParaRPr sz="1200" dirty="0">
              <a:solidFill>
                <a:schemeClr val="tx2"/>
              </a:solidFill>
              <a:latin typeface="Arial Black"/>
              <a:cs typeface="Arial Black"/>
            </a:endParaRPr>
          </a:p>
          <a:p>
            <a:pPr marL="90805" algn="r">
              <a:lnSpc>
                <a:spcPct val="100000"/>
              </a:lnSpc>
              <a:spcBef>
                <a:spcPts val="160"/>
              </a:spcBef>
            </a:pPr>
            <a:r>
              <a:rPr sz="1200" spc="-5" dirty="0">
                <a:solidFill>
                  <a:schemeClr val="tx2"/>
                </a:solidFill>
                <a:latin typeface="Arial"/>
                <a:cs typeface="Arial"/>
              </a:rPr>
              <a:t>Rotterdamseweg</a:t>
            </a:r>
            <a:r>
              <a:rPr sz="1200" spc="-100" dirty="0">
                <a:solidFill>
                  <a:schemeClr val="tx2"/>
                </a:solidFill>
                <a:latin typeface="Arial"/>
                <a:cs typeface="Arial"/>
              </a:rPr>
              <a:t> </a:t>
            </a:r>
            <a:r>
              <a:rPr sz="1200" spc="-5" dirty="0">
                <a:solidFill>
                  <a:schemeClr val="tx2"/>
                </a:solidFill>
                <a:latin typeface="Arial"/>
                <a:cs typeface="Arial"/>
              </a:rPr>
              <a:t>137</a:t>
            </a:r>
            <a:endParaRPr sz="1200" dirty="0">
              <a:solidFill>
                <a:schemeClr val="tx2"/>
              </a:solidFill>
              <a:latin typeface="Arial"/>
              <a:cs typeface="Arial"/>
            </a:endParaRPr>
          </a:p>
          <a:p>
            <a:pPr marL="643890" algn="r">
              <a:lnSpc>
                <a:spcPct val="100000"/>
              </a:lnSpc>
              <a:spcBef>
                <a:spcPts val="160"/>
              </a:spcBef>
            </a:pPr>
            <a:r>
              <a:rPr sz="1200" spc="-5" dirty="0">
                <a:solidFill>
                  <a:schemeClr val="tx2"/>
                </a:solidFill>
                <a:latin typeface="Arial"/>
                <a:cs typeface="Arial"/>
              </a:rPr>
              <a:t>2628 </a:t>
            </a:r>
            <a:r>
              <a:rPr sz="1200" dirty="0">
                <a:solidFill>
                  <a:schemeClr val="tx2"/>
                </a:solidFill>
                <a:latin typeface="Arial"/>
                <a:cs typeface="Arial"/>
              </a:rPr>
              <a:t>AL</a:t>
            </a:r>
            <a:r>
              <a:rPr sz="1200" spc="-204" dirty="0">
                <a:solidFill>
                  <a:schemeClr val="tx2"/>
                </a:solidFill>
                <a:latin typeface="Arial"/>
                <a:cs typeface="Arial"/>
              </a:rPr>
              <a:t> </a:t>
            </a:r>
            <a:r>
              <a:rPr sz="1200" spc="-5" dirty="0">
                <a:solidFill>
                  <a:schemeClr val="tx2"/>
                </a:solidFill>
                <a:latin typeface="Arial"/>
                <a:cs typeface="Arial"/>
              </a:rPr>
              <a:t>Delft</a:t>
            </a:r>
            <a:endParaRPr sz="1200" dirty="0">
              <a:solidFill>
                <a:schemeClr val="tx2"/>
              </a:solidFill>
              <a:latin typeface="Arial"/>
              <a:cs typeface="Arial"/>
            </a:endParaRPr>
          </a:p>
        </p:txBody>
      </p:sp>
      <p:sp>
        <p:nvSpPr>
          <p:cNvPr id="8" name="object 13"/>
          <p:cNvSpPr txBox="1"/>
          <p:nvPr userDrawn="1"/>
        </p:nvSpPr>
        <p:spPr>
          <a:xfrm>
            <a:off x="1168401" y="3459820"/>
            <a:ext cx="3340846" cy="654025"/>
          </a:xfrm>
          <a:prstGeom prst="rect">
            <a:avLst/>
          </a:prstGeom>
        </p:spPr>
        <p:txBody>
          <a:bodyPr vert="horz" wrap="square" lIns="0" tIns="33020" rIns="0" bIns="0" rtlCol="0">
            <a:spAutoFit/>
          </a:bodyPr>
          <a:lstStyle/>
          <a:p>
            <a:pPr marR="5080" algn="r">
              <a:lnSpc>
                <a:spcPct val="100000"/>
              </a:lnSpc>
              <a:spcBef>
                <a:spcPts val="260"/>
              </a:spcBef>
            </a:pPr>
            <a:r>
              <a:rPr sz="1200" b="1" spc="-10" dirty="0">
                <a:solidFill>
                  <a:schemeClr val="tx2"/>
                </a:solidFill>
                <a:latin typeface="Arial Black"/>
                <a:cs typeface="Arial Black"/>
              </a:rPr>
              <a:t>SPORTCAMPUS</a:t>
            </a:r>
            <a:r>
              <a:rPr sz="1200" b="1" spc="-55" dirty="0">
                <a:solidFill>
                  <a:schemeClr val="tx2"/>
                </a:solidFill>
                <a:latin typeface="Arial Black"/>
                <a:cs typeface="Arial Black"/>
              </a:rPr>
              <a:t> </a:t>
            </a:r>
            <a:r>
              <a:rPr sz="1200" b="1" spc="-15" dirty="0">
                <a:solidFill>
                  <a:schemeClr val="tx2"/>
                </a:solidFill>
                <a:latin typeface="Arial Black"/>
                <a:cs typeface="Arial Black"/>
              </a:rPr>
              <a:t>ZUIDERPARK</a:t>
            </a:r>
            <a:endParaRPr sz="1200" dirty="0">
              <a:solidFill>
                <a:schemeClr val="tx2"/>
              </a:solidFill>
              <a:latin typeface="Arial Black"/>
              <a:cs typeface="Arial Black"/>
            </a:endParaRPr>
          </a:p>
          <a:p>
            <a:pPr marR="5080" algn="r">
              <a:lnSpc>
                <a:spcPct val="100000"/>
              </a:lnSpc>
              <a:spcBef>
                <a:spcPts val="260"/>
              </a:spcBef>
            </a:pPr>
            <a:r>
              <a:rPr lang="nl-NL" sz="1200" dirty="0" smtClean="0">
                <a:solidFill>
                  <a:schemeClr val="tx2"/>
                </a:solidFill>
                <a:latin typeface="+mn-lt"/>
                <a:cs typeface="Arial"/>
              </a:rPr>
              <a:t>Meester P. </a:t>
            </a:r>
            <a:r>
              <a:rPr lang="nl-NL" sz="1200" dirty="0" err="1" smtClean="0">
                <a:solidFill>
                  <a:schemeClr val="tx2"/>
                </a:solidFill>
                <a:latin typeface="+mn-lt"/>
                <a:cs typeface="Arial"/>
              </a:rPr>
              <a:t>Droogleever</a:t>
            </a:r>
            <a:r>
              <a:rPr lang="nl-NL" sz="1200" baseline="0" dirty="0" smtClean="0">
                <a:solidFill>
                  <a:schemeClr val="tx2"/>
                </a:solidFill>
                <a:latin typeface="+mn-lt"/>
                <a:cs typeface="Arial"/>
              </a:rPr>
              <a:t> </a:t>
            </a:r>
            <a:r>
              <a:rPr lang="nl-NL" sz="1200" dirty="0" smtClean="0">
                <a:solidFill>
                  <a:schemeClr val="tx2"/>
                </a:solidFill>
                <a:latin typeface="+mn-lt"/>
                <a:cs typeface="Arial"/>
              </a:rPr>
              <a:t>Fortuynweg 22</a:t>
            </a:r>
          </a:p>
          <a:p>
            <a:pPr marR="5080" algn="r">
              <a:lnSpc>
                <a:spcPct val="100000"/>
              </a:lnSpc>
              <a:spcBef>
                <a:spcPts val="260"/>
              </a:spcBef>
            </a:pPr>
            <a:r>
              <a:rPr lang="nl-NL" sz="1200" spc="-5" dirty="0" smtClean="0">
                <a:solidFill>
                  <a:schemeClr val="tx2"/>
                </a:solidFill>
                <a:latin typeface="+mn-lt"/>
                <a:cs typeface="Arial"/>
              </a:rPr>
              <a:t>2533 SR Den</a:t>
            </a:r>
            <a:r>
              <a:rPr lang="nl-NL" sz="1200" spc="-100" dirty="0" smtClean="0">
                <a:solidFill>
                  <a:schemeClr val="tx2"/>
                </a:solidFill>
                <a:latin typeface="+mn-lt"/>
                <a:cs typeface="Arial"/>
              </a:rPr>
              <a:t> </a:t>
            </a:r>
            <a:r>
              <a:rPr lang="nl-NL" sz="1200" spc="-5" dirty="0" smtClean="0">
                <a:solidFill>
                  <a:schemeClr val="tx2"/>
                </a:solidFill>
                <a:latin typeface="+mn-lt"/>
                <a:cs typeface="Arial"/>
              </a:rPr>
              <a:t>Haag</a:t>
            </a:r>
            <a:endParaRPr lang="nl-NL" sz="1200" dirty="0">
              <a:solidFill>
                <a:schemeClr val="tx2"/>
              </a:solidFill>
              <a:latin typeface="+mn-lt"/>
              <a:cs typeface="Arial"/>
            </a:endParaRPr>
          </a:p>
        </p:txBody>
      </p:sp>
      <p:sp>
        <p:nvSpPr>
          <p:cNvPr id="9" name="object 14"/>
          <p:cNvSpPr txBox="1"/>
          <p:nvPr userDrawn="1"/>
        </p:nvSpPr>
        <p:spPr>
          <a:xfrm>
            <a:off x="2316144" y="4679139"/>
            <a:ext cx="2193290" cy="654025"/>
          </a:xfrm>
          <a:prstGeom prst="rect">
            <a:avLst/>
          </a:prstGeom>
        </p:spPr>
        <p:txBody>
          <a:bodyPr vert="horz" wrap="square" lIns="0" tIns="33020" rIns="0" bIns="0" rtlCol="0">
            <a:spAutoFit/>
          </a:bodyPr>
          <a:lstStyle/>
          <a:p>
            <a:pPr marL="12700">
              <a:lnSpc>
                <a:spcPct val="100000"/>
              </a:lnSpc>
              <a:spcBef>
                <a:spcPts val="260"/>
              </a:spcBef>
            </a:pPr>
            <a:r>
              <a:rPr sz="1200" b="1" dirty="0">
                <a:solidFill>
                  <a:schemeClr val="tx2"/>
                </a:solidFill>
                <a:latin typeface="Arial Black"/>
                <a:cs typeface="Arial Black"/>
              </a:rPr>
              <a:t>VESTIGING</a:t>
            </a:r>
            <a:r>
              <a:rPr sz="1200" b="1" spc="-105" dirty="0">
                <a:solidFill>
                  <a:schemeClr val="tx2"/>
                </a:solidFill>
                <a:latin typeface="Arial Black"/>
                <a:cs typeface="Arial Black"/>
              </a:rPr>
              <a:t> </a:t>
            </a:r>
            <a:r>
              <a:rPr sz="1200" b="1" spc="-5" dirty="0">
                <a:solidFill>
                  <a:schemeClr val="tx2"/>
                </a:solidFill>
                <a:latin typeface="Arial Black"/>
                <a:cs typeface="Arial Black"/>
              </a:rPr>
              <a:t>ZOETERMEER</a:t>
            </a:r>
            <a:endParaRPr sz="1200" dirty="0">
              <a:solidFill>
                <a:schemeClr val="tx2"/>
              </a:solidFill>
              <a:latin typeface="Arial Black"/>
              <a:cs typeface="Arial Black"/>
            </a:endParaRPr>
          </a:p>
          <a:p>
            <a:pPr marL="12700" algn="r">
              <a:lnSpc>
                <a:spcPct val="100000"/>
              </a:lnSpc>
              <a:spcBef>
                <a:spcPts val="260"/>
              </a:spcBef>
            </a:pPr>
            <a:r>
              <a:rPr lang="nl-NL" sz="1200" dirty="0" err="1" smtClean="0">
                <a:solidFill>
                  <a:schemeClr val="tx2"/>
                </a:solidFill>
                <a:latin typeface="+mn-lt"/>
                <a:cs typeface="Arial"/>
              </a:rPr>
              <a:t>Bleiswijkseweg</a:t>
            </a:r>
            <a:r>
              <a:rPr lang="nl-NL" sz="1200" dirty="0" smtClean="0">
                <a:solidFill>
                  <a:schemeClr val="tx2"/>
                </a:solidFill>
                <a:latin typeface="+mn-lt"/>
                <a:cs typeface="Arial"/>
              </a:rPr>
              <a:t> 37</a:t>
            </a:r>
            <a:endParaRPr lang="nl-NL" sz="1200" spc="-5" dirty="0" smtClean="0">
              <a:solidFill>
                <a:schemeClr val="tx2"/>
              </a:solidFill>
              <a:latin typeface="+mn-lt"/>
              <a:cs typeface="Arial"/>
            </a:endParaRPr>
          </a:p>
          <a:p>
            <a:pPr marL="12700" algn="r">
              <a:lnSpc>
                <a:spcPct val="100000"/>
              </a:lnSpc>
              <a:spcBef>
                <a:spcPts val="260"/>
              </a:spcBef>
            </a:pPr>
            <a:r>
              <a:rPr lang="nl-NL" sz="1200" spc="-5" dirty="0" smtClean="0">
                <a:solidFill>
                  <a:schemeClr val="tx2"/>
                </a:solidFill>
                <a:latin typeface="+mn-lt"/>
                <a:cs typeface="Arial"/>
              </a:rPr>
              <a:t>2712 BP</a:t>
            </a:r>
            <a:r>
              <a:rPr lang="nl-NL" sz="1200" dirty="0" smtClean="0">
                <a:solidFill>
                  <a:schemeClr val="tx2"/>
                </a:solidFill>
                <a:latin typeface="+mn-lt"/>
                <a:cs typeface="Arial"/>
              </a:rPr>
              <a:t> </a:t>
            </a:r>
            <a:r>
              <a:rPr lang="nl-NL" sz="1200" spc="-5" dirty="0" smtClean="0">
                <a:solidFill>
                  <a:schemeClr val="tx2"/>
                </a:solidFill>
                <a:latin typeface="+mn-lt"/>
                <a:cs typeface="Arial"/>
              </a:rPr>
              <a:t>Zoetermeer</a:t>
            </a:r>
            <a:endParaRPr lang="nl-NL" sz="1200" dirty="0">
              <a:solidFill>
                <a:schemeClr val="tx2"/>
              </a:solidFill>
              <a:latin typeface="+mn-lt"/>
              <a:cs typeface="Arial"/>
            </a:endParaRPr>
          </a:p>
        </p:txBody>
      </p:sp>
      <p:pic>
        <p:nvPicPr>
          <p:cNvPr id="10" name="Afbeelding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21041" y="3035031"/>
            <a:ext cx="3510570" cy="1039129"/>
          </a:xfrm>
          <a:prstGeom prst="rect">
            <a:avLst/>
          </a:prstGeom>
        </p:spPr>
      </p:pic>
    </p:spTree>
    <p:extLst>
      <p:ext uri="{BB962C8B-B14F-4D97-AF65-F5344CB8AC3E}">
        <p14:creationId xmlns:p14="http://schemas.microsoft.com/office/powerpoint/2010/main" val="3585763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Animatie">
    <p:spTree>
      <p:nvGrpSpPr>
        <p:cNvPr id="1" name=""/>
        <p:cNvGrpSpPr/>
        <p:nvPr/>
      </p:nvGrpSpPr>
      <p:grpSpPr>
        <a:xfrm>
          <a:off x="0" y="0"/>
          <a:ext cx="0" cy="0"/>
          <a:chOff x="0" y="0"/>
          <a:chExt cx="0" cy="0"/>
        </a:xfrm>
      </p:grpSpPr>
      <p:pic>
        <p:nvPicPr>
          <p:cNvPr id="2" name="Afbeelding 1" descr="lets-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3" name="Afbeelding 2" descr="lets-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4" name="Afbeelding 3" descr="lets-3.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5" name="Afbeelding 4" descr="lets-4.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spTree>
    <p:extLst>
      <p:ext uri="{BB962C8B-B14F-4D97-AF65-F5344CB8AC3E}">
        <p14:creationId xmlns:p14="http://schemas.microsoft.com/office/powerpoint/2010/main" val="2632541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75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750"/>
                            </p:stCondLst>
                            <p:childTnLst>
                              <p:par>
                                <p:cTn id="8" presetID="1" presetClass="entr" presetSubtype="0" fill="hold" nodeType="afterEffect">
                                  <p:stCondLst>
                                    <p:cond delay="75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nodeType="afterEffect">
                                  <p:stCondLst>
                                    <p:cond delay="75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smtClean="0"/>
              <a:t>Klik om de stijl te bewerken</a:t>
            </a:r>
            <a:endParaRPr lang="en-US"/>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en-US"/>
          </a:p>
        </p:txBody>
      </p:sp>
      <p:sp>
        <p:nvSpPr>
          <p:cNvPr id="4" name="Tijdelijke aanduiding voor datum 3"/>
          <p:cNvSpPr>
            <a:spLocks noGrp="1"/>
          </p:cNvSpPr>
          <p:nvPr>
            <p:ph type="dt" sz="half" idx="10"/>
          </p:nvPr>
        </p:nvSpPr>
        <p:spPr/>
        <p:txBody>
          <a:bodyPr/>
          <a:lstStyle/>
          <a:p>
            <a:fld id="{4C31786E-5D49-4D3D-8F0B-9CA81FE58785}" type="datetimeFigureOut">
              <a:rPr lang="en-US" smtClean="0"/>
              <a:t>1/14/2020</a:t>
            </a:fld>
            <a:endParaRPr lang="en-US"/>
          </a:p>
        </p:txBody>
      </p:sp>
      <p:sp>
        <p:nvSpPr>
          <p:cNvPr id="5" name="Tijdelijke aanduiding voor voettekst 4"/>
          <p:cNvSpPr>
            <a:spLocks noGrp="1"/>
          </p:cNvSpPr>
          <p:nvPr>
            <p:ph type="ftr" sz="quarter" idx="11"/>
          </p:nvPr>
        </p:nvSpPr>
        <p:spPr/>
        <p:txBody>
          <a:bodyPr/>
          <a:lstStyle/>
          <a:p>
            <a:endParaRPr lang="en-US"/>
          </a:p>
        </p:txBody>
      </p:sp>
      <p:sp>
        <p:nvSpPr>
          <p:cNvPr id="6" name="Tijdelijke aanduiding voor dianummer 5"/>
          <p:cNvSpPr>
            <a:spLocks noGrp="1"/>
          </p:cNvSpPr>
          <p:nvPr>
            <p:ph type="sldNum" sz="quarter" idx="12"/>
          </p:nvPr>
        </p:nvSpPr>
        <p:spPr/>
        <p:txBody>
          <a:bodyPr/>
          <a:lstStyle/>
          <a:p>
            <a:fld id="{21D0FA0B-EAE1-45A3-A542-EB6DFAF43DAB}" type="slidenum">
              <a:rPr lang="en-US" smtClean="0"/>
              <a:t>‹nr.›</a:t>
            </a:fld>
            <a:endParaRPr lang="en-US"/>
          </a:p>
        </p:txBody>
      </p:sp>
    </p:spTree>
    <p:extLst>
      <p:ext uri="{BB962C8B-B14F-4D97-AF65-F5344CB8AC3E}">
        <p14:creationId xmlns:p14="http://schemas.microsoft.com/office/powerpoint/2010/main" val="133844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2425940" y="1194832"/>
            <a:ext cx="7114540" cy="451406"/>
          </a:xfrm>
          <a:prstGeom prst="rect">
            <a:avLst/>
          </a:prstGeom>
        </p:spPr>
        <p:txBody>
          <a:bodyPr vert="horz" wrap="square" lIns="0" tIns="40640" rIns="0" bIns="0" rtlCol="0" anchor="b">
            <a:spAutoFit/>
          </a:bodyPr>
          <a:lstStyle/>
          <a:p>
            <a:pPr marL="12700" marR="5080" lvl="0" indent="0" fontAlgn="auto">
              <a:lnSpc>
                <a:spcPts val="3220"/>
              </a:lnSpc>
              <a:spcBef>
                <a:spcPts val="320"/>
              </a:spcBef>
              <a:spcAft>
                <a:spcPts val="0"/>
              </a:spcAft>
              <a:buClrTx/>
              <a:buSzTx/>
              <a:buFontTx/>
              <a:tabLst/>
            </a:pPr>
            <a:r>
              <a:rPr lang="nl-NL" dirty="0"/>
              <a:t>Klik om de stijl te bewerken</a:t>
            </a:r>
          </a:p>
        </p:txBody>
      </p:sp>
      <p:sp>
        <p:nvSpPr>
          <p:cNvPr id="3" name="Tijdelijke aanduiding voor tekst 2"/>
          <p:cNvSpPr>
            <a:spLocks noGrp="1"/>
          </p:cNvSpPr>
          <p:nvPr>
            <p:ph type="body" idx="1"/>
          </p:nvPr>
        </p:nvSpPr>
        <p:spPr>
          <a:xfrm>
            <a:off x="2425940" y="2070299"/>
            <a:ext cx="7114540" cy="3985854"/>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3FB03A7C-00FA-4FAB-A88C-0519C5B7AFC7}" type="datetime1">
              <a:rPr lang="nl-NL" smtClean="0"/>
              <a:t>14-1-2020</a:t>
            </a:fld>
            <a:endParaRPr lang="en-GB"/>
          </a:p>
        </p:txBody>
      </p:sp>
      <p:sp>
        <p:nvSpPr>
          <p:cNvPr id="5"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smtClean="0"/>
              <a:t>week 4 workshop probleem en vraag</a:t>
            </a:r>
            <a:endParaRPr lang="nl-NL" dirty="0"/>
          </a:p>
        </p:txBody>
      </p:sp>
      <p:sp>
        <p:nvSpPr>
          <p:cNvPr id="11" name="object 2"/>
          <p:cNvSpPr/>
          <p:nvPr userDrawn="1"/>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rgbClr val="9EA700"/>
          </a:solidFill>
        </p:spPr>
        <p:txBody>
          <a:bodyPr wrap="square" lIns="0" tIns="0" rIns="0" bIns="0" rtlCol="0"/>
          <a:lstStyle/>
          <a:p>
            <a:endParaRPr/>
          </a:p>
        </p:txBody>
      </p:sp>
      <p:sp>
        <p:nvSpPr>
          <p:cNvPr id="16"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8" name="Afbeelding 7" descr="HHS_NL_groen_HEX.png"/>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8925838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7" r:id="rId3"/>
    <p:sldLayoutId id="2147483658" r:id="rId4"/>
    <p:sldLayoutId id="2147483659" r:id="rId5"/>
    <p:sldLayoutId id="2147483660" r:id="rId6"/>
    <p:sldLayoutId id="2147483663" r:id="rId7"/>
    <p:sldLayoutId id="2147483664" r:id="rId8"/>
    <p:sldLayoutId id="2147483665" r:id="rId9"/>
    <p:sldLayoutId id="2147483651" r:id="rId10"/>
    <p:sldLayoutId id="2147483656" r:id="rId11"/>
    <p:sldLayoutId id="2147483655" r:id="rId12"/>
    <p:sldLayoutId id="2147483667" r:id="rId13"/>
    <p:sldLayoutId id="2147483666" r:id="rId14"/>
    <p:sldLayoutId id="2147483668"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txStyles>
    <p:titleStyle>
      <a:lvl1pPr algn="l" defTabSz="914400" rtl="0" eaLnBrk="1" latinLnBrk="0" hangingPunct="1">
        <a:lnSpc>
          <a:spcPct val="90000"/>
        </a:lnSpc>
        <a:spcBef>
          <a:spcPct val="0"/>
        </a:spcBef>
        <a:buNone/>
        <a:defRPr kumimoji="0" lang="nl-NL" sz="2800" b="1" i="0" u="none" strike="noStrike" kern="0" cap="none" spc="0" normalizeH="0" baseline="0" smtClean="0">
          <a:ln>
            <a:noFill/>
          </a:ln>
          <a:solidFill>
            <a:schemeClr val="accent1"/>
          </a:solidFill>
          <a:effectLst/>
          <a:uLnTx/>
          <a:uFillTx/>
          <a:latin typeface="+mj-lt"/>
          <a:ea typeface="+mj-ea"/>
          <a:cs typeface="+mj-cs"/>
        </a:defRPr>
      </a:lvl1pPr>
    </p:titleStyle>
    <p:body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Tijdelijke aanduiding voor afbeelding 27"/>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5" name="Tijdelijke aanduiding voor tekst 4">
            <a:extLst>
              <a:ext uri="{FF2B5EF4-FFF2-40B4-BE49-F238E27FC236}">
                <a16:creationId xmlns:a16="http://schemas.microsoft.com/office/drawing/2014/main" id="{DB08BBF5-CD40-4A16-8903-8DF4B0919940}"/>
              </a:ext>
            </a:extLst>
          </p:cNvPr>
          <p:cNvSpPr>
            <a:spLocks noGrp="1"/>
          </p:cNvSpPr>
          <p:nvPr>
            <p:ph type="body" sz="quarter" idx="11"/>
          </p:nvPr>
        </p:nvSpPr>
        <p:spPr/>
        <p:txBody>
          <a:bodyPr/>
          <a:lstStyle/>
          <a:p>
            <a:endParaRPr lang="nl-NL" dirty="0"/>
          </a:p>
        </p:txBody>
      </p:sp>
      <p:sp>
        <p:nvSpPr>
          <p:cNvPr id="30" name="Titel 29"/>
          <p:cNvSpPr>
            <a:spLocks noGrp="1"/>
          </p:cNvSpPr>
          <p:nvPr>
            <p:ph type="ctrTitle"/>
          </p:nvPr>
        </p:nvSpPr>
        <p:spPr>
          <a:xfrm>
            <a:off x="1206620" y="4484914"/>
            <a:ext cx="6090995" cy="1120798"/>
          </a:xfrm>
        </p:spPr>
        <p:txBody>
          <a:bodyPr/>
          <a:lstStyle/>
          <a:p>
            <a:r>
              <a:rPr lang="en-GB" dirty="0" smtClean="0"/>
              <a:t>Workshop </a:t>
            </a:r>
            <a:br>
              <a:rPr lang="en-GB" dirty="0" smtClean="0"/>
            </a:br>
            <a:r>
              <a:rPr lang="en-GB" dirty="0" err="1" smtClean="0"/>
              <a:t>probleem</a:t>
            </a:r>
            <a:r>
              <a:rPr lang="en-GB" dirty="0"/>
              <a:t>,</a:t>
            </a:r>
            <a:r>
              <a:rPr lang="en-GB" dirty="0" smtClean="0"/>
              <a:t> </a:t>
            </a:r>
            <a:r>
              <a:rPr lang="en-GB" dirty="0" err="1" smtClean="0"/>
              <a:t>vraag</a:t>
            </a:r>
            <a:r>
              <a:rPr lang="en-GB" dirty="0" smtClean="0"/>
              <a:t> </a:t>
            </a:r>
            <a:r>
              <a:rPr lang="en-GB" dirty="0" err="1" smtClean="0"/>
              <a:t>en</a:t>
            </a:r>
            <a:r>
              <a:rPr lang="en-GB" dirty="0" smtClean="0"/>
              <a:t> </a:t>
            </a:r>
            <a:r>
              <a:rPr lang="en-GB" dirty="0" err="1" smtClean="0"/>
              <a:t>doel</a:t>
            </a:r>
            <a:endParaRPr lang="nl-NL" dirty="0"/>
          </a:p>
        </p:txBody>
      </p:sp>
      <p:sp>
        <p:nvSpPr>
          <p:cNvPr id="31" name="Ondertitel 30"/>
          <p:cNvSpPr>
            <a:spLocks noGrp="1"/>
          </p:cNvSpPr>
          <p:nvPr>
            <p:ph type="subTitle" idx="1"/>
          </p:nvPr>
        </p:nvSpPr>
        <p:spPr/>
        <p:txBody>
          <a:bodyPr/>
          <a:lstStyle/>
          <a:p>
            <a:r>
              <a:rPr lang="en-GB" dirty="0" smtClean="0"/>
              <a:t>Week 3</a:t>
            </a:r>
            <a:endParaRPr lang="nl-NL" dirty="0"/>
          </a:p>
        </p:txBody>
      </p:sp>
      <p:sp>
        <p:nvSpPr>
          <p:cNvPr id="6" name="Tijdelijke aanduiding voor tekst 5">
            <a:extLst>
              <a:ext uri="{FF2B5EF4-FFF2-40B4-BE49-F238E27FC236}">
                <a16:creationId xmlns:a16="http://schemas.microsoft.com/office/drawing/2014/main" id="{261E422D-6F58-4DFE-B09A-977A670799DC}"/>
              </a:ext>
            </a:extLst>
          </p:cNvPr>
          <p:cNvSpPr>
            <a:spLocks noGrp="1"/>
          </p:cNvSpPr>
          <p:nvPr>
            <p:ph type="body" sz="quarter" idx="13"/>
          </p:nvPr>
        </p:nvSpPr>
        <p:spPr>
          <a:xfrm>
            <a:off x="8522539" y="1875314"/>
            <a:ext cx="2159000" cy="1593600"/>
          </a:xfrm>
        </p:spPr>
        <p:txBody>
          <a:bodyPr/>
          <a:lstStyle/>
          <a:p>
            <a:r>
              <a:rPr lang="en-US" dirty="0"/>
              <a:t>Lottie Kuijt-Evers</a:t>
            </a:r>
          </a:p>
          <a:p>
            <a:r>
              <a:rPr lang="en-US" dirty="0"/>
              <a:t>Wim Janssen</a:t>
            </a:r>
          </a:p>
          <a:p>
            <a:r>
              <a:rPr lang="en-US" dirty="0"/>
              <a:t>Marjolein Jansen</a:t>
            </a:r>
          </a:p>
          <a:p>
            <a:r>
              <a:rPr lang="en-US" dirty="0"/>
              <a:t>Lando Koppes</a:t>
            </a:r>
          </a:p>
          <a:p>
            <a:r>
              <a:rPr lang="en-US" dirty="0" err="1"/>
              <a:t>Andries</a:t>
            </a:r>
            <a:r>
              <a:rPr lang="en-US" dirty="0"/>
              <a:t> Hiskes</a:t>
            </a:r>
          </a:p>
          <a:p>
            <a:r>
              <a:rPr lang="en-US" dirty="0"/>
              <a:t>Jeroen Dikken</a:t>
            </a:r>
          </a:p>
          <a:p>
            <a:r>
              <a:rPr lang="en-US" dirty="0"/>
              <a:t>Peter Renden</a:t>
            </a:r>
          </a:p>
        </p:txBody>
      </p:sp>
      <p:sp>
        <p:nvSpPr>
          <p:cNvPr id="7" name="Tijdelijke aanduiding voor tekst 6">
            <a:extLst>
              <a:ext uri="{FF2B5EF4-FFF2-40B4-BE49-F238E27FC236}">
                <a16:creationId xmlns:a16="http://schemas.microsoft.com/office/drawing/2014/main" id="{CF43F662-A34D-4B2E-B273-EB28CE016E9D}"/>
              </a:ext>
            </a:extLst>
          </p:cNvPr>
          <p:cNvSpPr>
            <a:spLocks noGrp="1"/>
          </p:cNvSpPr>
          <p:nvPr>
            <p:ph type="body" sz="quarter" idx="14"/>
          </p:nvPr>
        </p:nvSpPr>
        <p:spPr>
          <a:xfrm>
            <a:off x="8522539" y="1103086"/>
            <a:ext cx="2159000" cy="359954"/>
          </a:xfrm>
        </p:spPr>
        <p:txBody>
          <a:bodyPr/>
          <a:lstStyle/>
          <a:p>
            <a:r>
              <a:rPr lang="en-US" dirty="0" smtClean="0"/>
              <a:t>September 2019</a:t>
            </a:r>
            <a:endParaRPr lang="nl-NL" dirty="0"/>
          </a:p>
        </p:txBody>
      </p:sp>
    </p:spTree>
    <p:extLst>
      <p:ext uri="{BB962C8B-B14F-4D97-AF65-F5344CB8AC3E}">
        <p14:creationId xmlns:p14="http://schemas.microsoft.com/office/powerpoint/2010/main" val="1905581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1970327" cy="6733309"/>
          </a:xfrm>
          <a:prstGeom prst="rect">
            <a:avLst/>
          </a:prstGeom>
        </p:spPr>
      </p:pic>
    </p:spTree>
    <p:extLst>
      <p:ext uri="{BB962C8B-B14F-4D97-AF65-F5344CB8AC3E}">
        <p14:creationId xmlns:p14="http://schemas.microsoft.com/office/powerpoint/2010/main" val="42774428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3</a:t>
            </a:fld>
            <a:endParaRPr lang="en-GB" dirty="0"/>
          </a:p>
        </p:txBody>
      </p:sp>
      <p:sp>
        <p:nvSpPr>
          <p:cNvPr id="6" name="Rectangle 5"/>
          <p:cNvSpPr/>
          <p:nvPr/>
        </p:nvSpPr>
        <p:spPr>
          <a:xfrm>
            <a:off x="1780233" y="1137696"/>
            <a:ext cx="3408970" cy="914400"/>
          </a:xfrm>
          <a:prstGeom prst="rect">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400" b="1" dirty="0" smtClean="0">
                <a:solidFill>
                  <a:schemeClr val="tx1"/>
                </a:solidFill>
              </a:rPr>
              <a:t>concept projectvoorstel (f)</a:t>
            </a:r>
            <a:endParaRPr lang="en-US" sz="2400" b="1" dirty="0">
              <a:solidFill>
                <a:schemeClr val="tx1"/>
              </a:solidFill>
            </a:endParaRPr>
          </a:p>
        </p:txBody>
      </p:sp>
      <p:sp>
        <p:nvSpPr>
          <p:cNvPr id="8" name="Rectangle 7"/>
          <p:cNvSpPr/>
          <p:nvPr/>
        </p:nvSpPr>
        <p:spPr>
          <a:xfrm>
            <a:off x="7061534" y="1137696"/>
            <a:ext cx="3580190" cy="914400"/>
          </a:xfrm>
          <a:prstGeom prst="rect">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400" b="1" dirty="0" smtClean="0">
                <a:solidFill>
                  <a:schemeClr val="tx1"/>
                </a:solidFill>
              </a:rPr>
              <a:t>Concept Poster (f</a:t>
            </a:r>
            <a:r>
              <a:rPr lang="nl-NL" sz="2400" b="1" dirty="0">
                <a:solidFill>
                  <a:schemeClr val="tx1"/>
                </a:solidFill>
              </a:rPr>
              <a:t>)</a:t>
            </a:r>
            <a:endParaRPr lang="en-US" sz="2400" b="1" dirty="0">
              <a:solidFill>
                <a:schemeClr val="tx1"/>
              </a:solidFill>
            </a:endParaRPr>
          </a:p>
        </p:txBody>
      </p:sp>
      <p:sp>
        <p:nvSpPr>
          <p:cNvPr id="9" name="Rectangle 8"/>
          <p:cNvSpPr/>
          <p:nvPr/>
        </p:nvSpPr>
        <p:spPr>
          <a:xfrm>
            <a:off x="7061532" y="3271775"/>
            <a:ext cx="3580192" cy="914400"/>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400" b="1" dirty="0" smtClean="0">
                <a:solidFill>
                  <a:schemeClr val="tx1"/>
                </a:solidFill>
              </a:rPr>
              <a:t>Poster</a:t>
            </a:r>
            <a:endParaRPr lang="en-US" sz="2400" b="1" dirty="0">
              <a:solidFill>
                <a:schemeClr val="tx1"/>
              </a:solidFill>
            </a:endParaRPr>
          </a:p>
        </p:txBody>
      </p:sp>
      <p:sp>
        <p:nvSpPr>
          <p:cNvPr id="10" name="Rectangle 9"/>
          <p:cNvSpPr/>
          <p:nvPr/>
        </p:nvSpPr>
        <p:spPr>
          <a:xfrm>
            <a:off x="7061532" y="4340337"/>
            <a:ext cx="3580192" cy="914400"/>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400" b="1" dirty="0" smtClean="0">
                <a:solidFill>
                  <a:schemeClr val="tx1"/>
                </a:solidFill>
              </a:rPr>
              <a:t>Adviesproduct </a:t>
            </a:r>
            <a:r>
              <a:rPr lang="nl-NL" sz="2400" b="1" dirty="0">
                <a:solidFill>
                  <a:schemeClr val="tx1"/>
                </a:solidFill>
              </a:rPr>
              <a:t>(s)</a:t>
            </a:r>
            <a:endParaRPr lang="en-US" sz="2400" b="1" dirty="0">
              <a:solidFill>
                <a:schemeClr val="tx1"/>
              </a:solidFill>
            </a:endParaRPr>
          </a:p>
        </p:txBody>
      </p:sp>
      <p:sp>
        <p:nvSpPr>
          <p:cNvPr id="11" name="Rectangle 10"/>
          <p:cNvSpPr/>
          <p:nvPr/>
        </p:nvSpPr>
        <p:spPr>
          <a:xfrm>
            <a:off x="7061532" y="5408901"/>
            <a:ext cx="3580192" cy="914400"/>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400" b="1" dirty="0">
                <a:solidFill>
                  <a:schemeClr val="tx1"/>
                </a:solidFill>
              </a:rPr>
              <a:t>Tentoonstelling (s)</a:t>
            </a:r>
            <a:endParaRPr lang="en-US" sz="2400" b="1" dirty="0">
              <a:solidFill>
                <a:schemeClr val="tx1"/>
              </a:solidFill>
            </a:endParaRPr>
          </a:p>
        </p:txBody>
      </p:sp>
      <p:sp>
        <p:nvSpPr>
          <p:cNvPr id="12" name="TextBox 11"/>
          <p:cNvSpPr txBox="1"/>
          <p:nvPr/>
        </p:nvSpPr>
        <p:spPr>
          <a:xfrm>
            <a:off x="1780233" y="108853"/>
            <a:ext cx="3167855" cy="584775"/>
          </a:xfrm>
          <a:prstGeom prst="rect">
            <a:avLst/>
          </a:prstGeom>
          <a:noFill/>
        </p:spPr>
        <p:txBody>
          <a:bodyPr wrap="none" rtlCol="0">
            <a:spAutoFit/>
          </a:bodyPr>
          <a:lstStyle/>
          <a:p>
            <a:r>
              <a:rPr lang="en-US" sz="3200" b="1" dirty="0" err="1" smtClean="0">
                <a:solidFill>
                  <a:srgbClr val="909706"/>
                </a:solidFill>
              </a:rPr>
              <a:t>Projectvoorstel</a:t>
            </a:r>
            <a:endParaRPr lang="nl-NL" sz="3200" b="1" dirty="0">
              <a:solidFill>
                <a:srgbClr val="909706"/>
              </a:solidFill>
            </a:endParaRPr>
          </a:p>
        </p:txBody>
      </p:sp>
      <p:sp>
        <p:nvSpPr>
          <p:cNvPr id="13" name="TextBox 12"/>
          <p:cNvSpPr txBox="1"/>
          <p:nvPr/>
        </p:nvSpPr>
        <p:spPr>
          <a:xfrm>
            <a:off x="7061532" y="108852"/>
            <a:ext cx="3554178" cy="584775"/>
          </a:xfrm>
          <a:prstGeom prst="rect">
            <a:avLst/>
          </a:prstGeom>
          <a:noFill/>
        </p:spPr>
        <p:txBody>
          <a:bodyPr wrap="none" rtlCol="0">
            <a:spAutoFit/>
          </a:bodyPr>
          <a:lstStyle/>
          <a:p>
            <a:r>
              <a:rPr lang="en-US" sz="3200" b="1" dirty="0" err="1" smtClean="0">
                <a:solidFill>
                  <a:srgbClr val="909706"/>
                </a:solidFill>
              </a:rPr>
              <a:t>Projectuitvoering</a:t>
            </a:r>
            <a:endParaRPr lang="nl-NL" sz="3200" b="1" dirty="0">
              <a:solidFill>
                <a:srgbClr val="909706"/>
              </a:solidFill>
            </a:endParaRPr>
          </a:p>
        </p:txBody>
      </p:sp>
      <p:sp>
        <p:nvSpPr>
          <p:cNvPr id="14" name="TextBox 13"/>
          <p:cNvSpPr txBox="1"/>
          <p:nvPr/>
        </p:nvSpPr>
        <p:spPr>
          <a:xfrm>
            <a:off x="10673252" y="1396499"/>
            <a:ext cx="1198179" cy="400110"/>
          </a:xfrm>
          <a:prstGeom prst="rect">
            <a:avLst/>
          </a:prstGeom>
          <a:noFill/>
        </p:spPr>
        <p:txBody>
          <a:bodyPr wrap="square" rtlCol="0">
            <a:spAutoFit/>
          </a:bodyPr>
          <a:lstStyle/>
          <a:p>
            <a:pPr algn="ctr"/>
            <a:r>
              <a:rPr lang="en-US" sz="2000" dirty="0" err="1" smtClean="0">
                <a:solidFill>
                  <a:srgbClr val="213343"/>
                </a:solidFill>
                <a:latin typeface="+mj-lt"/>
              </a:rPr>
              <a:t>Wk</a:t>
            </a:r>
            <a:r>
              <a:rPr lang="en-US" sz="2000" dirty="0" smtClean="0">
                <a:solidFill>
                  <a:srgbClr val="213343"/>
                </a:solidFill>
                <a:latin typeface="+mj-lt"/>
              </a:rPr>
              <a:t> 19</a:t>
            </a:r>
            <a:endParaRPr lang="nl-NL" sz="2000" dirty="0" smtClean="0">
              <a:solidFill>
                <a:srgbClr val="213343"/>
              </a:solidFill>
              <a:latin typeface="+mj-lt"/>
            </a:endParaRPr>
          </a:p>
        </p:txBody>
      </p:sp>
      <p:sp>
        <p:nvSpPr>
          <p:cNvPr id="15" name="TextBox 14"/>
          <p:cNvSpPr txBox="1"/>
          <p:nvPr/>
        </p:nvSpPr>
        <p:spPr>
          <a:xfrm>
            <a:off x="10641724" y="3528920"/>
            <a:ext cx="1198179" cy="400110"/>
          </a:xfrm>
          <a:prstGeom prst="rect">
            <a:avLst/>
          </a:prstGeom>
          <a:noFill/>
        </p:spPr>
        <p:txBody>
          <a:bodyPr wrap="square" rtlCol="0">
            <a:spAutoFit/>
          </a:bodyPr>
          <a:lstStyle/>
          <a:p>
            <a:pPr algn="ctr"/>
            <a:r>
              <a:rPr lang="en-US" sz="2000" dirty="0" err="1" smtClean="0">
                <a:solidFill>
                  <a:srgbClr val="213343"/>
                </a:solidFill>
                <a:latin typeface="+mj-lt"/>
              </a:rPr>
              <a:t>Wk</a:t>
            </a:r>
            <a:r>
              <a:rPr lang="en-US" sz="2000" dirty="0" smtClean="0">
                <a:solidFill>
                  <a:srgbClr val="213343"/>
                </a:solidFill>
                <a:latin typeface="+mj-lt"/>
              </a:rPr>
              <a:t> 23</a:t>
            </a:r>
            <a:endParaRPr lang="nl-NL" sz="2000" dirty="0" smtClean="0">
              <a:solidFill>
                <a:srgbClr val="213343"/>
              </a:solidFill>
              <a:latin typeface="+mj-lt"/>
            </a:endParaRPr>
          </a:p>
        </p:txBody>
      </p:sp>
      <p:sp>
        <p:nvSpPr>
          <p:cNvPr id="16" name="TextBox 15"/>
          <p:cNvSpPr txBox="1"/>
          <p:nvPr/>
        </p:nvSpPr>
        <p:spPr>
          <a:xfrm>
            <a:off x="10641724" y="4563649"/>
            <a:ext cx="1198179" cy="400110"/>
          </a:xfrm>
          <a:prstGeom prst="rect">
            <a:avLst/>
          </a:prstGeom>
          <a:noFill/>
        </p:spPr>
        <p:txBody>
          <a:bodyPr wrap="square" rtlCol="0">
            <a:spAutoFit/>
          </a:bodyPr>
          <a:lstStyle/>
          <a:p>
            <a:pPr algn="ctr"/>
            <a:r>
              <a:rPr lang="en-US" sz="2000" dirty="0" err="1" smtClean="0">
                <a:solidFill>
                  <a:srgbClr val="213343"/>
                </a:solidFill>
                <a:latin typeface="+mj-lt"/>
              </a:rPr>
              <a:t>Wk</a:t>
            </a:r>
            <a:r>
              <a:rPr lang="en-US" sz="2000" dirty="0" smtClean="0">
                <a:solidFill>
                  <a:srgbClr val="213343"/>
                </a:solidFill>
                <a:latin typeface="+mj-lt"/>
              </a:rPr>
              <a:t> 23</a:t>
            </a:r>
            <a:endParaRPr lang="nl-NL" sz="2000" dirty="0" smtClean="0">
              <a:solidFill>
                <a:srgbClr val="213343"/>
              </a:solidFill>
              <a:latin typeface="+mj-lt"/>
            </a:endParaRPr>
          </a:p>
        </p:txBody>
      </p:sp>
      <p:sp>
        <p:nvSpPr>
          <p:cNvPr id="17" name="TextBox 16"/>
          <p:cNvSpPr txBox="1"/>
          <p:nvPr/>
        </p:nvSpPr>
        <p:spPr>
          <a:xfrm>
            <a:off x="10641723" y="5598378"/>
            <a:ext cx="1198179" cy="400110"/>
          </a:xfrm>
          <a:prstGeom prst="rect">
            <a:avLst/>
          </a:prstGeom>
          <a:noFill/>
        </p:spPr>
        <p:txBody>
          <a:bodyPr wrap="square" rtlCol="0">
            <a:spAutoFit/>
          </a:bodyPr>
          <a:lstStyle/>
          <a:p>
            <a:pPr algn="ctr"/>
            <a:r>
              <a:rPr lang="en-US" sz="2000" dirty="0" err="1" smtClean="0">
                <a:solidFill>
                  <a:srgbClr val="213343"/>
                </a:solidFill>
                <a:latin typeface="+mj-lt"/>
              </a:rPr>
              <a:t>Wk</a:t>
            </a:r>
            <a:r>
              <a:rPr lang="en-US" sz="2000" dirty="0" smtClean="0">
                <a:solidFill>
                  <a:srgbClr val="213343"/>
                </a:solidFill>
                <a:latin typeface="+mj-lt"/>
              </a:rPr>
              <a:t> 23</a:t>
            </a:r>
            <a:endParaRPr lang="nl-NL" sz="2000" dirty="0" smtClean="0">
              <a:solidFill>
                <a:srgbClr val="213343"/>
              </a:solidFill>
              <a:latin typeface="+mj-lt"/>
            </a:endParaRPr>
          </a:p>
        </p:txBody>
      </p:sp>
      <p:sp>
        <p:nvSpPr>
          <p:cNvPr id="18" name="TextBox 17"/>
          <p:cNvSpPr txBox="1"/>
          <p:nvPr/>
        </p:nvSpPr>
        <p:spPr>
          <a:xfrm>
            <a:off x="5189203" y="1394841"/>
            <a:ext cx="1198179" cy="400110"/>
          </a:xfrm>
          <a:prstGeom prst="rect">
            <a:avLst/>
          </a:prstGeom>
          <a:noFill/>
        </p:spPr>
        <p:txBody>
          <a:bodyPr wrap="square" rtlCol="0">
            <a:spAutoFit/>
          </a:bodyPr>
          <a:lstStyle/>
          <a:p>
            <a:pPr algn="ctr"/>
            <a:r>
              <a:rPr lang="en-US" sz="2000" dirty="0" err="1" smtClean="0">
                <a:solidFill>
                  <a:srgbClr val="213343"/>
                </a:solidFill>
                <a:latin typeface="+mj-lt"/>
              </a:rPr>
              <a:t>Wk</a:t>
            </a:r>
            <a:r>
              <a:rPr lang="en-US" sz="2000" dirty="0" smtClean="0">
                <a:solidFill>
                  <a:srgbClr val="213343"/>
                </a:solidFill>
                <a:latin typeface="+mj-lt"/>
              </a:rPr>
              <a:t> 7</a:t>
            </a:r>
            <a:endParaRPr lang="nl-NL" sz="2000" dirty="0" smtClean="0">
              <a:solidFill>
                <a:srgbClr val="213343"/>
              </a:solidFill>
              <a:latin typeface="+mj-lt"/>
            </a:endParaRPr>
          </a:p>
        </p:txBody>
      </p:sp>
      <p:sp>
        <p:nvSpPr>
          <p:cNvPr id="3" name="Oval 2"/>
          <p:cNvSpPr/>
          <p:nvPr/>
        </p:nvSpPr>
        <p:spPr>
          <a:xfrm>
            <a:off x="1086246" y="831809"/>
            <a:ext cx="5071471" cy="1493078"/>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ontent Placeholder 2"/>
          <p:cNvSpPr>
            <a:spLocks noGrp="1"/>
          </p:cNvSpPr>
          <p:nvPr>
            <p:ph idx="1"/>
          </p:nvPr>
        </p:nvSpPr>
        <p:spPr>
          <a:xfrm>
            <a:off x="425432" y="2909533"/>
            <a:ext cx="6118572" cy="617106"/>
          </a:xfrm>
        </p:spPr>
        <p:txBody>
          <a:bodyPr>
            <a:normAutofit/>
          </a:bodyPr>
          <a:lstStyle/>
          <a:p>
            <a:pPr marL="0" indent="0">
              <a:buNone/>
            </a:pPr>
            <a:r>
              <a:rPr lang="en-US" sz="2400" dirty="0" smtClean="0">
                <a:sym typeface="Wingdings" panose="05000000000000000000" pitchFamily="2" charset="2"/>
              </a:rPr>
              <a:t>F</a:t>
            </a:r>
            <a:r>
              <a:rPr lang="en-US" sz="2400" dirty="0" smtClean="0"/>
              <a:t>eedback van docent </a:t>
            </a:r>
            <a:r>
              <a:rPr lang="en-US" sz="2400" dirty="0" err="1" smtClean="0"/>
              <a:t>en</a:t>
            </a:r>
            <a:r>
              <a:rPr lang="en-US" sz="2400" dirty="0" smtClean="0"/>
              <a:t> </a:t>
            </a:r>
            <a:r>
              <a:rPr lang="en-US" sz="2400" dirty="0" err="1" smtClean="0"/>
              <a:t>praktijkbegeleider</a:t>
            </a:r>
            <a:endParaRPr lang="nl-NL" sz="2400" dirty="0" smtClean="0"/>
          </a:p>
          <a:p>
            <a:endParaRPr lang="en-US" sz="2400" dirty="0"/>
          </a:p>
        </p:txBody>
      </p:sp>
      <p:cxnSp>
        <p:nvCxnSpPr>
          <p:cNvPr id="21" name="Rechte verbindingslijn met pijl 20"/>
          <p:cNvCxnSpPr/>
          <p:nvPr/>
        </p:nvCxnSpPr>
        <p:spPr>
          <a:xfrm>
            <a:off x="3621981" y="2324887"/>
            <a:ext cx="0" cy="68974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2" name="Rechte verbindingslijn met pijl 21"/>
          <p:cNvCxnSpPr/>
          <p:nvPr/>
        </p:nvCxnSpPr>
        <p:spPr>
          <a:xfrm>
            <a:off x="3621981" y="3448618"/>
            <a:ext cx="0" cy="73755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24" name="Content Placeholder 2"/>
          <p:cNvSpPr txBox="1">
            <a:spLocks/>
          </p:cNvSpPr>
          <p:nvPr/>
        </p:nvSpPr>
        <p:spPr>
          <a:xfrm>
            <a:off x="7330341" y="2377673"/>
            <a:ext cx="3690586" cy="636958"/>
          </a:xfrm>
          <a:prstGeom prst="rect">
            <a:avLst/>
          </a:prstGeom>
        </p:spPr>
        <p:txBody>
          <a:bodyPr vert="horz" lIns="91440" tIns="45720" rIns="91440" bIns="45720" rtlCol="0">
            <a:normAutofit/>
          </a:bodyPr>
          <a:lstStyle>
            <a:lvl1pPr marL="0" indent="0" algn="l" defTabSz="914400" rtl="0" eaLnBrk="1" latinLnBrk="0" hangingPunct="1">
              <a:lnSpc>
                <a:spcPct val="133000"/>
              </a:lnSpc>
              <a:spcBef>
                <a:spcPts val="0"/>
              </a:spcBef>
              <a:spcAft>
                <a:spcPts val="0"/>
              </a:spcAft>
              <a:buFont typeface="Arial" panose="020B0604020202020204" pitchFamily="34" charset="0"/>
              <a:buNone/>
              <a:defRPr sz="2000" kern="1200">
                <a:solidFill>
                  <a:schemeClr val="tx2"/>
                </a:solidFill>
                <a:latin typeface="+mn-lt"/>
                <a:ea typeface="+mn-ea"/>
                <a:cs typeface="Arial" panose="020B0604020202020204" pitchFamily="34" charset="0"/>
              </a:defRPr>
            </a:lvl1pPr>
            <a:lvl2pPr marL="261938" indent="-261938"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2pPr>
            <a:lvl3pPr marL="536575" indent="-274638"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812800" indent="-2762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160463" indent="-255588"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smtClean="0">
                <a:sym typeface="Wingdings" panose="05000000000000000000" pitchFamily="2" charset="2"/>
              </a:rPr>
              <a:t>F</a:t>
            </a:r>
            <a:r>
              <a:rPr lang="en-US" sz="2400" dirty="0" smtClean="0"/>
              <a:t>eedback van docent</a:t>
            </a:r>
            <a:endParaRPr lang="en-US" sz="2400" dirty="0"/>
          </a:p>
        </p:txBody>
      </p:sp>
      <p:cxnSp>
        <p:nvCxnSpPr>
          <p:cNvPr id="32" name="Rechte verbindingslijn met pijl 31"/>
          <p:cNvCxnSpPr>
            <a:endCxn id="9" idx="0"/>
          </p:cNvCxnSpPr>
          <p:nvPr/>
        </p:nvCxnSpPr>
        <p:spPr>
          <a:xfrm>
            <a:off x="8838621" y="2812473"/>
            <a:ext cx="13007" cy="45930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3" name="Rechte verbindingslijn met pijl 32"/>
          <p:cNvCxnSpPr/>
          <p:nvPr/>
        </p:nvCxnSpPr>
        <p:spPr>
          <a:xfrm>
            <a:off x="8838621" y="2056608"/>
            <a:ext cx="0" cy="52033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39" name="Rectangle 6"/>
          <p:cNvSpPr/>
          <p:nvPr/>
        </p:nvSpPr>
        <p:spPr>
          <a:xfrm>
            <a:off x="1780233" y="4186266"/>
            <a:ext cx="3426900" cy="914400"/>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400" b="1" dirty="0" smtClean="0">
                <a:solidFill>
                  <a:schemeClr val="tx1"/>
                </a:solidFill>
              </a:rPr>
              <a:t>projectvoorstel (s)</a:t>
            </a:r>
            <a:endParaRPr lang="en-US" sz="2400" b="1" dirty="0">
              <a:solidFill>
                <a:schemeClr val="tx1"/>
              </a:solidFill>
            </a:endParaRPr>
          </a:p>
        </p:txBody>
      </p:sp>
      <p:sp>
        <p:nvSpPr>
          <p:cNvPr id="40" name="TextBox 18"/>
          <p:cNvSpPr txBox="1"/>
          <p:nvPr/>
        </p:nvSpPr>
        <p:spPr>
          <a:xfrm>
            <a:off x="5189202" y="4532204"/>
            <a:ext cx="1198179" cy="400110"/>
          </a:xfrm>
          <a:prstGeom prst="rect">
            <a:avLst/>
          </a:prstGeom>
          <a:noFill/>
        </p:spPr>
        <p:txBody>
          <a:bodyPr wrap="square" rtlCol="0">
            <a:spAutoFit/>
          </a:bodyPr>
          <a:lstStyle/>
          <a:p>
            <a:pPr algn="ctr"/>
            <a:r>
              <a:rPr lang="en-US" sz="2000" dirty="0" err="1" smtClean="0">
                <a:solidFill>
                  <a:srgbClr val="213343"/>
                </a:solidFill>
                <a:latin typeface="+mj-lt"/>
              </a:rPr>
              <a:t>Wk</a:t>
            </a:r>
            <a:r>
              <a:rPr lang="en-US" sz="2000" dirty="0" smtClean="0">
                <a:solidFill>
                  <a:srgbClr val="213343"/>
                </a:solidFill>
                <a:latin typeface="+mj-lt"/>
              </a:rPr>
              <a:t> 11</a:t>
            </a:r>
            <a:endParaRPr lang="nl-NL" sz="2000" dirty="0" smtClean="0">
              <a:solidFill>
                <a:srgbClr val="213343"/>
              </a:solidFill>
              <a:latin typeface="+mj-lt"/>
            </a:endParaRPr>
          </a:p>
        </p:txBody>
      </p:sp>
      <p:cxnSp>
        <p:nvCxnSpPr>
          <p:cNvPr id="41" name="Rechte verbindingslijn met pijl 40"/>
          <p:cNvCxnSpPr/>
          <p:nvPr/>
        </p:nvCxnSpPr>
        <p:spPr>
          <a:xfrm>
            <a:off x="6544004" y="0"/>
            <a:ext cx="0" cy="6858000"/>
          </a:xfrm>
          <a:prstGeom prst="straightConnector1">
            <a:avLst/>
          </a:prstGeom>
          <a:ln w="76200">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833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513403"/>
            <a:ext cx="7698962" cy="816634"/>
          </a:xfrm>
        </p:spPr>
        <p:txBody>
          <a:bodyPr/>
          <a:lstStyle/>
          <a:p>
            <a:r>
              <a:rPr lang="nl-NL" dirty="0"/>
              <a:t>Planning van </a:t>
            </a:r>
            <a:r>
              <a:rPr lang="nl-NL" dirty="0" smtClean="0"/>
              <a:t/>
            </a:r>
            <a:br>
              <a:rPr lang="nl-NL" dirty="0" smtClean="0"/>
            </a:br>
            <a:r>
              <a:rPr lang="nl-NL" dirty="0" smtClean="0"/>
              <a:t>Concept projectvoorstel Adviesproduct</a:t>
            </a:r>
            <a:endParaRPr lang="en-US" dirty="0"/>
          </a:p>
        </p:txBody>
      </p:sp>
      <p:sp>
        <p:nvSpPr>
          <p:cNvPr id="3" name="Content Placeholder 2"/>
          <p:cNvSpPr>
            <a:spLocks noGrp="1"/>
          </p:cNvSpPr>
          <p:nvPr>
            <p:ph idx="1"/>
          </p:nvPr>
        </p:nvSpPr>
        <p:spPr>
          <a:xfrm>
            <a:off x="2078181" y="1645921"/>
            <a:ext cx="10113819" cy="4538748"/>
          </a:xfrm>
        </p:spPr>
        <p:txBody>
          <a:bodyPr>
            <a:normAutofit lnSpcReduction="10000"/>
          </a:bodyPr>
          <a:lstStyle/>
          <a:p>
            <a:r>
              <a:rPr lang="nl-NL" b="1" dirty="0"/>
              <a:t>Week </a:t>
            </a:r>
            <a:r>
              <a:rPr lang="nl-NL" b="1" dirty="0" smtClean="0"/>
              <a:t>2: workshop Onderwerp Advies</a:t>
            </a:r>
          </a:p>
          <a:p>
            <a:endParaRPr lang="nl-NL" b="1" dirty="0"/>
          </a:p>
          <a:p>
            <a:r>
              <a:rPr lang="nl-NL" b="1" dirty="0" smtClean="0"/>
              <a:t>Week 3</a:t>
            </a:r>
            <a:r>
              <a:rPr lang="nl-NL" b="1" dirty="0"/>
              <a:t>: </a:t>
            </a:r>
            <a:r>
              <a:rPr lang="nl-NL" b="1" dirty="0" smtClean="0"/>
              <a:t>workshop Probleem</a:t>
            </a:r>
            <a:r>
              <a:rPr lang="nl-NL" b="1" dirty="0"/>
              <a:t>, </a:t>
            </a:r>
            <a:r>
              <a:rPr lang="nl-NL" b="1" dirty="0" smtClean="0"/>
              <a:t>vraag en </a:t>
            </a:r>
            <a:r>
              <a:rPr lang="nl-NL" b="1" dirty="0"/>
              <a:t>doel</a:t>
            </a:r>
            <a:endParaRPr lang="nl-NL" b="1" dirty="0" smtClean="0"/>
          </a:p>
          <a:p>
            <a:endParaRPr lang="nl-NL" b="1" dirty="0" smtClean="0"/>
          </a:p>
          <a:p>
            <a:r>
              <a:rPr lang="nl-NL" b="1" dirty="0" smtClean="0"/>
              <a:t>Week 4: workshop Methode</a:t>
            </a:r>
          </a:p>
          <a:p>
            <a:endParaRPr lang="nl-NL" b="1" dirty="0" smtClean="0"/>
          </a:p>
          <a:p>
            <a:r>
              <a:rPr lang="nl-NL" b="1" dirty="0" smtClean="0"/>
              <a:t>Week 5: </a:t>
            </a:r>
            <a:r>
              <a:rPr lang="nl-NL" b="1" dirty="0"/>
              <a:t>workshop Dataverzameling (</a:t>
            </a:r>
            <a:r>
              <a:rPr lang="nl-NL" b="1" dirty="0" err="1"/>
              <a:t>vr.lijst</a:t>
            </a:r>
            <a:r>
              <a:rPr lang="nl-NL" b="1" dirty="0"/>
              <a:t>, interview, </a:t>
            </a:r>
            <a:r>
              <a:rPr lang="nl-NL" b="1" dirty="0" smtClean="0"/>
              <a:t>observaties, focusgroep)</a:t>
            </a:r>
          </a:p>
          <a:p>
            <a:endParaRPr lang="nl-NL" b="1" dirty="0"/>
          </a:p>
          <a:p>
            <a:r>
              <a:rPr lang="nl-NL" b="1" dirty="0" smtClean="0"/>
              <a:t>Week 6: projectvoorstel presentatie</a:t>
            </a:r>
          </a:p>
          <a:p>
            <a:endParaRPr lang="nl-NL" b="1" dirty="0"/>
          </a:p>
          <a:p>
            <a:r>
              <a:rPr lang="nl-NL" b="1" dirty="0" smtClean="0"/>
              <a:t>Week 7: inleveren concept projectvoorstel (Word document) via </a:t>
            </a:r>
            <a:r>
              <a:rPr lang="nl-NL" b="1" dirty="0" err="1" smtClean="0"/>
              <a:t>OnStage</a:t>
            </a:r>
            <a:endParaRPr lang="nl-NL" b="1" dirty="0" smtClean="0"/>
          </a:p>
          <a:p>
            <a:endParaRPr lang="en-US" b="1"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4</a:t>
            </a:fld>
            <a:endParaRPr lang="en-GB" dirty="0"/>
          </a:p>
        </p:txBody>
      </p:sp>
    </p:spTree>
    <p:extLst>
      <p:ext uri="{BB962C8B-B14F-4D97-AF65-F5344CB8AC3E}">
        <p14:creationId xmlns:p14="http://schemas.microsoft.com/office/powerpoint/2010/main" val="3488854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924050" y="642972"/>
            <a:ext cx="7114540" cy="428835"/>
          </a:xfrm>
        </p:spPr>
        <p:txBody>
          <a:bodyPr/>
          <a:lstStyle/>
          <a:p>
            <a:r>
              <a:rPr lang="nl-NL" altLang="nl-NL" dirty="0" smtClean="0"/>
              <a:t>Lesdoelen</a:t>
            </a:r>
          </a:p>
        </p:txBody>
      </p:sp>
      <p:sp>
        <p:nvSpPr>
          <p:cNvPr id="3" name="Content Placeholder 2"/>
          <p:cNvSpPr>
            <a:spLocks noGrp="1"/>
          </p:cNvSpPr>
          <p:nvPr>
            <p:ph idx="1"/>
          </p:nvPr>
        </p:nvSpPr>
        <p:spPr>
          <a:xfrm>
            <a:off x="1371600" y="1733550"/>
            <a:ext cx="10562491" cy="4322603"/>
          </a:xfrm>
        </p:spPr>
        <p:txBody>
          <a:bodyPr>
            <a:noAutofit/>
          </a:bodyPr>
          <a:lstStyle/>
          <a:p>
            <a:pPr marL="0" indent="0">
              <a:buNone/>
              <a:defRPr/>
            </a:pPr>
            <a:r>
              <a:rPr lang="nl-NL" sz="2400" dirty="0"/>
              <a:t>De student kan:</a:t>
            </a:r>
          </a:p>
          <a:p>
            <a:pPr marL="457200" indent="-457200">
              <a:buFont typeface="+mj-lt"/>
              <a:buAutoNum type="arabicPeriod"/>
              <a:defRPr/>
            </a:pPr>
            <a:r>
              <a:rPr lang="nl-NL" sz="2400" dirty="0" smtClean="0"/>
              <a:t>Een </a:t>
            </a:r>
            <a:r>
              <a:rPr lang="nl-NL" sz="2400" b="1" dirty="0" smtClean="0"/>
              <a:t>onderzoeksonderwerp afbakenen  </a:t>
            </a:r>
          </a:p>
          <a:p>
            <a:pPr marL="457200" indent="-457200">
              <a:buFont typeface="+mj-lt"/>
              <a:buAutoNum type="arabicPeriod"/>
              <a:defRPr/>
            </a:pPr>
            <a:r>
              <a:rPr lang="nl-NL" sz="2400" dirty="0" smtClean="0"/>
              <a:t>Op basis van het (afgebakende) onderwerp een </a:t>
            </a:r>
            <a:r>
              <a:rPr lang="nl-NL" sz="2400" b="1" dirty="0" smtClean="0"/>
              <a:t>probleemanalyse</a:t>
            </a:r>
            <a:r>
              <a:rPr lang="nl-NL" sz="2400" dirty="0" smtClean="0"/>
              <a:t> maken en uitwerken in een </a:t>
            </a:r>
            <a:r>
              <a:rPr lang="nl-NL" sz="2400" b="1" dirty="0"/>
              <a:t>inleiding </a:t>
            </a:r>
            <a:endParaRPr lang="nl-NL" sz="2400" dirty="0" smtClean="0"/>
          </a:p>
          <a:p>
            <a:pPr marL="457200" lvl="0" indent="-457200">
              <a:buFont typeface="+mj-lt"/>
              <a:buAutoNum type="arabicPeriod"/>
            </a:pPr>
            <a:r>
              <a:rPr lang="nl-NL" sz="2400" dirty="0" smtClean="0"/>
              <a:t>een </a:t>
            </a:r>
            <a:r>
              <a:rPr lang="nl-NL" sz="2400" b="1" dirty="0"/>
              <a:t>doelstelling formuleren</a:t>
            </a:r>
            <a:r>
              <a:rPr lang="nl-NL" sz="2400" dirty="0"/>
              <a:t> die bestaat uit een </a:t>
            </a:r>
            <a:r>
              <a:rPr lang="nl-NL" sz="2400" b="1" dirty="0"/>
              <a:t>intern en extern doel</a:t>
            </a:r>
          </a:p>
          <a:p>
            <a:pPr marL="457200" lvl="0" indent="-457200">
              <a:buFont typeface="+mj-lt"/>
              <a:buAutoNum type="arabicPeriod"/>
            </a:pPr>
            <a:r>
              <a:rPr lang="nl-NL" sz="2400" dirty="0"/>
              <a:t>een </a:t>
            </a:r>
            <a:r>
              <a:rPr lang="nl-NL" sz="2400" b="1" dirty="0"/>
              <a:t>onderzoeksvraag</a:t>
            </a:r>
            <a:r>
              <a:rPr lang="nl-NL" sz="2400" dirty="0"/>
              <a:t> formuleren die aansluit bij de probleemanalyse en doelstelling</a:t>
            </a:r>
          </a:p>
          <a:p>
            <a:pPr marL="457200" lvl="0" indent="-457200">
              <a:buFont typeface="+mj-lt"/>
              <a:buAutoNum type="arabicPeriod"/>
            </a:pPr>
            <a:r>
              <a:rPr lang="nl-NL" sz="2400" dirty="0"/>
              <a:t>Uitleggen hoe de doel- en vraagstelling </a:t>
            </a:r>
            <a:r>
              <a:rPr lang="nl-NL" sz="2400" b="1" dirty="0"/>
              <a:t>keuzes voor de methode </a:t>
            </a:r>
            <a:r>
              <a:rPr lang="nl-NL" sz="2400" dirty="0" smtClean="0"/>
              <a:t>sturen</a:t>
            </a:r>
            <a:endParaRPr lang="nl-NL" sz="2400" dirty="0"/>
          </a:p>
        </p:txBody>
      </p:sp>
      <p:sp>
        <p:nvSpPr>
          <p:cNvPr id="4" name="Slide Number Placeholder 3"/>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5</a:t>
            </a:fld>
            <a:endParaRPr lang="en-GB" dirty="0"/>
          </a:p>
        </p:txBody>
      </p:sp>
    </p:spTree>
    <p:extLst>
      <p:ext uri="{BB962C8B-B14F-4D97-AF65-F5344CB8AC3E}">
        <p14:creationId xmlns:p14="http://schemas.microsoft.com/office/powerpoint/2010/main" val="2832702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el 1"/>
          <p:cNvSpPr>
            <a:spLocks noGrp="1"/>
          </p:cNvSpPr>
          <p:nvPr>
            <p:ph type="title"/>
          </p:nvPr>
        </p:nvSpPr>
        <p:spPr>
          <a:xfrm>
            <a:off x="1906270" y="703053"/>
            <a:ext cx="7114540" cy="428835"/>
          </a:xfrm>
        </p:spPr>
        <p:txBody>
          <a:bodyPr/>
          <a:lstStyle/>
          <a:p>
            <a:r>
              <a:rPr lang="en-US" altLang="en-US" dirty="0" err="1" smtClean="0"/>
              <a:t>Projectvoorstel</a:t>
            </a:r>
            <a:r>
              <a:rPr lang="en-US" altLang="en-US" dirty="0" smtClean="0"/>
              <a:t> </a:t>
            </a:r>
            <a:endParaRPr lang="nl-NL" altLang="en-US" dirty="0" smtClean="0"/>
          </a:p>
        </p:txBody>
      </p:sp>
      <p:sp>
        <p:nvSpPr>
          <p:cNvPr id="11267" name="Tijdelijke aanduiding voor inhoud 2"/>
          <p:cNvSpPr>
            <a:spLocks noGrp="1"/>
          </p:cNvSpPr>
          <p:nvPr>
            <p:ph idx="1"/>
          </p:nvPr>
        </p:nvSpPr>
        <p:spPr>
          <a:xfrm>
            <a:off x="1949690" y="1689299"/>
            <a:ext cx="7632460" cy="4359076"/>
          </a:xfrm>
        </p:spPr>
        <p:txBody>
          <a:bodyPr>
            <a:noAutofit/>
          </a:bodyPr>
          <a:lstStyle/>
          <a:p>
            <a:pPr marL="571500" indent="-514350">
              <a:defRPr/>
            </a:pPr>
            <a:r>
              <a:rPr lang="en-US" altLang="nl-NL" sz="1800" dirty="0" err="1" smtClean="0"/>
              <a:t>Inleiding</a:t>
            </a:r>
            <a:r>
              <a:rPr lang="en-US" altLang="nl-NL" sz="1800" dirty="0" smtClean="0"/>
              <a:t> </a:t>
            </a:r>
          </a:p>
          <a:p>
            <a:pPr marL="571500" indent="-514350">
              <a:defRPr/>
            </a:pPr>
            <a:r>
              <a:rPr lang="en-US" altLang="nl-NL" sz="1800" dirty="0" err="1" smtClean="0"/>
              <a:t>Onderzoeksvraag</a:t>
            </a:r>
            <a:endParaRPr lang="en-US" altLang="nl-NL" sz="1800" dirty="0" smtClean="0"/>
          </a:p>
          <a:p>
            <a:pPr marL="571500" indent="-514350">
              <a:defRPr/>
            </a:pPr>
            <a:r>
              <a:rPr lang="en-US" altLang="nl-NL" sz="1800" dirty="0" err="1" smtClean="0"/>
              <a:t>Doelstelling</a:t>
            </a:r>
            <a:r>
              <a:rPr lang="en-US" altLang="nl-NL" sz="1800" dirty="0" smtClean="0"/>
              <a:t> </a:t>
            </a:r>
          </a:p>
          <a:p>
            <a:pPr marL="571500" indent="-514350">
              <a:defRPr/>
            </a:pPr>
            <a:r>
              <a:rPr lang="en-US" altLang="nl-NL" sz="1800" dirty="0" err="1" smtClean="0"/>
              <a:t>Methode</a:t>
            </a:r>
            <a:endParaRPr lang="en-US" altLang="nl-NL" sz="1800" dirty="0" smtClean="0"/>
          </a:p>
          <a:p>
            <a:pPr lvl="2">
              <a:defRPr/>
            </a:pPr>
            <a:r>
              <a:rPr lang="en-US" altLang="nl-NL" sz="1800" dirty="0" smtClean="0"/>
              <a:t>Design </a:t>
            </a:r>
          </a:p>
          <a:p>
            <a:pPr lvl="2">
              <a:defRPr/>
            </a:pPr>
            <a:r>
              <a:rPr lang="en-US" altLang="nl-NL" sz="1800" dirty="0" err="1" smtClean="0"/>
              <a:t>Populatie</a:t>
            </a:r>
            <a:endParaRPr lang="en-US" altLang="nl-NL" sz="1800" dirty="0" smtClean="0"/>
          </a:p>
          <a:p>
            <a:pPr lvl="2">
              <a:defRPr/>
            </a:pPr>
            <a:r>
              <a:rPr lang="nl-NL" altLang="nl-NL" sz="1800" dirty="0" smtClean="0"/>
              <a:t>Dataverzameling</a:t>
            </a:r>
          </a:p>
          <a:p>
            <a:pPr lvl="2">
              <a:defRPr/>
            </a:pPr>
            <a:r>
              <a:rPr lang="nl-NL" altLang="nl-NL" sz="1800" dirty="0" smtClean="0"/>
              <a:t>Data-analyse</a:t>
            </a:r>
            <a:endParaRPr lang="en-US" altLang="nl-NL" sz="1800" dirty="0" smtClean="0"/>
          </a:p>
          <a:p>
            <a:pPr marL="971550" lvl="1" indent="-514350">
              <a:defRPr/>
            </a:pPr>
            <a:endParaRPr lang="en-US" altLang="nl-NL" sz="1800" dirty="0"/>
          </a:p>
          <a:p>
            <a:pPr marL="571500" indent="-514350">
              <a:defRPr/>
            </a:pPr>
            <a:r>
              <a:rPr lang="en-US" altLang="nl-NL" sz="1800" dirty="0" err="1" smtClean="0"/>
              <a:t>Referenties</a:t>
            </a:r>
            <a:r>
              <a:rPr lang="en-US" altLang="nl-NL" sz="1800" dirty="0" smtClean="0"/>
              <a:t> </a:t>
            </a:r>
          </a:p>
          <a:p>
            <a:pPr marL="571500" indent="-514350">
              <a:defRPr/>
            </a:pPr>
            <a:r>
              <a:rPr lang="en-US" altLang="nl-NL" sz="1800" dirty="0" err="1" smtClean="0"/>
              <a:t>Tijdsplanning</a:t>
            </a:r>
            <a:r>
              <a:rPr lang="en-US" altLang="nl-NL" sz="1800" dirty="0" smtClean="0"/>
              <a:t> </a:t>
            </a:r>
          </a:p>
          <a:p>
            <a:pPr marL="571500" indent="-514350">
              <a:buFont typeface="Lucida Sans Unicode" panose="020B0602030504020204" pitchFamily="34" charset="0"/>
              <a:buAutoNum type="arabicPeriod"/>
              <a:defRPr/>
            </a:pPr>
            <a:endParaRPr lang="en-US" altLang="nl-NL" sz="1600" dirty="0" smtClean="0"/>
          </a:p>
          <a:p>
            <a:pPr marL="57150" indent="0">
              <a:buNone/>
              <a:defRPr/>
            </a:pPr>
            <a:r>
              <a:rPr lang="en-US" altLang="nl-NL" sz="1600" dirty="0" err="1" smtClean="0"/>
              <a:t>Zie</a:t>
            </a:r>
            <a:r>
              <a:rPr lang="en-US" altLang="nl-NL" sz="1600" dirty="0" smtClean="0"/>
              <a:t> </a:t>
            </a:r>
            <a:r>
              <a:rPr lang="en-US" altLang="nl-NL" sz="1600" dirty="0" err="1" smtClean="0"/>
              <a:t>beoordelingsformulier</a:t>
            </a:r>
            <a:r>
              <a:rPr lang="en-US" altLang="nl-NL" sz="1600" dirty="0" smtClean="0"/>
              <a:t> </a:t>
            </a:r>
            <a:endParaRPr lang="en-US" altLang="nl-NL" sz="1600" dirty="0"/>
          </a:p>
        </p:txBody>
      </p:sp>
      <p:sp>
        <p:nvSpPr>
          <p:cNvPr id="2" name="Rectangle 1"/>
          <p:cNvSpPr/>
          <p:nvPr/>
        </p:nvSpPr>
        <p:spPr>
          <a:xfrm>
            <a:off x="1949690" y="1633538"/>
            <a:ext cx="3117610" cy="1262062"/>
          </a:xfrm>
          <a:prstGeom prst="rect">
            <a:avLst/>
          </a:prstGeom>
          <a:noFill/>
          <a:ln w="38100">
            <a:solidFill>
              <a:srgbClr val="2133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a:p>
        </p:txBody>
      </p:sp>
      <p:sp>
        <p:nvSpPr>
          <p:cNvPr id="4" name="Slide Number Placeholder 3"/>
          <p:cNvSpPr>
            <a:spLocks noGrp="1"/>
          </p:cNvSpPr>
          <p:nvPr>
            <p:ph type="sldNum" sz="quarter" idx="4"/>
          </p:nvPr>
        </p:nvSpPr>
        <p:spPr>
          <a:xfrm>
            <a:off x="-213450" y="6037800"/>
            <a:ext cx="574829" cy="179536"/>
          </a:xfrm>
        </p:spPr>
        <p:txBody>
          <a:bodyPr/>
          <a:lstStyle/>
          <a:p>
            <a:pPr marL="25400">
              <a:lnSpc>
                <a:spcPts val="1425"/>
              </a:lnSpc>
            </a:pPr>
            <a:fld id="{68BC35B1-DB37-4D69-B23B-4C9E9B475BB5}" type="slidenum">
              <a:rPr lang="en-GB" sz="1200" smtClean="0"/>
              <a:pPr marL="25400">
                <a:lnSpc>
                  <a:spcPts val="1425"/>
                </a:lnSpc>
              </a:pPr>
              <a:t>6</a:t>
            </a:fld>
            <a:endParaRPr lang="en-GB" sz="1200" dirty="0"/>
          </a:p>
        </p:txBody>
      </p:sp>
    </p:spTree>
    <p:extLst>
      <p:ext uri="{BB962C8B-B14F-4D97-AF65-F5344CB8AC3E}">
        <p14:creationId xmlns:p14="http://schemas.microsoft.com/office/powerpoint/2010/main" val="636696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p:cNvSpPr>
            <a:spLocks noGrp="1"/>
          </p:cNvSpPr>
          <p:nvPr>
            <p:ph type="title"/>
          </p:nvPr>
        </p:nvSpPr>
        <p:spPr>
          <a:xfrm>
            <a:off x="1797290" y="703053"/>
            <a:ext cx="7114540" cy="428835"/>
          </a:xfrm>
        </p:spPr>
        <p:txBody>
          <a:bodyPr/>
          <a:lstStyle/>
          <a:p>
            <a:r>
              <a:rPr lang="en-US" altLang="en-US" dirty="0" err="1" smtClean="0"/>
              <a:t>Leeractiviteiten</a:t>
            </a:r>
            <a:r>
              <a:rPr lang="en-US" altLang="en-US" dirty="0" smtClean="0"/>
              <a:t>  </a:t>
            </a:r>
            <a:endParaRPr lang="nl-NL" altLang="en-US" dirty="0" smtClean="0"/>
          </a:p>
        </p:txBody>
      </p:sp>
      <p:sp>
        <p:nvSpPr>
          <p:cNvPr id="11267" name="Tijdelijke aanduiding voor inhoud 2"/>
          <p:cNvSpPr>
            <a:spLocks noGrp="1"/>
          </p:cNvSpPr>
          <p:nvPr>
            <p:ph idx="1"/>
          </p:nvPr>
        </p:nvSpPr>
        <p:spPr>
          <a:xfrm>
            <a:off x="1797290" y="1447800"/>
            <a:ext cx="9251710" cy="4704300"/>
          </a:xfrm>
        </p:spPr>
        <p:txBody>
          <a:bodyPr>
            <a:noAutofit/>
          </a:bodyPr>
          <a:lstStyle/>
          <a:p>
            <a:pPr marL="457200" indent="-457200">
              <a:buFont typeface="+mj-lt"/>
              <a:buAutoNum type="arabicPeriod"/>
              <a:defRPr/>
            </a:pPr>
            <a:r>
              <a:rPr lang="nl-NL" altLang="nl-NL" b="1" dirty="0" smtClean="0"/>
              <a:t>Van probleemanalyse naar inleiding</a:t>
            </a:r>
          </a:p>
          <a:p>
            <a:pPr marL="307975" lvl="1" indent="0">
              <a:buNone/>
              <a:defRPr/>
            </a:pPr>
            <a:r>
              <a:rPr lang="nl-NL" altLang="nl-NL" dirty="0" smtClean="0"/>
              <a:t>-	Individueel trechter vullen</a:t>
            </a:r>
          </a:p>
          <a:p>
            <a:pPr marL="457200" indent="-457200">
              <a:buFont typeface="+mj-lt"/>
              <a:buAutoNum type="arabicPeriod"/>
              <a:defRPr/>
            </a:pPr>
            <a:r>
              <a:rPr lang="nl-NL" altLang="nl-NL" b="1" dirty="0" smtClean="0"/>
              <a:t>Pitch</a:t>
            </a:r>
          </a:p>
          <a:p>
            <a:pPr marL="307975" lvl="1" indent="0">
              <a:buNone/>
              <a:defRPr/>
            </a:pPr>
            <a:r>
              <a:rPr lang="nl-NL" altLang="nl-NL" dirty="0" smtClean="0"/>
              <a:t>- 	Pitchen </a:t>
            </a:r>
            <a:r>
              <a:rPr lang="nl-NL" altLang="nl-NL" dirty="0"/>
              <a:t>eigen </a:t>
            </a:r>
            <a:r>
              <a:rPr lang="nl-NL" altLang="nl-NL" dirty="0" smtClean="0"/>
              <a:t>trechter (+ </a:t>
            </a:r>
            <a:r>
              <a:rPr lang="nl-NL" altLang="nl-NL" dirty="0"/>
              <a:t>peer-feedback in kleine </a:t>
            </a:r>
            <a:r>
              <a:rPr lang="nl-NL" altLang="nl-NL" dirty="0" smtClean="0"/>
              <a:t>groepjes)</a:t>
            </a:r>
            <a:endParaRPr lang="nl-NL" altLang="nl-NL" dirty="0"/>
          </a:p>
          <a:p>
            <a:pPr marL="457200" indent="-457200">
              <a:buFont typeface="+mj-lt"/>
              <a:buAutoNum type="arabicPeriod"/>
              <a:defRPr/>
            </a:pPr>
            <a:r>
              <a:rPr lang="nl-NL" altLang="nl-NL" b="1" dirty="0" smtClean="0"/>
              <a:t>Inleiding </a:t>
            </a:r>
            <a:r>
              <a:rPr lang="nl-NL" altLang="nl-NL" b="1" dirty="0"/>
              <a:t>en concept </a:t>
            </a:r>
            <a:r>
              <a:rPr lang="nl-NL" altLang="nl-NL" b="1" dirty="0" smtClean="0"/>
              <a:t>onderzoeksvraag</a:t>
            </a:r>
          </a:p>
          <a:p>
            <a:pPr marL="307975" lvl="1" indent="0">
              <a:buNone/>
              <a:defRPr/>
            </a:pPr>
            <a:r>
              <a:rPr lang="nl-NL" altLang="nl-NL" dirty="0" smtClean="0"/>
              <a:t>- 	Individueel schrijven (verwerken peer-feedback)</a:t>
            </a:r>
            <a:endParaRPr lang="nl-NL" altLang="nl-NL" dirty="0"/>
          </a:p>
          <a:p>
            <a:pPr marL="457200" indent="-457200">
              <a:buFont typeface="+mj-lt"/>
              <a:buAutoNum type="arabicPeriod"/>
              <a:defRPr/>
            </a:pPr>
            <a:r>
              <a:rPr lang="nl-NL" b="1" dirty="0" smtClean="0"/>
              <a:t>Plenair uitleg over </a:t>
            </a:r>
            <a:r>
              <a:rPr lang="nl-NL" b="1" dirty="0"/>
              <a:t>vraag en doel aan de hand van </a:t>
            </a:r>
            <a:r>
              <a:rPr lang="nl-NL" b="1" dirty="0" smtClean="0"/>
              <a:t>voorbeelden</a:t>
            </a:r>
          </a:p>
          <a:p>
            <a:pPr marL="457200" indent="-457200">
              <a:buFont typeface="+mj-lt"/>
              <a:buAutoNum type="arabicPeriod"/>
              <a:defRPr/>
            </a:pPr>
            <a:r>
              <a:rPr lang="nl-NL" b="1" dirty="0" smtClean="0"/>
              <a:t>Toepassen </a:t>
            </a:r>
            <a:r>
              <a:rPr lang="nl-NL" b="1" dirty="0"/>
              <a:t>kennis op formulering eigen vraag en </a:t>
            </a:r>
            <a:r>
              <a:rPr lang="nl-NL" b="1" dirty="0" smtClean="0"/>
              <a:t>doel</a:t>
            </a:r>
          </a:p>
          <a:p>
            <a:pPr marL="307975" lvl="1" indent="0">
              <a:buNone/>
              <a:defRPr/>
            </a:pPr>
            <a:r>
              <a:rPr lang="nl-NL" dirty="0" smtClean="0"/>
              <a:t>- 	Maak </a:t>
            </a:r>
            <a:r>
              <a:rPr lang="nl-NL" dirty="0"/>
              <a:t>gebruik van </a:t>
            </a:r>
            <a:r>
              <a:rPr lang="nl-NL" dirty="0" smtClean="0"/>
              <a:t>peer-feedback en docent-feedback</a:t>
            </a:r>
          </a:p>
          <a:p>
            <a:pPr marL="457200" indent="-457200">
              <a:buFont typeface="+mj-lt"/>
              <a:buAutoNum type="arabicPeriod"/>
              <a:defRPr/>
            </a:pPr>
            <a:r>
              <a:rPr lang="nl-NL" b="1" dirty="0" smtClean="0"/>
              <a:t>Verband </a:t>
            </a:r>
            <a:r>
              <a:rPr lang="nl-NL" b="1" dirty="0"/>
              <a:t>onderzoeksvraag en </a:t>
            </a:r>
            <a:r>
              <a:rPr lang="nl-NL" b="1" dirty="0" smtClean="0"/>
              <a:t>methode</a:t>
            </a:r>
          </a:p>
          <a:p>
            <a:pPr marL="0" indent="0">
              <a:buNone/>
              <a:defRPr/>
            </a:pPr>
            <a:r>
              <a:rPr lang="nl-NL" altLang="nl-NL" b="1" dirty="0" smtClean="0"/>
              <a:t>Evalueren</a:t>
            </a:r>
          </a:p>
        </p:txBody>
      </p:sp>
      <p:sp>
        <p:nvSpPr>
          <p:cNvPr id="3" name="Slide Number Placeholder 2"/>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7</a:t>
            </a:fld>
            <a:endParaRPr lang="en-GB" dirty="0"/>
          </a:p>
        </p:txBody>
      </p:sp>
    </p:spTree>
    <p:extLst>
      <p:ext uri="{BB962C8B-B14F-4D97-AF65-F5344CB8AC3E}">
        <p14:creationId xmlns:p14="http://schemas.microsoft.com/office/powerpoint/2010/main" val="817857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39" y="765687"/>
            <a:ext cx="7114540" cy="428835"/>
          </a:xfrm>
        </p:spPr>
        <p:txBody>
          <a:bodyPr/>
          <a:lstStyle/>
          <a:p>
            <a:r>
              <a:rPr lang="en-US" dirty="0" smtClean="0"/>
              <a:t>Van </a:t>
            </a:r>
            <a:r>
              <a:rPr lang="en-US" dirty="0" err="1" smtClean="0"/>
              <a:t>probleem</a:t>
            </a:r>
            <a:r>
              <a:rPr lang="en-US" dirty="0" smtClean="0"/>
              <a:t> </a:t>
            </a:r>
            <a:r>
              <a:rPr lang="en-US" dirty="0" err="1" smtClean="0"/>
              <a:t>naar</a:t>
            </a:r>
            <a:r>
              <a:rPr lang="en-US" dirty="0" smtClean="0"/>
              <a:t> </a:t>
            </a:r>
            <a:r>
              <a:rPr lang="en-US" dirty="0" err="1" smtClean="0"/>
              <a:t>inleiding</a:t>
            </a:r>
            <a:endParaRPr lang="nl-NL" dirty="0"/>
          </a:p>
        </p:txBody>
      </p:sp>
      <p:sp>
        <p:nvSpPr>
          <p:cNvPr id="5" name="Slide Number Placeholder 4"/>
          <p:cNvSpPr>
            <a:spLocks noGrp="1"/>
          </p:cNvSpPr>
          <p:nvPr>
            <p:ph type="sldNum" sz="quarter" idx="4"/>
          </p:nvPr>
        </p:nvSpPr>
        <p:spPr>
          <a:xfrm>
            <a:off x="262800" y="6352307"/>
            <a:ext cx="574829" cy="166777"/>
          </a:xfrm>
        </p:spPr>
        <p:txBody>
          <a:bodyPr/>
          <a:lstStyle/>
          <a:p>
            <a:pPr marL="25400">
              <a:lnSpc>
                <a:spcPts val="1425"/>
              </a:lnSpc>
            </a:pPr>
            <a:fld id="{68BC35B1-DB37-4D69-B23B-4C9E9B475BB5}" type="slidenum">
              <a:rPr lang="en-GB" smtClean="0"/>
              <a:pPr marL="25400">
                <a:lnSpc>
                  <a:spcPts val="1425"/>
                </a:lnSpc>
              </a:pPr>
              <a:t>8</a:t>
            </a:fld>
            <a:endParaRPr lang="en-GB" dirty="0"/>
          </a:p>
        </p:txBody>
      </p:sp>
      <p:sp>
        <p:nvSpPr>
          <p:cNvPr id="6" name="Trapezoid 5"/>
          <p:cNvSpPr/>
          <p:nvPr/>
        </p:nvSpPr>
        <p:spPr>
          <a:xfrm flipV="1">
            <a:off x="3153937" y="1920500"/>
            <a:ext cx="4514850" cy="3128962"/>
          </a:xfrm>
          <a:prstGeom prst="trapezoid">
            <a:avLst>
              <a:gd name="adj" fmla="val 482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xtBox 6"/>
          <p:cNvSpPr txBox="1"/>
          <p:nvPr/>
        </p:nvSpPr>
        <p:spPr>
          <a:xfrm>
            <a:off x="7648575" y="1745334"/>
            <a:ext cx="4543425" cy="646331"/>
          </a:xfrm>
          <a:prstGeom prst="rect">
            <a:avLst/>
          </a:prstGeom>
          <a:noFill/>
        </p:spPr>
        <p:txBody>
          <a:bodyPr wrap="square" rtlCol="0">
            <a:spAutoFit/>
          </a:bodyPr>
          <a:lstStyle/>
          <a:p>
            <a:pPr algn="ctr"/>
            <a:r>
              <a:rPr lang="en-US" dirty="0" err="1">
                <a:solidFill>
                  <a:srgbClr val="213343"/>
                </a:solidFill>
              </a:rPr>
              <a:t>Interesse</a:t>
            </a:r>
            <a:r>
              <a:rPr lang="en-US" dirty="0">
                <a:solidFill>
                  <a:srgbClr val="213343"/>
                </a:solidFill>
              </a:rPr>
              <a:t> </a:t>
            </a:r>
            <a:r>
              <a:rPr lang="en-US" dirty="0" err="1">
                <a:solidFill>
                  <a:srgbClr val="213343"/>
                </a:solidFill>
              </a:rPr>
              <a:t>wekken</a:t>
            </a:r>
            <a:r>
              <a:rPr lang="en-US" dirty="0">
                <a:solidFill>
                  <a:srgbClr val="213343"/>
                </a:solidFill>
              </a:rPr>
              <a:t>, </a:t>
            </a:r>
            <a:r>
              <a:rPr lang="en-US" dirty="0" err="1" smtClean="0">
                <a:solidFill>
                  <a:srgbClr val="213343"/>
                </a:solidFill>
              </a:rPr>
              <a:t>belang</a:t>
            </a:r>
            <a:r>
              <a:rPr lang="en-US" dirty="0" smtClean="0">
                <a:solidFill>
                  <a:srgbClr val="213343"/>
                </a:solidFill>
              </a:rPr>
              <a:t> </a:t>
            </a:r>
            <a:r>
              <a:rPr lang="en-US" dirty="0">
                <a:solidFill>
                  <a:srgbClr val="213343"/>
                </a:solidFill>
              </a:rPr>
              <a:t>van het </a:t>
            </a:r>
            <a:r>
              <a:rPr lang="en-US" dirty="0" err="1">
                <a:solidFill>
                  <a:srgbClr val="213343"/>
                </a:solidFill>
              </a:rPr>
              <a:t>onderwerp</a:t>
            </a:r>
            <a:r>
              <a:rPr lang="en-US" dirty="0">
                <a:solidFill>
                  <a:srgbClr val="213343"/>
                </a:solidFill>
              </a:rPr>
              <a:t> (</a:t>
            </a:r>
            <a:r>
              <a:rPr lang="en-US" dirty="0" err="1">
                <a:solidFill>
                  <a:srgbClr val="213343"/>
                </a:solidFill>
              </a:rPr>
              <a:t>hoog</a:t>
            </a:r>
            <a:r>
              <a:rPr lang="en-US" dirty="0">
                <a:solidFill>
                  <a:srgbClr val="213343"/>
                </a:solidFill>
              </a:rPr>
              <a:t> </a:t>
            </a:r>
            <a:r>
              <a:rPr lang="en-US" dirty="0" err="1">
                <a:solidFill>
                  <a:srgbClr val="213343"/>
                </a:solidFill>
              </a:rPr>
              <a:t>niveau</a:t>
            </a:r>
            <a:r>
              <a:rPr lang="en-US" dirty="0">
                <a:solidFill>
                  <a:srgbClr val="213343"/>
                </a:solidFill>
              </a:rPr>
              <a:t>)</a:t>
            </a:r>
            <a:endParaRPr lang="nl-NL" dirty="0">
              <a:solidFill>
                <a:srgbClr val="213343"/>
              </a:solidFill>
            </a:endParaRPr>
          </a:p>
        </p:txBody>
      </p:sp>
      <p:sp>
        <p:nvSpPr>
          <p:cNvPr id="8" name="TextBox 7"/>
          <p:cNvSpPr txBox="1"/>
          <p:nvPr/>
        </p:nvSpPr>
        <p:spPr>
          <a:xfrm>
            <a:off x="5983210" y="4682624"/>
            <a:ext cx="4543425" cy="646331"/>
          </a:xfrm>
          <a:prstGeom prst="rect">
            <a:avLst/>
          </a:prstGeom>
          <a:noFill/>
        </p:spPr>
        <p:txBody>
          <a:bodyPr wrap="square" rtlCol="0">
            <a:spAutoFit/>
          </a:bodyPr>
          <a:lstStyle/>
          <a:p>
            <a:pPr algn="ctr"/>
            <a:r>
              <a:rPr lang="en-US" dirty="0" err="1" smtClean="0">
                <a:solidFill>
                  <a:srgbClr val="213343"/>
                </a:solidFill>
              </a:rPr>
              <a:t>Probleem</a:t>
            </a:r>
            <a:r>
              <a:rPr lang="en-US" dirty="0" smtClean="0">
                <a:solidFill>
                  <a:srgbClr val="213343"/>
                </a:solidFill>
              </a:rPr>
              <a:t> op </a:t>
            </a:r>
            <a:r>
              <a:rPr lang="en-US" dirty="0" err="1" smtClean="0">
                <a:solidFill>
                  <a:srgbClr val="213343"/>
                </a:solidFill>
              </a:rPr>
              <a:t>afdelingsniveau</a:t>
            </a:r>
            <a:r>
              <a:rPr lang="en-US" dirty="0" smtClean="0">
                <a:solidFill>
                  <a:srgbClr val="213343"/>
                </a:solidFill>
              </a:rPr>
              <a:t> (</a:t>
            </a:r>
            <a:r>
              <a:rPr lang="en-US" dirty="0" err="1" smtClean="0">
                <a:solidFill>
                  <a:srgbClr val="213343"/>
                </a:solidFill>
              </a:rPr>
              <a:t>onderbouwd</a:t>
            </a:r>
            <a:r>
              <a:rPr lang="en-US" dirty="0" smtClean="0">
                <a:solidFill>
                  <a:srgbClr val="213343"/>
                </a:solidFill>
              </a:rPr>
              <a:t>)</a:t>
            </a:r>
            <a:endParaRPr lang="nl-NL" dirty="0">
              <a:solidFill>
                <a:srgbClr val="213343"/>
              </a:solidFill>
            </a:endParaRPr>
          </a:p>
        </p:txBody>
      </p:sp>
      <p:sp>
        <p:nvSpPr>
          <p:cNvPr id="9" name="TextBox 8"/>
          <p:cNvSpPr txBox="1"/>
          <p:nvPr/>
        </p:nvSpPr>
        <p:spPr>
          <a:xfrm>
            <a:off x="4111199" y="5636818"/>
            <a:ext cx="2600325" cy="400110"/>
          </a:xfrm>
          <a:prstGeom prst="rect">
            <a:avLst/>
          </a:prstGeom>
          <a:noFill/>
        </p:spPr>
        <p:txBody>
          <a:bodyPr wrap="square" rtlCol="0">
            <a:spAutoFit/>
          </a:bodyPr>
          <a:lstStyle/>
          <a:p>
            <a:pPr algn="ctr"/>
            <a:r>
              <a:rPr lang="en-US" sz="2000" dirty="0" err="1" smtClean="0">
                <a:solidFill>
                  <a:srgbClr val="213343"/>
                </a:solidFill>
                <a:latin typeface="+mj-lt"/>
              </a:rPr>
              <a:t>onderzoeksvraag</a:t>
            </a:r>
            <a:endParaRPr lang="nl-NL" sz="2000" dirty="0" smtClean="0">
              <a:solidFill>
                <a:srgbClr val="213343"/>
              </a:solidFill>
              <a:latin typeface="+mj-lt"/>
            </a:endParaRPr>
          </a:p>
        </p:txBody>
      </p:sp>
      <p:sp>
        <p:nvSpPr>
          <p:cNvPr id="11" name="TextBox 10"/>
          <p:cNvSpPr txBox="1"/>
          <p:nvPr/>
        </p:nvSpPr>
        <p:spPr>
          <a:xfrm>
            <a:off x="7268766" y="2591720"/>
            <a:ext cx="4543425" cy="923330"/>
          </a:xfrm>
          <a:prstGeom prst="rect">
            <a:avLst/>
          </a:prstGeom>
          <a:noFill/>
        </p:spPr>
        <p:txBody>
          <a:bodyPr wrap="square" rtlCol="0">
            <a:spAutoFit/>
          </a:bodyPr>
          <a:lstStyle/>
          <a:p>
            <a:pPr algn="ctr"/>
            <a:r>
              <a:rPr lang="en-US" dirty="0" smtClean="0">
                <a:solidFill>
                  <a:srgbClr val="213343"/>
                </a:solidFill>
              </a:rPr>
              <a:t>(</a:t>
            </a:r>
            <a:r>
              <a:rPr lang="en-US" dirty="0" err="1" smtClean="0">
                <a:solidFill>
                  <a:srgbClr val="213343"/>
                </a:solidFill>
              </a:rPr>
              <a:t>internationale</a:t>
            </a:r>
            <a:r>
              <a:rPr lang="en-US" dirty="0" smtClean="0">
                <a:solidFill>
                  <a:srgbClr val="213343"/>
                </a:solidFill>
              </a:rPr>
              <a:t>) </a:t>
            </a:r>
            <a:r>
              <a:rPr lang="en-US" dirty="0" err="1" smtClean="0">
                <a:solidFill>
                  <a:srgbClr val="213343"/>
                </a:solidFill>
              </a:rPr>
              <a:t>achtergrondinformatie</a:t>
            </a:r>
            <a:r>
              <a:rPr lang="en-US" dirty="0">
                <a:solidFill>
                  <a:srgbClr val="213343"/>
                </a:solidFill>
              </a:rPr>
              <a:t>,</a:t>
            </a:r>
            <a:endParaRPr lang="en-US" dirty="0" smtClean="0">
              <a:solidFill>
                <a:srgbClr val="213343"/>
              </a:solidFill>
            </a:endParaRPr>
          </a:p>
          <a:p>
            <a:pPr algn="ctr"/>
            <a:r>
              <a:rPr lang="en-US" dirty="0" err="1" smtClean="0">
                <a:solidFill>
                  <a:srgbClr val="213343"/>
                </a:solidFill>
              </a:rPr>
              <a:t>Afbakening</a:t>
            </a:r>
            <a:r>
              <a:rPr lang="en-US" dirty="0" smtClean="0">
                <a:solidFill>
                  <a:srgbClr val="213343"/>
                </a:solidFill>
              </a:rPr>
              <a:t> </a:t>
            </a:r>
            <a:r>
              <a:rPr lang="en-US" dirty="0" err="1" smtClean="0">
                <a:solidFill>
                  <a:srgbClr val="213343"/>
                </a:solidFill>
              </a:rPr>
              <a:t>onderwerp</a:t>
            </a:r>
            <a:r>
              <a:rPr lang="en-US" dirty="0" smtClean="0">
                <a:solidFill>
                  <a:srgbClr val="213343"/>
                </a:solidFill>
              </a:rPr>
              <a:t> (</a:t>
            </a:r>
            <a:r>
              <a:rPr lang="en-US" dirty="0" err="1" smtClean="0">
                <a:solidFill>
                  <a:srgbClr val="213343"/>
                </a:solidFill>
              </a:rPr>
              <a:t>definities</a:t>
            </a:r>
            <a:r>
              <a:rPr lang="en-US" dirty="0" smtClean="0">
                <a:solidFill>
                  <a:srgbClr val="213343"/>
                </a:solidFill>
              </a:rPr>
              <a:t>),</a:t>
            </a:r>
          </a:p>
          <a:p>
            <a:pPr algn="ctr"/>
            <a:r>
              <a:rPr lang="en-US" dirty="0" smtClean="0">
                <a:solidFill>
                  <a:srgbClr val="213343"/>
                </a:solidFill>
              </a:rPr>
              <a:t>Wat is al </a:t>
            </a:r>
            <a:r>
              <a:rPr lang="en-US" dirty="0" err="1" smtClean="0">
                <a:solidFill>
                  <a:srgbClr val="213343"/>
                </a:solidFill>
              </a:rPr>
              <a:t>wel</a:t>
            </a:r>
            <a:r>
              <a:rPr lang="en-US" dirty="0" smtClean="0">
                <a:solidFill>
                  <a:srgbClr val="213343"/>
                </a:solidFill>
              </a:rPr>
              <a:t> </a:t>
            </a:r>
            <a:r>
              <a:rPr lang="en-US" dirty="0" err="1" smtClean="0">
                <a:solidFill>
                  <a:srgbClr val="213343"/>
                </a:solidFill>
              </a:rPr>
              <a:t>bekend</a:t>
            </a:r>
            <a:r>
              <a:rPr lang="en-US" dirty="0" smtClean="0">
                <a:solidFill>
                  <a:srgbClr val="213343"/>
                </a:solidFill>
              </a:rPr>
              <a:t>?</a:t>
            </a:r>
            <a:endParaRPr lang="nl-NL" dirty="0">
              <a:solidFill>
                <a:srgbClr val="213343"/>
              </a:solidFill>
            </a:endParaRPr>
          </a:p>
        </p:txBody>
      </p:sp>
      <p:sp>
        <p:nvSpPr>
          <p:cNvPr id="12" name="TextBox 11"/>
          <p:cNvSpPr txBox="1"/>
          <p:nvPr/>
        </p:nvSpPr>
        <p:spPr>
          <a:xfrm>
            <a:off x="6825999" y="3690216"/>
            <a:ext cx="4543425" cy="646331"/>
          </a:xfrm>
          <a:prstGeom prst="rect">
            <a:avLst/>
          </a:prstGeom>
          <a:noFill/>
        </p:spPr>
        <p:txBody>
          <a:bodyPr wrap="square" rtlCol="0">
            <a:spAutoFit/>
          </a:bodyPr>
          <a:lstStyle/>
          <a:p>
            <a:pPr algn="ctr"/>
            <a:r>
              <a:rPr lang="en-US" dirty="0" smtClean="0">
                <a:solidFill>
                  <a:srgbClr val="213343"/>
                </a:solidFill>
              </a:rPr>
              <a:t>Hoe zit </a:t>
            </a:r>
            <a:r>
              <a:rPr lang="en-US" dirty="0" err="1" smtClean="0">
                <a:solidFill>
                  <a:srgbClr val="213343"/>
                </a:solidFill>
              </a:rPr>
              <a:t>dat</a:t>
            </a:r>
            <a:r>
              <a:rPr lang="en-US" dirty="0" smtClean="0">
                <a:solidFill>
                  <a:srgbClr val="213343"/>
                </a:solidFill>
              </a:rPr>
              <a:t> op </a:t>
            </a:r>
            <a:r>
              <a:rPr lang="en-US" dirty="0" err="1" smtClean="0">
                <a:solidFill>
                  <a:srgbClr val="213343"/>
                </a:solidFill>
              </a:rPr>
              <a:t>instellings</a:t>
            </a:r>
            <a:r>
              <a:rPr lang="en-US" dirty="0" smtClean="0">
                <a:solidFill>
                  <a:srgbClr val="213343"/>
                </a:solidFill>
              </a:rPr>
              <a:t>/setting </a:t>
            </a:r>
            <a:r>
              <a:rPr lang="en-US" dirty="0" err="1" smtClean="0">
                <a:solidFill>
                  <a:srgbClr val="213343"/>
                </a:solidFill>
              </a:rPr>
              <a:t>niveau</a:t>
            </a:r>
            <a:r>
              <a:rPr lang="en-US" dirty="0" smtClean="0">
                <a:solidFill>
                  <a:srgbClr val="213343"/>
                </a:solidFill>
              </a:rPr>
              <a:t>?</a:t>
            </a:r>
          </a:p>
          <a:p>
            <a:pPr algn="ctr"/>
            <a:r>
              <a:rPr lang="en-US" dirty="0" err="1" smtClean="0">
                <a:solidFill>
                  <a:srgbClr val="213343"/>
                </a:solidFill>
              </a:rPr>
              <a:t>Welke</a:t>
            </a:r>
            <a:r>
              <a:rPr lang="en-US" dirty="0" smtClean="0">
                <a:solidFill>
                  <a:srgbClr val="213343"/>
                </a:solidFill>
              </a:rPr>
              <a:t> </a:t>
            </a:r>
            <a:r>
              <a:rPr lang="en-US" dirty="0" err="1" smtClean="0">
                <a:solidFill>
                  <a:srgbClr val="213343"/>
                </a:solidFill>
              </a:rPr>
              <a:t>kennis</a:t>
            </a:r>
            <a:r>
              <a:rPr lang="en-US" dirty="0" smtClean="0">
                <a:solidFill>
                  <a:srgbClr val="213343"/>
                </a:solidFill>
              </a:rPr>
              <a:t> </a:t>
            </a:r>
            <a:r>
              <a:rPr lang="en-US" dirty="0" err="1" smtClean="0">
                <a:solidFill>
                  <a:srgbClr val="213343"/>
                </a:solidFill>
              </a:rPr>
              <a:t>ontbreekt</a:t>
            </a:r>
            <a:r>
              <a:rPr lang="en-US" dirty="0" smtClean="0">
                <a:solidFill>
                  <a:srgbClr val="213343"/>
                </a:solidFill>
              </a:rPr>
              <a:t> </a:t>
            </a:r>
            <a:r>
              <a:rPr lang="en-US" dirty="0" err="1" smtClean="0">
                <a:solidFill>
                  <a:srgbClr val="213343"/>
                </a:solidFill>
              </a:rPr>
              <a:t>er</a:t>
            </a:r>
            <a:r>
              <a:rPr lang="en-US" dirty="0" smtClean="0">
                <a:solidFill>
                  <a:srgbClr val="213343"/>
                </a:solidFill>
              </a:rPr>
              <a:t> nog?</a:t>
            </a:r>
            <a:endParaRPr lang="nl-NL" dirty="0">
              <a:solidFill>
                <a:srgbClr val="213343"/>
              </a:solidFill>
            </a:endParaRPr>
          </a:p>
        </p:txBody>
      </p:sp>
      <p:sp>
        <p:nvSpPr>
          <p:cNvPr id="13" name="Down Arrow 12"/>
          <p:cNvSpPr/>
          <p:nvPr/>
        </p:nvSpPr>
        <p:spPr>
          <a:xfrm>
            <a:off x="5030942" y="1920501"/>
            <a:ext cx="760838" cy="3716318"/>
          </a:xfrm>
          <a:prstGeom prst="downArrow">
            <a:avLst/>
          </a:prstGeom>
          <a:solidFill>
            <a:srgbClr val="2133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TextBox 13"/>
          <p:cNvSpPr txBox="1"/>
          <p:nvPr/>
        </p:nvSpPr>
        <p:spPr>
          <a:xfrm>
            <a:off x="1214438" y="2391665"/>
            <a:ext cx="1628775" cy="400110"/>
          </a:xfrm>
          <a:prstGeom prst="rect">
            <a:avLst/>
          </a:prstGeom>
          <a:noFill/>
        </p:spPr>
        <p:txBody>
          <a:bodyPr wrap="square" rtlCol="0">
            <a:spAutoFit/>
          </a:bodyPr>
          <a:lstStyle/>
          <a:p>
            <a:pPr algn="ctr"/>
            <a:r>
              <a:rPr lang="en-US" sz="2000" dirty="0" smtClean="0">
                <a:solidFill>
                  <a:srgbClr val="213343"/>
                </a:solidFill>
                <a:latin typeface="+mj-lt"/>
              </a:rPr>
              <a:t>macro</a:t>
            </a:r>
            <a:endParaRPr lang="nl-NL" sz="2000" dirty="0" smtClean="0">
              <a:solidFill>
                <a:srgbClr val="213343"/>
              </a:solidFill>
              <a:latin typeface="+mj-lt"/>
            </a:endParaRPr>
          </a:p>
        </p:txBody>
      </p:sp>
      <p:sp>
        <p:nvSpPr>
          <p:cNvPr id="15" name="TextBox 14"/>
          <p:cNvSpPr txBox="1"/>
          <p:nvPr/>
        </p:nvSpPr>
        <p:spPr>
          <a:xfrm>
            <a:off x="1850665" y="3437691"/>
            <a:ext cx="1628775" cy="400110"/>
          </a:xfrm>
          <a:prstGeom prst="rect">
            <a:avLst/>
          </a:prstGeom>
          <a:noFill/>
        </p:spPr>
        <p:txBody>
          <a:bodyPr wrap="square" rtlCol="0">
            <a:spAutoFit/>
          </a:bodyPr>
          <a:lstStyle/>
          <a:p>
            <a:pPr algn="ctr"/>
            <a:r>
              <a:rPr lang="en-US" sz="2000" dirty="0" err="1" smtClean="0">
                <a:solidFill>
                  <a:srgbClr val="213343"/>
                </a:solidFill>
                <a:latin typeface="+mj-lt"/>
              </a:rPr>
              <a:t>meso</a:t>
            </a:r>
            <a:endParaRPr lang="nl-NL" sz="2000" dirty="0" smtClean="0">
              <a:solidFill>
                <a:srgbClr val="213343"/>
              </a:solidFill>
              <a:latin typeface="+mj-lt"/>
            </a:endParaRPr>
          </a:p>
        </p:txBody>
      </p:sp>
      <p:sp>
        <p:nvSpPr>
          <p:cNvPr id="16" name="TextBox 15"/>
          <p:cNvSpPr txBox="1"/>
          <p:nvPr/>
        </p:nvSpPr>
        <p:spPr>
          <a:xfrm>
            <a:off x="2733554" y="4682624"/>
            <a:ext cx="1628775" cy="400110"/>
          </a:xfrm>
          <a:prstGeom prst="rect">
            <a:avLst/>
          </a:prstGeom>
          <a:noFill/>
        </p:spPr>
        <p:txBody>
          <a:bodyPr wrap="square" rtlCol="0">
            <a:spAutoFit/>
          </a:bodyPr>
          <a:lstStyle/>
          <a:p>
            <a:pPr algn="ctr"/>
            <a:r>
              <a:rPr lang="en-US" sz="2000" dirty="0" smtClean="0">
                <a:solidFill>
                  <a:srgbClr val="213343"/>
                </a:solidFill>
                <a:latin typeface="+mj-lt"/>
              </a:rPr>
              <a:t>micro</a:t>
            </a:r>
            <a:endParaRPr lang="nl-NL" sz="2000" dirty="0" smtClean="0">
              <a:solidFill>
                <a:srgbClr val="213343"/>
              </a:solidFill>
              <a:latin typeface="+mj-lt"/>
            </a:endParaRPr>
          </a:p>
        </p:txBody>
      </p:sp>
      <p:sp>
        <p:nvSpPr>
          <p:cNvPr id="17" name="TextBox 7"/>
          <p:cNvSpPr txBox="1"/>
          <p:nvPr/>
        </p:nvSpPr>
        <p:spPr>
          <a:xfrm rot="5400000">
            <a:off x="3167956" y="3253025"/>
            <a:ext cx="4543425" cy="369332"/>
          </a:xfrm>
          <a:prstGeom prst="rect">
            <a:avLst/>
          </a:prstGeom>
          <a:noFill/>
        </p:spPr>
        <p:txBody>
          <a:bodyPr wrap="square" rtlCol="0">
            <a:spAutoFit/>
          </a:bodyPr>
          <a:lstStyle/>
          <a:p>
            <a:pPr algn="ctr"/>
            <a:r>
              <a:rPr lang="en-US" dirty="0" err="1" smtClean="0">
                <a:solidFill>
                  <a:schemeClr val="bg1"/>
                </a:solidFill>
              </a:rPr>
              <a:t>Keuzes</a:t>
            </a:r>
            <a:r>
              <a:rPr lang="en-US" dirty="0" smtClean="0">
                <a:solidFill>
                  <a:schemeClr val="bg1"/>
                </a:solidFill>
              </a:rPr>
              <a:t> </a:t>
            </a:r>
            <a:r>
              <a:rPr lang="en-US" dirty="0" err="1" smtClean="0">
                <a:solidFill>
                  <a:schemeClr val="bg1"/>
                </a:solidFill>
              </a:rPr>
              <a:t>maken</a:t>
            </a:r>
            <a:endParaRPr lang="nl-NL" dirty="0">
              <a:solidFill>
                <a:schemeClr val="bg1"/>
              </a:solidFill>
            </a:endParaRPr>
          </a:p>
        </p:txBody>
      </p:sp>
    </p:spTree>
    <p:extLst>
      <p:ext uri="{BB962C8B-B14F-4D97-AF65-F5344CB8AC3E}">
        <p14:creationId xmlns:p14="http://schemas.microsoft.com/office/powerpoint/2010/main" val="1675341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2"/>
          <a:stretch>
            <a:fillRect/>
          </a:stretch>
        </p:blipFill>
        <p:spPr>
          <a:xfrm>
            <a:off x="5486400" y="3329034"/>
            <a:ext cx="6577754" cy="2724014"/>
          </a:xfrm>
          <a:prstGeom prst="rect">
            <a:avLst/>
          </a:prstGeom>
        </p:spPr>
      </p:pic>
      <p:sp>
        <p:nvSpPr>
          <p:cNvPr id="18434" name="Title 1"/>
          <p:cNvSpPr>
            <a:spLocks noGrp="1"/>
          </p:cNvSpPr>
          <p:nvPr>
            <p:ph type="title"/>
          </p:nvPr>
        </p:nvSpPr>
        <p:spPr>
          <a:xfrm>
            <a:off x="1586355" y="610574"/>
            <a:ext cx="7114540" cy="428835"/>
          </a:xfrm>
        </p:spPr>
        <p:txBody>
          <a:bodyPr/>
          <a:lstStyle/>
          <a:p>
            <a:r>
              <a:rPr lang="en-US" altLang="en-US" dirty="0" err="1" smtClean="0"/>
              <a:t>Opdracht</a:t>
            </a:r>
            <a:r>
              <a:rPr lang="en-US" altLang="en-US" dirty="0" smtClean="0"/>
              <a:t>: </a:t>
            </a:r>
            <a:r>
              <a:rPr lang="en-US" altLang="en-US" dirty="0" err="1"/>
              <a:t>T</a:t>
            </a:r>
            <a:r>
              <a:rPr lang="en-US" altLang="en-US" dirty="0" err="1" smtClean="0"/>
              <a:t>rechter</a:t>
            </a:r>
            <a:r>
              <a:rPr lang="en-US" altLang="en-US" dirty="0" smtClean="0"/>
              <a:t> </a:t>
            </a:r>
            <a:r>
              <a:rPr lang="en-US" altLang="en-US" dirty="0" err="1" smtClean="0"/>
              <a:t>vullen</a:t>
            </a:r>
            <a:endParaRPr lang="en-US" altLang="en-US" dirty="0" smtClean="0"/>
          </a:p>
        </p:txBody>
      </p:sp>
      <p:sp>
        <p:nvSpPr>
          <p:cNvPr id="18435" name="Content Placeholder 2"/>
          <p:cNvSpPr>
            <a:spLocks noGrp="1"/>
          </p:cNvSpPr>
          <p:nvPr>
            <p:ph idx="1"/>
          </p:nvPr>
        </p:nvSpPr>
        <p:spPr>
          <a:xfrm>
            <a:off x="1305036" y="1336107"/>
            <a:ext cx="7114540" cy="2537624"/>
          </a:xfrm>
        </p:spPr>
        <p:txBody>
          <a:bodyPr>
            <a:normAutofit/>
          </a:bodyPr>
          <a:lstStyle/>
          <a:p>
            <a:r>
              <a:rPr lang="en-US" altLang="en-US" dirty="0" err="1" smtClean="0"/>
              <a:t>Zet</a:t>
            </a:r>
            <a:r>
              <a:rPr lang="en-US" altLang="en-US" dirty="0" smtClean="0"/>
              <a:t> je </a:t>
            </a:r>
            <a:r>
              <a:rPr lang="en-US" altLang="en-US" dirty="0" err="1" smtClean="0"/>
              <a:t>probleemanalyse</a:t>
            </a:r>
            <a:r>
              <a:rPr lang="en-US" altLang="en-US" dirty="0" smtClean="0"/>
              <a:t> in de </a:t>
            </a:r>
            <a:r>
              <a:rPr lang="en-US" altLang="en-US" dirty="0" err="1" smtClean="0"/>
              <a:t>trechter</a:t>
            </a:r>
            <a:r>
              <a:rPr lang="en-US" altLang="en-US" dirty="0" smtClean="0"/>
              <a:t> op </a:t>
            </a:r>
            <a:r>
              <a:rPr lang="en-US" altLang="en-US" dirty="0" err="1" smtClean="0"/>
              <a:t>papier</a:t>
            </a:r>
            <a:endParaRPr lang="en-US" altLang="en-US" dirty="0" smtClean="0"/>
          </a:p>
          <a:p>
            <a:r>
              <a:rPr lang="en-US" altLang="en-US" dirty="0" err="1" smtClean="0"/>
              <a:t>Eerst</a:t>
            </a:r>
            <a:r>
              <a:rPr lang="en-US" altLang="en-US" dirty="0" smtClean="0"/>
              <a:t> (concept) </a:t>
            </a:r>
            <a:r>
              <a:rPr lang="en-US" altLang="en-US" dirty="0" err="1" smtClean="0"/>
              <a:t>onderzoeksvraag</a:t>
            </a:r>
            <a:r>
              <a:rPr lang="en-US" altLang="en-US" dirty="0" smtClean="0"/>
              <a:t> </a:t>
            </a:r>
            <a:r>
              <a:rPr lang="en-US" altLang="en-US" dirty="0" err="1" smtClean="0"/>
              <a:t>opstellen</a:t>
            </a:r>
            <a:r>
              <a:rPr lang="en-US" altLang="en-US" dirty="0" smtClean="0"/>
              <a:t> </a:t>
            </a:r>
          </a:p>
          <a:p>
            <a:endParaRPr lang="en-US" altLang="en-US" dirty="0" smtClean="0"/>
          </a:p>
          <a:p>
            <a:endParaRPr lang="en-US" altLang="en-US" dirty="0" smtClean="0"/>
          </a:p>
          <a:p>
            <a:endParaRPr lang="en-US" altLang="en-US" dirty="0" smtClean="0"/>
          </a:p>
        </p:txBody>
      </p:sp>
      <p:sp>
        <p:nvSpPr>
          <p:cNvPr id="3" name="Slide Number Placeholder 2"/>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9</a:t>
            </a:fld>
            <a:endParaRPr lang="en-GB" dirty="0"/>
          </a:p>
        </p:txBody>
      </p:sp>
    </p:spTree>
    <p:extLst>
      <p:ext uri="{BB962C8B-B14F-4D97-AF65-F5344CB8AC3E}">
        <p14:creationId xmlns:p14="http://schemas.microsoft.com/office/powerpoint/2010/main" val="2641271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2"/>
          <a:stretch>
            <a:fillRect/>
          </a:stretch>
        </p:blipFill>
        <p:spPr>
          <a:xfrm>
            <a:off x="5486400" y="3329034"/>
            <a:ext cx="6577754" cy="2724014"/>
          </a:xfrm>
          <a:prstGeom prst="rect">
            <a:avLst/>
          </a:prstGeom>
        </p:spPr>
      </p:pic>
      <p:sp>
        <p:nvSpPr>
          <p:cNvPr id="18434" name="Title 1"/>
          <p:cNvSpPr>
            <a:spLocks noGrp="1"/>
          </p:cNvSpPr>
          <p:nvPr>
            <p:ph type="title"/>
          </p:nvPr>
        </p:nvSpPr>
        <p:spPr>
          <a:xfrm>
            <a:off x="1586355" y="610574"/>
            <a:ext cx="7114540" cy="428835"/>
          </a:xfrm>
        </p:spPr>
        <p:txBody>
          <a:bodyPr/>
          <a:lstStyle/>
          <a:p>
            <a:r>
              <a:rPr lang="en-US" altLang="en-US" dirty="0" err="1" smtClean="0"/>
              <a:t>Opdracht</a:t>
            </a:r>
            <a:r>
              <a:rPr lang="en-US" altLang="en-US" dirty="0" smtClean="0"/>
              <a:t>: </a:t>
            </a:r>
            <a:r>
              <a:rPr lang="en-US" altLang="en-US" dirty="0" err="1"/>
              <a:t>T</a:t>
            </a:r>
            <a:r>
              <a:rPr lang="en-US" altLang="en-US" dirty="0" err="1" smtClean="0"/>
              <a:t>rechter</a:t>
            </a:r>
            <a:r>
              <a:rPr lang="en-US" altLang="en-US" dirty="0" smtClean="0"/>
              <a:t> </a:t>
            </a:r>
            <a:r>
              <a:rPr lang="en-US" altLang="en-US" dirty="0" err="1" smtClean="0"/>
              <a:t>bespreken</a:t>
            </a:r>
            <a:endParaRPr lang="en-US" altLang="en-US" dirty="0" smtClean="0"/>
          </a:p>
        </p:txBody>
      </p:sp>
      <p:sp>
        <p:nvSpPr>
          <p:cNvPr id="18435" name="Content Placeholder 2"/>
          <p:cNvSpPr>
            <a:spLocks noGrp="1"/>
          </p:cNvSpPr>
          <p:nvPr>
            <p:ph idx="1"/>
          </p:nvPr>
        </p:nvSpPr>
        <p:spPr>
          <a:xfrm>
            <a:off x="1305036" y="1336107"/>
            <a:ext cx="7114540" cy="2537624"/>
          </a:xfrm>
        </p:spPr>
        <p:txBody>
          <a:bodyPr>
            <a:normAutofit/>
          </a:bodyPr>
          <a:lstStyle/>
          <a:p>
            <a:endParaRPr lang="nl-NL" altLang="en-US" dirty="0" smtClean="0"/>
          </a:p>
          <a:p>
            <a:r>
              <a:rPr lang="nl-NL" altLang="en-US" dirty="0" smtClean="0"/>
              <a:t>Groepjes </a:t>
            </a:r>
            <a:r>
              <a:rPr lang="nl-NL" altLang="en-US" dirty="0"/>
              <a:t>van drie </a:t>
            </a:r>
            <a:r>
              <a:rPr lang="nl-NL" altLang="en-US" dirty="0" smtClean="0"/>
              <a:t>personen</a:t>
            </a:r>
            <a:endParaRPr lang="nl-NL" altLang="en-US" dirty="0"/>
          </a:p>
          <a:p>
            <a:pPr lvl="1"/>
            <a:r>
              <a:rPr lang="nl-NL" altLang="en-US" dirty="0"/>
              <a:t>1 persoon </a:t>
            </a:r>
            <a:r>
              <a:rPr lang="nl-NL" altLang="en-US" dirty="0" err="1"/>
              <a:t>pitcht</a:t>
            </a:r>
            <a:r>
              <a:rPr lang="nl-NL" altLang="en-US" dirty="0"/>
              <a:t> opbouw inleiding en conceptvraag</a:t>
            </a:r>
          </a:p>
          <a:p>
            <a:pPr lvl="1"/>
            <a:r>
              <a:rPr lang="en-US" altLang="en-US" dirty="0" err="1"/>
              <a:t>Anderen</a:t>
            </a:r>
            <a:r>
              <a:rPr lang="en-US" altLang="en-US" dirty="0"/>
              <a:t> </a:t>
            </a:r>
            <a:r>
              <a:rPr lang="en-US" altLang="en-US" dirty="0" err="1"/>
              <a:t>geven</a:t>
            </a:r>
            <a:r>
              <a:rPr lang="en-US" altLang="en-US" dirty="0"/>
              <a:t> </a:t>
            </a:r>
            <a:r>
              <a:rPr lang="en-US" altLang="en-US" dirty="0" smtClean="0"/>
              <a:t>feedback</a:t>
            </a:r>
          </a:p>
          <a:p>
            <a:pPr lvl="1"/>
            <a:r>
              <a:rPr lang="en-US" altLang="en-US" dirty="0" err="1" smtClean="0"/>
              <a:t>Ieder</a:t>
            </a:r>
            <a:r>
              <a:rPr lang="en-US" altLang="en-US" dirty="0" smtClean="0"/>
              <a:t> 10 </a:t>
            </a:r>
            <a:r>
              <a:rPr lang="en-US" altLang="en-US" dirty="0" err="1" smtClean="0"/>
              <a:t>minuten</a:t>
            </a:r>
            <a:endParaRPr lang="nl-NL" altLang="en-US" dirty="0"/>
          </a:p>
          <a:p>
            <a:endParaRPr lang="en-US" altLang="en-US" dirty="0" smtClean="0"/>
          </a:p>
          <a:p>
            <a:endParaRPr lang="en-US" altLang="en-US" dirty="0" smtClean="0"/>
          </a:p>
          <a:p>
            <a:endParaRPr lang="en-US" altLang="en-US" dirty="0" smtClean="0"/>
          </a:p>
        </p:txBody>
      </p:sp>
      <p:sp>
        <p:nvSpPr>
          <p:cNvPr id="3" name="Slide Number Placeholder 2"/>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10</a:t>
            </a:fld>
            <a:endParaRPr lang="en-GB" dirty="0"/>
          </a:p>
        </p:txBody>
      </p:sp>
      <p:sp>
        <p:nvSpPr>
          <p:cNvPr id="4" name="Rechthoek 3"/>
          <p:cNvSpPr/>
          <p:nvPr/>
        </p:nvSpPr>
        <p:spPr>
          <a:xfrm>
            <a:off x="347718" y="4389330"/>
            <a:ext cx="6096000" cy="1477328"/>
          </a:xfrm>
          <a:prstGeom prst="rect">
            <a:avLst/>
          </a:prstGeom>
        </p:spPr>
        <p:txBody>
          <a:bodyPr>
            <a:spAutoFit/>
          </a:bodyPr>
          <a:lstStyle/>
          <a:p>
            <a:r>
              <a:rPr lang="nl-NL" altLang="en-US" dirty="0" smtClean="0"/>
              <a:t>Feedback</a:t>
            </a:r>
            <a:r>
              <a:rPr lang="nl-NL" altLang="en-US" dirty="0"/>
              <a:t>:</a:t>
            </a:r>
          </a:p>
          <a:p>
            <a:pPr lvl="1"/>
            <a:r>
              <a:rPr lang="en-US" altLang="en-US" dirty="0" smtClean="0"/>
              <a:t>- Is </a:t>
            </a:r>
            <a:r>
              <a:rPr lang="en-US" altLang="en-US" dirty="0" err="1"/>
              <a:t>opbouw</a:t>
            </a:r>
            <a:r>
              <a:rPr lang="en-US" altLang="en-US" dirty="0"/>
              <a:t> </a:t>
            </a:r>
            <a:r>
              <a:rPr lang="en-US" altLang="en-US" dirty="0" err="1"/>
              <a:t>logisch</a:t>
            </a:r>
            <a:r>
              <a:rPr lang="en-US" altLang="en-US" dirty="0"/>
              <a:t> (</a:t>
            </a:r>
            <a:r>
              <a:rPr lang="en-US" altLang="en-US" dirty="0" err="1"/>
              <a:t>volgens</a:t>
            </a:r>
            <a:r>
              <a:rPr lang="en-US" altLang="en-US" dirty="0"/>
              <a:t> </a:t>
            </a:r>
            <a:r>
              <a:rPr lang="en-US" altLang="en-US" dirty="0" err="1"/>
              <a:t>trechter</a:t>
            </a:r>
            <a:r>
              <a:rPr lang="en-US" altLang="en-US" dirty="0"/>
              <a:t>)?</a:t>
            </a:r>
          </a:p>
          <a:p>
            <a:pPr lvl="1"/>
            <a:r>
              <a:rPr lang="en-US" altLang="en-US" dirty="0" smtClean="0"/>
              <a:t>- Is </a:t>
            </a:r>
            <a:r>
              <a:rPr lang="en-US" altLang="en-US" dirty="0" err="1"/>
              <a:t>onderbouwing</a:t>
            </a:r>
            <a:r>
              <a:rPr lang="en-US" altLang="en-US" dirty="0"/>
              <a:t> </a:t>
            </a:r>
            <a:r>
              <a:rPr lang="en-US" altLang="en-US" dirty="0" err="1"/>
              <a:t>helder</a:t>
            </a:r>
            <a:r>
              <a:rPr lang="en-US" altLang="en-US" dirty="0"/>
              <a:t>?</a:t>
            </a:r>
          </a:p>
          <a:p>
            <a:pPr lvl="1"/>
            <a:r>
              <a:rPr lang="en-US" altLang="en-US" dirty="0" smtClean="0"/>
              <a:t>- Is </a:t>
            </a:r>
            <a:r>
              <a:rPr lang="en-US" altLang="en-US" dirty="0"/>
              <a:t>het </a:t>
            </a:r>
            <a:r>
              <a:rPr lang="en-US" altLang="en-US" dirty="0" err="1"/>
              <a:t>probleem</a:t>
            </a:r>
            <a:r>
              <a:rPr lang="en-US" altLang="en-US" dirty="0"/>
              <a:t> op </a:t>
            </a:r>
            <a:r>
              <a:rPr lang="en-US" altLang="en-US" dirty="0" err="1"/>
              <a:t>microniveau</a:t>
            </a:r>
            <a:r>
              <a:rPr lang="en-US" altLang="en-US" dirty="0"/>
              <a:t> </a:t>
            </a:r>
            <a:r>
              <a:rPr lang="en-US" altLang="en-US" dirty="0" err="1"/>
              <a:t>helder</a:t>
            </a:r>
            <a:r>
              <a:rPr lang="en-US" altLang="en-US" dirty="0"/>
              <a:t>?</a:t>
            </a:r>
          </a:p>
          <a:p>
            <a:pPr lvl="1"/>
            <a:r>
              <a:rPr lang="en-US" altLang="en-US" dirty="0" smtClean="0"/>
              <a:t>- </a:t>
            </a:r>
            <a:r>
              <a:rPr lang="en-US" altLang="en-US" dirty="0" err="1" smtClean="0"/>
              <a:t>Volgt</a:t>
            </a:r>
            <a:r>
              <a:rPr lang="en-US" altLang="en-US" dirty="0" smtClean="0"/>
              <a:t> </a:t>
            </a:r>
            <a:r>
              <a:rPr lang="en-US" altLang="en-US" dirty="0"/>
              <a:t>de </a:t>
            </a:r>
            <a:r>
              <a:rPr lang="en-US" altLang="en-US" dirty="0" err="1"/>
              <a:t>onderzoeksvraag</a:t>
            </a:r>
            <a:r>
              <a:rPr lang="en-US" altLang="en-US" dirty="0"/>
              <a:t> </a:t>
            </a:r>
            <a:r>
              <a:rPr lang="en-US" altLang="en-US" dirty="0" err="1"/>
              <a:t>logisch</a:t>
            </a:r>
            <a:r>
              <a:rPr lang="en-US" altLang="en-US" dirty="0"/>
              <a:t> </a:t>
            </a:r>
            <a:r>
              <a:rPr lang="en-US" altLang="en-US" dirty="0" err="1"/>
              <a:t>uit</a:t>
            </a:r>
            <a:r>
              <a:rPr lang="en-US" altLang="en-US" dirty="0"/>
              <a:t> het </a:t>
            </a:r>
            <a:r>
              <a:rPr lang="en-US" altLang="en-US" dirty="0" err="1"/>
              <a:t>probleem</a:t>
            </a:r>
            <a:r>
              <a:rPr lang="en-US" altLang="en-US" dirty="0"/>
              <a:t>?</a:t>
            </a:r>
            <a:endParaRPr lang="nl-NL" altLang="en-US" dirty="0"/>
          </a:p>
        </p:txBody>
      </p:sp>
    </p:spTree>
    <p:extLst>
      <p:ext uri="{BB962C8B-B14F-4D97-AF65-F5344CB8AC3E}">
        <p14:creationId xmlns:p14="http://schemas.microsoft.com/office/powerpoint/2010/main" val="518339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1600201" y="1236453"/>
            <a:ext cx="9179906" cy="428835"/>
          </a:xfrm>
        </p:spPr>
        <p:txBody>
          <a:bodyPr/>
          <a:lstStyle/>
          <a:p>
            <a:r>
              <a:rPr lang="en-US" altLang="en-US" dirty="0" err="1" smtClean="0"/>
              <a:t>Opdracht</a:t>
            </a:r>
            <a:r>
              <a:rPr lang="en-US" altLang="en-US" dirty="0" smtClean="0"/>
              <a:t> </a:t>
            </a:r>
            <a:r>
              <a:rPr lang="en-US" altLang="en-US" dirty="0" err="1" smtClean="0"/>
              <a:t>individueel</a:t>
            </a:r>
            <a:r>
              <a:rPr lang="en-US" altLang="en-US" dirty="0" smtClean="0"/>
              <a:t>:  feedback </a:t>
            </a:r>
            <a:r>
              <a:rPr lang="en-US" altLang="en-US" dirty="0" err="1" smtClean="0"/>
              <a:t>verwerken</a:t>
            </a:r>
            <a:r>
              <a:rPr lang="en-US" altLang="en-US" dirty="0" smtClean="0"/>
              <a:t>  </a:t>
            </a:r>
          </a:p>
        </p:txBody>
      </p:sp>
      <p:sp>
        <p:nvSpPr>
          <p:cNvPr id="20483" name="Content Placeholder 2"/>
          <p:cNvSpPr>
            <a:spLocks noGrp="1"/>
          </p:cNvSpPr>
          <p:nvPr>
            <p:ph idx="1"/>
          </p:nvPr>
        </p:nvSpPr>
        <p:spPr>
          <a:xfrm>
            <a:off x="1600201" y="2070299"/>
            <a:ext cx="9818076" cy="3985854"/>
          </a:xfrm>
        </p:spPr>
        <p:txBody>
          <a:bodyPr>
            <a:normAutofit/>
          </a:bodyPr>
          <a:lstStyle/>
          <a:p>
            <a:pPr marL="0" indent="0">
              <a:buNone/>
            </a:pPr>
            <a:endParaRPr lang="en-US" altLang="en-US" dirty="0" smtClean="0"/>
          </a:p>
          <a:p>
            <a:r>
              <a:rPr lang="en-US" altLang="en-US" dirty="0" err="1" smtClean="0"/>
              <a:t>Inleiding</a:t>
            </a:r>
            <a:r>
              <a:rPr lang="en-US" altLang="en-US" dirty="0" smtClean="0"/>
              <a:t> </a:t>
            </a:r>
            <a:r>
              <a:rPr lang="en-US" altLang="en-US" dirty="0" err="1" smtClean="0"/>
              <a:t>schrijven</a:t>
            </a:r>
            <a:endParaRPr lang="en-US" altLang="en-US" dirty="0" smtClean="0"/>
          </a:p>
          <a:p>
            <a:endParaRPr lang="en-US" altLang="en-US" dirty="0" smtClean="0"/>
          </a:p>
          <a:p>
            <a:r>
              <a:rPr lang="en-US" altLang="en-US" dirty="0"/>
              <a:t>C</a:t>
            </a:r>
            <a:r>
              <a:rPr lang="en-US" altLang="en-US" dirty="0" smtClean="0"/>
              <a:t>oncept </a:t>
            </a:r>
            <a:r>
              <a:rPr lang="en-US" altLang="en-US" dirty="0" err="1" smtClean="0"/>
              <a:t>onderzoeksvraag</a:t>
            </a:r>
            <a:r>
              <a:rPr lang="en-US" altLang="en-US" dirty="0" smtClean="0"/>
              <a:t> </a:t>
            </a:r>
            <a:r>
              <a:rPr lang="en-US" altLang="en-US" dirty="0" err="1" smtClean="0"/>
              <a:t>opstellen</a:t>
            </a:r>
            <a:endParaRPr lang="en-US" altLang="en-US" dirty="0"/>
          </a:p>
          <a:p>
            <a:r>
              <a:rPr lang="en-US" altLang="en-US" dirty="0" err="1" smtClean="0"/>
              <a:t>En</a:t>
            </a:r>
            <a:r>
              <a:rPr lang="en-US" altLang="en-US" dirty="0" smtClean="0"/>
              <a:t> wat je </a:t>
            </a:r>
            <a:r>
              <a:rPr lang="en-US" altLang="en-US" dirty="0" err="1" smtClean="0"/>
              <a:t>doel</a:t>
            </a:r>
            <a:r>
              <a:rPr lang="en-US" altLang="en-US" dirty="0" smtClean="0"/>
              <a:t> is: wat je met het </a:t>
            </a:r>
            <a:r>
              <a:rPr lang="en-US" altLang="en-US" dirty="0" err="1" smtClean="0"/>
              <a:t>antwoord</a:t>
            </a:r>
            <a:r>
              <a:rPr lang="en-US" altLang="en-US" dirty="0" smtClean="0"/>
              <a:t> op de </a:t>
            </a:r>
            <a:r>
              <a:rPr lang="en-US" altLang="en-US" dirty="0" err="1" smtClean="0"/>
              <a:t>onderzoeksvraag</a:t>
            </a:r>
            <a:r>
              <a:rPr lang="en-US" altLang="en-US" dirty="0" smtClean="0"/>
              <a:t> wilt </a:t>
            </a:r>
            <a:r>
              <a:rPr lang="en-US" altLang="en-US" dirty="0" err="1" smtClean="0"/>
              <a:t>bereiken</a:t>
            </a:r>
            <a:endParaRPr lang="en-US" altLang="en-US" dirty="0" smtClean="0"/>
          </a:p>
          <a:p>
            <a:endParaRPr lang="en-US" altLang="en-US" dirty="0"/>
          </a:p>
          <a:p>
            <a:endParaRPr lang="en-US" altLang="en-US" dirty="0" smtClean="0"/>
          </a:p>
          <a:p>
            <a:r>
              <a:rPr lang="en-US" altLang="en-US" dirty="0" smtClean="0"/>
              <a:t>(</a:t>
            </a:r>
            <a:r>
              <a:rPr lang="en-US" altLang="en-US" dirty="0" err="1" smtClean="0"/>
              <a:t>daarna</a:t>
            </a:r>
            <a:r>
              <a:rPr lang="en-US" altLang="en-US" dirty="0" smtClean="0"/>
              <a:t> </a:t>
            </a:r>
            <a:r>
              <a:rPr lang="en-US" altLang="en-US" dirty="0" err="1" smtClean="0"/>
              <a:t>gaan</a:t>
            </a:r>
            <a:r>
              <a:rPr lang="en-US" altLang="en-US" dirty="0" smtClean="0"/>
              <a:t> we </a:t>
            </a:r>
            <a:r>
              <a:rPr lang="en-US" altLang="en-US" dirty="0" err="1" smtClean="0"/>
              <a:t>verder</a:t>
            </a:r>
            <a:r>
              <a:rPr lang="en-US" altLang="en-US" dirty="0" smtClean="0"/>
              <a:t> met de </a:t>
            </a:r>
            <a:r>
              <a:rPr lang="en-US" altLang="en-US" dirty="0" err="1" smtClean="0"/>
              <a:t>onderzoeksvraag</a:t>
            </a:r>
            <a:r>
              <a:rPr lang="en-US" altLang="en-US" dirty="0" smtClean="0"/>
              <a:t>  </a:t>
            </a:r>
            <a:r>
              <a:rPr lang="en-US" altLang="en-US" dirty="0" err="1" smtClean="0"/>
              <a:t>en</a:t>
            </a:r>
            <a:r>
              <a:rPr lang="en-US" altLang="en-US" dirty="0" smtClean="0"/>
              <a:t> het </a:t>
            </a:r>
            <a:r>
              <a:rPr lang="en-US" altLang="en-US" dirty="0" err="1" smtClean="0"/>
              <a:t>doel</a:t>
            </a:r>
            <a:r>
              <a:rPr lang="en-US" altLang="en-US" dirty="0"/>
              <a:t>)</a:t>
            </a:r>
            <a:endParaRPr lang="en-US" altLang="en-US" dirty="0" smtClean="0"/>
          </a:p>
          <a:p>
            <a:endParaRPr lang="en-US" altLang="en-US" dirty="0" smtClean="0"/>
          </a:p>
          <a:p>
            <a:endParaRPr lang="en-US" altLang="en-US" dirty="0" smtClean="0"/>
          </a:p>
        </p:txBody>
      </p:sp>
      <p:sp>
        <p:nvSpPr>
          <p:cNvPr id="3" name="Slide Number Placeholder 2"/>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11</a:t>
            </a:fld>
            <a:endParaRPr lang="en-GB" dirty="0"/>
          </a:p>
        </p:txBody>
      </p:sp>
    </p:spTree>
    <p:extLst>
      <p:ext uri="{BB962C8B-B14F-4D97-AF65-F5344CB8AC3E}">
        <p14:creationId xmlns:p14="http://schemas.microsoft.com/office/powerpoint/2010/main" val="311067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870128" y="679521"/>
            <a:ext cx="7114540" cy="428835"/>
          </a:xfrm>
        </p:spPr>
        <p:txBody>
          <a:bodyPr/>
          <a:lstStyle/>
          <a:p>
            <a:r>
              <a:rPr lang="en-US" altLang="en-US" dirty="0" err="1"/>
              <a:t>Opdracht</a:t>
            </a:r>
            <a:endParaRPr lang="en-US" altLang="en-US" dirty="0" smtClean="0"/>
          </a:p>
        </p:txBody>
      </p:sp>
      <p:sp>
        <p:nvSpPr>
          <p:cNvPr id="5123" name="Content Placeholder 2"/>
          <p:cNvSpPr>
            <a:spLocks noGrp="1"/>
          </p:cNvSpPr>
          <p:nvPr>
            <p:ph idx="1"/>
          </p:nvPr>
        </p:nvSpPr>
        <p:spPr>
          <a:xfrm>
            <a:off x="1870128" y="1568276"/>
            <a:ext cx="9443331" cy="4653230"/>
          </a:xfrm>
        </p:spPr>
        <p:txBody>
          <a:bodyPr>
            <a:normAutofit/>
          </a:bodyPr>
          <a:lstStyle/>
          <a:p>
            <a:pPr marL="0" lvl="0" indent="0">
              <a:buNone/>
            </a:pPr>
            <a:r>
              <a:rPr lang="nl-NL" sz="2400" dirty="0"/>
              <a:t>Maak </a:t>
            </a:r>
            <a:r>
              <a:rPr lang="nl-NL" sz="2400" dirty="0" smtClean="0"/>
              <a:t>nieuwe groepen </a:t>
            </a:r>
            <a:r>
              <a:rPr lang="nl-NL" sz="2400" dirty="0"/>
              <a:t>van </a:t>
            </a:r>
            <a:r>
              <a:rPr lang="nl-NL" sz="2400" dirty="0" smtClean="0"/>
              <a:t>3 </a:t>
            </a:r>
            <a:r>
              <a:rPr lang="nl-NL" sz="2400" dirty="0"/>
              <a:t>personen</a:t>
            </a:r>
          </a:p>
          <a:p>
            <a:pPr marL="0" lvl="0" indent="0">
              <a:buNone/>
            </a:pPr>
            <a:r>
              <a:rPr lang="nl-NL" sz="2400" dirty="0"/>
              <a:t>Bespreek de vraag- en doelstellingen die </a:t>
            </a:r>
            <a:r>
              <a:rPr lang="nl-NL" sz="2400" dirty="0" smtClean="0"/>
              <a:t>jullie </a:t>
            </a:r>
            <a:r>
              <a:rPr lang="nl-NL" sz="2400" dirty="0"/>
              <a:t>geformuleerd </a:t>
            </a:r>
            <a:r>
              <a:rPr lang="nl-NL" sz="2400" dirty="0" smtClean="0"/>
              <a:t>hebben</a:t>
            </a:r>
          </a:p>
          <a:p>
            <a:pPr marL="0" lvl="0" indent="0">
              <a:buNone/>
            </a:pPr>
            <a:endParaRPr lang="nl-NL" sz="2400" dirty="0"/>
          </a:p>
          <a:p>
            <a:pPr lvl="1"/>
            <a:r>
              <a:rPr lang="en-US" dirty="0" err="1" smtClean="0"/>
              <a:t>Overeenkomsten</a:t>
            </a:r>
            <a:r>
              <a:rPr lang="en-US" dirty="0" smtClean="0"/>
              <a:t> </a:t>
            </a:r>
            <a:r>
              <a:rPr lang="en-US" dirty="0" err="1"/>
              <a:t>en</a:t>
            </a:r>
            <a:r>
              <a:rPr lang="en-US" dirty="0"/>
              <a:t> </a:t>
            </a:r>
            <a:r>
              <a:rPr lang="en-US" dirty="0" err="1"/>
              <a:t>verschillen</a:t>
            </a:r>
            <a:r>
              <a:rPr lang="en-US" dirty="0" smtClean="0"/>
              <a:t>?</a:t>
            </a:r>
          </a:p>
          <a:p>
            <a:pPr lvl="1"/>
            <a:r>
              <a:rPr lang="en-US" dirty="0" err="1" smtClean="0"/>
              <a:t>Bestaat</a:t>
            </a:r>
            <a:r>
              <a:rPr lang="en-US" dirty="0" smtClean="0"/>
              <a:t> de </a:t>
            </a:r>
            <a:r>
              <a:rPr lang="en-US" dirty="0" err="1" smtClean="0"/>
              <a:t>vraag</a:t>
            </a:r>
            <a:r>
              <a:rPr lang="en-US" dirty="0" smtClean="0"/>
              <a:t> </a:t>
            </a:r>
            <a:r>
              <a:rPr lang="en-US" dirty="0" err="1" smtClean="0"/>
              <a:t>en</a:t>
            </a:r>
            <a:r>
              <a:rPr lang="en-US" dirty="0" smtClean="0"/>
              <a:t>/of </a:t>
            </a:r>
            <a:r>
              <a:rPr lang="en-US" dirty="0" err="1" smtClean="0"/>
              <a:t>doelstelling</a:t>
            </a:r>
            <a:r>
              <a:rPr lang="en-US" dirty="0" smtClean="0"/>
              <a:t> </a:t>
            </a:r>
            <a:r>
              <a:rPr lang="en-US" dirty="0" err="1" smtClean="0"/>
              <a:t>uit</a:t>
            </a:r>
            <a:r>
              <a:rPr lang="en-US" dirty="0" smtClean="0"/>
              <a:t> </a:t>
            </a:r>
            <a:r>
              <a:rPr lang="en-US" dirty="0" err="1" smtClean="0"/>
              <a:t>verschillende</a:t>
            </a:r>
            <a:r>
              <a:rPr lang="en-US" dirty="0" smtClean="0"/>
              <a:t> </a:t>
            </a:r>
            <a:r>
              <a:rPr lang="en-US" dirty="0" err="1" smtClean="0"/>
              <a:t>onderdelen</a:t>
            </a:r>
            <a:r>
              <a:rPr lang="en-US" dirty="0" smtClean="0"/>
              <a:t>?</a:t>
            </a:r>
            <a:endParaRPr lang="en-US" dirty="0"/>
          </a:p>
          <a:p>
            <a:pPr lvl="1"/>
            <a:endParaRPr lang="nl-NL" dirty="0"/>
          </a:p>
          <a:p>
            <a:pPr lvl="1"/>
            <a:r>
              <a:rPr lang="nl-NL" dirty="0" smtClean="0"/>
              <a:t>Kies gezamenlijk </a:t>
            </a:r>
            <a:r>
              <a:rPr lang="nl-NL" dirty="0"/>
              <a:t>één doel en </a:t>
            </a:r>
            <a:r>
              <a:rPr lang="nl-NL" dirty="0" smtClean="0"/>
              <a:t>vraagstelling om plenair te bespreken</a:t>
            </a:r>
            <a:endParaRPr lang="nl-NL" dirty="0"/>
          </a:p>
          <a:p>
            <a:pPr lvl="1"/>
            <a:endParaRPr lang="nl-NL" dirty="0"/>
          </a:p>
        </p:txBody>
      </p:sp>
      <p:sp>
        <p:nvSpPr>
          <p:cNvPr id="3" name="Slide Number Placeholder 2"/>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12</a:t>
            </a:fld>
            <a:endParaRPr lang="en-GB" dirty="0"/>
          </a:p>
        </p:txBody>
      </p:sp>
    </p:spTree>
    <p:extLst>
      <p:ext uri="{BB962C8B-B14F-4D97-AF65-F5344CB8AC3E}">
        <p14:creationId xmlns:p14="http://schemas.microsoft.com/office/powerpoint/2010/main" val="2896159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870128" y="679521"/>
            <a:ext cx="7114540" cy="428835"/>
          </a:xfrm>
        </p:spPr>
        <p:txBody>
          <a:bodyPr/>
          <a:lstStyle/>
          <a:p>
            <a:r>
              <a:rPr lang="nl-NL" dirty="0" smtClean="0"/>
              <a:t>Doelstelling </a:t>
            </a:r>
            <a:endParaRPr lang="en-US" altLang="en-US" dirty="0" smtClean="0"/>
          </a:p>
        </p:txBody>
      </p:sp>
      <p:sp>
        <p:nvSpPr>
          <p:cNvPr id="5123" name="Content Placeholder 2"/>
          <p:cNvSpPr>
            <a:spLocks noGrp="1"/>
          </p:cNvSpPr>
          <p:nvPr>
            <p:ph idx="1"/>
          </p:nvPr>
        </p:nvSpPr>
        <p:spPr>
          <a:xfrm>
            <a:off x="1870128" y="1568276"/>
            <a:ext cx="9443331" cy="4438077"/>
          </a:xfrm>
        </p:spPr>
        <p:txBody>
          <a:bodyPr>
            <a:normAutofit fontScale="92500" lnSpcReduction="20000"/>
          </a:bodyPr>
          <a:lstStyle/>
          <a:p>
            <a:r>
              <a:rPr lang="nl-NL" dirty="0" smtClean="0"/>
              <a:t>Extern </a:t>
            </a:r>
            <a:r>
              <a:rPr lang="nl-NL" dirty="0"/>
              <a:t>doel:</a:t>
            </a:r>
          </a:p>
          <a:p>
            <a:pPr lvl="1"/>
            <a:r>
              <a:rPr lang="nl-NL" dirty="0" smtClean="0"/>
              <a:t>Wat je </a:t>
            </a:r>
            <a:r>
              <a:rPr lang="nl-NL" dirty="0"/>
              <a:t>project </a:t>
            </a:r>
            <a:r>
              <a:rPr lang="nl-NL" dirty="0" smtClean="0"/>
              <a:t>beoogt op te leveren / Waaraan je project beoogt bij te dragen:</a:t>
            </a:r>
          </a:p>
          <a:p>
            <a:pPr lvl="1"/>
            <a:endParaRPr lang="nl-NL" dirty="0"/>
          </a:p>
          <a:p>
            <a:pPr marL="457200" lvl="1" indent="0">
              <a:buNone/>
            </a:pPr>
            <a:r>
              <a:rPr lang="nl-NL" i="1" dirty="0">
                <a:solidFill>
                  <a:srgbClr val="00B0F0"/>
                </a:solidFill>
              </a:rPr>
              <a:t>VOORBEELD </a:t>
            </a:r>
            <a:r>
              <a:rPr lang="nl-NL" b="1" i="1" dirty="0">
                <a:solidFill>
                  <a:srgbClr val="00B0F0"/>
                </a:solidFill>
              </a:rPr>
              <a:t>1</a:t>
            </a:r>
            <a:r>
              <a:rPr lang="nl-NL" i="1" dirty="0"/>
              <a:t>: “</a:t>
            </a:r>
            <a:r>
              <a:rPr lang="nl-NL" b="1" i="1" dirty="0"/>
              <a:t>het doel van dit project is </a:t>
            </a:r>
            <a:r>
              <a:rPr lang="nl-NL" b="1" i="1" dirty="0" smtClean="0"/>
              <a:t>om te komen tot een beter protocol voor de overdracht</a:t>
            </a:r>
            <a:r>
              <a:rPr lang="nl-NL" i="1" dirty="0" smtClean="0"/>
              <a:t>”</a:t>
            </a:r>
            <a:endParaRPr lang="nl-NL" i="1" dirty="0"/>
          </a:p>
          <a:p>
            <a:pPr marL="457200" lvl="1" indent="0">
              <a:buNone/>
            </a:pPr>
            <a:endParaRPr lang="nl-NL" dirty="0" smtClean="0"/>
          </a:p>
          <a:p>
            <a:r>
              <a:rPr lang="nl-NL" dirty="0" smtClean="0"/>
              <a:t>Intern </a:t>
            </a:r>
            <a:r>
              <a:rPr lang="nl-NL" dirty="0"/>
              <a:t>doel:</a:t>
            </a:r>
          </a:p>
          <a:p>
            <a:pPr lvl="1"/>
            <a:r>
              <a:rPr lang="nl-NL" dirty="0" smtClean="0"/>
              <a:t>Wat ga je daarvoor doen / welke gegevens ga je verzamelen / </a:t>
            </a:r>
            <a:r>
              <a:rPr lang="en-US" dirty="0" err="1"/>
              <a:t>welk</a:t>
            </a:r>
            <a:r>
              <a:rPr lang="en-US" dirty="0"/>
              <a:t> </a:t>
            </a:r>
            <a:r>
              <a:rPr lang="nl-NL" dirty="0"/>
              <a:t>resultaat jouw project zal </a:t>
            </a:r>
            <a:r>
              <a:rPr lang="nl-NL" dirty="0" smtClean="0"/>
              <a:t>opleveren:</a:t>
            </a:r>
            <a:endParaRPr lang="nl-NL" dirty="0"/>
          </a:p>
          <a:p>
            <a:pPr marL="457200" lvl="1" indent="0">
              <a:buNone/>
            </a:pPr>
            <a:endParaRPr lang="nl-NL" dirty="0"/>
          </a:p>
          <a:p>
            <a:pPr marL="457200" lvl="1" indent="0">
              <a:buNone/>
            </a:pPr>
            <a:r>
              <a:rPr lang="nl-NL" i="1" dirty="0">
                <a:solidFill>
                  <a:srgbClr val="00B0F0"/>
                </a:solidFill>
              </a:rPr>
              <a:t>VOORBEELD </a:t>
            </a:r>
            <a:r>
              <a:rPr lang="nl-NL" b="1" i="1" dirty="0">
                <a:solidFill>
                  <a:srgbClr val="00B0F0"/>
                </a:solidFill>
              </a:rPr>
              <a:t>1 </a:t>
            </a:r>
            <a:r>
              <a:rPr lang="nl-NL" i="1" dirty="0"/>
              <a:t>: </a:t>
            </a:r>
            <a:r>
              <a:rPr lang="nl-NL" i="1" dirty="0" smtClean="0"/>
              <a:t>“… </a:t>
            </a:r>
            <a:r>
              <a:rPr lang="nl-NL" b="1" i="1" dirty="0" smtClean="0"/>
              <a:t>door middel van het </a:t>
            </a:r>
            <a:r>
              <a:rPr lang="nl-NL" b="1" i="1" dirty="0"/>
              <a:t>in kaart brengen van de perspectieven van de verpleegkundigen op het huidige protocol voor de overdracht</a:t>
            </a:r>
            <a:r>
              <a:rPr lang="nl-NL" i="1" dirty="0" smtClean="0"/>
              <a:t>”</a:t>
            </a:r>
          </a:p>
        </p:txBody>
      </p:sp>
      <p:sp>
        <p:nvSpPr>
          <p:cNvPr id="3" name="Slide Number Placeholder 2"/>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13</a:t>
            </a:fld>
            <a:endParaRPr lang="en-GB" dirty="0"/>
          </a:p>
        </p:txBody>
      </p:sp>
    </p:spTree>
    <p:extLst>
      <p:ext uri="{BB962C8B-B14F-4D97-AF65-F5344CB8AC3E}">
        <p14:creationId xmlns:p14="http://schemas.microsoft.com/office/powerpoint/2010/main" val="1689448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870128" y="679521"/>
            <a:ext cx="7114540" cy="428835"/>
          </a:xfrm>
        </p:spPr>
        <p:txBody>
          <a:bodyPr/>
          <a:lstStyle/>
          <a:p>
            <a:r>
              <a:rPr lang="nl-NL" dirty="0"/>
              <a:t>Doelstelling</a:t>
            </a:r>
            <a:endParaRPr lang="en-US" altLang="en-US" dirty="0" smtClean="0"/>
          </a:p>
        </p:txBody>
      </p:sp>
      <p:sp>
        <p:nvSpPr>
          <p:cNvPr id="5123" name="Content Placeholder 2"/>
          <p:cNvSpPr>
            <a:spLocks noGrp="1"/>
          </p:cNvSpPr>
          <p:nvPr>
            <p:ph idx="1"/>
          </p:nvPr>
        </p:nvSpPr>
        <p:spPr>
          <a:xfrm>
            <a:off x="1870128" y="1568276"/>
            <a:ext cx="9443331" cy="4814595"/>
          </a:xfrm>
        </p:spPr>
        <p:txBody>
          <a:bodyPr>
            <a:normAutofit fontScale="92500" lnSpcReduction="10000"/>
          </a:bodyPr>
          <a:lstStyle/>
          <a:p>
            <a:r>
              <a:rPr lang="nl-NL" dirty="0"/>
              <a:t>Extern doel:</a:t>
            </a:r>
          </a:p>
          <a:p>
            <a:pPr lvl="1"/>
            <a:r>
              <a:rPr lang="nl-NL" dirty="0"/>
              <a:t>Wat je project beoogt op te leveren / Waaraan je project beoogt bij te </a:t>
            </a:r>
            <a:r>
              <a:rPr lang="nl-NL" dirty="0" smtClean="0"/>
              <a:t>dragen:</a:t>
            </a:r>
          </a:p>
          <a:p>
            <a:pPr lvl="1"/>
            <a:endParaRPr lang="nl-NL" i="1" dirty="0" smtClean="0"/>
          </a:p>
          <a:p>
            <a:pPr marL="457200" lvl="1" indent="0">
              <a:buNone/>
            </a:pPr>
            <a:r>
              <a:rPr lang="nl-NL" i="1" dirty="0">
                <a:solidFill>
                  <a:srgbClr val="FF0000"/>
                </a:solidFill>
              </a:rPr>
              <a:t>VOORBEELD </a:t>
            </a:r>
            <a:r>
              <a:rPr lang="nl-NL" b="1" i="1" dirty="0">
                <a:solidFill>
                  <a:srgbClr val="FF0000"/>
                </a:solidFill>
              </a:rPr>
              <a:t>2</a:t>
            </a:r>
            <a:r>
              <a:rPr lang="nl-NL" i="1" dirty="0" smtClean="0"/>
              <a:t>: </a:t>
            </a:r>
            <a:r>
              <a:rPr lang="nl-NL" b="1" i="1" dirty="0" smtClean="0"/>
              <a:t>“</a:t>
            </a:r>
            <a:r>
              <a:rPr lang="nl-NL" b="1" i="1" dirty="0"/>
              <a:t>het doel van dit project is om </a:t>
            </a:r>
            <a:r>
              <a:rPr lang="nl-NL" b="1" i="1" dirty="0" smtClean="0"/>
              <a:t>een betere </a:t>
            </a:r>
            <a:r>
              <a:rPr lang="nl-NL" b="1" i="1" dirty="0"/>
              <a:t>klinische les </a:t>
            </a:r>
            <a:r>
              <a:rPr lang="nl-NL" b="1" i="1" dirty="0" smtClean="0"/>
              <a:t>‘Ondervoeding </a:t>
            </a:r>
            <a:r>
              <a:rPr lang="nl-NL" b="1" i="1" dirty="0"/>
              <a:t>bij de wondzorg’ te </a:t>
            </a:r>
            <a:r>
              <a:rPr lang="nl-NL" b="1" i="1" dirty="0" smtClean="0"/>
              <a:t>kunnen ontwikkelen”</a:t>
            </a:r>
            <a:endParaRPr lang="nl-NL" b="1" i="1" dirty="0"/>
          </a:p>
          <a:p>
            <a:pPr marL="457200" lvl="1" indent="0">
              <a:buNone/>
            </a:pPr>
            <a:endParaRPr lang="nl-NL" dirty="0"/>
          </a:p>
          <a:p>
            <a:r>
              <a:rPr lang="nl-NL" dirty="0"/>
              <a:t>Intern doel:</a:t>
            </a:r>
          </a:p>
          <a:p>
            <a:pPr lvl="1"/>
            <a:r>
              <a:rPr lang="nl-NL" dirty="0"/>
              <a:t>Wat ga je daarvoor doen / welke gegevens ga je verzamelen / </a:t>
            </a:r>
            <a:r>
              <a:rPr lang="en-US" dirty="0" err="1"/>
              <a:t>welk</a:t>
            </a:r>
            <a:r>
              <a:rPr lang="en-US" dirty="0"/>
              <a:t> </a:t>
            </a:r>
            <a:r>
              <a:rPr lang="nl-NL" dirty="0"/>
              <a:t>resultaat jouw project zal opleveren:</a:t>
            </a:r>
          </a:p>
          <a:p>
            <a:pPr marL="457200" lvl="1" indent="0">
              <a:buNone/>
            </a:pPr>
            <a:endParaRPr lang="nl-NL" i="1" dirty="0">
              <a:solidFill>
                <a:schemeClr val="bg1">
                  <a:lumMod val="75000"/>
                </a:schemeClr>
              </a:solidFill>
            </a:endParaRPr>
          </a:p>
          <a:p>
            <a:pPr marL="457200" lvl="1" indent="0">
              <a:buNone/>
            </a:pPr>
            <a:r>
              <a:rPr lang="nl-NL" i="1" dirty="0">
                <a:solidFill>
                  <a:srgbClr val="FF0000"/>
                </a:solidFill>
              </a:rPr>
              <a:t>VOORBEELD </a:t>
            </a:r>
            <a:r>
              <a:rPr lang="nl-NL" b="1" i="1" dirty="0">
                <a:solidFill>
                  <a:srgbClr val="FF0000"/>
                </a:solidFill>
              </a:rPr>
              <a:t>2</a:t>
            </a:r>
            <a:r>
              <a:rPr lang="nl-NL" i="1" dirty="0" smtClean="0"/>
              <a:t>: </a:t>
            </a:r>
            <a:r>
              <a:rPr lang="nl-NL" b="1" i="1" dirty="0" smtClean="0"/>
              <a:t>“</a:t>
            </a:r>
            <a:r>
              <a:rPr lang="nl-NL" b="1" i="1" dirty="0"/>
              <a:t>door (a) de inhoud van de les op </a:t>
            </a:r>
            <a:r>
              <a:rPr lang="nl-NL" b="1" i="1" dirty="0" smtClean="0"/>
              <a:t>peil </a:t>
            </a:r>
            <a:r>
              <a:rPr lang="nl-NL" b="1" i="1" dirty="0"/>
              <a:t>te brengen met de nieuwste kennis, en (b) de ervaringen te </a:t>
            </a:r>
            <a:r>
              <a:rPr lang="nl-NL" b="1" i="1" dirty="0" smtClean="0"/>
              <a:t>verzamelen </a:t>
            </a:r>
            <a:r>
              <a:rPr lang="nl-NL" b="1" i="1" dirty="0"/>
              <a:t>van verpleegkundigen die deze les vorig jaar gevolgd hebben”</a:t>
            </a:r>
          </a:p>
        </p:txBody>
      </p:sp>
      <p:sp>
        <p:nvSpPr>
          <p:cNvPr id="3" name="Slide Number Placeholder 2"/>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14</a:t>
            </a:fld>
            <a:endParaRPr lang="en-GB" dirty="0"/>
          </a:p>
        </p:txBody>
      </p:sp>
    </p:spTree>
    <p:extLst>
      <p:ext uri="{BB962C8B-B14F-4D97-AF65-F5344CB8AC3E}">
        <p14:creationId xmlns:p14="http://schemas.microsoft.com/office/powerpoint/2010/main" val="1362467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870128" y="679521"/>
            <a:ext cx="7114540" cy="428835"/>
          </a:xfrm>
        </p:spPr>
        <p:txBody>
          <a:bodyPr/>
          <a:lstStyle/>
          <a:p>
            <a:r>
              <a:rPr lang="nl-NL" dirty="0"/>
              <a:t>Van doel naar vraag</a:t>
            </a:r>
            <a:endParaRPr lang="en-US" altLang="en-US" dirty="0" smtClean="0"/>
          </a:p>
        </p:txBody>
      </p:sp>
      <p:sp>
        <p:nvSpPr>
          <p:cNvPr id="5123" name="Content Placeholder 2"/>
          <p:cNvSpPr>
            <a:spLocks noGrp="1"/>
          </p:cNvSpPr>
          <p:nvPr>
            <p:ph idx="1"/>
          </p:nvPr>
        </p:nvSpPr>
        <p:spPr>
          <a:xfrm>
            <a:off x="1870128" y="1568276"/>
            <a:ext cx="9192319" cy="4402218"/>
          </a:xfrm>
        </p:spPr>
        <p:txBody>
          <a:bodyPr>
            <a:normAutofit/>
          </a:bodyPr>
          <a:lstStyle/>
          <a:p>
            <a:pPr marL="57150" indent="0">
              <a:buNone/>
            </a:pPr>
            <a:r>
              <a:rPr lang="nl-NL" dirty="0"/>
              <a:t>Het doel van dit project is het ontwikkelen van een strategie om de overdracht te verbeteren door middel van het in kaart brengen van de perspectieven van de verpleegkundigen op het huidige protocol voor de overdracht</a:t>
            </a:r>
          </a:p>
          <a:p>
            <a:pPr marL="57150" indent="0">
              <a:buNone/>
            </a:pPr>
            <a:endParaRPr lang="nl-NL" dirty="0" smtClean="0"/>
          </a:p>
          <a:p>
            <a:pPr marL="57150" indent="0">
              <a:buNone/>
            </a:pPr>
            <a:r>
              <a:rPr lang="nl-NL" dirty="0" smtClean="0"/>
              <a:t>Wat </a:t>
            </a:r>
            <a:r>
              <a:rPr lang="nl-NL" dirty="0"/>
              <a:t>zijn de perspectieven van verpleegkundigen op het huidige protocol voor de overdracht?</a:t>
            </a:r>
          </a:p>
        </p:txBody>
      </p:sp>
      <p:sp>
        <p:nvSpPr>
          <p:cNvPr id="3" name="Slide Number Placeholder 2"/>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15</a:t>
            </a:fld>
            <a:endParaRPr lang="en-GB" dirty="0"/>
          </a:p>
        </p:txBody>
      </p:sp>
    </p:spTree>
    <p:extLst>
      <p:ext uri="{BB962C8B-B14F-4D97-AF65-F5344CB8AC3E}">
        <p14:creationId xmlns:p14="http://schemas.microsoft.com/office/powerpoint/2010/main" val="611392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870128" y="679521"/>
            <a:ext cx="7114540" cy="428835"/>
          </a:xfrm>
        </p:spPr>
        <p:txBody>
          <a:bodyPr/>
          <a:lstStyle/>
          <a:p>
            <a:r>
              <a:rPr lang="nl-NL" dirty="0"/>
              <a:t>Van doel naar vraag</a:t>
            </a:r>
            <a:endParaRPr lang="en-US" altLang="en-US" dirty="0" smtClean="0"/>
          </a:p>
        </p:txBody>
      </p:sp>
      <p:sp>
        <p:nvSpPr>
          <p:cNvPr id="5123" name="Content Placeholder 2"/>
          <p:cNvSpPr>
            <a:spLocks noGrp="1"/>
          </p:cNvSpPr>
          <p:nvPr>
            <p:ph idx="1"/>
          </p:nvPr>
        </p:nvSpPr>
        <p:spPr>
          <a:xfrm>
            <a:off x="1870128" y="1568276"/>
            <a:ext cx="9192319" cy="2622724"/>
          </a:xfrm>
        </p:spPr>
        <p:txBody>
          <a:bodyPr>
            <a:normAutofit/>
          </a:bodyPr>
          <a:lstStyle/>
          <a:p>
            <a:pPr marL="57150" indent="0">
              <a:buNone/>
            </a:pPr>
            <a:r>
              <a:rPr lang="nl-NL" dirty="0"/>
              <a:t>Het doel van dit project is het ontwikkelen van een strategie om de overdracht te verbeteren </a:t>
            </a:r>
            <a:r>
              <a:rPr lang="nl-NL" u="sng" dirty="0"/>
              <a:t>door middel van het in kaart brengen van de perspectieven van de verpleegkundigen op het huidige protocol voor de overdracht</a:t>
            </a:r>
          </a:p>
          <a:p>
            <a:pPr marL="57150" indent="0">
              <a:buNone/>
            </a:pPr>
            <a:endParaRPr lang="nl-NL" dirty="0"/>
          </a:p>
          <a:p>
            <a:pPr marL="57150" indent="0">
              <a:buNone/>
            </a:pPr>
            <a:r>
              <a:rPr lang="nl-NL" dirty="0"/>
              <a:t>Wat zijn de perspectieven van verpleegkundigen op het huidige protocol voor de overdracht?</a:t>
            </a:r>
          </a:p>
        </p:txBody>
      </p:sp>
      <p:sp>
        <p:nvSpPr>
          <p:cNvPr id="3" name="Slide Number Placeholder 2"/>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16</a:t>
            </a:fld>
            <a:endParaRPr lang="en-GB" dirty="0"/>
          </a:p>
        </p:txBody>
      </p:sp>
      <p:sp>
        <p:nvSpPr>
          <p:cNvPr id="7" name="Title 1"/>
          <p:cNvSpPr txBox="1">
            <a:spLocks/>
          </p:cNvSpPr>
          <p:nvPr/>
        </p:nvSpPr>
        <p:spPr>
          <a:xfrm>
            <a:off x="1870128" y="4790865"/>
            <a:ext cx="8454972" cy="428835"/>
          </a:xfrm>
          <a:prstGeom prst="rect">
            <a:avLst/>
          </a:prstGeom>
        </p:spPr>
        <p:txBody>
          <a:bodyPr vert="horz" wrap="square" lIns="0" tIns="40640" rIns="0" bIns="0" rtlCol="0" anchor="b">
            <a:spAutoFit/>
          </a:bodyPr>
          <a:lstStyle>
            <a:lvl1pPr algn="l" defTabSz="914400" rtl="0" eaLnBrk="1" latinLnBrk="0" hangingPunct="1">
              <a:lnSpc>
                <a:spcPct val="90000"/>
              </a:lnSpc>
              <a:spcBef>
                <a:spcPct val="0"/>
              </a:spcBef>
              <a:buNone/>
              <a:defRPr kumimoji="0" lang="nl-NL" sz="2800" b="1" i="0" u="none" strike="noStrike" kern="0" cap="none" spc="0" normalizeH="0" baseline="0" smtClean="0">
                <a:ln>
                  <a:noFill/>
                </a:ln>
                <a:solidFill>
                  <a:schemeClr val="accent1"/>
                </a:solidFill>
                <a:effectLst/>
                <a:uLnTx/>
                <a:uFillTx/>
                <a:latin typeface="+mj-lt"/>
                <a:ea typeface="+mj-ea"/>
                <a:cs typeface="+mj-cs"/>
              </a:defRPr>
            </a:lvl1pPr>
          </a:lstStyle>
          <a:p>
            <a:r>
              <a:rPr lang="nl-NL" dirty="0" smtClean="0">
                <a:sym typeface="Wingdings" panose="05000000000000000000" pitchFamily="2" charset="2"/>
              </a:rPr>
              <a:t> O</a:t>
            </a:r>
            <a:r>
              <a:rPr lang="nl-NL" dirty="0" smtClean="0"/>
              <a:t>nderzoeksvraag volgt het interne doel</a:t>
            </a:r>
            <a:endParaRPr lang="nl-NL" altLang="en-US" dirty="0"/>
          </a:p>
        </p:txBody>
      </p:sp>
    </p:spTree>
    <p:extLst>
      <p:ext uri="{BB962C8B-B14F-4D97-AF65-F5344CB8AC3E}">
        <p14:creationId xmlns:p14="http://schemas.microsoft.com/office/powerpoint/2010/main" val="2879183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870128" y="679521"/>
            <a:ext cx="7114540" cy="428835"/>
          </a:xfrm>
        </p:spPr>
        <p:txBody>
          <a:bodyPr/>
          <a:lstStyle/>
          <a:p>
            <a:r>
              <a:rPr lang="nl-NL" dirty="0"/>
              <a:t>Doel en vraag moeten specifiek zijn</a:t>
            </a:r>
            <a:endParaRPr lang="en-US" altLang="en-US" dirty="0" smtClean="0"/>
          </a:p>
        </p:txBody>
      </p:sp>
      <p:sp>
        <p:nvSpPr>
          <p:cNvPr id="5123" name="Content Placeholder 2"/>
          <p:cNvSpPr>
            <a:spLocks noGrp="1"/>
          </p:cNvSpPr>
          <p:nvPr>
            <p:ph idx="1"/>
          </p:nvPr>
        </p:nvSpPr>
        <p:spPr>
          <a:xfrm>
            <a:off x="1870128" y="1568276"/>
            <a:ext cx="9192319" cy="4402218"/>
          </a:xfrm>
        </p:spPr>
        <p:txBody>
          <a:bodyPr>
            <a:normAutofit/>
          </a:bodyPr>
          <a:lstStyle/>
          <a:p>
            <a:pPr marL="57150" indent="0">
              <a:buNone/>
            </a:pPr>
            <a:r>
              <a:rPr lang="nl-NL" dirty="0"/>
              <a:t>Het doel van dit project is het ontwikkelen van een strategie om de overdracht te verbeteren door middel van het in kaart brengen van de perspectieven van de verpleegkundigen op het huidige protocol voor de overdracht</a:t>
            </a:r>
          </a:p>
          <a:p>
            <a:pPr marL="57150" indent="0">
              <a:buNone/>
            </a:pPr>
            <a:endParaRPr lang="nl-NL" dirty="0"/>
          </a:p>
          <a:p>
            <a:pPr marL="57150" indent="0">
              <a:buNone/>
            </a:pPr>
            <a:r>
              <a:rPr lang="nl-NL" dirty="0"/>
              <a:t>Wat zijn de perspectieven van verpleegkundigen op het huidige protocol voor de overdracht?</a:t>
            </a:r>
          </a:p>
        </p:txBody>
      </p:sp>
      <p:sp>
        <p:nvSpPr>
          <p:cNvPr id="3" name="Slide Number Placeholder 2"/>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17</a:t>
            </a:fld>
            <a:endParaRPr lang="en-GB" dirty="0"/>
          </a:p>
        </p:txBody>
      </p:sp>
    </p:spTree>
    <p:extLst>
      <p:ext uri="{BB962C8B-B14F-4D97-AF65-F5344CB8AC3E}">
        <p14:creationId xmlns:p14="http://schemas.microsoft.com/office/powerpoint/2010/main" val="1561721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870128" y="679521"/>
            <a:ext cx="7114540" cy="428835"/>
          </a:xfrm>
        </p:spPr>
        <p:txBody>
          <a:bodyPr/>
          <a:lstStyle/>
          <a:p>
            <a:r>
              <a:rPr lang="nl-NL" dirty="0"/>
              <a:t>Doel en vraag </a:t>
            </a:r>
            <a:r>
              <a:rPr lang="nl-NL" dirty="0" smtClean="0"/>
              <a:t>specifieker</a:t>
            </a:r>
            <a:endParaRPr lang="en-US" altLang="en-US" dirty="0" smtClean="0"/>
          </a:p>
        </p:txBody>
      </p:sp>
      <p:sp>
        <p:nvSpPr>
          <p:cNvPr id="5123" name="Content Placeholder 2"/>
          <p:cNvSpPr>
            <a:spLocks noGrp="1"/>
          </p:cNvSpPr>
          <p:nvPr>
            <p:ph idx="1"/>
          </p:nvPr>
        </p:nvSpPr>
        <p:spPr>
          <a:xfrm>
            <a:off x="1870128" y="1568276"/>
            <a:ext cx="9443331" cy="3900195"/>
          </a:xfrm>
        </p:spPr>
        <p:txBody>
          <a:bodyPr>
            <a:normAutofit/>
          </a:bodyPr>
          <a:lstStyle/>
          <a:p>
            <a:pPr marL="57150" indent="0">
              <a:buNone/>
            </a:pPr>
            <a:r>
              <a:rPr lang="nl-NL" dirty="0"/>
              <a:t>Het doel van dit project is het ontwikkelen van een strategie om de overdracht </a:t>
            </a:r>
            <a:r>
              <a:rPr lang="nl-NL" dirty="0">
                <a:solidFill>
                  <a:srgbClr val="FF0000"/>
                </a:solidFill>
              </a:rPr>
              <a:t>door verpleegkundigen op de longafdeling van het OLVG ziekenhuis </a:t>
            </a:r>
            <a:r>
              <a:rPr lang="nl-NL" dirty="0"/>
              <a:t>te verbeteren door middel van het in kaart brengen van de perspectieven van </a:t>
            </a:r>
            <a:r>
              <a:rPr lang="nl-NL" dirty="0">
                <a:solidFill>
                  <a:srgbClr val="FF0000"/>
                </a:solidFill>
              </a:rPr>
              <a:t>zowel MBO als HBO </a:t>
            </a:r>
            <a:r>
              <a:rPr lang="nl-NL" dirty="0"/>
              <a:t>verpleegkundigen op het huidige protocol voor de </a:t>
            </a:r>
            <a:r>
              <a:rPr lang="nl-NL" dirty="0" smtClean="0"/>
              <a:t>overdracht.</a:t>
            </a:r>
            <a:endParaRPr lang="nl-NL" dirty="0"/>
          </a:p>
          <a:p>
            <a:pPr marL="57150" indent="0">
              <a:buNone/>
            </a:pPr>
            <a:endParaRPr lang="nl-NL" dirty="0"/>
          </a:p>
          <a:p>
            <a:pPr marL="57150" indent="0">
              <a:buNone/>
            </a:pPr>
            <a:r>
              <a:rPr lang="nl-NL" dirty="0"/>
              <a:t>Wat zijn de perspectieven van </a:t>
            </a:r>
            <a:r>
              <a:rPr lang="nl-NL" dirty="0">
                <a:solidFill>
                  <a:srgbClr val="FF0000"/>
                </a:solidFill>
              </a:rPr>
              <a:t>MBO en HBO</a:t>
            </a:r>
            <a:r>
              <a:rPr lang="nl-NL" dirty="0"/>
              <a:t> verpleegkundigen op het huidige protocol voor de overdracht </a:t>
            </a:r>
            <a:r>
              <a:rPr lang="nl-NL" dirty="0">
                <a:solidFill>
                  <a:srgbClr val="FF0000"/>
                </a:solidFill>
              </a:rPr>
              <a:t>op de longafdeling van het OLVG ziekenhuis</a:t>
            </a:r>
            <a:r>
              <a:rPr lang="nl-NL" dirty="0"/>
              <a:t>?</a:t>
            </a:r>
          </a:p>
        </p:txBody>
      </p:sp>
      <p:sp>
        <p:nvSpPr>
          <p:cNvPr id="3" name="Slide Number Placeholder 2"/>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18</a:t>
            </a:fld>
            <a:endParaRPr lang="en-GB" dirty="0"/>
          </a:p>
        </p:txBody>
      </p:sp>
    </p:spTree>
    <p:extLst>
      <p:ext uri="{BB962C8B-B14F-4D97-AF65-F5344CB8AC3E}">
        <p14:creationId xmlns:p14="http://schemas.microsoft.com/office/powerpoint/2010/main" val="321372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638300" y="756309"/>
            <a:ext cx="8896350" cy="816634"/>
          </a:xfrm>
        </p:spPr>
        <p:txBody>
          <a:bodyPr/>
          <a:lstStyle/>
          <a:p>
            <a:r>
              <a:rPr lang="nl-NL" dirty="0"/>
              <a:t>Plenair </a:t>
            </a:r>
            <a:r>
              <a:rPr lang="nl-NL" dirty="0" smtClean="0"/>
              <a:t>bespreken van de gekozen doel-</a:t>
            </a:r>
            <a:br>
              <a:rPr lang="nl-NL" dirty="0" smtClean="0"/>
            </a:br>
            <a:r>
              <a:rPr lang="nl-NL" dirty="0" smtClean="0"/>
              <a:t>en vraagstellingen</a:t>
            </a:r>
            <a:endParaRPr lang="en-US" altLang="en-US" dirty="0" smtClean="0"/>
          </a:p>
        </p:txBody>
      </p:sp>
      <p:sp>
        <p:nvSpPr>
          <p:cNvPr id="5123" name="Content Placeholder 2"/>
          <p:cNvSpPr>
            <a:spLocks noGrp="1"/>
          </p:cNvSpPr>
          <p:nvPr>
            <p:ph idx="1"/>
          </p:nvPr>
        </p:nvSpPr>
        <p:spPr>
          <a:xfrm>
            <a:off x="1638300" y="2190750"/>
            <a:ext cx="9867900" cy="3581400"/>
          </a:xfrm>
        </p:spPr>
        <p:txBody>
          <a:bodyPr>
            <a:normAutofit/>
          </a:bodyPr>
          <a:lstStyle/>
          <a:p>
            <a:pPr marL="57150" indent="0">
              <a:buNone/>
            </a:pPr>
            <a:r>
              <a:rPr lang="nl-NL" sz="2400" dirty="0" smtClean="0"/>
              <a:t>Doel: …..</a:t>
            </a:r>
          </a:p>
          <a:p>
            <a:pPr marL="57150" indent="0">
              <a:buNone/>
            </a:pPr>
            <a:endParaRPr lang="nl-NL" sz="2400" dirty="0"/>
          </a:p>
          <a:p>
            <a:pPr marL="57150" indent="0">
              <a:buNone/>
            </a:pPr>
            <a:endParaRPr lang="nl-NL" sz="2400" dirty="0" smtClean="0"/>
          </a:p>
          <a:p>
            <a:pPr marL="57150" indent="0">
              <a:buNone/>
            </a:pPr>
            <a:r>
              <a:rPr lang="nl-NL" sz="2400" dirty="0" smtClean="0"/>
              <a:t>Vraag: …</a:t>
            </a:r>
            <a:endParaRPr lang="nl-NL" sz="2400" dirty="0"/>
          </a:p>
        </p:txBody>
      </p:sp>
      <p:sp>
        <p:nvSpPr>
          <p:cNvPr id="3" name="Slide Number Placeholder 2"/>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19</a:t>
            </a:fld>
            <a:endParaRPr lang="en-GB" dirty="0"/>
          </a:p>
        </p:txBody>
      </p:sp>
    </p:spTree>
    <p:extLst>
      <p:ext uri="{BB962C8B-B14F-4D97-AF65-F5344CB8AC3E}">
        <p14:creationId xmlns:p14="http://schemas.microsoft.com/office/powerpoint/2010/main" val="2204927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870128" y="679521"/>
            <a:ext cx="7114540" cy="428835"/>
          </a:xfrm>
        </p:spPr>
        <p:txBody>
          <a:bodyPr/>
          <a:lstStyle/>
          <a:p>
            <a:r>
              <a:rPr lang="en-US" altLang="en-US" dirty="0" err="1"/>
              <a:t>Opdracht</a:t>
            </a:r>
            <a:endParaRPr lang="en-US" altLang="en-US" dirty="0" smtClean="0"/>
          </a:p>
        </p:txBody>
      </p:sp>
      <p:sp>
        <p:nvSpPr>
          <p:cNvPr id="5123" name="Content Placeholder 2"/>
          <p:cNvSpPr>
            <a:spLocks noGrp="1"/>
          </p:cNvSpPr>
          <p:nvPr>
            <p:ph idx="1"/>
          </p:nvPr>
        </p:nvSpPr>
        <p:spPr>
          <a:xfrm>
            <a:off x="1870128" y="1385396"/>
            <a:ext cx="9443331" cy="5289723"/>
          </a:xfrm>
        </p:spPr>
        <p:txBody>
          <a:bodyPr>
            <a:normAutofit/>
          </a:bodyPr>
          <a:lstStyle/>
          <a:p>
            <a:pPr marL="0" lvl="0" indent="0">
              <a:buNone/>
            </a:pPr>
            <a:r>
              <a:rPr lang="nl-NL" sz="2400" dirty="0"/>
              <a:t>Bekijk de formulering van </a:t>
            </a:r>
            <a:r>
              <a:rPr lang="nl-NL" sz="2400" dirty="0" smtClean="0"/>
              <a:t>je </a:t>
            </a:r>
            <a:r>
              <a:rPr lang="nl-NL" sz="2400" dirty="0"/>
              <a:t>onderzoeksvraag en -doel en herschrijf deze op basis van de uitleg</a:t>
            </a:r>
            <a:r>
              <a:rPr lang="nl-NL" sz="2400" dirty="0" smtClean="0"/>
              <a:t>.</a:t>
            </a:r>
            <a:endParaRPr lang="nl-NL" sz="2400" dirty="0"/>
          </a:p>
          <a:p>
            <a:pPr marL="0" lvl="0" indent="0">
              <a:buNone/>
            </a:pPr>
            <a:endParaRPr lang="nl-NL" sz="1800" dirty="0" smtClean="0"/>
          </a:p>
          <a:p>
            <a:pPr marL="0" lvl="0" indent="0">
              <a:buNone/>
            </a:pPr>
            <a:r>
              <a:rPr lang="nl-NL" sz="2400" dirty="0" smtClean="0"/>
              <a:t>Let </a:t>
            </a:r>
            <a:r>
              <a:rPr lang="nl-NL" sz="2400" dirty="0"/>
              <a:t>hierbij op:</a:t>
            </a:r>
          </a:p>
          <a:p>
            <a:pPr lvl="1"/>
            <a:r>
              <a:rPr lang="en-US" dirty="0" err="1" smtClean="0"/>
              <a:t>Zijn</a:t>
            </a:r>
            <a:r>
              <a:rPr lang="en-US" dirty="0" smtClean="0"/>
              <a:t> de </a:t>
            </a:r>
            <a:r>
              <a:rPr lang="en-US" dirty="0" err="1" smtClean="0"/>
              <a:t>onderdelen</a:t>
            </a:r>
            <a:r>
              <a:rPr lang="en-US" dirty="0" smtClean="0"/>
              <a:t> van de </a:t>
            </a:r>
            <a:r>
              <a:rPr lang="en-US" dirty="0" err="1"/>
              <a:t>doelstelling</a:t>
            </a:r>
            <a:r>
              <a:rPr lang="en-US" dirty="0"/>
              <a:t> </a:t>
            </a:r>
            <a:r>
              <a:rPr lang="en-US" dirty="0" err="1"/>
              <a:t>herkenbaar</a:t>
            </a:r>
            <a:r>
              <a:rPr lang="en-US" dirty="0"/>
              <a:t> (intern </a:t>
            </a:r>
            <a:r>
              <a:rPr lang="en-US" dirty="0" err="1"/>
              <a:t>en</a:t>
            </a:r>
            <a:r>
              <a:rPr lang="en-US" dirty="0"/>
              <a:t> extern </a:t>
            </a:r>
            <a:r>
              <a:rPr lang="en-US" dirty="0" err="1"/>
              <a:t>doel</a:t>
            </a:r>
            <a:r>
              <a:rPr lang="en-US" dirty="0"/>
              <a:t>)?</a:t>
            </a:r>
            <a:endParaRPr lang="nl-NL" dirty="0"/>
          </a:p>
          <a:p>
            <a:pPr lvl="1"/>
            <a:r>
              <a:rPr lang="nl-NL" dirty="0"/>
              <a:t>Sluiten onderzoeksvraag en intern doel </a:t>
            </a:r>
            <a:r>
              <a:rPr lang="nl-NL" dirty="0" smtClean="0"/>
              <a:t>naadloos op </a:t>
            </a:r>
            <a:r>
              <a:rPr lang="nl-NL" dirty="0"/>
              <a:t>elkaar aan?</a:t>
            </a:r>
          </a:p>
          <a:p>
            <a:pPr lvl="1"/>
            <a:r>
              <a:rPr lang="nl-NL" dirty="0"/>
              <a:t>Is het </a:t>
            </a:r>
            <a:r>
              <a:rPr lang="nl-NL" dirty="0" smtClean="0"/>
              <a:t>externe </a:t>
            </a:r>
            <a:r>
              <a:rPr lang="nl-NL" dirty="0"/>
              <a:t>doel op een hoger niveau geformuleerd dan het interne doel </a:t>
            </a:r>
          </a:p>
          <a:p>
            <a:pPr lvl="3"/>
            <a:r>
              <a:rPr lang="nl-NL" dirty="0" smtClean="0"/>
              <a:t>en </a:t>
            </a:r>
            <a:r>
              <a:rPr lang="nl-NL" dirty="0"/>
              <a:t>is het </a:t>
            </a:r>
            <a:r>
              <a:rPr lang="nl-NL" dirty="0" smtClean="0"/>
              <a:t>realistisch?</a:t>
            </a:r>
          </a:p>
          <a:p>
            <a:pPr lvl="3"/>
            <a:r>
              <a:rPr lang="nl-NL" dirty="0" smtClean="0"/>
              <a:t>en </a:t>
            </a:r>
            <a:r>
              <a:rPr lang="nl-NL" dirty="0"/>
              <a:t>sluit het aan bij de </a:t>
            </a:r>
            <a:r>
              <a:rPr lang="nl-NL" dirty="0" smtClean="0"/>
              <a:t>probleemstelling?</a:t>
            </a:r>
          </a:p>
          <a:p>
            <a:pPr marL="0" lvl="0" indent="0">
              <a:buNone/>
            </a:pPr>
            <a:endParaRPr lang="nl-NL" sz="1800" dirty="0"/>
          </a:p>
          <a:p>
            <a:pPr marL="0" lvl="0" indent="0">
              <a:buNone/>
            </a:pPr>
            <a:r>
              <a:rPr lang="nl-NL" sz="2400" dirty="0"/>
              <a:t>Vraag feedback aan medestudenten en de docent</a:t>
            </a:r>
          </a:p>
          <a:p>
            <a:pPr lvl="3"/>
            <a:endParaRPr lang="nl-NL" dirty="0" smtClean="0"/>
          </a:p>
          <a:p>
            <a:pPr marL="0" indent="0">
              <a:buNone/>
            </a:pPr>
            <a:endParaRPr lang="en-US" dirty="0"/>
          </a:p>
          <a:p>
            <a:pPr marL="809625" lvl="3" indent="0">
              <a:buNone/>
            </a:pPr>
            <a:endParaRPr lang="nl-NL" dirty="0"/>
          </a:p>
          <a:p>
            <a:pPr lvl="1"/>
            <a:endParaRPr lang="nl-NL" dirty="0"/>
          </a:p>
        </p:txBody>
      </p:sp>
      <p:sp>
        <p:nvSpPr>
          <p:cNvPr id="3" name="Slide Number Placeholder 2"/>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20</a:t>
            </a:fld>
            <a:endParaRPr lang="en-GB" dirty="0"/>
          </a:p>
        </p:txBody>
      </p:sp>
    </p:spTree>
    <p:extLst>
      <p:ext uri="{BB962C8B-B14F-4D97-AF65-F5344CB8AC3E}">
        <p14:creationId xmlns:p14="http://schemas.microsoft.com/office/powerpoint/2010/main" val="588003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452283" y="717621"/>
            <a:ext cx="10273552" cy="428835"/>
          </a:xfrm>
        </p:spPr>
        <p:txBody>
          <a:bodyPr/>
          <a:lstStyle/>
          <a:p>
            <a:r>
              <a:rPr lang="en-US" dirty="0" err="1" smtClean="0"/>
              <a:t>Onderzoeksvraag</a:t>
            </a:r>
            <a:r>
              <a:rPr lang="en-US" dirty="0" smtClean="0"/>
              <a:t> </a:t>
            </a:r>
            <a:r>
              <a:rPr lang="en-US" dirty="0" err="1" smtClean="0"/>
              <a:t>geeft</a:t>
            </a:r>
            <a:r>
              <a:rPr lang="en-US" dirty="0" smtClean="0"/>
              <a:t> </a:t>
            </a:r>
            <a:r>
              <a:rPr lang="en-US" dirty="0" err="1" smtClean="0"/>
              <a:t>richting</a:t>
            </a:r>
            <a:r>
              <a:rPr lang="en-US" dirty="0" smtClean="0"/>
              <a:t> </a:t>
            </a:r>
            <a:r>
              <a:rPr lang="en-US" dirty="0" err="1" smtClean="0"/>
              <a:t>aan</a:t>
            </a:r>
            <a:r>
              <a:rPr lang="en-US" dirty="0" smtClean="0"/>
              <a:t> de </a:t>
            </a:r>
            <a:r>
              <a:rPr lang="en-US" dirty="0" err="1" smtClean="0"/>
              <a:t>methode</a:t>
            </a:r>
            <a:endParaRPr lang="en-US" altLang="en-US" dirty="0" smtClean="0"/>
          </a:p>
        </p:txBody>
      </p:sp>
      <p:sp>
        <p:nvSpPr>
          <p:cNvPr id="5123" name="Content Placeholder 2"/>
          <p:cNvSpPr>
            <a:spLocks noGrp="1"/>
          </p:cNvSpPr>
          <p:nvPr>
            <p:ph idx="1"/>
          </p:nvPr>
        </p:nvSpPr>
        <p:spPr>
          <a:xfrm>
            <a:off x="1452283" y="1568276"/>
            <a:ext cx="4697506" cy="4993889"/>
          </a:xfrm>
        </p:spPr>
        <p:txBody>
          <a:bodyPr>
            <a:normAutofit fontScale="92500" lnSpcReduction="20000"/>
          </a:bodyPr>
          <a:lstStyle/>
          <a:p>
            <a:pPr marL="0" lvl="0" indent="0">
              <a:buNone/>
            </a:pPr>
            <a:r>
              <a:rPr lang="nl-NL" b="1" dirty="0" smtClean="0"/>
              <a:t>Kwantitatief:</a:t>
            </a:r>
            <a:endParaRPr lang="nl-NL" b="1" dirty="0"/>
          </a:p>
          <a:p>
            <a:pPr marL="0" indent="0">
              <a:buNone/>
            </a:pPr>
            <a:r>
              <a:rPr lang="en-US" dirty="0" smtClean="0"/>
              <a:t>“</a:t>
            </a:r>
            <a:r>
              <a:rPr lang="en-US" i="1" dirty="0" smtClean="0"/>
              <a:t>Hoe </a:t>
            </a:r>
            <a:r>
              <a:rPr lang="en-US" i="1" dirty="0" err="1" smtClean="0"/>
              <a:t>groot</a:t>
            </a:r>
            <a:r>
              <a:rPr lang="en-US" i="1" dirty="0" smtClean="0"/>
              <a:t> </a:t>
            </a:r>
            <a:r>
              <a:rPr lang="en-US" i="1" dirty="0"/>
              <a:t>is het effect van </a:t>
            </a:r>
            <a:r>
              <a:rPr lang="en-US" i="1" dirty="0" err="1" smtClean="0"/>
              <a:t>personeelsgebrek</a:t>
            </a:r>
            <a:r>
              <a:rPr lang="en-US" i="1" dirty="0" smtClean="0"/>
              <a:t> in de </a:t>
            </a:r>
            <a:r>
              <a:rPr lang="en-US" i="1" dirty="0" err="1" smtClean="0"/>
              <a:t>thuiszorg</a:t>
            </a:r>
            <a:r>
              <a:rPr lang="en-US" i="1" dirty="0" smtClean="0"/>
              <a:t> op de </a:t>
            </a:r>
            <a:r>
              <a:rPr lang="en-US" i="1" dirty="0" err="1" smtClean="0"/>
              <a:t>ligduur</a:t>
            </a:r>
            <a:r>
              <a:rPr lang="en-US" i="1" dirty="0" smtClean="0"/>
              <a:t> in het </a:t>
            </a:r>
            <a:r>
              <a:rPr lang="en-US" i="1" dirty="0" err="1" smtClean="0"/>
              <a:t>ziekenhuis</a:t>
            </a:r>
            <a:r>
              <a:rPr lang="en-US" i="1" dirty="0" smtClean="0"/>
              <a:t>?</a:t>
            </a:r>
            <a:r>
              <a:rPr lang="en-US" dirty="0" smtClean="0"/>
              <a:t>”</a:t>
            </a:r>
            <a:endParaRPr lang="en-US" dirty="0"/>
          </a:p>
          <a:p>
            <a:pPr marL="0" indent="0">
              <a:buNone/>
            </a:pPr>
            <a:endParaRPr lang="nl-NL" dirty="0"/>
          </a:p>
          <a:p>
            <a:pPr marL="0" indent="0">
              <a:buNone/>
            </a:pPr>
            <a:r>
              <a:rPr lang="nl-NL" dirty="0" smtClean="0"/>
              <a:t>“</a:t>
            </a:r>
            <a:r>
              <a:rPr lang="en-US" i="1" dirty="0" smtClean="0"/>
              <a:t>Wat is het effect van de </a:t>
            </a:r>
            <a:r>
              <a:rPr lang="en-US" i="1" dirty="0" err="1" smtClean="0"/>
              <a:t>nieuwe</a:t>
            </a:r>
            <a:r>
              <a:rPr lang="en-US" i="1" dirty="0" smtClean="0"/>
              <a:t> </a:t>
            </a:r>
            <a:r>
              <a:rPr lang="en-US" i="1" dirty="0" err="1" smtClean="0"/>
              <a:t>jeugdwet</a:t>
            </a:r>
            <a:r>
              <a:rPr lang="en-US" i="1" dirty="0" smtClean="0"/>
              <a:t> op de </a:t>
            </a:r>
            <a:r>
              <a:rPr lang="en-US" i="1" dirty="0" err="1" smtClean="0"/>
              <a:t>kwaliteit</a:t>
            </a:r>
            <a:r>
              <a:rPr lang="en-US" i="1" dirty="0" smtClean="0"/>
              <a:t> van </a:t>
            </a:r>
            <a:r>
              <a:rPr lang="en-US" i="1" dirty="0" err="1"/>
              <a:t>leven</a:t>
            </a:r>
            <a:r>
              <a:rPr lang="en-US" i="1" dirty="0"/>
              <a:t> van </a:t>
            </a:r>
            <a:r>
              <a:rPr lang="en-US" i="1" dirty="0" err="1"/>
              <a:t>kinderen</a:t>
            </a:r>
            <a:r>
              <a:rPr lang="en-US" i="1" dirty="0"/>
              <a:t> met </a:t>
            </a:r>
            <a:r>
              <a:rPr lang="en-US" i="1" dirty="0" err="1" smtClean="0"/>
              <a:t>psychische</a:t>
            </a:r>
            <a:r>
              <a:rPr lang="en-US" i="1" dirty="0" smtClean="0"/>
              <a:t> </a:t>
            </a:r>
            <a:r>
              <a:rPr lang="en-US" i="1" dirty="0" err="1"/>
              <a:t>problemen</a:t>
            </a:r>
            <a:r>
              <a:rPr lang="en-US" i="1" dirty="0" smtClean="0"/>
              <a:t>?”</a:t>
            </a:r>
          </a:p>
          <a:p>
            <a:pPr marL="0" indent="0">
              <a:buNone/>
            </a:pPr>
            <a:endParaRPr lang="en-US" i="1" dirty="0"/>
          </a:p>
          <a:p>
            <a:pPr>
              <a:buFont typeface="Wingdings" panose="05000000000000000000" pitchFamily="2" charset="2"/>
              <a:buChar char="à"/>
            </a:pPr>
            <a:r>
              <a:rPr lang="en-US" i="1" dirty="0" err="1" smtClean="0">
                <a:sym typeface="Wingdings" panose="05000000000000000000" pitchFamily="2" charset="2"/>
              </a:rPr>
              <a:t>Vragen</a:t>
            </a:r>
            <a:r>
              <a:rPr lang="en-US" i="1" dirty="0" smtClean="0">
                <a:sym typeface="Wingdings" panose="05000000000000000000" pitchFamily="2" charset="2"/>
              </a:rPr>
              <a:t> </a:t>
            </a:r>
            <a:r>
              <a:rPr lang="en-US" i="1" dirty="0" err="1" smtClean="0">
                <a:sym typeface="Wingdings" panose="05000000000000000000" pitchFamily="2" charset="2"/>
              </a:rPr>
              <a:t>als</a:t>
            </a:r>
            <a:r>
              <a:rPr lang="en-US" i="1" dirty="0" smtClean="0">
                <a:sym typeface="Wingdings" panose="05000000000000000000" pitchFamily="2" charset="2"/>
              </a:rPr>
              <a:t>: </a:t>
            </a:r>
          </a:p>
          <a:p>
            <a:pPr lvl="1"/>
            <a:r>
              <a:rPr lang="en-US" i="1" dirty="0" smtClean="0">
                <a:sym typeface="Wingdings" panose="05000000000000000000" pitchFamily="2" charset="2"/>
              </a:rPr>
              <a:t>Wat is …?</a:t>
            </a:r>
          </a:p>
          <a:p>
            <a:pPr lvl="1"/>
            <a:r>
              <a:rPr lang="en-US" i="1" dirty="0" smtClean="0">
                <a:sym typeface="Wingdings" panose="05000000000000000000" pitchFamily="2" charset="2"/>
              </a:rPr>
              <a:t>Hoe </a:t>
            </a:r>
            <a:r>
              <a:rPr lang="en-US" i="1" dirty="0" err="1" smtClean="0">
                <a:sym typeface="Wingdings" panose="05000000000000000000" pitchFamily="2" charset="2"/>
              </a:rPr>
              <a:t>veel</a:t>
            </a:r>
            <a:r>
              <a:rPr lang="en-US" i="1" dirty="0" smtClean="0">
                <a:sym typeface="Wingdings" panose="05000000000000000000" pitchFamily="2" charset="2"/>
              </a:rPr>
              <a:t> …?</a:t>
            </a:r>
          </a:p>
          <a:p>
            <a:pPr lvl="1"/>
            <a:r>
              <a:rPr lang="en-US" i="1" dirty="0" smtClean="0">
                <a:sym typeface="Wingdings" panose="05000000000000000000" pitchFamily="2" charset="2"/>
              </a:rPr>
              <a:t>Hoe </a:t>
            </a:r>
            <a:r>
              <a:rPr lang="en-US" i="1" dirty="0" err="1" smtClean="0">
                <a:sym typeface="Wingdings" panose="05000000000000000000" pitchFamily="2" charset="2"/>
              </a:rPr>
              <a:t>groot</a:t>
            </a:r>
            <a:r>
              <a:rPr lang="en-US" i="1" dirty="0">
                <a:sym typeface="Wingdings" panose="05000000000000000000" pitchFamily="2" charset="2"/>
              </a:rPr>
              <a:t> </a:t>
            </a:r>
            <a:r>
              <a:rPr lang="en-US" i="1" dirty="0" smtClean="0">
                <a:sym typeface="Wingdings" panose="05000000000000000000" pitchFamily="2" charset="2"/>
              </a:rPr>
              <a:t>…?</a:t>
            </a:r>
          </a:p>
          <a:p>
            <a:pPr lvl="1"/>
            <a:r>
              <a:rPr lang="en-US" i="1" dirty="0" err="1" smtClean="0">
                <a:sym typeface="Wingdings" panose="05000000000000000000" pitchFamily="2" charset="2"/>
              </a:rPr>
              <a:t>Welke</a:t>
            </a:r>
            <a:r>
              <a:rPr lang="en-US" i="1" dirty="0" smtClean="0">
                <a:sym typeface="Wingdings" panose="05000000000000000000" pitchFamily="2" charset="2"/>
              </a:rPr>
              <a:t> …?</a:t>
            </a:r>
            <a:endParaRPr lang="en-US" dirty="0"/>
          </a:p>
        </p:txBody>
      </p:sp>
      <p:sp>
        <p:nvSpPr>
          <p:cNvPr id="9" name="Content Placeholder 2"/>
          <p:cNvSpPr txBox="1">
            <a:spLocks/>
          </p:cNvSpPr>
          <p:nvPr/>
        </p:nvSpPr>
        <p:spPr>
          <a:xfrm>
            <a:off x="6898626" y="1568275"/>
            <a:ext cx="4827209" cy="438429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b="1" dirty="0" smtClean="0"/>
              <a:t>Kwalitatief:</a:t>
            </a:r>
          </a:p>
          <a:p>
            <a:pPr marL="0" indent="0">
              <a:buNone/>
            </a:pPr>
            <a:r>
              <a:rPr lang="en-US" dirty="0"/>
              <a:t>“</a:t>
            </a:r>
            <a:r>
              <a:rPr lang="en-US" i="1" dirty="0"/>
              <a:t>Op </a:t>
            </a:r>
            <a:r>
              <a:rPr lang="en-US" i="1" dirty="0" err="1"/>
              <a:t>welke</a:t>
            </a:r>
            <a:r>
              <a:rPr lang="en-US" i="1" dirty="0"/>
              <a:t> </a:t>
            </a:r>
            <a:r>
              <a:rPr lang="en-US" i="1" dirty="0" err="1"/>
              <a:t>manier</a:t>
            </a:r>
            <a:r>
              <a:rPr lang="en-US" i="1" dirty="0"/>
              <a:t> </a:t>
            </a:r>
            <a:r>
              <a:rPr lang="en-US" i="1" dirty="0" err="1" smtClean="0"/>
              <a:t>beïnvloedt</a:t>
            </a:r>
            <a:r>
              <a:rPr lang="en-US" i="1" dirty="0" smtClean="0"/>
              <a:t> </a:t>
            </a:r>
            <a:r>
              <a:rPr lang="en-US" i="1" dirty="0" err="1" smtClean="0"/>
              <a:t>personeelsgebrek</a:t>
            </a:r>
            <a:r>
              <a:rPr lang="en-US" i="1" dirty="0" smtClean="0"/>
              <a:t> </a:t>
            </a:r>
            <a:r>
              <a:rPr lang="en-US" i="1" dirty="0"/>
              <a:t>de </a:t>
            </a:r>
            <a:r>
              <a:rPr lang="en-US" i="1" dirty="0" err="1"/>
              <a:t>arbeidstevredenheid</a:t>
            </a:r>
            <a:r>
              <a:rPr lang="en-US" i="1" dirty="0"/>
              <a:t> van </a:t>
            </a:r>
            <a:r>
              <a:rPr lang="en-US" i="1" dirty="0" err="1" smtClean="0"/>
              <a:t>oudere</a:t>
            </a:r>
            <a:r>
              <a:rPr lang="en-US" i="1" dirty="0" smtClean="0"/>
              <a:t> </a:t>
            </a:r>
            <a:r>
              <a:rPr lang="en-US" i="1" dirty="0" err="1" smtClean="0"/>
              <a:t>verpleegkundigen</a:t>
            </a:r>
            <a:r>
              <a:rPr lang="en-US" i="1" dirty="0"/>
              <a:t>?</a:t>
            </a:r>
            <a:r>
              <a:rPr lang="en-US" dirty="0"/>
              <a:t>”</a:t>
            </a:r>
          </a:p>
          <a:p>
            <a:pPr marL="0" indent="0">
              <a:buNone/>
            </a:pPr>
            <a:endParaRPr lang="nl-NL" dirty="0"/>
          </a:p>
          <a:p>
            <a:pPr marL="0" indent="0">
              <a:buNone/>
            </a:pPr>
            <a:r>
              <a:rPr lang="nl-NL" i="1" dirty="0"/>
              <a:t>“Wat zijn de perspectieven van ouders met kinderen in de psychiatrie op de nieuwe jeugdwet?</a:t>
            </a:r>
            <a:r>
              <a:rPr lang="en-US" i="1" dirty="0" smtClean="0"/>
              <a:t>”</a:t>
            </a:r>
            <a:endParaRPr lang="en-US" i="1" dirty="0"/>
          </a:p>
          <a:p>
            <a:pPr marL="0" indent="0">
              <a:buNone/>
            </a:pPr>
            <a:endParaRPr lang="en-US" i="1" dirty="0"/>
          </a:p>
          <a:p>
            <a:pPr>
              <a:buFont typeface="Wingdings" panose="05000000000000000000" pitchFamily="2" charset="2"/>
              <a:buChar char="à"/>
            </a:pPr>
            <a:r>
              <a:rPr lang="en-US" i="1" dirty="0" err="1" smtClean="0">
                <a:sym typeface="Wingdings" panose="05000000000000000000" pitchFamily="2" charset="2"/>
              </a:rPr>
              <a:t>Vragen</a:t>
            </a:r>
            <a:r>
              <a:rPr lang="en-US" i="1" dirty="0" smtClean="0">
                <a:sym typeface="Wingdings" panose="05000000000000000000" pitchFamily="2" charset="2"/>
              </a:rPr>
              <a:t> </a:t>
            </a:r>
            <a:r>
              <a:rPr lang="en-US" i="1" dirty="0" err="1" smtClean="0">
                <a:sym typeface="Wingdings" panose="05000000000000000000" pitchFamily="2" charset="2"/>
              </a:rPr>
              <a:t>als</a:t>
            </a:r>
            <a:r>
              <a:rPr lang="en-US" i="1" dirty="0" smtClean="0">
                <a:sym typeface="Wingdings" panose="05000000000000000000" pitchFamily="2" charset="2"/>
              </a:rPr>
              <a:t>: </a:t>
            </a:r>
            <a:endParaRPr lang="en-US" i="1" dirty="0">
              <a:sym typeface="Wingdings" panose="05000000000000000000" pitchFamily="2" charset="2"/>
            </a:endParaRPr>
          </a:p>
          <a:p>
            <a:pPr lvl="1"/>
            <a:r>
              <a:rPr lang="en-US" i="1" dirty="0">
                <a:sym typeface="Wingdings" panose="05000000000000000000" pitchFamily="2" charset="2"/>
              </a:rPr>
              <a:t>Wat </a:t>
            </a:r>
            <a:r>
              <a:rPr lang="en-US" i="1" dirty="0" err="1">
                <a:sym typeface="Wingdings" panose="05000000000000000000" pitchFamily="2" charset="2"/>
              </a:rPr>
              <a:t>vinden</a:t>
            </a:r>
            <a:r>
              <a:rPr lang="en-US" i="1" dirty="0" smtClean="0">
                <a:sym typeface="Wingdings" panose="05000000000000000000" pitchFamily="2" charset="2"/>
              </a:rPr>
              <a:t> …?</a:t>
            </a:r>
          </a:p>
          <a:p>
            <a:pPr lvl="1"/>
            <a:r>
              <a:rPr lang="en-US" i="1" dirty="0" smtClean="0">
                <a:sym typeface="Wingdings" panose="05000000000000000000" pitchFamily="2" charset="2"/>
              </a:rPr>
              <a:t>Hoe </a:t>
            </a:r>
            <a:r>
              <a:rPr lang="en-US" i="1" dirty="0" err="1">
                <a:sym typeface="Wingdings" panose="05000000000000000000" pitchFamily="2" charset="2"/>
              </a:rPr>
              <a:t>verloopt</a:t>
            </a:r>
            <a:r>
              <a:rPr lang="en-US" i="1" dirty="0" smtClean="0">
                <a:sym typeface="Wingdings" panose="05000000000000000000" pitchFamily="2" charset="2"/>
              </a:rPr>
              <a:t> </a:t>
            </a:r>
            <a:r>
              <a:rPr lang="en-US" i="1" dirty="0">
                <a:sym typeface="Wingdings" panose="05000000000000000000" pitchFamily="2" charset="2"/>
              </a:rPr>
              <a:t>…?</a:t>
            </a:r>
          </a:p>
          <a:p>
            <a:pPr lvl="1"/>
            <a:r>
              <a:rPr lang="en-US" i="1" dirty="0" err="1">
                <a:sym typeface="Wingdings" panose="05000000000000000000" pitchFamily="2" charset="2"/>
              </a:rPr>
              <a:t>Welke</a:t>
            </a:r>
            <a:r>
              <a:rPr lang="en-US" i="1" dirty="0">
                <a:sym typeface="Wingdings" panose="05000000000000000000" pitchFamily="2" charset="2"/>
              </a:rPr>
              <a:t> </a:t>
            </a:r>
            <a:r>
              <a:rPr lang="en-US" i="1" dirty="0" smtClean="0">
                <a:sym typeface="Wingdings" panose="05000000000000000000" pitchFamily="2" charset="2"/>
              </a:rPr>
              <a:t>…?</a:t>
            </a:r>
            <a:endParaRPr lang="en-US" dirty="0"/>
          </a:p>
        </p:txBody>
      </p:sp>
      <p:sp>
        <p:nvSpPr>
          <p:cNvPr id="3" name="Slide Number Placeholder 2"/>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21</a:t>
            </a:fld>
            <a:endParaRPr lang="en-GB" dirty="0"/>
          </a:p>
        </p:txBody>
      </p:sp>
    </p:spTree>
    <p:extLst>
      <p:ext uri="{BB962C8B-B14F-4D97-AF65-F5344CB8AC3E}">
        <p14:creationId xmlns:p14="http://schemas.microsoft.com/office/powerpoint/2010/main" val="503011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1651" y="829604"/>
            <a:ext cx="10553700" cy="816634"/>
          </a:xfrm>
        </p:spPr>
        <p:txBody>
          <a:bodyPr/>
          <a:lstStyle/>
          <a:p>
            <a:r>
              <a:rPr lang="nl-NL" dirty="0" smtClean="0"/>
              <a:t>Presentatie van enkele van jullie onderzoeksvragen</a:t>
            </a:r>
            <a:endParaRPr lang="en-US" dirty="0"/>
          </a:p>
        </p:txBody>
      </p:sp>
      <p:sp>
        <p:nvSpPr>
          <p:cNvPr id="3" name="Content Placeholder 2"/>
          <p:cNvSpPr>
            <a:spLocks noGrp="1"/>
          </p:cNvSpPr>
          <p:nvPr>
            <p:ph idx="1"/>
          </p:nvPr>
        </p:nvSpPr>
        <p:spPr>
          <a:xfrm>
            <a:off x="1771650" y="2032392"/>
            <a:ext cx="9086849" cy="3985854"/>
          </a:xfrm>
        </p:spPr>
        <p:txBody>
          <a:bodyPr>
            <a:normAutofit/>
          </a:bodyPr>
          <a:lstStyle/>
          <a:p>
            <a:pPr marL="342900" indent="-342900">
              <a:buFont typeface="Arial" panose="020B0604020202020204" pitchFamily="34" charset="0"/>
              <a:buChar char="•"/>
            </a:pPr>
            <a:r>
              <a:rPr lang="nl-NL" sz="2400" dirty="0" smtClean="0"/>
              <a:t>Feedback op de vraag?</a:t>
            </a:r>
          </a:p>
          <a:p>
            <a:pPr marL="342900" indent="-342900">
              <a:buFont typeface="Arial" panose="020B0604020202020204" pitchFamily="34" charset="0"/>
              <a:buChar char="•"/>
            </a:pPr>
            <a:endParaRPr lang="nl-NL" sz="2400" dirty="0" smtClean="0"/>
          </a:p>
          <a:p>
            <a:pPr marL="342900" indent="-342900">
              <a:buFont typeface="Arial" panose="020B0604020202020204" pitchFamily="34" charset="0"/>
              <a:buChar char="•"/>
            </a:pPr>
            <a:r>
              <a:rPr lang="nl-NL" sz="2400" dirty="0" smtClean="0"/>
              <a:t>Welke methode past erbij (kwalitatief of kwantitatief)?</a:t>
            </a:r>
            <a:endParaRPr lang="en-US" sz="2400"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22</a:t>
            </a:fld>
            <a:endParaRPr lang="en-GB" dirty="0"/>
          </a:p>
        </p:txBody>
      </p:sp>
    </p:spTree>
    <p:extLst>
      <p:ext uri="{BB962C8B-B14F-4D97-AF65-F5344CB8AC3E}">
        <p14:creationId xmlns:p14="http://schemas.microsoft.com/office/powerpoint/2010/main" val="540220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smtClean="0"/>
              <a:t>Voor</a:t>
            </a:r>
            <a:r>
              <a:rPr lang="en-US" dirty="0" smtClean="0"/>
              <a:t> </a:t>
            </a:r>
            <a:r>
              <a:rPr lang="en-US" dirty="0" err="1" smtClean="0"/>
              <a:t>volgende</a:t>
            </a:r>
            <a:r>
              <a:rPr lang="en-US" dirty="0" smtClean="0"/>
              <a:t> </a:t>
            </a:r>
            <a:r>
              <a:rPr lang="en-US" dirty="0" err="1" smtClean="0"/>
              <a:t>keer</a:t>
            </a:r>
            <a:endParaRPr lang="nl-NL" dirty="0"/>
          </a:p>
        </p:txBody>
      </p:sp>
      <p:sp>
        <p:nvSpPr>
          <p:cNvPr id="3" name="Content Placeholder 2"/>
          <p:cNvSpPr>
            <a:spLocks noGrp="1"/>
          </p:cNvSpPr>
          <p:nvPr>
            <p:ph idx="1"/>
          </p:nvPr>
        </p:nvSpPr>
        <p:spPr>
          <a:xfrm>
            <a:off x="2425940" y="2070299"/>
            <a:ext cx="9442210" cy="3985854"/>
          </a:xfrm>
        </p:spPr>
        <p:txBody>
          <a:bodyPr>
            <a:normAutofit fontScale="85000" lnSpcReduction="20000"/>
          </a:bodyPr>
          <a:lstStyle/>
          <a:p>
            <a:pPr marL="0" indent="0">
              <a:buNone/>
            </a:pPr>
            <a:r>
              <a:rPr lang="en-US" sz="2400" dirty="0" err="1" smtClean="0"/>
              <a:t>Voorbereiding</a:t>
            </a:r>
            <a:r>
              <a:rPr lang="en-US" sz="2400" dirty="0" smtClean="0"/>
              <a:t>: </a:t>
            </a:r>
            <a:r>
              <a:rPr lang="en-US" sz="2400" dirty="0" err="1" smtClean="0"/>
              <a:t>zie</a:t>
            </a:r>
            <a:r>
              <a:rPr lang="en-US" sz="2400" dirty="0" smtClean="0"/>
              <a:t> blackboard:</a:t>
            </a:r>
          </a:p>
          <a:p>
            <a:endParaRPr lang="en-US" sz="2400" dirty="0" smtClean="0"/>
          </a:p>
          <a:p>
            <a:pPr marL="342900" indent="-342900"/>
            <a:r>
              <a:rPr lang="nl-NL" sz="2400" dirty="0"/>
              <a:t>Schrijf af:</a:t>
            </a:r>
          </a:p>
          <a:p>
            <a:pPr marL="604838" lvl="1" indent="-342900"/>
            <a:r>
              <a:rPr lang="nl-NL" sz="2400" dirty="0"/>
              <a:t>je inleiding (met probleemstelling), doelstelling en vraagstelling</a:t>
            </a:r>
          </a:p>
          <a:p>
            <a:pPr marL="604838" lvl="1" indent="-342900"/>
            <a:r>
              <a:rPr lang="nl-NL" sz="2400" dirty="0" smtClean="0"/>
              <a:t>lijst </a:t>
            </a:r>
            <a:r>
              <a:rPr lang="nl-NL" sz="2400" dirty="0"/>
              <a:t>van gebruikte </a:t>
            </a:r>
            <a:r>
              <a:rPr lang="nl-NL" sz="2400" dirty="0" smtClean="0"/>
              <a:t>literatuur</a:t>
            </a:r>
          </a:p>
          <a:p>
            <a:pPr marL="604838" lvl="1" indent="-342900"/>
            <a:endParaRPr lang="nl-NL" sz="2400" dirty="0" smtClean="0"/>
          </a:p>
          <a:p>
            <a:pPr marL="296863" indent="-342900"/>
            <a:r>
              <a:rPr lang="nl-NL" sz="2400" dirty="0" smtClean="0"/>
              <a:t>Lees: Baarda: Dit is onderzoek! Hoofdstuk 2 en 3.</a:t>
            </a:r>
          </a:p>
          <a:p>
            <a:pPr marL="296863" indent="-342900"/>
            <a:r>
              <a:rPr lang="nl-NL" sz="2400" dirty="0" smtClean="0"/>
              <a:t>Maak eerste plannen voor:</a:t>
            </a:r>
          </a:p>
          <a:p>
            <a:pPr marL="604838" lvl="1" indent="-342900"/>
            <a:r>
              <a:rPr lang="nl-NL" sz="2400" dirty="0" smtClean="0"/>
              <a:t>je onderzoeksgroep (bij wie ga je gegevens verzamelen) </a:t>
            </a:r>
          </a:p>
          <a:p>
            <a:pPr marL="604838" lvl="1" indent="-342900"/>
            <a:r>
              <a:rPr lang="nl-NL" sz="2400" dirty="0" smtClean="0"/>
              <a:t>hoe je gegevens gaat verzamelen</a:t>
            </a:r>
          </a:p>
          <a:p>
            <a:pPr marL="604838" lvl="1" indent="-342900"/>
            <a:r>
              <a:rPr lang="nl-NL" sz="2400" dirty="0" smtClean="0"/>
              <a:t>Onderbouw deze plannen</a:t>
            </a:r>
            <a:endParaRPr lang="nl-NL" sz="2400" dirty="0"/>
          </a:p>
          <a:p>
            <a:endParaRPr lang="nl-NL" sz="2400"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23</a:t>
            </a:fld>
            <a:endParaRPr lang="en-GB" dirty="0"/>
          </a:p>
        </p:txBody>
      </p:sp>
    </p:spTree>
    <p:extLst>
      <p:ext uri="{BB962C8B-B14F-4D97-AF65-F5344CB8AC3E}">
        <p14:creationId xmlns:p14="http://schemas.microsoft.com/office/powerpoint/2010/main" val="282725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2425940" y="1217403"/>
            <a:ext cx="7114540" cy="428835"/>
          </a:xfrm>
        </p:spPr>
        <p:txBody>
          <a:bodyPr/>
          <a:lstStyle/>
          <a:p>
            <a:r>
              <a:rPr lang="en-US" altLang="en-US" dirty="0" err="1" smtClean="0"/>
              <a:t>Evalueren</a:t>
            </a:r>
            <a:r>
              <a:rPr lang="en-US" altLang="en-US" dirty="0" smtClean="0"/>
              <a:t> </a:t>
            </a:r>
          </a:p>
        </p:txBody>
      </p:sp>
      <p:sp>
        <p:nvSpPr>
          <p:cNvPr id="26627" name="Content Placeholder 2"/>
          <p:cNvSpPr>
            <a:spLocks noGrp="1"/>
          </p:cNvSpPr>
          <p:nvPr>
            <p:ph idx="1"/>
          </p:nvPr>
        </p:nvSpPr>
        <p:spPr/>
        <p:txBody>
          <a:bodyPr/>
          <a:lstStyle/>
          <a:p>
            <a:pPr marL="0" indent="0">
              <a:buNone/>
              <a:defRPr/>
            </a:pPr>
            <a:r>
              <a:rPr lang="en-US" altLang="en-US" dirty="0" smtClean="0"/>
              <a:t>www.menti.com</a:t>
            </a:r>
          </a:p>
        </p:txBody>
      </p:sp>
      <p:sp>
        <p:nvSpPr>
          <p:cNvPr id="3" name="Slide Number Placeholder 2"/>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24</a:t>
            </a:fld>
            <a:endParaRPr lang="en-GB" dirty="0"/>
          </a:p>
        </p:txBody>
      </p:sp>
    </p:spTree>
    <p:extLst>
      <p:ext uri="{BB962C8B-B14F-4D97-AF65-F5344CB8AC3E}">
        <p14:creationId xmlns:p14="http://schemas.microsoft.com/office/powerpoint/2010/main" val="3532717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2e7eb5fd271471ceb031aa7637231df710576e42"/>
</p:tagLst>
</file>

<file path=ppt/theme/theme1.xml><?xml version="1.0" encoding="utf-8"?>
<a:theme xmlns:a="http://schemas.openxmlformats.org/drawingml/2006/main" name="Kantoorthema">
  <a:themeElements>
    <a:clrScheme name="HHS">
      <a:dk1>
        <a:sysClr val="windowText" lastClr="000000"/>
      </a:dk1>
      <a:lt1>
        <a:sysClr val="window" lastClr="FFFFFF"/>
      </a:lt1>
      <a:dk2>
        <a:srgbClr val="213343"/>
      </a:dk2>
      <a:lt2>
        <a:srgbClr val="E7E6E6"/>
      </a:lt2>
      <a:accent1>
        <a:srgbClr val="9EA700"/>
      </a:accent1>
      <a:accent2>
        <a:srgbClr val="213343"/>
      </a:accent2>
      <a:accent3>
        <a:srgbClr val="9EA700"/>
      </a:accent3>
      <a:accent4>
        <a:srgbClr val="213343"/>
      </a:accent4>
      <a:accent5>
        <a:srgbClr val="9EA700"/>
      </a:accent5>
      <a:accent6>
        <a:srgbClr val="213343"/>
      </a:accent6>
      <a:hlink>
        <a:srgbClr val="213343"/>
      </a:hlink>
      <a:folHlink>
        <a:srgbClr val="213343"/>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2000" dirty="0" smtClean="0">
            <a:solidFill>
              <a:srgbClr val="213343"/>
            </a:solidFill>
            <a:latin typeface="+mj-lt"/>
          </a:defRPr>
        </a:defPPr>
      </a:lstStyle>
    </a:txDef>
  </a:objectDefaults>
  <a:extraClrSchemeLst/>
  <a:extLst>
    <a:ext uri="{05A4C25C-085E-4340-85A3-A5531E510DB2}">
      <thm15:themeFamily xmlns:thm15="http://schemas.microsoft.com/office/thememl/2012/main" name="HHS-ppt-template-NL-16x9" id="{088E9C5B-7272-814F-B966-5AFBBEBA7DAA}" vid="{777E0F1A-08F6-7F4C-9C2F-E163E2249B97}"/>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A6603AB6273949A883419BE8F06E16" ma:contentTypeVersion="6" ma:contentTypeDescription="Een nieuw document maken." ma:contentTypeScope="" ma:versionID="5e4932262c8328530b8dec9fd8385153">
  <xsd:schema xmlns:xsd="http://www.w3.org/2001/XMLSchema" xmlns:xs="http://www.w3.org/2001/XMLSchema" xmlns:p="http://schemas.microsoft.com/office/2006/metadata/properties" xmlns:ns2="4b15f04b-ece9-4834-ad48-5bdad4325625" xmlns:ns3="39c250b7-9a2a-4c67-afad-578f526b56a8" targetNamespace="http://schemas.microsoft.com/office/2006/metadata/properties" ma:root="true" ma:fieldsID="bddcd3252d62101dcb60705d017b3eb5" ns2:_="" ns3:_="">
    <xsd:import namespace="4b15f04b-ece9-4834-ad48-5bdad4325625"/>
    <xsd:import namespace="39c250b7-9a2a-4c67-afad-578f526b56a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RiavanDijk"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15f04b-ece9-4834-ad48-5bdad43256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RiavanDijk" ma:index="12" nillable="true" ma:displayName="Indiener" ma:format="Dropdown" ma:list="UserInfo" ma:SharePointGroup="0" ma:internalName="RiavanDijk">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DateTaken" ma:index="13"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9c250b7-9a2a-4c67-afad-578f526b56a8"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iavanDijk xmlns="4b15f04b-ece9-4834-ad48-5bdad4325625">
      <UserInfo>
        <DisplayName/>
        <AccountId xsi:nil="true"/>
        <AccountType/>
      </UserInfo>
    </RiavanDijk>
  </documentManagement>
</p:properties>
</file>

<file path=customXml/itemProps1.xml><?xml version="1.0" encoding="utf-8"?>
<ds:datastoreItem xmlns:ds="http://schemas.openxmlformats.org/officeDocument/2006/customXml" ds:itemID="{1BBDB25E-ABE5-4B84-AED8-B75623AF847F}"/>
</file>

<file path=customXml/itemProps2.xml><?xml version="1.0" encoding="utf-8"?>
<ds:datastoreItem xmlns:ds="http://schemas.openxmlformats.org/officeDocument/2006/customXml" ds:itemID="{FD335D5F-2A30-4D81-937E-BD173FE0BF78}"/>
</file>

<file path=customXml/itemProps3.xml><?xml version="1.0" encoding="utf-8"?>
<ds:datastoreItem xmlns:ds="http://schemas.openxmlformats.org/officeDocument/2006/customXml" ds:itemID="{BB0D1778-8532-4C9C-A861-82AC95659F58}"/>
</file>

<file path=docProps/app.xml><?xml version="1.0" encoding="utf-8"?>
<Properties xmlns="http://schemas.openxmlformats.org/officeDocument/2006/extended-properties" xmlns:vt="http://schemas.openxmlformats.org/officeDocument/2006/docPropsVTypes">
  <Template>HHS-ppt-template-NL-16x9</Template>
  <TotalTime>2402</TotalTime>
  <Words>1138</Words>
  <Application>Microsoft Office PowerPoint</Application>
  <PresentationFormat>Breedbeeld</PresentationFormat>
  <Paragraphs>234</Paragraphs>
  <Slides>24</Slides>
  <Notes>2</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24</vt:i4>
      </vt:variant>
    </vt:vector>
  </HeadingPairs>
  <TitlesOfParts>
    <vt:vector size="30" baseType="lpstr">
      <vt:lpstr>Arial</vt:lpstr>
      <vt:lpstr>Arial Black</vt:lpstr>
      <vt:lpstr>Calibri</vt:lpstr>
      <vt:lpstr>Lucida Sans Unicode</vt:lpstr>
      <vt:lpstr>Wingdings</vt:lpstr>
      <vt:lpstr>Kantoorthema</vt:lpstr>
      <vt:lpstr>Workshop  probleem, vraag en doel</vt:lpstr>
      <vt:lpstr>PowerPoint-presentatie</vt:lpstr>
      <vt:lpstr>PowerPoint-presentatie</vt:lpstr>
      <vt:lpstr>Planning van  Concept projectvoorstel Adviesproduct</vt:lpstr>
      <vt:lpstr>Lesdoelen</vt:lpstr>
      <vt:lpstr>Projectvoorstel </vt:lpstr>
      <vt:lpstr>Leeractiviteiten  </vt:lpstr>
      <vt:lpstr>Van probleem naar inleiding</vt:lpstr>
      <vt:lpstr>Opdracht: Trechter vullen</vt:lpstr>
      <vt:lpstr>Opdracht: Trechter bespreken</vt:lpstr>
      <vt:lpstr>Opdracht individueel:  feedback verwerken  </vt:lpstr>
      <vt:lpstr>Opdracht</vt:lpstr>
      <vt:lpstr>Doelstelling </vt:lpstr>
      <vt:lpstr>Doelstelling</vt:lpstr>
      <vt:lpstr>Van doel naar vraag</vt:lpstr>
      <vt:lpstr>Van doel naar vraag</vt:lpstr>
      <vt:lpstr>Doel en vraag moeten specifiek zijn</vt:lpstr>
      <vt:lpstr>Doel en vraag specifieker</vt:lpstr>
      <vt:lpstr>Plenair bespreken van de gekozen doel- en vraagstellingen</vt:lpstr>
      <vt:lpstr>Opdracht</vt:lpstr>
      <vt:lpstr>Onderzoeksvraag geeft richting aan de methode</vt:lpstr>
      <vt:lpstr>Presentatie van enkele van jullie onderzoeksvragen</vt:lpstr>
      <vt:lpstr>Voor volgende keer</vt:lpstr>
      <vt:lpstr>Evalueren </vt:lpstr>
    </vt:vector>
  </TitlesOfParts>
  <Manager/>
  <Company>HHS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Kick-off Afstuderen HBO-v</dc:title>
  <dc:subject/>
  <dc:creator>Kuijt - Evers, L.F.M.</dc:creator>
  <cp:keywords/>
  <dc:description/>
  <cp:lastModifiedBy>Koppes, L.L.J.</cp:lastModifiedBy>
  <cp:revision>103</cp:revision>
  <cp:lastPrinted>2018-09-19T06:50:53Z</cp:lastPrinted>
  <dcterms:created xsi:type="dcterms:W3CDTF">2018-02-12T19:11:44Z</dcterms:created>
  <dcterms:modified xsi:type="dcterms:W3CDTF">2020-01-14T13:51:36Z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0x01010033A6603AB6273949A883419BE8F06E16</vt:lpwstr>
  </property>
</Properties>
</file>