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3" r:id="rId1"/>
  </p:sldMasterIdLst>
  <p:notesMasterIdLst>
    <p:notesMasterId r:id="rId22"/>
  </p:notesMasterIdLst>
  <p:handoutMasterIdLst>
    <p:handoutMasterId r:id="rId23"/>
  </p:handoutMasterIdLst>
  <p:sldIdLst>
    <p:sldId id="266" r:id="rId2"/>
    <p:sldId id="258" r:id="rId3"/>
    <p:sldId id="273" r:id="rId4"/>
    <p:sldId id="280" r:id="rId5"/>
    <p:sldId id="259" r:id="rId6"/>
    <p:sldId id="282" r:id="rId7"/>
    <p:sldId id="274" r:id="rId8"/>
    <p:sldId id="286" r:id="rId9"/>
    <p:sldId id="284" r:id="rId10"/>
    <p:sldId id="287" r:id="rId11"/>
    <p:sldId id="263" r:id="rId12"/>
    <p:sldId id="264" r:id="rId13"/>
    <p:sldId id="275" r:id="rId14"/>
    <p:sldId id="270" r:id="rId15"/>
    <p:sldId id="271" r:id="rId16"/>
    <p:sldId id="272" r:id="rId17"/>
    <p:sldId id="277" r:id="rId18"/>
    <p:sldId id="276" r:id="rId19"/>
    <p:sldId id="285" r:id="rId20"/>
    <p:sldId id="288" r:id="rId21"/>
  </p:sldIdLst>
  <p:sldSz cx="9144000" cy="6858000" type="screen4x3"/>
  <p:notesSz cx="6669088" cy="9928225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922" autoAdjust="0"/>
  </p:normalViewPr>
  <p:slideViewPr>
    <p:cSldViewPr>
      <p:cViewPr varScale="1">
        <p:scale>
          <a:sx n="65" d="100"/>
          <a:sy n="65" d="100"/>
        </p:scale>
        <p:origin x="153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01" d="100"/>
          <a:sy n="101" d="100"/>
        </p:scale>
        <p:origin x="-3576" y="-90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8737A-7995-4B74-B63A-80E0593C4CFC}" type="datetimeFigureOut">
              <a:rPr lang="nl-NL" smtClean="0"/>
              <a:t>5-9-2017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1A7392-2789-462C-8F1D-017BB83F83C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0496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E894CF-CF29-460C-8820-A692FD564E29}" type="datetimeFigureOut">
              <a:rPr lang="nl-NL" smtClean="0"/>
              <a:t>5-9-2017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908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D3654-9A79-4B47-9CF7-D6BAF450FCC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7240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92170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38331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24659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65067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35806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52529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73838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04379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00852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29924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4444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811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7062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50652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63530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Leg nadruk op verschil anamnese gesprek en anamnese fase.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>
                <a:solidFill>
                  <a:prstClr val="black"/>
                </a:solidFill>
                <a:latin typeface="Calibri"/>
              </a:rPr>
              <a:pPr/>
              <a:t>6</a:t>
            </a:fld>
            <a:endParaRPr lang="nl-NL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1877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04294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68498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>
                <a:solidFill>
                  <a:prstClr val="black"/>
                </a:solidFill>
                <a:latin typeface="Calibri"/>
              </a:rPr>
              <a:pPr/>
              <a:t>9</a:t>
            </a:fld>
            <a:endParaRPr lang="nl-NL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5513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5-9-2017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1458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5-9-2017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1779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5-9-2017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1416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5-9-2017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1457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5-9-2017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0654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5-9-2017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366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5-9-2017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38390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5-9-2017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273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5-9-2017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427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5-9-2017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0401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5-9-2017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363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5-9-2017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3657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5-9-2017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5703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5-9-2017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8076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5-9-2017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0840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5-9-2017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3002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2B002-1032-497A-A690-67428BD6A599}" type="datetimeFigureOut">
              <a:rPr lang="nl-NL" smtClean="0"/>
              <a:t>5-9-2017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570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4" r:id="rId1"/>
    <p:sldLayoutId id="2147484025" r:id="rId2"/>
    <p:sldLayoutId id="2147484026" r:id="rId3"/>
    <p:sldLayoutId id="2147484027" r:id="rId4"/>
    <p:sldLayoutId id="2147484028" r:id="rId5"/>
    <p:sldLayoutId id="2147484029" r:id="rId6"/>
    <p:sldLayoutId id="2147484030" r:id="rId7"/>
    <p:sldLayoutId id="2147484031" r:id="rId8"/>
    <p:sldLayoutId id="2147484032" r:id="rId9"/>
    <p:sldLayoutId id="2147484033" r:id="rId10"/>
    <p:sldLayoutId id="2147484034" r:id="rId11"/>
    <p:sldLayoutId id="2147484035" r:id="rId12"/>
    <p:sldLayoutId id="2147484036" r:id="rId13"/>
    <p:sldLayoutId id="2147484037" r:id="rId14"/>
    <p:sldLayoutId id="2147484038" r:id="rId15"/>
    <p:sldLayoutId id="214748403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2348880"/>
            <a:ext cx="6172200" cy="936104"/>
          </a:xfrm>
        </p:spPr>
        <p:txBody>
          <a:bodyPr>
            <a:normAutofit/>
          </a:bodyPr>
          <a:lstStyle/>
          <a:p>
            <a:pPr algn="ctr"/>
            <a:r>
              <a:rPr lang="nl-NL" sz="3200" dirty="0" smtClean="0"/>
              <a:t>Methodiek T1</a:t>
            </a:r>
            <a:br>
              <a:rPr lang="nl-NL" sz="3200" dirty="0" smtClean="0"/>
            </a:br>
            <a:r>
              <a:rPr lang="nl-NL" sz="1600" dirty="0" smtClean="0"/>
              <a:t>Analyse van het verpleegkundig proces</a:t>
            </a:r>
            <a:endParaRPr lang="nl-NL" sz="1600" dirty="0"/>
          </a:p>
        </p:txBody>
      </p:sp>
      <p:sp>
        <p:nvSpPr>
          <p:cNvPr id="4" name="Ondertitel 3"/>
          <p:cNvSpPr>
            <a:spLocks noGrp="1"/>
          </p:cNvSpPr>
          <p:nvPr>
            <p:ph type="subTitle" idx="1"/>
          </p:nvPr>
        </p:nvSpPr>
        <p:spPr>
          <a:xfrm>
            <a:off x="5580112" y="6021288"/>
            <a:ext cx="6172200" cy="1371600"/>
          </a:xfrm>
        </p:spPr>
        <p:txBody>
          <a:bodyPr/>
          <a:lstStyle/>
          <a:p>
            <a:r>
              <a:rPr lang="nl-NL" dirty="0" smtClean="0"/>
              <a:t>Marloes </a:t>
            </a:r>
            <a:r>
              <a:rPr lang="nl-NL" dirty="0" err="1" smtClean="0"/>
              <a:t>vd</a:t>
            </a:r>
            <a:r>
              <a:rPr lang="nl-NL" dirty="0" smtClean="0"/>
              <a:t> Broek</a:t>
            </a:r>
          </a:p>
          <a:p>
            <a:r>
              <a:rPr lang="nl-NL" sz="1200" dirty="0" err="1" smtClean="0"/>
              <a:t>Fontys</a:t>
            </a:r>
            <a:r>
              <a:rPr lang="nl-NL" sz="1200" dirty="0" smtClean="0"/>
              <a:t> Hogeschool Mens en Gezondheid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13650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467600" cy="706090"/>
          </a:xfrm>
        </p:spPr>
        <p:txBody>
          <a:bodyPr>
            <a:normAutofit/>
          </a:bodyPr>
          <a:lstStyle/>
          <a:p>
            <a:r>
              <a:rPr lang="nl-NL" sz="2800" dirty="0" smtClean="0"/>
              <a:t>Subjectieve en objectieve gegevens 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403648" y="1628800"/>
            <a:ext cx="6880017" cy="4464496"/>
          </a:xfrm>
        </p:spPr>
        <p:txBody>
          <a:bodyPr>
            <a:normAutofit/>
          </a:bodyPr>
          <a:lstStyle/>
          <a:p>
            <a:r>
              <a:rPr lang="nl-NL" sz="1700" dirty="0" smtClean="0"/>
              <a:t>Subjectieve gegevens;</a:t>
            </a:r>
            <a:br>
              <a:rPr lang="nl-NL" sz="1700" dirty="0" smtClean="0"/>
            </a:br>
            <a:r>
              <a:rPr lang="nl-NL" sz="1700" dirty="0" smtClean="0"/>
              <a:t>Symptomen </a:t>
            </a:r>
            <a:r>
              <a:rPr lang="nl-NL" sz="1700" i="1" dirty="0" smtClean="0"/>
              <a:t>(</a:t>
            </a:r>
            <a:r>
              <a:rPr lang="nl-NL" sz="1700" i="1" dirty="0" err="1" smtClean="0"/>
              <a:t>symptoms</a:t>
            </a:r>
            <a:r>
              <a:rPr lang="nl-NL" sz="1700" i="1" dirty="0" smtClean="0"/>
              <a:t>). </a:t>
            </a:r>
            <a:r>
              <a:rPr lang="nl-NL" sz="1700" dirty="0" smtClean="0"/>
              <a:t>Wat vertelt de patiënt. Gegevens kunnen alleen door de patiënt worden waargenomen en geverifieerd. </a:t>
            </a:r>
          </a:p>
          <a:p>
            <a:pPr marL="0" indent="0">
              <a:buNone/>
            </a:pPr>
            <a:endParaRPr lang="nl-NL" sz="1700" dirty="0" smtClean="0"/>
          </a:p>
          <a:p>
            <a:r>
              <a:rPr lang="nl-NL" sz="1700" dirty="0" smtClean="0"/>
              <a:t>Objectieve gegevens;</a:t>
            </a:r>
          </a:p>
          <a:p>
            <a:pPr marL="0" indent="0">
              <a:buNone/>
            </a:pPr>
            <a:r>
              <a:rPr lang="nl-NL" sz="1700" dirty="0" smtClean="0"/>
              <a:t>Verschijnselen </a:t>
            </a:r>
            <a:r>
              <a:rPr lang="nl-NL" sz="1700" i="1" dirty="0" smtClean="0"/>
              <a:t>(</a:t>
            </a:r>
            <a:r>
              <a:rPr lang="nl-NL" sz="1700" i="1" dirty="0" err="1" smtClean="0"/>
              <a:t>signs</a:t>
            </a:r>
            <a:r>
              <a:rPr lang="nl-NL" sz="1700" i="1" dirty="0" smtClean="0"/>
              <a:t>). </a:t>
            </a:r>
            <a:r>
              <a:rPr lang="nl-NL" sz="1700" dirty="0" smtClean="0"/>
              <a:t>Gegevens kunnen door andere anderen worden geobserveerd of worden gemeten. 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 smtClean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sz="1200" dirty="0" smtClean="0"/>
              <a:t>Wilkinson (2008)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1641710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pPr algn="ctr"/>
            <a:r>
              <a:rPr lang="nl-NL" dirty="0" smtClean="0"/>
              <a:t>Gegevens verifiëren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sz="2000" dirty="0" smtClean="0"/>
              <a:t>Extra controle of gegevens kloppen.</a:t>
            </a:r>
          </a:p>
          <a:p>
            <a:pPr marL="0" indent="0">
              <a:buNone/>
            </a:pPr>
            <a:r>
              <a:rPr lang="nl-NL" dirty="0" smtClean="0"/>
              <a:t/>
            </a:r>
            <a:br>
              <a:rPr lang="nl-NL" dirty="0" smtClean="0"/>
            </a:br>
            <a:r>
              <a:rPr lang="nl-NL" sz="2000" dirty="0" smtClean="0"/>
              <a:t>Waarom?</a:t>
            </a:r>
          </a:p>
          <a:p>
            <a:r>
              <a:rPr lang="nl-NL" sz="1600" dirty="0" smtClean="0"/>
              <a:t>Er zeker van zijn dat anamnese gegevens volledig, nauwkeurig en op feiten gebaseerd zijn.</a:t>
            </a:r>
          </a:p>
          <a:p>
            <a:r>
              <a:rPr lang="nl-NL" sz="1600" dirty="0" smtClean="0"/>
              <a:t>Eigen fouten, vooroordelen en misvattingen uit de gegevens te verwijderen</a:t>
            </a:r>
          </a:p>
          <a:p>
            <a:r>
              <a:rPr lang="nl-NL" sz="1600" dirty="0" smtClean="0"/>
              <a:t>Ter voorkoming van te snel, verkeerde conclusie trekken uit gegevens.</a:t>
            </a:r>
          </a:p>
          <a:p>
            <a:pPr marL="0" indent="0">
              <a:buNone/>
            </a:pPr>
            <a:r>
              <a:rPr lang="nl-NL" sz="1600" dirty="0" smtClean="0"/>
              <a:t/>
            </a:r>
            <a:br>
              <a:rPr lang="nl-NL" sz="1600" dirty="0" smtClean="0"/>
            </a:br>
            <a:r>
              <a:rPr lang="nl-NL" sz="2000" dirty="0" smtClean="0"/>
              <a:t>Wanneer?</a:t>
            </a:r>
          </a:p>
          <a:p>
            <a:r>
              <a:rPr lang="nl-NL" sz="1600" dirty="0" smtClean="0"/>
              <a:t>De subjectieve en objectieve gegevens komen niet overeen.</a:t>
            </a:r>
          </a:p>
          <a:p>
            <a:r>
              <a:rPr lang="nl-NL" sz="1600" dirty="0" smtClean="0"/>
              <a:t>De patiënt zegt op verschillende momenten in het anamnesegesprek verschillende dingen.</a:t>
            </a:r>
          </a:p>
          <a:p>
            <a:r>
              <a:rPr lang="nl-NL" sz="1600" dirty="0" smtClean="0"/>
              <a:t>De gegevens lijken erg abnormaal</a:t>
            </a:r>
          </a:p>
          <a:p>
            <a:r>
              <a:rPr lang="nl-NL" sz="1600" dirty="0" smtClean="0"/>
              <a:t>Er zijn factoren die een nauwkeurige meting belemmeren. </a:t>
            </a:r>
          </a:p>
          <a:p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165565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37848" y="404664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nl-NL" sz="2800" dirty="0" smtClean="0"/>
              <a:t>Gegevens ordenen/clusteren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475656" y="1988840"/>
            <a:ext cx="6591985" cy="377762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nl-NL" sz="1900" dirty="0" smtClean="0"/>
              <a:t>Classificatie is het sorteren van zaken in voor gedefinieerde categorieën;</a:t>
            </a:r>
          </a:p>
          <a:p>
            <a:pPr marL="0" indent="0">
              <a:buNone/>
            </a:pPr>
            <a:r>
              <a:rPr lang="nl-NL" sz="1700" i="1" dirty="0" smtClean="0"/>
              <a:t>Gegevens die met elkaar in verband staan in van te voren vast gestelde categorieën </a:t>
            </a:r>
            <a:r>
              <a:rPr lang="nl-NL" sz="1700" i="1" dirty="0"/>
              <a:t>onderbrengen </a:t>
            </a:r>
            <a:r>
              <a:rPr lang="nl-NL" sz="1200" i="1" dirty="0"/>
              <a:t>(</a:t>
            </a:r>
            <a:r>
              <a:rPr lang="nl-NL" sz="1200" i="1" dirty="0" smtClean="0"/>
              <a:t>Wilkinson, 2008)</a:t>
            </a:r>
          </a:p>
          <a:p>
            <a:pPr marL="0" indent="0">
              <a:buNone/>
            </a:pPr>
            <a:endParaRPr lang="nl-NL" sz="1600" i="1" dirty="0"/>
          </a:p>
          <a:p>
            <a:r>
              <a:rPr lang="nl-NL" sz="1700" dirty="0" smtClean="0"/>
              <a:t>Soms standaard anamneseformulieren gebaseerd op categorieën.</a:t>
            </a:r>
          </a:p>
          <a:p>
            <a:r>
              <a:rPr lang="nl-NL" sz="1700" dirty="0" smtClean="0"/>
              <a:t>Zo niet beschrijven van gegevens in het gekozen classificatiemodel.</a:t>
            </a:r>
            <a:endParaRPr lang="nl-NL" sz="1700" dirty="0"/>
          </a:p>
          <a:p>
            <a:r>
              <a:rPr lang="nl-NL" sz="1700" dirty="0" smtClean="0"/>
              <a:t>Vergelijk gegevens met de normaalwaarden (bestaande standaarden en normen).</a:t>
            </a:r>
          </a:p>
          <a:p>
            <a:r>
              <a:rPr lang="nl-NL" sz="1700" dirty="0" smtClean="0"/>
              <a:t>Cluster gegevens die verband met elkaar lijken te hebben (professionele kennis voor nodig).</a:t>
            </a:r>
          </a:p>
          <a:p>
            <a:r>
              <a:rPr lang="nl-NL" sz="1700" dirty="0" smtClean="0"/>
              <a:t>Stel ontbrekende gegevens vast + tegenstrijdigheden.</a:t>
            </a:r>
          </a:p>
          <a:p>
            <a:pPr marL="0" indent="0">
              <a:buNone/>
            </a:pPr>
            <a:endParaRPr lang="nl-NL" sz="1600" i="1" dirty="0" smtClean="0"/>
          </a:p>
          <a:p>
            <a:pPr marL="0" indent="0">
              <a:buNone/>
            </a:pPr>
            <a:endParaRPr lang="nl-NL" sz="1600" i="1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4488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dirty="0" err="1" smtClean="0"/>
              <a:t>Majory</a:t>
            </a:r>
            <a:r>
              <a:rPr lang="nl-NL" sz="2800" dirty="0" smtClean="0"/>
              <a:t> Gordon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1600" dirty="0" err="1"/>
              <a:t>Marjory</a:t>
            </a:r>
            <a:r>
              <a:rPr lang="nl-NL" sz="1600" dirty="0"/>
              <a:t> Gordon is een vooraanstaand Amerikaanse </a:t>
            </a:r>
            <a:r>
              <a:rPr lang="nl-NL" sz="1600" dirty="0" smtClean="0"/>
              <a:t>verpleegkundige en verpleegwetenschapper.</a:t>
            </a:r>
          </a:p>
          <a:p>
            <a:r>
              <a:rPr lang="nl-NL" sz="1600" dirty="0" smtClean="0"/>
              <a:t>Eerste president van de </a:t>
            </a:r>
            <a:r>
              <a:rPr lang="nl-NL" sz="1600" i="1" dirty="0" smtClean="0"/>
              <a:t>North </a:t>
            </a:r>
            <a:r>
              <a:rPr lang="nl-NL" sz="1600" i="1" dirty="0"/>
              <a:t>American </a:t>
            </a:r>
            <a:r>
              <a:rPr lang="nl-NL" sz="1600" i="1" dirty="0" err="1"/>
              <a:t>Nursing</a:t>
            </a:r>
            <a:r>
              <a:rPr lang="nl-NL" sz="1600" i="1" dirty="0"/>
              <a:t> Diagnosis </a:t>
            </a:r>
            <a:r>
              <a:rPr lang="nl-NL" sz="1600" i="1" dirty="0" err="1"/>
              <a:t>Association</a:t>
            </a:r>
            <a:r>
              <a:rPr lang="nl-NL" sz="1600" i="1" dirty="0"/>
              <a:t> (NANDA</a:t>
            </a:r>
            <a:r>
              <a:rPr lang="nl-NL" sz="1600" i="1" dirty="0" smtClean="0"/>
              <a:t>)</a:t>
            </a:r>
          </a:p>
          <a:p>
            <a:r>
              <a:rPr lang="nl-NL" sz="1600" dirty="0"/>
              <a:t>Systeem ontwikkeld om inzicht te krijgen in de gevolgen van gezondheidsproblemen voor zorgvragers.</a:t>
            </a:r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22181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8147248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nl-NL" sz="3100" dirty="0" smtClean="0"/>
              <a:t>11 Gezondheidspatronen GORDON</a:t>
            </a:r>
            <a:r>
              <a:rPr lang="nl-NL" dirty="0" smtClean="0"/>
              <a:t> </a:t>
            </a:r>
            <a:r>
              <a:rPr lang="nl-NL" sz="1100" dirty="0" smtClean="0"/>
              <a:t>(Hesselink, 2010)</a:t>
            </a:r>
            <a:endParaRPr lang="nl-NL" sz="11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47665" y="1772816"/>
            <a:ext cx="6986736" cy="4138406"/>
          </a:xfrm>
        </p:spPr>
        <p:txBody>
          <a:bodyPr>
            <a:normAutofit lnSpcReduction="10000"/>
          </a:bodyPr>
          <a:lstStyle/>
          <a:p>
            <a:r>
              <a:rPr lang="nl-NL" sz="1700" dirty="0"/>
              <a:t>Gezondheidspatroon 1: Gezondheidsbeleving en Instandhouding</a:t>
            </a:r>
          </a:p>
          <a:p>
            <a:pPr marL="0" indent="0">
              <a:buNone/>
            </a:pPr>
            <a:r>
              <a:rPr lang="nl-NL" sz="1500" i="1" dirty="0"/>
              <a:t>Dit patroon omvat datgene wat de cliënt van zijn gezondheid vindt en hoe hij voor zijn gezondheid zorgt. </a:t>
            </a:r>
          </a:p>
          <a:p>
            <a:pPr marL="0" indent="0">
              <a:buNone/>
            </a:pPr>
            <a:endParaRPr lang="nl-NL" sz="2000" dirty="0"/>
          </a:p>
          <a:p>
            <a:r>
              <a:rPr lang="nl-NL" sz="1700" dirty="0" smtClean="0"/>
              <a:t>Gezondheidspatroon </a:t>
            </a:r>
            <a:r>
              <a:rPr lang="nl-NL" sz="1700" dirty="0"/>
              <a:t>2: </a:t>
            </a:r>
            <a:r>
              <a:rPr lang="nl-NL" sz="1700" dirty="0" smtClean="0"/>
              <a:t>Voeding/stofwisselingspatroon.</a:t>
            </a:r>
          </a:p>
          <a:p>
            <a:pPr marL="0" indent="0">
              <a:buNone/>
            </a:pPr>
            <a:r>
              <a:rPr lang="nl-NL" sz="1500" i="1" dirty="0" smtClean="0"/>
              <a:t>Het </a:t>
            </a:r>
            <a:r>
              <a:rPr lang="nl-NL" sz="1500" i="1" dirty="0"/>
              <a:t>voeding/stofwisselingspatroon omvat de opname van vocht en voedsel in verhouding tot de fysiologische behoeften, en ook de indicatoren van de plaatselijke (geografisch) aanwezige voedingsmiddelen. </a:t>
            </a:r>
            <a:endParaRPr lang="nl-NL" sz="1500" i="1" dirty="0" smtClean="0"/>
          </a:p>
          <a:p>
            <a:pPr marL="0" indent="0">
              <a:buNone/>
            </a:pPr>
            <a:endParaRPr lang="nl-NL" sz="1700" dirty="0" smtClean="0"/>
          </a:p>
          <a:p>
            <a:r>
              <a:rPr lang="nl-NL" sz="1700" dirty="0" smtClean="0"/>
              <a:t>Gezondheidspatroon </a:t>
            </a:r>
            <a:r>
              <a:rPr lang="nl-NL" sz="1700" dirty="0"/>
              <a:t>3: Uitscheidingspatroon </a:t>
            </a:r>
          </a:p>
          <a:p>
            <a:pPr marL="0" indent="0">
              <a:buNone/>
            </a:pPr>
            <a:r>
              <a:rPr lang="nl-NL" sz="1400" i="1" dirty="0"/>
              <a:t>Het uitscheidingspatroon omvat de uitscheidingsfunctie van : darmen, blaas en de huid. </a:t>
            </a:r>
          </a:p>
        </p:txBody>
      </p:sp>
    </p:spTree>
    <p:extLst>
      <p:ext uri="{BB962C8B-B14F-4D97-AF65-F5344CB8AC3E}">
        <p14:creationId xmlns:p14="http://schemas.microsoft.com/office/powerpoint/2010/main" val="174468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/>
              <a:t>11 Gezondheidspatronen GORDON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475656" y="1844824"/>
            <a:ext cx="7272807" cy="4536504"/>
          </a:xfrm>
        </p:spPr>
        <p:txBody>
          <a:bodyPr>
            <a:normAutofit fontScale="62500" lnSpcReduction="20000"/>
          </a:bodyPr>
          <a:lstStyle/>
          <a:p>
            <a:r>
              <a:rPr lang="nl-NL" sz="2600" dirty="0"/>
              <a:t>Gezondheidspatroon 4: Activiteitenpatroon </a:t>
            </a:r>
          </a:p>
          <a:p>
            <a:pPr marL="0" indent="0">
              <a:buNone/>
            </a:pPr>
            <a:r>
              <a:rPr lang="nl-NL" sz="2300" i="1" dirty="0"/>
              <a:t>Het activiteitenpatroon omvat het geheel van lichaamsbeweging, ontspanning, recreatie en vrijetijdsbesteding. Datgene wat dus energie kost</a:t>
            </a:r>
            <a:r>
              <a:rPr lang="nl-NL" sz="2300" i="1" dirty="0" smtClean="0"/>
              <a:t>.</a:t>
            </a:r>
          </a:p>
          <a:p>
            <a:pPr marL="0" indent="0">
              <a:buNone/>
            </a:pPr>
            <a:endParaRPr lang="nl-NL" dirty="0" smtClean="0"/>
          </a:p>
          <a:p>
            <a:r>
              <a:rPr lang="nl-NL" sz="2900" dirty="0" smtClean="0"/>
              <a:t> </a:t>
            </a:r>
            <a:r>
              <a:rPr lang="nl-NL" sz="2600" dirty="0" smtClean="0"/>
              <a:t>Gezondheidspatroon </a:t>
            </a:r>
            <a:r>
              <a:rPr lang="nl-NL" sz="2600" dirty="0"/>
              <a:t>5: Slaap/rustpatroon </a:t>
            </a:r>
          </a:p>
          <a:p>
            <a:pPr marL="0" indent="0">
              <a:buNone/>
            </a:pPr>
            <a:r>
              <a:rPr lang="nl-NL" sz="2300" i="1" dirty="0"/>
              <a:t>Het slaap/rustpatroon omvat het patroon van perioden van : slaap, rust en ontspanning verspreid over het etmaal. Inbegrepen zijn ook de subjectieve </a:t>
            </a:r>
            <a:r>
              <a:rPr lang="nl-NL" sz="2300" i="1" dirty="0" smtClean="0"/>
              <a:t>belevingen.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sz="2600" dirty="0" smtClean="0"/>
              <a:t>Gezondheidspatroon </a:t>
            </a:r>
            <a:r>
              <a:rPr lang="nl-NL" sz="2600" dirty="0"/>
              <a:t>6: Waarneming/cognitiepatroon </a:t>
            </a:r>
          </a:p>
          <a:p>
            <a:pPr marL="0" indent="0">
              <a:buNone/>
            </a:pPr>
            <a:r>
              <a:rPr lang="nl-NL" sz="2300" i="1" dirty="0"/>
              <a:t>Het waarnemings-/cognitiepatroon omvat de zintuiglijke waarneming en de cognitieve functies. </a:t>
            </a:r>
            <a:endParaRPr lang="nl-NL" sz="2300" i="1" dirty="0" smtClean="0"/>
          </a:p>
          <a:p>
            <a:pPr marL="0" indent="0">
              <a:buNone/>
            </a:pPr>
            <a:endParaRPr lang="nl-NL" dirty="0"/>
          </a:p>
          <a:p>
            <a:r>
              <a:rPr lang="nl-NL" sz="2600" dirty="0" smtClean="0"/>
              <a:t>Gezondheidspatroon </a:t>
            </a:r>
            <a:r>
              <a:rPr lang="nl-NL" sz="2600" dirty="0"/>
              <a:t>7: Zelfbelevingspatroon </a:t>
            </a:r>
          </a:p>
          <a:p>
            <a:pPr marL="0" indent="0">
              <a:buNone/>
            </a:pPr>
            <a:r>
              <a:rPr lang="nl-NL" sz="2500" i="1" dirty="0" smtClean="0"/>
              <a:t>De </a:t>
            </a:r>
            <a:r>
              <a:rPr lang="nl-NL" sz="2500" i="1" dirty="0"/>
              <a:t>beleving van de eigen vaardigheden, het zelfbeeld, de eigen identiteit, het gevoel van eigenwaarde en het algemene patroon van emoties. </a:t>
            </a:r>
          </a:p>
        </p:txBody>
      </p:sp>
    </p:spTree>
    <p:extLst>
      <p:ext uri="{BB962C8B-B14F-4D97-AF65-F5344CB8AC3E}">
        <p14:creationId xmlns:p14="http://schemas.microsoft.com/office/powerpoint/2010/main" val="121361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7467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/>
              <a:t>11 Gezondheidspatronen GORDON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87584" y="1484784"/>
            <a:ext cx="7467600" cy="4989168"/>
          </a:xfrm>
        </p:spPr>
        <p:txBody>
          <a:bodyPr>
            <a:normAutofit fontScale="92500"/>
          </a:bodyPr>
          <a:lstStyle/>
          <a:p>
            <a:r>
              <a:rPr lang="nl-NL" sz="1700" dirty="0" smtClean="0"/>
              <a:t>Gezondheidspatroon </a:t>
            </a:r>
            <a:r>
              <a:rPr lang="nl-NL" sz="1700" dirty="0"/>
              <a:t>8: Rollen/relatiepatroon </a:t>
            </a:r>
          </a:p>
          <a:p>
            <a:pPr marL="0" indent="0">
              <a:buNone/>
            </a:pPr>
            <a:r>
              <a:rPr lang="nl-NL" sz="1500" i="1" dirty="0"/>
              <a:t>Het rollen/relatiepatroon omvat de belangrijkste rollen en de verantwoordelijkheden van de cliënt in zijn huidige levenssituatie en zijn familie,-gezin,-werk en sociale relaties met de bijbehorende verantwoordelijkheden. </a:t>
            </a:r>
            <a:endParaRPr lang="nl-NL" sz="1500" i="1" dirty="0" smtClean="0"/>
          </a:p>
          <a:p>
            <a:pPr marL="0" indent="0">
              <a:buNone/>
            </a:pPr>
            <a:endParaRPr lang="nl-NL" sz="1900" i="1" dirty="0" smtClean="0"/>
          </a:p>
          <a:p>
            <a:r>
              <a:rPr lang="nl-NL" sz="1700" dirty="0" smtClean="0"/>
              <a:t>Gezondheidspatroon </a:t>
            </a:r>
            <a:r>
              <a:rPr lang="nl-NL" sz="1700" dirty="0"/>
              <a:t>9: </a:t>
            </a:r>
            <a:r>
              <a:rPr lang="nl-NL" sz="1700" dirty="0" smtClean="0"/>
              <a:t>Seksualiteit/voortplantingspatroon</a:t>
            </a:r>
          </a:p>
          <a:p>
            <a:pPr marL="0" indent="0">
              <a:buNone/>
            </a:pPr>
            <a:r>
              <a:rPr lang="nl-NL" sz="1500" i="1" dirty="0" smtClean="0"/>
              <a:t>Het </a:t>
            </a:r>
            <a:r>
              <a:rPr lang="nl-NL" sz="1500" i="1" dirty="0" err="1"/>
              <a:t>seksualiteits</a:t>
            </a:r>
            <a:r>
              <a:rPr lang="nl-NL" sz="1500" i="1" dirty="0"/>
              <a:t>/voortplantingspatroon omvat de seksuele relaties, seksualiteitsbeleving en het voortplantingspatroon. </a:t>
            </a:r>
            <a:endParaRPr lang="nl-NL" sz="1500" i="1" dirty="0" smtClean="0"/>
          </a:p>
          <a:p>
            <a:pPr marL="0" indent="0">
              <a:buNone/>
            </a:pPr>
            <a:endParaRPr lang="nl-NL" i="1" dirty="0" smtClean="0"/>
          </a:p>
          <a:p>
            <a:r>
              <a:rPr lang="nl-NL" sz="1700" dirty="0" smtClean="0"/>
              <a:t>Gezondheidspatroon </a:t>
            </a:r>
            <a:r>
              <a:rPr lang="nl-NL" sz="1700" dirty="0"/>
              <a:t>10: </a:t>
            </a:r>
            <a:r>
              <a:rPr lang="nl-NL" sz="1700" dirty="0" smtClean="0"/>
              <a:t>Stressverwerkingspatroon</a:t>
            </a:r>
          </a:p>
          <a:p>
            <a:pPr marL="0" indent="0">
              <a:buNone/>
            </a:pPr>
            <a:r>
              <a:rPr lang="nl-NL" sz="1500" i="1" dirty="0" smtClean="0"/>
              <a:t>Het </a:t>
            </a:r>
            <a:r>
              <a:rPr lang="nl-NL" sz="1500" i="1" dirty="0"/>
              <a:t>stressverwerkingspatroon omvat de manier waarop iemand in het algemeen met problemen en stress omgaat. </a:t>
            </a:r>
            <a:r>
              <a:rPr lang="nl-NL" sz="1500" dirty="0" smtClean="0"/>
              <a:t/>
            </a:r>
            <a:br>
              <a:rPr lang="nl-NL" sz="1500" dirty="0" smtClean="0"/>
            </a:br>
            <a:endParaRPr lang="nl-NL" sz="1500" dirty="0" smtClean="0"/>
          </a:p>
          <a:p>
            <a:r>
              <a:rPr lang="nl-NL" sz="1700" dirty="0" smtClean="0"/>
              <a:t>Gezondheidspatroon </a:t>
            </a:r>
            <a:r>
              <a:rPr lang="nl-NL" sz="1700" dirty="0"/>
              <a:t>11: Waarden/overtuigingspatroon </a:t>
            </a:r>
          </a:p>
          <a:p>
            <a:pPr marL="0" indent="0">
              <a:buNone/>
            </a:pPr>
            <a:r>
              <a:rPr lang="nl-NL" sz="1500" i="1" dirty="0"/>
              <a:t>Het waarden/overtuigingspatroon omvat de waarden, normen doelstellingen en overtuigingen (ook geestelijke) waarop iemand zijn keuzes en beslissingen maakt. </a:t>
            </a:r>
          </a:p>
        </p:txBody>
      </p:sp>
    </p:spTree>
    <p:extLst>
      <p:ext uri="{BB962C8B-B14F-4D97-AF65-F5344CB8AC3E}">
        <p14:creationId xmlns:p14="http://schemas.microsoft.com/office/powerpoint/2010/main" val="400882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40350" y="332656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nl-NL" sz="2800" dirty="0" smtClean="0"/>
              <a:t>Functioneel en disfunctioneel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71601" y="1700808"/>
            <a:ext cx="7562800" cy="42104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1600" dirty="0"/>
              <a:t>Van </a:t>
            </a:r>
            <a:r>
              <a:rPr lang="nl-NL" sz="1600" dirty="0" smtClean="0"/>
              <a:t>ieder gezondheidspatroon kan </a:t>
            </a:r>
            <a:r>
              <a:rPr lang="nl-NL" sz="1600" dirty="0"/>
              <a:t>een verpleegkundige vaststellen in hoeverre een </a:t>
            </a:r>
            <a:r>
              <a:rPr lang="nl-NL" sz="1600" dirty="0" smtClean="0"/>
              <a:t>gezondheidspatroon bij </a:t>
            </a:r>
            <a:r>
              <a:rPr lang="nl-NL" sz="1600" dirty="0"/>
              <a:t>de zorgvrager functioneel of disfunctioneel is</a:t>
            </a:r>
            <a:r>
              <a:rPr lang="nl-NL" sz="1600" dirty="0" smtClean="0"/>
              <a:t>.</a:t>
            </a:r>
          </a:p>
          <a:p>
            <a:pPr marL="0" indent="0">
              <a:buNone/>
            </a:pPr>
            <a:endParaRPr lang="nl-NL" dirty="0" smtClean="0"/>
          </a:p>
          <a:p>
            <a:pPr lvl="1"/>
            <a:r>
              <a:rPr lang="nl-NL" sz="1400" dirty="0" smtClean="0"/>
              <a:t>Functioneel: </a:t>
            </a:r>
            <a:r>
              <a:rPr lang="nl-NL" sz="1400" dirty="0"/>
              <a:t>Zorgvrager heeft </a:t>
            </a:r>
            <a:r>
              <a:rPr lang="nl-NL" sz="1400" dirty="0" smtClean="0"/>
              <a:t>voldoende </a:t>
            </a:r>
            <a:r>
              <a:rPr lang="nl-NL" sz="1400" dirty="0"/>
              <a:t>draagkracht om de verrichtingen die bij een bepaald patroon horen </a:t>
            </a:r>
            <a:r>
              <a:rPr lang="nl-NL" sz="1400" dirty="0" smtClean="0"/>
              <a:t>in voldoende mate uit te voeren.</a:t>
            </a:r>
            <a:br>
              <a:rPr lang="nl-NL" sz="1400" dirty="0" smtClean="0"/>
            </a:br>
            <a:endParaRPr lang="nl-NL" sz="1400" dirty="0"/>
          </a:p>
          <a:p>
            <a:pPr lvl="1"/>
            <a:r>
              <a:rPr lang="nl-NL" sz="1400" dirty="0" smtClean="0"/>
              <a:t>Disfunctioneel: Zorgvrager heeft niet </a:t>
            </a:r>
            <a:r>
              <a:rPr lang="nl-NL" sz="1400" dirty="0"/>
              <a:t>voldoende draagkracht om de verrichtingen die bij een </a:t>
            </a:r>
            <a:r>
              <a:rPr lang="nl-NL" sz="1400" dirty="0" smtClean="0"/>
              <a:t>bepaald patroon </a:t>
            </a:r>
            <a:r>
              <a:rPr lang="nl-NL" sz="1400" dirty="0"/>
              <a:t>horen zelfstandig uit te </a:t>
            </a:r>
            <a:r>
              <a:rPr lang="nl-NL" sz="1400" dirty="0" smtClean="0"/>
              <a:t>voeren.</a:t>
            </a:r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243086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38140" y="332656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nl-NL" sz="2800" dirty="0"/>
              <a:t>Functioneel en disfunctioneel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87625" y="1700808"/>
            <a:ext cx="7346776" cy="4210414"/>
          </a:xfrm>
        </p:spPr>
        <p:txBody>
          <a:bodyPr/>
          <a:lstStyle/>
          <a:p>
            <a:pPr marL="0" indent="0" algn="ctr">
              <a:buNone/>
            </a:pPr>
            <a:r>
              <a:rPr lang="nl-NL" sz="1600" dirty="0" smtClean="0"/>
              <a:t>Of een patroon </a:t>
            </a:r>
            <a:r>
              <a:rPr lang="nl-NL" sz="1600" dirty="0"/>
              <a:t>functioneel of </a:t>
            </a:r>
            <a:r>
              <a:rPr lang="nl-NL" sz="1600" dirty="0" smtClean="0"/>
              <a:t>disfunctioneel </a:t>
            </a:r>
            <a:r>
              <a:rPr lang="nl-NL" sz="1600" dirty="0"/>
              <a:t>is, kun je bepalen door gegevens uit je beoordeling te vergelijken met een of meer van de volgende: </a:t>
            </a:r>
          </a:p>
          <a:p>
            <a:pPr marL="0" indent="0">
              <a:buNone/>
            </a:pPr>
            <a:endParaRPr lang="nl-NL" dirty="0"/>
          </a:p>
          <a:p>
            <a:pPr lvl="1"/>
            <a:r>
              <a:rPr lang="nl-NL" sz="1400" dirty="0"/>
              <a:t>I</a:t>
            </a:r>
            <a:r>
              <a:rPr lang="nl-NL" sz="1400" dirty="0" smtClean="0"/>
              <a:t>ndividuele </a:t>
            </a:r>
            <a:r>
              <a:rPr lang="nl-NL" sz="1400" dirty="0"/>
              <a:t>uitgangswaarden </a:t>
            </a:r>
          </a:p>
          <a:p>
            <a:pPr lvl="1"/>
            <a:r>
              <a:rPr lang="nl-NL" sz="1400" dirty="0"/>
              <a:t>V</a:t>
            </a:r>
            <a:r>
              <a:rPr lang="nl-NL" sz="1400" dirty="0" smtClean="0"/>
              <a:t>aste </a:t>
            </a:r>
            <a:r>
              <a:rPr lang="nl-NL" sz="1400" dirty="0"/>
              <a:t>normen voor leeftijdsgroepen en/of </a:t>
            </a:r>
          </a:p>
          <a:p>
            <a:pPr lvl="1"/>
            <a:r>
              <a:rPr lang="nl-NL" sz="1400" dirty="0"/>
              <a:t>C</a:t>
            </a:r>
            <a:r>
              <a:rPr lang="nl-NL" sz="1400" dirty="0" smtClean="0"/>
              <a:t>ulturele</a:t>
            </a:r>
            <a:r>
              <a:rPr lang="nl-NL" sz="1400" dirty="0"/>
              <a:t>, sociale of andere normen.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329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nl-NL" sz="2800" dirty="0" smtClean="0"/>
              <a:t>Afronding anamnese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403648" y="2133600"/>
            <a:ext cx="7272807" cy="3777622"/>
          </a:xfrm>
        </p:spPr>
        <p:txBody>
          <a:bodyPr>
            <a:normAutofit/>
          </a:bodyPr>
          <a:lstStyle/>
          <a:p>
            <a:pPr lvl="1"/>
            <a:r>
              <a:rPr lang="nl-NL" sz="1400" dirty="0" smtClean="0"/>
              <a:t>Voorlopige afspraken over uit te voeren activiteiten.</a:t>
            </a:r>
          </a:p>
          <a:p>
            <a:pPr lvl="1"/>
            <a:r>
              <a:rPr lang="nl-NL" sz="1400" dirty="0" smtClean="0"/>
              <a:t>Genereren van gezondheidsproblemen </a:t>
            </a:r>
            <a:r>
              <a:rPr lang="nl-NL" sz="1400" dirty="0" smtClean="0">
                <a:sym typeface="Wingdings" pitchFamily="2" charset="2"/>
              </a:rPr>
              <a:t> VPK diagnosen.</a:t>
            </a:r>
          </a:p>
          <a:p>
            <a:pPr lvl="1"/>
            <a:r>
              <a:rPr lang="nl-NL" sz="1400" dirty="0" smtClean="0">
                <a:sym typeface="Wingdings" pitchFamily="2" charset="2"/>
              </a:rPr>
              <a:t>Aandacht functies en vaardigheden voor verdere besluitvorming.</a:t>
            </a:r>
          </a:p>
          <a:p>
            <a:endParaRPr lang="nl-NL" sz="1400" dirty="0">
              <a:sym typeface="Wingdings" pitchFamily="2" charset="2"/>
            </a:endParaRPr>
          </a:p>
          <a:p>
            <a:endParaRPr lang="nl-NL" sz="1400" dirty="0" smtClean="0">
              <a:sym typeface="Wingdings" pitchFamily="2" charset="2"/>
            </a:endParaRPr>
          </a:p>
          <a:p>
            <a:pPr marL="0" indent="0" algn="ctr">
              <a:buNone/>
            </a:pPr>
            <a:r>
              <a:rPr lang="nl-NL" sz="1400" i="1" dirty="0" smtClean="0">
                <a:sym typeface="Wingdings" pitchFamily="2" charset="2"/>
              </a:rPr>
              <a:t>Aan het eind van de anamnese hoef je dus nog niet onmiddellijk met diagnosen te komen</a:t>
            </a:r>
            <a:r>
              <a:rPr lang="nl-NL" sz="1400" dirty="0" smtClean="0">
                <a:sym typeface="Wingdings" pitchFamily="2" charset="2"/>
              </a:rPr>
              <a:t>.</a:t>
            </a:r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1508421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nl-NL" sz="2800" dirty="0" smtClean="0"/>
              <a:t>Doelstellingen bijeenkomst 3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844824"/>
            <a:ext cx="7467600" cy="4629128"/>
          </a:xfrm>
        </p:spPr>
        <p:txBody>
          <a:bodyPr/>
          <a:lstStyle/>
          <a:p>
            <a:pPr lvl="1"/>
            <a:r>
              <a:rPr lang="nl-NL" sz="1400" dirty="0"/>
              <a:t>De student beargumenteert het belang van kritisch denken en het onderscheid tussen objectieve gegevens / interpretatie tijdens het verzamelen van gegevens</a:t>
            </a:r>
            <a:r>
              <a:rPr lang="nl-NL" sz="1400" dirty="0" smtClean="0"/>
              <a:t>.</a:t>
            </a:r>
          </a:p>
          <a:p>
            <a:pPr marL="0" lvl="0" indent="0">
              <a:buNone/>
            </a:pPr>
            <a:endParaRPr lang="nl-NL" sz="1400" dirty="0"/>
          </a:p>
          <a:p>
            <a:pPr lvl="1"/>
            <a:r>
              <a:rPr lang="nl-NL" sz="1400" dirty="0"/>
              <a:t>De student benoemt het belang van gegevensverzameling ten behoeve van de besluitvorming over verpleegkundige resultaten en interventies en gegevensverzameling tijdens de afronding van de verpleegkundige zorgverlening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5282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467600" cy="706090"/>
          </a:xfrm>
        </p:spPr>
        <p:txBody>
          <a:bodyPr/>
          <a:lstStyle/>
          <a:p>
            <a:r>
              <a:rPr lang="nl-NL" dirty="0" smtClean="0"/>
              <a:t>Bronnen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1400" dirty="0" smtClean="0"/>
              <a:t>Hesselink, J (2010) </a:t>
            </a:r>
            <a:r>
              <a:rPr lang="nl-NL" sz="1400" i="1" dirty="0" smtClean="0"/>
              <a:t>Zo maak je en verpleegplan. Groningen/Houten: </a:t>
            </a:r>
            <a:r>
              <a:rPr lang="nl-NL" sz="1400" dirty="0" smtClean="0"/>
              <a:t>Noordhoff uitgevers</a:t>
            </a:r>
          </a:p>
          <a:p>
            <a:endParaRPr lang="nl-NL" sz="1400" dirty="0"/>
          </a:p>
          <a:p>
            <a:r>
              <a:rPr lang="nl-NL" sz="1400" dirty="0" smtClean="0"/>
              <a:t>Wilkinson</a:t>
            </a:r>
            <a:r>
              <a:rPr lang="nl-NL" sz="1400" dirty="0"/>
              <a:t>, J.M. (2008) </a:t>
            </a:r>
            <a:r>
              <a:rPr lang="nl-NL" sz="1400" i="1" dirty="0"/>
              <a:t>Kritisch denken binnen het verpleegkundig proces</a:t>
            </a:r>
            <a:r>
              <a:rPr lang="nl-NL" sz="1400" dirty="0"/>
              <a:t>. Amsterdam: Pearson </a:t>
            </a:r>
            <a:r>
              <a:rPr lang="nl-NL" sz="1400" dirty="0" err="1"/>
              <a:t>Education</a:t>
            </a:r>
            <a:r>
              <a:rPr lang="nl-NL" sz="1400" dirty="0"/>
              <a:t> Benelux</a:t>
            </a:r>
            <a:r>
              <a:rPr lang="nl-NL" sz="1400" dirty="0" smtClean="0"/>
              <a:t>.</a:t>
            </a:r>
          </a:p>
          <a:p>
            <a:endParaRPr lang="nl-NL" sz="18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70212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2049" y="332656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nl-NL" sz="2800" dirty="0" smtClean="0"/>
              <a:t>Anamnese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47664" y="1556792"/>
            <a:ext cx="6591985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nl-NL" sz="1400" dirty="0" smtClean="0"/>
          </a:p>
          <a:p>
            <a:pPr marL="0" indent="0" algn="ctr">
              <a:buNone/>
            </a:pPr>
            <a:endParaRPr lang="nl-NL" sz="1400" dirty="0"/>
          </a:p>
          <a:p>
            <a:pPr marL="0" indent="0" algn="ctr">
              <a:buNone/>
            </a:pPr>
            <a:r>
              <a:rPr lang="nl-NL" sz="1400" dirty="0" smtClean="0"/>
              <a:t>‘’De verpleegkundige anamnese is de activiteit van het verzamelen en interpreteren van gegevens over iemands gezondheidstoestand (Gordon, 1995).’’</a:t>
            </a:r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187702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86808" y="137289"/>
            <a:ext cx="7467600" cy="490066"/>
          </a:xfrm>
        </p:spPr>
        <p:txBody>
          <a:bodyPr>
            <a:noAutofit/>
          </a:bodyPr>
          <a:lstStyle/>
          <a:p>
            <a:pPr algn="ctr"/>
            <a:r>
              <a:rPr lang="nl-NL" sz="2800" dirty="0" smtClean="0"/>
              <a:t>Methodisch verpleegkundig proces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08720"/>
            <a:ext cx="7742848" cy="5784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251520" y="6473952"/>
            <a:ext cx="28083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Bron: Wilkinson (2008)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7321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pPr algn="ctr"/>
            <a:r>
              <a:rPr lang="nl-NL" sz="2800" dirty="0" smtClean="0"/>
              <a:t>Anamnese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357090" y="1340768"/>
            <a:ext cx="6591985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600" dirty="0" smtClean="0"/>
              <a:t>Anamnese;</a:t>
            </a:r>
          </a:p>
          <a:p>
            <a:pPr marL="0" indent="0">
              <a:buNone/>
            </a:pPr>
            <a:endParaRPr lang="nl-NL" sz="1600" dirty="0"/>
          </a:p>
          <a:p>
            <a:r>
              <a:rPr lang="nl-NL" sz="1600" dirty="0" smtClean="0"/>
              <a:t>Verzamelen</a:t>
            </a:r>
          </a:p>
          <a:p>
            <a:r>
              <a:rPr lang="nl-NL" sz="1600" dirty="0" smtClean="0"/>
              <a:t>Verifiëren</a:t>
            </a:r>
          </a:p>
          <a:p>
            <a:r>
              <a:rPr lang="nl-NL" sz="1600" dirty="0" smtClean="0"/>
              <a:t>Ordenen</a:t>
            </a:r>
          </a:p>
          <a:p>
            <a:r>
              <a:rPr lang="nl-NL" sz="1600" dirty="0" smtClean="0"/>
              <a:t>Vastleggen</a:t>
            </a:r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153429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nl-NL" sz="2800" dirty="0" smtClean="0"/>
              <a:t>Anamnese fase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475656" y="1556792"/>
            <a:ext cx="6591985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600" dirty="0" smtClean="0"/>
              <a:t>Verzamelen van objectieve en subjectieve gegevens van de zorgvrager;</a:t>
            </a:r>
          </a:p>
          <a:p>
            <a:pPr marL="0" indent="0">
              <a:buNone/>
            </a:pPr>
            <a:endParaRPr lang="nl-NL" sz="1600" dirty="0"/>
          </a:p>
          <a:p>
            <a:r>
              <a:rPr lang="nl-NL" sz="1600" dirty="0"/>
              <a:t>A</a:t>
            </a:r>
            <a:r>
              <a:rPr lang="nl-NL" sz="1600" dirty="0" smtClean="0"/>
              <a:t>lgemene </a:t>
            </a:r>
            <a:r>
              <a:rPr lang="nl-NL" sz="1600" dirty="0"/>
              <a:t>gegevens; denk ook aan allergieën, donorregistratie, sociale gegevens. </a:t>
            </a:r>
          </a:p>
          <a:p>
            <a:r>
              <a:rPr lang="nl-NL" sz="1600" dirty="0"/>
              <a:t>Metingen: (RR, P, T, gewicht)</a:t>
            </a:r>
          </a:p>
          <a:p>
            <a:r>
              <a:rPr lang="nl-NL" sz="1600" dirty="0"/>
              <a:t>Informatie medicatiegebruik</a:t>
            </a:r>
          </a:p>
          <a:p>
            <a:r>
              <a:rPr lang="nl-NL" sz="1600" dirty="0"/>
              <a:t>Zorg en zorgbehoeften.</a:t>
            </a:r>
          </a:p>
        </p:txBody>
      </p:sp>
    </p:spTree>
    <p:extLst>
      <p:ext uri="{BB962C8B-B14F-4D97-AF65-F5344CB8AC3E}">
        <p14:creationId xmlns:p14="http://schemas.microsoft.com/office/powerpoint/2010/main" val="5213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pPr algn="ctr"/>
            <a:r>
              <a:rPr lang="nl-NL" sz="2800" dirty="0" smtClean="0"/>
              <a:t>Het eerste contact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47664" y="1628800"/>
            <a:ext cx="6591985" cy="3777622"/>
          </a:xfrm>
        </p:spPr>
        <p:txBody>
          <a:bodyPr>
            <a:normAutofit/>
          </a:bodyPr>
          <a:lstStyle/>
          <a:p>
            <a:r>
              <a:rPr lang="nl-NL" sz="1600" dirty="0" smtClean="0"/>
              <a:t>Quick scanning</a:t>
            </a:r>
          </a:p>
          <a:p>
            <a:r>
              <a:rPr lang="nl-NL" sz="1600" dirty="0" smtClean="0"/>
              <a:t>Prioriteiten stellen</a:t>
            </a:r>
          </a:p>
          <a:p>
            <a:r>
              <a:rPr lang="nl-NL" sz="1600" dirty="0" smtClean="0"/>
              <a:t>Strategie voor verdere gegevensverzameling</a:t>
            </a:r>
          </a:p>
          <a:p>
            <a:r>
              <a:rPr lang="nl-NL" sz="1600" dirty="0" smtClean="0"/>
              <a:t>Biedt de patiënt controle en stimuleer actieve participatie (welke gegevens in een bepaalde setting heb je nodig als </a:t>
            </a:r>
            <a:r>
              <a:rPr lang="nl-NL" sz="1600" dirty="0" err="1" smtClean="0"/>
              <a:t>vpk</a:t>
            </a:r>
            <a:r>
              <a:rPr lang="nl-NL" sz="1600" dirty="0" smtClean="0"/>
              <a:t>). </a:t>
            </a:r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403832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2505" y="404664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nl-NL" sz="2800" dirty="0" smtClean="0"/>
              <a:t>(Bijzondere) omstandigheden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91680" y="1628800"/>
            <a:ext cx="6591985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Voorbeeld: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 smtClean="0"/>
              <a:t>Een matige uitdrukkingsvaardigheid en woordenschat.</a:t>
            </a:r>
          </a:p>
          <a:p>
            <a:r>
              <a:rPr lang="nl-NL" dirty="0" smtClean="0"/>
              <a:t>Het spreken van een andere taal</a:t>
            </a:r>
          </a:p>
          <a:p>
            <a:r>
              <a:rPr lang="nl-NL" dirty="0" smtClean="0"/>
              <a:t>Een laag bewustzijnsniveau</a:t>
            </a:r>
          </a:p>
          <a:p>
            <a:r>
              <a:rPr lang="nl-NL" dirty="0" smtClean="0"/>
              <a:t>Ademhalingsproblemen</a:t>
            </a:r>
          </a:p>
          <a:p>
            <a:r>
              <a:rPr lang="nl-NL" dirty="0" smtClean="0"/>
              <a:t>Slechthorendheid</a:t>
            </a:r>
          </a:p>
          <a:p>
            <a:r>
              <a:rPr lang="nl-NL" dirty="0" smtClean="0"/>
              <a:t>Achterdocht.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57916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nl-NL" sz="2800" dirty="0" smtClean="0"/>
              <a:t>Anamnese gesprek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803807" y="1484784"/>
            <a:ext cx="6591985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400" dirty="0" smtClean="0"/>
              <a:t>Doel is verzamelen van subjectieve gegevens van de zorgvrager. </a:t>
            </a:r>
          </a:p>
          <a:p>
            <a:endParaRPr lang="nl-NL" sz="1400" dirty="0"/>
          </a:p>
          <a:p>
            <a:r>
              <a:rPr lang="nl-NL" sz="1400" dirty="0"/>
              <a:t>Verzamelt met name gegevens die nodig zijn om de zorgvrager te kunnen verplegen. </a:t>
            </a:r>
            <a:endParaRPr lang="nl-NL" sz="1400" dirty="0" smtClean="0"/>
          </a:p>
          <a:p>
            <a:r>
              <a:rPr lang="nl-NL" sz="1400" dirty="0"/>
              <a:t>E</a:t>
            </a:r>
            <a:r>
              <a:rPr lang="nl-NL" sz="1400" dirty="0" smtClean="0"/>
              <a:t>erste </a:t>
            </a:r>
            <a:r>
              <a:rPr lang="nl-NL" sz="1400" dirty="0"/>
              <a:t>aanzet voor het opbouw van een vertrouwensrelatie. </a:t>
            </a:r>
            <a:endParaRPr lang="nl-NL" sz="1400" dirty="0" smtClean="0"/>
          </a:p>
          <a:p>
            <a:r>
              <a:rPr lang="nl-NL" sz="1400" dirty="0" smtClean="0"/>
              <a:t>Onderdeel van de anamnese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063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ert">
  <a:themeElements>
    <a:clrScheme name="Sliert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lier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ert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832</Words>
  <Application>Microsoft Office PowerPoint</Application>
  <PresentationFormat>Diavoorstelling (4:3)</PresentationFormat>
  <Paragraphs>160</Paragraphs>
  <Slides>20</Slides>
  <Notes>19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Gothic</vt:lpstr>
      <vt:lpstr>Wingdings</vt:lpstr>
      <vt:lpstr>Wingdings 3</vt:lpstr>
      <vt:lpstr>Sliert</vt:lpstr>
      <vt:lpstr>Methodiek T1 Analyse van het verpleegkundig proces</vt:lpstr>
      <vt:lpstr>Doelstellingen bijeenkomst 3</vt:lpstr>
      <vt:lpstr>Anamnese</vt:lpstr>
      <vt:lpstr>Methodisch verpleegkundig proces</vt:lpstr>
      <vt:lpstr>Anamnese</vt:lpstr>
      <vt:lpstr>Anamnese fase</vt:lpstr>
      <vt:lpstr>Het eerste contact</vt:lpstr>
      <vt:lpstr>(Bijzondere) omstandigheden</vt:lpstr>
      <vt:lpstr>Anamnese gesprek</vt:lpstr>
      <vt:lpstr>Subjectieve en objectieve gegevens </vt:lpstr>
      <vt:lpstr>Gegevens verifiëren</vt:lpstr>
      <vt:lpstr>Gegevens ordenen/clusteren</vt:lpstr>
      <vt:lpstr>Majory Gordon</vt:lpstr>
      <vt:lpstr>11 Gezondheidspatronen GORDON (Hesselink, 2010)</vt:lpstr>
      <vt:lpstr>11 Gezondheidspatronen GORDON</vt:lpstr>
      <vt:lpstr>11 Gezondheidspatronen GORDON</vt:lpstr>
      <vt:lpstr>Functioneel en disfunctioneel</vt:lpstr>
      <vt:lpstr>Functioneel en disfunctioneel</vt:lpstr>
      <vt:lpstr>Afronding anamnese</vt:lpstr>
      <vt:lpstr>Bronnen</vt:lpstr>
    </vt:vector>
  </TitlesOfParts>
  <Company>Fontys Hogescholen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CUR01 methodiek Analyse van het verpleegkundig proces</dc:title>
  <dc:creator>Broek,Marloes M.C.C. van den</dc:creator>
  <cp:lastModifiedBy>Broek,Marloes M.C.C. van den</cp:lastModifiedBy>
  <cp:revision>29</cp:revision>
  <cp:lastPrinted>2014-09-15T12:43:49Z</cp:lastPrinted>
  <dcterms:created xsi:type="dcterms:W3CDTF">2013-09-03T13:26:37Z</dcterms:created>
  <dcterms:modified xsi:type="dcterms:W3CDTF">2017-09-05T11:47:51Z</dcterms:modified>
</cp:coreProperties>
</file>