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56" r:id="rId5"/>
    <p:sldId id="259" r:id="rId6"/>
    <p:sldId id="258" r:id="rId7"/>
    <p:sldId id="257" r:id="rId8"/>
    <p:sldId id="260"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6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41E4B6EA-3191-4F35-AC6E-670C55716036}" type="datetimeFigureOut">
              <a:rPr lang="nl-NL" smtClean="0"/>
              <a:pPr/>
              <a:t>17-1-2014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1E4B6EA-3191-4F35-AC6E-670C55716036}" type="datetimeFigureOut">
              <a:rPr lang="nl-NL" smtClean="0"/>
              <a:pPr/>
              <a:t>17-1-2014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1E4B6EA-3191-4F35-AC6E-670C55716036}" type="datetimeFigureOut">
              <a:rPr lang="nl-NL" smtClean="0"/>
              <a:pPr/>
              <a:t>17-1-2014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1E4B6EA-3191-4F35-AC6E-670C55716036}" type="datetimeFigureOut">
              <a:rPr lang="nl-NL" smtClean="0"/>
              <a:pPr/>
              <a:t>17-1-2014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41E4B6EA-3191-4F35-AC6E-670C55716036}" type="datetimeFigureOut">
              <a:rPr lang="nl-NL" smtClean="0"/>
              <a:pPr/>
              <a:t>17-1-2014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41E4B6EA-3191-4F35-AC6E-670C55716036}" type="datetimeFigureOut">
              <a:rPr lang="nl-NL" smtClean="0"/>
              <a:pPr/>
              <a:t>17-1-2014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41E4B6EA-3191-4F35-AC6E-670C55716036}" type="datetimeFigureOut">
              <a:rPr lang="nl-NL" smtClean="0"/>
              <a:pPr/>
              <a:t>17-1-2014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41E4B6EA-3191-4F35-AC6E-670C55716036}" type="datetimeFigureOut">
              <a:rPr lang="nl-NL" smtClean="0"/>
              <a:pPr/>
              <a:t>17-1-2014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1E4B6EA-3191-4F35-AC6E-670C55716036}" type="datetimeFigureOut">
              <a:rPr lang="nl-NL" smtClean="0"/>
              <a:pPr/>
              <a:t>17-1-2014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1E4B6EA-3191-4F35-AC6E-670C55716036}" type="datetimeFigureOut">
              <a:rPr lang="nl-NL" smtClean="0"/>
              <a:pPr/>
              <a:t>17-1-2014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1E4B6EA-3191-4F35-AC6E-670C55716036}" type="datetimeFigureOut">
              <a:rPr lang="nl-NL" smtClean="0"/>
              <a:pPr/>
              <a:t>17-1-2014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246BA65-CEBD-46CA-AEBB-CB45A619B8FF}"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E4B6EA-3191-4F35-AC6E-670C55716036}" type="datetimeFigureOut">
              <a:rPr lang="nl-NL" smtClean="0"/>
              <a:pPr/>
              <a:t>17-1-2014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46BA65-CEBD-46CA-AEBB-CB45A619B8FF}"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2.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395536" y="1268760"/>
            <a:ext cx="8352928" cy="4524315"/>
          </a:xfrm>
          <a:prstGeom prst="rect">
            <a:avLst/>
          </a:prstGeom>
          <a:noFill/>
        </p:spPr>
        <p:txBody>
          <a:bodyPr wrap="square" rtlCol="0">
            <a:spAutoFit/>
          </a:bodyPr>
          <a:lstStyle/>
          <a:p>
            <a:r>
              <a:rPr lang="nl-NL" dirty="0" smtClean="0"/>
              <a:t>Voor de docent!</a:t>
            </a:r>
          </a:p>
          <a:p>
            <a:r>
              <a:rPr lang="nl-NL" dirty="0" smtClean="0"/>
              <a:t>Heb je ook weinig spullen voor een practicum en kamp je ook met een begroting waar zelfs de minister van financiën nachtmerries van krijgt dan heb ik voor jou een practicum uit de categorie :  hoe entertain ik 80 leerlingen een lesuur lang voor minder dan een euro!</a:t>
            </a:r>
          </a:p>
          <a:p>
            <a:endParaRPr lang="nl-NL" dirty="0" smtClean="0"/>
          </a:p>
          <a:p>
            <a:r>
              <a:rPr lang="nl-NL" dirty="0" smtClean="0"/>
              <a:t>Wat heb je nodig?</a:t>
            </a:r>
          </a:p>
          <a:p>
            <a:endParaRPr lang="nl-NL" dirty="0" smtClean="0"/>
          </a:p>
          <a:p>
            <a:r>
              <a:rPr lang="nl-NL" dirty="0" smtClean="0"/>
              <a:t>Thermometers , ik heb de gewone thermometers van glas</a:t>
            </a:r>
          </a:p>
          <a:p>
            <a:r>
              <a:rPr lang="nl-NL" dirty="0" smtClean="0"/>
              <a:t>Weegschaal, die van mij weegt alleen hele grammen.</a:t>
            </a:r>
          </a:p>
          <a:p>
            <a:r>
              <a:rPr lang="nl-NL" dirty="0" smtClean="0"/>
              <a:t>A-4 papier bij de conciërge en als die lastig doet het kopieerapparaat.</a:t>
            </a:r>
          </a:p>
          <a:p>
            <a:r>
              <a:rPr lang="nl-NL" dirty="0" smtClean="0"/>
              <a:t>Bekerglazen 250 ml</a:t>
            </a:r>
          </a:p>
          <a:p>
            <a:r>
              <a:rPr lang="nl-NL" dirty="0" smtClean="0"/>
              <a:t>Blokjes metaal. Het maakt niet uit wat maar je moet natuurlijk wel weten wat voor soort metaal het is en dat het in je </a:t>
            </a:r>
            <a:r>
              <a:rPr lang="nl-NL" dirty="0" err="1" smtClean="0"/>
              <a:t>Binas</a:t>
            </a:r>
            <a:r>
              <a:rPr lang="nl-NL" dirty="0" smtClean="0"/>
              <a:t> staat. </a:t>
            </a:r>
          </a:p>
          <a:p>
            <a:r>
              <a:rPr lang="nl-NL" dirty="0" smtClean="0"/>
              <a:t>Maatcilinders.</a:t>
            </a:r>
          </a:p>
          <a:p>
            <a:r>
              <a:rPr lang="nl-NL" dirty="0" smtClean="0"/>
              <a:t>Plakband.</a:t>
            </a:r>
            <a:endParaRPr lang="nl-NL" dirty="0"/>
          </a:p>
        </p:txBody>
      </p:sp>
      <p:sp>
        <p:nvSpPr>
          <p:cNvPr id="5" name="Tekstvak 4"/>
          <p:cNvSpPr txBox="1"/>
          <p:nvPr/>
        </p:nvSpPr>
        <p:spPr>
          <a:xfrm>
            <a:off x="467544" y="260648"/>
            <a:ext cx="7632848" cy="523220"/>
          </a:xfrm>
          <a:prstGeom prst="rect">
            <a:avLst/>
          </a:prstGeom>
          <a:noFill/>
        </p:spPr>
        <p:txBody>
          <a:bodyPr wrap="square" rtlCol="0">
            <a:spAutoFit/>
          </a:bodyPr>
          <a:lstStyle/>
          <a:p>
            <a:r>
              <a:rPr lang="nl-NL" sz="2800" b="1" dirty="0" smtClean="0"/>
              <a:t>Practicum soortelijke warmte voor 3 VMBO</a:t>
            </a:r>
            <a:endParaRPr lang="nl-NL" sz="28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467544" y="476672"/>
            <a:ext cx="8136904" cy="2862322"/>
          </a:xfrm>
          <a:prstGeom prst="rect">
            <a:avLst/>
          </a:prstGeom>
          <a:noFill/>
        </p:spPr>
        <p:txBody>
          <a:bodyPr wrap="square" rtlCol="0">
            <a:spAutoFit/>
          </a:bodyPr>
          <a:lstStyle/>
          <a:p>
            <a:r>
              <a:rPr lang="nl-NL" dirty="0" smtClean="0"/>
              <a:t>Voorbereiden van het practicum.</a:t>
            </a:r>
          </a:p>
          <a:p>
            <a:endParaRPr lang="nl-NL" dirty="0" smtClean="0"/>
          </a:p>
          <a:p>
            <a:r>
              <a:rPr lang="nl-NL" dirty="0" smtClean="0"/>
              <a:t>Doe de blokjes metaal in een bekerglas van 1 liter en doe er voldoende water bij zodat de blokjes allemaal onder water liggen..</a:t>
            </a:r>
          </a:p>
          <a:p>
            <a:r>
              <a:rPr lang="nl-NL" dirty="0" smtClean="0"/>
              <a:t>Breng het water ruim van te voren aan de kook zodat de blokjes ook in de kern 100 </a:t>
            </a:r>
            <a:r>
              <a:rPr lang="nl-NL" baseline="30000" dirty="0" smtClean="0"/>
              <a:t>0</a:t>
            </a:r>
            <a:r>
              <a:rPr lang="nl-NL" dirty="0" smtClean="0"/>
              <a:t>C zijn.</a:t>
            </a:r>
          </a:p>
          <a:p>
            <a:r>
              <a:rPr lang="nl-NL" dirty="0" smtClean="0"/>
              <a:t>Als je weinig scharen heb knip de A-4 alvast in de breedte door midden. De ene helft is voor het dekseltje en de andere helft is voor het inpakken van het bekerglas.</a:t>
            </a:r>
          </a:p>
          <a:p>
            <a:r>
              <a:rPr lang="nl-NL" dirty="0" smtClean="0"/>
              <a:t>Leg een tang klaar want  de blokjes zijn heet als je ze er uit haalt.</a:t>
            </a:r>
          </a:p>
          <a:p>
            <a:endParaRPr lang="nl-NL" dirty="0"/>
          </a:p>
        </p:txBody>
      </p:sp>
      <p:sp>
        <p:nvSpPr>
          <p:cNvPr id="3" name="Tekstvak 2"/>
          <p:cNvSpPr txBox="1"/>
          <p:nvPr/>
        </p:nvSpPr>
        <p:spPr>
          <a:xfrm>
            <a:off x="467544" y="3140968"/>
            <a:ext cx="7704856" cy="2031325"/>
          </a:xfrm>
          <a:prstGeom prst="rect">
            <a:avLst/>
          </a:prstGeom>
          <a:noFill/>
        </p:spPr>
        <p:txBody>
          <a:bodyPr wrap="square" rtlCol="0">
            <a:spAutoFit/>
          </a:bodyPr>
          <a:lstStyle/>
          <a:p>
            <a:r>
              <a:rPr lang="nl-NL" dirty="0" smtClean="0"/>
              <a:t>Tips.</a:t>
            </a:r>
          </a:p>
          <a:p>
            <a:r>
              <a:rPr lang="nl-NL" dirty="0" smtClean="0"/>
              <a:t>Vertel de leerlingen dat een thermometer een meetinstrument is en niet geschikt is om gaatjes te prikken.</a:t>
            </a:r>
          </a:p>
          <a:p>
            <a:r>
              <a:rPr lang="nl-NL" dirty="0" smtClean="0"/>
              <a:t>Doe zelf de blokjes in de bekerglazen want dit moet snel gebeuren vanwege warmte verlies en het beruchte </a:t>
            </a:r>
            <a:r>
              <a:rPr lang="nl-NL" dirty="0" err="1" smtClean="0"/>
              <a:t>ploeink</a:t>
            </a:r>
            <a:r>
              <a:rPr lang="nl-NL" dirty="0" smtClean="0"/>
              <a:t> oeps dat was de bodem effect.</a:t>
            </a:r>
          </a:p>
          <a:p>
            <a:r>
              <a:rPr lang="nl-NL" dirty="0" smtClean="0"/>
              <a:t>Als de leerlingen de blokjes komen halen moeten ze ook het dekseltje meenemen voor het beste resultaat.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467544" y="476672"/>
            <a:ext cx="8352928" cy="3693319"/>
          </a:xfrm>
          <a:prstGeom prst="rect">
            <a:avLst/>
          </a:prstGeom>
          <a:noFill/>
        </p:spPr>
        <p:txBody>
          <a:bodyPr wrap="square" rtlCol="0">
            <a:spAutoFit/>
          </a:bodyPr>
          <a:lstStyle/>
          <a:p>
            <a:r>
              <a:rPr lang="nl-NL" dirty="0" smtClean="0"/>
              <a:t>Het lijkt allemaal houtje touwtje maar de resultaten  vallen niet tegen. In de chaos van het opstapelen van meetfouten zijn er altijd leerlingen die precies of heel dicht in de buurt komen van de waarde die in de </a:t>
            </a:r>
            <a:r>
              <a:rPr lang="nl-NL" dirty="0" err="1" smtClean="0"/>
              <a:t>Binas</a:t>
            </a:r>
            <a:r>
              <a:rPr lang="nl-NL" dirty="0" smtClean="0"/>
              <a:t>  staat. Voor deze leerlingen ligt er een speculaaspop klaar om het spannend te houden.</a:t>
            </a:r>
          </a:p>
          <a:p>
            <a:r>
              <a:rPr lang="nl-NL" dirty="0" smtClean="0"/>
              <a:t>Het is ook leuk om te zien dat mijn VMBO leerlingen, met de speculaaspop voor ogen, gaan proberen, nadat ze van een andere leerling gehoord hebben wat de waarde moet zijn, om terug te gaan rekenen. Dit is voor mijn leerlingen een bijna een onmogelijke opgave maar soms verschijnt er een leerling met een brede grijns met de exacte waarde. Ook voor deze held is er speculaas want als ik eerlijk ben tijdens mijn opleiding natuurkunde deed ik niet anders.</a:t>
            </a:r>
          </a:p>
          <a:p>
            <a:r>
              <a:rPr lang="nl-NL" dirty="0" smtClean="0"/>
              <a:t>Ik wens je heel veel succes</a:t>
            </a:r>
          </a:p>
          <a:p>
            <a:endParaRPr lang="nl-NL" dirty="0" smtClean="0"/>
          </a:p>
          <a:p>
            <a:r>
              <a:rPr lang="nl-NL" dirty="0" smtClean="0"/>
              <a:t>Gr Bert van Stijn</a:t>
            </a:r>
            <a:endParaRPr lang="nl-N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1916832"/>
            <a:ext cx="7772400" cy="1656184"/>
          </a:xfrm>
        </p:spPr>
        <p:txBody>
          <a:bodyPr>
            <a:normAutofit fontScale="90000"/>
          </a:bodyPr>
          <a:lstStyle/>
          <a:p>
            <a:r>
              <a:rPr lang="nl-NL" dirty="0" smtClean="0"/>
              <a:t>Titel:</a:t>
            </a:r>
            <a:br>
              <a:rPr lang="nl-NL" dirty="0" smtClean="0"/>
            </a:br>
            <a:r>
              <a:rPr lang="nl-NL" dirty="0" smtClean="0"/>
              <a:t>Het </a:t>
            </a:r>
            <a:r>
              <a:rPr lang="nl-NL" dirty="0" smtClean="0"/>
              <a:t>berekenen van de soortelijke warmte (c) van een metaal</a:t>
            </a:r>
            <a:endParaRPr lang="nl-NL" dirty="0"/>
          </a:p>
        </p:txBody>
      </p:sp>
      <p:sp>
        <p:nvSpPr>
          <p:cNvPr id="4" name="Tekstvak 3"/>
          <p:cNvSpPr txBox="1"/>
          <p:nvPr/>
        </p:nvSpPr>
        <p:spPr>
          <a:xfrm>
            <a:off x="395536" y="6309320"/>
            <a:ext cx="7488832" cy="338554"/>
          </a:xfrm>
          <a:prstGeom prst="rect">
            <a:avLst/>
          </a:prstGeom>
          <a:noFill/>
        </p:spPr>
        <p:txBody>
          <a:bodyPr wrap="square" rtlCol="0">
            <a:spAutoFit/>
          </a:bodyPr>
          <a:lstStyle/>
          <a:p>
            <a:r>
              <a:rPr lang="nl-NL" sz="1600" dirty="0" smtClean="0"/>
              <a:t>Gemaakt door Bert van Stijn, natuur en scheikunde docent Wellantcollege Rijnsburg</a:t>
            </a:r>
            <a:endParaRPr lang="nl-NL"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osbexact.nl/images/warmte/warmte.jpg"/>
          <p:cNvPicPr>
            <a:picLocks noChangeAspect="1" noChangeArrowheads="1"/>
          </p:cNvPicPr>
          <p:nvPr/>
        </p:nvPicPr>
        <p:blipFill>
          <a:blip r:embed="rId2" cstate="print"/>
          <a:srcRect/>
          <a:stretch>
            <a:fillRect/>
          </a:stretch>
        </p:blipFill>
        <p:spPr bwMode="auto">
          <a:xfrm>
            <a:off x="2483768" y="4077072"/>
            <a:ext cx="3744416" cy="2496277"/>
          </a:xfrm>
          <a:prstGeom prst="rect">
            <a:avLst/>
          </a:prstGeom>
          <a:noFill/>
        </p:spPr>
      </p:pic>
      <p:sp>
        <p:nvSpPr>
          <p:cNvPr id="2" name="Tekstvak 1"/>
          <p:cNvSpPr txBox="1"/>
          <p:nvPr/>
        </p:nvSpPr>
        <p:spPr>
          <a:xfrm>
            <a:off x="395536" y="620688"/>
            <a:ext cx="6984776" cy="369332"/>
          </a:xfrm>
          <a:prstGeom prst="rect">
            <a:avLst/>
          </a:prstGeom>
          <a:noFill/>
        </p:spPr>
        <p:txBody>
          <a:bodyPr wrap="square" rtlCol="0">
            <a:spAutoFit/>
          </a:bodyPr>
          <a:lstStyle/>
          <a:p>
            <a:r>
              <a:rPr lang="nl-NL" dirty="0" smtClean="0"/>
              <a:t>Wat wordt bedoeld met soortelijke warmte  c</a:t>
            </a:r>
            <a:endParaRPr lang="nl-NL" dirty="0"/>
          </a:p>
        </p:txBody>
      </p:sp>
      <p:sp>
        <p:nvSpPr>
          <p:cNvPr id="3" name="Tekstvak 2"/>
          <p:cNvSpPr txBox="1"/>
          <p:nvPr/>
        </p:nvSpPr>
        <p:spPr>
          <a:xfrm>
            <a:off x="467544" y="1412776"/>
            <a:ext cx="6768752" cy="646331"/>
          </a:xfrm>
          <a:prstGeom prst="rect">
            <a:avLst/>
          </a:prstGeom>
          <a:noFill/>
        </p:spPr>
        <p:txBody>
          <a:bodyPr wrap="square" rtlCol="0">
            <a:spAutoFit/>
          </a:bodyPr>
          <a:lstStyle/>
          <a:p>
            <a:r>
              <a:rPr lang="nl-NL" b="1" dirty="0" smtClean="0"/>
              <a:t>Soortelijke warmte  is het aantal Joule aan warmte energie dat nodig is om 1 gram van een bepaalde stof 1</a:t>
            </a:r>
            <a:r>
              <a:rPr lang="nl-NL" b="1" baseline="30000" dirty="0" smtClean="0"/>
              <a:t>0</a:t>
            </a:r>
            <a:r>
              <a:rPr lang="nl-NL" b="1" dirty="0" smtClean="0"/>
              <a:t>C op te warmen.</a:t>
            </a:r>
            <a:endParaRPr lang="nl-NL" b="1" dirty="0"/>
          </a:p>
        </p:txBody>
      </p:sp>
      <p:sp>
        <p:nvSpPr>
          <p:cNvPr id="5" name="Tekstvak 4"/>
          <p:cNvSpPr txBox="1"/>
          <p:nvPr/>
        </p:nvSpPr>
        <p:spPr>
          <a:xfrm>
            <a:off x="539552" y="2204864"/>
            <a:ext cx="6768752" cy="646331"/>
          </a:xfrm>
          <a:prstGeom prst="rect">
            <a:avLst/>
          </a:prstGeom>
          <a:noFill/>
        </p:spPr>
        <p:txBody>
          <a:bodyPr wrap="square" rtlCol="0">
            <a:spAutoFit/>
          </a:bodyPr>
          <a:lstStyle/>
          <a:p>
            <a:r>
              <a:rPr lang="nl-NL" b="1" dirty="0" smtClean="0"/>
              <a:t>Je kan ook zeggen  soortelijke warmte is het aantal Joule aan warmte energie dat vrijkomt als 1 gram van een bepaalde stof 1</a:t>
            </a:r>
            <a:r>
              <a:rPr lang="nl-NL" b="1" baseline="30000" dirty="0" smtClean="0"/>
              <a:t>0</a:t>
            </a:r>
            <a:r>
              <a:rPr lang="nl-NL" b="1" dirty="0" smtClean="0"/>
              <a:t>C afkoelt.</a:t>
            </a:r>
            <a:endParaRPr lang="nl-NL" b="1" dirty="0"/>
          </a:p>
        </p:txBody>
      </p:sp>
      <p:sp>
        <p:nvSpPr>
          <p:cNvPr id="6" name="Tekstvak 5"/>
          <p:cNvSpPr txBox="1"/>
          <p:nvPr/>
        </p:nvSpPr>
        <p:spPr>
          <a:xfrm>
            <a:off x="611560" y="3068960"/>
            <a:ext cx="6696744" cy="1200329"/>
          </a:xfrm>
          <a:prstGeom prst="rect">
            <a:avLst/>
          </a:prstGeom>
          <a:noFill/>
        </p:spPr>
        <p:txBody>
          <a:bodyPr wrap="square" rtlCol="0">
            <a:spAutoFit/>
          </a:bodyPr>
          <a:lstStyle/>
          <a:p>
            <a:r>
              <a:rPr lang="nl-NL" b="1" dirty="0" smtClean="0"/>
              <a:t>Metalen worden heel snel warm en hebben daarom een lage soortelijke warmte maar warmte isolatoren zoals hout, rubber, plastic worden niet snel warm en hebben daarom een hoge soortelijke warmte.</a:t>
            </a:r>
            <a:endParaRPr lang="nl-NL"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checkerboard(across)">
                                      <p:cBhvr>
                                        <p:cTn id="1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51520" y="404664"/>
            <a:ext cx="7200800" cy="369332"/>
          </a:xfrm>
          <a:prstGeom prst="rect">
            <a:avLst/>
          </a:prstGeom>
          <a:noFill/>
        </p:spPr>
        <p:txBody>
          <a:bodyPr wrap="square" rtlCol="0">
            <a:spAutoFit/>
          </a:bodyPr>
          <a:lstStyle/>
          <a:p>
            <a:r>
              <a:rPr lang="nl-NL" dirty="0" smtClean="0"/>
              <a:t>Hoe werkt de proef?</a:t>
            </a:r>
            <a:endParaRPr lang="nl-NL" dirty="0"/>
          </a:p>
        </p:txBody>
      </p:sp>
      <p:pic>
        <p:nvPicPr>
          <p:cNvPr id="3" name="Picture 11"/>
          <p:cNvPicPr>
            <a:picLocks noChangeAspect="1" noChangeArrowheads="1"/>
          </p:cNvPicPr>
          <p:nvPr/>
        </p:nvPicPr>
        <p:blipFill>
          <a:blip r:embed="rId2" cstate="print"/>
          <a:srcRect/>
          <a:stretch>
            <a:fillRect/>
          </a:stretch>
        </p:blipFill>
        <p:spPr bwMode="auto">
          <a:xfrm>
            <a:off x="467544" y="1196752"/>
            <a:ext cx="2680026" cy="2952328"/>
          </a:xfrm>
          <a:prstGeom prst="rect">
            <a:avLst/>
          </a:prstGeom>
          <a:noFill/>
          <a:ln w="9525">
            <a:noFill/>
            <a:miter lim="800000"/>
            <a:headEnd/>
            <a:tailEnd/>
          </a:ln>
        </p:spPr>
      </p:pic>
      <p:cxnSp>
        <p:nvCxnSpPr>
          <p:cNvPr id="5" name="Rechte verbindingslijn 4"/>
          <p:cNvCxnSpPr/>
          <p:nvPr/>
        </p:nvCxnSpPr>
        <p:spPr>
          <a:xfrm>
            <a:off x="755576" y="2348880"/>
            <a:ext cx="1872208"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3491880" y="476672"/>
            <a:ext cx="4752528" cy="923330"/>
          </a:xfrm>
          <a:prstGeom prst="rect">
            <a:avLst/>
          </a:prstGeom>
          <a:noFill/>
        </p:spPr>
        <p:txBody>
          <a:bodyPr wrap="square" rtlCol="0">
            <a:spAutoFit/>
          </a:bodyPr>
          <a:lstStyle/>
          <a:p>
            <a:r>
              <a:rPr lang="nl-NL" dirty="0" smtClean="0"/>
              <a:t>Warmte stroomt altijd van een plek met een hogere temperatuur naar een plek met een lagere temperatuur.</a:t>
            </a:r>
            <a:endParaRPr lang="nl-NL" dirty="0"/>
          </a:p>
        </p:txBody>
      </p:sp>
      <p:sp>
        <p:nvSpPr>
          <p:cNvPr id="10" name="Tekstvak 9"/>
          <p:cNvSpPr txBox="1"/>
          <p:nvPr/>
        </p:nvSpPr>
        <p:spPr>
          <a:xfrm>
            <a:off x="3491880" y="1844824"/>
            <a:ext cx="4680520" cy="1754326"/>
          </a:xfrm>
          <a:prstGeom prst="rect">
            <a:avLst/>
          </a:prstGeom>
          <a:noFill/>
        </p:spPr>
        <p:txBody>
          <a:bodyPr wrap="square" rtlCol="0">
            <a:spAutoFit/>
          </a:bodyPr>
          <a:lstStyle/>
          <a:p>
            <a:r>
              <a:rPr lang="nl-NL" dirty="0" smtClean="0"/>
              <a:t>Dus als je een heet blokje metaal in koud water doet dan stroomt de warmte uit het  metaal blokje het water in. Het blokje wordt hierdoor kouder en het water warmer. Dit gaat net zo lang door totdat het blokje metaal en het water de zelfde temperatuur hebben.</a:t>
            </a:r>
            <a:endParaRPr lang="nl-NL" dirty="0"/>
          </a:p>
        </p:txBody>
      </p:sp>
      <p:pic>
        <p:nvPicPr>
          <p:cNvPr id="11" name="Picture 6" descr="http://breukhoven.easyorder.nl/Massa_blokje_ijzer_20_x_20_x_40_mm/images/pictures/lr/img200x1501249466661.jpg"/>
          <p:cNvPicPr>
            <a:picLocks noChangeAspect="1" noChangeArrowheads="1"/>
          </p:cNvPicPr>
          <p:nvPr/>
        </p:nvPicPr>
        <p:blipFill>
          <a:blip r:embed="rId3" cstate="print"/>
          <a:srcRect l="38339" t="27360" r="35741" b="14321"/>
          <a:stretch>
            <a:fillRect/>
          </a:stretch>
        </p:blipFill>
        <p:spPr bwMode="auto">
          <a:xfrm rot="16200000">
            <a:off x="1480155" y="2776429"/>
            <a:ext cx="432050" cy="729080"/>
          </a:xfrm>
          <a:prstGeom prst="rect">
            <a:avLst/>
          </a:prstGeom>
          <a:noFill/>
        </p:spPr>
      </p:pic>
      <p:sp>
        <p:nvSpPr>
          <p:cNvPr id="12" name="PIJL-OMHOOG 11"/>
          <p:cNvSpPr/>
          <p:nvPr/>
        </p:nvSpPr>
        <p:spPr>
          <a:xfrm>
            <a:off x="1547664" y="2492896"/>
            <a:ext cx="288032" cy="36004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PIJL-RECHTS 12"/>
          <p:cNvSpPr/>
          <p:nvPr/>
        </p:nvSpPr>
        <p:spPr>
          <a:xfrm>
            <a:off x="2123728" y="2924944"/>
            <a:ext cx="360040" cy="2880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PIJL-OMLAAG 13"/>
          <p:cNvSpPr/>
          <p:nvPr/>
        </p:nvSpPr>
        <p:spPr>
          <a:xfrm>
            <a:off x="1547664" y="3429000"/>
            <a:ext cx="288032" cy="36004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PIJL-LINKS 14"/>
          <p:cNvSpPr/>
          <p:nvPr/>
        </p:nvSpPr>
        <p:spPr>
          <a:xfrm>
            <a:off x="899592" y="3068960"/>
            <a:ext cx="360040" cy="28803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Tekstvak 15"/>
          <p:cNvSpPr txBox="1"/>
          <p:nvPr/>
        </p:nvSpPr>
        <p:spPr>
          <a:xfrm>
            <a:off x="755576" y="4149080"/>
            <a:ext cx="7920880" cy="923330"/>
          </a:xfrm>
          <a:prstGeom prst="rect">
            <a:avLst/>
          </a:prstGeom>
          <a:noFill/>
        </p:spPr>
        <p:txBody>
          <a:bodyPr wrap="square" rtlCol="0">
            <a:spAutoFit/>
          </a:bodyPr>
          <a:lstStyle/>
          <a:p>
            <a:r>
              <a:rPr lang="nl-NL" dirty="0" smtClean="0"/>
              <a:t>Als je weet hoeveel water je hebt gebruikt en hoeveel de temperatuur van het water gestegen is dan kan je berekenen  hoeveel warmte uit het metaal blokje gekomen is met de formule: </a:t>
            </a:r>
            <a:r>
              <a:rPr lang="nl-NL" b="1" dirty="0" smtClean="0"/>
              <a:t>Q = c x m x ∆T</a:t>
            </a:r>
            <a:r>
              <a:rPr lang="nl-NL" dirty="0" smtClean="0"/>
              <a:t>. </a:t>
            </a:r>
            <a:endParaRPr lang="nl-NL" dirty="0"/>
          </a:p>
        </p:txBody>
      </p:sp>
      <p:sp>
        <p:nvSpPr>
          <p:cNvPr id="17" name="Tekstvak 16"/>
          <p:cNvSpPr txBox="1"/>
          <p:nvPr/>
        </p:nvSpPr>
        <p:spPr>
          <a:xfrm>
            <a:off x="827584" y="5229200"/>
            <a:ext cx="7560840" cy="1200329"/>
          </a:xfrm>
          <a:prstGeom prst="rect">
            <a:avLst/>
          </a:prstGeom>
          <a:noFill/>
        </p:spPr>
        <p:txBody>
          <a:bodyPr wrap="square" rtlCol="0">
            <a:spAutoFit/>
          </a:bodyPr>
          <a:lstStyle/>
          <a:p>
            <a:r>
              <a:rPr lang="nl-NL" dirty="0" smtClean="0"/>
              <a:t>Je weet nu hoeveel warmte (Q) uit het blokje gekomen is. Je weet ook hoeveel graden het blokje is afgekoeld ( ∆T) en als je weet hoeveel gram het blokje weegt (m) kan je nu  de soortelijke warmte van het metaal berekenen met de formule:  </a:t>
            </a:r>
            <a:r>
              <a:rPr lang="nl-NL" b="1" dirty="0" smtClean="0"/>
              <a:t>c (metaal)= Q : ( m x ∆T)</a:t>
            </a:r>
            <a:endParaRPr lang="nl-NL"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1000" fill="hold"/>
                                        <p:tgtEl>
                                          <p:spTgt spid="11"/>
                                        </p:tgtEl>
                                        <p:attrNameLst>
                                          <p:attrName>ppt_w</p:attrName>
                                        </p:attrNameLst>
                                      </p:cBhvr>
                                      <p:tavLst>
                                        <p:tav tm="0">
                                          <p:val>
                                            <p:strVal val="#ppt_w*0.70"/>
                                          </p:val>
                                        </p:tav>
                                        <p:tav tm="100000">
                                          <p:val>
                                            <p:strVal val="#ppt_w"/>
                                          </p:val>
                                        </p:tav>
                                      </p:tavLst>
                                    </p:anim>
                                    <p:anim calcmode="lin" valueType="num">
                                      <p:cBhvr>
                                        <p:cTn id="18" dur="1000" fill="hold"/>
                                        <p:tgtEl>
                                          <p:spTgt spid="11"/>
                                        </p:tgtEl>
                                        <p:attrNameLst>
                                          <p:attrName>ppt_h</p:attrName>
                                        </p:attrNameLst>
                                      </p:cBhvr>
                                      <p:tavLst>
                                        <p:tav tm="0">
                                          <p:val>
                                            <p:strVal val="#ppt_h"/>
                                          </p:val>
                                        </p:tav>
                                        <p:tav tm="100000">
                                          <p:val>
                                            <p:strVal val="#ppt_h"/>
                                          </p:val>
                                        </p:tav>
                                      </p:tavLst>
                                    </p:anim>
                                    <p:animEffect transition="in" filter="fade">
                                      <p:cBhvr>
                                        <p:cTn id="19" dur="1000"/>
                                        <p:tgtEl>
                                          <p:spTgt spid="11"/>
                                        </p:tgtEl>
                                      </p:cBhvr>
                                    </p:animEffect>
                                  </p:childTnLst>
                                </p:cTn>
                              </p:par>
                            </p:childTnLst>
                          </p:cTn>
                        </p:par>
                        <p:par>
                          <p:cTn id="20" fill="hold">
                            <p:stCondLst>
                              <p:cond delay="1000"/>
                            </p:stCondLst>
                            <p:childTnLst>
                              <p:par>
                                <p:cTn id="21" presetID="55" presetClass="entr" presetSubtype="0" repeatCount="3000"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p:cTn id="23" dur="1000" fill="hold"/>
                                        <p:tgtEl>
                                          <p:spTgt spid="13"/>
                                        </p:tgtEl>
                                        <p:attrNameLst>
                                          <p:attrName>ppt_w</p:attrName>
                                        </p:attrNameLst>
                                      </p:cBhvr>
                                      <p:tavLst>
                                        <p:tav tm="0">
                                          <p:val>
                                            <p:strVal val="#ppt_w*0.70"/>
                                          </p:val>
                                        </p:tav>
                                        <p:tav tm="100000">
                                          <p:val>
                                            <p:strVal val="#ppt_w"/>
                                          </p:val>
                                        </p:tav>
                                      </p:tavLst>
                                    </p:anim>
                                    <p:anim calcmode="lin" valueType="num">
                                      <p:cBhvr>
                                        <p:cTn id="24" dur="1000" fill="hold"/>
                                        <p:tgtEl>
                                          <p:spTgt spid="13"/>
                                        </p:tgtEl>
                                        <p:attrNameLst>
                                          <p:attrName>ppt_h</p:attrName>
                                        </p:attrNameLst>
                                      </p:cBhvr>
                                      <p:tavLst>
                                        <p:tav tm="0">
                                          <p:val>
                                            <p:strVal val="#ppt_h"/>
                                          </p:val>
                                        </p:tav>
                                        <p:tav tm="100000">
                                          <p:val>
                                            <p:strVal val="#ppt_h"/>
                                          </p:val>
                                        </p:tav>
                                      </p:tavLst>
                                    </p:anim>
                                    <p:animEffect transition="in" filter="fade">
                                      <p:cBhvr>
                                        <p:cTn id="25" dur="1000"/>
                                        <p:tgtEl>
                                          <p:spTgt spid="13"/>
                                        </p:tgtEl>
                                      </p:cBhvr>
                                    </p:animEffect>
                                  </p:childTnLst>
                                </p:cTn>
                              </p:par>
                              <p:par>
                                <p:cTn id="26" presetID="55" presetClass="entr" presetSubtype="0" repeatCount="300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p:cTn id="28" dur="1000" fill="hold"/>
                                        <p:tgtEl>
                                          <p:spTgt spid="12"/>
                                        </p:tgtEl>
                                        <p:attrNameLst>
                                          <p:attrName>ppt_w</p:attrName>
                                        </p:attrNameLst>
                                      </p:cBhvr>
                                      <p:tavLst>
                                        <p:tav tm="0">
                                          <p:val>
                                            <p:strVal val="#ppt_w*0.70"/>
                                          </p:val>
                                        </p:tav>
                                        <p:tav tm="100000">
                                          <p:val>
                                            <p:strVal val="#ppt_w"/>
                                          </p:val>
                                        </p:tav>
                                      </p:tavLst>
                                    </p:anim>
                                    <p:anim calcmode="lin" valueType="num">
                                      <p:cBhvr>
                                        <p:cTn id="29" dur="1000" fill="hold"/>
                                        <p:tgtEl>
                                          <p:spTgt spid="12"/>
                                        </p:tgtEl>
                                        <p:attrNameLst>
                                          <p:attrName>ppt_h</p:attrName>
                                        </p:attrNameLst>
                                      </p:cBhvr>
                                      <p:tavLst>
                                        <p:tav tm="0">
                                          <p:val>
                                            <p:strVal val="#ppt_h"/>
                                          </p:val>
                                        </p:tav>
                                        <p:tav tm="100000">
                                          <p:val>
                                            <p:strVal val="#ppt_h"/>
                                          </p:val>
                                        </p:tav>
                                      </p:tavLst>
                                    </p:anim>
                                    <p:animEffect transition="in" filter="fade">
                                      <p:cBhvr>
                                        <p:cTn id="30" dur="1000"/>
                                        <p:tgtEl>
                                          <p:spTgt spid="12"/>
                                        </p:tgtEl>
                                      </p:cBhvr>
                                    </p:animEffect>
                                  </p:childTnLst>
                                </p:cTn>
                              </p:par>
                              <p:par>
                                <p:cTn id="31" presetID="55" presetClass="entr" presetSubtype="0" repeatCount="300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p:cTn id="33" dur="1000" fill="hold"/>
                                        <p:tgtEl>
                                          <p:spTgt spid="15"/>
                                        </p:tgtEl>
                                        <p:attrNameLst>
                                          <p:attrName>ppt_w</p:attrName>
                                        </p:attrNameLst>
                                      </p:cBhvr>
                                      <p:tavLst>
                                        <p:tav tm="0">
                                          <p:val>
                                            <p:strVal val="#ppt_w*0.70"/>
                                          </p:val>
                                        </p:tav>
                                        <p:tav tm="100000">
                                          <p:val>
                                            <p:strVal val="#ppt_w"/>
                                          </p:val>
                                        </p:tav>
                                      </p:tavLst>
                                    </p:anim>
                                    <p:anim calcmode="lin" valueType="num">
                                      <p:cBhvr>
                                        <p:cTn id="34" dur="1000" fill="hold"/>
                                        <p:tgtEl>
                                          <p:spTgt spid="15"/>
                                        </p:tgtEl>
                                        <p:attrNameLst>
                                          <p:attrName>ppt_h</p:attrName>
                                        </p:attrNameLst>
                                      </p:cBhvr>
                                      <p:tavLst>
                                        <p:tav tm="0">
                                          <p:val>
                                            <p:strVal val="#ppt_h"/>
                                          </p:val>
                                        </p:tav>
                                        <p:tav tm="100000">
                                          <p:val>
                                            <p:strVal val="#ppt_h"/>
                                          </p:val>
                                        </p:tav>
                                      </p:tavLst>
                                    </p:anim>
                                    <p:animEffect transition="in" filter="fade">
                                      <p:cBhvr>
                                        <p:cTn id="35" dur="1000"/>
                                        <p:tgtEl>
                                          <p:spTgt spid="15"/>
                                        </p:tgtEl>
                                      </p:cBhvr>
                                    </p:animEffect>
                                  </p:childTnLst>
                                </p:cTn>
                              </p:par>
                              <p:par>
                                <p:cTn id="36" presetID="55" presetClass="entr" presetSubtype="0" repeatCount="3000"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1000" fill="hold"/>
                                        <p:tgtEl>
                                          <p:spTgt spid="14"/>
                                        </p:tgtEl>
                                        <p:attrNameLst>
                                          <p:attrName>ppt_w</p:attrName>
                                        </p:attrNameLst>
                                      </p:cBhvr>
                                      <p:tavLst>
                                        <p:tav tm="0">
                                          <p:val>
                                            <p:strVal val="#ppt_w*0.70"/>
                                          </p:val>
                                        </p:tav>
                                        <p:tav tm="100000">
                                          <p:val>
                                            <p:strVal val="#ppt_w"/>
                                          </p:val>
                                        </p:tav>
                                      </p:tavLst>
                                    </p:anim>
                                    <p:anim calcmode="lin" valueType="num">
                                      <p:cBhvr>
                                        <p:cTn id="39" dur="1000" fill="hold"/>
                                        <p:tgtEl>
                                          <p:spTgt spid="14"/>
                                        </p:tgtEl>
                                        <p:attrNameLst>
                                          <p:attrName>ppt_h</p:attrName>
                                        </p:attrNameLst>
                                      </p:cBhvr>
                                      <p:tavLst>
                                        <p:tav tm="0">
                                          <p:val>
                                            <p:strVal val="#ppt_h"/>
                                          </p:val>
                                        </p:tav>
                                        <p:tav tm="100000">
                                          <p:val>
                                            <p:strVal val="#ppt_h"/>
                                          </p:val>
                                        </p:tav>
                                      </p:tavLst>
                                    </p:anim>
                                    <p:animEffect transition="in" filter="fade">
                                      <p:cBhvr>
                                        <p:cTn id="40" dur="1000"/>
                                        <p:tgtEl>
                                          <p:spTgt spid="14"/>
                                        </p:tgtEl>
                                      </p:cBhvr>
                                    </p:animEffect>
                                  </p:childTnLst>
                                </p:cTn>
                              </p:par>
                            </p:childTnLst>
                          </p:cTn>
                        </p:par>
                        <p:par>
                          <p:cTn id="41" fill="hold">
                            <p:stCondLst>
                              <p:cond delay="4000"/>
                            </p:stCondLst>
                            <p:childTnLst>
                              <p:par>
                                <p:cTn id="42" presetID="53" presetClass="exit" presetSubtype="0" fill="hold" grpId="1" nodeType="afterEffect">
                                  <p:stCondLst>
                                    <p:cond delay="0"/>
                                  </p:stCondLst>
                                  <p:childTnLst>
                                    <p:anim calcmode="lin" valueType="num">
                                      <p:cBhvr>
                                        <p:cTn id="43" dur="500"/>
                                        <p:tgtEl>
                                          <p:spTgt spid="13"/>
                                        </p:tgtEl>
                                        <p:attrNameLst>
                                          <p:attrName>ppt_w</p:attrName>
                                        </p:attrNameLst>
                                      </p:cBhvr>
                                      <p:tavLst>
                                        <p:tav tm="0">
                                          <p:val>
                                            <p:strVal val="ppt_w"/>
                                          </p:val>
                                        </p:tav>
                                        <p:tav tm="100000">
                                          <p:val>
                                            <p:fltVal val="0"/>
                                          </p:val>
                                        </p:tav>
                                      </p:tavLst>
                                    </p:anim>
                                    <p:anim calcmode="lin" valueType="num">
                                      <p:cBhvr>
                                        <p:cTn id="44" dur="500"/>
                                        <p:tgtEl>
                                          <p:spTgt spid="13"/>
                                        </p:tgtEl>
                                        <p:attrNameLst>
                                          <p:attrName>ppt_h</p:attrName>
                                        </p:attrNameLst>
                                      </p:cBhvr>
                                      <p:tavLst>
                                        <p:tav tm="0">
                                          <p:val>
                                            <p:strVal val="ppt_h"/>
                                          </p:val>
                                        </p:tav>
                                        <p:tav tm="100000">
                                          <p:val>
                                            <p:fltVal val="0"/>
                                          </p:val>
                                        </p:tav>
                                      </p:tavLst>
                                    </p:anim>
                                    <p:animEffect transition="out" filter="fade">
                                      <p:cBhvr>
                                        <p:cTn id="45" dur="500"/>
                                        <p:tgtEl>
                                          <p:spTgt spid="13"/>
                                        </p:tgtEl>
                                      </p:cBhvr>
                                    </p:animEffect>
                                    <p:set>
                                      <p:cBhvr>
                                        <p:cTn id="46" dur="1" fill="hold">
                                          <p:stCondLst>
                                            <p:cond delay="499"/>
                                          </p:stCondLst>
                                        </p:cTn>
                                        <p:tgtEl>
                                          <p:spTgt spid="13"/>
                                        </p:tgtEl>
                                        <p:attrNameLst>
                                          <p:attrName>style.visibility</p:attrName>
                                        </p:attrNameLst>
                                      </p:cBhvr>
                                      <p:to>
                                        <p:strVal val="hidden"/>
                                      </p:to>
                                    </p:set>
                                  </p:childTnLst>
                                </p:cTn>
                              </p:par>
                              <p:par>
                                <p:cTn id="47" presetID="53" presetClass="exit" presetSubtype="0" fill="hold" grpId="1" nodeType="withEffect">
                                  <p:stCondLst>
                                    <p:cond delay="0"/>
                                  </p:stCondLst>
                                  <p:childTnLst>
                                    <p:anim calcmode="lin" valueType="num">
                                      <p:cBhvr>
                                        <p:cTn id="48" dur="500"/>
                                        <p:tgtEl>
                                          <p:spTgt spid="12"/>
                                        </p:tgtEl>
                                        <p:attrNameLst>
                                          <p:attrName>ppt_w</p:attrName>
                                        </p:attrNameLst>
                                      </p:cBhvr>
                                      <p:tavLst>
                                        <p:tav tm="0">
                                          <p:val>
                                            <p:strVal val="ppt_w"/>
                                          </p:val>
                                        </p:tav>
                                        <p:tav tm="100000">
                                          <p:val>
                                            <p:fltVal val="0"/>
                                          </p:val>
                                        </p:tav>
                                      </p:tavLst>
                                    </p:anim>
                                    <p:anim calcmode="lin" valueType="num">
                                      <p:cBhvr>
                                        <p:cTn id="49" dur="500"/>
                                        <p:tgtEl>
                                          <p:spTgt spid="12"/>
                                        </p:tgtEl>
                                        <p:attrNameLst>
                                          <p:attrName>ppt_h</p:attrName>
                                        </p:attrNameLst>
                                      </p:cBhvr>
                                      <p:tavLst>
                                        <p:tav tm="0">
                                          <p:val>
                                            <p:strVal val="ppt_h"/>
                                          </p:val>
                                        </p:tav>
                                        <p:tav tm="100000">
                                          <p:val>
                                            <p:fltVal val="0"/>
                                          </p:val>
                                        </p:tav>
                                      </p:tavLst>
                                    </p:anim>
                                    <p:animEffect transition="out" filter="fade">
                                      <p:cBhvr>
                                        <p:cTn id="50" dur="500"/>
                                        <p:tgtEl>
                                          <p:spTgt spid="12"/>
                                        </p:tgtEl>
                                      </p:cBhvr>
                                    </p:animEffect>
                                    <p:set>
                                      <p:cBhvr>
                                        <p:cTn id="51" dur="1" fill="hold">
                                          <p:stCondLst>
                                            <p:cond delay="499"/>
                                          </p:stCondLst>
                                        </p:cTn>
                                        <p:tgtEl>
                                          <p:spTgt spid="12"/>
                                        </p:tgtEl>
                                        <p:attrNameLst>
                                          <p:attrName>style.visibility</p:attrName>
                                        </p:attrNameLst>
                                      </p:cBhvr>
                                      <p:to>
                                        <p:strVal val="hidden"/>
                                      </p:to>
                                    </p:set>
                                  </p:childTnLst>
                                </p:cTn>
                              </p:par>
                              <p:par>
                                <p:cTn id="52" presetID="53" presetClass="exit" presetSubtype="0" fill="hold" grpId="1" nodeType="withEffect">
                                  <p:stCondLst>
                                    <p:cond delay="0"/>
                                  </p:stCondLst>
                                  <p:childTnLst>
                                    <p:anim calcmode="lin" valueType="num">
                                      <p:cBhvr>
                                        <p:cTn id="53" dur="500"/>
                                        <p:tgtEl>
                                          <p:spTgt spid="15"/>
                                        </p:tgtEl>
                                        <p:attrNameLst>
                                          <p:attrName>ppt_w</p:attrName>
                                        </p:attrNameLst>
                                      </p:cBhvr>
                                      <p:tavLst>
                                        <p:tav tm="0">
                                          <p:val>
                                            <p:strVal val="ppt_w"/>
                                          </p:val>
                                        </p:tav>
                                        <p:tav tm="100000">
                                          <p:val>
                                            <p:fltVal val="0"/>
                                          </p:val>
                                        </p:tav>
                                      </p:tavLst>
                                    </p:anim>
                                    <p:anim calcmode="lin" valueType="num">
                                      <p:cBhvr>
                                        <p:cTn id="54" dur="500"/>
                                        <p:tgtEl>
                                          <p:spTgt spid="15"/>
                                        </p:tgtEl>
                                        <p:attrNameLst>
                                          <p:attrName>ppt_h</p:attrName>
                                        </p:attrNameLst>
                                      </p:cBhvr>
                                      <p:tavLst>
                                        <p:tav tm="0">
                                          <p:val>
                                            <p:strVal val="ppt_h"/>
                                          </p:val>
                                        </p:tav>
                                        <p:tav tm="100000">
                                          <p:val>
                                            <p:fltVal val="0"/>
                                          </p:val>
                                        </p:tav>
                                      </p:tavLst>
                                    </p:anim>
                                    <p:animEffect transition="out" filter="fade">
                                      <p:cBhvr>
                                        <p:cTn id="55" dur="500"/>
                                        <p:tgtEl>
                                          <p:spTgt spid="15"/>
                                        </p:tgtEl>
                                      </p:cBhvr>
                                    </p:animEffect>
                                    <p:set>
                                      <p:cBhvr>
                                        <p:cTn id="56" dur="1" fill="hold">
                                          <p:stCondLst>
                                            <p:cond delay="499"/>
                                          </p:stCondLst>
                                        </p:cTn>
                                        <p:tgtEl>
                                          <p:spTgt spid="15"/>
                                        </p:tgtEl>
                                        <p:attrNameLst>
                                          <p:attrName>style.visibility</p:attrName>
                                        </p:attrNameLst>
                                      </p:cBhvr>
                                      <p:to>
                                        <p:strVal val="hidden"/>
                                      </p:to>
                                    </p:set>
                                  </p:childTnLst>
                                </p:cTn>
                              </p:par>
                              <p:par>
                                <p:cTn id="57" presetID="53" presetClass="exit" presetSubtype="0" fill="hold" grpId="1" nodeType="withEffect">
                                  <p:stCondLst>
                                    <p:cond delay="0"/>
                                  </p:stCondLst>
                                  <p:childTnLst>
                                    <p:anim calcmode="lin" valueType="num">
                                      <p:cBhvr>
                                        <p:cTn id="58" dur="500"/>
                                        <p:tgtEl>
                                          <p:spTgt spid="14"/>
                                        </p:tgtEl>
                                        <p:attrNameLst>
                                          <p:attrName>ppt_w</p:attrName>
                                        </p:attrNameLst>
                                      </p:cBhvr>
                                      <p:tavLst>
                                        <p:tav tm="0">
                                          <p:val>
                                            <p:strVal val="ppt_w"/>
                                          </p:val>
                                        </p:tav>
                                        <p:tav tm="100000">
                                          <p:val>
                                            <p:fltVal val="0"/>
                                          </p:val>
                                        </p:tav>
                                      </p:tavLst>
                                    </p:anim>
                                    <p:anim calcmode="lin" valueType="num">
                                      <p:cBhvr>
                                        <p:cTn id="59" dur="500"/>
                                        <p:tgtEl>
                                          <p:spTgt spid="14"/>
                                        </p:tgtEl>
                                        <p:attrNameLst>
                                          <p:attrName>ppt_h</p:attrName>
                                        </p:attrNameLst>
                                      </p:cBhvr>
                                      <p:tavLst>
                                        <p:tav tm="0">
                                          <p:val>
                                            <p:strVal val="ppt_h"/>
                                          </p:val>
                                        </p:tav>
                                        <p:tav tm="100000">
                                          <p:val>
                                            <p:fltVal val="0"/>
                                          </p:val>
                                        </p:tav>
                                      </p:tavLst>
                                    </p:anim>
                                    <p:animEffect transition="out" filter="fade">
                                      <p:cBhvr>
                                        <p:cTn id="60" dur="500"/>
                                        <p:tgtEl>
                                          <p:spTgt spid="14"/>
                                        </p:tgtEl>
                                      </p:cBhvr>
                                    </p:animEffect>
                                    <p:set>
                                      <p:cBhvr>
                                        <p:cTn id="61" dur="1" fill="hold">
                                          <p:stCondLst>
                                            <p:cond delay="499"/>
                                          </p:stCondLst>
                                        </p:cTn>
                                        <p:tgtEl>
                                          <p:spTgt spid="14"/>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5" presetClass="entr" presetSubtype="10" fill="hold" grpId="0" nodeType="click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checkerboard(across)">
                                      <p:cBhvr>
                                        <p:cTn id="66" dur="500"/>
                                        <p:tgtEl>
                                          <p:spTgt spid="16"/>
                                        </p:tgtEl>
                                      </p:cBhvr>
                                    </p:animEffect>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checkerboard(across)">
                                      <p:cBhvr>
                                        <p:cTn id="7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animBg="1"/>
      <p:bldP spid="12" grpId="1" animBg="1"/>
      <p:bldP spid="13" grpId="0" animBg="1"/>
      <p:bldP spid="13" grpId="1" animBg="1"/>
      <p:bldP spid="14" grpId="0" animBg="1"/>
      <p:bldP spid="14" grpId="1" animBg="1"/>
      <p:bldP spid="15" grpId="0" animBg="1"/>
      <p:bldP spid="15" grpId="1" animBg="1"/>
      <p:bldP spid="16"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descr="http://www.schinkelindustrie.nl/cms_files/N-6740-Photo.jpg"/>
          <p:cNvPicPr>
            <a:picLocks noChangeAspect="1" noChangeArrowheads="1"/>
          </p:cNvPicPr>
          <p:nvPr/>
        </p:nvPicPr>
        <p:blipFill>
          <a:blip r:embed="rId2" cstate="print"/>
          <a:srcRect/>
          <a:stretch>
            <a:fillRect/>
          </a:stretch>
        </p:blipFill>
        <p:spPr bwMode="auto">
          <a:xfrm>
            <a:off x="5148064" y="908720"/>
            <a:ext cx="1800200" cy="1686187"/>
          </a:xfrm>
          <a:prstGeom prst="rect">
            <a:avLst/>
          </a:prstGeom>
          <a:noFill/>
        </p:spPr>
      </p:pic>
      <p:pic>
        <p:nvPicPr>
          <p:cNvPr id="1032" name="Picture 8"/>
          <p:cNvPicPr>
            <a:picLocks noChangeAspect="1" noChangeArrowheads="1"/>
          </p:cNvPicPr>
          <p:nvPr/>
        </p:nvPicPr>
        <p:blipFill>
          <a:blip r:embed="rId3" cstate="print"/>
          <a:srcRect/>
          <a:stretch>
            <a:fillRect/>
          </a:stretch>
        </p:blipFill>
        <p:spPr bwMode="auto">
          <a:xfrm>
            <a:off x="3275856" y="692696"/>
            <a:ext cx="1637531" cy="1912746"/>
          </a:xfrm>
          <a:prstGeom prst="rect">
            <a:avLst/>
          </a:prstGeom>
          <a:noFill/>
          <a:ln w="9525">
            <a:noFill/>
            <a:miter lim="800000"/>
            <a:headEnd/>
            <a:tailEnd/>
          </a:ln>
        </p:spPr>
      </p:pic>
      <p:pic>
        <p:nvPicPr>
          <p:cNvPr id="1031" name="Picture 7"/>
          <p:cNvPicPr>
            <a:picLocks noChangeAspect="1" noChangeArrowheads="1"/>
          </p:cNvPicPr>
          <p:nvPr/>
        </p:nvPicPr>
        <p:blipFill>
          <a:blip r:embed="rId3" cstate="print"/>
          <a:srcRect/>
          <a:stretch>
            <a:fillRect/>
          </a:stretch>
        </p:blipFill>
        <p:spPr bwMode="auto">
          <a:xfrm>
            <a:off x="611560" y="0"/>
            <a:ext cx="2266950" cy="2647950"/>
          </a:xfrm>
          <a:prstGeom prst="rect">
            <a:avLst/>
          </a:prstGeom>
          <a:noFill/>
          <a:ln w="9525">
            <a:noFill/>
            <a:miter lim="800000"/>
            <a:headEnd/>
            <a:tailEnd/>
          </a:ln>
        </p:spPr>
      </p:pic>
      <p:cxnSp>
        <p:nvCxnSpPr>
          <p:cNvPr id="5" name="Rechte verbindingslijn 4"/>
          <p:cNvCxnSpPr/>
          <p:nvPr/>
        </p:nvCxnSpPr>
        <p:spPr>
          <a:xfrm>
            <a:off x="1043608" y="620688"/>
            <a:ext cx="1656184"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9" name="Tekstvak 8"/>
          <p:cNvSpPr txBox="1"/>
          <p:nvPr/>
        </p:nvSpPr>
        <p:spPr>
          <a:xfrm>
            <a:off x="1115616" y="764704"/>
            <a:ext cx="1512168" cy="369332"/>
          </a:xfrm>
          <a:prstGeom prst="rect">
            <a:avLst/>
          </a:prstGeom>
          <a:noFill/>
        </p:spPr>
        <p:txBody>
          <a:bodyPr wrap="square" rtlCol="0">
            <a:spAutoFit/>
          </a:bodyPr>
          <a:lstStyle/>
          <a:p>
            <a:r>
              <a:rPr lang="nl-NL" smtClean="0"/>
              <a:t>Kokend </a:t>
            </a:r>
            <a:r>
              <a:rPr lang="nl-NL" smtClean="0"/>
              <a:t>water</a:t>
            </a:r>
            <a:endParaRPr lang="nl-NL" dirty="0" smtClean="0"/>
          </a:p>
        </p:txBody>
      </p:sp>
      <p:sp>
        <p:nvSpPr>
          <p:cNvPr id="13" name="Rechthoek 12"/>
          <p:cNvSpPr/>
          <p:nvPr/>
        </p:nvSpPr>
        <p:spPr>
          <a:xfrm>
            <a:off x="251520" y="0"/>
            <a:ext cx="2646040" cy="523220"/>
          </a:xfrm>
          <a:prstGeom prst="rect">
            <a:avLst/>
          </a:prstGeom>
        </p:spPr>
        <p:txBody>
          <a:bodyPr wrap="square">
            <a:spAutoFit/>
          </a:bodyPr>
          <a:lstStyle/>
          <a:p>
            <a:r>
              <a:rPr lang="nl-NL" sz="1400" u="sng" dirty="0" smtClean="0"/>
              <a:t>Uitvoering van de proef:</a:t>
            </a:r>
          </a:p>
          <a:p>
            <a:endParaRPr lang="nl-NL" sz="1400" dirty="0"/>
          </a:p>
        </p:txBody>
      </p:sp>
      <p:sp>
        <p:nvSpPr>
          <p:cNvPr id="15" name="Rechthoek 14"/>
          <p:cNvSpPr/>
          <p:nvPr/>
        </p:nvSpPr>
        <p:spPr>
          <a:xfrm>
            <a:off x="683568" y="2996952"/>
            <a:ext cx="8064896" cy="3600986"/>
          </a:xfrm>
          <a:prstGeom prst="rect">
            <a:avLst/>
          </a:prstGeom>
        </p:spPr>
        <p:txBody>
          <a:bodyPr wrap="square">
            <a:spAutoFit/>
          </a:bodyPr>
          <a:lstStyle/>
          <a:p>
            <a:r>
              <a:rPr lang="nl-NL" sz="1200" b="1" dirty="0" smtClean="0"/>
              <a:t>1.Wikkel een bekerglas van 250 ml in papier, zodanig dat er geen glas meer te zien is. Dit geldt ook voor de bodem van het glas, maar de bovenkant van het glas moet openblijven.</a:t>
            </a:r>
          </a:p>
          <a:p>
            <a:endParaRPr lang="nl-NL" sz="1200" b="1" dirty="0" smtClean="0"/>
          </a:p>
          <a:p>
            <a:r>
              <a:rPr lang="nl-NL" sz="1200" b="1" dirty="0" smtClean="0"/>
              <a:t>2.Maak een deksel van dubbel gevouwen papier en prik er een gaatje in met een potlood of pen, net zo groot dat de thermometer er doorheen gestoken kan worden. Plak de deksel niet vast aan het bekerglas.</a:t>
            </a:r>
          </a:p>
          <a:p>
            <a:endParaRPr lang="nl-NL" sz="1200" b="1" dirty="0" smtClean="0"/>
          </a:p>
          <a:p>
            <a:r>
              <a:rPr lang="nl-NL" sz="1200" b="1" dirty="0" smtClean="0"/>
              <a:t>3.Je vult het bekerglas m.b.v. een maatcilinder met  precies 150 ml ( = 150 g ) water.</a:t>
            </a:r>
          </a:p>
          <a:p>
            <a:endParaRPr lang="nl-NL" sz="1200" b="1" dirty="0" smtClean="0"/>
          </a:p>
          <a:p>
            <a:r>
              <a:rPr lang="nl-NL" sz="1200" b="1" dirty="0" smtClean="0"/>
              <a:t>4.Je meet de temperatuur van het water met een thermometer, noteer deze in je schrift.</a:t>
            </a:r>
          </a:p>
          <a:p>
            <a:endParaRPr lang="nl-NL" sz="1200" b="1" dirty="0" smtClean="0"/>
          </a:p>
          <a:p>
            <a:r>
              <a:rPr lang="nl-NL" sz="1200" b="1" dirty="0" smtClean="0"/>
              <a:t>5.Vervolgens haal je bij de docent een heet blokje metaal. Hij doet het blokje voor jou in je bekerglas. Je dekt zo snel mogelijk de bovenkant van je bekerglas af met het papieren dekseltje en vervolgens steek je de thermometer in je bekerglas</a:t>
            </a:r>
            <a:r>
              <a:rPr lang="nl-NL" sz="1200" b="1" dirty="0" smtClean="0"/>
              <a:t>. Vraag aan de docent van welk metaal het blokje gemaakt </a:t>
            </a:r>
            <a:r>
              <a:rPr lang="nl-NL" sz="1200" b="1" dirty="0" smtClean="0"/>
              <a:t>is.</a:t>
            </a:r>
            <a:endParaRPr lang="nl-NL" sz="1200" b="1" dirty="0" smtClean="0"/>
          </a:p>
          <a:p>
            <a:endParaRPr lang="nl-NL" sz="1200" b="1" dirty="0" smtClean="0"/>
          </a:p>
          <a:p>
            <a:r>
              <a:rPr lang="nl-NL" sz="1200" b="1" dirty="0" smtClean="0"/>
              <a:t>6.Wacht nu net zolang totdat de temperatuur van het water niet meer stijgt en lees dan de temperatuur van het water af.    Noteer deze temperatuur ook in je schrift.</a:t>
            </a:r>
          </a:p>
          <a:p>
            <a:endParaRPr lang="nl-NL" sz="1200" b="1" dirty="0" smtClean="0"/>
          </a:p>
          <a:p>
            <a:r>
              <a:rPr lang="nl-NL" sz="1200" b="1" dirty="0" smtClean="0"/>
              <a:t>7.Weeg, als je klaar bent met de proef, op een weegschaal de massa van het blokje. Droog eerst het blokje af!!!</a:t>
            </a:r>
          </a:p>
          <a:p>
            <a:endParaRPr lang="nl-NL" sz="1200" b="1" dirty="0"/>
          </a:p>
        </p:txBody>
      </p:sp>
      <p:pic>
        <p:nvPicPr>
          <p:cNvPr id="1034" name="Picture 10"/>
          <p:cNvPicPr>
            <a:picLocks noChangeAspect="1" noChangeArrowheads="1"/>
          </p:cNvPicPr>
          <p:nvPr/>
        </p:nvPicPr>
        <p:blipFill>
          <a:blip r:embed="rId4" cstate="print"/>
          <a:srcRect/>
          <a:stretch>
            <a:fillRect/>
          </a:stretch>
        </p:blipFill>
        <p:spPr bwMode="auto">
          <a:xfrm>
            <a:off x="3347864" y="764704"/>
            <a:ext cx="1654101" cy="1986335"/>
          </a:xfrm>
          <a:prstGeom prst="rect">
            <a:avLst/>
          </a:prstGeom>
          <a:noFill/>
          <a:ln w="9525">
            <a:noFill/>
            <a:miter lim="800000"/>
            <a:headEnd/>
            <a:tailEnd/>
          </a:ln>
        </p:spPr>
      </p:pic>
      <p:pic>
        <p:nvPicPr>
          <p:cNvPr id="1035" name="Picture 11"/>
          <p:cNvPicPr>
            <a:picLocks noChangeAspect="1" noChangeArrowheads="1"/>
          </p:cNvPicPr>
          <p:nvPr/>
        </p:nvPicPr>
        <p:blipFill>
          <a:blip r:embed="rId5" cstate="print"/>
          <a:srcRect/>
          <a:stretch>
            <a:fillRect/>
          </a:stretch>
        </p:blipFill>
        <p:spPr bwMode="auto">
          <a:xfrm>
            <a:off x="3347864" y="764704"/>
            <a:ext cx="1781175" cy="1962150"/>
          </a:xfrm>
          <a:prstGeom prst="rect">
            <a:avLst/>
          </a:prstGeom>
          <a:noFill/>
          <a:ln w="9525">
            <a:noFill/>
            <a:miter lim="800000"/>
            <a:headEnd/>
            <a:tailEnd/>
          </a:ln>
        </p:spPr>
      </p:pic>
      <p:cxnSp>
        <p:nvCxnSpPr>
          <p:cNvPr id="19" name="Rechte verbindingslijn 18"/>
          <p:cNvCxnSpPr/>
          <p:nvPr/>
        </p:nvCxnSpPr>
        <p:spPr>
          <a:xfrm>
            <a:off x="3563888" y="1844824"/>
            <a:ext cx="1224136"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033" name="Picture 9"/>
          <p:cNvPicPr>
            <a:picLocks noChangeAspect="1" noChangeArrowheads="1"/>
          </p:cNvPicPr>
          <p:nvPr/>
        </p:nvPicPr>
        <p:blipFill>
          <a:blip r:embed="rId6" cstate="print"/>
          <a:srcRect/>
          <a:stretch>
            <a:fillRect/>
          </a:stretch>
        </p:blipFill>
        <p:spPr bwMode="auto">
          <a:xfrm>
            <a:off x="7236296" y="188640"/>
            <a:ext cx="191576" cy="2527573"/>
          </a:xfrm>
          <a:prstGeom prst="rect">
            <a:avLst/>
          </a:prstGeom>
          <a:noFill/>
          <a:ln w="9525">
            <a:noFill/>
            <a:miter lim="800000"/>
            <a:headEnd/>
            <a:tailEnd/>
          </a:ln>
        </p:spPr>
      </p:pic>
      <p:sp>
        <p:nvSpPr>
          <p:cNvPr id="20" name="Tekstvak 19"/>
          <p:cNvSpPr txBox="1"/>
          <p:nvPr/>
        </p:nvSpPr>
        <p:spPr>
          <a:xfrm>
            <a:off x="7092280" y="332656"/>
            <a:ext cx="1728192" cy="369332"/>
          </a:xfrm>
          <a:prstGeom prst="rect">
            <a:avLst/>
          </a:prstGeom>
          <a:noFill/>
        </p:spPr>
        <p:txBody>
          <a:bodyPr wrap="square" rtlCol="0">
            <a:spAutoFit/>
          </a:bodyPr>
          <a:lstStyle/>
          <a:p>
            <a:r>
              <a:rPr lang="nl-NL" dirty="0" err="1" smtClean="0"/>
              <a:t>Tbegin</a:t>
            </a:r>
            <a:r>
              <a:rPr lang="nl-NL" dirty="0" smtClean="0"/>
              <a:t> =………</a:t>
            </a:r>
            <a:r>
              <a:rPr lang="nl-NL" baseline="30000" dirty="0" smtClean="0"/>
              <a:t>0</a:t>
            </a:r>
            <a:r>
              <a:rPr lang="nl-NL" dirty="0" smtClean="0"/>
              <a:t>C</a:t>
            </a:r>
            <a:endParaRPr lang="nl-NL" dirty="0"/>
          </a:p>
        </p:txBody>
      </p:sp>
      <p:sp>
        <p:nvSpPr>
          <p:cNvPr id="21" name="Tekstvak 20"/>
          <p:cNvSpPr txBox="1"/>
          <p:nvPr/>
        </p:nvSpPr>
        <p:spPr>
          <a:xfrm>
            <a:off x="7164288" y="764704"/>
            <a:ext cx="1728192" cy="369332"/>
          </a:xfrm>
          <a:prstGeom prst="rect">
            <a:avLst/>
          </a:prstGeom>
          <a:noFill/>
        </p:spPr>
        <p:txBody>
          <a:bodyPr wrap="square" rtlCol="0">
            <a:spAutoFit/>
          </a:bodyPr>
          <a:lstStyle/>
          <a:p>
            <a:r>
              <a:rPr lang="nl-NL" dirty="0" err="1" smtClean="0"/>
              <a:t>Teind</a:t>
            </a:r>
            <a:r>
              <a:rPr lang="nl-NL" dirty="0" smtClean="0"/>
              <a:t> =………</a:t>
            </a:r>
            <a:r>
              <a:rPr lang="nl-NL" baseline="30000" dirty="0" smtClean="0"/>
              <a:t>0</a:t>
            </a:r>
            <a:r>
              <a:rPr lang="nl-NL" dirty="0" smtClean="0"/>
              <a:t>C</a:t>
            </a:r>
            <a:endParaRPr lang="nl-NL" dirty="0"/>
          </a:p>
        </p:txBody>
      </p:sp>
      <p:pic>
        <p:nvPicPr>
          <p:cNvPr id="1030" name="Picture 6" descr="http://breukhoven.easyorder.nl/Massa_blokje_ijzer_20_x_20_x_40_mm/images/pictures/lr/img200x1501249466661.jpg"/>
          <p:cNvPicPr>
            <a:picLocks noChangeAspect="1" noChangeArrowheads="1"/>
          </p:cNvPicPr>
          <p:nvPr/>
        </p:nvPicPr>
        <p:blipFill>
          <a:blip r:embed="rId7" cstate="print"/>
          <a:srcRect l="38339" t="27360" r="35741" b="14321"/>
          <a:stretch>
            <a:fillRect/>
          </a:stretch>
        </p:blipFill>
        <p:spPr bwMode="auto">
          <a:xfrm rot="16200000">
            <a:off x="1624173" y="1912332"/>
            <a:ext cx="432050" cy="729080"/>
          </a:xfrm>
          <a:prstGeom prst="rect">
            <a:avLst/>
          </a:prstGeom>
          <a:noFill/>
        </p:spPr>
      </p:pic>
      <p:sp>
        <p:nvSpPr>
          <p:cNvPr id="25" name="Tekstvak 24"/>
          <p:cNvSpPr txBox="1"/>
          <p:nvPr/>
        </p:nvSpPr>
        <p:spPr>
          <a:xfrm>
            <a:off x="6876256" y="1124744"/>
            <a:ext cx="2088232" cy="369332"/>
          </a:xfrm>
          <a:prstGeom prst="rect">
            <a:avLst/>
          </a:prstGeom>
          <a:noFill/>
        </p:spPr>
        <p:txBody>
          <a:bodyPr wrap="square" rtlCol="0">
            <a:spAutoFit/>
          </a:bodyPr>
          <a:lstStyle/>
          <a:p>
            <a:r>
              <a:rPr lang="nl-NL" dirty="0" smtClean="0"/>
              <a:t>Massa blokje =……g</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20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1034"/>
                                        </p:tgtEl>
                                        <p:attrNameLst>
                                          <p:attrName>style.visibility</p:attrName>
                                        </p:attrNameLst>
                                      </p:cBhvr>
                                      <p:to>
                                        <p:strVal val="visible"/>
                                      </p:to>
                                    </p:set>
                                    <p:animEffect transition="in" filter="dissolve">
                                      <p:cBhvr>
                                        <p:cTn id="13" dur="500"/>
                                        <p:tgtEl>
                                          <p:spTgt spid="103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5">
                                            <p:txEl>
                                              <p:pRg st="2" end="2"/>
                                            </p:txEl>
                                          </p:spTgt>
                                        </p:tgtEl>
                                        <p:attrNameLst>
                                          <p:attrName>style.visibility</p:attrName>
                                        </p:attrNameLst>
                                      </p:cBhvr>
                                      <p:to>
                                        <p:strVal val="visible"/>
                                      </p:to>
                                    </p:set>
                                    <p:anim calcmode="lin" valueType="num">
                                      <p:cBhvr additive="base">
                                        <p:cTn id="18" dur="2000" fill="hold"/>
                                        <p:tgtEl>
                                          <p:spTgt spid="15">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1035"/>
                                        </p:tgtEl>
                                        <p:attrNameLst>
                                          <p:attrName>style.visibility</p:attrName>
                                        </p:attrNameLst>
                                      </p:cBhvr>
                                      <p:to>
                                        <p:strVal val="visible"/>
                                      </p:to>
                                    </p:set>
                                    <p:animEffect transition="in" filter="dissolve">
                                      <p:cBhvr>
                                        <p:cTn id="24" dur="500"/>
                                        <p:tgtEl>
                                          <p:spTgt spid="1035"/>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5">
                                            <p:txEl>
                                              <p:pRg st="4" end="4"/>
                                            </p:txEl>
                                          </p:spTgt>
                                        </p:tgtEl>
                                        <p:attrNameLst>
                                          <p:attrName>style.visibility</p:attrName>
                                        </p:attrNameLst>
                                      </p:cBhvr>
                                      <p:to>
                                        <p:strVal val="visible"/>
                                      </p:to>
                                    </p:set>
                                    <p:anim calcmode="lin" valueType="num">
                                      <p:cBhvr additive="base">
                                        <p:cTn id="29" dur="2000" fill="hold"/>
                                        <p:tgtEl>
                                          <p:spTgt spid="15">
                                            <p:txEl>
                                              <p:pRg st="4" end="4"/>
                                            </p:txEl>
                                          </p:spTgt>
                                        </p:tgtEl>
                                        <p:attrNameLst>
                                          <p:attrName>ppt_x</p:attrName>
                                        </p:attrNameLst>
                                      </p:cBhvr>
                                      <p:tavLst>
                                        <p:tav tm="0">
                                          <p:val>
                                            <p:strVal val="#ppt_x"/>
                                          </p:val>
                                        </p:tav>
                                        <p:tav tm="100000">
                                          <p:val>
                                            <p:strVal val="#ppt_x"/>
                                          </p:val>
                                        </p:tav>
                                      </p:tavLst>
                                    </p:anim>
                                    <p:anim calcmode="lin" valueType="num">
                                      <p:cBhvr additive="base">
                                        <p:cTn id="30" dur="2000" fill="hold"/>
                                        <p:tgtEl>
                                          <p:spTgt spid="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ppt_x"/>
                                          </p:val>
                                        </p:tav>
                                        <p:tav tm="100000">
                                          <p:val>
                                            <p:strVal val="#ppt_x"/>
                                          </p:val>
                                        </p:tav>
                                      </p:tavLst>
                                    </p:anim>
                                    <p:anim calcmode="lin" valueType="num">
                                      <p:cBhvr additive="base">
                                        <p:cTn id="36"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5">
                                            <p:txEl>
                                              <p:pRg st="6" end="6"/>
                                            </p:txEl>
                                          </p:spTgt>
                                        </p:tgtEl>
                                        <p:attrNameLst>
                                          <p:attrName>style.visibility</p:attrName>
                                        </p:attrNameLst>
                                      </p:cBhvr>
                                      <p:to>
                                        <p:strVal val="visible"/>
                                      </p:to>
                                    </p:set>
                                    <p:anim calcmode="lin" valueType="num">
                                      <p:cBhvr additive="base">
                                        <p:cTn id="41" dur="2000" fill="hold"/>
                                        <p:tgtEl>
                                          <p:spTgt spid="15">
                                            <p:txEl>
                                              <p:pRg st="6" end="6"/>
                                            </p:txEl>
                                          </p:spTgt>
                                        </p:tgtEl>
                                        <p:attrNameLst>
                                          <p:attrName>ppt_x</p:attrName>
                                        </p:attrNameLst>
                                      </p:cBhvr>
                                      <p:tavLst>
                                        <p:tav tm="0">
                                          <p:val>
                                            <p:strVal val="#ppt_x"/>
                                          </p:val>
                                        </p:tav>
                                        <p:tav tm="100000">
                                          <p:val>
                                            <p:strVal val="#ppt_x"/>
                                          </p:val>
                                        </p:tav>
                                      </p:tavLst>
                                    </p:anim>
                                    <p:anim calcmode="lin" valueType="num">
                                      <p:cBhvr additive="base">
                                        <p:cTn id="42" dur="2000" fill="hold"/>
                                        <p:tgtEl>
                                          <p:spTgt spid="1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0" presetClass="path" presetSubtype="0" accel="50000" decel="50000" fill="hold" nodeType="clickEffect">
                                  <p:stCondLst>
                                    <p:cond delay="0"/>
                                  </p:stCondLst>
                                  <p:childTnLst>
                                    <p:animMotion origin="layout" path="M 0.00833 0.00347 C -0.00157 -0.00139 -0.0132 0.00254 -0.02153 -0.00764 C -0.02622 -0.0132 -0.03039 -0.01945 -0.0349 -0.02547 C -0.0382 -0.02987 -0.04254 -0.03287 -0.04653 -0.03658 C -0.04809 -0.0382 -0.05157 -0.04098 -0.05157 -0.04075 C -0.05556 -0.05602 -0.05105 -0.0375 -0.05486 -0.06088 C -0.05625 -0.06875 -0.05677 -0.06713 -0.0599 -0.07431 C -0.06511 -0.08658 -0.06736 -0.09746 -0.075 -0.10764 C -0.07969 -0.13403 -0.07223 -0.10348 -0.0816 -0.11875 C -0.08421 -0.12292 -0.08316 -0.1294 -0.0849 -0.13426 C -0.08577 -0.13658 -0.08733 -0.13843 -0.0882 -0.14098 C -0.09236 -0.15325 -0.09271 -0.16528 -0.09827 -0.17662 C -0.10105 -0.19422 -0.10677 -0.21065 -0.11667 -0.22315 C -0.1191 -0.2338 -0.12361 -0.2382 -0.1283 -0.24746 C -0.13039 -0.25162 -0.13108 -0.25695 -0.13334 -0.26065 C -0.13507 -0.26366 -0.13802 -0.26459 -0.13993 -0.26713 C -0.14132 -0.26922 -0.14219 -0.27153 -0.14323 -0.27385 C -0.14566 -0.28658 -0.15191 -0.2963 -0.1599 -0.30325 C -0.17118 -0.32639 -0.19427 -0.32732 -0.21164 -0.33843 C -0.22709 -0.36019 -0.28386 -0.35811 -0.29653 -0.3588 C -0.31528 -0.35787 -0.33941 -0.36274 -0.3566 -0.34769 C -0.35764 -0.34514 -0.35868 -0.34306 -0.3599 -0.34098 C -0.36146 -0.3382 -0.36355 -0.33681 -0.36493 -0.33403 C -0.36598 -0.33218 -0.3658 -0.32963 -0.36667 -0.32755 C -0.36754 -0.32524 -0.36893 -0.32315 -0.36997 -0.32107 C -0.37361 -0.27037 -0.37084 -0.28912 -0.375 -0.26297 C -0.37552 -0.24237 -0.37518 -0.22153 -0.37657 -0.20093 C -0.37691 -0.1963 -0.37986 -0.18774 -0.37986 -0.1875 C -0.37934 -0.18241 -0.38056 -0.17639 -0.3783 -0.172 C -0.37448 -0.16412 -0.3698 -0.1875 -0.375 -0.1676 C -0.37934 -0.10695 -0.37657 -0.15278 -0.37657 -0.02987 " pathEditMode="relative" rAng="0" ptsTypes="ffffffffffffffffffffffffffffffA">
                                      <p:cBhvr>
                                        <p:cTn id="46" dur="2000" fill="hold"/>
                                        <p:tgtEl>
                                          <p:spTgt spid="1033"/>
                                        </p:tgtEl>
                                        <p:attrNameLst>
                                          <p:attrName>ppt_x</p:attrName>
                                          <p:attrName>ppt_y</p:attrName>
                                        </p:attrNameLst>
                                      </p:cBhvr>
                                      <p:rCtr x="-194" y="-183"/>
                                    </p:animMotion>
                                  </p:childTnLst>
                                </p:cTn>
                              </p:par>
                            </p:childTnLst>
                          </p:cTn>
                        </p:par>
                      </p:childTnLst>
                    </p:cTn>
                  </p:par>
                  <p:par>
                    <p:cTn id="47" fill="hold">
                      <p:stCondLst>
                        <p:cond delay="indefinite"/>
                      </p:stCondLst>
                      <p:childTnLst>
                        <p:par>
                          <p:cTn id="48" fill="hold">
                            <p:stCondLst>
                              <p:cond delay="0"/>
                            </p:stCondLst>
                            <p:childTnLst>
                              <p:par>
                                <p:cTn id="49" presetID="20"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wedge">
                                      <p:cBhvr>
                                        <p:cTn id="51" dur="2000"/>
                                        <p:tgtEl>
                                          <p:spTgt spid="20"/>
                                        </p:tgtEl>
                                      </p:cBhvr>
                                    </p:animEffect>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15">
                                            <p:txEl>
                                              <p:pRg st="8" end="8"/>
                                            </p:txEl>
                                          </p:spTgt>
                                        </p:tgtEl>
                                        <p:attrNameLst>
                                          <p:attrName>style.visibility</p:attrName>
                                        </p:attrNameLst>
                                      </p:cBhvr>
                                      <p:to>
                                        <p:strVal val="visible"/>
                                      </p:to>
                                    </p:set>
                                    <p:anim calcmode="lin" valueType="num">
                                      <p:cBhvr additive="base">
                                        <p:cTn id="56" dur="2000" fill="hold"/>
                                        <p:tgtEl>
                                          <p:spTgt spid="15">
                                            <p:txEl>
                                              <p:pRg st="8" end="8"/>
                                            </p:txEl>
                                          </p:spTgt>
                                        </p:tgtEl>
                                        <p:attrNameLst>
                                          <p:attrName>ppt_x</p:attrName>
                                        </p:attrNameLst>
                                      </p:cBhvr>
                                      <p:tavLst>
                                        <p:tav tm="0">
                                          <p:val>
                                            <p:strVal val="#ppt_x"/>
                                          </p:val>
                                        </p:tav>
                                        <p:tav tm="100000">
                                          <p:val>
                                            <p:strVal val="#ppt_x"/>
                                          </p:val>
                                        </p:tav>
                                      </p:tavLst>
                                    </p:anim>
                                    <p:anim calcmode="lin" valueType="num">
                                      <p:cBhvr additive="base">
                                        <p:cTn id="57" dur="2000" fill="hold"/>
                                        <p:tgtEl>
                                          <p:spTgt spid="1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0" presetClass="path" presetSubtype="0" accel="50000" decel="50000" fill="hold" nodeType="clickEffect">
                                  <p:stCondLst>
                                    <p:cond delay="0"/>
                                  </p:stCondLst>
                                  <p:childTnLst>
                                    <p:animMotion origin="layout" path="M 0.01927 -0.00509 C 0.02552 -0.04097 0.03194 -0.10347 0.0526 -0.12963 C 0.0559 -0.14051 0.05972 -0.14931 0.0625 -0.16065 C 0.06424 -0.16759 0.07413 -0.17639 0.07413 -0.17616 C 0.07917 -0.19537 0.0901 -0.21088 0.10087 -0.22523 C 0.10191 -0.22963 0.1026 -0.23426 0.10417 -0.23843 C 0.1059 -0.24329 0.10937 -0.24699 0.11094 -0.25185 C 0.11267 -0.25741 0.11198 -0.26435 0.11424 -0.26968 C 0.11562 -0.27292 0.1191 -0.27361 0.12083 -0.27639 C 0.13316 -0.29607 0.13003 -0.30533 0.14913 -0.30972 C 0.18021 -0.30833 0.20608 -0.30764 0.23594 -0.3007 C 0.2375 -0.29931 0.23906 -0.29722 0.2408 -0.2963 C 0.24288 -0.29514 0.24549 -0.2956 0.24757 -0.29398 C 0.26649 -0.27986 0.24115 -0.29306 0.25747 -0.28519 C 0.26354 -0.27755 0.2599 -0.27639 0.26753 -0.26968 C 0.27431 -0.25579 0.28038 -0.24144 0.2908 -0.23195 C 0.29479 -0.21621 0.29323 -0.22315 0.29583 -0.21181 C 0.30069 -0.15579 0.30972 -0.08357 0.2776 -0.03843 C 0.27361 -0.02315 0.27743 -0.02685 0.26927 -0.02292 C 0.26476 -0.00556 0.2658 -0.01435 0.2658 0.0037 " pathEditMode="relative" rAng="0" ptsTypes="fffffffffffffffffffA">
                                      <p:cBhvr>
                                        <p:cTn id="61" dur="2000" fill="hold"/>
                                        <p:tgtEl>
                                          <p:spTgt spid="1030"/>
                                        </p:tgtEl>
                                        <p:attrNameLst>
                                          <p:attrName>ppt_x</p:attrName>
                                          <p:attrName>ppt_y</p:attrName>
                                        </p:attrNameLst>
                                      </p:cBhvr>
                                      <p:rCtr x="145" y="-148"/>
                                    </p:animMotion>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15">
                                            <p:txEl>
                                              <p:pRg st="10" end="10"/>
                                            </p:txEl>
                                          </p:spTgt>
                                        </p:tgtEl>
                                        <p:attrNameLst>
                                          <p:attrName>style.visibility</p:attrName>
                                        </p:attrNameLst>
                                      </p:cBhvr>
                                      <p:to>
                                        <p:strVal val="visible"/>
                                      </p:to>
                                    </p:set>
                                    <p:anim calcmode="lin" valueType="num">
                                      <p:cBhvr additive="base">
                                        <p:cTn id="66" dur="2000" fill="hold"/>
                                        <p:tgtEl>
                                          <p:spTgt spid="15">
                                            <p:txEl>
                                              <p:pRg st="10" end="10"/>
                                            </p:txEl>
                                          </p:spTgt>
                                        </p:tgtEl>
                                        <p:attrNameLst>
                                          <p:attrName>ppt_x</p:attrName>
                                        </p:attrNameLst>
                                      </p:cBhvr>
                                      <p:tavLst>
                                        <p:tav tm="0">
                                          <p:val>
                                            <p:strVal val="#ppt_x"/>
                                          </p:val>
                                        </p:tav>
                                        <p:tav tm="100000">
                                          <p:val>
                                            <p:strVal val="#ppt_x"/>
                                          </p:val>
                                        </p:tav>
                                      </p:tavLst>
                                    </p:anim>
                                    <p:anim calcmode="lin" valueType="num">
                                      <p:cBhvr additive="base">
                                        <p:cTn id="67" dur="2000" fill="hold"/>
                                        <p:tgtEl>
                                          <p:spTgt spid="1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0" presetClass="entr" presetSubtype="0"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wedge">
                                      <p:cBhvr>
                                        <p:cTn id="72" dur="20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15">
                                            <p:txEl>
                                              <p:pRg st="12" end="12"/>
                                            </p:txEl>
                                          </p:spTgt>
                                        </p:tgtEl>
                                        <p:attrNameLst>
                                          <p:attrName>style.visibility</p:attrName>
                                        </p:attrNameLst>
                                      </p:cBhvr>
                                      <p:to>
                                        <p:strVal val="visible"/>
                                      </p:to>
                                    </p:set>
                                    <p:anim calcmode="lin" valueType="num">
                                      <p:cBhvr additive="base">
                                        <p:cTn id="77" dur="2000" fill="hold"/>
                                        <p:tgtEl>
                                          <p:spTgt spid="15">
                                            <p:txEl>
                                              <p:pRg st="12" end="12"/>
                                            </p:txEl>
                                          </p:spTgt>
                                        </p:tgtEl>
                                        <p:attrNameLst>
                                          <p:attrName>ppt_x</p:attrName>
                                        </p:attrNameLst>
                                      </p:cBhvr>
                                      <p:tavLst>
                                        <p:tav tm="0">
                                          <p:val>
                                            <p:strVal val="#ppt_x"/>
                                          </p:val>
                                        </p:tav>
                                        <p:tav tm="100000">
                                          <p:val>
                                            <p:strVal val="#ppt_x"/>
                                          </p:val>
                                        </p:tav>
                                      </p:tavLst>
                                    </p:anim>
                                    <p:anim calcmode="lin" valueType="num">
                                      <p:cBhvr additive="base">
                                        <p:cTn id="78" dur="2000" fill="hold"/>
                                        <p:tgtEl>
                                          <p:spTgt spid="15">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0" presetClass="path" presetSubtype="0" accel="50000" decel="50000" fill="hold" nodeType="clickEffect">
                                  <p:stCondLst>
                                    <p:cond delay="0"/>
                                  </p:stCondLst>
                                  <p:childTnLst>
                                    <p:animMotion origin="layout" path="M 0.2658 0.00371 C 0.26702 -0.04375 0.26389 -0.07129 0.28073 -0.10972 C 0.28369 -0.12824 0.28803 -0.1493 0.29584 -0.16528 C 0.29757 -0.17268 0.29844 -0.17754 0.30244 -0.1831 C 0.3066 -0.19861 0.31337 -0.21597 0.32414 -0.22523 C 0.32674 -0.23495 0.32935 -0.23449 0.33577 -0.23865 C 0.34532 -0.24514 0.35539 -0.25023 0.3658 -0.25416 C 0.36806 -0.25509 0.37032 -0.25532 0.3724 -0.25625 C 0.37587 -0.25764 0.38247 -0.26088 0.38247 -0.26088 C 0.38855 -0.26018 0.3948 -0.26018 0.40087 -0.25856 C 0.40556 -0.25717 0.41407 -0.25185 0.41407 -0.25185 C 0.42066 -0.24352 0.42761 -0.23588 0.43421 -0.22754 C 0.43733 -0.22361 0.43941 -0.21828 0.44254 -0.21412 C 0.44653 -0.19815 0.44393 -0.20463 0.44914 -0.19421 C 0.44966 -0.19051 0.44983 -0.18657 0.45087 -0.1831 C 0.45157 -0.18125 0.45348 -0.18032 0.45417 -0.17847 C 0.45521 -0.17569 0.45469 -0.17245 0.45573 -0.16967 C 0.45747 -0.16481 0.4625 -0.15625 0.4625 -0.15625 C 0.46667 -0.13958 0.4691 -0.12986 0.4691 -0.1118 " pathEditMode="relative" ptsTypes="ffffffffffffffffffA">
                                      <p:cBhvr>
                                        <p:cTn id="82" dur="2000" fill="hold"/>
                                        <p:tgtEl>
                                          <p:spTgt spid="1030"/>
                                        </p:tgtEl>
                                        <p:attrNameLst>
                                          <p:attrName>ppt_x</p:attrName>
                                          <p:attrName>ppt_y</p:attrName>
                                        </p:attrNameLst>
                                      </p:cBhvr>
                                    </p:animMotion>
                                  </p:childTnLst>
                                </p:cTn>
                              </p:par>
                            </p:childTnLst>
                          </p:cTn>
                        </p:par>
                        <p:par>
                          <p:cTn id="83" fill="hold">
                            <p:stCondLst>
                              <p:cond delay="2000"/>
                            </p:stCondLst>
                            <p:childTnLst>
                              <p:par>
                                <p:cTn id="84" presetID="20" presetClass="entr" presetSubtype="0" fill="hold" grpId="0" nodeType="afterEffect">
                                  <p:stCondLst>
                                    <p:cond delay="0"/>
                                  </p:stCondLst>
                                  <p:childTnLst>
                                    <p:set>
                                      <p:cBhvr>
                                        <p:cTn id="85" dur="1" fill="hold">
                                          <p:stCondLst>
                                            <p:cond delay="0"/>
                                          </p:stCondLst>
                                        </p:cTn>
                                        <p:tgtEl>
                                          <p:spTgt spid="25"/>
                                        </p:tgtEl>
                                        <p:attrNameLst>
                                          <p:attrName>style.visibility</p:attrName>
                                        </p:attrNameLst>
                                      </p:cBhvr>
                                      <p:to>
                                        <p:strVal val="visible"/>
                                      </p:to>
                                    </p:set>
                                    <p:animEffect transition="in" filter="wedge">
                                      <p:cBhvr>
                                        <p:cTn id="86"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95536" y="332656"/>
            <a:ext cx="7632848" cy="369332"/>
          </a:xfrm>
          <a:prstGeom prst="rect">
            <a:avLst/>
          </a:prstGeom>
          <a:noFill/>
        </p:spPr>
        <p:txBody>
          <a:bodyPr wrap="square" rtlCol="0">
            <a:spAutoFit/>
          </a:bodyPr>
          <a:lstStyle/>
          <a:p>
            <a:r>
              <a:rPr lang="nl-NL" dirty="0" smtClean="0"/>
              <a:t>Het practicum verslag</a:t>
            </a:r>
            <a:endParaRPr lang="nl-NL" dirty="0"/>
          </a:p>
        </p:txBody>
      </p:sp>
      <p:sp>
        <p:nvSpPr>
          <p:cNvPr id="3" name="Tekstvak 2"/>
          <p:cNvSpPr txBox="1"/>
          <p:nvPr/>
        </p:nvSpPr>
        <p:spPr>
          <a:xfrm>
            <a:off x="395536" y="764704"/>
            <a:ext cx="7632848" cy="7294305"/>
          </a:xfrm>
          <a:prstGeom prst="rect">
            <a:avLst/>
          </a:prstGeom>
          <a:noFill/>
        </p:spPr>
        <p:txBody>
          <a:bodyPr wrap="square" rtlCol="0">
            <a:spAutoFit/>
          </a:bodyPr>
          <a:lstStyle/>
          <a:p>
            <a:pPr>
              <a:buFont typeface="Wingdings" pitchFamily="2" charset="2"/>
              <a:buChar char="Ø"/>
            </a:pPr>
            <a:r>
              <a:rPr lang="nl-NL" dirty="0" smtClean="0"/>
              <a:t> De titel van het practicum.</a:t>
            </a:r>
          </a:p>
          <a:p>
            <a:pPr>
              <a:buFont typeface="Wingdings" pitchFamily="2" charset="2"/>
              <a:buChar char="Ø"/>
            </a:pPr>
            <a:r>
              <a:rPr lang="nl-NL" dirty="0" smtClean="0"/>
              <a:t> Wat is je onderzoekvraag?</a:t>
            </a:r>
          </a:p>
          <a:p>
            <a:pPr>
              <a:buFont typeface="Wingdings" pitchFamily="2" charset="2"/>
              <a:buChar char="Ø"/>
            </a:pPr>
            <a:r>
              <a:rPr lang="nl-NL" dirty="0" smtClean="0"/>
              <a:t> Beschrijving van de proef.</a:t>
            </a:r>
          </a:p>
          <a:p>
            <a:pPr>
              <a:buFont typeface="Wingdings" pitchFamily="2" charset="2"/>
              <a:buChar char="Ø"/>
            </a:pPr>
            <a:r>
              <a:rPr lang="nl-NL" dirty="0" smtClean="0"/>
              <a:t> Maak een tekening van de opstelling.</a:t>
            </a:r>
          </a:p>
          <a:p>
            <a:pPr>
              <a:buFont typeface="Wingdings" pitchFamily="2" charset="2"/>
              <a:buChar char="Ø"/>
            </a:pPr>
            <a:r>
              <a:rPr lang="nl-NL" dirty="0" smtClean="0"/>
              <a:t> Beantwoord de vragen</a:t>
            </a:r>
          </a:p>
          <a:p>
            <a:pPr>
              <a:buFont typeface="Wingdings" pitchFamily="2" charset="2"/>
              <a:buChar char="Ø"/>
            </a:pPr>
            <a:endParaRPr lang="nl-NL" dirty="0" smtClean="0"/>
          </a:p>
          <a:p>
            <a:pPr>
              <a:buFont typeface="Wingdings" pitchFamily="2" charset="2"/>
              <a:buChar char="Ø"/>
            </a:pPr>
            <a:r>
              <a:rPr lang="nl-NL" dirty="0" smtClean="0"/>
              <a:t>   De vragen</a:t>
            </a:r>
          </a:p>
          <a:p>
            <a:pPr marL="342900" indent="-342900">
              <a:buFont typeface="+mj-lt"/>
              <a:buAutoNum type="arabicParenR"/>
            </a:pPr>
            <a:r>
              <a:rPr lang="nl-NL" dirty="0" smtClean="0"/>
              <a:t>Leg uit waarom je het bekerglas moet inpakken met papier</a:t>
            </a:r>
          </a:p>
          <a:p>
            <a:pPr marL="342900" indent="-342900">
              <a:buFont typeface="+mj-lt"/>
              <a:buAutoNum type="arabicParenR"/>
            </a:pPr>
            <a:r>
              <a:rPr lang="nl-NL" dirty="0" smtClean="0"/>
              <a:t>Wat was de begintemperatuur van het water?</a:t>
            </a:r>
          </a:p>
          <a:p>
            <a:pPr marL="342900" indent="-342900">
              <a:buFont typeface="+mj-lt"/>
              <a:buAutoNum type="arabicParenR"/>
            </a:pPr>
            <a:r>
              <a:rPr lang="nl-NL" dirty="0" smtClean="0"/>
              <a:t>Wat was de eindtemperatuur van het water?</a:t>
            </a:r>
          </a:p>
          <a:p>
            <a:pPr marL="342900" indent="-342900">
              <a:buFont typeface="+mj-lt"/>
              <a:buAutoNum type="arabicParenR"/>
            </a:pPr>
            <a:r>
              <a:rPr lang="nl-NL" dirty="0" smtClean="0"/>
              <a:t>Wat is het temperatuursverschil van het water ( ∆T )?</a:t>
            </a:r>
          </a:p>
          <a:p>
            <a:pPr marL="342900" indent="-342900">
              <a:buFont typeface="+mj-lt"/>
              <a:buAutoNum type="arabicParenR"/>
            </a:pPr>
            <a:r>
              <a:rPr lang="nl-NL" dirty="0" smtClean="0"/>
              <a:t>Hoe heet was het blokje metaal toen het in je bekerglas werd gedaan?</a:t>
            </a:r>
          </a:p>
          <a:p>
            <a:pPr marL="342900" indent="-342900">
              <a:buFont typeface="+mj-lt"/>
              <a:buAutoNum type="arabicParenR"/>
            </a:pPr>
            <a:r>
              <a:rPr lang="nl-NL" dirty="0" smtClean="0"/>
              <a:t>Hoeveel warmte energie kwam er uit het blokje metaal  in het water?</a:t>
            </a:r>
          </a:p>
          <a:p>
            <a:pPr marL="342900" indent="-342900"/>
            <a:r>
              <a:rPr lang="nl-NL" dirty="0" smtClean="0"/>
              <a:t>       Gebruik de formule Q = </a:t>
            </a:r>
            <a:r>
              <a:rPr lang="nl-NL" dirty="0" err="1" smtClean="0"/>
              <a:t>c</a:t>
            </a:r>
            <a:r>
              <a:rPr lang="nl-NL" baseline="-25000" dirty="0" err="1" smtClean="0"/>
              <a:t>water</a:t>
            </a:r>
            <a:r>
              <a:rPr lang="nl-NL" dirty="0" smtClean="0"/>
              <a:t> x </a:t>
            </a:r>
            <a:r>
              <a:rPr lang="nl-NL" dirty="0" err="1" smtClean="0"/>
              <a:t>m</a:t>
            </a:r>
            <a:r>
              <a:rPr lang="nl-NL" baseline="-25000" dirty="0" err="1" smtClean="0"/>
              <a:t>water</a:t>
            </a:r>
            <a:r>
              <a:rPr lang="nl-NL" dirty="0" smtClean="0"/>
              <a:t> x ∆</a:t>
            </a:r>
            <a:r>
              <a:rPr lang="nl-NL" dirty="0" err="1" smtClean="0"/>
              <a:t>T</a:t>
            </a:r>
            <a:r>
              <a:rPr lang="nl-NL" baseline="-25000" dirty="0" err="1" smtClean="0"/>
              <a:t>water</a:t>
            </a:r>
            <a:r>
              <a:rPr lang="nl-NL" baseline="-25000" dirty="0" smtClean="0"/>
              <a:t>                        </a:t>
            </a:r>
            <a:r>
              <a:rPr lang="nl-NL" dirty="0" smtClean="0"/>
              <a:t> </a:t>
            </a:r>
            <a:r>
              <a:rPr lang="nl-NL" dirty="0" err="1" smtClean="0"/>
              <a:t>c</a:t>
            </a:r>
            <a:r>
              <a:rPr lang="nl-NL" baseline="-25000" dirty="0" err="1" smtClean="0"/>
              <a:t>water</a:t>
            </a:r>
            <a:r>
              <a:rPr lang="nl-NL" dirty="0" smtClean="0"/>
              <a:t>= 4,18 J/g </a:t>
            </a:r>
            <a:r>
              <a:rPr lang="nl-NL" baseline="30000" dirty="0" smtClean="0"/>
              <a:t>0</a:t>
            </a:r>
            <a:r>
              <a:rPr lang="nl-NL" dirty="0" smtClean="0"/>
              <a:t>C</a:t>
            </a:r>
          </a:p>
          <a:p>
            <a:pPr marL="342900" indent="-342900"/>
            <a:r>
              <a:rPr lang="nl-NL" dirty="0" smtClean="0"/>
              <a:t>7)   Wat is de soortelijke warmte van het blokje metaal?</a:t>
            </a:r>
          </a:p>
          <a:p>
            <a:pPr marL="342900" indent="-342900"/>
            <a:r>
              <a:rPr lang="nl-NL" dirty="0" smtClean="0"/>
              <a:t> </a:t>
            </a:r>
            <a:r>
              <a:rPr lang="nl-NL" dirty="0" smtClean="0"/>
              <a:t>      Gebruik de formule </a:t>
            </a:r>
            <a:r>
              <a:rPr lang="nl-NL" dirty="0" err="1" smtClean="0"/>
              <a:t>c</a:t>
            </a:r>
            <a:r>
              <a:rPr lang="nl-NL" baseline="-25000" dirty="0" err="1" smtClean="0"/>
              <a:t>metaal</a:t>
            </a:r>
            <a:r>
              <a:rPr lang="nl-NL" dirty="0" smtClean="0"/>
              <a:t> = Q : ( </a:t>
            </a:r>
            <a:r>
              <a:rPr lang="nl-NL" dirty="0" err="1" smtClean="0"/>
              <a:t>m</a:t>
            </a:r>
            <a:r>
              <a:rPr lang="nl-NL" baseline="-25000" dirty="0" err="1" smtClean="0"/>
              <a:t>metaal</a:t>
            </a:r>
            <a:r>
              <a:rPr lang="nl-NL" dirty="0" smtClean="0"/>
              <a:t> x ∆</a:t>
            </a:r>
            <a:r>
              <a:rPr lang="nl-NL" dirty="0" err="1" smtClean="0"/>
              <a:t>T</a:t>
            </a:r>
            <a:r>
              <a:rPr lang="nl-NL" baseline="-25000" dirty="0" err="1" smtClean="0"/>
              <a:t>metaal</a:t>
            </a:r>
            <a:r>
              <a:rPr lang="nl-NL" dirty="0" smtClean="0"/>
              <a:t> )   </a:t>
            </a:r>
          </a:p>
          <a:p>
            <a:pPr marL="342900" indent="-342900"/>
            <a:r>
              <a:rPr lang="nl-NL" dirty="0" smtClean="0"/>
              <a:t> </a:t>
            </a:r>
            <a:r>
              <a:rPr lang="nl-NL" dirty="0" smtClean="0"/>
              <a:t>      de Q in deze formule heb je berekend bij vraag 4</a:t>
            </a:r>
          </a:p>
          <a:p>
            <a:pPr marL="342900" indent="-342900"/>
            <a:r>
              <a:rPr lang="nl-NL" dirty="0" smtClean="0"/>
              <a:t>8)   Vraag aan de docent wat de werkelijke waarde is en bereken hoeveel % je  er naast zit.</a:t>
            </a:r>
          </a:p>
          <a:p>
            <a:pPr marL="342900" indent="-342900" algn="ctr"/>
            <a:r>
              <a:rPr lang="nl-NL" dirty="0" smtClean="0"/>
              <a:t>                                               </a:t>
            </a:r>
            <a:r>
              <a:rPr lang="nl-NL" sz="5400" b="1" dirty="0" smtClean="0">
                <a:solidFill>
                  <a:srgbClr val="FF0000"/>
                </a:solidFill>
              </a:rPr>
              <a:t>succes!</a:t>
            </a:r>
          </a:p>
          <a:p>
            <a:pPr marL="342900" indent="-342900">
              <a:buAutoNum type="arabicParenR" startAt="6"/>
            </a:pPr>
            <a:endParaRPr lang="nl-NL" dirty="0" smtClean="0"/>
          </a:p>
          <a:p>
            <a:pPr marL="342900" indent="-342900"/>
            <a:r>
              <a:rPr lang="nl-NL" dirty="0" smtClean="0"/>
              <a:t>                  </a:t>
            </a:r>
            <a:endParaRPr lang="nl-NL" dirty="0" smtClean="0"/>
          </a:p>
          <a:p>
            <a:pPr marL="342900" indent="-342900">
              <a:buFont typeface="+mj-lt"/>
              <a:buAutoNum type="arabicParenR"/>
            </a:pPr>
            <a:endParaRPr lang="nl-NL" dirty="0" smtClean="0"/>
          </a:p>
          <a:p>
            <a:pPr marL="342900" indent="-342900">
              <a:buFont typeface="+mj-lt"/>
              <a:buAutoNum type="arabicParenR"/>
            </a:pPr>
            <a:endParaRPr lang="nl-NL"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1157</Words>
  <Application>Microsoft Office PowerPoint</Application>
  <PresentationFormat>Diavoorstelling (4:3)</PresentationFormat>
  <Paragraphs>79</Paragraphs>
  <Slides>8</Slides>
  <Notes>0</Notes>
  <HiddenSlides>0</HiddenSlides>
  <MMClips>0</MMClips>
  <ScaleCrop>false</ScaleCrop>
  <HeadingPairs>
    <vt:vector size="4" baseType="variant">
      <vt:variant>
        <vt:lpstr>Thema</vt:lpstr>
      </vt:variant>
      <vt:variant>
        <vt:i4>1</vt:i4>
      </vt:variant>
      <vt:variant>
        <vt:lpstr>Diatitels</vt:lpstr>
      </vt:variant>
      <vt:variant>
        <vt:i4>8</vt:i4>
      </vt:variant>
    </vt:vector>
  </HeadingPairs>
  <TitlesOfParts>
    <vt:vector size="9" baseType="lpstr">
      <vt:lpstr>Office-thema</vt:lpstr>
      <vt:lpstr>Dia 1</vt:lpstr>
      <vt:lpstr>Dia 2</vt:lpstr>
      <vt:lpstr>Dia 3</vt:lpstr>
      <vt:lpstr>Titel: Het berekenen van de soortelijke warmte (c) van een metaal</vt:lpstr>
      <vt:lpstr>Dia 5</vt:lpstr>
      <vt:lpstr>Dia 6</vt:lpstr>
      <vt:lpstr>Dia 7</vt:lpstr>
      <vt:lpstr>Dia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Het berekenen van de soortelijke warmte C van een metaal</dc:title>
  <dc:creator>Acer</dc:creator>
  <cp:lastModifiedBy>Acer</cp:lastModifiedBy>
  <cp:revision>40</cp:revision>
  <dcterms:created xsi:type="dcterms:W3CDTF">2012-11-03T12:11:42Z</dcterms:created>
  <dcterms:modified xsi:type="dcterms:W3CDTF">2014-01-17T19:00:54Z</dcterms:modified>
</cp:coreProperties>
</file>