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60" r:id="rId1"/>
    <p:sldMasterId id="2147483673" r:id="rId2"/>
  </p:sldMasterIdLst>
  <p:notesMasterIdLst>
    <p:notesMasterId r:id="rId22"/>
  </p:notesMasterIdLst>
  <p:handoutMasterIdLst>
    <p:handoutMasterId r:id="rId23"/>
  </p:handoutMasterIdLst>
  <p:sldIdLst>
    <p:sldId id="397" r:id="rId3"/>
    <p:sldId id="398" r:id="rId4"/>
    <p:sldId id="257" r:id="rId5"/>
    <p:sldId id="402" r:id="rId6"/>
    <p:sldId id="387" r:id="rId7"/>
    <p:sldId id="383" r:id="rId8"/>
    <p:sldId id="404" r:id="rId9"/>
    <p:sldId id="388" r:id="rId10"/>
    <p:sldId id="389" r:id="rId11"/>
    <p:sldId id="390" r:id="rId12"/>
    <p:sldId id="391" r:id="rId13"/>
    <p:sldId id="392" r:id="rId14"/>
    <p:sldId id="393" r:id="rId15"/>
    <p:sldId id="394" r:id="rId16"/>
    <p:sldId id="399" r:id="rId17"/>
    <p:sldId id="373" r:id="rId18"/>
    <p:sldId id="378" r:id="rId19"/>
    <p:sldId id="379" r:id="rId20"/>
    <p:sldId id="380" r:id="rId21"/>
  </p:sldIdLst>
  <p:sldSz cx="9144000" cy="6858000" type="screen4x3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53A"/>
    <a:srgbClr val="FFFF00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866" autoAdjust="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9F584-EA88-41F8-BB38-38CFE41139F6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9C432-AF84-45F9-9050-8405A60E27D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89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46965-2E47-492E-B514-AFF7EA599F81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176C2-F278-4B34-A85B-BB660D785B5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6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7547C-C5E8-4925-8D2E-1268834565C1}" type="slidenum">
              <a:rPr lang="nl-NL" smtClean="0">
                <a:solidFill>
                  <a:prstClr val="black"/>
                </a:solidFill>
              </a:rPr>
              <a:pPr/>
              <a:t>1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92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nl-NL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7547C-C5E8-4925-8D2E-1268834565C1}" type="slidenum">
              <a:rPr lang="nl-NL" smtClean="0">
                <a:solidFill>
                  <a:prstClr val="black"/>
                </a:solidFill>
              </a:rPr>
              <a:pPr/>
              <a:t>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153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nl-NL" sz="1000" baseline="0" dirty="0" smtClean="0"/>
              <a:t>Meeste mensen </a:t>
            </a:r>
            <a:r>
              <a:rPr lang="nl-NL" sz="1000" baseline="0" dirty="0" err="1" smtClean="0"/>
              <a:t>associeren</a:t>
            </a:r>
            <a:r>
              <a:rPr lang="nl-NL" sz="1000" baseline="0" dirty="0" smtClean="0"/>
              <a:t> ‘instructie’ met de foto’s rechts (top-down en klassikale instructie). Hoeft niet. En instructie &amp; begeleiding kunnen erg op elkaar lijken. Meer daarover, wat het is en hoe je het vormgeeft, in deze les.</a:t>
            </a:r>
          </a:p>
          <a:p>
            <a:pPr marL="0" indent="0">
              <a:buFont typeface="Arial" pitchFamily="34" charset="0"/>
              <a:buNone/>
            </a:pPr>
            <a:r>
              <a:rPr lang="en-US" sz="1000" baseline="0" dirty="0" smtClean="0"/>
              <a:t/>
            </a:r>
            <a:br>
              <a:rPr lang="en-US" sz="1000" baseline="0" dirty="0" smtClean="0"/>
            </a:b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633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Nieuw apparaat:</a:t>
            </a:r>
            <a:r>
              <a:rPr lang="nl-NL" baseline="0" dirty="0" smtClean="0"/>
              <a:t> wie gaat er eerst gebruiksaanwijzing lezen en wie gaat er direct aan de slag?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73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Let op: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dit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lijkt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'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wetenschappelijk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', maar is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nooit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zo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nauwgezet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onderzocht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(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zeker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de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cijfers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niet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).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Zie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het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meer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als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een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soort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idee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/</a:t>
            </a:r>
            <a:r>
              <a:rPr lang="en-US" sz="1200" dirty="0" err="1" smtClean="0">
                <a:latin typeface="Calibri" panose="020F0502020204030204" pitchFamily="34" charset="0"/>
                <a:cs typeface="Lucida Sans Unicode" panose="020B0602030504020204" pitchFamily="34" charset="0"/>
              </a:rPr>
              <a:t>vuistregel</a:t>
            </a:r>
            <a:r>
              <a:rPr lang="en-US" sz="1200" dirty="0" smtClean="0">
                <a:latin typeface="Calibri" panose="020F0502020204030204" pitchFamily="34" charset="0"/>
                <a:cs typeface="Lucida Sans Unicode" panose="020B0602030504020204" pitchFamily="34" charset="0"/>
              </a:rPr>
              <a:t>… </a:t>
            </a:r>
            <a:endParaRPr lang="nl-NL" sz="1200" dirty="0" smtClean="0">
              <a:latin typeface="Calibri" panose="020F0502020204030204" pitchFamily="34" charset="0"/>
              <a:cs typeface="Lucida Sans Unicode" panose="020B0602030504020204" pitchFamily="34" charset="0"/>
            </a:endParaRP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95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176C2-F278-4B34-A85B-BB660D785B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1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4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83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8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6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91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34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1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4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23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8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116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98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609600"/>
            <a:ext cx="9144000" cy="2286000"/>
          </a:xfrm>
          <a:prstGeom prst="rect">
            <a:avLst/>
          </a:prstGeom>
          <a:solidFill>
            <a:srgbClr val="A1C74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3200">
              <a:solidFill>
                <a:srgbClr val="000000"/>
              </a:solidFill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381000"/>
            <a:ext cx="9144000" cy="228600"/>
          </a:xfrm>
          <a:prstGeom prst="rect">
            <a:avLst/>
          </a:prstGeom>
          <a:solidFill>
            <a:srgbClr val="1782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3200">
              <a:solidFill>
                <a:srgbClr val="000000"/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990600"/>
            <a:ext cx="7772400" cy="838200"/>
          </a:xfrm>
          <a:solidFill>
            <a:srgbClr val="A1C742"/>
          </a:solidFill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dirty="0" smtClean="0"/>
              <a:t>Klik om de stijl te bewerken</a:t>
            </a:r>
            <a:endParaRPr lang="en-GB" noProof="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1828800"/>
            <a:ext cx="7772400" cy="5334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78240"/>
                </a:solidFill>
              </a:defRPr>
            </a:lvl1pPr>
          </a:lstStyle>
          <a:p>
            <a:pPr lvl="0"/>
            <a:r>
              <a:rPr lang="nl-NL" noProof="0" smtClean="0"/>
              <a:t>Klik om de ondertitelstijl van het model te bewerken</a:t>
            </a:r>
            <a:endParaRPr lang="en-GB" noProof="0" smtClean="0"/>
          </a:p>
        </p:txBody>
      </p:sp>
      <p:pic>
        <p:nvPicPr>
          <p:cNvPr id="2057" name="Picture 9" descr="Streep300RGB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4400"/>
            <a:ext cx="9144000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900113" y="4768850"/>
            <a:ext cx="19192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FFFFFF"/>
                </a:solidFill>
              </a:rPr>
              <a:t>Kom verder. Saxion.</a:t>
            </a:r>
            <a:endParaRPr lang="en-GB" sz="1400">
              <a:solidFill>
                <a:srgbClr val="FFFFFF"/>
              </a:solidFill>
            </a:endParaRPr>
          </a:p>
        </p:txBody>
      </p:sp>
      <p:pic>
        <p:nvPicPr>
          <p:cNvPr id="2060" name="Picture 12" descr="Saxion_CGÐ1281x654 300RGB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562600"/>
            <a:ext cx="1466850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720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 sz="2000" b="0"/>
            </a:lvl1pPr>
            <a:lvl2pPr marL="457200" indent="0">
              <a:buNone/>
              <a:defRPr sz="1800" b="0"/>
            </a:lvl2pPr>
            <a:lvl3pPr marL="914400" indent="0">
              <a:buNone/>
              <a:defRPr sz="1600" b="0"/>
            </a:lvl3pPr>
            <a:lvl4pPr marL="1371600" indent="0">
              <a:buNone/>
              <a:defRPr sz="1400" b="0"/>
            </a:lvl4pPr>
            <a:lvl5pPr marL="1828800" indent="0">
              <a:buNone/>
              <a:defRPr sz="1400" b="0"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6376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35314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1182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25632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7934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8635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667805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918820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916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46482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46482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7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CA158-D71C-4235-BDA4-326913EC9735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ECCEE-DBD9-47B1-A284-920BF24B1A9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7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80728"/>
            <a:ext cx="7772400" cy="57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Slide title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44824"/>
            <a:ext cx="77724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smtClean="0"/>
          </a:p>
        </p:txBody>
      </p:sp>
      <p:pic>
        <p:nvPicPr>
          <p:cNvPr id="1031" name="Picture 7" descr="Streep300RGB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axion_CGÐ1281x654 300RGB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992068"/>
            <a:ext cx="1466850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66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Lucida Sans Unicode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800" b="1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 b="1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1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instructiefilm.nl/leerpiramide-van-bales.html" TargetMode="External"/><Relationship Id="rId5" Type="http://schemas.openxmlformats.org/officeDocument/2006/relationships/image" Target="../media/image11.jpg"/><Relationship Id="rId4" Type="http://schemas.openxmlformats.org/officeDocument/2006/relationships/hyperlink" Target="http://www.yabbamedia.com/bite-size-training-effective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CS4 (S): Leerstijlen</a:t>
            </a:r>
            <a:endParaRPr lang="nl-NL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14400" y="1628800"/>
            <a:ext cx="7772400" cy="533400"/>
          </a:xfrm>
        </p:spPr>
        <p:txBody>
          <a:bodyPr/>
          <a:lstStyle/>
          <a:p>
            <a:r>
              <a:rPr lang="nl-NL" dirty="0" smtClean="0"/>
              <a:t>Studiejaar 2017-2018 Leerjaar 2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468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Programma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132856"/>
            <a:ext cx="7772400" cy="35052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Instructie</a:t>
            </a:r>
            <a:r>
              <a:rPr lang="en-US" dirty="0" smtClean="0"/>
              <a:t> / </a:t>
            </a:r>
            <a:r>
              <a:rPr lang="en-US" dirty="0" err="1" smtClean="0"/>
              <a:t>begeleiding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Leerstijlen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Didactisch</a:t>
            </a:r>
            <a:r>
              <a:rPr lang="en-US" dirty="0" smtClean="0"/>
              <a:t> model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Aan</a:t>
            </a:r>
            <a:r>
              <a:rPr lang="en-US" dirty="0" smtClean="0"/>
              <a:t> de slag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95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sz="3200" dirty="0" err="1" smtClean="0"/>
              <a:t>Instructie</a:t>
            </a:r>
            <a:r>
              <a:rPr lang="en-US" sz="3200" dirty="0" smtClean="0"/>
              <a:t> &amp; </a:t>
            </a:r>
            <a:r>
              <a:rPr lang="en-US" sz="3200" dirty="0" err="1" smtClean="0"/>
              <a:t>Begeleiding</a:t>
            </a:r>
            <a:endParaRPr lang="en-US" sz="2000" i="1" dirty="0"/>
          </a:p>
        </p:txBody>
      </p:sp>
      <p:sp>
        <p:nvSpPr>
          <p:cNvPr id="3" name="Rectangle 2"/>
          <p:cNvSpPr/>
          <p:nvPr/>
        </p:nvSpPr>
        <p:spPr>
          <a:xfrm>
            <a:off x="687160" y="5373216"/>
            <a:ext cx="79479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Instructie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: links of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rechts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?</a:t>
            </a: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itchFamily="34" charset="0"/>
            </a:endParaRPr>
          </a:p>
        </p:txBody>
      </p:sp>
      <p:pic>
        <p:nvPicPr>
          <p:cNvPr id="1028" name="Picture 4" descr="http://intrigue.ie/media/2014/01/class-raising-hand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989" y="1988840"/>
            <a:ext cx="4571011" cy="304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2"/>
          <p:cNvSpPr/>
          <p:nvPr/>
        </p:nvSpPr>
        <p:spPr>
          <a:xfrm>
            <a:off x="107504" y="6511116"/>
            <a:ext cx="794793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Bron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: http://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intrigue.ie/media/2014/01/class-raising-hands.jpg</a:t>
            </a:r>
          </a:p>
          <a:p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http://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www.seniorsolutionsvt.org/wp-content/uploads/2012/04/MP9004440051.jpg </a:t>
            </a:r>
          </a:p>
          <a:p>
            <a:endParaRPr lang="en-US" sz="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itchFamily="34" charset="0"/>
            </a:endParaRPr>
          </a:p>
        </p:txBody>
      </p:sp>
      <p:pic>
        <p:nvPicPr>
          <p:cNvPr id="1030" name="Picture 6" descr="http://www.seniorsolutionsvt.org/wp-content/uploads/2012/04/MP90044400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" y="1988840"/>
            <a:ext cx="4579100" cy="304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67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Waarom Deskundigheidsbevordering?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5" t="7664" r="23476" b="23616"/>
          <a:stretch/>
        </p:blipFill>
        <p:spPr bwMode="auto">
          <a:xfrm>
            <a:off x="189824" y="2130951"/>
            <a:ext cx="2861147" cy="223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97" t="12848" r="8203" b="20024"/>
          <a:stretch/>
        </p:blipFill>
        <p:spPr bwMode="auto">
          <a:xfrm>
            <a:off x="3491880" y="1916832"/>
            <a:ext cx="5198451" cy="2990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23" t="22579" r="8115" b="54082"/>
          <a:stretch/>
        </p:blipFill>
        <p:spPr bwMode="auto">
          <a:xfrm>
            <a:off x="3736817" y="4889708"/>
            <a:ext cx="4953514" cy="103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736817" y="4879829"/>
            <a:ext cx="4795623" cy="9802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4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fbeeldingsresultaat voor bose manu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806" y="1335277"/>
            <a:ext cx="52387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hthoek 10"/>
          <p:cNvSpPr/>
          <p:nvPr/>
        </p:nvSpPr>
        <p:spPr>
          <a:xfrm>
            <a:off x="6948264" y="5862777"/>
            <a:ext cx="2016224" cy="9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8" name="Picture 4" descr="Afbeeldingsresultaat voor bose soundlink III manua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4" r="3935" b="12210"/>
          <a:stretch/>
        </p:blipFill>
        <p:spPr bwMode="auto">
          <a:xfrm>
            <a:off x="36207" y="1074332"/>
            <a:ext cx="4751817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51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Aanpak: van passief leren naar actief leren</a:t>
            </a:r>
            <a:endParaRPr lang="nl-NL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154944" y="4918542"/>
            <a:ext cx="439248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10928" y="5062558"/>
            <a:ext cx="22322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100% passief leren </a:t>
            </a:r>
            <a:r>
              <a:rPr lang="nl-NL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(bijv. toehoren lezing, volgen </a:t>
            </a:r>
            <a:r>
              <a:rPr lang="nl-NL" sz="15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powerpoint</a:t>
            </a:r>
            <a:r>
              <a:rPr lang="nl-NL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, lezen)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5184" y="5062558"/>
            <a:ext cx="223224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100% zelf / actief leren </a:t>
            </a:r>
            <a:r>
              <a:rPr lang="nl-NL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(bijv. door iets te doen of te maken)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154944" y="2254246"/>
            <a:ext cx="0" cy="26642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46632" y="4171167"/>
            <a:ext cx="259228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100%  aanbodgericht leren </a:t>
            </a:r>
          </a:p>
          <a:p>
            <a:r>
              <a:rPr lang="nl-NL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(bijv. een hoorcollege van een docent, iets lezen op Blackboard)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46632" y="2237793"/>
            <a:ext cx="25922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100%  vraag/</a:t>
            </a:r>
            <a:r>
              <a:rPr lang="nl-NL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probleem-gericht</a:t>
            </a:r>
            <a:r>
              <a:rPr lang="nl-N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 leren </a:t>
            </a:r>
            <a:r>
              <a:rPr lang="nl-NL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(</a:t>
            </a:r>
            <a:r>
              <a:rPr lang="nl-NL" sz="15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bijv.discussie</a:t>
            </a:r>
            <a:r>
              <a:rPr lang="nl-NL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 over een probleem, iets zelf leren in de SWL, met feedback van </a:t>
            </a:r>
            <a:r>
              <a:rPr lang="nl-NL" sz="15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mede-studenten</a:t>
            </a:r>
            <a:r>
              <a:rPr lang="nl-NL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 en docent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60375" y="6244088"/>
            <a:ext cx="1764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Leeraanpak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14" name="Right Arrow 13"/>
          <p:cNvSpPr/>
          <p:nvPr/>
        </p:nvSpPr>
        <p:spPr>
          <a:xfrm rot="19513672">
            <a:off x="5074739" y="2904451"/>
            <a:ext cx="2595816" cy="1008112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32720" y="3306927"/>
            <a:ext cx="1678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Lesaanpak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6948264" y="5862777"/>
            <a:ext cx="2016224" cy="9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820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/>
          <p:cNvSpPr/>
          <p:nvPr/>
        </p:nvSpPr>
        <p:spPr>
          <a:xfrm>
            <a:off x="6948264" y="5862777"/>
            <a:ext cx="2016224" cy="9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Van passief naar actief</a:t>
            </a:r>
            <a:endParaRPr lang="nl-NL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6"/>
          <a:stretch/>
        </p:blipFill>
        <p:spPr>
          <a:xfrm>
            <a:off x="545901" y="2155795"/>
            <a:ext cx="4602163" cy="3433445"/>
          </a:xfrm>
        </p:spPr>
      </p:pic>
      <p:sp>
        <p:nvSpPr>
          <p:cNvPr id="7" name="Rectangle 6"/>
          <p:cNvSpPr/>
          <p:nvPr/>
        </p:nvSpPr>
        <p:spPr>
          <a:xfrm>
            <a:off x="467544" y="640281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Bron: Bellenger, S., </a:t>
            </a:r>
            <a:r>
              <a:rPr lang="nl-NL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Yabba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 Media (2014). The Learning </a:t>
            </a:r>
            <a:r>
              <a:rPr lang="nl-NL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Pyramid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 [</a:t>
            </a:r>
            <a:r>
              <a:rPr lang="nl-NL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Citing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 the </a:t>
            </a:r>
            <a:r>
              <a: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NTL Institute for Applied Behavioral Sciences, Bethel </a:t>
            </a:r>
            <a:r>
              <a:rPr 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Maine]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. Online via: 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  <a:hlinkClick r:id="rId4"/>
              </a:rPr>
              <a:t>www.yabbamedia.com/bite-size-training-effective</a:t>
            </a:r>
            <a:r>
              <a:rPr lang="nl-N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102" y="2003515"/>
            <a:ext cx="2317306" cy="35547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365104" y="6402814"/>
            <a:ext cx="3959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Bron: Instructiefilm.nl (</a:t>
            </a:r>
            <a:r>
              <a:rPr lang="nl-NL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n.d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.). </a:t>
            </a:r>
            <a:r>
              <a:rPr lang="nl-NL" sz="8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Goed trainingsmateriaal 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(Afb.: de leerpiramide van </a:t>
            </a:r>
            <a:r>
              <a:rPr lang="nl-NL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Bales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). Online: 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  <a:hlinkClick r:id="rId6"/>
              </a:rPr>
              <a:t>www.instructiefilm.nl/leerpiramide-van-bales.html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anose="020B0602030504020204" pitchFamily="34" charset="0"/>
              </a:rPr>
              <a:t> </a:t>
            </a:r>
            <a:endParaRPr lang="nl-NL" sz="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61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/>
          <p:cNvSpPr/>
          <p:nvPr/>
        </p:nvSpPr>
        <p:spPr>
          <a:xfrm>
            <a:off x="6948264" y="5862777"/>
            <a:ext cx="2016224" cy="9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Leerstijl (</a:t>
            </a:r>
            <a:r>
              <a:rPr lang="nl-NL" dirty="0" err="1" smtClean="0"/>
              <a:t>Kolb</a:t>
            </a:r>
            <a:r>
              <a:rPr lang="nl-NL" dirty="0" smtClean="0"/>
              <a:t>)</a:t>
            </a:r>
            <a:endParaRPr lang="nl-NL" dirty="0"/>
          </a:p>
        </p:txBody>
      </p:sp>
      <p:sp>
        <p:nvSpPr>
          <p:cNvPr id="4" name="Rectangle 3"/>
          <p:cNvSpPr/>
          <p:nvPr/>
        </p:nvSpPr>
        <p:spPr>
          <a:xfrm>
            <a:off x="323528" y="638132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http://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www.persoonlijke-leerstijl.com/leerstijlen-van-kolb.html</a:t>
            </a:r>
          </a:p>
          <a:p>
            <a:r>
              <a:rPr lang="nl-N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http://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robsegers.blogspot.nl/2014/01/leerstijlen-volgens-kolb-werkvormen.html</a:t>
            </a:r>
            <a:endParaRPr lang="nl-NL" sz="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03" y="2276872"/>
            <a:ext cx="4459580" cy="381382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93728" y="1412776"/>
            <a:ext cx="29926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Doe de test: www.123test.nl/leerstijl/</a:t>
            </a:r>
            <a:endParaRPr lang="nl-NL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04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/>
          <p:cNvSpPr/>
          <p:nvPr/>
        </p:nvSpPr>
        <p:spPr>
          <a:xfrm>
            <a:off x="6948264" y="5862777"/>
            <a:ext cx="2016224" cy="9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704"/>
            <a:ext cx="7772400" cy="574576"/>
          </a:xfrm>
        </p:spPr>
        <p:txBody>
          <a:bodyPr/>
          <a:lstStyle/>
          <a:p>
            <a:r>
              <a:rPr lang="nl-NL" dirty="0" smtClean="0"/>
              <a:t>Leerstijl / werkvorm</a:t>
            </a:r>
            <a:endParaRPr lang="nl-NL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136713"/>
              </p:ext>
            </p:extLst>
          </p:nvPr>
        </p:nvGraphicFramePr>
        <p:xfrm>
          <a:off x="598644" y="1376784"/>
          <a:ext cx="7573756" cy="5112551"/>
        </p:xfrm>
        <a:graphic>
          <a:graphicData uri="http://schemas.openxmlformats.org/drawingml/2006/table">
            <a:tbl>
              <a:tblPr/>
              <a:tblGrid>
                <a:gridCol w="302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5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8003">
                <a:tc>
                  <a:txBody>
                    <a:bodyPr/>
                    <a:lstStyle/>
                    <a:p>
                      <a:pPr algn="just"/>
                      <a:r>
                        <a:rPr lang="nl-NL" sz="12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Werkvorm</a:t>
                      </a:r>
                      <a:endParaRPr lang="nl-NL" sz="1200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Concreet / abstract</a:t>
                      </a:r>
                      <a:endParaRPr lang="nl-NL" sz="1200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Actief / reflectief</a:t>
                      </a:r>
                      <a:endParaRPr lang="nl-NL" sz="1200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nl-NL" sz="12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Leerstijl</a:t>
                      </a:r>
                      <a:endParaRPr lang="nl-NL" sz="1200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pPr algn="just"/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Begeleide discussie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Abstract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Beslisser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Casus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Concreet/Abstract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Reflectief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Dromer/Denker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Check in duo’s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Abstract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Beslisser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Demo practicum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Reflectief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Dromer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984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Docent stelt klassikaal vragen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Concreet/Abstract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Reflectief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Dromer/Denker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Excursie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Doener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pPr algn="just"/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Frontaal lesgeven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Abstract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Reflectief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Denker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pPr algn="just"/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Groepswerk, praktisch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Doener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pPr algn="just"/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Groepswerk, theoretisch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Abstract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Beslisser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781"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Klassikale behandeling van opgaven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Concreet/Abstract</a:t>
                      </a:r>
                      <a:endParaRPr lang="nl-NL" sz="1200" i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Reflectief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Dromer/Denker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5264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Leerlingen verzinnen een proefje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Abstract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Beslisser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Leraar beantwoordt vragen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Abstract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Reflectief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Denker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Lezen van leerstof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Abstract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Reflectief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Denker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Onderwijsleergesprek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Abstract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Actief/Reflectief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Beslisser/Denker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Opgaven maken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Abstract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Actief/Reflectief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Beslisser/Denker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Practicum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Doener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Quiz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Actief/Reflectief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Doener/Dromer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Spel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Concreet/Abstract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Doener/Beslisser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Toneelstukje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Actief/Reflectief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Doener/Dromer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Veldwerk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Doener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Video bekijken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Concreet/Abstract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Reflectief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Dromer/Denker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2687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Werkstuk, praktisch</a:t>
                      </a:r>
                    </a:p>
                  </a:txBody>
                  <a:tcPr marL="15279" marR="1527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Concreet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Doener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3466"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Werkstuk, theoretisch</a:t>
                      </a:r>
                    </a:p>
                  </a:txBody>
                  <a:tcPr marL="15279" marR="1527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Abstract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Actief</a:t>
                      </a:r>
                    </a:p>
                  </a:txBody>
                  <a:tcPr marL="15279" marR="152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120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Beslisser</a:t>
                      </a:r>
                    </a:p>
                  </a:txBody>
                  <a:tcPr marL="15279" marR="15279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549650" y="1184702"/>
            <a:ext cx="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53958" tIns="0" rIns="-53958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nl-N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9632" y="6597932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Bron: http</a:t>
            </a:r>
            <a:r>
              <a:rPr lang="nl-N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://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robsegers.blogspot.nl/2014/01/leerstijlen-volgens-kolb-werkvormen.html</a:t>
            </a:r>
            <a:endParaRPr lang="nl-NL" sz="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15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Leerstijl (</a:t>
            </a:r>
            <a:r>
              <a:rPr lang="nl-NL" dirty="0" err="1" smtClean="0"/>
              <a:t>Kolb</a:t>
            </a:r>
            <a:r>
              <a:rPr lang="nl-NL" dirty="0" smtClean="0"/>
              <a:t>)</a:t>
            </a:r>
            <a:endParaRPr lang="nl-NL" dirty="0"/>
          </a:p>
        </p:txBody>
      </p:sp>
      <p:sp>
        <p:nvSpPr>
          <p:cNvPr id="17" name="Rectangle 16"/>
          <p:cNvSpPr/>
          <p:nvPr/>
        </p:nvSpPr>
        <p:spPr>
          <a:xfrm>
            <a:off x="755576" y="2325648"/>
            <a:ext cx="770485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r>
              <a:rPr lang="nl-N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Welke </a:t>
            </a:r>
            <a:r>
              <a:rPr lang="nl-NL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lesvormen</a:t>
            </a:r>
            <a:r>
              <a:rPr lang="nl-N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zouden </a:t>
            </a:r>
            <a:r>
              <a:rPr lang="nl-NL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lerenden</a:t>
            </a:r>
            <a:r>
              <a:rPr lang="nl-N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zoals jijzelf aanspreken? Dus waarmee zou jij een les/instructie beginnen?</a:t>
            </a:r>
            <a:endParaRPr lang="nl-NL" i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endParaRPr lang="nl-NL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r>
              <a:rPr lang="nl-N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En hoe zou jij dan ‘de cirkel rondmaken‘,  qua </a:t>
            </a:r>
            <a:r>
              <a:rPr lang="nl-NL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lesvormen</a:t>
            </a:r>
            <a:r>
              <a:rPr lang="nl-NL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, om alle leerstijlen te bedienen?</a:t>
            </a:r>
          </a:p>
          <a:p>
            <a:endParaRPr lang="nl-NL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01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Maak een mini-instructie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25513" y="1600200"/>
            <a:ext cx="7534919" cy="4525963"/>
          </a:xfrm>
        </p:spPr>
        <p:txBody>
          <a:bodyPr>
            <a:normAutofit/>
          </a:bodyPr>
          <a:lstStyle/>
          <a:p>
            <a:r>
              <a:rPr lang="nl-NL" sz="1600" b="0" dirty="0" smtClean="0"/>
              <a:t>Maak een mini-instructie, over een onderwerp naar keuze, in het voorbereidingsschema instructie/training</a:t>
            </a:r>
            <a:endParaRPr lang="en-US" sz="1600" b="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575545"/>
              </p:ext>
            </p:extLst>
          </p:nvPr>
        </p:nvGraphicFramePr>
        <p:xfrm>
          <a:off x="457200" y="2276872"/>
          <a:ext cx="8229600" cy="35836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03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6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6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Nr./</a:t>
                      </a:r>
                      <a:endParaRPr lang="en-US" sz="1400" kern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Tijdsduur</a:t>
                      </a:r>
                      <a:endParaRPr lang="en-US" sz="1400" b="1" kern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11" marR="60111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Inhoud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Werkvorm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Hulpmiddelen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Leeractiviteiten 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30942" y="6023610"/>
            <a:ext cx="59572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→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Heb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je diverse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werkvormen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gebruikt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, om de 4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typen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lerenden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(Kolb)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aan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te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spreken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(‘de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cirkel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rondmaken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’)?</a:t>
            </a:r>
          </a:p>
          <a:p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66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Didactisch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25513" y="2032248"/>
            <a:ext cx="8218487" cy="532656"/>
          </a:xfrm>
        </p:spPr>
        <p:txBody>
          <a:bodyPr/>
          <a:lstStyle/>
          <a:p>
            <a:r>
              <a:rPr lang="nl-NL" sz="1600" b="0" dirty="0"/>
              <a:t>Didactisch model (</a:t>
            </a:r>
            <a:r>
              <a:rPr lang="nl-NL" sz="1600" b="0" dirty="0" err="1"/>
              <a:t>v.Gelder</a:t>
            </a:r>
            <a:r>
              <a:rPr lang="nl-NL" sz="1600" b="0" dirty="0"/>
              <a:t>, o.a. </a:t>
            </a:r>
            <a:r>
              <a:rPr lang="nl-NL" sz="1600" b="0" dirty="0" smtClean="0"/>
              <a:t>1968; </a:t>
            </a:r>
            <a:r>
              <a:rPr lang="nl-NL" sz="1600" b="0" i="1" dirty="0"/>
              <a:t>oud, maar werkzaam vanwege interactiviteit</a:t>
            </a:r>
            <a:r>
              <a:rPr lang="nl-NL" sz="1600" b="0" dirty="0"/>
              <a:t>) </a:t>
            </a:r>
            <a:endParaRPr lang="en-US" sz="1600" b="0" dirty="0"/>
          </a:p>
        </p:txBody>
      </p:sp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1619672" y="2996952"/>
            <a:ext cx="1152524" cy="28892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Doelstellingen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1692696" y="5875090"/>
            <a:ext cx="1079500" cy="28892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Beginsituatie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6645696" y="4378077"/>
            <a:ext cx="1079500" cy="28892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Evaluatie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Oval 14"/>
          <p:cNvSpPr>
            <a:spLocks noChangeArrowheads="1"/>
          </p:cNvSpPr>
          <p:nvPr/>
        </p:nvSpPr>
        <p:spPr bwMode="auto">
          <a:xfrm>
            <a:off x="3978696" y="4032002"/>
            <a:ext cx="900113" cy="90011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18000" tIns="180000" rIns="1800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Leer-processen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2988096" y="3457327"/>
            <a:ext cx="2895600" cy="2160588"/>
          </a:xfrm>
          <a:prstGeom prst="ellipse">
            <a:avLst/>
          </a:prstGeom>
          <a:noFill/>
          <a:ln w="3175">
            <a:solidFill>
              <a:srgbClr val="92D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000"/>
                  </a:srgbClr>
                </a:solidFill>
              </a14:hiddenFill>
            </a:ext>
          </a:extLst>
        </p:spPr>
        <p:txBody>
          <a:bodyPr vert="horz" wrap="square" lIns="18000" tIns="10800" rIns="18000" bIns="108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9" name="Freeform 12"/>
          <p:cNvSpPr>
            <a:spLocks/>
          </p:cNvSpPr>
          <p:nvPr/>
        </p:nvSpPr>
        <p:spPr bwMode="auto">
          <a:xfrm>
            <a:off x="2989684" y="4493965"/>
            <a:ext cx="987425" cy="0"/>
          </a:xfrm>
          <a:custGeom>
            <a:avLst/>
            <a:gdLst>
              <a:gd name="T0" fmla="*/ 1554 w 1554"/>
              <a:gd name="T1" fmla="*/ 0 h 1"/>
              <a:gd name="T2" fmla="*/ 0 w 1554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54" h="1">
                <a:moveTo>
                  <a:pt x="1554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4715296" y="3584327"/>
            <a:ext cx="400050" cy="547688"/>
          </a:xfrm>
          <a:custGeom>
            <a:avLst/>
            <a:gdLst>
              <a:gd name="T0" fmla="*/ 0 w 630"/>
              <a:gd name="T1" fmla="*/ 861 h 861"/>
              <a:gd name="T2" fmla="*/ 630 w 630"/>
              <a:gd name="T3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30" h="861">
                <a:moveTo>
                  <a:pt x="0" y="861"/>
                </a:moveTo>
                <a:lnTo>
                  <a:pt x="63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727996" y="4825752"/>
            <a:ext cx="549275" cy="600075"/>
          </a:xfrm>
          <a:custGeom>
            <a:avLst/>
            <a:gdLst>
              <a:gd name="T0" fmla="*/ 0 w 867"/>
              <a:gd name="T1" fmla="*/ 0 h 945"/>
              <a:gd name="T2" fmla="*/ 867 w 867"/>
              <a:gd name="T3" fmla="*/ 945 h 94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867" h="945">
                <a:moveTo>
                  <a:pt x="0" y="0"/>
                </a:moveTo>
                <a:lnTo>
                  <a:pt x="867" y="945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2226096" y="3287465"/>
            <a:ext cx="0" cy="2566987"/>
          </a:xfrm>
          <a:custGeom>
            <a:avLst/>
            <a:gdLst>
              <a:gd name="T0" fmla="*/ 0 w 1"/>
              <a:gd name="T1" fmla="*/ 0 h 4044"/>
              <a:gd name="T2" fmla="*/ 0 w 1"/>
              <a:gd name="T3" fmla="*/ 4044 h 404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4044">
                <a:moveTo>
                  <a:pt x="0" y="0"/>
                </a:moveTo>
                <a:lnTo>
                  <a:pt x="0" y="4044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 type="stealth" w="med" len="med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2775371" y="3111252"/>
            <a:ext cx="4403725" cy="0"/>
          </a:xfrm>
          <a:custGeom>
            <a:avLst/>
            <a:gdLst>
              <a:gd name="T0" fmla="*/ 6936 w 6936"/>
              <a:gd name="T1" fmla="*/ 0 h 1"/>
              <a:gd name="T2" fmla="*/ 0 w 6936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936" h="1">
                <a:moveTo>
                  <a:pt x="6936" y="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2772196" y="6016377"/>
            <a:ext cx="4406900" cy="0"/>
          </a:xfrm>
          <a:custGeom>
            <a:avLst/>
            <a:gdLst>
              <a:gd name="T0" fmla="*/ 6939 w 6939"/>
              <a:gd name="T1" fmla="*/ 0 h 1"/>
              <a:gd name="T2" fmla="*/ 0 w 6939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939" h="1">
                <a:moveTo>
                  <a:pt x="6939" y="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5" name="Freeform 6"/>
          <p:cNvSpPr>
            <a:spLocks/>
          </p:cNvSpPr>
          <p:nvPr/>
        </p:nvSpPr>
        <p:spPr bwMode="auto">
          <a:xfrm>
            <a:off x="7179096" y="4668590"/>
            <a:ext cx="0" cy="1336675"/>
          </a:xfrm>
          <a:custGeom>
            <a:avLst/>
            <a:gdLst>
              <a:gd name="T0" fmla="*/ 0 w 1"/>
              <a:gd name="T1" fmla="*/ 2106 h 2106"/>
              <a:gd name="T2" fmla="*/ 0 w 1"/>
              <a:gd name="T3" fmla="*/ 0 h 210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106">
                <a:moveTo>
                  <a:pt x="0" y="2106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7179096" y="3111252"/>
            <a:ext cx="0" cy="12573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7" name="Freeform 4"/>
          <p:cNvSpPr>
            <a:spLocks/>
          </p:cNvSpPr>
          <p:nvPr/>
        </p:nvSpPr>
        <p:spPr bwMode="auto">
          <a:xfrm>
            <a:off x="5883696" y="4511427"/>
            <a:ext cx="762000" cy="0"/>
          </a:xfrm>
          <a:custGeom>
            <a:avLst/>
            <a:gdLst>
              <a:gd name="T0" fmla="*/ 1200 w 1200"/>
              <a:gd name="T1" fmla="*/ 0 h 1"/>
              <a:gd name="T2" fmla="*/ 0 w 1200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00" h="1">
                <a:moveTo>
                  <a:pt x="1200" y="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 type="stealth" w="med" len="med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8" name="Line 3"/>
          <p:cNvSpPr>
            <a:spLocks noChangeShapeType="1"/>
          </p:cNvSpPr>
          <p:nvPr/>
        </p:nvSpPr>
        <p:spPr bwMode="auto">
          <a:xfrm>
            <a:off x="2226096" y="4653136"/>
            <a:ext cx="7620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9" name="Freeform 2"/>
          <p:cNvSpPr>
            <a:spLocks/>
          </p:cNvSpPr>
          <p:nvPr/>
        </p:nvSpPr>
        <p:spPr bwMode="auto">
          <a:xfrm>
            <a:off x="4435896" y="5638552"/>
            <a:ext cx="0" cy="373063"/>
          </a:xfrm>
          <a:custGeom>
            <a:avLst/>
            <a:gdLst>
              <a:gd name="T0" fmla="*/ 0 w 1"/>
              <a:gd name="T1" fmla="*/ 588 h 588"/>
              <a:gd name="T2" fmla="*/ 0 w 1"/>
              <a:gd name="T3" fmla="*/ 0 h 58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588">
                <a:moveTo>
                  <a:pt x="0" y="588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0" name="Line 1"/>
          <p:cNvSpPr>
            <a:spLocks noChangeShapeType="1"/>
          </p:cNvSpPr>
          <p:nvPr/>
        </p:nvSpPr>
        <p:spPr bwMode="auto">
          <a:xfrm>
            <a:off x="4435896" y="3111252"/>
            <a:ext cx="0" cy="3429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1583377" y="2348880"/>
            <a:ext cx="4068743" cy="75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1874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1874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1874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1874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1874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1874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1874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1874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1874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87450" algn="l"/>
              </a:tabLst>
            </a:pP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</a:br>
            <a:endParaRPr kumimoji="0" lang="nl-NL" altLang="en-US" sz="1100" b="1" i="0" u="sng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87450" algn="l"/>
              </a:tabLst>
            </a:pPr>
            <a:r>
              <a:rPr kumimoji="0" lang="nl-NL" altLang="en-US" sz="11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</a:rPr>
              <a:t>Kernbegrippen in het didactisch model + lesvoorbereidingsschema</a:t>
            </a:r>
            <a:endParaRPr kumimoji="0" lang="nl-NL" altLang="en-US" sz="1100" b="1" i="0" u="sng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87450" algn="l"/>
              </a:tabLst>
            </a:pPr>
            <a:endParaRPr kumimoji="0" lang="nl-NL" altLang="en-US" sz="1800" b="0" i="0" u="none" strike="noStrike" cap="none" normalizeH="0" baseline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36697" y="4312712"/>
            <a:ext cx="5325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Media</a:t>
            </a:r>
            <a:endParaRPr lang="en-US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25069" y="5055225"/>
            <a:ext cx="8691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Werkvormen</a:t>
            </a:r>
            <a:endParaRPr lang="en-US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95224" y="3901570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Arial" pitchFamily="34" charset="0"/>
              </a:rPr>
              <a:t>Leerstof</a:t>
            </a:r>
            <a:endParaRPr lang="en-US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72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6948264" y="5862777"/>
            <a:ext cx="2016224" cy="9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62881710"/>
              </p:ext>
            </p:extLst>
          </p:nvPr>
        </p:nvGraphicFramePr>
        <p:xfrm>
          <a:off x="539552" y="979552"/>
          <a:ext cx="8011892" cy="453885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7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6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3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Begrip:</a:t>
                      </a:r>
                      <a:endParaRPr lang="en-US" sz="13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"/>
                        <a:tabLst>
                          <a:tab pos="121285" algn="l"/>
                          <a:tab pos="1188085" algn="l"/>
                        </a:tabLst>
                      </a:pPr>
                      <a:r>
                        <a:rPr lang="nl-NL" sz="13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Omschrijving:</a:t>
                      </a:r>
                      <a:endParaRPr lang="en-US" sz="13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Doelstelling</a:t>
                      </a:r>
                      <a:r>
                        <a:rPr lang="nl-NL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"/>
                        <a:tabLst>
                          <a:tab pos="121285" algn="l"/>
                          <a:tab pos="1188085" algn="l"/>
                        </a:tabLst>
                      </a:pPr>
                      <a:endParaRPr lang="nl-NL" sz="13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"/>
                        <a:tabLst>
                          <a:tab pos="121285" algn="l"/>
                          <a:tab pos="1188085" algn="l"/>
                        </a:tabLst>
                      </a:pP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formulering </a:t>
                      </a: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van het gedrag in termen van kennis, vaardigheden, attitudes, die men d.m.v. het lesgeven bij de studenten wil bereiken</a:t>
                      </a: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"/>
                        <a:tabLst>
                          <a:tab pos="121285" algn="l"/>
                          <a:tab pos="1188085" algn="l"/>
                        </a:tabLst>
                      </a:pPr>
                      <a:endParaRPr lang="en-US" sz="1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Beginsituatie:</a:t>
                      </a:r>
                      <a:endParaRPr 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"/>
                        <a:tabLst>
                          <a:tab pos="121285" algn="l"/>
                          <a:tab pos="1188085" algn="l"/>
                        </a:tabLst>
                      </a:pP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ontwikkelingsniveau, voorkennis en motivatie van de studenten in verband met het bereiken van de </a:t>
                      </a: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lesdoelen.</a:t>
                      </a:r>
                      <a:endParaRPr lang="en-US" sz="1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3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Leerprocessen:</a:t>
                      </a:r>
                      <a:endParaRPr 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"/>
                        <a:tabLst>
                          <a:tab pos="121285" algn="l"/>
                          <a:tab pos="1188085" algn="l"/>
                        </a:tabLst>
                      </a:pP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processen, die in verband met het lesgeven bij de studenten plaatsvinden en uitmonden in duurzame veranderingen in gedrag.</a:t>
                      </a:r>
                      <a:endParaRPr lang="en-US" sz="1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3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Leerstof:</a:t>
                      </a:r>
                      <a:endParaRPr 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"/>
                        <a:tabLst>
                          <a:tab pos="121285" algn="l"/>
                          <a:tab pos="1188085" algn="l"/>
                        </a:tabLst>
                      </a:pP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het inhoudsaspect van de doelstellingen.</a:t>
                      </a:r>
                      <a:endParaRPr lang="en-US" sz="1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3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Werkvormen:</a:t>
                      </a:r>
                      <a:endParaRPr 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"/>
                        <a:tabLst>
                          <a:tab pos="121285" algn="l"/>
                          <a:tab pos="1188085" algn="l"/>
                        </a:tabLst>
                      </a:pP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werkwijzen, gericht op het tot stand brengen van leerprocessen met het oog op het realiseren van bepaalde doelstellingen.</a:t>
                      </a:r>
                      <a:endParaRPr lang="en-US" sz="1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6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3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Media:</a:t>
                      </a:r>
                      <a:endParaRPr lang="en-US" sz="13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"/>
                        <a:tabLst>
                          <a:tab pos="121285" algn="l"/>
                          <a:tab pos="1188085" algn="l"/>
                        </a:tabLst>
                      </a:pP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door de docent gebruikte of aangeboden middelen, die helpen de doelen te bereiken.</a:t>
                      </a:r>
                      <a:endParaRPr lang="en-US" sz="1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35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3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Evaluatie:</a:t>
                      </a:r>
                      <a:endParaRPr 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"/>
                        <a:tabLst>
                          <a:tab pos="121285" algn="l"/>
                          <a:tab pos="1188085" algn="l"/>
                        </a:tabLst>
                      </a:pP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men onderscheidt product- en procesevaluatie; productevaluatie is de activiteit, die erop gericht is na te gaan welke </a:t>
                      </a: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leerresultaten</a:t>
                      </a:r>
                      <a:b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bij </a:t>
                      </a: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de studenten zijn bereikt; bij </a:t>
                      </a: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procesevaluatie </a:t>
                      </a: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let men op de wijze, </a:t>
                      </a: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waarop </a:t>
                      </a: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het lesgeven en het leren verloopt </a:t>
                      </a: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nl-NL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of </a:t>
                      </a:r>
                      <a:r>
                        <a:rPr lang="nl-NL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is verlopen.</a:t>
                      </a:r>
                      <a:endParaRPr lang="en-US" sz="1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3" name="Groep 2"/>
          <p:cNvGrpSpPr>
            <a:grpSpLocks noChangeAspect="1"/>
          </p:cNvGrpSpPr>
          <p:nvPr/>
        </p:nvGrpSpPr>
        <p:grpSpPr>
          <a:xfrm>
            <a:off x="5114354" y="4739711"/>
            <a:ext cx="4029646" cy="2105870"/>
            <a:chOff x="1619672" y="2996952"/>
            <a:chExt cx="6105524" cy="3167063"/>
          </a:xfrm>
        </p:grpSpPr>
        <p:sp>
          <p:nvSpPr>
            <p:cNvPr id="5" name="Text Box 17"/>
            <p:cNvSpPr txBox="1">
              <a:spLocks noChangeArrowheads="1"/>
            </p:cNvSpPr>
            <p:nvPr/>
          </p:nvSpPr>
          <p:spPr bwMode="auto">
            <a:xfrm>
              <a:off x="1619672" y="2996952"/>
              <a:ext cx="1152524" cy="288925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Arial" pitchFamily="34" charset="0"/>
                </a:rPr>
                <a:t>Doelstellingen</a:t>
              </a:r>
              <a:endPara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7" name="Text Box 16"/>
            <p:cNvSpPr txBox="1">
              <a:spLocks noChangeArrowheads="1"/>
            </p:cNvSpPr>
            <p:nvPr/>
          </p:nvSpPr>
          <p:spPr bwMode="auto">
            <a:xfrm>
              <a:off x="1692696" y="5875090"/>
              <a:ext cx="1079500" cy="288925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Arial" pitchFamily="34" charset="0"/>
                </a:rPr>
                <a:t>Beginsituatie</a:t>
              </a:r>
              <a:endPara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8" name="Text Box 15"/>
            <p:cNvSpPr txBox="1">
              <a:spLocks noChangeArrowheads="1"/>
            </p:cNvSpPr>
            <p:nvPr/>
          </p:nvSpPr>
          <p:spPr bwMode="auto">
            <a:xfrm>
              <a:off x="6645696" y="4378077"/>
              <a:ext cx="1079500" cy="288925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Arial" pitchFamily="34" charset="0"/>
                </a:rPr>
                <a:t>Evaluatie</a:t>
              </a:r>
              <a:endPara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9" name="Oval 14"/>
            <p:cNvSpPr>
              <a:spLocks noChangeArrowheads="1"/>
            </p:cNvSpPr>
            <p:nvPr/>
          </p:nvSpPr>
          <p:spPr bwMode="auto">
            <a:xfrm>
              <a:off x="3978696" y="4032002"/>
              <a:ext cx="900113" cy="90011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18000" tIns="180000" rIns="1800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Arial" pitchFamily="34" charset="0"/>
                </a:rPr>
                <a:t>Leer-</a:t>
              </a:r>
              <a:r>
                <a:rPr kumimoji="0" lang="en-US" altLang="en-US" sz="700" b="0" i="0" u="none" strike="noStrike" cap="none" normalizeH="0" baseline="0" dirty="0" err="1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  <a:ea typeface="Times New Roman" pitchFamily="18" charset="0"/>
                  <a:cs typeface="Arial" pitchFamily="34" charset="0"/>
                </a:rPr>
                <a:t>processen</a:t>
              </a:r>
              <a:endPara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2988096" y="3457327"/>
              <a:ext cx="2895600" cy="2160588"/>
            </a:xfrm>
            <a:prstGeom prst="ellipse">
              <a:avLst/>
            </a:prstGeom>
            <a:noFill/>
            <a:ln w="3175">
              <a:solidFill>
                <a:srgbClr val="92D05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0000"/>
                    </a:srgbClr>
                  </a:solidFill>
                </a14:hiddenFill>
              </a:ext>
            </a:extLst>
          </p:spPr>
          <p:txBody>
            <a:bodyPr vert="horz" wrap="square" lIns="18000" tIns="10800" rIns="18000" bIns="108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2989684" y="4493965"/>
              <a:ext cx="987425" cy="0"/>
            </a:xfrm>
            <a:custGeom>
              <a:avLst/>
              <a:gdLst>
                <a:gd name="T0" fmla="*/ 1554 w 1554"/>
                <a:gd name="T1" fmla="*/ 0 h 1"/>
                <a:gd name="T2" fmla="*/ 0 w 1554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54" h="1">
                  <a:moveTo>
                    <a:pt x="1554" y="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715296" y="3584327"/>
              <a:ext cx="400050" cy="547688"/>
            </a:xfrm>
            <a:custGeom>
              <a:avLst/>
              <a:gdLst>
                <a:gd name="T0" fmla="*/ 0 w 630"/>
                <a:gd name="T1" fmla="*/ 861 h 861"/>
                <a:gd name="T2" fmla="*/ 630 w 630"/>
                <a:gd name="T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30" h="861">
                  <a:moveTo>
                    <a:pt x="0" y="861"/>
                  </a:moveTo>
                  <a:lnTo>
                    <a:pt x="63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4727996" y="4825752"/>
              <a:ext cx="549275" cy="600075"/>
            </a:xfrm>
            <a:custGeom>
              <a:avLst/>
              <a:gdLst>
                <a:gd name="T0" fmla="*/ 0 w 867"/>
                <a:gd name="T1" fmla="*/ 0 h 945"/>
                <a:gd name="T2" fmla="*/ 867 w 867"/>
                <a:gd name="T3" fmla="*/ 945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67" h="945">
                  <a:moveTo>
                    <a:pt x="0" y="0"/>
                  </a:moveTo>
                  <a:lnTo>
                    <a:pt x="867" y="945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226096" y="3287465"/>
              <a:ext cx="0" cy="2566987"/>
            </a:xfrm>
            <a:custGeom>
              <a:avLst/>
              <a:gdLst>
                <a:gd name="T0" fmla="*/ 0 w 1"/>
                <a:gd name="T1" fmla="*/ 0 h 4044"/>
                <a:gd name="T2" fmla="*/ 0 w 1"/>
                <a:gd name="T3" fmla="*/ 4044 h 4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4044">
                  <a:moveTo>
                    <a:pt x="0" y="0"/>
                  </a:moveTo>
                  <a:lnTo>
                    <a:pt x="0" y="4044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 type="stealth" w="med" len="med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2775371" y="3111252"/>
              <a:ext cx="4403725" cy="0"/>
            </a:xfrm>
            <a:custGeom>
              <a:avLst/>
              <a:gdLst>
                <a:gd name="T0" fmla="*/ 6936 w 6936"/>
                <a:gd name="T1" fmla="*/ 0 h 1"/>
                <a:gd name="T2" fmla="*/ 0 w 693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36" h="1">
                  <a:moveTo>
                    <a:pt x="6936" y="0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2772196" y="6016377"/>
              <a:ext cx="4406900" cy="0"/>
            </a:xfrm>
            <a:custGeom>
              <a:avLst/>
              <a:gdLst>
                <a:gd name="T0" fmla="*/ 6939 w 6939"/>
                <a:gd name="T1" fmla="*/ 0 h 1"/>
                <a:gd name="T2" fmla="*/ 0 w 6939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939" h="1">
                  <a:moveTo>
                    <a:pt x="6939" y="0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7179096" y="4668590"/>
              <a:ext cx="0" cy="1336675"/>
            </a:xfrm>
            <a:custGeom>
              <a:avLst/>
              <a:gdLst>
                <a:gd name="T0" fmla="*/ 0 w 1"/>
                <a:gd name="T1" fmla="*/ 2106 h 2106"/>
                <a:gd name="T2" fmla="*/ 0 w 1"/>
                <a:gd name="T3" fmla="*/ 0 h 2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106">
                  <a:moveTo>
                    <a:pt x="0" y="2106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" name="Line 5"/>
            <p:cNvSpPr>
              <a:spLocks noChangeShapeType="1"/>
            </p:cNvSpPr>
            <p:nvPr/>
          </p:nvSpPr>
          <p:spPr bwMode="auto">
            <a:xfrm>
              <a:off x="7179096" y="3111252"/>
              <a:ext cx="0" cy="12573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" name="Freeform 4"/>
            <p:cNvSpPr>
              <a:spLocks/>
            </p:cNvSpPr>
            <p:nvPr/>
          </p:nvSpPr>
          <p:spPr bwMode="auto">
            <a:xfrm>
              <a:off x="5883696" y="4511427"/>
              <a:ext cx="762000" cy="0"/>
            </a:xfrm>
            <a:custGeom>
              <a:avLst/>
              <a:gdLst>
                <a:gd name="T0" fmla="*/ 1200 w 1200"/>
                <a:gd name="T1" fmla="*/ 0 h 1"/>
                <a:gd name="T2" fmla="*/ 0 w 1200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00" h="1">
                  <a:moveTo>
                    <a:pt x="1200" y="0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 type="stealth" w="med" len="med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" name="Line 3"/>
            <p:cNvSpPr>
              <a:spLocks noChangeShapeType="1"/>
            </p:cNvSpPr>
            <p:nvPr/>
          </p:nvSpPr>
          <p:spPr bwMode="auto">
            <a:xfrm>
              <a:off x="2226096" y="4653136"/>
              <a:ext cx="762000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" name="Freeform 2"/>
            <p:cNvSpPr>
              <a:spLocks/>
            </p:cNvSpPr>
            <p:nvPr/>
          </p:nvSpPr>
          <p:spPr bwMode="auto">
            <a:xfrm>
              <a:off x="4435896" y="5638552"/>
              <a:ext cx="0" cy="373063"/>
            </a:xfrm>
            <a:custGeom>
              <a:avLst/>
              <a:gdLst>
                <a:gd name="T0" fmla="*/ 0 w 1"/>
                <a:gd name="T1" fmla="*/ 588 h 588"/>
                <a:gd name="T2" fmla="*/ 0 w 1"/>
                <a:gd name="T3" fmla="*/ 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588">
                  <a:moveTo>
                    <a:pt x="0" y="588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" name="Line 1"/>
            <p:cNvSpPr>
              <a:spLocks noChangeShapeType="1"/>
            </p:cNvSpPr>
            <p:nvPr/>
          </p:nvSpPr>
          <p:spPr bwMode="auto">
            <a:xfrm>
              <a:off x="4435896" y="3111252"/>
              <a:ext cx="0" cy="3429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Rectangle 1"/>
            <p:cNvSpPr/>
            <p:nvPr/>
          </p:nvSpPr>
          <p:spPr>
            <a:xfrm>
              <a:off x="4936698" y="4312712"/>
              <a:ext cx="529964" cy="2545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imes New Roman" pitchFamily="18" charset="0"/>
                  <a:cs typeface="Arial" pitchFamily="34" charset="0"/>
                </a:rPr>
                <a:t>Media</a:t>
              </a:r>
              <a:endParaRPr lang="en-US" altLang="en-US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24" name="Rectangle 20"/>
            <p:cNvSpPr/>
            <p:nvPr/>
          </p:nvSpPr>
          <p:spPr>
            <a:xfrm>
              <a:off x="3525069" y="5055225"/>
              <a:ext cx="799559" cy="2545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5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imes New Roman" pitchFamily="18" charset="0"/>
                  <a:cs typeface="Arial" pitchFamily="34" charset="0"/>
                </a:rPr>
                <a:t>Werkvormen</a:t>
              </a:r>
              <a:endParaRPr lang="en-US" altLang="en-US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25" name="Rectangle 23"/>
            <p:cNvSpPr/>
            <p:nvPr/>
          </p:nvSpPr>
          <p:spPr>
            <a:xfrm>
              <a:off x="3495223" y="3901570"/>
              <a:ext cx="602827" cy="2545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5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Times New Roman" pitchFamily="18" charset="0"/>
                  <a:cs typeface="Arial" pitchFamily="34" charset="0"/>
                </a:rPr>
                <a:t>Leerstof</a:t>
              </a:r>
              <a:endParaRPr lang="en-US" altLang="en-US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084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Kern/sleutelvragen (evaluatie)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27584" y="2049810"/>
            <a:ext cx="77768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 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r>
              <a:rPr lang="nl-NL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Check - sleutelvragen bij het lesgeven en bij de lesvoorbereiding</a:t>
            </a:r>
            <a:endParaRPr lang="en-US" sz="1400" b="1" u="sng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 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Welke doelen ga ik nastreven? </a:t>
            </a:r>
            <a:b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</a:br>
            <a:r>
              <a:rPr lang="nl-N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(d.w.z. met welke leerstof doe ik een beroep op welke leerprocessen?)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Welk begingedrag (voorkennis, vaardigheden en houdingen) bezitten de </a:t>
            </a:r>
            <a:r>
              <a:rPr lang="nl-N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lerenden</a:t>
            </a: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, gelet op de beoogde doelen?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Hoe differentieer ik? </a:t>
            </a:r>
            <a:r>
              <a:rPr lang="nl-N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(m.a.w. hoe speel ik in op verschillen bij de </a:t>
            </a:r>
            <a:r>
              <a:rPr lang="nl-NL" sz="1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lerenden</a:t>
            </a:r>
            <a:r>
              <a:rPr lang="nl-N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?)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Welke werkvormen gebruik ik?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Welke media gebruik ik?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Welke didactische volgorde breng ik aan?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Hoe en wanneer bepaal ik de leerresultaten?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Hoe en wanneer evalueer ik de instructie/training?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Hoe faseer ik de training/instructie wat de tijd betreft?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Hoe motiveer ik de </a:t>
            </a:r>
            <a:r>
              <a:rPr lang="nl-N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lerenden</a:t>
            </a: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zoveel mogelijk?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Hoe zorg ik voor een goede sfeer in de groep?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34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Maak een mini-instructie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25513" y="1600200"/>
            <a:ext cx="7534919" cy="4525963"/>
          </a:xfrm>
        </p:spPr>
        <p:txBody>
          <a:bodyPr>
            <a:normAutofit/>
          </a:bodyPr>
          <a:lstStyle/>
          <a:p>
            <a:r>
              <a:rPr lang="nl-NL" sz="1600" b="0" dirty="0" smtClean="0"/>
              <a:t>Maak een mini-instructie, over een onderwerp naar keuze, in het Voorbereidingsschema instructie/training </a:t>
            </a:r>
            <a:endParaRPr lang="en-US" sz="1600" b="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2027"/>
              </p:ext>
            </p:extLst>
          </p:nvPr>
        </p:nvGraphicFramePr>
        <p:xfrm>
          <a:off x="457200" y="2276872"/>
          <a:ext cx="8229600" cy="35836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03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6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6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Nr./</a:t>
                      </a:r>
                      <a:endParaRPr lang="en-US" sz="1400" kern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kern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Tijdsduur</a:t>
                      </a:r>
                      <a:endParaRPr lang="en-US" sz="1400" b="1" kern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11" marR="60111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Inhoud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Werkvorm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Hulpmiddelen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Leeractiviteiten 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60111" marR="6011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30942" y="6023610"/>
            <a:ext cx="59572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→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Heb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je diverse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werkvormen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gebruikt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, om de 4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typen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lerenden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(Kolb)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aan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te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spreken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(‘de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cirkel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rondmaken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’)?</a:t>
            </a:r>
          </a:p>
          <a:p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8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/>
          <p:nvPr/>
        </p:nvSpPr>
        <p:spPr>
          <a:xfrm>
            <a:off x="6948264" y="5862777"/>
            <a:ext cx="2016224" cy="9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704"/>
            <a:ext cx="7772400" cy="574576"/>
          </a:xfrm>
        </p:spPr>
        <p:txBody>
          <a:bodyPr/>
          <a:lstStyle/>
          <a:p>
            <a:r>
              <a:rPr lang="nl-NL" sz="2400" dirty="0" smtClean="0"/>
              <a:t>Vormen van leren (1): bij kennis</a:t>
            </a:r>
            <a:endParaRPr lang="nl-NL" sz="24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0637206"/>
              </p:ext>
            </p:extLst>
          </p:nvPr>
        </p:nvGraphicFramePr>
        <p:xfrm>
          <a:off x="323528" y="1441450"/>
          <a:ext cx="8568952" cy="46319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{B301B821-A1FF-4177-AEE7-76D212191A09}</a:tableStyleId>
              </a:tblPr>
              <a:tblGrid>
                <a:gridCol w="1016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3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2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794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Vormen van leren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Instructie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  <a:endParaRPr lang="nl-NL" sz="1400" b="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Interactie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4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4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  <a:endParaRPr lang="nl-NL" sz="140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Opdrachten</a:t>
                      </a: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Individueel</a:t>
                      </a:r>
                      <a:endParaRPr lang="nl-NL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 </a:t>
                      </a:r>
                      <a:r>
                        <a:rPr lang="nl-NL" sz="14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groepjes</a:t>
                      </a: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Book Antiqua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</a:p>
                  </a:txBody>
                  <a:tcPr marL="37115" marR="371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04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Bij:</a:t>
                      </a:r>
                      <a:endParaRPr lang="nl-NL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2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  <a:endParaRPr lang="nl-NL" sz="12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2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Aanbiedende </a:t>
                      </a:r>
                      <a:r>
                        <a:rPr lang="nl-NL" sz="1200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vorm</a:t>
                      </a: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2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Eenrichtingsmodel</a:t>
                      </a: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2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Top-down</a:t>
                      </a:r>
                      <a:endParaRPr lang="nl-NL" sz="12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2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2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Gespreksvormen</a:t>
                      </a:r>
                      <a:endParaRPr lang="nl-NL" sz="12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2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Interactiemodel</a:t>
                      </a:r>
                      <a:endParaRPr lang="nl-NL" sz="12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2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</a:p>
                    <a:p>
                      <a:pPr marL="174625" indent="-174625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2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Zelfwerkzaamheid</a:t>
                      </a:r>
                    </a:p>
                    <a:p>
                      <a:pPr marL="174625" indent="-174625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2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Zelfstandig leren</a:t>
                      </a:r>
                      <a:endParaRPr lang="nl-NL" sz="1200" b="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21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Kennis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doceren (vertellen)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marR="0" lvl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Book Antiqua"/>
                        <a:buChar char="-"/>
                        <a:tabLst>
                          <a:tab pos="457200" algn="l"/>
                        </a:tabLst>
                        <a:defRPr/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hoorcollege</a:t>
                      </a:r>
                    </a:p>
                    <a:p>
                      <a:pPr marL="174625" marR="0" lvl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Book Antiqua"/>
                        <a:buChar char="-"/>
                        <a:tabLst>
                          <a:tab pos="457200" algn="l"/>
                        </a:tabLst>
                        <a:defRPr/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presentatie</a:t>
                      </a:r>
                    </a:p>
                    <a:p>
                      <a:pPr marL="174625" marR="0" lvl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Book Antiqua"/>
                        <a:buChar char="-"/>
                        <a:tabLst>
                          <a:tab pos="457200" algn="l"/>
                        </a:tabLst>
                        <a:defRPr/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spreekbeurt</a:t>
                      </a:r>
                    </a:p>
                    <a:p>
                      <a:pPr marL="174625" marR="0" lvl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Book Antiqua"/>
                        <a:buChar char="-"/>
                        <a:tabLst>
                          <a:tab pos="457200" algn="l"/>
                        </a:tabLst>
                        <a:defRPr/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demonstratie</a:t>
                      </a: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rondleiding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video</a:t>
                      </a: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, </a:t>
                      </a: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film, dvd,</a:t>
                      </a:r>
                      <a:r>
                        <a:rPr lang="nl-NL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animatie, audio (tonen) </a:t>
                      </a: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etc.</a:t>
                      </a:r>
                      <a:endParaRPr lang="nl-NL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4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onderwijsleergesprek (gericht op concrete antwoorden, bijv. definities)</a:t>
                      </a:r>
                    </a:p>
                    <a:p>
                      <a:pPr marL="174625" indent="-174625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400" b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mindmap</a:t>
                      </a:r>
                      <a:r>
                        <a:rPr lang="nl-NL" sz="14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(gezamenlijk, bijv. op het bord – gericht op kennis)</a:t>
                      </a:r>
                      <a:endParaRPr lang="nl-NL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lezen</a:t>
                      </a: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literatuurstudie</a:t>
                      </a: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bekijken (zelfstandig): video, foto’s,</a:t>
                      </a:r>
                      <a:r>
                        <a:rPr lang="nl-NL" sz="14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schema’s, animaties, etc.</a:t>
                      </a: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mindmap</a:t>
                      </a:r>
                      <a:r>
                        <a:rPr lang="nl-NL" sz="14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(zelfstandig)</a:t>
                      </a:r>
                      <a:endParaRPr lang="nl-NL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interviews afnemen</a:t>
                      </a:r>
                      <a:endParaRPr lang="nl-NL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enquête afnemen</a:t>
                      </a:r>
                      <a:endParaRPr lang="nl-NL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447057" y="6510536"/>
            <a:ext cx="633670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(Bron: Didactische werkvormen (</a:t>
            </a:r>
            <a:r>
              <a:rPr lang="nl-NL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LOV </a:t>
            </a:r>
            <a:r>
              <a:rPr lang="nl-NL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Nijmegen, 1996); aanvullingen Marit van Dijk) </a:t>
            </a:r>
            <a:endParaRPr lang="nl-NL" sz="9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898885" y="2276872"/>
            <a:ext cx="2916324" cy="3802566"/>
          </a:xfrm>
          <a:prstGeom prst="ellipse">
            <a:avLst/>
          </a:prstGeom>
          <a:noFill/>
          <a:ln>
            <a:solidFill>
              <a:srgbClr val="008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023121" y="1556792"/>
            <a:ext cx="0" cy="648072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>
            <a:off x="5147357" y="1232756"/>
            <a:ext cx="0" cy="648072"/>
          </a:xfrm>
          <a:prstGeom prst="straightConnector1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811653" y="1585989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351713" y="1495578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272742" y="1618104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445223" y="1618104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81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/>
          <p:cNvSpPr/>
          <p:nvPr/>
        </p:nvSpPr>
        <p:spPr>
          <a:xfrm>
            <a:off x="6948264" y="5862777"/>
            <a:ext cx="2016224" cy="9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704"/>
            <a:ext cx="7772400" cy="574576"/>
          </a:xfrm>
        </p:spPr>
        <p:txBody>
          <a:bodyPr/>
          <a:lstStyle/>
          <a:p>
            <a:r>
              <a:rPr lang="nl-NL" sz="2400" dirty="0" smtClean="0"/>
              <a:t>Vormen van leren (2):bij denk-vaardigheden</a:t>
            </a:r>
            <a:endParaRPr lang="nl-NL" sz="24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45393898"/>
              </p:ext>
            </p:extLst>
          </p:nvPr>
        </p:nvGraphicFramePr>
        <p:xfrm>
          <a:off x="323528" y="1399070"/>
          <a:ext cx="8496944" cy="475828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{B301B821-A1FF-4177-AEE7-76D212191A09}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11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Vormen van leren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Instructie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(div. vormen)</a:t>
                      </a:r>
                      <a:endParaRPr lang="nl-NL" sz="1400" b="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Interactie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4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4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  <a:endParaRPr lang="nl-NL" sz="140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Opdrachten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Individueel</a:t>
                      </a:r>
                      <a:endParaRPr lang="nl-NL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 </a:t>
                      </a:r>
                      <a:r>
                        <a:rPr lang="nl-NL" sz="14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groepjes</a:t>
                      </a: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Book Antiqua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</a:p>
                  </a:txBody>
                  <a:tcPr marL="37115" marR="37115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Bij: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1-richting</a:t>
                      </a: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Top-down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Gespreksvormen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lvl="0" indent="-174625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Interactiemodel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Zelfwerkzaamheid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Zelfstandig leren</a:t>
                      </a:r>
                      <a:endParaRPr lang="nl-NL" sz="1400" b="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5206">
                <a:tc>
                  <a:txBody>
                    <a:bodyPr/>
                    <a:lstStyle/>
                    <a:p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Denkvaardig-heden</a:t>
                      </a:r>
                    </a:p>
                    <a:p>
                      <a:r>
                        <a:rPr lang="nl-NL" sz="1400" b="0" i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(ook wel genoemd: cognitieve vaardigheden)</a:t>
                      </a:r>
                    </a:p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nl-NL" sz="14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Begrip</a:t>
                      </a:r>
                    </a:p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nl-NL" sz="14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Toepassing</a:t>
                      </a:r>
                    </a:p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nl-NL" sz="14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Analyse</a:t>
                      </a:r>
                    </a:p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nl-NL" sz="14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Synthese</a:t>
                      </a:r>
                    </a:p>
                    <a:p>
                      <a:pPr marL="174625" lvl="0" indent="-174625">
                        <a:buFont typeface="Arial" pitchFamily="34" charset="0"/>
                        <a:buChar char="•"/>
                      </a:pPr>
                      <a:r>
                        <a:rPr lang="nl-NL" sz="14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Evaluatie</a:t>
                      </a:r>
                      <a:endParaRPr lang="nl-NL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nl-NL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Book Antiqua"/>
                        <a:buNone/>
                        <a:tabLst>
                          <a:tab pos="457200" algn="l"/>
                        </a:tabLst>
                      </a:pPr>
                      <a:r>
                        <a:rPr lang="nl-NL" sz="14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x</a:t>
                      </a:r>
                      <a:r>
                        <a:rPr lang="nl-NL" sz="1400" b="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(</a:t>
                      </a:r>
                      <a:r>
                        <a:rPr lang="nl-NL" sz="1400" b="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n.v.t.)</a:t>
                      </a:r>
                      <a:endParaRPr lang="nl-NL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onderwijsleergesprek (gericht op meningen/inzichten) 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discussie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klassengesprek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verzamel-methode (op bord schrijven)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mindmap</a:t>
                      </a:r>
                      <a:r>
                        <a:rPr lang="nl-NL" sz="14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(gezamenlijk, bijv. op het bord / gericht op inzicht)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stellingen-methode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casus-methode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rollenspel (observatoren)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supervisie/intervisie</a:t>
                      </a: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incident-methode</a:t>
                      </a:r>
                      <a:endParaRPr lang="nl-NL" sz="14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nabesprekingsfase van de </a:t>
                      </a:r>
                      <a:r>
                        <a:rPr lang="nl-NL" sz="1400" b="1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subgroepmethode</a:t>
                      </a:r>
                      <a:endParaRPr lang="nl-NL" sz="14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virtual </a:t>
                      </a:r>
                      <a:r>
                        <a:rPr lang="nl-NL" sz="1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gaming</a:t>
                      </a:r>
                      <a:r>
                        <a:rPr lang="nl-NL" sz="14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itchFamily="34" charset="0"/>
                        </a:rPr>
                        <a:t> (bijv. beslissingen nemen)</a:t>
                      </a:r>
                      <a:endParaRPr lang="nl-NL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schrijven van een tekst </a:t>
                      </a:r>
                      <a:b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</a:b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(bijv. in een verslag, beleidsnota, logboek,</a:t>
                      </a:r>
                      <a:r>
                        <a:rPr lang="nl-NL" sz="14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nl-NL" sz="1400" b="1" kern="12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wiki</a:t>
                      </a:r>
                      <a:r>
                        <a:rPr lang="nl-NL" sz="14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, etc.</a:t>
                      </a: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interviews </a:t>
                      </a:r>
                      <a:r>
                        <a:rPr lang="nl-NL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afnemen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400" b="1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enquete</a:t>
                      </a: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nl-NL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afnemen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NL" sz="14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Zelfwerkzaamheids-fase van   de </a:t>
                      </a:r>
                      <a:r>
                        <a:rPr lang="nl-NL" sz="1400" b="1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subgroepmethode</a:t>
                      </a:r>
                      <a:endParaRPr lang="nl-NL" sz="14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67544" y="6597932"/>
            <a:ext cx="633670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(Bron: Didactische werkvormen (</a:t>
            </a:r>
            <a:r>
              <a:rPr lang="nl-N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LOV 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Nijmegen, 1996); aanvullingen </a:t>
            </a:r>
            <a:r>
              <a:rPr lang="nl-NL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MvdD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 ) </a:t>
            </a:r>
            <a:endParaRPr lang="nl-NL" sz="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483768" y="1772816"/>
            <a:ext cx="0" cy="648072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>
            <a:off x="5184068" y="1232756"/>
            <a:ext cx="0" cy="648072"/>
          </a:xfrm>
          <a:prstGeom prst="straightConnector1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848364" y="1585989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Oval 13"/>
          <p:cNvSpPr/>
          <p:nvPr/>
        </p:nvSpPr>
        <p:spPr>
          <a:xfrm>
            <a:off x="8388424" y="1495578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Oval 14"/>
          <p:cNvSpPr/>
          <p:nvPr/>
        </p:nvSpPr>
        <p:spPr>
          <a:xfrm>
            <a:off x="8309453" y="1618104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Oval 15"/>
          <p:cNvSpPr/>
          <p:nvPr/>
        </p:nvSpPr>
        <p:spPr>
          <a:xfrm>
            <a:off x="8481934" y="1618104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Oval 16"/>
          <p:cNvSpPr/>
          <p:nvPr/>
        </p:nvSpPr>
        <p:spPr>
          <a:xfrm>
            <a:off x="8000764" y="1738389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Oval 17"/>
          <p:cNvSpPr/>
          <p:nvPr/>
        </p:nvSpPr>
        <p:spPr>
          <a:xfrm>
            <a:off x="2420810" y="2178670"/>
            <a:ext cx="6277147" cy="4634706"/>
          </a:xfrm>
          <a:prstGeom prst="ellipse">
            <a:avLst/>
          </a:prstGeom>
          <a:noFill/>
          <a:ln>
            <a:solidFill>
              <a:srgbClr val="008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5473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hoek 19"/>
          <p:cNvSpPr/>
          <p:nvPr/>
        </p:nvSpPr>
        <p:spPr>
          <a:xfrm>
            <a:off x="6948264" y="5862777"/>
            <a:ext cx="2016224" cy="9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704"/>
            <a:ext cx="7772400" cy="574576"/>
          </a:xfrm>
        </p:spPr>
        <p:txBody>
          <a:bodyPr/>
          <a:lstStyle/>
          <a:p>
            <a:r>
              <a:rPr lang="nl-NL" sz="2400" dirty="0" smtClean="0"/>
              <a:t>Vormen van leren (3): bij doe-vaardigheden</a:t>
            </a:r>
            <a:endParaRPr lang="nl-NL" sz="24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25693796"/>
              </p:ext>
            </p:extLst>
          </p:nvPr>
        </p:nvGraphicFramePr>
        <p:xfrm>
          <a:off x="323528" y="1880856"/>
          <a:ext cx="8496944" cy="42844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{B301B821-A1FF-4177-AEE7-76D212191A09}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11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Vormen van leren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Instructie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  <a:endParaRPr lang="nl-NL" sz="1400" b="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Interactie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4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4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  <a:endParaRPr lang="nl-NL" sz="140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Opdrachten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Individueel</a:t>
                      </a:r>
                      <a:endParaRPr lang="nl-NL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 </a:t>
                      </a:r>
                      <a:r>
                        <a:rPr lang="nl-NL" sz="14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groepjes</a:t>
                      </a: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Book Antiqua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</a:p>
                  </a:txBody>
                  <a:tcPr marL="37115" marR="37115" marT="0" marB="0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Bij: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Eenrichting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Top-down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Gespreksvormen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Interactiemodel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Zelfwerkzaamheid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Zelfstandig leren</a:t>
                      </a:r>
                      <a:endParaRPr lang="nl-NL" sz="1400" b="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5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Doe-vaardigheden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b="0" i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nl-NL" sz="1400" b="0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ook </a:t>
                      </a: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wel genoemd:</a:t>
                      </a:r>
                      <a:endParaRPr lang="nl-NL" sz="1400" b="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Psycho-motorische</a:t>
                      </a: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nl-NL" sz="1400" b="0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vaardigheden)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(of:) 'vaardigheden']</a:t>
                      </a:r>
                      <a:endParaRPr lang="nl-NL" sz="1400" b="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n.v.t</a:t>
                      </a:r>
                      <a:r>
                        <a:rPr lang="nl-NL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praktijkles/practicum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</a:t>
                      </a: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rollenspel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simulatie (spel)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virtuele</a:t>
                      </a:r>
                      <a:r>
                        <a:rPr lang="nl-NL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 simulatie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virtual </a:t>
                      </a:r>
                      <a:r>
                        <a:rPr lang="nl-NL" sz="14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gaming</a:t>
                      </a:r>
                      <a:endParaRPr lang="nl-NL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zelfstandig practicum-/ zelfstandig oefenen</a:t>
                      </a:r>
                    </a:p>
                    <a:p>
                      <a:pPr marL="261938" lvl="0" indent="-261938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opnemen &amp; terugkijken: video (evt. foto’s, audio)</a:t>
                      </a:r>
                      <a:endParaRPr lang="nl-NL" sz="1400" b="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2879676" y="1996198"/>
            <a:ext cx="0" cy="648072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>
            <a:off x="5075920" y="1672162"/>
            <a:ext cx="0" cy="648072"/>
          </a:xfrm>
          <a:prstGeom prst="straightConnector1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740216" y="2025395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Oval 13"/>
          <p:cNvSpPr/>
          <p:nvPr/>
        </p:nvSpPr>
        <p:spPr>
          <a:xfrm>
            <a:off x="8280276" y="1934984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Oval 14"/>
          <p:cNvSpPr/>
          <p:nvPr/>
        </p:nvSpPr>
        <p:spPr>
          <a:xfrm>
            <a:off x="8201305" y="2057510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Oval 15"/>
          <p:cNvSpPr/>
          <p:nvPr/>
        </p:nvSpPr>
        <p:spPr>
          <a:xfrm>
            <a:off x="8373786" y="2057510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Oval 16"/>
          <p:cNvSpPr/>
          <p:nvPr/>
        </p:nvSpPr>
        <p:spPr>
          <a:xfrm>
            <a:off x="7892616" y="2177795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Oval 17"/>
          <p:cNvSpPr/>
          <p:nvPr/>
        </p:nvSpPr>
        <p:spPr>
          <a:xfrm>
            <a:off x="2663652" y="3364350"/>
            <a:ext cx="6156176" cy="1728192"/>
          </a:xfrm>
          <a:prstGeom prst="ellipse">
            <a:avLst/>
          </a:prstGeom>
          <a:noFill/>
          <a:ln>
            <a:solidFill>
              <a:srgbClr val="008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" name="Rectangle 2"/>
          <p:cNvSpPr/>
          <p:nvPr/>
        </p:nvSpPr>
        <p:spPr>
          <a:xfrm>
            <a:off x="251520" y="6002704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nl-N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/>
                <a:cs typeface="Arial" pitchFamily="34" charset="0"/>
              </a:rPr>
              <a:t>Inclusief:</a:t>
            </a:r>
          </a:p>
          <a:p>
            <a:pPr marL="342900" lvl="0" indent="-342900">
              <a:spcAft>
                <a:spcPts val="0"/>
              </a:spcAft>
              <a:buFont typeface="Book Antiqua"/>
              <a:buChar char="-"/>
              <a:tabLst>
                <a:tab pos="457200" algn="l"/>
              </a:tabLst>
            </a:pPr>
            <a:r>
              <a:rPr lang="nl-N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/>
                <a:cs typeface="Arial" pitchFamily="34" charset="0"/>
              </a:rPr>
              <a:t>sociale </a:t>
            </a:r>
            <a:r>
              <a:rPr lang="nl-NL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/>
                <a:cs typeface="Arial" pitchFamily="34" charset="0"/>
              </a:rPr>
              <a:t>vaardigheden</a:t>
            </a:r>
            <a:endParaRPr lang="nl-NL" sz="1400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/>
              <a:cs typeface="Arial" pitchFamily="34" charset="0"/>
            </a:endParaRPr>
          </a:p>
          <a:p>
            <a:pPr marL="342900" lvl="0" indent="-342900">
              <a:spcAft>
                <a:spcPts val="0"/>
              </a:spcAft>
              <a:buFont typeface="Book Antiqua"/>
              <a:buChar char="-"/>
              <a:tabLst>
                <a:tab pos="457200" algn="l"/>
              </a:tabLst>
            </a:pPr>
            <a:r>
              <a:rPr lang="nl-N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/>
                <a:cs typeface="Arial" pitchFamily="34" charset="0"/>
              </a:rPr>
              <a:t>g</a:t>
            </a:r>
            <a:r>
              <a:rPr lang="nl-NL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/>
                <a:cs typeface="Arial" pitchFamily="34" charset="0"/>
              </a:rPr>
              <a:t>espreksvaardigheden</a:t>
            </a:r>
            <a:endParaRPr lang="nl-NL" sz="1400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73388" y="6669940"/>
            <a:ext cx="633670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(Bron: Didactische werkvormen (</a:t>
            </a:r>
            <a:r>
              <a:rPr lang="nl-N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LOV 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Nijmegen, 1996); aanvullingen </a:t>
            </a:r>
            <a:r>
              <a:rPr lang="nl-NL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MvdD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) </a:t>
            </a:r>
            <a:endParaRPr lang="nl-NL" sz="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02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hoek 19"/>
          <p:cNvSpPr/>
          <p:nvPr/>
        </p:nvSpPr>
        <p:spPr>
          <a:xfrm>
            <a:off x="6948264" y="5862777"/>
            <a:ext cx="2016224" cy="995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6192"/>
            <a:ext cx="7772400" cy="574576"/>
          </a:xfrm>
        </p:spPr>
        <p:txBody>
          <a:bodyPr/>
          <a:lstStyle/>
          <a:p>
            <a:r>
              <a:rPr lang="nl-NL" sz="2400" dirty="0" smtClean="0"/>
              <a:t>Vormen van leren (</a:t>
            </a:r>
            <a:r>
              <a:rPr lang="nl-NL" sz="2400" dirty="0"/>
              <a:t>4</a:t>
            </a:r>
            <a:r>
              <a:rPr lang="nl-NL" sz="2400" dirty="0" smtClean="0"/>
              <a:t>): bij houding</a:t>
            </a:r>
            <a:endParaRPr lang="nl-NL" sz="24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00483358"/>
              </p:ext>
            </p:extLst>
          </p:nvPr>
        </p:nvGraphicFramePr>
        <p:xfrm>
          <a:off x="323528" y="1441450"/>
          <a:ext cx="8496944" cy="45449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{B301B821-A1FF-4177-AEE7-76D212191A09}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11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Vormen van leren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Instructie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  <a:endParaRPr lang="nl-NL" sz="1400" b="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Interactie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4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400" b="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  <a:endParaRPr lang="nl-NL" sz="1400" i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Opdrachten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Individueel</a:t>
                      </a:r>
                      <a:endParaRPr lang="nl-NL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b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 </a:t>
                      </a:r>
                      <a:r>
                        <a:rPr lang="nl-NL" sz="1400" b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groepjes</a:t>
                      </a:r>
                      <a:r>
                        <a:rPr lang="nl-NL" sz="1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nl-NL" sz="1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Book Antiqua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nl-NL" sz="1400" b="0" i="1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(diverse vormen)</a:t>
                      </a:r>
                    </a:p>
                  </a:txBody>
                  <a:tcPr marL="37115" marR="371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Bij: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Eenrichting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Top-down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Gespreksvormen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Book Antiqua"/>
                        <a:buChar char="-"/>
                        <a:tabLst>
                          <a:tab pos="457200" algn="l"/>
                        </a:tabLst>
                      </a:pPr>
                      <a:r>
                        <a:rPr lang="nl-NL" sz="140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Interactiemodel</a:t>
                      </a:r>
                      <a:endParaRPr lang="nl-NL" sz="140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(Ofwel:)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Zelfwerkzaamheid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400" b="0" i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Zelfstandig leren</a:t>
                      </a:r>
                      <a:endParaRPr lang="nl-NL" sz="1400" b="0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7115" marR="3711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52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  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Houding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(ook wel:</a:t>
                      </a:r>
                      <a:br>
                        <a:rPr lang="nl-NL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nl-NL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 Affectief gebied)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0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[of ook wel: attitude]</a:t>
                      </a:r>
                      <a:endParaRPr lang="nl-NL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n.v.t.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discussie (bijv. morele/ethische zaken)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klassengesprek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</a:t>
                      </a: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rollenspel (nabespreking)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incidentmethode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</a:t>
                      </a: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casus-methode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</a:t>
                      </a: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stellingen-methode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verzamel-methode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supervisie/intervisie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NB. het accent ligt voor de</a:t>
                      </a:r>
                      <a:r>
                        <a:rPr lang="nl-NL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 houding </a:t>
                      </a:r>
                      <a:r>
                        <a:rPr lang="nl-NL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in de nabespreking op het WAAROM van het gekozen gedrag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zelfreflectie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verantwoording schrijven (m.b.t. gemaakte of te maken keuzes en beslissingen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(meditatie)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- reflectieverslag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nl-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79512" y="6669940"/>
            <a:ext cx="633670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(Bron: Didactische werkvormen (</a:t>
            </a:r>
            <a:r>
              <a:rPr lang="nl-NL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LOV 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Nijmegen, 1996); aanvullingen </a:t>
            </a:r>
            <a:r>
              <a:rPr lang="nl-NL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MvdD</a:t>
            </a:r>
            <a:r>
              <a:rPr lang="nl-NL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Lucida Sans Unicode" pitchFamily="34" charset="0"/>
              </a:rPr>
              <a:t>) </a:t>
            </a:r>
            <a:endParaRPr lang="nl-NL" sz="8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Lucida Sans Unicode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879676" y="1556792"/>
            <a:ext cx="0" cy="648072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>
            <a:off x="5075920" y="1232756"/>
            <a:ext cx="0" cy="648072"/>
          </a:xfrm>
          <a:prstGeom prst="straightConnector1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740216" y="1585989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Oval 13"/>
          <p:cNvSpPr/>
          <p:nvPr/>
        </p:nvSpPr>
        <p:spPr>
          <a:xfrm>
            <a:off x="8280276" y="1495578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Oval 14"/>
          <p:cNvSpPr/>
          <p:nvPr/>
        </p:nvSpPr>
        <p:spPr>
          <a:xfrm>
            <a:off x="8201305" y="1618104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Oval 15"/>
          <p:cNvSpPr/>
          <p:nvPr/>
        </p:nvSpPr>
        <p:spPr>
          <a:xfrm>
            <a:off x="8373786" y="1618104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Oval 16"/>
          <p:cNvSpPr/>
          <p:nvPr/>
        </p:nvSpPr>
        <p:spPr>
          <a:xfrm>
            <a:off x="7892616" y="1738389"/>
            <a:ext cx="216024" cy="216024"/>
          </a:xfrm>
          <a:prstGeom prst="ellipse">
            <a:avLst/>
          </a:prstGeom>
          <a:solidFill>
            <a:srgbClr val="00853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Oval 17"/>
          <p:cNvSpPr/>
          <p:nvPr/>
        </p:nvSpPr>
        <p:spPr>
          <a:xfrm>
            <a:off x="2663652" y="2854610"/>
            <a:ext cx="6156176" cy="3655926"/>
          </a:xfrm>
          <a:prstGeom prst="ellipse">
            <a:avLst/>
          </a:prstGeom>
          <a:noFill/>
          <a:ln>
            <a:solidFill>
              <a:srgbClr val="0085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1184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xion Nederlands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1513</Words>
  <Application>Microsoft Office PowerPoint</Application>
  <PresentationFormat>Diavoorstelling (4:3)</PresentationFormat>
  <Paragraphs>455</Paragraphs>
  <Slides>19</Slides>
  <Notes>6</Notes>
  <HiddenSlides>4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19</vt:i4>
      </vt:variant>
    </vt:vector>
  </HeadingPairs>
  <TitlesOfParts>
    <vt:vector size="27" baseType="lpstr">
      <vt:lpstr>Arial</vt:lpstr>
      <vt:lpstr>Book Antiqua</vt:lpstr>
      <vt:lpstr>Calibri</vt:lpstr>
      <vt:lpstr>Lucida Sans Unicode</vt:lpstr>
      <vt:lpstr>Symbol</vt:lpstr>
      <vt:lpstr>Times New Roman</vt:lpstr>
      <vt:lpstr>Aangepast ontwerp</vt:lpstr>
      <vt:lpstr>Saxion Nederlands</vt:lpstr>
      <vt:lpstr>CS4 (S): Leerstijlen</vt:lpstr>
      <vt:lpstr>Programma</vt:lpstr>
      <vt:lpstr>Instructie &amp; Begeleiding</vt:lpstr>
      <vt:lpstr>Waarom Deskundigheidsbevordering?</vt:lpstr>
      <vt:lpstr>PowerPoint-presentatie</vt:lpstr>
      <vt:lpstr>Aanpak: van passief leren naar actief leren</vt:lpstr>
      <vt:lpstr>Van passief naar actief</vt:lpstr>
      <vt:lpstr>Leerstijl (Kolb)</vt:lpstr>
      <vt:lpstr>Leerstijl / werkvorm</vt:lpstr>
      <vt:lpstr>Leerstijl (Kolb)</vt:lpstr>
      <vt:lpstr>Maak een mini-instructie</vt:lpstr>
      <vt:lpstr>Didactisch model</vt:lpstr>
      <vt:lpstr>PowerPoint-presentatie</vt:lpstr>
      <vt:lpstr>Kern/sleutelvragen (evaluatie)</vt:lpstr>
      <vt:lpstr>Maak een mini-instructie</vt:lpstr>
      <vt:lpstr>Vormen van leren (1): bij kennis</vt:lpstr>
      <vt:lpstr>Vormen van leren (2):bij denk-vaardigheden</vt:lpstr>
      <vt:lpstr>Vormen van leren (3): bij doe-vaardigheden</vt:lpstr>
      <vt:lpstr>Vormen van leren (4): bij houding</vt:lpstr>
    </vt:vector>
  </TitlesOfParts>
  <Company>Saxion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Sjors Groeneveld</dc:creator>
  <cp:lastModifiedBy>Saxion</cp:lastModifiedBy>
  <cp:revision>321</cp:revision>
  <cp:lastPrinted>2014-07-23T15:15:20Z</cp:lastPrinted>
  <dcterms:created xsi:type="dcterms:W3CDTF">2012-09-14T12:17:41Z</dcterms:created>
  <dcterms:modified xsi:type="dcterms:W3CDTF">2020-04-22T06:20:13Z</dcterms:modified>
</cp:coreProperties>
</file>