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61" r:id="rId3"/>
    <p:sldId id="314" r:id="rId4"/>
    <p:sldId id="315" r:id="rId5"/>
    <p:sldId id="265" r:id="rId6"/>
    <p:sldId id="266" r:id="rId7"/>
    <p:sldId id="323" r:id="rId8"/>
    <p:sldId id="322" r:id="rId9"/>
    <p:sldId id="306" r:id="rId10"/>
    <p:sldId id="275" r:id="rId11"/>
    <p:sldId id="309" r:id="rId12"/>
    <p:sldId id="316" r:id="rId13"/>
    <p:sldId id="289" r:id="rId14"/>
    <p:sldId id="324" r:id="rId15"/>
    <p:sldId id="298" r:id="rId16"/>
    <p:sldId id="318" r:id="rId17"/>
    <p:sldId id="319" r:id="rId18"/>
    <p:sldId id="317" r:id="rId19"/>
  </p:sldIdLst>
  <p:sldSz cx="9144000" cy="6858000" type="screen4x3"/>
  <p:notesSz cx="68119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67684" autoAdjust="0"/>
  </p:normalViewPr>
  <p:slideViewPr>
    <p:cSldViewPr>
      <p:cViewPr varScale="1">
        <p:scale>
          <a:sx n="72" d="100"/>
          <a:sy n="72" d="100"/>
        </p:scale>
        <p:origin x="107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7FA8A8B4-EE9C-544A-A1AE-62119ACA8456}" type="datetimeFigureOut">
              <a:rPr lang="nl-NL" smtClean="0"/>
              <a:t>7-2-2018</a:t>
            </a:fld>
            <a:endParaRPr lang="nl-NL"/>
          </a:p>
        </p:txBody>
      </p:sp>
      <p:sp>
        <p:nvSpPr>
          <p:cNvPr id="4" name="Tijdelijke aanduiding voor dia-afbeelding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197" y="4722694"/>
            <a:ext cx="5449570" cy="4474131"/>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CB15B102-416C-1041-90C7-A53D311CB703}" type="slidenum">
              <a:rPr lang="nl-NL" smtClean="0"/>
              <a:t>‹nr.›</a:t>
            </a:fld>
            <a:endParaRPr lang="nl-NL"/>
          </a:p>
        </p:txBody>
      </p:sp>
    </p:spTree>
    <p:extLst>
      <p:ext uri="{BB962C8B-B14F-4D97-AF65-F5344CB8AC3E}">
        <p14:creationId xmlns:p14="http://schemas.microsoft.com/office/powerpoint/2010/main" val="12166745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a:p>
            <a:endParaRPr lang="en-US" baseline="0" dirty="0"/>
          </a:p>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6BA67940-5BC0-49E1-B283-FBDD3DCD53C2}" type="slidenum">
              <a:rPr lang="en-US" smtClean="0"/>
              <a:t>1</a:t>
            </a:fld>
            <a:endParaRPr lang="en-US"/>
          </a:p>
        </p:txBody>
      </p:sp>
    </p:spTree>
    <p:extLst>
      <p:ext uri="{BB962C8B-B14F-4D97-AF65-F5344CB8AC3E}">
        <p14:creationId xmlns:p14="http://schemas.microsoft.com/office/powerpoint/2010/main" val="2631368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a:t>Je probeert altijd op het diepste niveau informatie over het functioneren</a:t>
            </a:r>
            <a:r>
              <a:rPr lang="nl-NL" baseline="0" dirty="0"/>
              <a:t> te vinden. </a:t>
            </a:r>
          </a:p>
          <a:p>
            <a:r>
              <a:rPr lang="en-US" dirty="0"/>
              <a:t>Percentages</a:t>
            </a:r>
            <a:r>
              <a:rPr lang="en-US" baseline="0" dirty="0"/>
              <a:t> </a:t>
            </a:r>
            <a:r>
              <a:rPr lang="en-US" baseline="0" dirty="0" err="1"/>
              <a:t>bij</a:t>
            </a:r>
            <a:r>
              <a:rPr lang="en-US" baseline="0" dirty="0"/>
              <a:t> </a:t>
            </a:r>
            <a:r>
              <a:rPr lang="en-US" baseline="0" dirty="0" err="1"/>
              <a:t>aanduidingen</a:t>
            </a:r>
            <a:r>
              <a:rPr lang="en-US" baseline="0" dirty="0"/>
              <a:t> van de mate van de </a:t>
            </a:r>
            <a:r>
              <a:rPr lang="en-US" baseline="0" dirty="0" err="1"/>
              <a:t>ernst</a:t>
            </a:r>
            <a:r>
              <a:rPr lang="en-US" baseline="0" dirty="0"/>
              <a:t> van de </a:t>
            </a:r>
            <a:r>
              <a:rPr lang="en-US" baseline="0" dirty="0" err="1"/>
              <a:t>stoornis</a:t>
            </a:r>
            <a:r>
              <a:rPr lang="en-US" baseline="0" dirty="0"/>
              <a:t>, de </a:t>
            </a:r>
            <a:r>
              <a:rPr lang="en-US" baseline="0" dirty="0" err="1"/>
              <a:t>beperking</a:t>
            </a:r>
            <a:r>
              <a:rPr lang="en-US" baseline="0" dirty="0"/>
              <a:t> of het </a:t>
            </a:r>
            <a:r>
              <a:rPr lang="en-US" baseline="0" dirty="0" err="1"/>
              <a:t>probleem</a:t>
            </a:r>
            <a:r>
              <a:rPr lang="en-US" baseline="0" dirty="0"/>
              <a:t>:</a:t>
            </a:r>
          </a:p>
          <a:p>
            <a:r>
              <a:rPr lang="en-US" baseline="0" dirty="0"/>
              <a:t> </a:t>
            </a:r>
            <a:r>
              <a:rPr lang="en-US" baseline="0" dirty="0" err="1"/>
              <a:t>Er</a:t>
            </a:r>
            <a:r>
              <a:rPr lang="en-US" baseline="0" dirty="0"/>
              <a:t> </a:t>
            </a:r>
            <a:r>
              <a:rPr lang="en-US" baseline="0" dirty="0" err="1"/>
              <a:t>zijn</a:t>
            </a:r>
            <a:r>
              <a:rPr lang="en-US" baseline="0" dirty="0"/>
              <a:t> </a:t>
            </a:r>
            <a:r>
              <a:rPr lang="en-US" baseline="0" dirty="0" err="1"/>
              <a:t>reeksen</a:t>
            </a:r>
            <a:r>
              <a:rPr lang="en-US" baseline="0" dirty="0"/>
              <a:t> percentages </a:t>
            </a:r>
            <a:r>
              <a:rPr lang="en-US" baseline="0" dirty="0" err="1"/>
              <a:t>gemaakt</a:t>
            </a:r>
            <a:r>
              <a:rPr lang="en-US" baseline="0" dirty="0"/>
              <a:t> </a:t>
            </a:r>
            <a:r>
              <a:rPr lang="en-US" baseline="0" dirty="0" err="1"/>
              <a:t>voor</a:t>
            </a:r>
            <a:r>
              <a:rPr lang="en-US" baseline="0" dirty="0"/>
              <a:t> het </a:t>
            </a:r>
            <a:r>
              <a:rPr lang="en-US" baseline="0" dirty="0" err="1"/>
              <a:t>geval</a:t>
            </a:r>
            <a:r>
              <a:rPr lang="en-US" baseline="0" dirty="0"/>
              <a:t> </a:t>
            </a:r>
            <a:r>
              <a:rPr lang="en-US" baseline="0" dirty="0" err="1"/>
              <a:t>dat</a:t>
            </a:r>
            <a:r>
              <a:rPr lang="en-US" baseline="0" dirty="0"/>
              <a:t> </a:t>
            </a:r>
            <a:r>
              <a:rPr lang="en-US" baseline="0" dirty="0" err="1"/>
              <a:t>geijkte</a:t>
            </a:r>
            <a:r>
              <a:rPr lang="en-US" baseline="0" dirty="0"/>
              <a:t> </a:t>
            </a:r>
            <a:r>
              <a:rPr lang="en-US" baseline="0" dirty="0" err="1"/>
              <a:t>meeinstrumenten</a:t>
            </a:r>
            <a:r>
              <a:rPr lang="en-US" baseline="0" dirty="0"/>
              <a:t> </a:t>
            </a:r>
            <a:r>
              <a:rPr lang="en-US" baseline="0" dirty="0" err="1"/>
              <a:t>beschikbaar</a:t>
            </a:r>
            <a:r>
              <a:rPr lang="en-US" baseline="0" dirty="0"/>
              <a:t> </a:t>
            </a:r>
            <a:r>
              <a:rPr lang="en-US" baseline="0" dirty="0" err="1"/>
              <a:t>zijn</a:t>
            </a:r>
            <a:r>
              <a:rPr lang="en-US" baseline="0" dirty="0"/>
              <a:t> om de </a:t>
            </a:r>
            <a:r>
              <a:rPr lang="en-US" baseline="0" dirty="0" err="1"/>
              <a:t>stoornis</a:t>
            </a:r>
            <a:r>
              <a:rPr lang="en-US" baseline="0" dirty="0"/>
              <a:t> de </a:t>
            </a:r>
            <a:r>
              <a:rPr lang="en-US" baseline="0" dirty="0" err="1"/>
              <a:t>beperking</a:t>
            </a:r>
            <a:r>
              <a:rPr lang="en-US" baseline="0" dirty="0"/>
              <a:t> of het </a:t>
            </a:r>
            <a:r>
              <a:rPr lang="en-US" baseline="0" dirty="0" err="1"/>
              <a:t>participatieprobleem</a:t>
            </a:r>
            <a:r>
              <a:rPr lang="en-US" baseline="0" dirty="0"/>
              <a:t> </a:t>
            </a:r>
            <a:r>
              <a:rPr lang="en-US" baseline="0" dirty="0" err="1"/>
              <a:t>te</a:t>
            </a:r>
            <a:r>
              <a:rPr lang="en-US" baseline="0" dirty="0"/>
              <a:t> </a:t>
            </a:r>
            <a:r>
              <a:rPr lang="en-US" baseline="0" dirty="0" err="1"/>
              <a:t>kwantificeren</a:t>
            </a:r>
            <a:r>
              <a:rPr lang="en-US" baseline="0" dirty="0"/>
              <a:t>.  </a:t>
            </a:r>
            <a:r>
              <a:rPr lang="en-US" baseline="0" dirty="0" err="1"/>
              <a:t>Als</a:t>
            </a:r>
            <a:r>
              <a:rPr lang="en-US" baseline="0" dirty="0"/>
              <a:t> </a:t>
            </a:r>
            <a:r>
              <a:rPr lang="en-US" baseline="0" dirty="0" err="1"/>
              <a:t>bijv</a:t>
            </a:r>
            <a:r>
              <a:rPr lang="en-US" baseline="0" dirty="0"/>
              <a:t>. de </a:t>
            </a:r>
            <a:r>
              <a:rPr lang="en-US" baseline="0" dirty="0" err="1"/>
              <a:t>kwalificatie</a:t>
            </a:r>
            <a:r>
              <a:rPr lang="en-US" baseline="0" dirty="0"/>
              <a:t> ‘ </a:t>
            </a:r>
            <a:r>
              <a:rPr lang="en-US" baseline="0" dirty="0" err="1"/>
              <a:t>geen</a:t>
            </a:r>
            <a:r>
              <a:rPr lang="en-US" baseline="0" dirty="0"/>
              <a:t> </a:t>
            </a:r>
            <a:r>
              <a:rPr lang="en-US" baseline="0" dirty="0" err="1"/>
              <a:t>probleeem</a:t>
            </a:r>
            <a:r>
              <a:rPr lang="en-US" baseline="0" dirty="0"/>
              <a:t>’  </a:t>
            </a:r>
            <a:r>
              <a:rPr lang="en-US" baseline="0" dirty="0" err="1"/>
              <a:t>wordt</a:t>
            </a:r>
            <a:r>
              <a:rPr lang="en-US" baseline="0" dirty="0"/>
              <a:t> </a:t>
            </a:r>
            <a:r>
              <a:rPr lang="en-US" baseline="0" dirty="0" err="1"/>
              <a:t>aangegeven</a:t>
            </a:r>
            <a:r>
              <a:rPr lang="en-US" baseline="0" dirty="0"/>
              <a:t>, </a:t>
            </a:r>
            <a:r>
              <a:rPr lang="en-US" baseline="0" dirty="0" err="1"/>
              <a:t>dan</a:t>
            </a:r>
            <a:r>
              <a:rPr lang="en-US" baseline="0" dirty="0"/>
              <a:t> mag </a:t>
            </a:r>
            <a:r>
              <a:rPr lang="en-US" baseline="0" dirty="0" err="1"/>
              <a:t>dit</a:t>
            </a:r>
            <a:r>
              <a:rPr lang="en-US" baseline="0" dirty="0"/>
              <a:t> </a:t>
            </a:r>
            <a:r>
              <a:rPr lang="en-US" baseline="0" dirty="0" err="1"/>
              <a:t>een</a:t>
            </a:r>
            <a:r>
              <a:rPr lang="en-US" baseline="0" dirty="0"/>
              <a:t> </a:t>
            </a:r>
            <a:r>
              <a:rPr lang="en-US" baseline="0" dirty="0" err="1"/>
              <a:t>fouten</a:t>
            </a:r>
            <a:r>
              <a:rPr lang="en-US" baseline="0" dirty="0"/>
              <a:t> marge </a:t>
            </a:r>
            <a:r>
              <a:rPr lang="en-US" baseline="0" dirty="0" err="1"/>
              <a:t>hebben</a:t>
            </a:r>
            <a:r>
              <a:rPr lang="en-US" baseline="0" dirty="0"/>
              <a:t> van 0-4 %</a:t>
            </a:r>
          </a:p>
          <a:p>
            <a:endParaRPr lang="en-US" dirty="0"/>
          </a:p>
        </p:txBody>
      </p:sp>
      <p:sp>
        <p:nvSpPr>
          <p:cNvPr id="4" name="Slide Number Placeholder 3"/>
          <p:cNvSpPr>
            <a:spLocks noGrp="1"/>
          </p:cNvSpPr>
          <p:nvPr>
            <p:ph type="sldNum" sz="quarter" idx="10"/>
          </p:nvPr>
        </p:nvSpPr>
        <p:spPr/>
        <p:txBody>
          <a:bodyPr/>
          <a:lstStyle/>
          <a:p>
            <a:fld id="{6BA67940-5BC0-49E1-B283-FBDD3DCD53C2}" type="slidenum">
              <a:rPr lang="en-US" smtClean="0"/>
              <a:t>10</a:t>
            </a:fld>
            <a:endParaRPr lang="en-US"/>
          </a:p>
        </p:txBody>
      </p:sp>
    </p:spTree>
    <p:extLst>
      <p:ext uri="{BB962C8B-B14F-4D97-AF65-F5344CB8AC3E}">
        <p14:creationId xmlns:p14="http://schemas.microsoft.com/office/powerpoint/2010/main" val="1847370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s7401.273: anatomische</a:t>
            </a:r>
            <a:r>
              <a:rPr lang="nl-NL" baseline="0" dirty="0"/>
              <a:t> eigenschappen van gewrichten van bekkengordel (s7401) . matige stoornis (2) kwalitatieve veranderingen in anatomische eigenschap inclusief ophoping van vocht (7) beiderzijds (3) </a:t>
            </a:r>
          </a:p>
          <a:p>
            <a:r>
              <a:rPr lang="nl-NL" baseline="0" dirty="0"/>
              <a:t>d5301.4: zorgdragen voor </a:t>
            </a:r>
            <a:r>
              <a:rPr lang="nl-NL" baseline="0" dirty="0" err="1"/>
              <a:t>defaecatie</a:t>
            </a:r>
            <a:r>
              <a:rPr lang="nl-NL" baseline="0" dirty="0"/>
              <a:t> (d5301) . volledige beperking/participatieprobleem (4) </a:t>
            </a:r>
          </a:p>
          <a:p>
            <a:r>
              <a:rPr lang="nl-NL" baseline="0" dirty="0"/>
              <a:t>e320. +3: ondersteuning en relaties vrienden (e320) . aanzienlijke ondersteunende factor (+3)</a:t>
            </a:r>
            <a:endParaRPr lang="nl-NL" dirty="0"/>
          </a:p>
        </p:txBody>
      </p:sp>
      <p:sp>
        <p:nvSpPr>
          <p:cNvPr id="4" name="Tijdelijke aanduiding voor dianummer 3"/>
          <p:cNvSpPr>
            <a:spLocks noGrp="1"/>
          </p:cNvSpPr>
          <p:nvPr>
            <p:ph type="sldNum" sz="quarter" idx="10"/>
          </p:nvPr>
        </p:nvSpPr>
        <p:spPr/>
        <p:txBody>
          <a:bodyPr/>
          <a:lstStyle/>
          <a:p>
            <a:fld id="{CB15B102-416C-1041-90C7-A53D311CB703}" type="slidenum">
              <a:rPr lang="nl-NL" smtClean="0"/>
              <a:t>11</a:t>
            </a:fld>
            <a:endParaRPr lang="nl-NL"/>
          </a:p>
        </p:txBody>
      </p:sp>
    </p:spTree>
    <p:extLst>
      <p:ext uri="{BB962C8B-B14F-4D97-AF65-F5344CB8AC3E}">
        <p14:creationId xmlns:p14="http://schemas.microsoft.com/office/powerpoint/2010/main" val="15329805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de link </a:t>
            </a:r>
            <a:r>
              <a:rPr lang="en-US" dirty="0" err="1"/>
              <a:t>kan</a:t>
            </a:r>
            <a:r>
              <a:rPr lang="en-US" dirty="0"/>
              <a:t> je het </a:t>
            </a:r>
            <a:r>
              <a:rPr lang="en-US" dirty="0" err="1"/>
              <a:t>leeg</a:t>
            </a:r>
            <a:r>
              <a:rPr lang="en-US" dirty="0"/>
              <a:t> format </a:t>
            </a:r>
            <a:r>
              <a:rPr lang="en-US" dirty="0" err="1"/>
              <a:t>ordenen</a:t>
            </a:r>
            <a:r>
              <a:rPr lang="en-US" dirty="0"/>
              <a:t> met ICF </a:t>
            </a:r>
            <a:r>
              <a:rPr lang="en-US" dirty="0" err="1"/>
              <a:t>openen</a:t>
            </a:r>
            <a:r>
              <a:rPr lang="en-US" dirty="0"/>
              <a:t> om het </a:t>
            </a:r>
            <a:r>
              <a:rPr lang="en-US" dirty="0" err="1"/>
              <a:t>voorbeeld</a:t>
            </a:r>
            <a:r>
              <a:rPr lang="en-US" dirty="0"/>
              <a:t> </a:t>
            </a:r>
            <a:r>
              <a:rPr lang="en-US" dirty="0" err="1"/>
              <a:t>te</a:t>
            </a:r>
            <a:r>
              <a:rPr lang="en-US" dirty="0"/>
              <a:t> </a:t>
            </a:r>
            <a:r>
              <a:rPr lang="en-US" dirty="0" err="1"/>
              <a:t>laten</a:t>
            </a:r>
            <a:r>
              <a:rPr lang="en-US" dirty="0"/>
              <a:t> </a:t>
            </a:r>
            <a:r>
              <a:rPr lang="en-US" dirty="0" err="1"/>
              <a:t>zien</a:t>
            </a:r>
            <a:r>
              <a:rPr lang="en-US" dirty="0"/>
              <a:t>.</a:t>
            </a:r>
          </a:p>
          <a:p>
            <a:r>
              <a:rPr lang="en-US" dirty="0" err="1"/>
              <a:t>Gebruik</a:t>
            </a:r>
            <a:r>
              <a:rPr lang="en-US" dirty="0"/>
              <a:t> </a:t>
            </a:r>
            <a:r>
              <a:rPr lang="en-US" dirty="0" err="1"/>
              <a:t>bv</a:t>
            </a:r>
            <a:r>
              <a:rPr lang="en-US" dirty="0"/>
              <a:t>. </a:t>
            </a:r>
            <a:r>
              <a:rPr lang="en-US" dirty="0" err="1"/>
              <a:t>Een</a:t>
            </a:r>
            <a:r>
              <a:rPr lang="en-US" dirty="0"/>
              <a:t> casus van </a:t>
            </a:r>
            <a:r>
              <a:rPr lang="en-US" dirty="0" err="1"/>
              <a:t>een</a:t>
            </a:r>
            <a:r>
              <a:rPr lang="en-US" dirty="0"/>
              <a:t> patient met </a:t>
            </a:r>
            <a:r>
              <a:rPr lang="en-US" dirty="0" err="1"/>
              <a:t>borstkanker</a:t>
            </a:r>
            <a:r>
              <a:rPr lang="en-US" dirty="0"/>
              <a:t>.</a:t>
            </a:r>
          </a:p>
        </p:txBody>
      </p:sp>
      <p:sp>
        <p:nvSpPr>
          <p:cNvPr id="4" name="Slide Number Placeholder 3"/>
          <p:cNvSpPr>
            <a:spLocks noGrp="1"/>
          </p:cNvSpPr>
          <p:nvPr>
            <p:ph type="sldNum" sz="quarter" idx="10"/>
          </p:nvPr>
        </p:nvSpPr>
        <p:spPr/>
        <p:txBody>
          <a:bodyPr/>
          <a:lstStyle/>
          <a:p>
            <a:fld id="{6BA67940-5BC0-49E1-B283-FBDD3DCD53C2}" type="slidenum">
              <a:rPr lang="en-US" smtClean="0"/>
              <a:t>12</a:t>
            </a:fld>
            <a:endParaRPr lang="en-US"/>
          </a:p>
        </p:txBody>
      </p:sp>
    </p:spTree>
    <p:extLst>
      <p:ext uri="{BB962C8B-B14F-4D97-AF65-F5344CB8AC3E}">
        <p14:creationId xmlns:p14="http://schemas.microsoft.com/office/powerpoint/2010/main" val="9643041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de link </a:t>
            </a:r>
            <a:r>
              <a:rPr lang="en-US" dirty="0" err="1"/>
              <a:t>kan</a:t>
            </a:r>
            <a:r>
              <a:rPr lang="en-US" dirty="0"/>
              <a:t> je het </a:t>
            </a:r>
            <a:r>
              <a:rPr lang="en-US" dirty="0" err="1"/>
              <a:t>leeg</a:t>
            </a:r>
            <a:r>
              <a:rPr lang="en-US" dirty="0"/>
              <a:t> format </a:t>
            </a:r>
            <a:r>
              <a:rPr lang="en-US" dirty="0" err="1"/>
              <a:t>ordenen</a:t>
            </a:r>
            <a:r>
              <a:rPr lang="en-US" dirty="0"/>
              <a:t> met ICF </a:t>
            </a:r>
            <a:r>
              <a:rPr lang="en-US" dirty="0" err="1"/>
              <a:t>openen</a:t>
            </a:r>
            <a:r>
              <a:rPr lang="en-US" dirty="0"/>
              <a:t> om het </a:t>
            </a:r>
            <a:r>
              <a:rPr lang="en-US" dirty="0" err="1"/>
              <a:t>voorbeeld</a:t>
            </a:r>
            <a:r>
              <a:rPr lang="en-US" dirty="0"/>
              <a:t> </a:t>
            </a:r>
            <a:r>
              <a:rPr lang="en-US" dirty="0" err="1"/>
              <a:t>te</a:t>
            </a:r>
            <a:r>
              <a:rPr lang="en-US" dirty="0"/>
              <a:t> </a:t>
            </a:r>
            <a:r>
              <a:rPr lang="en-US" dirty="0" err="1"/>
              <a:t>laten</a:t>
            </a:r>
            <a:r>
              <a:rPr lang="en-US" dirty="0"/>
              <a:t> </a:t>
            </a:r>
            <a:r>
              <a:rPr lang="en-US" dirty="0" err="1"/>
              <a:t>zien</a:t>
            </a:r>
            <a:r>
              <a:rPr lang="en-US" dirty="0"/>
              <a:t>.</a:t>
            </a:r>
          </a:p>
          <a:p>
            <a:r>
              <a:rPr lang="en-US" dirty="0" err="1"/>
              <a:t>Gebruik</a:t>
            </a:r>
            <a:r>
              <a:rPr lang="en-US" dirty="0"/>
              <a:t> </a:t>
            </a:r>
            <a:r>
              <a:rPr lang="en-US" dirty="0" err="1"/>
              <a:t>bv</a:t>
            </a:r>
            <a:r>
              <a:rPr lang="en-US" dirty="0"/>
              <a:t>. </a:t>
            </a:r>
            <a:r>
              <a:rPr lang="en-US" dirty="0" err="1"/>
              <a:t>Een</a:t>
            </a:r>
            <a:r>
              <a:rPr lang="en-US" dirty="0"/>
              <a:t> casus van </a:t>
            </a:r>
            <a:r>
              <a:rPr lang="en-US" dirty="0" err="1"/>
              <a:t>een</a:t>
            </a:r>
            <a:r>
              <a:rPr lang="en-US" dirty="0"/>
              <a:t> patient met </a:t>
            </a:r>
            <a:r>
              <a:rPr lang="en-US" dirty="0" err="1"/>
              <a:t>borstkanker</a:t>
            </a:r>
            <a:r>
              <a:rPr lang="en-US" dirty="0"/>
              <a:t>.</a:t>
            </a:r>
          </a:p>
        </p:txBody>
      </p:sp>
      <p:sp>
        <p:nvSpPr>
          <p:cNvPr id="4" name="Slide Number Placeholder 3"/>
          <p:cNvSpPr>
            <a:spLocks noGrp="1"/>
          </p:cNvSpPr>
          <p:nvPr>
            <p:ph type="sldNum" sz="quarter" idx="10"/>
          </p:nvPr>
        </p:nvSpPr>
        <p:spPr/>
        <p:txBody>
          <a:bodyPr/>
          <a:lstStyle/>
          <a:p>
            <a:fld id="{6BA67940-5BC0-49E1-B283-FBDD3DCD53C2}" type="slidenum">
              <a:rPr lang="en-US" smtClean="0"/>
              <a:t>13</a:t>
            </a:fld>
            <a:endParaRPr lang="en-US"/>
          </a:p>
        </p:txBody>
      </p:sp>
    </p:spTree>
    <p:extLst>
      <p:ext uri="{BB962C8B-B14F-4D97-AF65-F5344CB8AC3E}">
        <p14:creationId xmlns:p14="http://schemas.microsoft.com/office/powerpoint/2010/main" val="37806333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Uitwerking</a:t>
            </a:r>
            <a:r>
              <a:rPr lang="en-US" baseline="0" dirty="0"/>
              <a:t> casus mw </a:t>
            </a:r>
            <a:r>
              <a:rPr lang="en-US" baseline="0" dirty="0" err="1"/>
              <a:t>Sebah</a:t>
            </a:r>
            <a:r>
              <a:rPr lang="en-US" baseline="0" dirty="0"/>
              <a:t> met core set </a:t>
            </a:r>
            <a:r>
              <a:rPr lang="en-US" baseline="0" dirty="0" err="1"/>
              <a:t>borstkanker</a:t>
            </a:r>
            <a:r>
              <a:rPr lang="en-US" baseline="0" dirty="0"/>
              <a:t> in content collection </a:t>
            </a:r>
            <a:r>
              <a:rPr lang="en-US" baseline="0" dirty="0" err="1"/>
              <a:t>en</a:t>
            </a:r>
            <a:r>
              <a:rPr lang="en-US" baseline="0" dirty="0"/>
              <a:t> </a:t>
            </a:r>
            <a:r>
              <a:rPr lang="en-US" baseline="0" dirty="0" err="1"/>
              <a:t>docentenkamer</a:t>
            </a:r>
            <a:endParaRPr lang="en-US" dirty="0"/>
          </a:p>
        </p:txBody>
      </p:sp>
      <p:sp>
        <p:nvSpPr>
          <p:cNvPr id="4" name="Slide Number Placeholder 3"/>
          <p:cNvSpPr>
            <a:spLocks noGrp="1"/>
          </p:cNvSpPr>
          <p:nvPr>
            <p:ph type="sldNum" sz="quarter" idx="10"/>
          </p:nvPr>
        </p:nvSpPr>
        <p:spPr/>
        <p:txBody>
          <a:bodyPr/>
          <a:lstStyle/>
          <a:p>
            <a:fld id="{6BA67940-5BC0-49E1-B283-FBDD3DCD53C2}" type="slidenum">
              <a:rPr lang="en-US" smtClean="0"/>
              <a:t>14</a:t>
            </a:fld>
            <a:endParaRPr lang="en-US"/>
          </a:p>
        </p:txBody>
      </p:sp>
    </p:spTree>
    <p:extLst>
      <p:ext uri="{BB962C8B-B14F-4D97-AF65-F5344CB8AC3E}">
        <p14:creationId xmlns:p14="http://schemas.microsoft.com/office/powerpoint/2010/main" val="964304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BA67940-5BC0-49E1-B283-FBDD3DCD53C2}" type="slidenum">
              <a:rPr lang="en-US" smtClean="0"/>
              <a:t>15</a:t>
            </a:fld>
            <a:endParaRPr lang="en-US"/>
          </a:p>
        </p:txBody>
      </p:sp>
    </p:spTree>
    <p:extLst>
      <p:ext uri="{BB962C8B-B14F-4D97-AF65-F5344CB8AC3E}">
        <p14:creationId xmlns:p14="http://schemas.microsoft.com/office/powerpoint/2010/main" val="1596729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A67940-5BC0-49E1-B283-FBDD3DCD53C2}" type="slidenum">
              <a:rPr lang="en-US" smtClean="0"/>
              <a:t>17</a:t>
            </a:fld>
            <a:endParaRPr lang="en-US"/>
          </a:p>
        </p:txBody>
      </p:sp>
    </p:spTree>
    <p:extLst>
      <p:ext uri="{BB962C8B-B14F-4D97-AF65-F5344CB8AC3E}">
        <p14:creationId xmlns:p14="http://schemas.microsoft.com/office/powerpoint/2010/main" val="1425748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10"/>
          </p:nvPr>
        </p:nvSpPr>
        <p:spPr/>
        <p:txBody>
          <a:bodyPr/>
          <a:lstStyle/>
          <a:p>
            <a:fld id="{24314229-B70F-4BCF-B3FD-FF6618A2086C}" type="slidenum">
              <a:rPr lang="en-US" smtClean="0"/>
              <a:t>2</a:t>
            </a:fld>
            <a:endParaRPr lang="en-US"/>
          </a:p>
        </p:txBody>
      </p:sp>
    </p:spTree>
    <p:extLst>
      <p:ext uri="{BB962C8B-B14F-4D97-AF65-F5344CB8AC3E}">
        <p14:creationId xmlns:p14="http://schemas.microsoft.com/office/powerpoint/2010/main" val="2921452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De </a:t>
            </a:r>
            <a:r>
              <a:rPr lang="en-US" dirty="0" err="1"/>
              <a:t>vetgedrukte</a:t>
            </a:r>
            <a:r>
              <a:rPr lang="en-US" dirty="0"/>
              <a:t> </a:t>
            </a:r>
            <a:r>
              <a:rPr lang="en-US" dirty="0" err="1"/>
              <a:t>leerdoelen</a:t>
            </a:r>
            <a:r>
              <a:rPr lang="en-US" baseline="0" dirty="0"/>
              <a:t> </a:t>
            </a:r>
            <a:r>
              <a:rPr lang="en-US" baseline="0" dirty="0" err="1"/>
              <a:t>zijn</a:t>
            </a:r>
            <a:r>
              <a:rPr lang="en-US" baseline="0" dirty="0"/>
              <a:t> </a:t>
            </a:r>
            <a:r>
              <a:rPr lang="en-US" baseline="0" dirty="0" err="1"/>
              <a:t>voor</a:t>
            </a:r>
            <a:r>
              <a:rPr lang="en-US" baseline="0" dirty="0"/>
              <a:t> de </a:t>
            </a:r>
            <a:r>
              <a:rPr lang="en-US" baseline="0" dirty="0" err="1"/>
              <a:t>kennistoets</a:t>
            </a:r>
            <a:r>
              <a:rPr lang="en-US" baseline="0" dirty="0"/>
              <a:t> 1.1 VZ</a:t>
            </a:r>
            <a:endParaRPr lang="en-US" dirty="0"/>
          </a:p>
        </p:txBody>
      </p:sp>
      <p:sp>
        <p:nvSpPr>
          <p:cNvPr id="4" name="Tijdelijke aanduiding voor dianummer 3"/>
          <p:cNvSpPr>
            <a:spLocks noGrp="1"/>
          </p:cNvSpPr>
          <p:nvPr>
            <p:ph type="sldNum" sz="quarter" idx="10"/>
          </p:nvPr>
        </p:nvSpPr>
        <p:spPr/>
        <p:txBody>
          <a:bodyPr/>
          <a:lstStyle/>
          <a:p>
            <a:fld id="{24314229-B70F-4BCF-B3FD-FF6618A2086C}" type="slidenum">
              <a:rPr lang="en-US" smtClean="0"/>
              <a:t>3</a:t>
            </a:fld>
            <a:endParaRPr lang="en-US"/>
          </a:p>
        </p:txBody>
      </p:sp>
    </p:spTree>
    <p:extLst>
      <p:ext uri="{BB962C8B-B14F-4D97-AF65-F5344CB8AC3E}">
        <p14:creationId xmlns:p14="http://schemas.microsoft.com/office/powerpoint/2010/main" val="924113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a:solidFill>
                  <a:schemeClr val="tx1"/>
                </a:solidFill>
                <a:effectLst/>
                <a:latin typeface="+mn-lt"/>
                <a:ea typeface="+mn-ea"/>
                <a:cs typeface="+mn-cs"/>
              </a:rPr>
              <a:t>De International Classification of Functioning, Disability and Health (ICF) is een </a:t>
            </a:r>
            <a:endParaRPr lang="en-GB"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begrippenkader (een soort woordenboek) waarmee het mogelijk is het functioneren van mensen en de eventuele problemen die mensen in het functioneren ervaren, te beschrijven. </a:t>
            </a:r>
          </a:p>
          <a:p>
            <a:r>
              <a:rPr lang="nl-NL" sz="1200" kern="1200" dirty="0">
                <a:solidFill>
                  <a:schemeClr val="tx1"/>
                </a:solidFill>
                <a:effectLst/>
                <a:latin typeface="+mn-lt"/>
                <a:ea typeface="+mn-ea"/>
                <a:cs typeface="+mn-cs"/>
              </a:rPr>
              <a:t>Het</a:t>
            </a:r>
            <a:r>
              <a:rPr lang="nl-NL" sz="1200" kern="1200" baseline="0" dirty="0">
                <a:solidFill>
                  <a:schemeClr val="tx1"/>
                </a:solidFill>
                <a:effectLst/>
                <a:latin typeface="+mn-lt"/>
                <a:ea typeface="+mn-ea"/>
                <a:cs typeface="+mn-cs"/>
              </a:rPr>
              <a:t> is een verzameling van beschrijvingen van menselijk functioneren, géén hulpmiddel bij diagnosticeren. Sinds 2001 en in Nederland in 2002.</a:t>
            </a:r>
          </a:p>
          <a:p>
            <a:endParaRPr lang="nl-NL" sz="1200" kern="1200" baseline="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De ICF is tot stand gekomen na een jarenlange mondiale discussie waarbij veel landen en organisaties betrokken zijn geweest. Door deze procedure is de ICF toepasbaar in verschillende culturen en geschikt voor communicatie tussen verschillende beroepsgroepen en voor internationale vergelijking van gegevens. </a:t>
            </a:r>
          </a:p>
          <a:p>
            <a:pPr marL="0" marR="0" indent="0" algn="l" defTabSz="457200" rtl="0" eaLnBrk="1" fontAlgn="auto" latinLnBrk="0" hangingPunct="1">
              <a:lnSpc>
                <a:spcPct val="100000"/>
              </a:lnSpc>
              <a:spcBef>
                <a:spcPts val="0"/>
              </a:spcBef>
              <a:spcAft>
                <a:spcPts val="0"/>
              </a:spcAft>
              <a:buClrTx/>
              <a:buSzTx/>
              <a:buFontTx/>
              <a:buNone/>
              <a:tabLst/>
              <a:defRPr/>
            </a:pPr>
            <a:endParaRPr lang="nl-NL" sz="120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Ook personen zonder een opleiding of een baan in de gezondheidszorg kunnen momenteel voldoende (leken)kennis hebben over (hun eigen) ziekten, beschikbare hulpmiddelen, medicatie, behandelwijzen en mogelijkheden. Artsen en andere professionals zijn niet meer de enige deskundigen en komen bij voorkeur pas in actie bij ‘ernstiger’ problemen. Dit heeft geresulteerd in een meer kritische, mondige </a:t>
            </a:r>
            <a:r>
              <a:rPr lang="nl-NL" sz="1200" kern="1200" dirty="0" err="1">
                <a:solidFill>
                  <a:schemeClr val="tx1"/>
                </a:solidFill>
                <a:effectLst/>
                <a:latin typeface="+mn-lt"/>
                <a:ea typeface="+mn-ea"/>
                <a:cs typeface="+mn-cs"/>
              </a:rPr>
              <a:t>patiënt</a:t>
            </a:r>
            <a:r>
              <a:rPr lang="nl-NL" sz="1200" kern="1200" dirty="0">
                <a:solidFill>
                  <a:schemeClr val="tx1"/>
                </a:solidFill>
                <a:effectLst/>
                <a:latin typeface="+mn-lt"/>
                <a:ea typeface="+mn-ea"/>
                <a:cs typeface="+mn-cs"/>
              </a:rPr>
              <a:t>. Autonomie staat hoog in het vaandel: het zelf mee beslissen over behandelmogelijkheden, behandeldoelen en prioriteiten, en het zelf kiezen van de behandelaar. Behandelaar en </a:t>
            </a:r>
            <a:r>
              <a:rPr lang="nl-NL" sz="1200" kern="1200" dirty="0" err="1">
                <a:solidFill>
                  <a:schemeClr val="tx1"/>
                </a:solidFill>
                <a:effectLst/>
                <a:latin typeface="+mn-lt"/>
                <a:ea typeface="+mn-ea"/>
                <a:cs typeface="+mn-cs"/>
              </a:rPr>
              <a:t>cliënt</a:t>
            </a:r>
            <a:r>
              <a:rPr lang="nl-NL" sz="1200" kern="1200" dirty="0">
                <a:solidFill>
                  <a:schemeClr val="tx1"/>
                </a:solidFill>
                <a:effectLst/>
                <a:latin typeface="+mn-lt"/>
                <a:ea typeface="+mn-ea"/>
                <a:cs typeface="+mn-cs"/>
              </a:rPr>
              <a:t> sluiten, overeenkomstig de Wet op de Geneeskundige Behandelingsovereenkomst (WGBO), een behandelovereenkomst. Daarin zijn onder meer taken en verantwoordelijkheden vastgelegd. </a:t>
            </a:r>
            <a:endParaRPr lang="nl-NL" dirty="0"/>
          </a:p>
          <a:p>
            <a:pPr marL="0" marR="0" indent="0" algn="l" defTabSz="457200" rtl="0" eaLnBrk="1" fontAlgn="auto" latinLnBrk="0" hangingPunct="1">
              <a:lnSpc>
                <a:spcPct val="100000"/>
              </a:lnSpc>
              <a:spcBef>
                <a:spcPts val="0"/>
              </a:spcBef>
              <a:spcAft>
                <a:spcPts val="0"/>
              </a:spcAft>
              <a:buClrTx/>
              <a:buSzTx/>
              <a:buFontTx/>
              <a:buNone/>
              <a:tabLst/>
              <a:defRPr/>
            </a:pPr>
            <a:endParaRPr lang="nl-NL" dirty="0"/>
          </a:p>
          <a:p>
            <a:r>
              <a:rPr lang="nl-NL" sz="1200" kern="1200" dirty="0">
                <a:solidFill>
                  <a:schemeClr val="tx1"/>
                </a:solidFill>
                <a:effectLst/>
                <a:latin typeface="+mn-lt"/>
                <a:ea typeface="+mn-ea"/>
                <a:cs typeface="+mn-cs"/>
              </a:rPr>
              <a:t>De ICF biedt een denkkader, een raamwerk dat gebaseerd is op een bio-</a:t>
            </a:r>
            <a:r>
              <a:rPr lang="nl-NL" sz="1200" kern="1200" baseline="0" dirty="0">
                <a:solidFill>
                  <a:schemeClr val="tx1"/>
                </a:solidFill>
                <a:effectLst/>
                <a:latin typeface="+mn-lt"/>
                <a:ea typeface="+mn-ea"/>
                <a:cs typeface="+mn-cs"/>
              </a:rPr>
              <a:t> </a:t>
            </a:r>
            <a:r>
              <a:rPr lang="nl-NL" sz="1200" kern="1200" baseline="0" dirty="0" err="1">
                <a:solidFill>
                  <a:schemeClr val="tx1"/>
                </a:solidFill>
                <a:effectLst/>
                <a:latin typeface="+mn-lt"/>
                <a:ea typeface="+mn-ea"/>
                <a:cs typeface="+mn-cs"/>
              </a:rPr>
              <a:t>psycho</a:t>
            </a:r>
            <a:r>
              <a:rPr lang="nl-NL" sz="1200" kern="1200" baseline="0" dirty="0">
                <a:solidFill>
                  <a:schemeClr val="tx1"/>
                </a:solidFill>
                <a:effectLst/>
                <a:latin typeface="+mn-lt"/>
                <a:ea typeface="+mn-ea"/>
                <a:cs typeface="+mn-cs"/>
              </a:rPr>
              <a:t>- sociaal model</a:t>
            </a:r>
          </a:p>
          <a:p>
            <a:r>
              <a:rPr lang="nl-NL" sz="1200" kern="1200" baseline="0" dirty="0">
                <a:solidFill>
                  <a:schemeClr val="tx1"/>
                </a:solidFill>
                <a:effectLst/>
                <a:latin typeface="+mn-lt"/>
                <a:ea typeface="+mn-ea"/>
                <a:cs typeface="+mn-cs"/>
              </a:rPr>
              <a:t>De ICF biedt structurering van begrippen</a:t>
            </a:r>
          </a:p>
          <a:p>
            <a:r>
              <a:rPr lang="nl-NL" sz="1200" kern="1200" baseline="0" dirty="0">
                <a:solidFill>
                  <a:schemeClr val="tx1"/>
                </a:solidFill>
                <a:effectLst/>
                <a:latin typeface="+mn-lt"/>
                <a:ea typeface="+mn-ea"/>
                <a:cs typeface="+mn-cs"/>
              </a:rPr>
              <a:t>De ICF biedt concrete definities</a:t>
            </a:r>
            <a:endParaRPr lang="nl-NL" sz="1200" kern="1200" dirty="0">
              <a:solidFill>
                <a:schemeClr val="tx1"/>
              </a:solidFill>
              <a:effectLst/>
              <a:latin typeface="+mn-lt"/>
              <a:ea typeface="+mn-ea"/>
              <a:cs typeface="+mn-cs"/>
            </a:endParaRPr>
          </a:p>
          <a:p>
            <a:endParaRPr lang="nl-NL" sz="1200" kern="1200" dirty="0">
              <a:solidFill>
                <a:schemeClr val="tx1"/>
              </a:solidFill>
              <a:effectLst/>
              <a:latin typeface="+mn-lt"/>
              <a:ea typeface="+mn-ea"/>
              <a:cs typeface="+mn-cs"/>
            </a:endParaRPr>
          </a:p>
          <a:p>
            <a:r>
              <a:rPr lang="nl-NL" sz="1200" kern="1200" baseline="0" dirty="0">
                <a:solidFill>
                  <a:schemeClr val="tx1"/>
                </a:solidFill>
                <a:effectLst/>
                <a:latin typeface="+mn-lt"/>
                <a:ea typeface="+mn-ea"/>
                <a:cs typeface="+mn-cs"/>
              </a:rPr>
              <a:t>Het is bedoeld als hulpmiddel om </a:t>
            </a:r>
            <a:r>
              <a:rPr lang="nl-NL" sz="1200" kern="1200" baseline="0" dirty="0" err="1">
                <a:solidFill>
                  <a:schemeClr val="tx1"/>
                </a:solidFill>
                <a:effectLst/>
                <a:latin typeface="+mn-lt"/>
                <a:ea typeface="+mn-ea"/>
                <a:cs typeface="+mn-cs"/>
              </a:rPr>
              <a:t>gezondheidsgerelateerd</a:t>
            </a:r>
            <a:r>
              <a:rPr lang="nl-NL" sz="1200" kern="1200" baseline="0" dirty="0">
                <a:solidFill>
                  <a:schemeClr val="tx1"/>
                </a:solidFill>
                <a:effectLst/>
                <a:latin typeface="+mn-lt"/>
                <a:ea typeface="+mn-ea"/>
                <a:cs typeface="+mn-cs"/>
              </a:rPr>
              <a:t> functioneren van mensen (ziek of gezond, en alles wat daartussen zit) te beschrijven. </a:t>
            </a:r>
          </a:p>
          <a:p>
            <a:r>
              <a:rPr lang="nl-NL" baseline="0" dirty="0"/>
              <a:t>Noem enkele classificaties die je tot nu toe hebt geleerd…</a:t>
            </a:r>
          </a:p>
          <a:p>
            <a:r>
              <a:rPr lang="nl-NL" baseline="0" dirty="0"/>
              <a:t>Wat is een classificatie en waarom?</a:t>
            </a:r>
          </a:p>
          <a:p>
            <a:endParaRPr lang="nl-NL"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nl-NL" sz="1200" b="1" kern="1200" dirty="0">
                <a:solidFill>
                  <a:schemeClr val="tx1"/>
                </a:solidFill>
                <a:effectLst/>
                <a:latin typeface="+mn-lt"/>
                <a:ea typeface="+mn-ea"/>
                <a:cs typeface="+mn-cs"/>
              </a:rPr>
              <a:t>Het is:</a:t>
            </a: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 Ordening van begrippen en termen binnen een bepaald domein</a:t>
            </a: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 Volgens tevoren opgestelde criteria</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nl-NL" sz="1200" kern="1200" dirty="0">
                <a:solidFill>
                  <a:schemeClr val="tx1"/>
                </a:solidFill>
                <a:effectLst/>
                <a:latin typeface="+mn-lt"/>
                <a:ea typeface="+mn-ea"/>
                <a:cs typeface="+mn-cs"/>
              </a:rPr>
              <a:t>In een hiërarchische structuur</a:t>
            </a:r>
          </a:p>
          <a:p>
            <a:pPr marL="171450" marR="0" indent="-171450" algn="l" defTabSz="457200" rtl="0" eaLnBrk="1" fontAlgn="auto" latinLnBrk="0" hangingPunct="1">
              <a:lnSpc>
                <a:spcPct val="100000"/>
              </a:lnSpc>
              <a:spcBef>
                <a:spcPts val="0"/>
              </a:spcBef>
              <a:spcAft>
                <a:spcPts val="0"/>
              </a:spcAft>
              <a:buClrTx/>
              <a:buSzTx/>
              <a:buFontTx/>
              <a:buChar char="-"/>
              <a:tabLst/>
              <a:defRPr/>
            </a:pPr>
            <a:endParaRPr lang="nl-NL" sz="120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nl-NL" sz="1200" b="1" kern="1200" dirty="0">
                <a:solidFill>
                  <a:schemeClr val="tx1"/>
                </a:solidFill>
                <a:effectLst/>
                <a:latin typeface="+mn-lt"/>
                <a:ea typeface="+mn-ea"/>
                <a:cs typeface="+mn-cs"/>
              </a:rPr>
              <a:t>Waarom</a:t>
            </a: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Classificatie verbetert communicatie (eenheid van taal) en uitwisselbaarheid / vergelijkbarheid van gegevens.</a:t>
            </a: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Draag bij aan</a:t>
            </a:r>
            <a:r>
              <a:rPr lang="nl-NL" sz="1200" kern="1200" baseline="0" dirty="0">
                <a:solidFill>
                  <a:schemeClr val="tx1"/>
                </a:solidFill>
                <a:effectLst/>
                <a:latin typeface="+mn-lt"/>
                <a:ea typeface="+mn-ea"/>
                <a:cs typeface="+mn-cs"/>
              </a:rPr>
              <a:t> verbetering van kwaliteit van zorg, gezondheid, participatie, </a:t>
            </a:r>
            <a:r>
              <a:rPr lang="nl-NL" sz="1200" kern="1200" baseline="0" dirty="0" err="1">
                <a:solidFill>
                  <a:schemeClr val="tx1"/>
                </a:solidFill>
                <a:effectLst/>
                <a:latin typeface="+mn-lt"/>
                <a:ea typeface="+mn-ea"/>
                <a:cs typeface="+mn-cs"/>
              </a:rPr>
              <a:t>etc</a:t>
            </a:r>
            <a:r>
              <a:rPr lang="nl-NL" sz="1200" kern="1200" baseline="0" dirty="0">
                <a:solidFill>
                  <a:schemeClr val="tx1"/>
                </a:solidFill>
                <a:effectLst/>
                <a:latin typeface="+mn-lt"/>
                <a:ea typeface="+mn-ea"/>
                <a:cs typeface="+mn-cs"/>
              </a:rPr>
              <a:t> voor iedereen.</a:t>
            </a:r>
          </a:p>
          <a:p>
            <a:pPr marL="0" marR="0" indent="0" algn="l" defTabSz="457200" rtl="0" eaLnBrk="1" fontAlgn="auto" latinLnBrk="0" hangingPunct="1">
              <a:lnSpc>
                <a:spcPct val="100000"/>
              </a:lnSpc>
              <a:spcBef>
                <a:spcPts val="0"/>
              </a:spcBef>
              <a:spcAft>
                <a:spcPts val="0"/>
              </a:spcAft>
              <a:buClrTx/>
              <a:buSzTx/>
              <a:buFontTx/>
              <a:buNone/>
              <a:tabLst/>
              <a:defRPr/>
            </a:pPr>
            <a:endParaRPr lang="nl-NL" sz="1200" kern="1200" baseline="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nl-NL" sz="1200" kern="1200" baseline="0" dirty="0">
                <a:solidFill>
                  <a:schemeClr val="tx1"/>
                </a:solidFill>
                <a:effectLst/>
                <a:latin typeface="+mn-lt"/>
                <a:ea typeface="+mn-ea"/>
                <a:cs typeface="+mn-cs"/>
              </a:rPr>
              <a:t>Classificatie is dus geen meetinstrument, registratie formulier, vragenlijst, etc.</a:t>
            </a:r>
            <a:endParaRPr lang="en-US" sz="1200" b="1" kern="1200" baseline="0" dirty="0">
              <a:solidFill>
                <a:schemeClr val="tx1"/>
              </a:solidFill>
              <a:effectLst/>
              <a:latin typeface="+mn-lt"/>
              <a:ea typeface="+mn-ea"/>
              <a:cs typeface="+mn-cs"/>
            </a:endParaRPr>
          </a:p>
          <a:p>
            <a:endParaRPr lang="en-US" sz="1200" b="1"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We </a:t>
            </a:r>
            <a:r>
              <a:rPr lang="en-US" sz="1200" kern="1200" baseline="0" dirty="0" err="1">
                <a:solidFill>
                  <a:schemeClr val="tx1"/>
                </a:solidFill>
                <a:effectLst/>
                <a:latin typeface="+mn-lt"/>
                <a:ea typeface="+mn-ea"/>
                <a:cs typeface="+mn-cs"/>
              </a:rPr>
              <a:t>krijgen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maken</a:t>
            </a:r>
            <a:r>
              <a:rPr lang="en-US" sz="1200" kern="1200" baseline="0" dirty="0">
                <a:solidFill>
                  <a:schemeClr val="tx1"/>
                </a:solidFill>
                <a:effectLst/>
                <a:latin typeface="+mn-lt"/>
                <a:ea typeface="+mn-ea"/>
                <a:cs typeface="+mn-cs"/>
              </a:rPr>
              <a:t> met </a:t>
            </a:r>
            <a:r>
              <a:rPr lang="en-US" sz="1200" kern="1200" baseline="0" dirty="0" err="1">
                <a:solidFill>
                  <a:schemeClr val="tx1"/>
                </a:solidFill>
                <a:effectLst/>
                <a:latin typeface="+mn-lt"/>
                <a:ea typeface="+mn-ea"/>
                <a:cs typeface="+mn-cs"/>
              </a:rPr>
              <a:t>een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aantal</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veranderingen</a:t>
            </a:r>
            <a:r>
              <a:rPr lang="en-US" sz="1200" kern="1200" baseline="0" dirty="0">
                <a:solidFill>
                  <a:schemeClr val="tx1"/>
                </a:solidFill>
                <a:effectLst/>
                <a:latin typeface="+mn-lt"/>
                <a:ea typeface="+mn-ea"/>
                <a:cs typeface="+mn-cs"/>
              </a:rPr>
              <a:t> in de </a:t>
            </a:r>
            <a:r>
              <a:rPr lang="en-US" sz="1200" kern="1200" baseline="0" dirty="0" err="1">
                <a:solidFill>
                  <a:schemeClr val="tx1"/>
                </a:solidFill>
                <a:effectLst/>
                <a:latin typeface="+mn-lt"/>
                <a:ea typeface="+mn-ea"/>
                <a:cs typeface="+mn-cs"/>
              </a:rPr>
              <a:t>gezondheidszorg</a:t>
            </a:r>
            <a:r>
              <a:rPr lang="en-US" sz="1200" kern="1200" baseline="0" dirty="0">
                <a:solidFill>
                  <a:schemeClr val="tx1"/>
                </a:solidFill>
                <a:effectLst/>
                <a:latin typeface="+mn-lt"/>
                <a:ea typeface="+mn-ea"/>
                <a:cs typeface="+mn-cs"/>
              </a:rPr>
              <a:t>.</a:t>
            </a:r>
          </a:p>
          <a:p>
            <a:r>
              <a:rPr lang="en-US" sz="1200" kern="1200" baseline="0" dirty="0" err="1">
                <a:solidFill>
                  <a:schemeClr val="tx1"/>
                </a:solidFill>
                <a:effectLst/>
                <a:latin typeface="+mn-lt"/>
                <a:ea typeface="+mn-ea"/>
                <a:cs typeface="+mn-cs"/>
              </a:rPr>
              <a:t>Stallinga</a:t>
            </a:r>
            <a:r>
              <a:rPr lang="en-US" sz="1200" kern="1200" baseline="0" dirty="0">
                <a:solidFill>
                  <a:schemeClr val="tx1"/>
                </a:solidFill>
                <a:effectLst/>
                <a:latin typeface="+mn-lt"/>
                <a:ea typeface="+mn-ea"/>
                <a:cs typeface="+mn-cs"/>
              </a:rPr>
              <a:t>: TVZ </a:t>
            </a:r>
            <a:r>
              <a:rPr lang="en-US" sz="1200" kern="1200" baseline="0" dirty="0" err="1">
                <a:solidFill>
                  <a:schemeClr val="tx1"/>
                </a:solidFill>
                <a:effectLst/>
                <a:latin typeface="+mn-lt"/>
                <a:ea typeface="+mn-ea"/>
                <a:cs typeface="+mn-cs"/>
              </a:rPr>
              <a:t>dec</a:t>
            </a:r>
            <a:r>
              <a:rPr lang="en-US" sz="1200" kern="1200" baseline="0" dirty="0">
                <a:solidFill>
                  <a:schemeClr val="tx1"/>
                </a:solidFill>
                <a:effectLst/>
                <a:latin typeface="+mn-lt"/>
                <a:ea typeface="+mn-ea"/>
                <a:cs typeface="+mn-cs"/>
              </a:rPr>
              <a:t> 2012</a:t>
            </a:r>
          </a:p>
          <a:p>
            <a:r>
              <a:rPr lang="en-US" sz="1200" b="1" kern="1200" baseline="0" dirty="0" err="1">
                <a:solidFill>
                  <a:schemeClr val="tx1"/>
                </a:solidFill>
                <a:effectLst/>
                <a:latin typeface="+mn-lt"/>
                <a:ea typeface="+mn-ea"/>
                <a:cs typeface="+mn-cs"/>
              </a:rPr>
              <a:t>Pathogenes</a:t>
            </a:r>
            <a:r>
              <a:rPr lang="en-US" sz="1200" kern="1200" baseline="0" dirty="0" err="1">
                <a:solidFill>
                  <a:schemeClr val="tx1"/>
                </a:solidFill>
                <a:effectLst/>
                <a:latin typeface="+mn-lt"/>
                <a:ea typeface="+mn-ea"/>
                <a:cs typeface="+mn-cs"/>
              </a:rPr>
              <a:t>e</a:t>
            </a:r>
            <a:r>
              <a:rPr lang="en-US" sz="1200" kern="1200" baseline="0" dirty="0">
                <a:solidFill>
                  <a:schemeClr val="tx1"/>
                </a:solidFill>
                <a:effectLst/>
                <a:latin typeface="+mn-lt"/>
                <a:ea typeface="+mn-ea"/>
                <a:cs typeface="+mn-cs"/>
              </a:rPr>
              <a:t> = </a:t>
            </a:r>
            <a:r>
              <a:rPr lang="en-US" sz="1200" kern="1200" baseline="0" dirty="0" err="1">
                <a:solidFill>
                  <a:schemeClr val="tx1"/>
                </a:solidFill>
                <a:effectLst/>
                <a:latin typeface="+mn-lt"/>
                <a:ea typeface="+mn-ea"/>
                <a:cs typeface="+mn-cs"/>
              </a:rPr>
              <a:t>zoeken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naar</a:t>
            </a:r>
            <a:r>
              <a:rPr lang="en-US" sz="1200" kern="1200" baseline="0" dirty="0">
                <a:solidFill>
                  <a:schemeClr val="tx1"/>
                </a:solidFill>
                <a:effectLst/>
                <a:latin typeface="+mn-lt"/>
                <a:ea typeface="+mn-ea"/>
                <a:cs typeface="+mn-cs"/>
              </a:rPr>
              <a:t> de </a:t>
            </a:r>
            <a:r>
              <a:rPr lang="en-US" sz="1200" kern="1200" baseline="0" dirty="0" err="1">
                <a:solidFill>
                  <a:schemeClr val="tx1"/>
                </a:solidFill>
                <a:effectLst/>
                <a:latin typeface="+mn-lt"/>
                <a:ea typeface="+mn-ea"/>
                <a:cs typeface="+mn-cs"/>
              </a:rPr>
              <a:t>oorzaken</a:t>
            </a:r>
            <a:r>
              <a:rPr lang="en-US" sz="1200" kern="1200" baseline="0" dirty="0">
                <a:solidFill>
                  <a:schemeClr val="tx1"/>
                </a:solidFill>
                <a:effectLst/>
                <a:latin typeface="+mn-lt"/>
                <a:ea typeface="+mn-ea"/>
                <a:cs typeface="+mn-cs"/>
              </a:rPr>
              <a:t> van </a:t>
            </a:r>
            <a:r>
              <a:rPr lang="en-US" sz="1200" kern="1200" baseline="0" dirty="0" err="1">
                <a:solidFill>
                  <a:schemeClr val="tx1"/>
                </a:solidFill>
                <a:effectLst/>
                <a:latin typeface="+mn-lt"/>
                <a:ea typeface="+mn-ea"/>
                <a:cs typeface="+mn-cs"/>
              </a:rPr>
              <a:t>ziekte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Gezondheid</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betekent</a:t>
            </a:r>
            <a:r>
              <a:rPr lang="en-US" sz="1200" kern="1200" baseline="0" dirty="0">
                <a:solidFill>
                  <a:schemeClr val="tx1"/>
                </a:solidFill>
                <a:effectLst/>
                <a:latin typeface="+mn-lt"/>
                <a:ea typeface="+mn-ea"/>
                <a:cs typeface="+mn-cs"/>
              </a:rPr>
              <a:t> in </a:t>
            </a:r>
            <a:r>
              <a:rPr lang="en-US" sz="1200" kern="1200" baseline="0" dirty="0" err="1">
                <a:solidFill>
                  <a:schemeClr val="tx1"/>
                </a:solidFill>
                <a:effectLst/>
                <a:latin typeface="+mn-lt"/>
                <a:ea typeface="+mn-ea"/>
                <a:cs typeface="+mn-cs"/>
              </a:rPr>
              <a:t>dit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kader</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niet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ziek</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Gebaseerd</a:t>
            </a:r>
            <a:r>
              <a:rPr lang="en-US" sz="1200" kern="1200" baseline="0" dirty="0">
                <a:solidFill>
                  <a:schemeClr val="tx1"/>
                </a:solidFill>
                <a:effectLst/>
                <a:latin typeface="+mn-lt"/>
                <a:ea typeface="+mn-ea"/>
                <a:cs typeface="+mn-cs"/>
              </a:rPr>
              <a:t> op </a:t>
            </a:r>
            <a:r>
              <a:rPr lang="en-US" sz="1200" kern="1200" baseline="0" dirty="0" err="1">
                <a:solidFill>
                  <a:schemeClr val="tx1"/>
                </a:solidFill>
                <a:effectLst/>
                <a:latin typeface="+mn-lt"/>
                <a:ea typeface="+mn-ea"/>
                <a:cs typeface="+mn-cs"/>
              </a:rPr>
              <a:t>een</a:t>
            </a:r>
            <a:r>
              <a:rPr lang="en-US" sz="1200" kern="1200" baseline="0" dirty="0">
                <a:solidFill>
                  <a:schemeClr val="tx1"/>
                </a:solidFill>
                <a:effectLst/>
                <a:latin typeface="+mn-lt"/>
                <a:ea typeface="+mn-ea"/>
                <a:cs typeface="+mn-cs"/>
              </a:rPr>
              <a:t> bio-</a:t>
            </a:r>
            <a:r>
              <a:rPr lang="en-US" sz="1200" kern="1200" baseline="0" dirty="0" err="1">
                <a:solidFill>
                  <a:schemeClr val="tx1"/>
                </a:solidFill>
                <a:effectLst/>
                <a:latin typeface="+mn-lt"/>
                <a:ea typeface="+mn-ea"/>
                <a:cs typeface="+mn-cs"/>
              </a:rPr>
              <a:t>medische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visie</a:t>
            </a:r>
            <a:r>
              <a:rPr lang="en-US" sz="1200" kern="1200" baseline="0" dirty="0">
                <a:solidFill>
                  <a:schemeClr val="tx1"/>
                </a:solidFill>
                <a:effectLst/>
                <a:latin typeface="+mn-lt"/>
                <a:ea typeface="+mn-ea"/>
                <a:cs typeface="+mn-cs"/>
              </a:rPr>
              <a:t> op </a:t>
            </a:r>
            <a:r>
              <a:rPr lang="en-US" sz="1200" kern="1200" baseline="0" dirty="0" err="1">
                <a:solidFill>
                  <a:schemeClr val="tx1"/>
                </a:solidFill>
                <a:effectLst/>
                <a:latin typeface="+mn-lt"/>
                <a:ea typeface="+mn-ea"/>
                <a:cs typeface="+mn-cs"/>
              </a:rPr>
              <a:t>gezondheid</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ziekte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gezondheid</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ziekte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zijn</a:t>
            </a:r>
            <a:r>
              <a:rPr lang="en-US" sz="1200" kern="1200" baseline="0" dirty="0">
                <a:solidFill>
                  <a:schemeClr val="tx1"/>
                </a:solidFill>
                <a:effectLst/>
                <a:latin typeface="+mn-lt"/>
                <a:ea typeface="+mn-ea"/>
                <a:cs typeface="+mn-cs"/>
              </a:rPr>
              <a:t> in </a:t>
            </a:r>
            <a:r>
              <a:rPr lang="en-US" sz="1200" kern="1200" baseline="0" dirty="0" err="1">
                <a:solidFill>
                  <a:schemeClr val="tx1"/>
                </a:solidFill>
                <a:effectLst/>
                <a:latin typeface="+mn-lt"/>
                <a:ea typeface="+mn-ea"/>
                <a:cs typeface="+mn-cs"/>
              </a:rPr>
              <a:t>dit</a:t>
            </a:r>
            <a:r>
              <a:rPr lang="en-US" sz="1200" kern="1200" baseline="0" dirty="0">
                <a:solidFill>
                  <a:schemeClr val="tx1"/>
                </a:solidFill>
                <a:effectLst/>
                <a:latin typeface="+mn-lt"/>
                <a:ea typeface="+mn-ea"/>
                <a:cs typeface="+mn-cs"/>
              </a:rPr>
              <a:t> model </a:t>
            </a:r>
            <a:r>
              <a:rPr lang="en-US" sz="1200" kern="1200" baseline="0" dirty="0" err="1">
                <a:solidFill>
                  <a:schemeClr val="tx1"/>
                </a:solidFill>
                <a:effectLst/>
                <a:latin typeface="+mn-lt"/>
                <a:ea typeface="+mn-ea"/>
                <a:cs typeface="+mn-cs"/>
              </a:rPr>
              <a:t>elkaars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tegenpolen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artsen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zijn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sturend</a:t>
            </a:r>
            <a:r>
              <a:rPr lang="en-US" sz="1200" kern="1200" baseline="0" dirty="0">
                <a:solidFill>
                  <a:schemeClr val="tx1"/>
                </a:solidFill>
                <a:effectLst/>
                <a:latin typeface="+mn-lt"/>
                <a:ea typeface="+mn-ea"/>
                <a:cs typeface="+mn-cs"/>
              </a:rPr>
              <a:t> in </a:t>
            </a:r>
            <a:r>
              <a:rPr lang="en-US" sz="1200" kern="1200" baseline="0" dirty="0" err="1">
                <a:solidFill>
                  <a:schemeClr val="tx1"/>
                </a:solidFill>
                <a:effectLst/>
                <a:latin typeface="+mn-lt"/>
                <a:ea typeface="+mn-ea"/>
                <a:cs typeface="+mn-cs"/>
              </a:rPr>
              <a:t>dit</a:t>
            </a:r>
            <a:r>
              <a:rPr lang="en-US" sz="1200" kern="1200" baseline="0" dirty="0">
                <a:solidFill>
                  <a:schemeClr val="tx1"/>
                </a:solidFill>
                <a:effectLst/>
                <a:latin typeface="+mn-lt"/>
                <a:ea typeface="+mn-ea"/>
                <a:cs typeface="+mn-cs"/>
              </a:rPr>
              <a:t> model</a:t>
            </a:r>
          </a:p>
          <a:p>
            <a:r>
              <a:rPr lang="en-US" sz="1200" b="1" kern="1200" baseline="0" dirty="0" err="1">
                <a:solidFill>
                  <a:schemeClr val="tx1"/>
                </a:solidFill>
                <a:effectLst/>
                <a:latin typeface="+mn-lt"/>
                <a:ea typeface="+mn-ea"/>
                <a:cs typeface="+mn-cs"/>
              </a:rPr>
              <a:t>Salutogenese</a:t>
            </a:r>
            <a:r>
              <a:rPr lang="en-US" sz="1200" b="1"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zoeken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naar</a:t>
            </a:r>
            <a:r>
              <a:rPr lang="en-US" sz="1200" kern="1200" baseline="0" dirty="0">
                <a:solidFill>
                  <a:schemeClr val="tx1"/>
                </a:solidFill>
                <a:effectLst/>
                <a:latin typeface="+mn-lt"/>
                <a:ea typeface="+mn-ea"/>
                <a:cs typeface="+mn-cs"/>
              </a:rPr>
              <a:t> de </a:t>
            </a:r>
            <a:r>
              <a:rPr lang="en-US" sz="1200" kern="1200" baseline="0" dirty="0" err="1">
                <a:solidFill>
                  <a:schemeClr val="tx1"/>
                </a:solidFill>
                <a:effectLst/>
                <a:latin typeface="+mn-lt"/>
                <a:ea typeface="+mn-ea"/>
                <a:cs typeface="+mn-cs"/>
              </a:rPr>
              <a:t>oorzaken</a:t>
            </a:r>
            <a:r>
              <a:rPr lang="en-US" sz="1200" kern="1200" baseline="0" dirty="0">
                <a:solidFill>
                  <a:schemeClr val="tx1"/>
                </a:solidFill>
                <a:effectLst/>
                <a:latin typeface="+mn-lt"/>
                <a:ea typeface="+mn-ea"/>
                <a:cs typeface="+mn-cs"/>
              </a:rPr>
              <a:t> van </a:t>
            </a:r>
            <a:r>
              <a:rPr lang="en-US" sz="1200" kern="1200" baseline="0" dirty="0" err="1">
                <a:solidFill>
                  <a:schemeClr val="tx1"/>
                </a:solidFill>
                <a:effectLst/>
                <a:latin typeface="+mn-lt"/>
                <a:ea typeface="+mn-ea"/>
                <a:cs typeface="+mn-cs"/>
              </a:rPr>
              <a:t>gezondheid</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sluit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aan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bij</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nieuwe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definitie</a:t>
            </a:r>
            <a:r>
              <a:rPr lang="en-US" sz="1200" kern="1200" baseline="0" dirty="0">
                <a:solidFill>
                  <a:schemeClr val="tx1"/>
                </a:solidFill>
                <a:effectLst/>
                <a:latin typeface="+mn-lt"/>
                <a:ea typeface="+mn-ea"/>
                <a:cs typeface="+mn-cs"/>
              </a:rPr>
              <a:t> van </a:t>
            </a:r>
            <a:r>
              <a:rPr lang="en-US" sz="1200" kern="1200" baseline="0" dirty="0" err="1">
                <a:solidFill>
                  <a:schemeClr val="tx1"/>
                </a:solidFill>
                <a:effectLst/>
                <a:latin typeface="+mn-lt"/>
                <a:ea typeface="+mn-ea"/>
                <a:cs typeface="+mn-cs"/>
              </a:rPr>
              <a:t>gezondheid</a:t>
            </a:r>
            <a:r>
              <a:rPr lang="en-US" sz="1200" kern="1200" baseline="0" dirty="0">
                <a:solidFill>
                  <a:schemeClr val="tx1"/>
                </a:solidFill>
                <a:effectLst/>
                <a:latin typeface="+mn-lt"/>
                <a:ea typeface="+mn-ea"/>
                <a:cs typeface="+mn-cs"/>
              </a:rPr>
              <a:t>: het </a:t>
            </a:r>
            <a:r>
              <a:rPr lang="en-US" sz="1200" kern="1200" baseline="0" dirty="0" err="1">
                <a:solidFill>
                  <a:schemeClr val="tx1"/>
                </a:solidFill>
                <a:effectLst/>
                <a:latin typeface="+mn-lt"/>
                <a:ea typeface="+mn-ea"/>
                <a:cs typeface="+mn-cs"/>
              </a:rPr>
              <a:t>vermogen</a:t>
            </a:r>
            <a:r>
              <a:rPr lang="en-US" sz="1200" kern="1200" baseline="0" dirty="0">
                <a:solidFill>
                  <a:schemeClr val="tx1"/>
                </a:solidFill>
                <a:effectLst/>
                <a:latin typeface="+mn-lt"/>
                <a:ea typeface="+mn-ea"/>
                <a:cs typeface="+mn-cs"/>
              </a:rPr>
              <a:t> om je </a:t>
            </a:r>
            <a:r>
              <a:rPr lang="en-US" sz="1200" kern="1200" baseline="0" dirty="0" err="1">
                <a:solidFill>
                  <a:schemeClr val="tx1"/>
                </a:solidFill>
                <a:effectLst/>
                <a:latin typeface="+mn-lt"/>
                <a:ea typeface="+mn-ea"/>
                <a:cs typeface="+mn-cs"/>
              </a:rPr>
              <a:t>voortdurend</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aan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kunnen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passen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aan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veranderingen</a:t>
            </a:r>
            <a:r>
              <a:rPr lang="en-US" sz="1200" kern="1200" baseline="0" dirty="0">
                <a:solidFill>
                  <a:schemeClr val="tx1"/>
                </a:solidFill>
                <a:effectLst/>
                <a:latin typeface="+mn-lt"/>
                <a:ea typeface="+mn-ea"/>
                <a:cs typeface="+mn-cs"/>
              </a:rPr>
              <a:t> op </a:t>
            </a:r>
            <a:r>
              <a:rPr lang="en-US" sz="1200" kern="1200" baseline="0" dirty="0" err="1">
                <a:solidFill>
                  <a:schemeClr val="tx1"/>
                </a:solidFill>
                <a:effectLst/>
                <a:latin typeface="+mn-lt"/>
                <a:ea typeface="+mn-ea"/>
                <a:cs typeface="+mn-cs"/>
              </a:rPr>
              <a:t>lichamelijk</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psychisch</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sociaal</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gebied</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daarbij</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zelf</a:t>
            </a:r>
            <a:r>
              <a:rPr lang="en-US" sz="1200" kern="1200" baseline="0" dirty="0">
                <a:solidFill>
                  <a:schemeClr val="tx1"/>
                </a:solidFill>
                <a:effectLst/>
                <a:latin typeface="+mn-lt"/>
                <a:ea typeface="+mn-ea"/>
                <a:cs typeface="+mn-cs"/>
              </a:rPr>
              <a:t> de </a:t>
            </a:r>
            <a:r>
              <a:rPr lang="en-US" sz="1200" kern="1200" baseline="0" dirty="0" err="1">
                <a:solidFill>
                  <a:schemeClr val="tx1"/>
                </a:solidFill>
                <a:effectLst/>
                <a:latin typeface="+mn-lt"/>
                <a:ea typeface="+mn-ea"/>
                <a:cs typeface="+mn-cs"/>
              </a:rPr>
              <a:t>regie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houden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ziekte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wordt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opgevat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als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een</a:t>
            </a:r>
            <a:r>
              <a:rPr lang="en-US" sz="1200" kern="1200" baseline="0" dirty="0">
                <a:solidFill>
                  <a:schemeClr val="tx1"/>
                </a:solidFill>
                <a:effectLst/>
                <a:latin typeface="+mn-lt"/>
                <a:ea typeface="+mn-ea"/>
                <a:cs typeface="+mn-cs"/>
              </a:rPr>
              <a:t> factor die van </a:t>
            </a:r>
            <a:r>
              <a:rPr lang="en-US" sz="1200" kern="1200" baseline="0" dirty="0" err="1">
                <a:solidFill>
                  <a:schemeClr val="tx1"/>
                </a:solidFill>
                <a:effectLst/>
                <a:latin typeface="+mn-lt"/>
                <a:ea typeface="+mn-ea"/>
                <a:cs typeface="+mn-cs"/>
              </a:rPr>
              <a:t>invloed</a:t>
            </a:r>
            <a:r>
              <a:rPr lang="en-US" sz="1200" kern="1200" baseline="0" dirty="0">
                <a:solidFill>
                  <a:schemeClr val="tx1"/>
                </a:solidFill>
                <a:effectLst/>
                <a:latin typeface="+mn-lt"/>
                <a:ea typeface="+mn-ea"/>
                <a:cs typeface="+mn-cs"/>
              </a:rPr>
              <a:t> is op </a:t>
            </a:r>
            <a:r>
              <a:rPr lang="en-US" sz="1200" kern="1200" baseline="0" dirty="0" err="1">
                <a:solidFill>
                  <a:schemeClr val="tx1"/>
                </a:solidFill>
                <a:effectLst/>
                <a:latin typeface="+mn-lt"/>
                <a:ea typeface="+mn-ea"/>
                <a:cs typeface="+mn-cs"/>
              </a:rPr>
              <a:t>iemands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gezondheid</a:t>
            </a:r>
            <a:r>
              <a:rPr lang="en-US" sz="1200" kern="1200" baseline="0" dirty="0">
                <a:solidFill>
                  <a:schemeClr val="tx1"/>
                </a:solidFill>
                <a:effectLst/>
                <a:latin typeface="+mn-lt"/>
                <a:ea typeface="+mn-ea"/>
                <a:cs typeface="+mn-cs"/>
              </a:rPr>
              <a:t>; in </a:t>
            </a:r>
            <a:r>
              <a:rPr lang="en-US" sz="1200" kern="1200" baseline="0" dirty="0" err="1">
                <a:solidFill>
                  <a:schemeClr val="tx1"/>
                </a:solidFill>
                <a:effectLst/>
                <a:latin typeface="+mn-lt"/>
                <a:ea typeface="+mn-ea"/>
                <a:cs typeface="+mn-cs"/>
              </a:rPr>
              <a:t>balans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brengen</a:t>
            </a:r>
            <a:r>
              <a:rPr lang="en-US" sz="1200" kern="1200" baseline="0" dirty="0">
                <a:solidFill>
                  <a:schemeClr val="tx1"/>
                </a:solidFill>
                <a:effectLst/>
                <a:latin typeface="+mn-lt"/>
                <a:ea typeface="+mn-ea"/>
                <a:cs typeface="+mn-cs"/>
              </a:rPr>
              <a:t> van </a:t>
            </a:r>
            <a:r>
              <a:rPr lang="en-US" sz="1200" kern="1200" baseline="0" dirty="0" err="1">
                <a:solidFill>
                  <a:schemeClr val="tx1"/>
                </a:solidFill>
                <a:effectLst/>
                <a:latin typeface="+mn-lt"/>
                <a:ea typeface="+mn-ea"/>
                <a:cs typeface="+mn-cs"/>
              </a:rPr>
              <a:t>wat</a:t>
            </a:r>
            <a:r>
              <a:rPr lang="en-US" sz="1200" kern="1200" baseline="0" dirty="0">
                <a:solidFill>
                  <a:schemeClr val="tx1"/>
                </a:solidFill>
                <a:effectLst/>
                <a:latin typeface="+mn-lt"/>
                <a:ea typeface="+mn-ea"/>
                <a:cs typeface="+mn-cs"/>
              </a:rPr>
              <a:t> je wilt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kunt</a:t>
            </a:r>
            <a:r>
              <a:rPr lang="en-US" sz="1200" kern="1200" baseline="0" dirty="0">
                <a:solidFill>
                  <a:schemeClr val="tx1"/>
                </a:solidFill>
                <a:effectLst/>
                <a:latin typeface="+mn-lt"/>
                <a:ea typeface="+mn-ea"/>
                <a:cs typeface="+mn-cs"/>
              </a:rPr>
              <a:t>.</a:t>
            </a:r>
          </a:p>
          <a:p>
            <a:endParaRPr lang="en-US" sz="1200" kern="1200" baseline="0" dirty="0">
              <a:solidFill>
                <a:schemeClr val="tx1"/>
              </a:solidFill>
              <a:effectLst/>
              <a:latin typeface="+mn-lt"/>
              <a:ea typeface="+mn-ea"/>
              <a:cs typeface="+mn-cs"/>
            </a:endParaRPr>
          </a:p>
          <a:p>
            <a:r>
              <a:rPr lang="en-US" sz="1200" b="1" kern="1200" baseline="0" dirty="0" err="1">
                <a:solidFill>
                  <a:schemeClr val="tx1"/>
                </a:solidFill>
                <a:effectLst/>
                <a:latin typeface="+mn-lt"/>
                <a:ea typeface="+mn-ea"/>
                <a:cs typeface="+mn-cs"/>
              </a:rPr>
              <a:t>Standaardisatie</a:t>
            </a:r>
            <a:r>
              <a:rPr lang="en-US" sz="1200" b="1" kern="1200" baseline="0" dirty="0">
                <a:solidFill>
                  <a:schemeClr val="tx1"/>
                </a:solidFill>
                <a:effectLst/>
                <a:latin typeface="+mn-lt"/>
                <a:ea typeface="+mn-ea"/>
                <a:cs typeface="+mn-cs"/>
              </a:rPr>
              <a:t>:</a:t>
            </a:r>
          </a:p>
          <a:p>
            <a:r>
              <a:rPr lang="en-US" sz="1200" kern="1200" baseline="0" dirty="0" err="1">
                <a:solidFill>
                  <a:schemeClr val="tx1"/>
                </a:solidFill>
                <a:effectLst/>
                <a:latin typeface="+mn-lt"/>
                <a:ea typeface="+mn-ea"/>
                <a:cs typeface="+mn-cs"/>
              </a:rPr>
              <a:t>Mensen</a:t>
            </a:r>
            <a:r>
              <a:rPr lang="en-US" sz="1200" kern="1200" baseline="0" dirty="0">
                <a:solidFill>
                  <a:schemeClr val="tx1"/>
                </a:solidFill>
                <a:effectLst/>
                <a:latin typeface="+mn-lt"/>
                <a:ea typeface="+mn-ea"/>
                <a:cs typeface="+mn-cs"/>
              </a:rPr>
              <a:t> met </a:t>
            </a:r>
            <a:r>
              <a:rPr lang="en-US" sz="1200" kern="1200" baseline="0" dirty="0" err="1">
                <a:solidFill>
                  <a:schemeClr val="tx1"/>
                </a:solidFill>
                <a:effectLst/>
                <a:latin typeface="+mn-lt"/>
                <a:ea typeface="+mn-ea"/>
                <a:cs typeface="+mn-cs"/>
              </a:rPr>
              <a:t>dezelfde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aandoening</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ziekte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bijv</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slokdarmkanker</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hebben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mogelijk</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overeenkomende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functiestoornissen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stoornis</a:t>
            </a:r>
            <a:r>
              <a:rPr lang="en-US" sz="1200" kern="1200" baseline="0" dirty="0">
                <a:solidFill>
                  <a:schemeClr val="tx1"/>
                </a:solidFill>
                <a:effectLst/>
                <a:latin typeface="+mn-lt"/>
                <a:ea typeface="+mn-ea"/>
                <a:cs typeface="+mn-cs"/>
              </a:rPr>
              <a:t> met </a:t>
            </a:r>
            <a:r>
              <a:rPr lang="en-US" sz="1200" kern="1200" baseline="0" dirty="0" err="1">
                <a:solidFill>
                  <a:schemeClr val="tx1"/>
                </a:solidFill>
                <a:effectLst/>
                <a:latin typeface="+mn-lt"/>
                <a:ea typeface="+mn-ea"/>
                <a:cs typeface="+mn-cs"/>
              </a:rPr>
              <a:t>slikken</a:t>
            </a:r>
            <a:r>
              <a:rPr lang="en-US" sz="1200" kern="1200" baseline="0" dirty="0">
                <a:solidFill>
                  <a:schemeClr val="tx1"/>
                </a:solidFill>
                <a:effectLst/>
                <a:latin typeface="+mn-lt"/>
                <a:ea typeface="+mn-ea"/>
                <a:cs typeface="+mn-cs"/>
              </a:rPr>
              <a:t>) maar </a:t>
            </a:r>
            <a:r>
              <a:rPr lang="en-US" sz="1200" kern="1200" baseline="0" dirty="0" err="1">
                <a:solidFill>
                  <a:schemeClr val="tx1"/>
                </a:solidFill>
                <a:effectLst/>
                <a:latin typeface="+mn-lt"/>
                <a:ea typeface="+mn-ea"/>
                <a:cs typeface="+mn-cs"/>
              </a:rPr>
              <a:t>hebben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verschillende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aktiviteiten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participaties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externe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persoonlijke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factoren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Zij</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ervaren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hun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ziekte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anders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hebben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ook</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andere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behoefte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aan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zorg</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en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ondersteuning</a:t>
            </a:r>
            <a:endParaRPr lang="en-US" sz="1200" kern="1200" baseline="0" dirty="0">
              <a:solidFill>
                <a:schemeClr val="tx1"/>
              </a:solidFill>
              <a:effectLst/>
              <a:latin typeface="+mn-lt"/>
              <a:ea typeface="+mn-ea"/>
              <a:cs typeface="+mn-cs"/>
            </a:endParaRPr>
          </a:p>
          <a:p>
            <a:endParaRPr lang="en-US" sz="1200" kern="1200" baseline="0" dirty="0">
              <a:solidFill>
                <a:schemeClr val="tx1"/>
              </a:solidFill>
              <a:effectLst/>
              <a:latin typeface="+mn-lt"/>
              <a:ea typeface="+mn-ea"/>
              <a:cs typeface="+mn-cs"/>
            </a:endParaRPr>
          </a:p>
          <a:p>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Deze veranderingen vragen om een </a:t>
            </a:r>
            <a:r>
              <a:rPr lang="nl-NL" sz="1200" b="1" kern="1200" dirty="0">
                <a:solidFill>
                  <a:schemeClr val="tx1"/>
                </a:solidFill>
                <a:effectLst/>
                <a:latin typeface="+mn-lt"/>
                <a:ea typeface="+mn-ea"/>
                <a:cs typeface="+mn-cs"/>
              </a:rPr>
              <a:t>herbezinning op de rol van patiënten en zorgverleners in </a:t>
            </a:r>
            <a:r>
              <a:rPr lang="nl-NL" sz="1200" kern="1200" dirty="0">
                <a:solidFill>
                  <a:schemeClr val="tx1"/>
                </a:solidFill>
                <a:effectLst/>
                <a:latin typeface="+mn-lt"/>
                <a:ea typeface="+mn-ea"/>
                <a:cs typeface="+mn-cs"/>
              </a:rPr>
              <a:t>een zorgrelatie.   </a:t>
            </a:r>
            <a:r>
              <a:rPr lang="nl-NL" sz="1200" kern="1200" baseline="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D</a:t>
            </a:r>
            <a:r>
              <a:rPr lang="nl-NL" sz="1200" kern="1200" baseline="0" dirty="0">
                <a:solidFill>
                  <a:schemeClr val="tx1"/>
                </a:solidFill>
                <a:effectLst/>
                <a:latin typeface="+mn-lt"/>
                <a:ea typeface="+mn-ea"/>
                <a:cs typeface="+mn-cs"/>
              </a:rPr>
              <a:t>e gezondheidszorg moet anders worden georganiseerd om het betaalbaar te houden.  </a:t>
            </a:r>
          </a:p>
          <a:p>
            <a:endParaRPr lang="nl-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Overheidsbeleid:</a:t>
            </a:r>
            <a:r>
              <a:rPr lang="nl-NL" sz="1200" b="1" kern="1200" baseline="0" dirty="0">
                <a:solidFill>
                  <a:schemeClr val="tx1"/>
                </a:solidFill>
                <a:effectLst/>
                <a:latin typeface="+mn-lt"/>
                <a:ea typeface="+mn-ea"/>
                <a:cs typeface="+mn-cs"/>
              </a:rPr>
              <a:t> </a:t>
            </a:r>
          </a:p>
          <a:p>
            <a:r>
              <a:rPr lang="nl-NL" sz="1200" kern="1200" baseline="0" dirty="0">
                <a:solidFill>
                  <a:schemeClr val="tx1"/>
                </a:solidFill>
                <a:effectLst/>
                <a:latin typeface="+mn-lt"/>
                <a:ea typeface="+mn-ea"/>
                <a:cs typeface="+mn-cs"/>
              </a:rPr>
              <a:t>- gericht op versterken van gezond gedrag.</a:t>
            </a:r>
          </a:p>
          <a:p>
            <a:r>
              <a:rPr lang="nl-NL" sz="1200" kern="1200" dirty="0">
                <a:solidFill>
                  <a:schemeClr val="tx1"/>
                </a:solidFill>
                <a:effectLst/>
                <a:latin typeface="+mn-lt"/>
                <a:ea typeface="+mn-ea"/>
                <a:cs typeface="+mn-cs"/>
              </a:rPr>
              <a:t>Dit betekent dat zowel de zorgvragers als de zorgaanbieders zich meer moeten richten op het stimuleren van gezond gedrag en minder op het  aanbod van  zorg bij een bepaalde ziekte.</a:t>
            </a:r>
          </a:p>
          <a:p>
            <a:r>
              <a:rPr lang="en-US" sz="1200" kern="1200" dirty="0">
                <a:solidFill>
                  <a:schemeClr val="tx1"/>
                </a:solidFill>
                <a:effectLst/>
                <a:latin typeface="+mn-lt"/>
                <a:ea typeface="+mn-ea"/>
                <a:cs typeface="+mn-cs"/>
              </a:rPr>
              <a:t>D</a:t>
            </a:r>
            <a:r>
              <a:rPr lang="nl-NL" sz="1200" kern="1200" dirty="0" err="1">
                <a:solidFill>
                  <a:schemeClr val="tx1"/>
                </a:solidFill>
                <a:effectLst/>
                <a:latin typeface="+mn-lt"/>
                <a:ea typeface="+mn-ea"/>
                <a:cs typeface="+mn-cs"/>
              </a:rPr>
              <a:t>it</a:t>
            </a:r>
            <a:r>
              <a:rPr lang="nl-NL" sz="1200" kern="1200" dirty="0">
                <a:solidFill>
                  <a:schemeClr val="tx1"/>
                </a:solidFill>
                <a:effectLst/>
                <a:latin typeface="+mn-lt"/>
                <a:ea typeface="+mn-ea"/>
                <a:cs typeface="+mn-cs"/>
              </a:rPr>
              <a:t> houdt in dat er meer aandacht moeten komen voor preventie van gezondheidsproblemen</a:t>
            </a:r>
            <a:r>
              <a:rPr lang="nl-NL" sz="1200" kern="1200" baseline="0" dirty="0">
                <a:solidFill>
                  <a:schemeClr val="tx1"/>
                </a:solidFill>
                <a:effectLst/>
                <a:latin typeface="+mn-lt"/>
                <a:ea typeface="+mn-ea"/>
                <a:cs typeface="+mn-cs"/>
              </a:rPr>
              <a:t> en dat de focus breder moet zijn zodat ook welzijnsaspecten en </a:t>
            </a:r>
            <a:r>
              <a:rPr lang="nl-NL" sz="1200" kern="1200" dirty="0">
                <a:solidFill>
                  <a:schemeClr val="tx1"/>
                </a:solidFill>
                <a:effectLst/>
                <a:latin typeface="+mn-lt"/>
                <a:ea typeface="+mn-ea"/>
                <a:cs typeface="+mn-cs"/>
              </a:rPr>
              <a:t> welzijn en participatie aandacht krijgen. D</a:t>
            </a:r>
            <a:r>
              <a:rPr lang="nl-NL" sz="1200" kern="1200" baseline="0" dirty="0">
                <a:solidFill>
                  <a:schemeClr val="tx1"/>
                </a:solidFill>
                <a:effectLst/>
                <a:latin typeface="+mn-lt"/>
                <a:ea typeface="+mn-ea"/>
                <a:cs typeface="+mn-cs"/>
              </a:rPr>
              <a:t>it sluit aan bij de initiatieven ter verbetering van het zelfmanagement, </a:t>
            </a:r>
            <a:r>
              <a:rPr lang="nl-NL" sz="1200" kern="1200" baseline="0" dirty="0" err="1">
                <a:solidFill>
                  <a:schemeClr val="tx1"/>
                </a:solidFill>
                <a:effectLst/>
                <a:latin typeface="+mn-lt"/>
                <a:ea typeface="+mn-ea"/>
                <a:cs typeface="+mn-cs"/>
              </a:rPr>
              <a:t>patientempowerment</a:t>
            </a:r>
            <a:r>
              <a:rPr lang="nl-NL" sz="1200" kern="1200" baseline="0" dirty="0">
                <a:solidFill>
                  <a:schemeClr val="tx1"/>
                </a:solidFill>
                <a:effectLst/>
                <a:latin typeface="+mn-lt"/>
                <a:ea typeface="+mn-ea"/>
                <a:cs typeface="+mn-cs"/>
              </a:rPr>
              <a:t>  die vanuit de </a:t>
            </a:r>
            <a:r>
              <a:rPr lang="nl-NL" sz="1200" kern="1200" baseline="0" dirty="0" err="1">
                <a:solidFill>
                  <a:schemeClr val="tx1"/>
                </a:solidFill>
                <a:effectLst/>
                <a:latin typeface="+mn-lt"/>
                <a:ea typeface="+mn-ea"/>
                <a:cs typeface="+mn-cs"/>
              </a:rPr>
              <a:t>patientengroepen</a:t>
            </a:r>
            <a:r>
              <a:rPr lang="nl-NL" sz="1200" kern="1200" baseline="0" dirty="0">
                <a:solidFill>
                  <a:schemeClr val="tx1"/>
                </a:solidFill>
                <a:effectLst/>
                <a:latin typeface="+mn-lt"/>
                <a:ea typeface="+mn-ea"/>
                <a:cs typeface="+mn-cs"/>
              </a:rPr>
              <a:t> worden gewenst</a:t>
            </a:r>
            <a:endParaRPr lang="nl-NL" sz="1200" kern="1200" dirty="0">
              <a:solidFill>
                <a:schemeClr val="tx1"/>
              </a:solidFill>
              <a:effectLst/>
              <a:latin typeface="+mn-lt"/>
              <a:ea typeface="+mn-ea"/>
              <a:cs typeface="+mn-cs"/>
            </a:endParaRPr>
          </a:p>
          <a:p>
            <a:endParaRPr lang="nl-NL" sz="1200" b="1" kern="1200" dirty="0">
              <a:solidFill>
                <a:schemeClr val="tx1"/>
              </a:solidFill>
              <a:effectLst/>
              <a:latin typeface="+mn-lt"/>
              <a:ea typeface="+mn-ea"/>
              <a:cs typeface="+mn-cs"/>
            </a:endParaRPr>
          </a:p>
          <a:p>
            <a:pPr marL="171450" indent="-171450">
              <a:buFontTx/>
              <a:buChar char="-"/>
            </a:pPr>
            <a:r>
              <a:rPr lang="nl-NL" sz="1200" kern="1200" dirty="0">
                <a:solidFill>
                  <a:schemeClr val="tx1"/>
                </a:solidFill>
                <a:effectLst/>
                <a:latin typeface="+mn-lt"/>
                <a:ea typeface="+mn-ea"/>
                <a:cs typeface="+mn-cs"/>
              </a:rPr>
              <a:t>Versterken basiszorg dicht bij de </a:t>
            </a:r>
            <a:r>
              <a:rPr lang="nl-NL" sz="1200" kern="1200" dirty="0" err="1">
                <a:solidFill>
                  <a:schemeClr val="tx1"/>
                </a:solidFill>
                <a:effectLst/>
                <a:latin typeface="+mn-lt"/>
                <a:ea typeface="+mn-ea"/>
                <a:cs typeface="+mn-cs"/>
              </a:rPr>
              <a:t>patient</a:t>
            </a:r>
            <a:r>
              <a:rPr lang="nl-NL" sz="1200" kern="1200" dirty="0">
                <a:solidFill>
                  <a:schemeClr val="tx1"/>
                </a:solidFill>
                <a:effectLst/>
                <a:latin typeface="+mn-lt"/>
                <a:ea typeface="+mn-ea"/>
                <a:cs typeface="+mn-cs"/>
              </a:rPr>
              <a:t>, </a:t>
            </a:r>
            <a:r>
              <a:rPr lang="nl-NL" sz="1200" kern="1200" dirty="0" err="1">
                <a:solidFill>
                  <a:schemeClr val="tx1"/>
                </a:solidFill>
                <a:effectLst/>
                <a:latin typeface="+mn-lt"/>
                <a:ea typeface="+mn-ea"/>
                <a:cs typeface="+mn-cs"/>
              </a:rPr>
              <a:t>patient</a:t>
            </a:r>
            <a:r>
              <a:rPr lang="nl-NL" sz="1200" kern="1200" dirty="0">
                <a:solidFill>
                  <a:schemeClr val="tx1"/>
                </a:solidFill>
                <a:effectLst/>
                <a:latin typeface="+mn-lt"/>
                <a:ea typeface="+mn-ea"/>
                <a:cs typeface="+mn-cs"/>
              </a:rPr>
              <a:t> centraal.  Betere afstemming tussen verschillende zorgverleners, waarbij</a:t>
            </a:r>
            <a:r>
              <a:rPr lang="nl-NL" sz="1200" kern="1200" baseline="0" dirty="0">
                <a:solidFill>
                  <a:schemeClr val="tx1"/>
                </a:solidFill>
                <a:effectLst/>
                <a:latin typeface="+mn-lt"/>
                <a:ea typeface="+mn-ea"/>
                <a:cs typeface="+mn-cs"/>
              </a:rPr>
              <a:t> de </a:t>
            </a:r>
            <a:r>
              <a:rPr lang="nl-NL" sz="1200" kern="1200" baseline="0" dirty="0" err="1">
                <a:solidFill>
                  <a:schemeClr val="tx1"/>
                </a:solidFill>
                <a:effectLst/>
                <a:latin typeface="+mn-lt"/>
                <a:ea typeface="+mn-ea"/>
                <a:cs typeface="+mn-cs"/>
              </a:rPr>
              <a:t>patient</a:t>
            </a:r>
            <a:r>
              <a:rPr lang="nl-NL" sz="1200" kern="1200" baseline="0" dirty="0">
                <a:solidFill>
                  <a:schemeClr val="tx1"/>
                </a:solidFill>
                <a:effectLst/>
                <a:latin typeface="+mn-lt"/>
                <a:ea typeface="+mn-ea"/>
                <a:cs typeface="+mn-cs"/>
              </a:rPr>
              <a:t> als gelijkwaardige partner betrokken is.  B</a:t>
            </a:r>
            <a:r>
              <a:rPr lang="nl-NL" sz="1200" kern="1200" dirty="0">
                <a:solidFill>
                  <a:schemeClr val="tx1"/>
                </a:solidFill>
                <a:effectLst/>
                <a:latin typeface="+mn-lt"/>
                <a:ea typeface="+mn-ea"/>
                <a:cs typeface="+mn-cs"/>
              </a:rPr>
              <a:t>ijvoorbeeld de huisarts, de verpleegkundige en de thuiszorg die betrokken zijn bij diezelfde persoon draagt bij aan eerdere signalering van gezondheidsproblemen </a:t>
            </a:r>
          </a:p>
          <a:p>
            <a:pPr marL="171450" indent="-171450">
              <a:buFontTx/>
              <a:buChar char="-"/>
            </a:pPr>
            <a:r>
              <a:rPr lang="nl-NL" sz="1200" kern="1200" dirty="0">
                <a:solidFill>
                  <a:schemeClr val="tx1"/>
                </a:solidFill>
                <a:effectLst/>
                <a:latin typeface="+mn-lt"/>
                <a:ea typeface="+mn-ea"/>
                <a:cs typeface="+mn-cs"/>
              </a:rPr>
              <a:t>Kwaliteitsverbetering door het ontwikkelen van standaarden en richtlijnen,</a:t>
            </a:r>
            <a:r>
              <a:rPr lang="nl-NL" sz="1200" kern="1200" baseline="0" dirty="0">
                <a:solidFill>
                  <a:schemeClr val="tx1"/>
                </a:solidFill>
                <a:effectLst/>
                <a:latin typeface="+mn-lt"/>
                <a:ea typeface="+mn-ea"/>
                <a:cs typeface="+mn-cs"/>
              </a:rPr>
              <a:t> waar meerdere disciplines zich in kunnen vinden&gt; </a:t>
            </a:r>
          </a:p>
          <a:p>
            <a:r>
              <a:rPr lang="nl-NL" sz="1200" kern="1200" dirty="0">
                <a:solidFill>
                  <a:schemeClr val="tx1"/>
                </a:solidFill>
                <a:effectLst/>
                <a:latin typeface="+mn-lt"/>
                <a:ea typeface="+mn-ea"/>
                <a:cs typeface="+mn-cs"/>
              </a:rPr>
              <a:t>-</a:t>
            </a:r>
            <a:r>
              <a:rPr lang="nl-NL" sz="1200" kern="1200" baseline="0" dirty="0">
                <a:solidFill>
                  <a:schemeClr val="tx1"/>
                </a:solidFill>
                <a:effectLst/>
                <a:latin typeface="+mn-lt"/>
                <a:ea typeface="+mn-ea"/>
                <a:cs typeface="+mn-cs"/>
              </a:rPr>
              <a:t> </a:t>
            </a:r>
            <a:r>
              <a:rPr lang="nl-NL" sz="1200" kern="1200" dirty="0">
                <a:solidFill>
                  <a:schemeClr val="tx1"/>
                </a:solidFill>
                <a:effectLst/>
                <a:latin typeface="+mn-lt"/>
                <a:ea typeface="+mn-ea"/>
                <a:cs typeface="+mn-cs"/>
              </a:rPr>
              <a:t>Samenwerking tussen verschillende zorgaanbieders/disciplines vraagt om een gemeenschappelijke taal, die zowel voor de patiënten, als zorgverleners wordt begrepen. Verpleegkundigen maken deel uit van deze zorgnetwerken, en zij  moeten derhalve deze gemeenschappelijke taal kennen en gebruiken. </a:t>
            </a:r>
          </a:p>
          <a:p>
            <a:endParaRPr lang="nl-NL" dirty="0"/>
          </a:p>
          <a:p>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nl-NL" dirty="0"/>
          </a:p>
          <a:p>
            <a:endParaRPr lang="nl-NL"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A67940-5BC0-49E1-B283-FBDD3DCD53C2}" type="slidenum">
              <a:rPr lang="en-US" smtClean="0"/>
              <a:t>4</a:t>
            </a:fld>
            <a:endParaRPr lang="en-US"/>
          </a:p>
        </p:txBody>
      </p:sp>
    </p:spTree>
    <p:extLst>
      <p:ext uri="{BB962C8B-B14F-4D97-AF65-F5344CB8AC3E}">
        <p14:creationId xmlns:p14="http://schemas.microsoft.com/office/powerpoint/2010/main" val="3467475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i="1" kern="1200" dirty="0">
                <a:solidFill>
                  <a:schemeClr val="tx1"/>
                </a:solidFill>
                <a:effectLst/>
                <a:latin typeface="+mn-lt"/>
                <a:ea typeface="+mn-ea"/>
                <a:cs typeface="+mn-cs"/>
              </a:rPr>
              <a:t>Het functioneren in het dagelijks leven is gelukkig voor de meeste mensen iets vanzelfsprekends. Zij kunnen – binnen grenzen - doen wat zij willen. Toch zijn er ook mensen met fysieke of psychische problemen die zo ernstig zijn dat ze het dagelijks leven beïnvloeden of zelfs onmogelijk maken. Pijn, samenhangend met aandoeningen zoals reuma en artrose, kan er toe leiden dat mensen hun activiteitenniveau sterk moeten verminderen. Beperkingen in de mobiliteit kunnen ertoe leiden dat mensen niet meer goed voor zichzelf zorgen. Bewegingsangst leidt soms tot het niet meer (durven) deelnemen aan sportieve activiteiten. Omgevingsfactoren, zoals stof, rokende collega’ s of een onaangepaste werkplek, kunnen het aan het werk gaan of blijven nadelig beïnvloeden. Een wat hogere leeftijd gekoppeld aan een slechte conditie kan </a:t>
            </a:r>
            <a:endParaRPr lang="nl-NL" dirty="0">
              <a:effectLst/>
            </a:endParaRPr>
          </a:p>
          <a:p>
            <a:r>
              <a:rPr lang="nl-NL" sz="1200" i="1" kern="1200" dirty="0">
                <a:solidFill>
                  <a:schemeClr val="tx1"/>
                </a:solidFill>
                <a:effectLst/>
                <a:latin typeface="+mn-lt"/>
                <a:ea typeface="+mn-ea"/>
                <a:cs typeface="+mn-cs"/>
              </a:rPr>
              <a:t>– zeker bij mensen met een fysiek zwaar beroep – leiden tot werkverzuim. </a:t>
            </a:r>
          </a:p>
          <a:p>
            <a:r>
              <a:rPr lang="nl-NL" sz="1200" i="0" kern="1200" dirty="0">
                <a:solidFill>
                  <a:schemeClr val="tx1"/>
                </a:solidFill>
                <a:effectLst/>
                <a:latin typeface="+mn-lt"/>
                <a:ea typeface="+mn-ea"/>
                <a:cs typeface="+mn-cs"/>
              </a:rPr>
              <a:t>Verpleegkundigen kijken</a:t>
            </a:r>
            <a:r>
              <a:rPr lang="nl-NL" sz="1200" i="0" kern="1200" baseline="0" dirty="0">
                <a:solidFill>
                  <a:schemeClr val="tx1"/>
                </a:solidFill>
                <a:effectLst/>
                <a:latin typeface="+mn-lt"/>
                <a:ea typeface="+mn-ea"/>
                <a:cs typeface="+mn-cs"/>
              </a:rPr>
              <a:t> naar mensen in hun context en zoeken naar mogelijkheden om de situatie te optimaliseren en problemen te voorkomen. Ze doen dit vanuit het perspectief van de samenhang van de dimensies fysiek, emotioneel en sociaal. Die visie sluit aan bij de definitie van gezondheid: </a:t>
            </a:r>
            <a:endParaRPr lang="nl-NL" sz="1200" i="0" kern="1200" dirty="0">
              <a:solidFill>
                <a:schemeClr val="tx1"/>
              </a:solidFill>
              <a:effectLst/>
              <a:latin typeface="+mn-lt"/>
              <a:ea typeface="+mn-ea"/>
              <a:cs typeface="+mn-cs"/>
            </a:endParaRPr>
          </a:p>
          <a:p>
            <a:r>
              <a:rPr lang="nl-NL" sz="1200" i="1" kern="1200" dirty="0">
                <a:solidFill>
                  <a:schemeClr val="tx1"/>
                </a:solidFill>
                <a:effectLst/>
                <a:latin typeface="+mn-lt"/>
                <a:ea typeface="+mn-ea"/>
                <a:cs typeface="+mn-cs"/>
              </a:rPr>
              <a:t>Definitie</a:t>
            </a:r>
            <a:r>
              <a:rPr lang="nl-NL" sz="1200" i="1" kern="1200" baseline="0" dirty="0">
                <a:solidFill>
                  <a:schemeClr val="tx1"/>
                </a:solidFill>
                <a:effectLst/>
                <a:latin typeface="+mn-lt"/>
                <a:ea typeface="+mn-ea"/>
                <a:cs typeface="+mn-cs"/>
              </a:rPr>
              <a:t> Gezondheid (volgens gezondheidsraad): het vermogen van  mensen zich aan te passen en eigen regie te voeren, in ‘t licht van fysieke, emotionele en sociale uitdagingen van het leven. </a:t>
            </a:r>
            <a:endParaRPr lang="nl-NL" sz="1200" i="1" kern="1200" dirty="0">
              <a:solidFill>
                <a:schemeClr val="tx1"/>
              </a:solidFill>
              <a:effectLst/>
              <a:latin typeface="+mn-lt"/>
              <a:ea typeface="+mn-ea"/>
              <a:cs typeface="+mn-cs"/>
            </a:endParaRPr>
          </a:p>
          <a:p>
            <a:endParaRPr lang="nl-NL"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A67940-5BC0-49E1-B283-FBDD3DCD53C2}" type="slidenum">
              <a:rPr lang="en-US" smtClean="0"/>
              <a:t>5</a:t>
            </a:fld>
            <a:endParaRPr lang="en-US"/>
          </a:p>
        </p:txBody>
      </p:sp>
    </p:spTree>
    <p:extLst>
      <p:ext uri="{BB962C8B-B14F-4D97-AF65-F5344CB8AC3E}">
        <p14:creationId xmlns:p14="http://schemas.microsoft.com/office/powerpoint/2010/main" val="344239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defRPr/>
            </a:pPr>
            <a:r>
              <a:rPr lang="en-US" dirty="0">
                <a:cs typeface="+mn-cs"/>
              </a:rPr>
              <a:t>De ICF </a:t>
            </a:r>
            <a:r>
              <a:rPr lang="en-US" dirty="0" err="1">
                <a:cs typeface="+mn-cs"/>
              </a:rPr>
              <a:t>bestaat</a:t>
            </a:r>
            <a:r>
              <a:rPr lang="en-US" baseline="0" dirty="0">
                <a:cs typeface="+mn-cs"/>
              </a:rPr>
              <a:t> </a:t>
            </a:r>
            <a:r>
              <a:rPr lang="en-US" baseline="0" dirty="0" err="1">
                <a:cs typeface="+mn-cs"/>
              </a:rPr>
              <a:t>uit</a:t>
            </a:r>
            <a:r>
              <a:rPr lang="en-US" baseline="0" dirty="0">
                <a:cs typeface="+mn-cs"/>
              </a:rPr>
              <a:t> </a:t>
            </a:r>
            <a:r>
              <a:rPr lang="en-US" dirty="0">
                <a:cs typeface="+mn-cs"/>
              </a:rPr>
              <a:t> twee </a:t>
            </a:r>
            <a:r>
              <a:rPr lang="en-US" dirty="0" err="1">
                <a:cs typeface="+mn-cs"/>
              </a:rPr>
              <a:t>delen</a:t>
            </a:r>
            <a:r>
              <a:rPr lang="en-US" dirty="0">
                <a:cs typeface="+mn-cs"/>
              </a:rPr>
              <a:t>: </a:t>
            </a:r>
            <a:r>
              <a:rPr lang="en-US" dirty="0" err="1">
                <a:cs typeface="+mn-cs"/>
              </a:rPr>
              <a:t>een</a:t>
            </a:r>
            <a:r>
              <a:rPr lang="en-US" dirty="0">
                <a:cs typeface="+mn-cs"/>
              </a:rPr>
              <a:t> </a:t>
            </a:r>
            <a:r>
              <a:rPr lang="en-US" dirty="0" err="1">
                <a:cs typeface="+mn-cs"/>
              </a:rPr>
              <a:t>beschrijving</a:t>
            </a:r>
            <a:r>
              <a:rPr lang="en-US" baseline="0" dirty="0">
                <a:cs typeface="+mn-cs"/>
              </a:rPr>
              <a:t> van het </a:t>
            </a:r>
            <a:r>
              <a:rPr lang="en-US" baseline="0" dirty="0" err="1">
                <a:cs typeface="+mn-cs"/>
              </a:rPr>
              <a:t>menselijk</a:t>
            </a:r>
            <a:r>
              <a:rPr lang="en-US" baseline="0" dirty="0">
                <a:cs typeface="+mn-cs"/>
              </a:rPr>
              <a:t> </a:t>
            </a:r>
            <a:r>
              <a:rPr lang="en-US" baseline="0" dirty="0" err="1">
                <a:cs typeface="+mn-cs"/>
              </a:rPr>
              <a:t>functioneren</a:t>
            </a:r>
            <a:r>
              <a:rPr lang="en-US" baseline="0" dirty="0">
                <a:cs typeface="+mn-cs"/>
              </a:rPr>
              <a:t> </a:t>
            </a:r>
            <a:r>
              <a:rPr lang="en-US" baseline="0" dirty="0" err="1">
                <a:cs typeface="+mn-cs"/>
              </a:rPr>
              <a:t>en</a:t>
            </a:r>
            <a:r>
              <a:rPr lang="en-US" baseline="0" dirty="0">
                <a:cs typeface="+mn-cs"/>
              </a:rPr>
              <a:t> </a:t>
            </a:r>
            <a:r>
              <a:rPr lang="en-US" baseline="0" dirty="0" err="1">
                <a:cs typeface="+mn-cs"/>
              </a:rPr>
              <a:t>een</a:t>
            </a:r>
            <a:r>
              <a:rPr lang="en-US" baseline="0" dirty="0">
                <a:cs typeface="+mn-cs"/>
              </a:rPr>
              <a:t> </a:t>
            </a:r>
            <a:r>
              <a:rPr lang="en-US" baseline="0" dirty="0" err="1">
                <a:cs typeface="+mn-cs"/>
              </a:rPr>
              <a:t>beschrijving</a:t>
            </a:r>
            <a:r>
              <a:rPr lang="en-US" baseline="0" dirty="0">
                <a:cs typeface="+mn-cs"/>
              </a:rPr>
              <a:t> van </a:t>
            </a:r>
            <a:r>
              <a:rPr lang="en-US" baseline="0" dirty="0" err="1">
                <a:cs typeface="+mn-cs"/>
              </a:rPr>
              <a:t>factoren</a:t>
            </a:r>
            <a:r>
              <a:rPr lang="en-US" baseline="0" dirty="0">
                <a:cs typeface="+mn-cs"/>
              </a:rPr>
              <a:t> die </a:t>
            </a:r>
            <a:r>
              <a:rPr lang="en-US" baseline="0" dirty="0" err="1">
                <a:cs typeface="+mn-cs"/>
              </a:rPr>
              <a:t>hierop</a:t>
            </a:r>
            <a:r>
              <a:rPr lang="en-US" baseline="0" dirty="0">
                <a:cs typeface="+mn-cs"/>
              </a:rPr>
              <a:t> van </a:t>
            </a:r>
            <a:r>
              <a:rPr lang="en-US" baseline="0" dirty="0" err="1">
                <a:cs typeface="+mn-cs"/>
              </a:rPr>
              <a:t>invloed</a:t>
            </a:r>
            <a:r>
              <a:rPr lang="en-US" baseline="0" dirty="0">
                <a:cs typeface="+mn-cs"/>
              </a:rPr>
              <a:t> </a:t>
            </a:r>
            <a:r>
              <a:rPr lang="en-US" baseline="0" dirty="0" err="1">
                <a:cs typeface="+mn-cs"/>
              </a:rPr>
              <a:t>zijn</a:t>
            </a:r>
            <a:r>
              <a:rPr lang="en-US" baseline="0" dirty="0">
                <a:cs typeface="+mn-cs"/>
              </a:rPr>
              <a:t>.</a:t>
            </a:r>
          </a:p>
          <a:p>
            <a:pPr eaLnBrk="1" hangingPunct="1">
              <a:defRPr/>
            </a:pPr>
            <a:r>
              <a:rPr lang="en-US" baseline="0" dirty="0">
                <a:cs typeface="+mn-cs"/>
              </a:rPr>
              <a:t>De component ‘ </a:t>
            </a:r>
            <a:r>
              <a:rPr lang="en-US" baseline="0" dirty="0" err="1">
                <a:cs typeface="+mn-cs"/>
              </a:rPr>
              <a:t>ziekte</a:t>
            </a:r>
            <a:r>
              <a:rPr lang="en-US" baseline="0" dirty="0">
                <a:cs typeface="+mn-cs"/>
              </a:rPr>
              <a:t>/</a:t>
            </a:r>
            <a:r>
              <a:rPr lang="en-US" baseline="0" dirty="0" err="1">
                <a:cs typeface="+mn-cs"/>
              </a:rPr>
              <a:t>aandoening</a:t>
            </a:r>
            <a:r>
              <a:rPr lang="en-US" baseline="0" dirty="0">
                <a:cs typeface="+mn-cs"/>
              </a:rPr>
              <a:t>’  </a:t>
            </a:r>
            <a:r>
              <a:rPr lang="en-US" baseline="0" dirty="0" err="1">
                <a:cs typeface="+mn-cs"/>
              </a:rPr>
              <a:t>staat</a:t>
            </a:r>
            <a:r>
              <a:rPr lang="en-US" baseline="0" dirty="0">
                <a:cs typeface="+mn-cs"/>
              </a:rPr>
              <a:t> </a:t>
            </a:r>
            <a:r>
              <a:rPr lang="en-US" baseline="0" dirty="0" err="1">
                <a:cs typeface="+mn-cs"/>
              </a:rPr>
              <a:t>wel</a:t>
            </a:r>
            <a:r>
              <a:rPr lang="en-US" baseline="0" dirty="0">
                <a:cs typeface="+mn-cs"/>
              </a:rPr>
              <a:t> in het schema om </a:t>
            </a:r>
            <a:r>
              <a:rPr lang="en-US" baseline="0" dirty="0" err="1">
                <a:cs typeface="+mn-cs"/>
              </a:rPr>
              <a:t>aan</a:t>
            </a:r>
            <a:r>
              <a:rPr lang="en-US" baseline="0" dirty="0">
                <a:cs typeface="+mn-cs"/>
              </a:rPr>
              <a:t> </a:t>
            </a:r>
            <a:r>
              <a:rPr lang="en-US" baseline="0" dirty="0" err="1">
                <a:cs typeface="+mn-cs"/>
              </a:rPr>
              <a:t>te</a:t>
            </a:r>
            <a:r>
              <a:rPr lang="en-US" baseline="0" dirty="0">
                <a:cs typeface="+mn-cs"/>
              </a:rPr>
              <a:t> </a:t>
            </a:r>
            <a:r>
              <a:rPr lang="en-US" baseline="0" dirty="0" err="1">
                <a:cs typeface="+mn-cs"/>
              </a:rPr>
              <a:t>geven</a:t>
            </a:r>
            <a:r>
              <a:rPr lang="en-US" baseline="0" dirty="0">
                <a:cs typeface="+mn-cs"/>
              </a:rPr>
              <a:t> </a:t>
            </a:r>
            <a:r>
              <a:rPr lang="en-US" baseline="0" dirty="0" err="1">
                <a:cs typeface="+mn-cs"/>
              </a:rPr>
              <a:t>dat</a:t>
            </a:r>
            <a:r>
              <a:rPr lang="en-US" baseline="0" dirty="0">
                <a:cs typeface="+mn-cs"/>
              </a:rPr>
              <a:t> </a:t>
            </a:r>
            <a:r>
              <a:rPr lang="en-US" baseline="0" dirty="0" err="1">
                <a:cs typeface="+mn-cs"/>
              </a:rPr>
              <a:t>ziekten</a:t>
            </a:r>
            <a:r>
              <a:rPr lang="en-US" baseline="0" dirty="0">
                <a:cs typeface="+mn-cs"/>
              </a:rPr>
              <a:t> </a:t>
            </a:r>
            <a:r>
              <a:rPr lang="en-US" baseline="0" dirty="0" err="1">
                <a:cs typeface="+mn-cs"/>
              </a:rPr>
              <a:t>en</a:t>
            </a:r>
            <a:r>
              <a:rPr lang="en-US" baseline="0" dirty="0">
                <a:cs typeface="+mn-cs"/>
              </a:rPr>
              <a:t> </a:t>
            </a:r>
            <a:r>
              <a:rPr lang="en-US" baseline="0" dirty="0" err="1">
                <a:cs typeface="+mn-cs"/>
              </a:rPr>
              <a:t>aandoeningen</a:t>
            </a:r>
            <a:r>
              <a:rPr lang="en-US" baseline="0" dirty="0">
                <a:cs typeface="+mn-cs"/>
              </a:rPr>
              <a:t> van </a:t>
            </a:r>
            <a:r>
              <a:rPr lang="en-US" baseline="0" dirty="0" err="1">
                <a:cs typeface="+mn-cs"/>
              </a:rPr>
              <a:t>invloed</a:t>
            </a:r>
            <a:r>
              <a:rPr lang="en-US" baseline="0" dirty="0">
                <a:cs typeface="+mn-cs"/>
              </a:rPr>
              <a:t> </a:t>
            </a:r>
            <a:r>
              <a:rPr lang="en-US" baseline="0" dirty="0" err="1">
                <a:cs typeface="+mn-cs"/>
              </a:rPr>
              <a:t>kunnen</a:t>
            </a:r>
            <a:r>
              <a:rPr lang="en-US" baseline="0" dirty="0">
                <a:cs typeface="+mn-cs"/>
              </a:rPr>
              <a:t> </a:t>
            </a:r>
            <a:r>
              <a:rPr lang="en-US" baseline="0" dirty="0" err="1">
                <a:cs typeface="+mn-cs"/>
              </a:rPr>
              <a:t>zijn</a:t>
            </a:r>
            <a:r>
              <a:rPr lang="en-US" baseline="0" dirty="0">
                <a:cs typeface="+mn-cs"/>
              </a:rPr>
              <a:t> op </a:t>
            </a:r>
            <a:r>
              <a:rPr lang="en-US" baseline="0" dirty="0" err="1">
                <a:cs typeface="+mn-cs"/>
              </a:rPr>
              <a:t>functioneren</a:t>
            </a:r>
            <a:r>
              <a:rPr lang="en-US" baseline="0" dirty="0">
                <a:cs typeface="+mn-cs"/>
              </a:rPr>
              <a:t>, </a:t>
            </a:r>
            <a:r>
              <a:rPr lang="en-US" baseline="0" dirty="0" err="1">
                <a:cs typeface="+mn-cs"/>
              </a:rPr>
              <a:t>echter</a:t>
            </a:r>
            <a:r>
              <a:rPr lang="en-US" baseline="0" dirty="0">
                <a:cs typeface="+mn-cs"/>
              </a:rPr>
              <a:t> </a:t>
            </a:r>
            <a:r>
              <a:rPr lang="en-US" baseline="0" dirty="0" err="1">
                <a:cs typeface="+mn-cs"/>
              </a:rPr>
              <a:t>deze</a:t>
            </a:r>
            <a:r>
              <a:rPr lang="en-US" baseline="0" dirty="0">
                <a:cs typeface="+mn-cs"/>
              </a:rPr>
              <a:t> component </a:t>
            </a:r>
            <a:r>
              <a:rPr lang="en-US" baseline="0" dirty="0" err="1">
                <a:cs typeface="+mn-cs"/>
              </a:rPr>
              <a:t>wordt</a:t>
            </a:r>
            <a:r>
              <a:rPr lang="en-US" baseline="0" dirty="0">
                <a:cs typeface="+mn-cs"/>
              </a:rPr>
              <a:t> </a:t>
            </a:r>
            <a:r>
              <a:rPr lang="en-US" baseline="0" dirty="0" err="1">
                <a:cs typeface="+mn-cs"/>
              </a:rPr>
              <a:t>niet</a:t>
            </a:r>
            <a:r>
              <a:rPr lang="en-US" baseline="0" dirty="0">
                <a:cs typeface="+mn-cs"/>
              </a:rPr>
              <a:t> </a:t>
            </a:r>
            <a:r>
              <a:rPr lang="en-US" baseline="0" dirty="0" err="1">
                <a:cs typeface="+mn-cs"/>
              </a:rPr>
              <a:t>geclassificeerd</a:t>
            </a:r>
            <a:r>
              <a:rPr lang="en-US" baseline="0" dirty="0">
                <a:cs typeface="+mn-cs"/>
              </a:rPr>
              <a:t> in de ICF. De WHO </a:t>
            </a:r>
            <a:r>
              <a:rPr lang="en-US" baseline="0" dirty="0" err="1">
                <a:cs typeface="+mn-cs"/>
              </a:rPr>
              <a:t>beveelt</a:t>
            </a:r>
            <a:r>
              <a:rPr lang="en-US" baseline="0" dirty="0">
                <a:cs typeface="+mn-cs"/>
              </a:rPr>
              <a:t> </a:t>
            </a:r>
            <a:r>
              <a:rPr lang="en-US" baseline="0" dirty="0" err="1">
                <a:cs typeface="+mn-cs"/>
              </a:rPr>
              <a:t>aan</a:t>
            </a:r>
            <a:r>
              <a:rPr lang="en-US" baseline="0" dirty="0">
                <a:cs typeface="+mn-cs"/>
              </a:rPr>
              <a:t> om </a:t>
            </a:r>
            <a:r>
              <a:rPr lang="en-US" baseline="0" dirty="0" err="1">
                <a:cs typeface="+mn-cs"/>
              </a:rPr>
              <a:t>hier</a:t>
            </a:r>
            <a:r>
              <a:rPr lang="en-US" baseline="0" dirty="0">
                <a:cs typeface="+mn-cs"/>
              </a:rPr>
              <a:t> de ICD </a:t>
            </a:r>
            <a:r>
              <a:rPr lang="en-US" baseline="0" dirty="0" err="1">
                <a:cs typeface="+mn-cs"/>
              </a:rPr>
              <a:t>voor</a:t>
            </a:r>
            <a:r>
              <a:rPr lang="en-US" baseline="0" dirty="0">
                <a:cs typeface="+mn-cs"/>
              </a:rPr>
              <a:t> </a:t>
            </a:r>
            <a:r>
              <a:rPr lang="en-US" baseline="0" dirty="0" err="1">
                <a:cs typeface="+mn-cs"/>
              </a:rPr>
              <a:t>te</a:t>
            </a:r>
            <a:r>
              <a:rPr lang="en-US" baseline="0" dirty="0">
                <a:cs typeface="+mn-cs"/>
              </a:rPr>
              <a:t> </a:t>
            </a:r>
            <a:r>
              <a:rPr lang="en-US" baseline="0" dirty="0" err="1">
                <a:cs typeface="+mn-cs"/>
              </a:rPr>
              <a:t>gebruiken</a:t>
            </a:r>
            <a:endParaRPr lang="en-US" baseline="0" dirty="0">
              <a:cs typeface="+mn-cs"/>
            </a:endParaRPr>
          </a:p>
          <a:p>
            <a:pPr eaLnBrk="1" hangingPunct="1">
              <a:defRPr/>
            </a:pPr>
            <a:endParaRPr lang="en-US" baseline="0" dirty="0">
              <a:cs typeface="+mn-cs"/>
            </a:endParaRPr>
          </a:p>
          <a:p>
            <a:pPr marL="0" indent="0" eaLnBrk="1" hangingPunct="1">
              <a:buNone/>
              <a:defRPr/>
            </a:pPr>
            <a:r>
              <a:rPr lang="en-US" baseline="0" dirty="0" err="1">
                <a:cs typeface="+mn-cs"/>
              </a:rPr>
              <a:t>Volgens</a:t>
            </a:r>
            <a:r>
              <a:rPr lang="en-US" baseline="0" dirty="0">
                <a:cs typeface="+mn-cs"/>
              </a:rPr>
              <a:t> de ICF kun je het </a:t>
            </a:r>
            <a:r>
              <a:rPr lang="en-US" baseline="0" dirty="0" err="1">
                <a:cs typeface="+mn-cs"/>
              </a:rPr>
              <a:t>menselijk</a:t>
            </a:r>
            <a:r>
              <a:rPr lang="en-US" baseline="0" dirty="0">
                <a:cs typeface="+mn-cs"/>
              </a:rPr>
              <a:t>  </a:t>
            </a:r>
            <a:r>
              <a:rPr lang="en-US" baseline="0" dirty="0" err="1">
                <a:cs typeface="+mn-cs"/>
              </a:rPr>
              <a:t>functioneren</a:t>
            </a:r>
            <a:r>
              <a:rPr lang="en-US" baseline="0" dirty="0">
                <a:cs typeface="+mn-cs"/>
              </a:rPr>
              <a:t> </a:t>
            </a:r>
            <a:r>
              <a:rPr lang="en-US" baseline="0" dirty="0" err="1">
                <a:cs typeface="+mn-cs"/>
              </a:rPr>
              <a:t>uit</a:t>
            </a:r>
            <a:r>
              <a:rPr lang="en-US" baseline="0" dirty="0">
                <a:cs typeface="+mn-cs"/>
              </a:rPr>
              <a:t> </a:t>
            </a:r>
            <a:r>
              <a:rPr lang="en-US" baseline="0" dirty="0" err="1">
                <a:cs typeface="+mn-cs"/>
              </a:rPr>
              <a:t>vanuit</a:t>
            </a:r>
            <a:r>
              <a:rPr lang="en-US" baseline="0" dirty="0">
                <a:cs typeface="+mn-cs"/>
              </a:rPr>
              <a:t> </a:t>
            </a:r>
            <a:r>
              <a:rPr lang="en-US" baseline="0" dirty="0" err="1">
                <a:cs typeface="+mn-cs"/>
              </a:rPr>
              <a:t>drie</a:t>
            </a:r>
            <a:r>
              <a:rPr lang="en-US" baseline="0" dirty="0">
                <a:cs typeface="+mn-cs"/>
              </a:rPr>
              <a:t> </a:t>
            </a:r>
            <a:r>
              <a:rPr lang="en-US" baseline="0" dirty="0" err="1">
                <a:cs typeface="+mn-cs"/>
              </a:rPr>
              <a:t>perspectieven</a:t>
            </a:r>
            <a:r>
              <a:rPr lang="en-US" baseline="0" dirty="0">
                <a:cs typeface="+mn-cs"/>
              </a:rPr>
              <a:t> </a:t>
            </a:r>
            <a:r>
              <a:rPr lang="en-US" baseline="0" dirty="0" err="1">
                <a:cs typeface="+mn-cs"/>
              </a:rPr>
              <a:t>bekijken</a:t>
            </a:r>
            <a:r>
              <a:rPr lang="en-US" baseline="0" dirty="0">
                <a:cs typeface="+mn-cs"/>
              </a:rPr>
              <a:t> </a:t>
            </a:r>
            <a:r>
              <a:rPr lang="en-US" baseline="0" dirty="0" err="1">
                <a:cs typeface="+mn-cs"/>
              </a:rPr>
              <a:t>en</a:t>
            </a:r>
            <a:r>
              <a:rPr lang="en-US" baseline="0" dirty="0">
                <a:cs typeface="+mn-cs"/>
              </a:rPr>
              <a:t> </a:t>
            </a:r>
            <a:r>
              <a:rPr lang="en-US" baseline="0" dirty="0" err="1">
                <a:cs typeface="+mn-cs"/>
              </a:rPr>
              <a:t>beschrijven</a:t>
            </a:r>
            <a:r>
              <a:rPr lang="en-US" baseline="0" dirty="0">
                <a:cs typeface="+mn-cs"/>
              </a:rPr>
              <a:t>, je </a:t>
            </a:r>
            <a:r>
              <a:rPr lang="en-US" baseline="0" dirty="0" err="1">
                <a:cs typeface="+mn-cs"/>
              </a:rPr>
              <a:t>kunt</a:t>
            </a:r>
            <a:r>
              <a:rPr lang="en-US" baseline="0" dirty="0">
                <a:cs typeface="+mn-cs"/>
              </a:rPr>
              <a:t> </a:t>
            </a:r>
            <a:r>
              <a:rPr lang="en-US" baseline="0" dirty="0" err="1">
                <a:cs typeface="+mn-cs"/>
              </a:rPr>
              <a:t>dus</a:t>
            </a:r>
            <a:r>
              <a:rPr lang="en-US" baseline="0" dirty="0">
                <a:cs typeface="+mn-cs"/>
              </a:rPr>
              <a:t> op </a:t>
            </a:r>
            <a:r>
              <a:rPr lang="en-US" baseline="0" dirty="0" err="1">
                <a:cs typeface="+mn-cs"/>
              </a:rPr>
              <a:t>verschillende</a:t>
            </a:r>
            <a:r>
              <a:rPr lang="en-US" baseline="0" dirty="0">
                <a:cs typeface="+mn-cs"/>
              </a:rPr>
              <a:t> </a:t>
            </a:r>
            <a:r>
              <a:rPr lang="en-US" baseline="0" dirty="0" err="1">
                <a:cs typeface="+mn-cs"/>
              </a:rPr>
              <a:t>manieren</a:t>
            </a:r>
            <a:r>
              <a:rPr lang="en-US" baseline="0" dirty="0">
                <a:cs typeface="+mn-cs"/>
              </a:rPr>
              <a:t> het </a:t>
            </a:r>
            <a:r>
              <a:rPr lang="en-US" baseline="0" dirty="0" err="1">
                <a:cs typeface="+mn-cs"/>
              </a:rPr>
              <a:t>menselijk</a:t>
            </a:r>
            <a:r>
              <a:rPr lang="en-US" baseline="0" dirty="0">
                <a:cs typeface="+mn-cs"/>
              </a:rPr>
              <a:t> </a:t>
            </a:r>
            <a:r>
              <a:rPr lang="en-US" baseline="0" dirty="0" err="1">
                <a:cs typeface="+mn-cs"/>
              </a:rPr>
              <a:t>functineren</a:t>
            </a:r>
            <a:r>
              <a:rPr lang="en-US" baseline="0" dirty="0">
                <a:cs typeface="+mn-cs"/>
              </a:rPr>
              <a:t> </a:t>
            </a:r>
            <a:r>
              <a:rPr lang="en-US" baseline="0" dirty="0" err="1">
                <a:cs typeface="+mn-cs"/>
              </a:rPr>
              <a:t>bekijken</a:t>
            </a:r>
            <a:r>
              <a:rPr lang="en-US" baseline="0" dirty="0">
                <a:cs typeface="+mn-cs"/>
              </a:rPr>
              <a:t>.</a:t>
            </a:r>
          </a:p>
          <a:p>
            <a:pPr marL="0" indent="0" eaLnBrk="1" hangingPunct="1">
              <a:buNone/>
              <a:defRPr/>
            </a:pPr>
            <a:r>
              <a:rPr lang="en-US" baseline="0" dirty="0">
                <a:cs typeface="+mn-cs"/>
              </a:rPr>
              <a:t>De </a:t>
            </a:r>
            <a:r>
              <a:rPr lang="en-US" baseline="0" dirty="0" err="1">
                <a:cs typeface="+mn-cs"/>
              </a:rPr>
              <a:t>eeste</a:t>
            </a:r>
            <a:r>
              <a:rPr lang="en-US" baseline="0" dirty="0">
                <a:cs typeface="+mn-cs"/>
              </a:rPr>
              <a:t> </a:t>
            </a:r>
            <a:r>
              <a:rPr lang="en-US" baseline="0" dirty="0" err="1">
                <a:cs typeface="+mn-cs"/>
              </a:rPr>
              <a:t>manier</a:t>
            </a:r>
            <a:r>
              <a:rPr lang="en-US" baseline="0" dirty="0">
                <a:cs typeface="+mn-cs"/>
              </a:rPr>
              <a:t> is om </a:t>
            </a:r>
            <a:r>
              <a:rPr lang="en-US" baseline="0" dirty="0" err="1">
                <a:cs typeface="+mn-cs"/>
              </a:rPr>
              <a:t>naar</a:t>
            </a:r>
            <a:r>
              <a:rPr lang="en-US" baseline="0" dirty="0">
                <a:cs typeface="+mn-cs"/>
              </a:rPr>
              <a:t> het </a:t>
            </a:r>
            <a:r>
              <a:rPr lang="en-US" baseline="0" dirty="0" err="1">
                <a:cs typeface="+mn-cs"/>
              </a:rPr>
              <a:t>functioneren</a:t>
            </a:r>
            <a:r>
              <a:rPr lang="en-US" baseline="0" dirty="0">
                <a:cs typeface="+mn-cs"/>
              </a:rPr>
              <a:t> </a:t>
            </a:r>
            <a:r>
              <a:rPr lang="en-US" baseline="0" dirty="0" err="1">
                <a:cs typeface="+mn-cs"/>
              </a:rPr>
              <a:t>te</a:t>
            </a:r>
            <a:r>
              <a:rPr lang="en-US" baseline="0" dirty="0">
                <a:cs typeface="+mn-cs"/>
              </a:rPr>
              <a:t> </a:t>
            </a:r>
            <a:r>
              <a:rPr lang="en-US" baseline="0" dirty="0" err="1">
                <a:cs typeface="+mn-cs"/>
              </a:rPr>
              <a:t>kijken</a:t>
            </a:r>
            <a:r>
              <a:rPr lang="en-US" baseline="0" dirty="0">
                <a:cs typeface="+mn-cs"/>
              </a:rPr>
              <a:t> </a:t>
            </a:r>
            <a:r>
              <a:rPr lang="en-US" baseline="0" dirty="0" err="1">
                <a:cs typeface="+mn-cs"/>
              </a:rPr>
              <a:t>vanuit</a:t>
            </a:r>
            <a:r>
              <a:rPr lang="en-US" baseline="0" dirty="0">
                <a:cs typeface="+mn-cs"/>
              </a:rPr>
              <a:t> het </a:t>
            </a:r>
            <a:r>
              <a:rPr lang="en-US" baseline="0" dirty="0" err="1">
                <a:cs typeface="+mn-cs"/>
              </a:rPr>
              <a:t>perspectief</a:t>
            </a:r>
            <a:r>
              <a:rPr lang="en-US" baseline="0" dirty="0">
                <a:cs typeface="+mn-cs"/>
              </a:rPr>
              <a:t> van het </a:t>
            </a:r>
            <a:r>
              <a:rPr lang="en-US" baseline="0" dirty="0" err="1">
                <a:cs typeface="+mn-cs"/>
              </a:rPr>
              <a:t>menselijk</a:t>
            </a:r>
            <a:r>
              <a:rPr lang="en-US" baseline="0" dirty="0">
                <a:cs typeface="+mn-cs"/>
              </a:rPr>
              <a:t> </a:t>
            </a:r>
            <a:r>
              <a:rPr lang="en-US" baseline="0" dirty="0" err="1">
                <a:cs typeface="+mn-cs"/>
              </a:rPr>
              <a:t>lichaam</a:t>
            </a:r>
            <a:endParaRPr lang="en-US" baseline="0" dirty="0">
              <a:cs typeface="+mn-cs"/>
            </a:endParaRPr>
          </a:p>
          <a:p>
            <a:pPr marL="0" indent="0" eaLnBrk="1" hangingPunct="1">
              <a:buNone/>
              <a:defRPr/>
            </a:pPr>
            <a:r>
              <a:rPr lang="en-US" baseline="0" dirty="0" err="1">
                <a:cs typeface="+mn-cs"/>
              </a:rPr>
              <a:t>Deze</a:t>
            </a:r>
            <a:r>
              <a:rPr lang="en-US" baseline="0" dirty="0">
                <a:cs typeface="+mn-cs"/>
              </a:rPr>
              <a:t> </a:t>
            </a:r>
            <a:r>
              <a:rPr lang="en-US" baseline="0" dirty="0" err="1">
                <a:cs typeface="+mn-cs"/>
              </a:rPr>
              <a:t>manier</a:t>
            </a:r>
            <a:r>
              <a:rPr lang="en-US" baseline="0" dirty="0">
                <a:cs typeface="+mn-cs"/>
              </a:rPr>
              <a:t> van </a:t>
            </a:r>
            <a:r>
              <a:rPr lang="en-US" baseline="0" dirty="0" err="1">
                <a:cs typeface="+mn-cs"/>
              </a:rPr>
              <a:t>kijken</a:t>
            </a:r>
            <a:r>
              <a:rPr lang="en-US" baseline="0" dirty="0">
                <a:cs typeface="+mn-cs"/>
              </a:rPr>
              <a:t> is </a:t>
            </a:r>
            <a:r>
              <a:rPr lang="en-US" baseline="0" dirty="0" err="1">
                <a:cs typeface="+mn-cs"/>
              </a:rPr>
              <a:t>opgedeeld</a:t>
            </a:r>
            <a:r>
              <a:rPr lang="en-US" baseline="0" dirty="0">
                <a:cs typeface="+mn-cs"/>
              </a:rPr>
              <a:t> in twee </a:t>
            </a:r>
            <a:r>
              <a:rPr lang="en-US" baseline="0" dirty="0" err="1">
                <a:cs typeface="+mn-cs"/>
              </a:rPr>
              <a:t>componenten</a:t>
            </a:r>
            <a:r>
              <a:rPr lang="en-US" baseline="0" dirty="0">
                <a:cs typeface="+mn-cs"/>
              </a:rPr>
              <a:t>,</a:t>
            </a:r>
          </a:p>
          <a:p>
            <a:pPr marL="0" indent="0" eaLnBrk="1" hangingPunct="1">
              <a:buNone/>
              <a:defRPr/>
            </a:pPr>
            <a:r>
              <a:rPr lang="en-US" baseline="0" dirty="0">
                <a:cs typeface="+mn-cs"/>
              </a:rPr>
              <a:t>1. </a:t>
            </a:r>
            <a:r>
              <a:rPr lang="en-US" baseline="0" dirty="0" err="1">
                <a:cs typeface="+mn-cs"/>
              </a:rPr>
              <a:t>Een</a:t>
            </a:r>
            <a:r>
              <a:rPr lang="en-US" baseline="0" dirty="0">
                <a:cs typeface="+mn-cs"/>
              </a:rPr>
              <a:t> </a:t>
            </a:r>
            <a:r>
              <a:rPr lang="en-US" baseline="0" dirty="0" err="1">
                <a:cs typeface="+mn-cs"/>
              </a:rPr>
              <a:t>beschrijving</a:t>
            </a:r>
            <a:r>
              <a:rPr lang="en-US" baseline="0" dirty="0">
                <a:cs typeface="+mn-cs"/>
              </a:rPr>
              <a:t> van de </a:t>
            </a:r>
            <a:r>
              <a:rPr lang="en-US" baseline="0" dirty="0" err="1">
                <a:cs typeface="+mn-cs"/>
              </a:rPr>
              <a:t>fysiologische</a:t>
            </a:r>
            <a:r>
              <a:rPr lang="en-US" baseline="0" dirty="0">
                <a:cs typeface="+mn-cs"/>
              </a:rPr>
              <a:t> </a:t>
            </a:r>
            <a:r>
              <a:rPr lang="en-US" baseline="0" dirty="0" err="1">
                <a:cs typeface="+mn-cs"/>
              </a:rPr>
              <a:t>en</a:t>
            </a:r>
            <a:r>
              <a:rPr lang="en-US" baseline="0" dirty="0">
                <a:cs typeface="+mn-cs"/>
              </a:rPr>
              <a:t> </a:t>
            </a:r>
            <a:r>
              <a:rPr lang="en-US" baseline="0" dirty="0" err="1">
                <a:cs typeface="+mn-cs"/>
              </a:rPr>
              <a:t>mentale</a:t>
            </a:r>
            <a:r>
              <a:rPr lang="en-US" baseline="0" dirty="0">
                <a:cs typeface="+mn-cs"/>
              </a:rPr>
              <a:t> </a:t>
            </a:r>
            <a:r>
              <a:rPr lang="en-US" baseline="0" dirty="0" err="1">
                <a:cs typeface="+mn-cs"/>
              </a:rPr>
              <a:t>functies</a:t>
            </a:r>
            <a:r>
              <a:rPr lang="en-US" baseline="0" dirty="0">
                <a:cs typeface="+mn-cs"/>
              </a:rPr>
              <a:t>, </a:t>
            </a:r>
            <a:r>
              <a:rPr lang="en-US" baseline="0" dirty="0" err="1">
                <a:cs typeface="+mn-cs"/>
              </a:rPr>
              <a:t>bijv</a:t>
            </a:r>
            <a:r>
              <a:rPr lang="en-US" baseline="0" dirty="0">
                <a:cs typeface="+mn-cs"/>
              </a:rPr>
              <a:t> het </a:t>
            </a:r>
            <a:r>
              <a:rPr lang="en-US" baseline="0" dirty="0" err="1">
                <a:cs typeface="+mn-cs"/>
              </a:rPr>
              <a:t>functioneren</a:t>
            </a:r>
            <a:r>
              <a:rPr lang="en-US" baseline="0" dirty="0">
                <a:cs typeface="+mn-cs"/>
              </a:rPr>
              <a:t> van </a:t>
            </a:r>
            <a:r>
              <a:rPr lang="en-US" baseline="0" dirty="0" err="1">
                <a:cs typeface="+mn-cs"/>
              </a:rPr>
              <a:t>lichaamsdelen</a:t>
            </a:r>
            <a:r>
              <a:rPr lang="en-US" baseline="0" dirty="0">
                <a:cs typeface="+mn-cs"/>
              </a:rPr>
              <a:t>, </a:t>
            </a:r>
            <a:r>
              <a:rPr lang="en-US" baseline="0" dirty="0" err="1">
                <a:cs typeface="+mn-cs"/>
              </a:rPr>
              <a:t>gewrichten</a:t>
            </a:r>
            <a:r>
              <a:rPr lang="en-US" baseline="0" dirty="0">
                <a:cs typeface="+mn-cs"/>
              </a:rPr>
              <a:t>, of </a:t>
            </a:r>
            <a:r>
              <a:rPr lang="en-US" baseline="0" dirty="0" err="1">
                <a:cs typeface="+mn-cs"/>
              </a:rPr>
              <a:t>organen</a:t>
            </a:r>
            <a:r>
              <a:rPr lang="en-US" baseline="0" dirty="0">
                <a:cs typeface="+mn-cs"/>
              </a:rPr>
              <a:t>, de </a:t>
            </a:r>
            <a:r>
              <a:rPr lang="en-US" baseline="0" dirty="0" err="1">
                <a:cs typeface="+mn-cs"/>
              </a:rPr>
              <a:t>longen</a:t>
            </a:r>
            <a:r>
              <a:rPr lang="en-US" baseline="0" dirty="0">
                <a:cs typeface="+mn-cs"/>
              </a:rPr>
              <a:t>, het hart of </a:t>
            </a:r>
            <a:r>
              <a:rPr lang="en-US" baseline="0" dirty="0" err="1">
                <a:cs typeface="+mn-cs"/>
              </a:rPr>
              <a:t>zintuigen</a:t>
            </a:r>
            <a:r>
              <a:rPr lang="en-US" baseline="0" dirty="0">
                <a:cs typeface="+mn-cs"/>
              </a:rPr>
              <a:t>. </a:t>
            </a:r>
            <a:r>
              <a:rPr lang="en-US" baseline="0" dirty="0" err="1">
                <a:cs typeface="+mn-cs"/>
              </a:rPr>
              <a:t>Bijv</a:t>
            </a:r>
            <a:r>
              <a:rPr lang="en-US" baseline="0" dirty="0">
                <a:cs typeface="+mn-cs"/>
              </a:rPr>
              <a:t> de </a:t>
            </a:r>
            <a:r>
              <a:rPr lang="en-US" baseline="0" dirty="0" err="1">
                <a:cs typeface="+mn-cs"/>
              </a:rPr>
              <a:t>functie</a:t>
            </a:r>
            <a:r>
              <a:rPr lang="en-US" baseline="0" dirty="0">
                <a:cs typeface="+mn-cs"/>
              </a:rPr>
              <a:t> van het </a:t>
            </a:r>
            <a:r>
              <a:rPr lang="en-US" baseline="0" dirty="0" err="1">
                <a:cs typeface="+mn-cs"/>
              </a:rPr>
              <a:t>oor</a:t>
            </a:r>
            <a:r>
              <a:rPr lang="en-US" baseline="0" dirty="0">
                <a:cs typeface="+mn-cs"/>
              </a:rPr>
              <a:t> is ‘ </a:t>
            </a:r>
            <a:r>
              <a:rPr lang="en-US" baseline="0" dirty="0" err="1">
                <a:cs typeface="+mn-cs"/>
              </a:rPr>
              <a:t>luisteren</a:t>
            </a:r>
            <a:r>
              <a:rPr lang="en-US" baseline="0" dirty="0">
                <a:cs typeface="+mn-cs"/>
              </a:rPr>
              <a:t>’  de </a:t>
            </a:r>
            <a:r>
              <a:rPr lang="en-US" baseline="0" dirty="0" err="1">
                <a:cs typeface="+mn-cs"/>
              </a:rPr>
              <a:t>functie</a:t>
            </a:r>
            <a:r>
              <a:rPr lang="en-US" baseline="0" dirty="0">
                <a:cs typeface="+mn-cs"/>
              </a:rPr>
              <a:t> van de </a:t>
            </a:r>
            <a:r>
              <a:rPr lang="en-US" baseline="0" dirty="0" err="1">
                <a:cs typeface="+mn-cs"/>
              </a:rPr>
              <a:t>hersenen</a:t>
            </a:r>
            <a:r>
              <a:rPr lang="en-US" baseline="0" dirty="0">
                <a:cs typeface="+mn-cs"/>
              </a:rPr>
              <a:t> is ‘</a:t>
            </a:r>
            <a:r>
              <a:rPr lang="en-US" baseline="0" dirty="0" err="1">
                <a:cs typeface="+mn-cs"/>
              </a:rPr>
              <a:t>denken</a:t>
            </a:r>
            <a:r>
              <a:rPr lang="en-US" baseline="0" dirty="0">
                <a:cs typeface="+mn-cs"/>
              </a:rPr>
              <a:t>’</a:t>
            </a:r>
          </a:p>
          <a:p>
            <a:pPr marL="228600" indent="-228600" eaLnBrk="1" hangingPunct="1">
              <a:buAutoNum type="arabicPeriod" startAt="2"/>
              <a:defRPr/>
            </a:pPr>
            <a:r>
              <a:rPr lang="en-US" baseline="0" dirty="0" err="1">
                <a:cs typeface="+mn-cs"/>
              </a:rPr>
              <a:t>een</a:t>
            </a:r>
            <a:r>
              <a:rPr lang="en-US" baseline="0" dirty="0">
                <a:cs typeface="+mn-cs"/>
              </a:rPr>
              <a:t> </a:t>
            </a:r>
            <a:r>
              <a:rPr lang="en-US" baseline="0" dirty="0" err="1">
                <a:cs typeface="+mn-cs"/>
              </a:rPr>
              <a:t>beschrijving</a:t>
            </a:r>
            <a:r>
              <a:rPr lang="en-US" baseline="0" dirty="0">
                <a:cs typeface="+mn-cs"/>
              </a:rPr>
              <a:t> van de </a:t>
            </a:r>
            <a:r>
              <a:rPr lang="en-US" baseline="0" dirty="0" err="1">
                <a:cs typeface="+mn-cs"/>
              </a:rPr>
              <a:t>anatomische</a:t>
            </a:r>
            <a:r>
              <a:rPr lang="en-US" baseline="0" dirty="0">
                <a:cs typeface="+mn-cs"/>
              </a:rPr>
              <a:t> </a:t>
            </a:r>
            <a:r>
              <a:rPr lang="en-US" baseline="0" dirty="0" err="1">
                <a:cs typeface="+mn-cs"/>
              </a:rPr>
              <a:t>eigenschappen</a:t>
            </a:r>
            <a:r>
              <a:rPr lang="en-US" baseline="0" dirty="0">
                <a:cs typeface="+mn-cs"/>
              </a:rPr>
              <a:t>. </a:t>
            </a:r>
            <a:r>
              <a:rPr lang="en-US" baseline="0" dirty="0" err="1">
                <a:cs typeface="+mn-cs"/>
              </a:rPr>
              <a:t>Hiermee</a:t>
            </a:r>
            <a:r>
              <a:rPr lang="en-US" baseline="0" dirty="0">
                <a:cs typeface="+mn-cs"/>
              </a:rPr>
              <a:t> </a:t>
            </a:r>
            <a:r>
              <a:rPr lang="en-US" baseline="0" dirty="0" err="1">
                <a:cs typeface="+mn-cs"/>
              </a:rPr>
              <a:t>wordt</a:t>
            </a:r>
            <a:r>
              <a:rPr lang="en-US" baseline="0" dirty="0">
                <a:cs typeface="+mn-cs"/>
              </a:rPr>
              <a:t> </a:t>
            </a:r>
            <a:r>
              <a:rPr lang="en-US" baseline="0" dirty="0" err="1">
                <a:cs typeface="+mn-cs"/>
              </a:rPr>
              <a:t>bedoeld</a:t>
            </a:r>
            <a:r>
              <a:rPr lang="en-US" baseline="0" dirty="0">
                <a:cs typeface="+mn-cs"/>
              </a:rPr>
              <a:t> om </a:t>
            </a:r>
            <a:r>
              <a:rPr lang="en-US" baseline="0" dirty="0" err="1">
                <a:cs typeface="+mn-cs"/>
              </a:rPr>
              <a:t>iets</a:t>
            </a:r>
            <a:r>
              <a:rPr lang="en-US" baseline="0" dirty="0">
                <a:cs typeface="+mn-cs"/>
              </a:rPr>
              <a:t> </a:t>
            </a:r>
            <a:r>
              <a:rPr lang="en-US" baseline="0" dirty="0" err="1">
                <a:cs typeface="+mn-cs"/>
              </a:rPr>
              <a:t>te</a:t>
            </a:r>
            <a:r>
              <a:rPr lang="en-US" baseline="0" dirty="0">
                <a:cs typeface="+mn-cs"/>
              </a:rPr>
              <a:t> </a:t>
            </a:r>
            <a:r>
              <a:rPr lang="en-US" baseline="0" dirty="0" err="1">
                <a:cs typeface="+mn-cs"/>
              </a:rPr>
              <a:t>zeggen</a:t>
            </a:r>
            <a:r>
              <a:rPr lang="en-US" baseline="0" dirty="0">
                <a:cs typeface="+mn-cs"/>
              </a:rPr>
              <a:t> over de </a:t>
            </a:r>
            <a:r>
              <a:rPr lang="en-US" baseline="0" dirty="0" err="1">
                <a:cs typeface="+mn-cs"/>
              </a:rPr>
              <a:t>positie</a:t>
            </a:r>
            <a:r>
              <a:rPr lang="en-US" baseline="0" dirty="0">
                <a:cs typeface="+mn-cs"/>
              </a:rPr>
              <a:t>, </a:t>
            </a:r>
            <a:r>
              <a:rPr lang="en-US" baseline="0" dirty="0" err="1">
                <a:cs typeface="+mn-cs"/>
              </a:rPr>
              <a:t>vorm</a:t>
            </a:r>
            <a:r>
              <a:rPr lang="en-US" baseline="0" dirty="0">
                <a:cs typeface="+mn-cs"/>
              </a:rPr>
              <a:t>, </a:t>
            </a:r>
            <a:r>
              <a:rPr lang="en-US" baseline="0" dirty="0" err="1">
                <a:cs typeface="+mn-cs"/>
              </a:rPr>
              <a:t>aanwezigheid</a:t>
            </a:r>
            <a:r>
              <a:rPr lang="en-US" baseline="0" dirty="0">
                <a:cs typeface="+mn-cs"/>
              </a:rPr>
              <a:t> van </a:t>
            </a:r>
            <a:r>
              <a:rPr lang="en-US" baseline="0" dirty="0" err="1">
                <a:cs typeface="+mn-cs"/>
              </a:rPr>
              <a:t>lichaamsdelen</a:t>
            </a:r>
            <a:r>
              <a:rPr lang="en-US" baseline="0" dirty="0">
                <a:cs typeface="+mn-cs"/>
              </a:rPr>
              <a:t>, </a:t>
            </a:r>
            <a:r>
              <a:rPr lang="en-US" baseline="0" dirty="0" err="1">
                <a:cs typeface="+mn-cs"/>
              </a:rPr>
              <a:t>bijv</a:t>
            </a:r>
            <a:r>
              <a:rPr lang="en-US" baseline="0" dirty="0">
                <a:cs typeface="+mn-cs"/>
              </a:rPr>
              <a:t> de </a:t>
            </a:r>
            <a:r>
              <a:rPr lang="en-US" baseline="0" dirty="0" err="1">
                <a:cs typeface="+mn-cs"/>
              </a:rPr>
              <a:t>vorm</a:t>
            </a:r>
            <a:r>
              <a:rPr lang="en-US" baseline="0" dirty="0">
                <a:cs typeface="+mn-cs"/>
              </a:rPr>
              <a:t> van het </a:t>
            </a:r>
            <a:r>
              <a:rPr lang="en-US" baseline="0" dirty="0" err="1">
                <a:cs typeface="+mn-cs"/>
              </a:rPr>
              <a:t>oor</a:t>
            </a:r>
            <a:r>
              <a:rPr lang="en-US" baseline="0" dirty="0">
                <a:cs typeface="+mn-cs"/>
              </a:rPr>
              <a:t>, of de </a:t>
            </a:r>
            <a:r>
              <a:rPr lang="en-US" baseline="0" dirty="0" err="1">
                <a:cs typeface="+mn-cs"/>
              </a:rPr>
              <a:t>aanwezigheid</a:t>
            </a:r>
            <a:r>
              <a:rPr lang="en-US" baseline="0" dirty="0">
                <a:cs typeface="+mn-cs"/>
              </a:rPr>
              <a:t> van </a:t>
            </a:r>
            <a:r>
              <a:rPr lang="en-US" baseline="0" dirty="0" err="1">
                <a:cs typeface="+mn-cs"/>
              </a:rPr>
              <a:t>een</a:t>
            </a:r>
            <a:r>
              <a:rPr lang="en-US" baseline="0" dirty="0">
                <a:cs typeface="+mn-cs"/>
              </a:rPr>
              <a:t> </a:t>
            </a:r>
            <a:r>
              <a:rPr lang="en-US" baseline="0" dirty="0" err="1">
                <a:cs typeface="+mn-cs"/>
              </a:rPr>
              <a:t>oog</a:t>
            </a:r>
            <a:r>
              <a:rPr lang="en-US" baseline="0" dirty="0">
                <a:cs typeface="+mn-cs"/>
              </a:rPr>
              <a:t> of </a:t>
            </a:r>
            <a:r>
              <a:rPr lang="en-US" baseline="0" dirty="0" err="1">
                <a:cs typeface="+mn-cs"/>
              </a:rPr>
              <a:t>een</a:t>
            </a:r>
            <a:r>
              <a:rPr lang="en-US" baseline="0" dirty="0">
                <a:cs typeface="+mn-cs"/>
              </a:rPr>
              <a:t> been</a:t>
            </a:r>
          </a:p>
          <a:p>
            <a:pPr marL="0" indent="0" eaLnBrk="1" hangingPunct="1">
              <a:buNone/>
              <a:defRPr/>
            </a:pPr>
            <a:endParaRPr lang="en-US" baseline="0" dirty="0">
              <a:cs typeface="+mn-cs"/>
            </a:endParaRPr>
          </a:p>
          <a:p>
            <a:pPr marL="0" indent="0" eaLnBrk="1" hangingPunct="1">
              <a:buNone/>
              <a:defRPr/>
            </a:pPr>
            <a:r>
              <a:rPr lang="en-US" baseline="0" dirty="0">
                <a:cs typeface="+mn-cs"/>
              </a:rPr>
              <a:t>Het </a:t>
            </a:r>
            <a:r>
              <a:rPr lang="en-US" baseline="0" dirty="0" err="1">
                <a:cs typeface="+mn-cs"/>
              </a:rPr>
              <a:t>tweede</a:t>
            </a:r>
            <a:r>
              <a:rPr lang="en-US" baseline="0" dirty="0">
                <a:cs typeface="+mn-cs"/>
              </a:rPr>
              <a:t> </a:t>
            </a:r>
            <a:r>
              <a:rPr lang="en-US" baseline="0" dirty="0" err="1">
                <a:cs typeface="+mn-cs"/>
              </a:rPr>
              <a:t>perspectief</a:t>
            </a:r>
            <a:r>
              <a:rPr lang="en-US" baseline="0" dirty="0">
                <a:cs typeface="+mn-cs"/>
              </a:rPr>
              <a:t>, of </a:t>
            </a:r>
            <a:r>
              <a:rPr lang="en-US" baseline="0" dirty="0" err="1">
                <a:cs typeface="+mn-cs"/>
              </a:rPr>
              <a:t>wijze</a:t>
            </a:r>
            <a:r>
              <a:rPr lang="en-US" baseline="0" dirty="0">
                <a:cs typeface="+mn-cs"/>
              </a:rPr>
              <a:t> </a:t>
            </a:r>
            <a:r>
              <a:rPr lang="en-US" baseline="0" dirty="0" err="1">
                <a:cs typeface="+mn-cs"/>
              </a:rPr>
              <a:t>waarop</a:t>
            </a:r>
            <a:r>
              <a:rPr lang="en-US" baseline="0" dirty="0">
                <a:cs typeface="+mn-cs"/>
              </a:rPr>
              <a:t> je het </a:t>
            </a:r>
            <a:r>
              <a:rPr lang="en-US" baseline="0" dirty="0" err="1">
                <a:cs typeface="+mn-cs"/>
              </a:rPr>
              <a:t>menselijk</a:t>
            </a:r>
            <a:r>
              <a:rPr lang="en-US" baseline="0" dirty="0">
                <a:cs typeface="+mn-cs"/>
              </a:rPr>
              <a:t> </a:t>
            </a:r>
            <a:r>
              <a:rPr lang="en-US" baseline="0" dirty="0" err="1">
                <a:cs typeface="+mn-cs"/>
              </a:rPr>
              <a:t>functioneren</a:t>
            </a:r>
            <a:r>
              <a:rPr lang="en-US" baseline="0" dirty="0">
                <a:cs typeface="+mn-cs"/>
              </a:rPr>
              <a:t> </a:t>
            </a:r>
            <a:r>
              <a:rPr lang="en-US" baseline="0" dirty="0" err="1">
                <a:cs typeface="+mn-cs"/>
              </a:rPr>
              <a:t>kunt</a:t>
            </a:r>
            <a:r>
              <a:rPr lang="en-US" baseline="0" dirty="0">
                <a:cs typeface="+mn-cs"/>
              </a:rPr>
              <a:t> </a:t>
            </a:r>
            <a:r>
              <a:rPr lang="en-US" baseline="0" dirty="0" err="1">
                <a:cs typeface="+mn-cs"/>
              </a:rPr>
              <a:t>bekijken</a:t>
            </a:r>
            <a:r>
              <a:rPr lang="en-US" baseline="0" dirty="0">
                <a:cs typeface="+mn-cs"/>
              </a:rPr>
              <a:t>,  is het </a:t>
            </a:r>
            <a:r>
              <a:rPr lang="en-US" baseline="0" dirty="0" err="1">
                <a:cs typeface="+mn-cs"/>
              </a:rPr>
              <a:t>perspectief</a:t>
            </a:r>
            <a:r>
              <a:rPr lang="en-US" baseline="0" dirty="0">
                <a:cs typeface="+mn-cs"/>
              </a:rPr>
              <a:t> van het </a:t>
            </a:r>
            <a:r>
              <a:rPr lang="en-US" baseline="0" dirty="0" err="1">
                <a:cs typeface="+mn-cs"/>
              </a:rPr>
              <a:t>menselijk</a:t>
            </a:r>
            <a:r>
              <a:rPr lang="en-US" baseline="0" dirty="0">
                <a:cs typeface="+mn-cs"/>
              </a:rPr>
              <a:t> </a:t>
            </a:r>
            <a:r>
              <a:rPr lang="en-US" baseline="0" dirty="0" err="1">
                <a:cs typeface="+mn-cs"/>
              </a:rPr>
              <a:t>handelen</a:t>
            </a:r>
            <a:r>
              <a:rPr lang="en-US" baseline="0" dirty="0">
                <a:cs typeface="+mn-cs"/>
              </a:rPr>
              <a:t>.</a:t>
            </a:r>
          </a:p>
          <a:p>
            <a:pPr marL="0" indent="0" eaLnBrk="1" hangingPunct="1">
              <a:buNone/>
              <a:defRPr/>
            </a:pPr>
            <a:r>
              <a:rPr lang="en-US" baseline="0" dirty="0" err="1">
                <a:cs typeface="+mn-cs"/>
              </a:rPr>
              <a:t>Hiervoor</a:t>
            </a:r>
            <a:r>
              <a:rPr lang="en-US" baseline="0" dirty="0">
                <a:cs typeface="+mn-cs"/>
              </a:rPr>
              <a:t> </a:t>
            </a:r>
            <a:r>
              <a:rPr lang="en-US" baseline="0" dirty="0" err="1">
                <a:cs typeface="+mn-cs"/>
              </a:rPr>
              <a:t>kent</a:t>
            </a:r>
            <a:r>
              <a:rPr lang="en-US" baseline="0" dirty="0">
                <a:cs typeface="+mn-cs"/>
              </a:rPr>
              <a:t> de ICF de component ‘ </a:t>
            </a:r>
            <a:r>
              <a:rPr lang="en-US" baseline="0" dirty="0" err="1">
                <a:cs typeface="+mn-cs"/>
              </a:rPr>
              <a:t>activiteiten</a:t>
            </a:r>
            <a:r>
              <a:rPr lang="en-US" baseline="0" dirty="0">
                <a:cs typeface="+mn-cs"/>
              </a:rPr>
              <a:t>’.  </a:t>
            </a:r>
            <a:r>
              <a:rPr lang="en-US" baseline="0" dirty="0" err="1">
                <a:cs typeface="+mn-cs"/>
              </a:rPr>
              <a:t>Bij</a:t>
            </a:r>
            <a:r>
              <a:rPr lang="en-US" baseline="0" dirty="0">
                <a:cs typeface="+mn-cs"/>
              </a:rPr>
              <a:t> </a:t>
            </a:r>
            <a:r>
              <a:rPr lang="en-US" baseline="0" dirty="0" err="1">
                <a:cs typeface="+mn-cs"/>
              </a:rPr>
              <a:t>dit</a:t>
            </a:r>
            <a:r>
              <a:rPr lang="en-US" baseline="0" dirty="0">
                <a:cs typeface="+mn-cs"/>
              </a:rPr>
              <a:t> </a:t>
            </a:r>
            <a:r>
              <a:rPr lang="en-US" baseline="0" dirty="0" err="1">
                <a:cs typeface="+mn-cs"/>
              </a:rPr>
              <a:t>perspectief</a:t>
            </a:r>
            <a:r>
              <a:rPr lang="en-US" baseline="0" dirty="0">
                <a:cs typeface="+mn-cs"/>
              </a:rPr>
              <a:t> </a:t>
            </a:r>
            <a:r>
              <a:rPr lang="en-US" baseline="0" dirty="0" err="1">
                <a:cs typeface="+mn-cs"/>
              </a:rPr>
              <a:t>gaat</a:t>
            </a:r>
            <a:r>
              <a:rPr lang="en-US" baseline="0" dirty="0">
                <a:cs typeface="+mn-cs"/>
              </a:rPr>
              <a:t> het om </a:t>
            </a:r>
            <a:r>
              <a:rPr lang="en-US" baseline="0" dirty="0" err="1">
                <a:cs typeface="+mn-cs"/>
              </a:rPr>
              <a:t>wat</a:t>
            </a:r>
            <a:r>
              <a:rPr lang="en-US" baseline="0" dirty="0">
                <a:cs typeface="+mn-cs"/>
              </a:rPr>
              <a:t> </a:t>
            </a:r>
            <a:r>
              <a:rPr lang="en-US" baseline="0" dirty="0" err="1">
                <a:cs typeface="+mn-cs"/>
              </a:rPr>
              <a:t>iemand</a:t>
            </a:r>
            <a:r>
              <a:rPr lang="en-US" baseline="0" dirty="0">
                <a:cs typeface="+mn-cs"/>
              </a:rPr>
              <a:t> </a:t>
            </a:r>
            <a:r>
              <a:rPr lang="en-US" baseline="0" dirty="0" err="1">
                <a:cs typeface="+mn-cs"/>
              </a:rPr>
              <a:t>doet</a:t>
            </a:r>
            <a:r>
              <a:rPr lang="en-US" baseline="0" dirty="0">
                <a:cs typeface="+mn-cs"/>
              </a:rPr>
              <a:t> of nog </a:t>
            </a:r>
            <a:r>
              <a:rPr lang="en-US" baseline="0" dirty="0" err="1">
                <a:cs typeface="+mn-cs"/>
              </a:rPr>
              <a:t>zelf</a:t>
            </a:r>
            <a:r>
              <a:rPr lang="en-US" baseline="0" dirty="0">
                <a:cs typeface="+mn-cs"/>
              </a:rPr>
              <a:t> </a:t>
            </a:r>
            <a:r>
              <a:rPr lang="en-US" baseline="0" dirty="0" err="1">
                <a:cs typeface="+mn-cs"/>
              </a:rPr>
              <a:t>kan</a:t>
            </a:r>
            <a:r>
              <a:rPr lang="en-US" baseline="0" dirty="0">
                <a:cs typeface="+mn-cs"/>
              </a:rPr>
              <a:t> </a:t>
            </a:r>
            <a:r>
              <a:rPr lang="en-US" baseline="0" dirty="0" err="1">
                <a:cs typeface="+mn-cs"/>
              </a:rPr>
              <a:t>doen</a:t>
            </a:r>
            <a:r>
              <a:rPr lang="en-US" baseline="0" dirty="0">
                <a:cs typeface="+mn-cs"/>
              </a:rPr>
              <a:t>, </a:t>
            </a:r>
            <a:r>
              <a:rPr lang="en-US" baseline="0" dirty="0" err="1">
                <a:cs typeface="+mn-cs"/>
              </a:rPr>
              <a:t>bijv</a:t>
            </a:r>
            <a:r>
              <a:rPr lang="en-US" baseline="0" dirty="0">
                <a:cs typeface="+mn-cs"/>
              </a:rPr>
              <a:t> </a:t>
            </a:r>
            <a:r>
              <a:rPr lang="en-US" baseline="0" dirty="0" err="1">
                <a:cs typeface="+mn-cs"/>
              </a:rPr>
              <a:t>aankleden</a:t>
            </a:r>
            <a:r>
              <a:rPr lang="en-US" baseline="0" dirty="0">
                <a:cs typeface="+mn-cs"/>
              </a:rPr>
              <a:t>, </a:t>
            </a:r>
            <a:r>
              <a:rPr lang="en-US" baseline="0" dirty="0" err="1">
                <a:cs typeface="+mn-cs"/>
              </a:rPr>
              <a:t>zitten</a:t>
            </a:r>
            <a:r>
              <a:rPr lang="en-US" baseline="0" dirty="0">
                <a:cs typeface="+mn-cs"/>
              </a:rPr>
              <a:t>, </a:t>
            </a:r>
            <a:r>
              <a:rPr lang="en-US" baseline="0" dirty="0" err="1">
                <a:cs typeface="+mn-cs"/>
              </a:rPr>
              <a:t>verstaan</a:t>
            </a:r>
            <a:r>
              <a:rPr lang="en-US" baseline="0" dirty="0">
                <a:cs typeface="+mn-cs"/>
              </a:rPr>
              <a:t>, het </a:t>
            </a:r>
            <a:r>
              <a:rPr lang="en-US" baseline="0" dirty="0" err="1">
                <a:cs typeface="+mn-cs"/>
              </a:rPr>
              <a:t>nemen</a:t>
            </a:r>
            <a:r>
              <a:rPr lang="en-US" baseline="0" dirty="0">
                <a:cs typeface="+mn-cs"/>
              </a:rPr>
              <a:t> van </a:t>
            </a:r>
            <a:r>
              <a:rPr lang="en-US" baseline="0" dirty="0" err="1">
                <a:cs typeface="+mn-cs"/>
              </a:rPr>
              <a:t>beslissingen</a:t>
            </a:r>
            <a:r>
              <a:rPr lang="en-US" baseline="0" dirty="0">
                <a:cs typeface="+mn-cs"/>
              </a:rPr>
              <a:t>, </a:t>
            </a:r>
            <a:r>
              <a:rPr lang="en-US" baseline="0" dirty="0" err="1">
                <a:cs typeface="+mn-cs"/>
              </a:rPr>
              <a:t>uiten</a:t>
            </a:r>
            <a:r>
              <a:rPr lang="en-US" baseline="0" dirty="0">
                <a:cs typeface="+mn-cs"/>
              </a:rPr>
              <a:t> van </a:t>
            </a:r>
            <a:r>
              <a:rPr lang="en-US" baseline="0" dirty="0" err="1">
                <a:cs typeface="+mn-cs"/>
              </a:rPr>
              <a:t>gevoelens</a:t>
            </a:r>
            <a:r>
              <a:rPr lang="en-US" baseline="0" dirty="0">
                <a:cs typeface="+mn-cs"/>
              </a:rPr>
              <a:t>.</a:t>
            </a:r>
          </a:p>
          <a:p>
            <a:pPr marL="0" indent="0" eaLnBrk="1" hangingPunct="1">
              <a:buNone/>
              <a:defRPr/>
            </a:pPr>
            <a:endParaRPr lang="en-US" baseline="0" dirty="0">
              <a:cs typeface="+mn-cs"/>
            </a:endParaRPr>
          </a:p>
          <a:p>
            <a:pPr marL="0" indent="0" eaLnBrk="1" hangingPunct="1">
              <a:buNone/>
              <a:defRPr/>
            </a:pPr>
            <a:r>
              <a:rPr lang="en-US" baseline="0" dirty="0">
                <a:cs typeface="+mn-cs"/>
              </a:rPr>
              <a:t>De </a:t>
            </a:r>
            <a:r>
              <a:rPr lang="en-US" baseline="0" dirty="0" err="1">
                <a:cs typeface="+mn-cs"/>
              </a:rPr>
              <a:t>derde</a:t>
            </a:r>
            <a:r>
              <a:rPr lang="en-US" baseline="0" dirty="0">
                <a:cs typeface="+mn-cs"/>
              </a:rPr>
              <a:t> </a:t>
            </a:r>
            <a:r>
              <a:rPr lang="en-US" baseline="0" dirty="0" err="1">
                <a:cs typeface="+mn-cs"/>
              </a:rPr>
              <a:t>manier</a:t>
            </a:r>
            <a:r>
              <a:rPr lang="en-US" baseline="0" dirty="0">
                <a:cs typeface="+mn-cs"/>
              </a:rPr>
              <a:t> om het </a:t>
            </a:r>
            <a:r>
              <a:rPr lang="en-US" baseline="0" dirty="0" err="1">
                <a:cs typeface="+mn-cs"/>
              </a:rPr>
              <a:t>menselijk</a:t>
            </a:r>
            <a:r>
              <a:rPr lang="en-US" baseline="0" dirty="0">
                <a:cs typeface="+mn-cs"/>
              </a:rPr>
              <a:t> </a:t>
            </a:r>
            <a:r>
              <a:rPr lang="en-US" baseline="0" dirty="0" err="1">
                <a:cs typeface="+mn-cs"/>
              </a:rPr>
              <a:t>functioneren</a:t>
            </a:r>
            <a:r>
              <a:rPr lang="en-US" baseline="0" dirty="0">
                <a:cs typeface="+mn-cs"/>
              </a:rPr>
              <a:t> </a:t>
            </a:r>
            <a:r>
              <a:rPr lang="en-US" baseline="0" dirty="0" err="1">
                <a:cs typeface="+mn-cs"/>
              </a:rPr>
              <a:t>te</a:t>
            </a:r>
            <a:r>
              <a:rPr lang="en-US" baseline="0" dirty="0">
                <a:cs typeface="+mn-cs"/>
              </a:rPr>
              <a:t> </a:t>
            </a:r>
            <a:r>
              <a:rPr lang="en-US" baseline="0" dirty="0" err="1">
                <a:cs typeface="+mn-cs"/>
              </a:rPr>
              <a:t>bekijken</a:t>
            </a:r>
            <a:r>
              <a:rPr lang="en-US" baseline="0" dirty="0">
                <a:cs typeface="+mn-cs"/>
              </a:rPr>
              <a:t> is </a:t>
            </a:r>
            <a:r>
              <a:rPr lang="en-US" baseline="0" dirty="0" err="1">
                <a:cs typeface="+mn-cs"/>
              </a:rPr>
              <a:t>vanuit</a:t>
            </a:r>
            <a:r>
              <a:rPr lang="en-US" baseline="0" dirty="0">
                <a:cs typeface="+mn-cs"/>
              </a:rPr>
              <a:t> het </a:t>
            </a:r>
            <a:r>
              <a:rPr lang="en-US" baseline="0" dirty="0" err="1">
                <a:cs typeface="+mn-cs"/>
              </a:rPr>
              <a:t>perspectief</a:t>
            </a:r>
            <a:r>
              <a:rPr lang="en-US" baseline="0" dirty="0">
                <a:cs typeface="+mn-cs"/>
              </a:rPr>
              <a:t> van de </a:t>
            </a:r>
            <a:r>
              <a:rPr lang="en-US" baseline="0" dirty="0" err="1">
                <a:cs typeface="+mn-cs"/>
              </a:rPr>
              <a:t>deelname</a:t>
            </a:r>
            <a:r>
              <a:rPr lang="en-US" baseline="0" dirty="0">
                <a:cs typeface="+mn-cs"/>
              </a:rPr>
              <a:t> </a:t>
            </a:r>
            <a:r>
              <a:rPr lang="en-US" baseline="0" dirty="0" err="1">
                <a:cs typeface="+mn-cs"/>
              </a:rPr>
              <a:t>aan</a:t>
            </a:r>
            <a:r>
              <a:rPr lang="en-US" baseline="0" dirty="0">
                <a:cs typeface="+mn-cs"/>
              </a:rPr>
              <a:t> het </a:t>
            </a:r>
            <a:r>
              <a:rPr lang="en-US" baseline="0" dirty="0" err="1">
                <a:cs typeface="+mn-cs"/>
              </a:rPr>
              <a:t>maatschappelijk</a:t>
            </a:r>
            <a:r>
              <a:rPr lang="en-US" baseline="0" dirty="0">
                <a:cs typeface="+mn-cs"/>
              </a:rPr>
              <a:t> </a:t>
            </a:r>
            <a:r>
              <a:rPr lang="en-US" baseline="0" dirty="0" err="1">
                <a:cs typeface="+mn-cs"/>
              </a:rPr>
              <a:t>leven</a:t>
            </a:r>
            <a:r>
              <a:rPr lang="en-US" baseline="0" dirty="0">
                <a:cs typeface="+mn-cs"/>
              </a:rPr>
              <a:t>. </a:t>
            </a:r>
            <a:r>
              <a:rPr lang="en-US" baseline="0" dirty="0" err="1">
                <a:cs typeface="+mn-cs"/>
              </a:rPr>
              <a:t>Hier</a:t>
            </a:r>
            <a:r>
              <a:rPr lang="en-US" baseline="0" dirty="0">
                <a:cs typeface="+mn-cs"/>
              </a:rPr>
              <a:t> </a:t>
            </a:r>
            <a:r>
              <a:rPr lang="en-US" baseline="0" dirty="0" err="1">
                <a:cs typeface="+mn-cs"/>
              </a:rPr>
              <a:t>gaat</a:t>
            </a:r>
            <a:r>
              <a:rPr lang="en-US" baseline="0" dirty="0">
                <a:cs typeface="+mn-cs"/>
              </a:rPr>
              <a:t> het </a:t>
            </a:r>
            <a:r>
              <a:rPr lang="en-US" baseline="0" dirty="0" err="1">
                <a:cs typeface="+mn-cs"/>
              </a:rPr>
              <a:t>erom</a:t>
            </a:r>
            <a:r>
              <a:rPr lang="en-US" baseline="0" dirty="0">
                <a:cs typeface="+mn-cs"/>
              </a:rPr>
              <a:t> of </a:t>
            </a:r>
            <a:r>
              <a:rPr lang="en-US" baseline="0" dirty="0" err="1">
                <a:cs typeface="+mn-cs"/>
              </a:rPr>
              <a:t>iemand</a:t>
            </a:r>
            <a:r>
              <a:rPr lang="en-US" baseline="0" dirty="0">
                <a:cs typeface="+mn-cs"/>
              </a:rPr>
              <a:t> </a:t>
            </a:r>
            <a:r>
              <a:rPr lang="en-US" baseline="0" dirty="0" err="1">
                <a:cs typeface="+mn-cs"/>
              </a:rPr>
              <a:t>mee</a:t>
            </a:r>
            <a:r>
              <a:rPr lang="en-US" baseline="0" dirty="0">
                <a:cs typeface="+mn-cs"/>
              </a:rPr>
              <a:t> </a:t>
            </a:r>
            <a:r>
              <a:rPr lang="en-US" baseline="0" dirty="0" err="1">
                <a:cs typeface="+mn-cs"/>
              </a:rPr>
              <a:t>kan</a:t>
            </a:r>
            <a:r>
              <a:rPr lang="en-US" baseline="0" dirty="0">
                <a:cs typeface="+mn-cs"/>
              </a:rPr>
              <a:t> </a:t>
            </a:r>
            <a:r>
              <a:rPr lang="en-US" baseline="0" dirty="0" err="1">
                <a:cs typeface="+mn-cs"/>
              </a:rPr>
              <a:t>doen</a:t>
            </a:r>
            <a:r>
              <a:rPr lang="en-US" baseline="0" dirty="0">
                <a:cs typeface="+mn-cs"/>
              </a:rPr>
              <a:t> </a:t>
            </a:r>
            <a:r>
              <a:rPr lang="en-US" baseline="0" dirty="0" err="1">
                <a:cs typeface="+mn-cs"/>
              </a:rPr>
              <a:t>aan</a:t>
            </a:r>
            <a:r>
              <a:rPr lang="en-US" baseline="0" dirty="0">
                <a:cs typeface="+mn-cs"/>
              </a:rPr>
              <a:t> </a:t>
            </a:r>
            <a:r>
              <a:rPr lang="en-US" baseline="0" dirty="0" err="1">
                <a:cs typeface="+mn-cs"/>
              </a:rPr>
              <a:t>maatschappelijke</a:t>
            </a:r>
            <a:r>
              <a:rPr lang="en-US" baseline="0" dirty="0">
                <a:cs typeface="+mn-cs"/>
              </a:rPr>
              <a:t> </a:t>
            </a:r>
            <a:r>
              <a:rPr lang="en-US" baseline="0" dirty="0" err="1">
                <a:cs typeface="+mn-cs"/>
              </a:rPr>
              <a:t>aktiviteiten</a:t>
            </a:r>
            <a:r>
              <a:rPr lang="en-US" baseline="0" dirty="0">
                <a:cs typeface="+mn-cs"/>
              </a:rPr>
              <a:t>, </a:t>
            </a:r>
            <a:r>
              <a:rPr lang="en-US" baseline="0" dirty="0" err="1">
                <a:cs typeface="+mn-cs"/>
              </a:rPr>
              <a:t>zoals</a:t>
            </a:r>
            <a:r>
              <a:rPr lang="en-US" baseline="0" dirty="0">
                <a:cs typeface="+mn-cs"/>
              </a:rPr>
              <a:t> </a:t>
            </a:r>
            <a:r>
              <a:rPr lang="en-US" baseline="0" dirty="0" err="1">
                <a:cs typeface="+mn-cs"/>
              </a:rPr>
              <a:t>bijv</a:t>
            </a:r>
            <a:r>
              <a:rPr lang="en-US" baseline="0" dirty="0">
                <a:cs typeface="+mn-cs"/>
              </a:rPr>
              <a:t> </a:t>
            </a:r>
            <a:r>
              <a:rPr lang="en-US" baseline="0" dirty="0" err="1">
                <a:cs typeface="+mn-cs"/>
              </a:rPr>
              <a:t>werken</a:t>
            </a:r>
            <a:r>
              <a:rPr lang="en-US" baseline="0" dirty="0">
                <a:cs typeface="+mn-cs"/>
              </a:rPr>
              <a:t>, </a:t>
            </a:r>
            <a:r>
              <a:rPr lang="en-US" baseline="0" dirty="0" err="1">
                <a:cs typeface="+mn-cs"/>
              </a:rPr>
              <a:t>sociale</a:t>
            </a:r>
            <a:r>
              <a:rPr lang="en-US" baseline="0" dirty="0">
                <a:cs typeface="+mn-cs"/>
              </a:rPr>
              <a:t> </a:t>
            </a:r>
            <a:r>
              <a:rPr lang="en-US" baseline="0" dirty="0" err="1">
                <a:cs typeface="+mn-cs"/>
              </a:rPr>
              <a:t>contacten</a:t>
            </a:r>
            <a:r>
              <a:rPr lang="en-US" baseline="0" dirty="0">
                <a:cs typeface="+mn-cs"/>
              </a:rPr>
              <a:t> </a:t>
            </a:r>
            <a:r>
              <a:rPr lang="en-US" baseline="0" dirty="0" err="1">
                <a:cs typeface="+mn-cs"/>
              </a:rPr>
              <a:t>onderhouden</a:t>
            </a:r>
            <a:r>
              <a:rPr lang="en-US" baseline="0" dirty="0">
                <a:cs typeface="+mn-cs"/>
              </a:rPr>
              <a:t>.  </a:t>
            </a:r>
            <a:r>
              <a:rPr lang="en-US" baseline="0" dirty="0" err="1">
                <a:cs typeface="+mn-cs"/>
              </a:rPr>
              <a:t>Bij</a:t>
            </a:r>
            <a:r>
              <a:rPr lang="en-US" baseline="0" dirty="0">
                <a:cs typeface="+mn-cs"/>
              </a:rPr>
              <a:t> </a:t>
            </a:r>
            <a:r>
              <a:rPr lang="en-US" baseline="0" dirty="0" err="1">
                <a:cs typeface="+mn-cs"/>
              </a:rPr>
              <a:t>dit</a:t>
            </a:r>
            <a:r>
              <a:rPr lang="en-US" baseline="0" dirty="0">
                <a:cs typeface="+mn-cs"/>
              </a:rPr>
              <a:t> </a:t>
            </a:r>
            <a:r>
              <a:rPr lang="en-US" baseline="0" dirty="0" err="1">
                <a:cs typeface="+mn-cs"/>
              </a:rPr>
              <a:t>perspectief</a:t>
            </a:r>
            <a:r>
              <a:rPr lang="en-US" baseline="0" dirty="0">
                <a:cs typeface="+mn-cs"/>
              </a:rPr>
              <a:t> is </a:t>
            </a:r>
            <a:r>
              <a:rPr lang="en-US" baseline="0" dirty="0" err="1">
                <a:cs typeface="+mn-cs"/>
              </a:rPr>
              <a:t>altijd</a:t>
            </a:r>
            <a:r>
              <a:rPr lang="en-US" baseline="0" dirty="0">
                <a:cs typeface="+mn-cs"/>
              </a:rPr>
              <a:t> </a:t>
            </a:r>
            <a:r>
              <a:rPr lang="en-US" baseline="0" dirty="0" err="1">
                <a:cs typeface="+mn-cs"/>
              </a:rPr>
              <a:t>sprake</a:t>
            </a:r>
            <a:r>
              <a:rPr lang="en-US" baseline="0" dirty="0">
                <a:cs typeface="+mn-cs"/>
              </a:rPr>
              <a:t> van </a:t>
            </a:r>
            <a:r>
              <a:rPr lang="en-US" baseline="0" dirty="0" err="1">
                <a:cs typeface="+mn-cs"/>
              </a:rPr>
              <a:t>een</a:t>
            </a:r>
            <a:r>
              <a:rPr lang="en-US" baseline="0" dirty="0">
                <a:cs typeface="+mn-cs"/>
              </a:rPr>
              <a:t> </a:t>
            </a:r>
            <a:r>
              <a:rPr lang="en-US" baseline="0" dirty="0" err="1">
                <a:cs typeface="+mn-cs"/>
              </a:rPr>
              <a:t>wisselwerking</a:t>
            </a:r>
            <a:r>
              <a:rPr lang="en-US" baseline="0" dirty="0">
                <a:cs typeface="+mn-cs"/>
              </a:rPr>
              <a:t> met de </a:t>
            </a:r>
            <a:r>
              <a:rPr lang="en-US" baseline="0" dirty="0" err="1">
                <a:cs typeface="+mn-cs"/>
              </a:rPr>
              <a:t>omgeving</a:t>
            </a:r>
            <a:r>
              <a:rPr lang="en-US" baseline="0" dirty="0">
                <a:cs typeface="+mn-cs"/>
              </a:rPr>
              <a:t>.</a:t>
            </a:r>
          </a:p>
          <a:p>
            <a:pPr marL="0" indent="0" eaLnBrk="1" hangingPunct="1">
              <a:buNone/>
              <a:defRPr/>
            </a:pPr>
            <a:endParaRPr lang="en-US" baseline="0" dirty="0">
              <a:cs typeface="+mn-cs"/>
            </a:endParaRPr>
          </a:p>
          <a:p>
            <a:pPr marL="0" indent="0" eaLnBrk="1" hangingPunct="1">
              <a:buNone/>
              <a:defRPr/>
            </a:pPr>
            <a:r>
              <a:rPr lang="en-US" baseline="0" dirty="0">
                <a:cs typeface="+mn-cs"/>
              </a:rPr>
              <a:t>De </a:t>
            </a:r>
            <a:r>
              <a:rPr lang="en-US" baseline="0" dirty="0" err="1">
                <a:cs typeface="+mn-cs"/>
              </a:rPr>
              <a:t>vierde</a:t>
            </a:r>
            <a:r>
              <a:rPr lang="en-US" baseline="0" dirty="0">
                <a:cs typeface="+mn-cs"/>
              </a:rPr>
              <a:t> component </a:t>
            </a:r>
            <a:r>
              <a:rPr lang="en-US" baseline="0" dirty="0" err="1">
                <a:cs typeface="+mn-cs"/>
              </a:rPr>
              <a:t>zijn</a:t>
            </a:r>
            <a:r>
              <a:rPr lang="en-US" baseline="0" dirty="0">
                <a:cs typeface="+mn-cs"/>
              </a:rPr>
              <a:t> de </a:t>
            </a:r>
            <a:r>
              <a:rPr lang="en-US" baseline="0" dirty="0" err="1">
                <a:cs typeface="+mn-cs"/>
              </a:rPr>
              <a:t>externe</a:t>
            </a:r>
            <a:r>
              <a:rPr lang="en-US" baseline="0" dirty="0">
                <a:cs typeface="+mn-cs"/>
              </a:rPr>
              <a:t> </a:t>
            </a:r>
            <a:r>
              <a:rPr lang="en-US" baseline="0" dirty="0" err="1">
                <a:cs typeface="+mn-cs"/>
              </a:rPr>
              <a:t>factoren</a:t>
            </a:r>
            <a:r>
              <a:rPr lang="en-US" baseline="0" dirty="0">
                <a:cs typeface="+mn-cs"/>
              </a:rPr>
              <a:t> die op het </a:t>
            </a:r>
            <a:r>
              <a:rPr lang="en-US" baseline="0" dirty="0" err="1">
                <a:cs typeface="+mn-cs"/>
              </a:rPr>
              <a:t>functioneren</a:t>
            </a:r>
            <a:r>
              <a:rPr lang="en-US" baseline="0" dirty="0">
                <a:cs typeface="+mn-cs"/>
              </a:rPr>
              <a:t> van </a:t>
            </a:r>
            <a:r>
              <a:rPr lang="en-US" baseline="0" dirty="0" err="1">
                <a:cs typeface="+mn-cs"/>
              </a:rPr>
              <a:t>invloed</a:t>
            </a:r>
            <a:r>
              <a:rPr lang="en-US" baseline="0" dirty="0">
                <a:cs typeface="+mn-cs"/>
              </a:rPr>
              <a:t> </a:t>
            </a:r>
            <a:r>
              <a:rPr lang="en-US" baseline="0" dirty="0" err="1">
                <a:cs typeface="+mn-cs"/>
              </a:rPr>
              <a:t>zijn</a:t>
            </a:r>
            <a:r>
              <a:rPr lang="en-US" baseline="0" dirty="0">
                <a:cs typeface="+mn-cs"/>
              </a:rPr>
              <a:t>. </a:t>
            </a:r>
          </a:p>
          <a:p>
            <a:pPr marL="0" indent="0" eaLnBrk="1" hangingPunct="1">
              <a:buNone/>
              <a:defRPr/>
            </a:pPr>
            <a:r>
              <a:rPr lang="en-US" baseline="0" dirty="0" err="1">
                <a:cs typeface="+mn-cs"/>
              </a:rPr>
              <a:t>Dit</a:t>
            </a:r>
            <a:r>
              <a:rPr lang="en-US" baseline="0" dirty="0">
                <a:cs typeface="+mn-cs"/>
              </a:rPr>
              <a:t> </a:t>
            </a:r>
            <a:r>
              <a:rPr lang="en-US" baseline="0" dirty="0" err="1">
                <a:cs typeface="+mn-cs"/>
              </a:rPr>
              <a:t>kunnen</a:t>
            </a:r>
            <a:r>
              <a:rPr lang="en-US" baseline="0" dirty="0">
                <a:cs typeface="+mn-cs"/>
              </a:rPr>
              <a:t> </a:t>
            </a:r>
            <a:r>
              <a:rPr lang="en-US" baseline="0" dirty="0" err="1">
                <a:cs typeface="+mn-cs"/>
              </a:rPr>
              <a:t>factoren</a:t>
            </a:r>
            <a:r>
              <a:rPr lang="en-US" baseline="0" dirty="0">
                <a:cs typeface="+mn-cs"/>
              </a:rPr>
              <a:t> </a:t>
            </a:r>
            <a:r>
              <a:rPr lang="en-US" baseline="0" dirty="0" err="1">
                <a:cs typeface="+mn-cs"/>
              </a:rPr>
              <a:t>uit</a:t>
            </a:r>
            <a:r>
              <a:rPr lang="en-US" baseline="0" dirty="0">
                <a:cs typeface="+mn-cs"/>
              </a:rPr>
              <a:t> de </a:t>
            </a:r>
            <a:r>
              <a:rPr lang="en-US" baseline="0" dirty="0" err="1">
                <a:cs typeface="+mn-cs"/>
              </a:rPr>
              <a:t>omgeving</a:t>
            </a:r>
            <a:r>
              <a:rPr lang="en-US" baseline="0" dirty="0">
                <a:cs typeface="+mn-cs"/>
              </a:rPr>
              <a:t> van de patient of </a:t>
            </a:r>
            <a:r>
              <a:rPr lang="en-US" baseline="0" dirty="0" err="1">
                <a:cs typeface="+mn-cs"/>
              </a:rPr>
              <a:t>persoonlijke</a:t>
            </a:r>
            <a:r>
              <a:rPr lang="en-US" baseline="0" dirty="0">
                <a:cs typeface="+mn-cs"/>
              </a:rPr>
              <a:t> </a:t>
            </a:r>
            <a:r>
              <a:rPr lang="en-US" baseline="0" dirty="0" err="1">
                <a:cs typeface="+mn-cs"/>
              </a:rPr>
              <a:t>factoren</a:t>
            </a:r>
            <a:r>
              <a:rPr lang="en-US" baseline="0" dirty="0">
                <a:cs typeface="+mn-cs"/>
              </a:rPr>
              <a:t> </a:t>
            </a:r>
            <a:r>
              <a:rPr lang="en-US" baseline="0" dirty="0" err="1">
                <a:cs typeface="+mn-cs"/>
              </a:rPr>
              <a:t>zijn</a:t>
            </a:r>
            <a:endParaRPr lang="en-US" baseline="0" dirty="0">
              <a:cs typeface="+mn-cs"/>
            </a:endParaRPr>
          </a:p>
          <a:p>
            <a:pPr marL="0" indent="0" eaLnBrk="1" hangingPunct="1">
              <a:buNone/>
              <a:defRPr/>
            </a:pPr>
            <a:endParaRPr lang="en-US" baseline="0" dirty="0">
              <a:cs typeface="+mn-cs"/>
            </a:endParaRPr>
          </a:p>
          <a:p>
            <a:r>
              <a:rPr lang="nl-NL" sz="1200" kern="1200" dirty="0">
                <a:solidFill>
                  <a:schemeClr val="tx1"/>
                </a:solidFill>
                <a:effectLst/>
                <a:latin typeface="+mn-lt"/>
                <a:ea typeface="+mn-ea"/>
                <a:cs typeface="+mn-cs"/>
              </a:rPr>
              <a:t>Dit schema</a:t>
            </a:r>
            <a:r>
              <a:rPr lang="nl-NL" sz="1200" kern="1200" baseline="0" dirty="0">
                <a:solidFill>
                  <a:schemeClr val="tx1"/>
                </a:solidFill>
                <a:effectLst/>
                <a:latin typeface="+mn-lt"/>
                <a:ea typeface="+mn-ea"/>
                <a:cs typeface="+mn-cs"/>
              </a:rPr>
              <a:t> wordt als v</a:t>
            </a:r>
            <a:r>
              <a:rPr lang="nl-NL" sz="1200" kern="1200" dirty="0">
                <a:solidFill>
                  <a:schemeClr val="tx1"/>
                </a:solidFill>
                <a:effectLst/>
                <a:latin typeface="+mn-lt"/>
                <a:ea typeface="+mn-ea"/>
                <a:cs typeface="+mn-cs"/>
              </a:rPr>
              <a:t>olgt geïnterpreteerd: het menselijk functioneren wordt gezien in het licht van een wisselwerking, tussen een aandoening of ziekte enerzijds en de externe en persoonlijke factoren anderzijds. </a:t>
            </a:r>
          </a:p>
          <a:p>
            <a:r>
              <a:rPr lang="nl-NL" sz="1200" kern="1200" dirty="0">
                <a:solidFill>
                  <a:schemeClr val="tx1"/>
                </a:solidFill>
                <a:effectLst/>
                <a:latin typeface="+mn-lt"/>
                <a:ea typeface="+mn-ea"/>
                <a:cs typeface="+mn-cs"/>
              </a:rPr>
              <a:t>De wisselwerking tussen al deze aspecten heeft een dynamisch karakter: interventies op </a:t>
            </a:r>
            <a:r>
              <a:rPr lang="nl-NL" sz="1200" kern="1200" dirty="0" err="1">
                <a:solidFill>
                  <a:schemeClr val="tx1"/>
                </a:solidFill>
                <a:effectLst/>
                <a:latin typeface="+mn-lt"/>
                <a:ea typeface="+mn-ea"/>
                <a:cs typeface="+mn-cs"/>
              </a:rPr>
              <a:t>één</a:t>
            </a:r>
            <a:r>
              <a:rPr lang="nl-NL" sz="1200" kern="1200" dirty="0">
                <a:solidFill>
                  <a:schemeClr val="tx1"/>
                </a:solidFill>
                <a:effectLst/>
                <a:latin typeface="+mn-lt"/>
                <a:ea typeface="+mn-ea"/>
                <a:cs typeface="+mn-cs"/>
              </a:rPr>
              <a:t> aspect of factoren kunnen veranderingen teweegbrengen in andere daaraan gerelateerde aspecten of factoren. De interacties staan niet in een voorspelbare </a:t>
            </a:r>
            <a:r>
              <a:rPr lang="nl-NL" sz="1200" kern="1200" dirty="0" err="1">
                <a:solidFill>
                  <a:schemeClr val="tx1"/>
                </a:solidFill>
                <a:effectLst/>
                <a:latin typeface="+mn-lt"/>
                <a:ea typeface="+mn-ea"/>
                <a:cs typeface="+mn-cs"/>
              </a:rPr>
              <a:t>één-op-één</a:t>
            </a:r>
            <a:r>
              <a:rPr lang="nl-NL" sz="1200" kern="1200" dirty="0">
                <a:solidFill>
                  <a:schemeClr val="tx1"/>
                </a:solidFill>
                <a:effectLst/>
                <a:latin typeface="+mn-lt"/>
                <a:ea typeface="+mn-ea"/>
                <a:cs typeface="+mn-cs"/>
              </a:rPr>
              <a:t> relatie tot elkaar. </a:t>
            </a:r>
          </a:p>
          <a:p>
            <a:r>
              <a:rPr lang="nl-NL" sz="1200" kern="1200" dirty="0">
                <a:solidFill>
                  <a:schemeClr val="tx1"/>
                </a:solidFill>
                <a:effectLst/>
                <a:latin typeface="+mn-lt"/>
                <a:ea typeface="+mn-ea"/>
                <a:cs typeface="+mn-cs"/>
              </a:rPr>
              <a:t>De interactie vindt plaats in beide richtingen; de aanwezigheid van functioneringsproblemen kan van invloed zijn op een aandoening of ziekte. Andersom kan een ziekte of aandoening een stoornis, of een probleem in het functioneren beïnvloeden.</a:t>
            </a:r>
            <a:r>
              <a:rPr lang="nl-NL" sz="1200" kern="1200" baseline="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E</a:t>
            </a:r>
            <a:r>
              <a:rPr lang="nl-NL" sz="1200" kern="1200" baseline="0" dirty="0" err="1">
                <a:solidFill>
                  <a:schemeClr val="tx1"/>
                </a:solidFill>
                <a:effectLst/>
                <a:latin typeface="+mn-lt"/>
                <a:ea typeface="+mn-ea"/>
                <a:cs typeface="+mn-cs"/>
              </a:rPr>
              <a:t>xterne</a:t>
            </a:r>
            <a:r>
              <a:rPr lang="nl-NL" sz="1200" kern="1200" baseline="0" dirty="0">
                <a:solidFill>
                  <a:schemeClr val="tx1"/>
                </a:solidFill>
                <a:effectLst/>
                <a:latin typeface="+mn-lt"/>
                <a:ea typeface="+mn-ea"/>
                <a:cs typeface="+mn-cs"/>
              </a:rPr>
              <a:t> en persoonlijke  factoren beïnvloeden het functioneren,  maar andersom kan een beperking in het uitvoeren van activiteiten ook een externe factor beïnvloeden. </a:t>
            </a:r>
          </a:p>
          <a:p>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Voor een volledige omschrijving van het functioneren zijn alle componenten van belang.</a:t>
            </a:r>
          </a:p>
          <a:p>
            <a:r>
              <a:rPr lang="nl-NL" sz="1200" kern="1200" dirty="0">
                <a:solidFill>
                  <a:schemeClr val="tx1"/>
                </a:solidFill>
                <a:effectLst/>
                <a:latin typeface="+mn-lt"/>
                <a:ea typeface="+mn-ea"/>
                <a:cs typeface="+mn-cs"/>
              </a:rPr>
              <a:t>Zo kan iemand </a:t>
            </a:r>
            <a:endParaRPr lang="nl-NL" dirty="0"/>
          </a:p>
          <a:p>
            <a:r>
              <a:rPr lang="nl-NL" sz="1200" kern="1200" dirty="0">
                <a:solidFill>
                  <a:schemeClr val="tx1"/>
                </a:solidFill>
                <a:effectLst/>
                <a:latin typeface="+mn-lt"/>
                <a:ea typeface="+mn-ea"/>
                <a:cs typeface="+mn-cs"/>
              </a:rPr>
              <a:t>-  stoornissen hebben zonder dat hij beperkingen heeft (bijvoorbeeld een misvorming door lepra brengt niet altijd concrete beperkingen met zich mee); </a:t>
            </a:r>
            <a:endParaRPr lang="nl-NL" dirty="0">
              <a:effectLst/>
            </a:endParaRPr>
          </a:p>
          <a:p>
            <a:r>
              <a:rPr lang="nl-NL" sz="1200" kern="1200" dirty="0">
                <a:solidFill>
                  <a:schemeClr val="tx1"/>
                </a:solidFill>
                <a:effectLst/>
                <a:latin typeface="+mn-lt"/>
                <a:ea typeface="+mn-ea"/>
                <a:cs typeface="+mn-cs"/>
              </a:rPr>
              <a:t>-  beperkingen en participatieproblemen hebben zonder dat er sprake is van stoornissen  (bijvoorbeeld de verminderde uitvoering van dagelijkse activiteiten bij ouderen)</a:t>
            </a:r>
            <a:r>
              <a:rPr lang="nl-NL" sz="1200" kern="1200" baseline="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  problemen hebben in de participatie zonder stoornissen of beperkingen (bijvoorbeeld een </a:t>
            </a:r>
            <a:r>
              <a:rPr lang="nl-NL" sz="1200" kern="1200" dirty="0" err="1">
                <a:solidFill>
                  <a:schemeClr val="tx1"/>
                </a:solidFill>
                <a:effectLst/>
                <a:latin typeface="+mn-lt"/>
                <a:ea typeface="+mn-ea"/>
                <a:cs typeface="+mn-cs"/>
              </a:rPr>
              <a:t>HIV-positief</a:t>
            </a:r>
            <a:r>
              <a:rPr lang="nl-NL" sz="1200" kern="1200" dirty="0">
                <a:solidFill>
                  <a:schemeClr val="tx1"/>
                </a:solidFill>
                <a:effectLst/>
                <a:latin typeface="+mn-lt"/>
                <a:ea typeface="+mn-ea"/>
                <a:cs typeface="+mn-cs"/>
              </a:rPr>
              <a:t> individu, of een herstelde ex-psychiatrische </a:t>
            </a:r>
            <a:r>
              <a:rPr lang="nl-NL" sz="1200" kern="1200" dirty="0" err="1">
                <a:solidFill>
                  <a:schemeClr val="tx1"/>
                </a:solidFill>
                <a:effectLst/>
                <a:latin typeface="+mn-lt"/>
                <a:ea typeface="+mn-ea"/>
                <a:cs typeface="+mn-cs"/>
              </a:rPr>
              <a:t>patiënt</a:t>
            </a:r>
            <a:r>
              <a:rPr lang="nl-NL" sz="1200" kern="1200" dirty="0">
                <a:solidFill>
                  <a:schemeClr val="tx1"/>
                </a:solidFill>
                <a:effectLst/>
                <a:latin typeface="+mn-lt"/>
                <a:ea typeface="+mn-ea"/>
                <a:cs typeface="+mn-cs"/>
              </a:rPr>
              <a:t> die gediscrimineerd wordt); </a:t>
            </a:r>
            <a:endParaRPr lang="nl-NL" dirty="0">
              <a:effectLst/>
            </a:endParaRPr>
          </a:p>
          <a:p>
            <a:r>
              <a:rPr lang="nl-NL" sz="1200" kern="1200" dirty="0">
                <a:solidFill>
                  <a:schemeClr val="tx1"/>
                </a:solidFill>
                <a:effectLst/>
                <a:latin typeface="+mn-lt"/>
                <a:ea typeface="+mn-ea"/>
                <a:cs typeface="+mn-cs"/>
              </a:rPr>
              <a:t>-  beperkingen hebben zonder problemen in de participatie (bijvoorbeeld iemand met beperkingen in de mobiliteit kan door de samenleving voorzien zijn van een ander wijze om zich te verplaatsten en dus te participeren in de samenleving); </a:t>
            </a:r>
          </a:p>
          <a:p>
            <a:endParaRPr lang="nl-NL" dirty="0">
              <a:effectLst/>
            </a:endParaRPr>
          </a:p>
          <a:p>
            <a:r>
              <a:rPr lang="nl-NL" sz="1200" kern="1200" dirty="0">
                <a:solidFill>
                  <a:schemeClr val="tx1"/>
                </a:solidFill>
                <a:effectLst/>
                <a:latin typeface="+mn-lt"/>
                <a:ea typeface="+mn-ea"/>
                <a:cs typeface="+mn-cs"/>
              </a:rPr>
              <a:t>Externe factoren bevinden zich buiten het individu. Voorbeelden zijn: de houding van de samenleving ten aanzien van mensen met een handicap, kenmerkende aspecten van gebouwen, wetten. De ICF bevat een lijst met externe factoren. </a:t>
            </a:r>
          </a:p>
          <a:p>
            <a:r>
              <a:rPr lang="nl-NL" sz="1200" kern="1200" dirty="0">
                <a:solidFill>
                  <a:schemeClr val="tx1"/>
                </a:solidFill>
                <a:effectLst/>
                <a:latin typeface="+mn-lt"/>
                <a:ea typeface="+mn-ea"/>
                <a:cs typeface="+mn-cs"/>
              </a:rPr>
              <a:t>Persoonlijke factoren worden in de huidige versie van de ICF niet geclassificeerd. Het is aan de gebruiker om deze, indien nodig, vast te leggen. </a:t>
            </a:r>
            <a:r>
              <a:rPr lang="en-US" sz="1200" kern="1200" dirty="0">
                <a:solidFill>
                  <a:schemeClr val="tx1"/>
                </a:solidFill>
                <a:effectLst/>
                <a:latin typeface="+mn-lt"/>
                <a:ea typeface="+mn-ea"/>
                <a:cs typeface="+mn-cs"/>
              </a:rPr>
              <a:t>D</a:t>
            </a:r>
            <a:r>
              <a:rPr lang="nl-NL" sz="1200" kern="1200" dirty="0">
                <a:solidFill>
                  <a:schemeClr val="tx1"/>
                </a:solidFill>
                <a:effectLst/>
                <a:latin typeface="+mn-lt"/>
                <a:ea typeface="+mn-ea"/>
                <a:cs typeface="+mn-cs"/>
              </a:rPr>
              <a:t>enk</a:t>
            </a:r>
            <a:r>
              <a:rPr lang="nl-NL" sz="1200" kern="1200" baseline="0" dirty="0">
                <a:solidFill>
                  <a:schemeClr val="tx1"/>
                </a:solidFill>
                <a:effectLst/>
                <a:latin typeface="+mn-lt"/>
                <a:ea typeface="+mn-ea"/>
                <a:cs typeface="+mn-cs"/>
              </a:rPr>
              <a:t> hier aan</a:t>
            </a:r>
            <a:r>
              <a:rPr lang="nl-NL" sz="1200" kern="1200" dirty="0">
                <a:solidFill>
                  <a:schemeClr val="tx1"/>
                </a:solidFill>
                <a:effectLst/>
                <a:latin typeface="+mn-lt"/>
                <a:ea typeface="+mn-ea"/>
                <a:cs typeface="+mn-cs"/>
              </a:rPr>
              <a:t>: geslacht,</a:t>
            </a:r>
            <a:r>
              <a:rPr lang="nl-NL" sz="1200" kern="1200" baseline="0" dirty="0">
                <a:solidFill>
                  <a:schemeClr val="tx1"/>
                </a:solidFill>
                <a:effectLst/>
                <a:latin typeface="+mn-lt"/>
                <a:ea typeface="+mn-ea"/>
                <a:cs typeface="+mn-cs"/>
              </a:rPr>
              <a:t> </a:t>
            </a:r>
            <a:r>
              <a:rPr lang="nl-NL" sz="1200" kern="1200" dirty="0">
                <a:solidFill>
                  <a:schemeClr val="tx1"/>
                </a:solidFill>
                <a:effectLst/>
                <a:latin typeface="+mn-lt"/>
                <a:ea typeface="+mn-ea"/>
                <a:cs typeface="+mn-cs"/>
              </a:rPr>
              <a:t>leeftijd, levensstijl, gewoonten, coping-gedrag, opvoeding,, opleiding, beroep, vorige en huidige levenservaringen, het algemene gedragspatroon en karakter, persoonlijke psychische eigenschappen en anderen kenmerken. Deze kunnen elk afzonderlijk of gezamenlijk van invloed zijn op functioneringsprobleem op elk niveau. Deze factoren</a:t>
            </a:r>
            <a:r>
              <a:rPr lang="nl-NL" sz="1200" kern="1200" baseline="0" dirty="0">
                <a:solidFill>
                  <a:schemeClr val="tx1"/>
                </a:solidFill>
                <a:effectLst/>
                <a:latin typeface="+mn-lt"/>
                <a:ea typeface="+mn-ea"/>
                <a:cs typeface="+mn-cs"/>
              </a:rPr>
              <a:t> worden beschreven voor zover ze nog niet bij de ziekte/aandoeningen zijn genoemd</a:t>
            </a:r>
            <a:endParaRPr lang="nl-NL" dirty="0">
              <a:effectLst/>
            </a:endParaRPr>
          </a:p>
          <a:p>
            <a:pPr eaLnBrk="1" hangingPunct="1">
              <a:defRPr/>
            </a:pPr>
            <a:endParaRPr lang="en-US" dirty="0">
              <a:cs typeface="+mn-cs"/>
            </a:endParaRPr>
          </a:p>
          <a:p>
            <a:pPr eaLnBrk="1" hangingPunct="1">
              <a:defRPr/>
            </a:pPr>
            <a:r>
              <a:rPr lang="en-US" dirty="0" err="1">
                <a:cs typeface="+mn-cs"/>
              </a:rPr>
              <a:t>Ziekte</a:t>
            </a:r>
            <a:r>
              <a:rPr lang="en-US" dirty="0">
                <a:cs typeface="+mn-cs"/>
              </a:rPr>
              <a:t> </a:t>
            </a:r>
            <a:r>
              <a:rPr lang="en-US" dirty="0" err="1">
                <a:cs typeface="+mn-cs"/>
              </a:rPr>
              <a:t>en</a:t>
            </a:r>
            <a:r>
              <a:rPr lang="en-US" dirty="0">
                <a:cs typeface="+mn-cs"/>
              </a:rPr>
              <a:t> </a:t>
            </a:r>
            <a:r>
              <a:rPr lang="en-US" dirty="0" err="1">
                <a:cs typeface="+mn-cs"/>
              </a:rPr>
              <a:t>aandoening</a:t>
            </a:r>
            <a:r>
              <a:rPr lang="en-US" dirty="0">
                <a:cs typeface="+mn-cs"/>
              </a:rPr>
              <a:t> </a:t>
            </a:r>
            <a:r>
              <a:rPr lang="en-US" dirty="0" err="1">
                <a:cs typeface="+mn-cs"/>
              </a:rPr>
              <a:t>staat</a:t>
            </a:r>
            <a:r>
              <a:rPr lang="en-US" dirty="0">
                <a:cs typeface="+mn-cs"/>
              </a:rPr>
              <a:t> </a:t>
            </a:r>
            <a:r>
              <a:rPr lang="en-US" dirty="0" err="1">
                <a:cs typeface="+mn-cs"/>
              </a:rPr>
              <a:t>bovenaan</a:t>
            </a:r>
            <a:r>
              <a:rPr lang="en-US" dirty="0">
                <a:cs typeface="+mn-cs"/>
              </a:rPr>
              <a:t>.  </a:t>
            </a:r>
            <a:r>
              <a:rPr lang="en-US" dirty="0" err="1">
                <a:cs typeface="+mn-cs"/>
              </a:rPr>
              <a:t>Dit</a:t>
            </a:r>
            <a:r>
              <a:rPr lang="en-US" dirty="0">
                <a:cs typeface="+mn-cs"/>
              </a:rPr>
              <a:t> </a:t>
            </a:r>
            <a:r>
              <a:rPr lang="en-US" dirty="0" err="1">
                <a:cs typeface="+mn-cs"/>
              </a:rPr>
              <a:t>wil</a:t>
            </a:r>
            <a:r>
              <a:rPr lang="en-US" dirty="0">
                <a:cs typeface="+mn-cs"/>
              </a:rPr>
              <a:t> </a:t>
            </a:r>
            <a:r>
              <a:rPr lang="en-US" dirty="0" err="1">
                <a:cs typeface="+mn-cs"/>
              </a:rPr>
              <a:t>niet</a:t>
            </a:r>
            <a:r>
              <a:rPr lang="en-US" dirty="0">
                <a:cs typeface="+mn-cs"/>
              </a:rPr>
              <a:t> </a:t>
            </a:r>
            <a:r>
              <a:rPr lang="en-US" dirty="0" err="1">
                <a:cs typeface="+mn-cs"/>
              </a:rPr>
              <a:t>zeggen</a:t>
            </a:r>
            <a:r>
              <a:rPr lang="en-US" dirty="0">
                <a:cs typeface="+mn-cs"/>
              </a:rPr>
              <a:t> </a:t>
            </a:r>
            <a:r>
              <a:rPr lang="en-US" dirty="0" err="1">
                <a:cs typeface="+mn-cs"/>
              </a:rPr>
              <a:t>dat</a:t>
            </a:r>
            <a:r>
              <a:rPr lang="en-US" dirty="0">
                <a:cs typeface="+mn-cs"/>
              </a:rPr>
              <a:t> </a:t>
            </a:r>
            <a:r>
              <a:rPr lang="en-US" dirty="0" err="1">
                <a:cs typeface="+mn-cs"/>
              </a:rPr>
              <a:t>dit</a:t>
            </a:r>
            <a:r>
              <a:rPr lang="en-US" dirty="0">
                <a:cs typeface="+mn-cs"/>
              </a:rPr>
              <a:t> de </a:t>
            </a:r>
            <a:r>
              <a:rPr lang="en-US" dirty="0" err="1">
                <a:cs typeface="+mn-cs"/>
              </a:rPr>
              <a:t>meeste</a:t>
            </a:r>
            <a:r>
              <a:rPr lang="en-US" dirty="0">
                <a:cs typeface="+mn-cs"/>
              </a:rPr>
              <a:t> </a:t>
            </a:r>
            <a:r>
              <a:rPr lang="en-US" dirty="0" err="1">
                <a:cs typeface="+mn-cs"/>
              </a:rPr>
              <a:t>belangrijke</a:t>
            </a:r>
            <a:r>
              <a:rPr lang="en-US" dirty="0">
                <a:cs typeface="+mn-cs"/>
              </a:rPr>
              <a:t> component is.  De </a:t>
            </a:r>
            <a:r>
              <a:rPr lang="en-US" dirty="0" err="1">
                <a:cs typeface="+mn-cs"/>
              </a:rPr>
              <a:t>ziekte</a:t>
            </a:r>
            <a:r>
              <a:rPr lang="en-US" dirty="0">
                <a:cs typeface="+mn-cs"/>
              </a:rPr>
              <a:t> </a:t>
            </a:r>
            <a:r>
              <a:rPr lang="en-US" dirty="0" err="1">
                <a:cs typeface="+mn-cs"/>
              </a:rPr>
              <a:t>en</a:t>
            </a:r>
            <a:r>
              <a:rPr lang="en-US" dirty="0">
                <a:cs typeface="+mn-cs"/>
              </a:rPr>
              <a:t> </a:t>
            </a:r>
            <a:r>
              <a:rPr lang="en-US" dirty="0" err="1">
                <a:cs typeface="+mn-cs"/>
              </a:rPr>
              <a:t>aandoeningen</a:t>
            </a:r>
            <a:r>
              <a:rPr lang="en-US" dirty="0">
                <a:cs typeface="+mn-cs"/>
              </a:rPr>
              <a:t> </a:t>
            </a:r>
            <a:r>
              <a:rPr lang="en-US" dirty="0" err="1">
                <a:cs typeface="+mn-cs"/>
              </a:rPr>
              <a:t>maken</a:t>
            </a:r>
            <a:r>
              <a:rPr lang="en-US" dirty="0">
                <a:cs typeface="+mn-cs"/>
              </a:rPr>
              <a:t> </a:t>
            </a:r>
            <a:r>
              <a:rPr lang="en-US" dirty="0" err="1">
                <a:cs typeface="+mn-cs"/>
              </a:rPr>
              <a:t>geen</a:t>
            </a:r>
            <a:r>
              <a:rPr lang="en-US" dirty="0">
                <a:cs typeface="+mn-cs"/>
              </a:rPr>
              <a:t> </a:t>
            </a:r>
            <a:r>
              <a:rPr lang="en-US" dirty="0" err="1">
                <a:cs typeface="+mn-cs"/>
              </a:rPr>
              <a:t>deel</a:t>
            </a:r>
            <a:r>
              <a:rPr lang="en-US" dirty="0">
                <a:cs typeface="+mn-cs"/>
              </a:rPr>
              <a:t> </a:t>
            </a:r>
            <a:r>
              <a:rPr lang="en-US" dirty="0" err="1">
                <a:cs typeface="+mn-cs"/>
              </a:rPr>
              <a:t>uit</a:t>
            </a:r>
            <a:r>
              <a:rPr lang="en-US" baseline="0" dirty="0">
                <a:cs typeface="+mn-cs"/>
              </a:rPr>
              <a:t> van de ICF, maar </a:t>
            </a:r>
            <a:r>
              <a:rPr lang="en-US" baseline="0" dirty="0" err="1">
                <a:cs typeface="+mn-cs"/>
              </a:rPr>
              <a:t>worden</a:t>
            </a:r>
            <a:r>
              <a:rPr lang="en-US" baseline="0" dirty="0">
                <a:cs typeface="+mn-cs"/>
              </a:rPr>
              <a:t> </a:t>
            </a:r>
            <a:r>
              <a:rPr lang="en-US" baseline="0" dirty="0" err="1">
                <a:cs typeface="+mn-cs"/>
              </a:rPr>
              <a:t>bij</a:t>
            </a:r>
            <a:r>
              <a:rPr lang="en-US" baseline="0" dirty="0">
                <a:cs typeface="+mn-cs"/>
              </a:rPr>
              <a:t> </a:t>
            </a:r>
            <a:r>
              <a:rPr lang="en-US" baseline="0" dirty="0" err="1">
                <a:cs typeface="+mn-cs"/>
              </a:rPr>
              <a:t>voorkeur</a:t>
            </a:r>
            <a:r>
              <a:rPr lang="en-US" baseline="0" dirty="0">
                <a:cs typeface="+mn-cs"/>
              </a:rPr>
              <a:t> </a:t>
            </a:r>
            <a:r>
              <a:rPr lang="en-US" baseline="0" dirty="0" err="1">
                <a:cs typeface="+mn-cs"/>
              </a:rPr>
              <a:t>beschreven</a:t>
            </a:r>
            <a:r>
              <a:rPr lang="en-US" baseline="0" dirty="0">
                <a:cs typeface="+mn-cs"/>
              </a:rPr>
              <a:t> met </a:t>
            </a:r>
            <a:r>
              <a:rPr lang="en-US" baseline="0" dirty="0" err="1">
                <a:cs typeface="+mn-cs"/>
              </a:rPr>
              <a:t>behulp</a:t>
            </a:r>
            <a:r>
              <a:rPr lang="en-US" baseline="0" dirty="0">
                <a:cs typeface="+mn-cs"/>
              </a:rPr>
              <a:t> van de ICD.</a:t>
            </a:r>
          </a:p>
          <a:p>
            <a:endParaRPr lang="nl-NL" dirty="0"/>
          </a:p>
        </p:txBody>
      </p:sp>
      <p:sp>
        <p:nvSpPr>
          <p:cNvPr id="4" name="Tijdelijke aanduiding voor dianummer 3"/>
          <p:cNvSpPr>
            <a:spLocks noGrp="1"/>
          </p:cNvSpPr>
          <p:nvPr>
            <p:ph type="sldNum" sz="quarter" idx="10"/>
          </p:nvPr>
        </p:nvSpPr>
        <p:spPr/>
        <p:txBody>
          <a:bodyPr/>
          <a:lstStyle/>
          <a:p>
            <a:fld id="{CB15B102-416C-1041-90C7-A53D311CB703}" type="slidenum">
              <a:rPr lang="nl-NL" smtClean="0"/>
              <a:t>6</a:t>
            </a:fld>
            <a:endParaRPr lang="nl-NL"/>
          </a:p>
        </p:txBody>
      </p:sp>
    </p:spTree>
    <p:extLst>
      <p:ext uri="{BB962C8B-B14F-4D97-AF65-F5344CB8AC3E}">
        <p14:creationId xmlns:p14="http://schemas.microsoft.com/office/powerpoint/2010/main" val="108081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A67940-5BC0-49E1-B283-FBDD3DCD53C2}" type="slidenum">
              <a:rPr lang="en-US" smtClean="0"/>
              <a:t>7</a:t>
            </a:fld>
            <a:endParaRPr lang="en-US"/>
          </a:p>
        </p:txBody>
      </p:sp>
    </p:spTree>
    <p:extLst>
      <p:ext uri="{BB962C8B-B14F-4D97-AF65-F5344CB8AC3E}">
        <p14:creationId xmlns:p14="http://schemas.microsoft.com/office/powerpoint/2010/main" val="3467475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a:solidFill>
                  <a:schemeClr val="tx1"/>
                </a:solidFill>
                <a:latin typeface="+mn-lt"/>
                <a:ea typeface="+mn-ea"/>
                <a:cs typeface="+mn-cs"/>
              </a:rPr>
              <a:t>Een ICF-code </a:t>
            </a:r>
            <a:r>
              <a:rPr lang="nl-NL" sz="1200" b="0" i="0" u="none" strike="noStrike" kern="1200" baseline="0" dirty="0">
                <a:solidFill>
                  <a:schemeClr val="tx1"/>
                </a:solidFill>
                <a:latin typeface="+mn-lt"/>
                <a:ea typeface="+mn-ea"/>
                <a:cs typeface="+mn-cs"/>
              </a:rPr>
              <a:t>bestaat uit een </a:t>
            </a:r>
            <a:r>
              <a:rPr lang="nl-NL" sz="1200" b="0" i="1" u="none" strike="noStrike" kern="1200" baseline="0" dirty="0">
                <a:solidFill>
                  <a:schemeClr val="tx1"/>
                </a:solidFill>
                <a:latin typeface="+mn-lt"/>
                <a:ea typeface="+mn-ea"/>
                <a:cs typeface="+mn-cs"/>
              </a:rPr>
              <a:t>ICF-categorie </a:t>
            </a:r>
            <a:r>
              <a:rPr lang="nl-NL" sz="1200" b="0" i="0" u="none" strike="noStrike" kern="1200" baseline="0" dirty="0">
                <a:solidFill>
                  <a:schemeClr val="tx1"/>
                </a:solidFill>
                <a:latin typeface="+mn-lt"/>
                <a:ea typeface="+mn-ea"/>
                <a:cs typeface="+mn-cs"/>
              </a:rPr>
              <a:t>(= ICF-klasse) en een </a:t>
            </a:r>
            <a:r>
              <a:rPr lang="nl-NL" sz="1200" b="0" i="1" u="none" strike="noStrike" kern="1200" baseline="0" dirty="0">
                <a:solidFill>
                  <a:schemeClr val="tx1"/>
                </a:solidFill>
                <a:latin typeface="+mn-lt"/>
                <a:ea typeface="+mn-ea"/>
                <a:cs typeface="+mn-cs"/>
              </a:rPr>
              <a:t>ICF-typering, </a:t>
            </a:r>
            <a:r>
              <a:rPr lang="nl-NL" sz="1200" b="0" i="0" u="none" strike="noStrike" kern="1200" baseline="0" dirty="0">
                <a:solidFill>
                  <a:schemeClr val="tx1"/>
                </a:solidFill>
                <a:latin typeface="+mn-lt"/>
                <a:ea typeface="+mn-ea"/>
                <a:cs typeface="+mn-cs"/>
              </a:rPr>
              <a:t>gescheiden door een punt.</a:t>
            </a:r>
          </a:p>
          <a:p>
            <a:r>
              <a:rPr lang="nl-NL" sz="1200" b="0" i="0" u="none" strike="noStrike" kern="1200" baseline="0" dirty="0">
                <a:solidFill>
                  <a:schemeClr val="tx1"/>
                </a:solidFill>
                <a:latin typeface="+mn-lt"/>
                <a:ea typeface="+mn-ea"/>
                <a:cs typeface="+mn-cs"/>
              </a:rPr>
              <a:t>De ICF-categorie (het codegedeelte vóór de punt) geeft de aard van het probleem aan.</a:t>
            </a:r>
          </a:p>
          <a:p>
            <a:r>
              <a:rPr lang="nl-NL" sz="1200" b="0" i="0" u="none" strike="noStrike" kern="1200" baseline="0" dirty="0">
                <a:solidFill>
                  <a:schemeClr val="tx1"/>
                </a:solidFill>
                <a:latin typeface="+mn-lt"/>
                <a:ea typeface="+mn-ea"/>
                <a:cs typeface="+mn-cs"/>
              </a:rPr>
              <a:t>De ICF-typering wordt na een punt achter de ICF-categorie aangegeven.</a:t>
            </a:r>
          </a:p>
          <a:p>
            <a:endParaRPr lang="nl-NL" sz="1200" b="0" i="0" u="none" strike="noStrike" kern="1200" baseline="0" dirty="0">
              <a:solidFill>
                <a:schemeClr val="tx1"/>
              </a:solidFill>
              <a:latin typeface="+mn-lt"/>
              <a:ea typeface="+mn-ea"/>
              <a:cs typeface="+mn-cs"/>
            </a:endParaRPr>
          </a:p>
          <a:p>
            <a:r>
              <a:rPr lang="nl-NL" sz="1200" b="1" i="0" u="none" strike="noStrike" kern="1200" baseline="0" dirty="0">
                <a:solidFill>
                  <a:schemeClr val="tx1"/>
                </a:solidFill>
                <a:latin typeface="+mn-lt"/>
                <a:ea typeface="+mn-ea"/>
                <a:cs typeface="+mn-cs"/>
              </a:rPr>
              <a:t>Voor</a:t>
            </a:r>
            <a:r>
              <a:rPr lang="nl-NL" sz="1200" b="0" i="0" u="none" strike="noStrike" kern="1200" baseline="0" dirty="0">
                <a:solidFill>
                  <a:schemeClr val="tx1"/>
                </a:solidFill>
                <a:latin typeface="+mn-lt"/>
                <a:ea typeface="+mn-ea"/>
                <a:cs typeface="+mn-cs"/>
              </a:rPr>
              <a:t> de wijze van codering van de ICF-typering zijn er diverse opties. In ZORG is gekozen</a:t>
            </a:r>
          </a:p>
          <a:p>
            <a:r>
              <a:rPr lang="nl-NL" sz="1200" b="0" i="0" u="none" strike="noStrike" kern="1200" baseline="0" dirty="0">
                <a:solidFill>
                  <a:schemeClr val="tx1"/>
                </a:solidFill>
                <a:latin typeface="+mn-lt"/>
                <a:ea typeface="+mn-ea"/>
                <a:cs typeface="+mn-cs"/>
              </a:rPr>
              <a:t>voor één typering met de waarde 0, 1, 2, 3, 4, 8 of 9. Deze typering geeft de ernst van het</a:t>
            </a:r>
          </a:p>
          <a:p>
            <a:r>
              <a:rPr lang="nl-NL" sz="1200" b="0" i="0" u="none" strike="noStrike" kern="1200" baseline="0" dirty="0">
                <a:solidFill>
                  <a:schemeClr val="tx1"/>
                </a:solidFill>
                <a:latin typeface="+mn-lt"/>
                <a:ea typeface="+mn-ea"/>
                <a:cs typeface="+mn-cs"/>
              </a:rPr>
              <a:t>probleem aan. De waarden hebben de volgende betekenis:</a:t>
            </a:r>
          </a:p>
          <a:p>
            <a:r>
              <a:rPr lang="en-US" sz="1200" b="0" i="0" u="none" strike="noStrike" kern="1200" baseline="0" dirty="0">
                <a:solidFill>
                  <a:schemeClr val="tx1"/>
                </a:solidFill>
                <a:latin typeface="+mn-lt"/>
                <a:ea typeface="+mn-ea"/>
                <a:cs typeface="+mn-cs"/>
              </a:rPr>
              <a:t>8 = </a:t>
            </a:r>
            <a:r>
              <a:rPr lang="en-US" sz="1200" b="0" i="0" u="none" strike="noStrike" kern="1200" baseline="0" dirty="0" err="1">
                <a:solidFill>
                  <a:schemeClr val="tx1"/>
                </a:solidFill>
                <a:latin typeface="+mn-lt"/>
                <a:ea typeface="+mn-ea"/>
                <a:cs typeface="+mn-cs"/>
              </a:rPr>
              <a:t>niet</a:t>
            </a:r>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gespecificeerd</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9 = </a:t>
            </a:r>
            <a:r>
              <a:rPr lang="en-US" sz="1200" b="0" i="0" u="none" strike="noStrike" kern="1200" baseline="0" dirty="0" err="1">
                <a:solidFill>
                  <a:schemeClr val="tx1"/>
                </a:solidFill>
                <a:latin typeface="+mn-lt"/>
                <a:ea typeface="+mn-ea"/>
                <a:cs typeface="+mn-cs"/>
              </a:rPr>
              <a:t>niet</a:t>
            </a:r>
            <a:r>
              <a:rPr lang="en-US" sz="1200" b="0" i="0" u="none" strike="noStrike" kern="1200" baseline="0" dirty="0">
                <a:solidFill>
                  <a:schemeClr val="tx1"/>
                </a:solidFill>
                <a:latin typeface="+mn-lt"/>
                <a:ea typeface="+mn-ea"/>
                <a:cs typeface="+mn-cs"/>
              </a:rPr>
              <a:t> van </a:t>
            </a:r>
            <a:r>
              <a:rPr lang="en-US" sz="1200" b="0" i="0" u="none" strike="noStrike" kern="1200" baseline="0" dirty="0" err="1">
                <a:solidFill>
                  <a:schemeClr val="tx1"/>
                </a:solidFill>
                <a:latin typeface="+mn-lt"/>
                <a:ea typeface="+mn-ea"/>
                <a:cs typeface="+mn-cs"/>
              </a:rPr>
              <a:t>toepassing</a:t>
            </a:r>
            <a:endParaRPr lang="en-US" dirty="0"/>
          </a:p>
        </p:txBody>
      </p:sp>
      <p:sp>
        <p:nvSpPr>
          <p:cNvPr id="4" name="Tijdelijke aanduiding voor dianummer 3"/>
          <p:cNvSpPr>
            <a:spLocks noGrp="1"/>
          </p:cNvSpPr>
          <p:nvPr>
            <p:ph type="sldNum" sz="quarter" idx="10"/>
          </p:nvPr>
        </p:nvSpPr>
        <p:spPr/>
        <p:txBody>
          <a:bodyPr/>
          <a:lstStyle/>
          <a:p>
            <a:fld id="{CB15B102-416C-1041-90C7-A53D311CB703}" type="slidenum">
              <a:rPr lang="nl-NL" smtClean="0"/>
              <a:t>8</a:t>
            </a:fld>
            <a:endParaRPr lang="nl-NL"/>
          </a:p>
        </p:txBody>
      </p:sp>
    </p:spTree>
    <p:extLst>
      <p:ext uri="{BB962C8B-B14F-4D97-AF65-F5344CB8AC3E}">
        <p14:creationId xmlns:p14="http://schemas.microsoft.com/office/powerpoint/2010/main" val="2562148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Een</a:t>
            </a:r>
            <a:r>
              <a:rPr lang="en-US" dirty="0"/>
              <a:t> </a:t>
            </a:r>
            <a:r>
              <a:rPr lang="en-US" dirty="0" err="1"/>
              <a:t>voorbeeld</a:t>
            </a:r>
            <a:r>
              <a:rPr lang="en-US" dirty="0"/>
              <a:t> van </a:t>
            </a:r>
            <a:r>
              <a:rPr lang="en-US" dirty="0" err="1"/>
              <a:t>Typering</a:t>
            </a:r>
            <a:r>
              <a:rPr lang="en-US" dirty="0"/>
              <a:t> van </a:t>
            </a:r>
            <a:r>
              <a:rPr lang="en-US" dirty="0" err="1"/>
              <a:t>anatomische</a:t>
            </a:r>
            <a:r>
              <a:rPr lang="en-US" dirty="0"/>
              <a:t> </a:t>
            </a:r>
            <a:r>
              <a:rPr lang="en-US" dirty="0" err="1"/>
              <a:t>eigenschappen</a:t>
            </a:r>
            <a:endParaRPr lang="en-US" dirty="0"/>
          </a:p>
          <a:p>
            <a:endParaRPr lang="en-US" dirty="0"/>
          </a:p>
        </p:txBody>
      </p:sp>
      <p:sp>
        <p:nvSpPr>
          <p:cNvPr id="4" name="Slide Number Placeholder 3"/>
          <p:cNvSpPr>
            <a:spLocks noGrp="1"/>
          </p:cNvSpPr>
          <p:nvPr>
            <p:ph type="sldNum" sz="quarter" idx="10"/>
          </p:nvPr>
        </p:nvSpPr>
        <p:spPr/>
        <p:txBody>
          <a:bodyPr/>
          <a:lstStyle/>
          <a:p>
            <a:fld id="{6BA67940-5BC0-49E1-B283-FBDD3DCD53C2}"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323564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588"/>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ctrTitle"/>
          </p:nvPr>
        </p:nvSpPr>
        <p:spPr>
          <a:xfrm>
            <a:off x="2555776" y="1268761"/>
            <a:ext cx="6192688" cy="1080120"/>
          </a:xfrm>
        </p:spPr>
        <p:txBody>
          <a:bodyPr>
            <a:noAutofit/>
          </a:bodyPr>
          <a:lstStyle>
            <a:lvl1pPr algn="l">
              <a:defRPr sz="3600" b="1">
                <a:solidFill>
                  <a:schemeClr val="bg1"/>
                </a:solidFill>
                <a:latin typeface="Lucida Sans Unicode" pitchFamily="34" charset="0"/>
                <a:cs typeface="Lucida Sans Unicode" pitchFamily="34" charset="0"/>
              </a:defRPr>
            </a:lvl1pPr>
          </a:lstStyle>
          <a:p>
            <a:r>
              <a:rPr lang="nl-NL" dirty="0"/>
              <a:t>Klik om de stijl te bewerken</a:t>
            </a:r>
            <a:endParaRPr lang="en-US" dirty="0"/>
          </a:p>
        </p:txBody>
      </p:sp>
      <p:sp>
        <p:nvSpPr>
          <p:cNvPr id="3" name="Ondertitel 2"/>
          <p:cNvSpPr>
            <a:spLocks noGrp="1"/>
          </p:cNvSpPr>
          <p:nvPr>
            <p:ph type="subTitle" idx="1"/>
          </p:nvPr>
        </p:nvSpPr>
        <p:spPr>
          <a:xfrm>
            <a:off x="2555776" y="2348880"/>
            <a:ext cx="6400800" cy="1752600"/>
          </a:xfrm>
        </p:spPr>
        <p:txBody>
          <a:bodyPr>
            <a:normAutofit/>
          </a:bodyPr>
          <a:lstStyle>
            <a:lvl1pPr marL="0" indent="0" algn="l">
              <a:buNone/>
              <a:defRPr sz="2800" i="1">
                <a:solidFill>
                  <a:schemeClr val="bg1"/>
                </a:solidFill>
                <a:latin typeface="Lucida Sans Unicode" pitchFamily="34" charset="0"/>
                <a:cs typeface="Lucida Sans Unicode"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endParaRPr lang="en-US" dirty="0"/>
          </a:p>
        </p:txBody>
      </p:sp>
    </p:spTree>
    <p:extLst>
      <p:ext uri="{BB962C8B-B14F-4D97-AF65-F5344CB8AC3E}">
        <p14:creationId xmlns:p14="http://schemas.microsoft.com/office/powerpoint/2010/main" val="1794379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B8C4E6EA-5A08-4627-8326-EF94EF979DDD}"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256348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B8C4E6EA-5A08-4627-8326-EF94EF979DDD}"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2551192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endParaRPr lang="en-US"/>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3049045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4099983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endParaRPr lang="en-US"/>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FDDCA158-D71C-4235-BDA4-326913EC9735}"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1645284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4"/>
          <p:cNvSpPr>
            <a:spLocks noGrp="1"/>
          </p:cNvSpPr>
          <p:nvPr>
            <p:ph type="dt" sz="half" idx="10"/>
          </p:nvPr>
        </p:nvSpPr>
        <p:spPr/>
        <p:txBody>
          <a:bodyPr/>
          <a:lstStyle/>
          <a:p>
            <a:fld id="{FDDCA158-D71C-4235-BDA4-326913EC9735}" type="datetimeFigureOut">
              <a:rPr lang="en-US" smtClean="0"/>
              <a:t>2/7/2018</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586460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endParaRPr lang="en-US"/>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p:cNvSpPr>
            <a:spLocks noGrp="1"/>
          </p:cNvSpPr>
          <p:nvPr>
            <p:ph type="dt" sz="half" idx="10"/>
          </p:nvPr>
        </p:nvSpPr>
        <p:spPr/>
        <p:txBody>
          <a:bodyPr/>
          <a:lstStyle/>
          <a:p>
            <a:fld id="{FDDCA158-D71C-4235-BDA4-326913EC9735}" type="datetimeFigureOut">
              <a:rPr lang="en-US" smtClean="0"/>
              <a:t>2/7/2018</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24719911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2"/>
          <p:cNvSpPr>
            <a:spLocks noGrp="1"/>
          </p:cNvSpPr>
          <p:nvPr>
            <p:ph type="dt" sz="half" idx="10"/>
          </p:nvPr>
        </p:nvSpPr>
        <p:spPr/>
        <p:txBody>
          <a:bodyPr/>
          <a:lstStyle/>
          <a:p>
            <a:fld id="{FDDCA158-D71C-4235-BDA4-326913EC9735}" type="datetimeFigureOut">
              <a:rPr lang="en-US" smtClean="0"/>
              <a:t>2/7/2018</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20229347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DDCA158-D71C-4235-BDA4-326913EC9735}" type="datetimeFigureOut">
              <a:rPr lang="en-US" smtClean="0"/>
              <a:t>2/7/2018</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1572514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endParaRPr lang="en-US"/>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DDCA158-D71C-4235-BDA4-326913EC9735}" type="datetimeFigureOut">
              <a:rPr lang="en-US" smtClean="0"/>
              <a:t>2/7/2018</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144724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10314"/>
          <a:stretch/>
        </p:blipFill>
        <p:spPr bwMode="auto">
          <a:xfrm>
            <a:off x="0" y="1588"/>
            <a:ext cx="9144000" cy="615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a:xfrm>
            <a:off x="2843808" y="274638"/>
            <a:ext cx="5842992" cy="1143000"/>
          </a:xfrm>
        </p:spPr>
        <p:txBody>
          <a:bodyPr>
            <a:normAutofit/>
          </a:bodyPr>
          <a:lstStyle>
            <a:lvl1pPr>
              <a:defRPr sz="3200">
                <a:solidFill>
                  <a:schemeClr val="bg1"/>
                </a:solidFill>
                <a:latin typeface="Lucida Sans Unicode" pitchFamily="34" charset="0"/>
                <a:cs typeface="Lucida Sans Unicode" pitchFamily="34" charset="0"/>
              </a:defRPr>
            </a:lvl1pPr>
          </a:lstStyle>
          <a:p>
            <a:r>
              <a:rPr lang="nl-NL" dirty="0"/>
              <a:t>Klik om de stijl te bewerken</a:t>
            </a:r>
            <a:endParaRPr lang="en-US" dirty="0"/>
          </a:p>
        </p:txBody>
      </p:sp>
      <p:sp>
        <p:nvSpPr>
          <p:cNvPr id="3" name="Tijdelijke aanduiding voor inhoud 2"/>
          <p:cNvSpPr>
            <a:spLocks noGrp="1"/>
          </p:cNvSpPr>
          <p:nvPr>
            <p:ph idx="1"/>
          </p:nvPr>
        </p:nvSpPr>
        <p:spPr>
          <a:xfrm>
            <a:off x="467544" y="1600200"/>
            <a:ext cx="8219256"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400">
                <a:latin typeface="Lucida Sans Unicode" pitchFamily="34" charset="0"/>
                <a:cs typeface="Lucida Sans Unicode" pitchFamily="34" charset="0"/>
              </a:defRPr>
            </a:lvl3pPr>
            <a:lvl4pPr>
              <a:defRPr sz="2000">
                <a:latin typeface="Lucida Sans Unicode" pitchFamily="34" charset="0"/>
                <a:cs typeface="Lucida Sans Unicode" pitchFamily="34" charset="0"/>
              </a:defRPr>
            </a:lvl4pPr>
            <a:lvl5pPr>
              <a:defRPr sz="2000">
                <a:latin typeface="Lucida Sans Unicode" pitchFamily="34" charset="0"/>
                <a:cs typeface="Lucida Sans Unicode" pitchFamily="34"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4276012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endParaRPr lang="en-US"/>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DDCA158-D71C-4235-BDA4-326913EC9735}" type="datetimeFigureOut">
              <a:rPr lang="en-US" smtClean="0"/>
              <a:t>2/7/2018</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229322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24980803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23611169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2"/>
          <p:cNvSpPr>
            <a:spLocks noGrp="1"/>
          </p:cNvSpPr>
          <p:nvPr>
            <p:ph type="dt" sz="half" idx="10"/>
          </p:nvPr>
        </p:nvSpPr>
        <p:spPr/>
        <p:txBody>
          <a:bodyPr/>
          <a:lstStyle/>
          <a:p>
            <a:fld id="{FDDCA158-D71C-4235-BDA4-326913EC9735}" type="datetimeFigureOut">
              <a:rPr lang="en-US" smtClean="0"/>
              <a:t>2/7/2018</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096ECCEE-DBD9-47B1-A284-920BF24B1A92}" type="slidenum">
              <a:rPr lang="en-US" smtClean="0"/>
              <a:t>‹nr.›</a:t>
            </a:fld>
            <a:endParaRPr lang="en-US"/>
          </a:p>
        </p:txBody>
      </p:sp>
    </p:spTree>
    <p:extLst>
      <p:ext uri="{BB962C8B-B14F-4D97-AF65-F5344CB8AC3E}">
        <p14:creationId xmlns:p14="http://schemas.microsoft.com/office/powerpoint/2010/main" val="53659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endParaRPr lang="en-US"/>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8C4E6EA-5A08-4627-8326-EF94EF979DDD}" type="datetimeFigureOut">
              <a:rPr lang="en-US" smtClean="0"/>
              <a:t>2/7/2018</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78030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10314"/>
          <a:stretch/>
        </p:blipFill>
        <p:spPr bwMode="auto">
          <a:xfrm>
            <a:off x="0" y="1588"/>
            <a:ext cx="9144000" cy="615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a:xfrm>
            <a:off x="2843808" y="274638"/>
            <a:ext cx="5842992" cy="1143000"/>
          </a:xfrm>
        </p:spPr>
        <p:txBody>
          <a:bodyPr>
            <a:normAutofit/>
          </a:bodyPr>
          <a:lstStyle>
            <a:lvl1pPr>
              <a:defRPr sz="3200">
                <a:solidFill>
                  <a:srgbClr val="00853A"/>
                </a:solidFill>
                <a:latin typeface="Lucida Sans Unicode" pitchFamily="34" charset="0"/>
                <a:cs typeface="Lucida Sans Unicode" pitchFamily="34" charset="0"/>
              </a:defRPr>
            </a:lvl1pPr>
          </a:lstStyle>
          <a:p>
            <a:r>
              <a:rPr lang="nl-NL" dirty="0"/>
              <a:t>Klik om de stijl te bewerken</a:t>
            </a:r>
            <a:endParaRPr lang="en-US" dirty="0"/>
          </a:p>
        </p:txBody>
      </p:sp>
      <p:sp>
        <p:nvSpPr>
          <p:cNvPr id="3" name="Tijdelijke aanduiding voor inhoud 2"/>
          <p:cNvSpPr>
            <a:spLocks noGrp="1"/>
          </p:cNvSpPr>
          <p:nvPr>
            <p:ph sz="half" idx="1"/>
          </p:nvPr>
        </p:nvSpPr>
        <p:spPr>
          <a:xfrm>
            <a:off x="457200" y="1600200"/>
            <a:ext cx="4038600"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000">
                <a:latin typeface="Lucida Sans Unicode" pitchFamily="34" charset="0"/>
                <a:cs typeface="Lucida Sans Unicode" pitchFamily="34" charset="0"/>
              </a:defRPr>
            </a:lvl3pPr>
            <a:lvl4pPr>
              <a:defRPr sz="1800">
                <a:latin typeface="Lucida Sans Unicode" pitchFamily="34" charset="0"/>
                <a:cs typeface="Lucida Sans Unicode" pitchFamily="34" charset="0"/>
              </a:defRPr>
            </a:lvl4pPr>
            <a:lvl5pPr>
              <a:defRPr sz="1800">
                <a:latin typeface="Lucida Sans Unicode" pitchFamily="34" charset="0"/>
                <a:cs typeface="Lucida Sans Unicode" pitchFamily="34" charset="0"/>
              </a:defRPr>
            </a:lvl5pPr>
            <a:lvl6pPr>
              <a:defRPr sz="1800"/>
            </a:lvl6pPr>
            <a:lvl7pPr>
              <a:defRPr sz="1800"/>
            </a:lvl7pPr>
            <a:lvl8pPr>
              <a:defRPr sz="1800"/>
            </a:lvl8pPr>
            <a:lvl9pPr>
              <a:defRPr sz="18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Tijdelijke aanduiding voor inhoud 3"/>
          <p:cNvSpPr>
            <a:spLocks noGrp="1"/>
          </p:cNvSpPr>
          <p:nvPr>
            <p:ph sz="half" idx="2"/>
          </p:nvPr>
        </p:nvSpPr>
        <p:spPr>
          <a:xfrm>
            <a:off x="4648200" y="1600200"/>
            <a:ext cx="4038600"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000">
                <a:latin typeface="Lucida Sans Unicode" pitchFamily="34" charset="0"/>
                <a:cs typeface="Lucida Sans Unicode" pitchFamily="34" charset="0"/>
              </a:defRPr>
            </a:lvl3pPr>
            <a:lvl4pPr>
              <a:defRPr sz="1800">
                <a:latin typeface="Lucida Sans Unicode" pitchFamily="34" charset="0"/>
                <a:cs typeface="Lucida Sans Unicode" pitchFamily="34" charset="0"/>
              </a:defRPr>
            </a:lvl4pPr>
            <a:lvl5pPr>
              <a:defRPr sz="1800">
                <a:latin typeface="Lucida Sans Unicode" pitchFamily="34" charset="0"/>
                <a:cs typeface="Lucida Sans Unicode" pitchFamily="34" charset="0"/>
              </a:defRPr>
            </a:lvl5pPr>
            <a:lvl6pPr>
              <a:defRPr sz="1800"/>
            </a:lvl6pPr>
            <a:lvl7pPr>
              <a:defRPr sz="1800"/>
            </a:lvl7pPr>
            <a:lvl8pPr>
              <a:defRPr sz="1800"/>
            </a:lvl8pPr>
            <a:lvl9pPr>
              <a:defRPr sz="18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289123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endParaRPr lang="en-US"/>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p:cNvSpPr>
            <a:spLocks noGrp="1"/>
          </p:cNvSpPr>
          <p:nvPr>
            <p:ph type="dt" sz="half" idx="10"/>
          </p:nvPr>
        </p:nvSpPr>
        <p:spPr/>
        <p:txBody>
          <a:bodyPr/>
          <a:lstStyle/>
          <a:p>
            <a:fld id="{B8C4E6EA-5A08-4627-8326-EF94EF979DDD}" type="datetimeFigureOut">
              <a:rPr lang="en-US" smtClean="0"/>
              <a:t>2/7/2018</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265168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4098"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9926"/>
          <a:stretch/>
        </p:blipFill>
        <p:spPr bwMode="auto">
          <a:xfrm>
            <a:off x="0" y="1588"/>
            <a:ext cx="9144000" cy="6177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a:xfrm>
            <a:off x="2843808" y="274638"/>
            <a:ext cx="5842992" cy="1143000"/>
          </a:xfrm>
        </p:spPr>
        <p:txBody>
          <a:bodyPr>
            <a:normAutofit/>
          </a:bodyPr>
          <a:lstStyle>
            <a:lvl1pPr>
              <a:defRPr sz="3200">
                <a:solidFill>
                  <a:srgbClr val="00853A"/>
                </a:solidFill>
                <a:latin typeface="Lucida Sans Unicode" pitchFamily="34" charset="0"/>
                <a:cs typeface="Lucida Sans Unicode" pitchFamily="34" charset="0"/>
              </a:defRPr>
            </a:lvl1pPr>
          </a:lstStyle>
          <a:p>
            <a:r>
              <a:rPr lang="nl-NL" dirty="0"/>
              <a:t>Klik om de stijl te bewerken</a:t>
            </a:r>
            <a:endParaRPr lang="en-US" dirty="0"/>
          </a:p>
        </p:txBody>
      </p:sp>
    </p:spTree>
    <p:extLst>
      <p:ext uri="{BB962C8B-B14F-4D97-AF65-F5344CB8AC3E}">
        <p14:creationId xmlns:p14="http://schemas.microsoft.com/office/powerpoint/2010/main" val="105951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8C4E6EA-5A08-4627-8326-EF94EF979DDD}" type="datetimeFigureOut">
              <a:rPr lang="en-US" smtClean="0"/>
              <a:t>2/7/2018</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129515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endParaRPr lang="en-US"/>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8C4E6EA-5A08-4627-8326-EF94EF979DDD}" type="datetimeFigureOut">
              <a:rPr lang="en-US" smtClean="0"/>
              <a:t>2/7/2018</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411087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endParaRPr lang="en-US"/>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8C4E6EA-5A08-4627-8326-EF94EF979DDD}" type="datetimeFigureOut">
              <a:rPr lang="en-US" smtClean="0"/>
              <a:t>2/7/2018</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16480FD8-9027-452F-908B-6DA18E5CAA85}" type="slidenum">
              <a:rPr lang="en-US" smtClean="0"/>
              <a:t>‹nr.›</a:t>
            </a:fld>
            <a:endParaRPr lang="en-US"/>
          </a:p>
        </p:txBody>
      </p:sp>
    </p:spTree>
    <p:extLst>
      <p:ext uri="{BB962C8B-B14F-4D97-AF65-F5344CB8AC3E}">
        <p14:creationId xmlns:p14="http://schemas.microsoft.com/office/powerpoint/2010/main" val="810803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C4E6EA-5A08-4627-8326-EF94EF979DDD}" type="datetimeFigureOut">
              <a:rPr lang="en-US" smtClean="0"/>
              <a:t>2/7/2018</a:t>
            </a:fld>
            <a:endParaRPr lang="en-US"/>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480FD8-9027-452F-908B-6DA18E5CAA85}" type="slidenum">
              <a:rPr lang="en-US" smtClean="0"/>
              <a:t>‹nr.›</a:t>
            </a:fld>
            <a:endParaRPr lang="en-US"/>
          </a:p>
        </p:txBody>
      </p:sp>
    </p:spTree>
    <p:extLst>
      <p:ext uri="{BB962C8B-B14F-4D97-AF65-F5344CB8AC3E}">
        <p14:creationId xmlns:p14="http://schemas.microsoft.com/office/powerpoint/2010/main" val="4093306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DCA158-D71C-4235-BDA4-326913EC9735}" type="datetimeFigureOut">
              <a:rPr lang="en-US" smtClean="0"/>
              <a:t>2/7/2018</a:t>
            </a:fld>
            <a:endParaRPr lang="en-US"/>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6ECCEE-DBD9-47B1-A284-920BF24B1A92}" type="slidenum">
              <a:rPr lang="en-US" smtClean="0"/>
              <a:t>‹nr.›</a:t>
            </a:fld>
            <a:endParaRPr lang="en-US"/>
          </a:p>
        </p:txBody>
      </p:sp>
    </p:spTree>
    <p:extLst>
      <p:ext uri="{BB962C8B-B14F-4D97-AF65-F5344CB8AC3E}">
        <p14:creationId xmlns:p14="http://schemas.microsoft.com/office/powerpoint/2010/main" val="1964772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9FkcHwaO0iY"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link.springer.com/content/pdf/bbm%3A978-90-313-6953-9%2F1.pdf"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class.who-fic.nl/browser.aspx?scheme=ICF-nl.cl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icf-research-branch.org/images/ICF%20Core%20Sets%20Download/Comprehensive_and_Brief_ICF_Core_Sets_Breast_Cancer.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hyperlink" Target="http://www.levv.nl/fileadmin/sites/LEVV/PDF-PP/richtlijnen/Richtlijn_Tekort_in_zelfverzorging_definitief_dec06.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uoEIc4wBaIo"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link.springer.com/content/pdf/bbm%3A978-90-313-6953-9%2F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Klinisch redeneren Saxion</a:t>
            </a:r>
          </a:p>
        </p:txBody>
      </p:sp>
      <p:sp>
        <p:nvSpPr>
          <p:cNvPr id="3" name="Subtitle 2"/>
          <p:cNvSpPr>
            <a:spLocks noGrp="1"/>
          </p:cNvSpPr>
          <p:nvPr>
            <p:ph type="subTitle" idx="1"/>
          </p:nvPr>
        </p:nvSpPr>
        <p:spPr>
          <a:xfrm>
            <a:off x="2051720" y="2420888"/>
            <a:ext cx="5472608" cy="1368152"/>
          </a:xfrm>
        </p:spPr>
        <p:txBody>
          <a:bodyPr>
            <a:normAutofit/>
          </a:bodyPr>
          <a:lstStyle/>
          <a:p>
            <a:r>
              <a:rPr lang="nl-NL" i="0" dirty="0"/>
              <a:t>Classificatiemodel ICF</a:t>
            </a:r>
          </a:p>
          <a:p>
            <a:endParaRPr lang="nl-NL" sz="3600" i="0" dirty="0">
              <a:solidFill>
                <a:schemeClr val="tx1"/>
              </a:solidFill>
            </a:endParaRPr>
          </a:p>
        </p:txBody>
      </p:sp>
      <p:sp>
        <p:nvSpPr>
          <p:cNvPr id="4" name="Tekstvak 3"/>
          <p:cNvSpPr txBox="1"/>
          <p:nvPr/>
        </p:nvSpPr>
        <p:spPr>
          <a:xfrm>
            <a:off x="1547664" y="5805264"/>
            <a:ext cx="2880320" cy="923330"/>
          </a:xfrm>
          <a:prstGeom prst="rect">
            <a:avLst/>
          </a:prstGeom>
          <a:noFill/>
        </p:spPr>
        <p:txBody>
          <a:bodyPr wrap="square" rtlCol="0">
            <a:spAutoFit/>
          </a:bodyPr>
          <a:lstStyle/>
          <a:p>
            <a:endParaRPr lang="nl-NL" dirty="0"/>
          </a:p>
          <a:p>
            <a:endParaRPr lang="en-US" dirty="0"/>
          </a:p>
          <a:p>
            <a:endParaRPr lang="nl-NL" dirty="0"/>
          </a:p>
        </p:txBody>
      </p:sp>
      <p:pic>
        <p:nvPicPr>
          <p:cNvPr id="6" name="Afbeelding 5">
            <a:hlinkClick r:id="rId3"/>
            <a:extLst>
              <a:ext uri="{FF2B5EF4-FFF2-40B4-BE49-F238E27FC236}">
                <a16:creationId xmlns:a16="http://schemas.microsoft.com/office/drawing/2014/main" id="{F3A5E822-842B-40B7-AC29-8026A2EBDBBE}"/>
              </a:ext>
            </a:extLst>
          </p:cNvPr>
          <p:cNvPicPr>
            <a:picLocks noChangeAspect="1"/>
          </p:cNvPicPr>
          <p:nvPr/>
        </p:nvPicPr>
        <p:blipFill>
          <a:blip r:embed="rId4"/>
          <a:stretch>
            <a:fillRect/>
          </a:stretch>
        </p:blipFill>
        <p:spPr>
          <a:xfrm>
            <a:off x="1568895" y="3429000"/>
            <a:ext cx="3795193" cy="2404647"/>
          </a:xfrm>
          <a:prstGeom prst="rect">
            <a:avLst/>
          </a:prstGeom>
        </p:spPr>
      </p:pic>
      <p:sp>
        <p:nvSpPr>
          <p:cNvPr id="7" name="Tekstvak 6">
            <a:extLst>
              <a:ext uri="{FF2B5EF4-FFF2-40B4-BE49-F238E27FC236}">
                <a16:creationId xmlns:a16="http://schemas.microsoft.com/office/drawing/2014/main" id="{F5AE55E0-8D9A-4CD0-895A-0639F8669097}"/>
              </a:ext>
            </a:extLst>
          </p:cNvPr>
          <p:cNvSpPr txBox="1"/>
          <p:nvPr/>
        </p:nvSpPr>
        <p:spPr>
          <a:xfrm>
            <a:off x="1568895" y="6021288"/>
            <a:ext cx="3723007" cy="276999"/>
          </a:xfrm>
          <a:prstGeom prst="rect">
            <a:avLst/>
          </a:prstGeom>
          <a:noFill/>
        </p:spPr>
        <p:txBody>
          <a:bodyPr wrap="none" rtlCol="0">
            <a:spAutoFit/>
          </a:bodyPr>
          <a:lstStyle/>
          <a:p>
            <a:r>
              <a:rPr lang="nl-NL" sz="1200" dirty="0"/>
              <a:t>Bron: https://www.youtube.com/watch?v=9FkcHwaO0iY</a:t>
            </a:r>
          </a:p>
        </p:txBody>
      </p:sp>
      <p:pic>
        <p:nvPicPr>
          <p:cNvPr id="8" name="Afbeelding 7">
            <a:extLst>
              <a:ext uri="{FF2B5EF4-FFF2-40B4-BE49-F238E27FC236}">
                <a16:creationId xmlns:a16="http://schemas.microsoft.com/office/drawing/2014/main" id="{6AED7E82-0A64-4EA7-97AE-F9362DDC82F8}"/>
              </a:ext>
            </a:extLst>
          </p:cNvPr>
          <p:cNvPicPr>
            <a:picLocks noChangeAspect="1"/>
          </p:cNvPicPr>
          <p:nvPr/>
        </p:nvPicPr>
        <p:blipFill>
          <a:blip r:embed="rId5"/>
          <a:stretch>
            <a:fillRect/>
          </a:stretch>
        </p:blipFill>
        <p:spPr>
          <a:xfrm>
            <a:off x="192460" y="6418512"/>
            <a:ext cx="838200" cy="295275"/>
          </a:xfrm>
          <a:prstGeom prst="rect">
            <a:avLst/>
          </a:prstGeom>
        </p:spPr>
      </p:pic>
    </p:spTree>
    <p:extLst>
      <p:ext uri="{BB962C8B-B14F-4D97-AF65-F5344CB8AC3E}">
        <p14:creationId xmlns:p14="http://schemas.microsoft.com/office/powerpoint/2010/main" val="111591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dirty="0"/>
              <a:t>Voorbeeld: Patiënt met Alzheimer </a:t>
            </a:r>
            <a:endParaRPr lang="en-US" b="1" dirty="0"/>
          </a:p>
        </p:txBody>
      </p:sp>
      <p:sp>
        <p:nvSpPr>
          <p:cNvPr id="3" name="Content Placeholder 2"/>
          <p:cNvSpPr>
            <a:spLocks noGrp="1"/>
          </p:cNvSpPr>
          <p:nvPr>
            <p:ph idx="1"/>
          </p:nvPr>
        </p:nvSpPr>
        <p:spPr>
          <a:xfrm>
            <a:off x="685800" y="1556792"/>
            <a:ext cx="7772400" cy="5184576"/>
          </a:xfrm>
        </p:spPr>
        <p:txBody>
          <a:bodyPr/>
          <a:lstStyle/>
          <a:p>
            <a:r>
              <a:rPr lang="nl-NL" sz="1200" b="0" dirty="0"/>
              <a:t>Ziekte aandoening: ICD 10: ziekte van het zenuwstelsel</a:t>
            </a:r>
          </a:p>
          <a:p>
            <a:pPr marL="0" indent="0">
              <a:buNone/>
            </a:pPr>
            <a:r>
              <a:rPr lang="nl-NL" sz="1200" b="0" dirty="0"/>
              <a:t>Anatomische eigenschappen:: ICF s 110.3: ernstige stoornis in anatomische eigenschappen van hersenen</a:t>
            </a:r>
          </a:p>
          <a:p>
            <a:endParaRPr lang="nl-NL" sz="1200" b="0" dirty="0"/>
          </a:p>
          <a:p>
            <a:pPr marL="0" indent="0">
              <a:buNone/>
            </a:pPr>
            <a:r>
              <a:rPr lang="nl-NL" sz="1200" b="0" dirty="0"/>
              <a:t>Functies:</a:t>
            </a:r>
          </a:p>
          <a:p>
            <a:r>
              <a:rPr lang="nl-NL" sz="1200" b="0" dirty="0"/>
              <a:t>B144.3    ernstige stoornis in geheugen </a:t>
            </a:r>
          </a:p>
          <a:p>
            <a:r>
              <a:rPr lang="nl-NL" sz="1200" b="0" dirty="0"/>
              <a:t>B1440.3   ernstige  stoornis in korte termijn geheugen</a:t>
            </a:r>
          </a:p>
          <a:p>
            <a:r>
              <a:rPr lang="nl-NL" sz="1200" b="0" dirty="0"/>
              <a:t>B1141.2   matige stoornis in lange termijn geheugen</a:t>
            </a:r>
          </a:p>
          <a:p>
            <a:r>
              <a:rPr lang="nl-NL" sz="1200" b="0" dirty="0"/>
              <a:t>B1442.3  ernstige stoornis bij informatieverwerking</a:t>
            </a:r>
          </a:p>
          <a:p>
            <a:r>
              <a:rPr lang="nl-NL" sz="1200" b="0" dirty="0"/>
              <a:t>B1641.1  lichte stoornis bij organiseren en plannen </a:t>
            </a:r>
          </a:p>
          <a:p>
            <a:r>
              <a:rPr lang="nl-NL" sz="1200" b="0" dirty="0"/>
              <a:t>B1344.2  matige stoornis bij slaapcyclus (onregelmatige slaap)</a:t>
            </a:r>
          </a:p>
          <a:p>
            <a:pPr marL="0" indent="0">
              <a:buNone/>
            </a:pPr>
            <a:endParaRPr lang="nl-NL" sz="1200" b="0" dirty="0"/>
          </a:p>
          <a:p>
            <a:pPr marL="0" indent="0">
              <a:buNone/>
            </a:pPr>
            <a:r>
              <a:rPr lang="nl-NL" sz="1200" b="0" dirty="0"/>
              <a:t>Activiteiten en participatie:</a:t>
            </a:r>
          </a:p>
          <a:p>
            <a:r>
              <a:rPr lang="nl-NL" sz="1200" b="0" dirty="0"/>
              <a:t>D2101.2  matige beperking in uitvoer van enkelvoudige taak</a:t>
            </a:r>
          </a:p>
          <a:p>
            <a:r>
              <a:rPr lang="nl-NL" sz="1200" b="0" dirty="0"/>
              <a:t>D2201.1  lichte beperking in voltooien van een taak</a:t>
            </a:r>
          </a:p>
          <a:p>
            <a:r>
              <a:rPr lang="nl-NL" sz="1200" b="0" dirty="0"/>
              <a:t>D310.2    matige beperking in begrijpen van  gesproken boodschappen</a:t>
            </a:r>
          </a:p>
          <a:p>
            <a:r>
              <a:rPr lang="nl-NL" sz="1200" b="0" dirty="0"/>
              <a:t>D51.1   lichte beperking in uitvoeren van zelfzorg</a:t>
            </a:r>
          </a:p>
          <a:p>
            <a:endParaRPr lang="nl-NL" sz="1200" b="0" dirty="0"/>
          </a:p>
          <a:p>
            <a:pPr marL="0" indent="0">
              <a:buNone/>
            </a:pPr>
            <a:r>
              <a:rPr lang="nl-NL" sz="1200" b="0" dirty="0"/>
              <a:t>Externe factoren: </a:t>
            </a:r>
          </a:p>
          <a:p>
            <a:r>
              <a:rPr lang="nl-NL" sz="1200" b="0" dirty="0"/>
              <a:t>E1550:  + 3 woonomgeving is aangepast</a:t>
            </a:r>
          </a:p>
          <a:p>
            <a:r>
              <a:rPr lang="nl-NL" sz="1200" b="0" dirty="0"/>
              <a:t>E310:    + 3 naaste familie is betrokken </a:t>
            </a:r>
          </a:p>
          <a:p>
            <a:r>
              <a:rPr lang="nl-NL" sz="1200" b="0" dirty="0"/>
              <a:t>E320:  - 2 meeste vrienden zijn inmiddels overleden</a:t>
            </a:r>
            <a:endParaRPr lang="en-US" sz="1200" b="0" dirty="0"/>
          </a:p>
        </p:txBody>
      </p:sp>
      <p:pic>
        <p:nvPicPr>
          <p:cNvPr id="10242" name="Picture 2" descr="cc-by-sa">
            <a:extLst>
              <a:ext uri="{FF2B5EF4-FFF2-40B4-BE49-F238E27FC236}">
                <a16:creationId xmlns:a16="http://schemas.microsoft.com/office/drawing/2014/main" id="{8697A023-E1D4-424B-8314-A674457E32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a:extLst>
              <a:ext uri="{FF2B5EF4-FFF2-40B4-BE49-F238E27FC236}">
                <a16:creationId xmlns:a16="http://schemas.microsoft.com/office/drawing/2014/main" id="{2D8172C9-C0C4-4F70-9682-6EEB3A655279}"/>
              </a:ext>
            </a:extLst>
          </p:cNvPr>
          <p:cNvSpPr txBox="1"/>
          <p:nvPr/>
        </p:nvSpPr>
        <p:spPr>
          <a:xfrm>
            <a:off x="6285012" y="5301208"/>
            <a:ext cx="2592288" cy="600164"/>
          </a:xfrm>
          <a:prstGeom prst="rect">
            <a:avLst/>
          </a:prstGeom>
          <a:noFill/>
        </p:spPr>
        <p:txBody>
          <a:bodyPr wrap="square" rtlCol="0">
            <a:spAutoFit/>
          </a:bodyPr>
          <a:lstStyle/>
          <a:p>
            <a:r>
              <a:rPr lang="nl-NL" sz="1100" dirty="0"/>
              <a:t>Bron: </a:t>
            </a:r>
            <a:r>
              <a:rPr lang="nl-NL" sz="1100" dirty="0">
                <a:hlinkClick r:id="rId4"/>
              </a:rPr>
              <a:t>https://link.springer.com/content/pdf/bbm%3A978-90-313-6953-9%2F1.pdf</a:t>
            </a:r>
            <a:endParaRPr lang="nl-NL" sz="1100" dirty="0"/>
          </a:p>
        </p:txBody>
      </p:sp>
    </p:spTree>
    <p:extLst>
      <p:ext uri="{BB962C8B-B14F-4D97-AF65-F5344CB8AC3E}">
        <p14:creationId xmlns:p14="http://schemas.microsoft.com/office/powerpoint/2010/main" val="2171379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Nabespreking voorbereidingsopdracht 4d</a:t>
            </a:r>
          </a:p>
        </p:txBody>
      </p:sp>
      <p:sp>
        <p:nvSpPr>
          <p:cNvPr id="3" name="Tijdelijke aanduiding voor inhoud 2"/>
          <p:cNvSpPr>
            <a:spLocks noGrp="1"/>
          </p:cNvSpPr>
          <p:nvPr>
            <p:ph idx="1"/>
          </p:nvPr>
        </p:nvSpPr>
        <p:spPr>
          <a:xfrm>
            <a:off x="467544" y="2057399"/>
            <a:ext cx="8219256" cy="4525963"/>
          </a:xfrm>
        </p:spPr>
        <p:txBody>
          <a:bodyPr>
            <a:normAutofit/>
          </a:bodyPr>
          <a:lstStyle/>
          <a:p>
            <a:r>
              <a:rPr lang="nl-NL" dirty="0">
                <a:hlinkClick r:id="rId3"/>
              </a:rPr>
              <a:t>http://class.who-fic.nl/browser.aspx?scheme=ICF-nl.cla</a:t>
            </a:r>
            <a:endParaRPr lang="nl-NL" dirty="0"/>
          </a:p>
          <a:p>
            <a:r>
              <a:rPr lang="nl-NL" dirty="0"/>
              <a:t>Ga naar de webbrowser ICF van de WHO door de link te openen. Wat betekenen de volgende codes? </a:t>
            </a:r>
          </a:p>
          <a:p>
            <a:r>
              <a:rPr lang="nl-NL" dirty="0"/>
              <a:t>s7401.273</a:t>
            </a:r>
          </a:p>
          <a:p>
            <a:r>
              <a:rPr lang="nl-NL" dirty="0"/>
              <a:t>d5301.4 </a:t>
            </a:r>
          </a:p>
          <a:p>
            <a:r>
              <a:rPr lang="nl-NL" dirty="0"/>
              <a:t>e320.+3</a:t>
            </a:r>
          </a:p>
        </p:txBody>
      </p:sp>
      <p:pic>
        <p:nvPicPr>
          <p:cNvPr id="4" name="Picture 2" descr="cc-by-sa">
            <a:extLst>
              <a:ext uri="{FF2B5EF4-FFF2-40B4-BE49-F238E27FC236}">
                <a16:creationId xmlns:a16="http://schemas.microsoft.com/office/drawing/2014/main" id="{1FE8EC3F-35D6-4DC5-A34D-620770AAD0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0281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err="1"/>
              <a:t>Opdracht</a:t>
            </a:r>
            <a:r>
              <a:rPr lang="en-US" sz="3200" b="1" dirty="0"/>
              <a:t> 1 </a:t>
            </a:r>
            <a:r>
              <a:rPr lang="en-US" b="1" dirty="0"/>
              <a:t>Casus</a:t>
            </a:r>
            <a:endParaRPr lang="en-US" sz="3200" b="1" dirty="0"/>
          </a:p>
        </p:txBody>
      </p:sp>
      <p:sp>
        <p:nvSpPr>
          <p:cNvPr id="3" name="Content Placeholder 2"/>
          <p:cNvSpPr>
            <a:spLocks noGrp="1"/>
          </p:cNvSpPr>
          <p:nvPr>
            <p:ph idx="1"/>
          </p:nvPr>
        </p:nvSpPr>
        <p:spPr>
          <a:xfrm>
            <a:off x="683568" y="1916832"/>
            <a:ext cx="7772400" cy="4941168"/>
          </a:xfrm>
        </p:spPr>
        <p:txBody>
          <a:bodyPr>
            <a:normAutofit lnSpcReduction="10000"/>
          </a:bodyPr>
          <a:lstStyle/>
          <a:p>
            <a:r>
              <a:rPr lang="en-US" sz="3200" b="0" noProof="1"/>
              <a:t>Verzamel de gegevens uit de casus en orden ze bij de passende ICF categorie </a:t>
            </a:r>
          </a:p>
          <a:p>
            <a:r>
              <a:rPr lang="en-US" sz="3200" b="0" noProof="1"/>
              <a:t>Zoek de juiste codering en typering bij de betreffende categorie</a:t>
            </a:r>
          </a:p>
          <a:p>
            <a:r>
              <a:rPr lang="en-US" sz="3200" b="0" noProof="1"/>
              <a:t>Check dit met de beschrijvingen die je vindt als je het invult in de digitale browser ICF van de WHO</a:t>
            </a:r>
          </a:p>
          <a:p>
            <a:r>
              <a:rPr lang="en-US" sz="3200" b="0" noProof="1"/>
              <a:t>Gebruik hiervoor het format ordenen met </a:t>
            </a:r>
            <a:r>
              <a:rPr lang="en-US" sz="3200" noProof="1"/>
              <a:t>ICF</a:t>
            </a:r>
            <a:endParaRPr lang="en-US" sz="3200" b="0" noProof="1"/>
          </a:p>
          <a:p>
            <a:endParaRPr lang="en-US" sz="2400" b="0" noProof="1"/>
          </a:p>
          <a:p>
            <a:endParaRPr lang="en-US" sz="2400" dirty="0">
              <a:latin typeface="Arial" charset="0"/>
            </a:endParaRPr>
          </a:p>
          <a:p>
            <a:endParaRPr lang="en-US" sz="2400" dirty="0"/>
          </a:p>
          <a:p>
            <a:endParaRPr lang="en-US" sz="2400" dirty="0"/>
          </a:p>
        </p:txBody>
      </p:sp>
      <p:pic>
        <p:nvPicPr>
          <p:cNvPr id="4" name="Picture 2" descr="cc-by-sa">
            <a:extLst>
              <a:ext uri="{FF2B5EF4-FFF2-40B4-BE49-F238E27FC236}">
                <a16:creationId xmlns:a16="http://schemas.microsoft.com/office/drawing/2014/main" id="{0528C61B-49ED-4683-9CA7-E743BBF589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1835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err="1"/>
              <a:t>Opdracht</a:t>
            </a:r>
            <a:r>
              <a:rPr lang="en-US" sz="3200" b="1" dirty="0"/>
              <a:t> 1 </a:t>
            </a:r>
            <a:r>
              <a:rPr lang="en-US" b="1" dirty="0"/>
              <a:t>Casus</a:t>
            </a:r>
            <a:endParaRPr lang="en-US" sz="3200" b="1" dirty="0"/>
          </a:p>
        </p:txBody>
      </p:sp>
      <p:sp>
        <p:nvSpPr>
          <p:cNvPr id="3" name="Content Placeholder 2"/>
          <p:cNvSpPr>
            <a:spLocks noGrp="1"/>
          </p:cNvSpPr>
          <p:nvPr>
            <p:ph idx="1"/>
          </p:nvPr>
        </p:nvSpPr>
        <p:spPr>
          <a:xfrm>
            <a:off x="683568" y="1916832"/>
            <a:ext cx="7772400" cy="4941168"/>
          </a:xfrm>
        </p:spPr>
        <p:txBody>
          <a:bodyPr>
            <a:normAutofit/>
          </a:bodyPr>
          <a:lstStyle/>
          <a:p>
            <a:endParaRPr lang="en-US" sz="2400" b="0" dirty="0"/>
          </a:p>
          <a:p>
            <a:endParaRPr lang="en-US" sz="2400" dirty="0">
              <a:latin typeface="Arial" charset="0"/>
            </a:endParaRPr>
          </a:p>
          <a:p>
            <a:endParaRPr lang="en-US" sz="2400" dirty="0"/>
          </a:p>
          <a:p>
            <a:endParaRPr lang="en-US" sz="2400" dirty="0"/>
          </a:p>
        </p:txBody>
      </p:sp>
      <p:graphicFrame>
        <p:nvGraphicFramePr>
          <p:cNvPr id="4" name="Tabel 3">
            <a:extLst>
              <a:ext uri="{FF2B5EF4-FFF2-40B4-BE49-F238E27FC236}">
                <a16:creationId xmlns:a16="http://schemas.microsoft.com/office/drawing/2014/main" id="{40AD6C31-6F38-4657-8F00-9F8B8173AD69}"/>
              </a:ext>
            </a:extLst>
          </p:cNvPr>
          <p:cNvGraphicFramePr>
            <a:graphicFrameLocks noGrp="1"/>
          </p:cNvGraphicFramePr>
          <p:nvPr>
            <p:extLst>
              <p:ext uri="{D42A27DB-BD31-4B8C-83A1-F6EECF244321}">
                <p14:modId xmlns:p14="http://schemas.microsoft.com/office/powerpoint/2010/main" val="84440120"/>
              </p:ext>
            </p:extLst>
          </p:nvPr>
        </p:nvGraphicFramePr>
        <p:xfrm>
          <a:off x="1403648" y="2133594"/>
          <a:ext cx="5643264" cy="4525968"/>
        </p:xfrm>
        <a:graphic>
          <a:graphicData uri="http://schemas.openxmlformats.org/drawingml/2006/table">
            <a:tbl>
              <a:tblPr firstRow="1" firstCol="1" lastRow="1" lastCol="1" bandRow="1" bandCol="1">
                <a:tableStyleId>{5940675A-B579-460E-94D1-54222C63F5DA}</a:tableStyleId>
              </a:tblPr>
              <a:tblGrid>
                <a:gridCol w="1881088">
                  <a:extLst>
                    <a:ext uri="{9D8B030D-6E8A-4147-A177-3AD203B41FA5}">
                      <a16:colId xmlns:a16="http://schemas.microsoft.com/office/drawing/2014/main" val="2001740123"/>
                    </a:ext>
                  </a:extLst>
                </a:gridCol>
                <a:gridCol w="1881088">
                  <a:extLst>
                    <a:ext uri="{9D8B030D-6E8A-4147-A177-3AD203B41FA5}">
                      <a16:colId xmlns:a16="http://schemas.microsoft.com/office/drawing/2014/main" val="2600623363"/>
                    </a:ext>
                  </a:extLst>
                </a:gridCol>
                <a:gridCol w="1881088">
                  <a:extLst>
                    <a:ext uri="{9D8B030D-6E8A-4147-A177-3AD203B41FA5}">
                      <a16:colId xmlns:a16="http://schemas.microsoft.com/office/drawing/2014/main" val="920301327"/>
                    </a:ext>
                  </a:extLst>
                </a:gridCol>
              </a:tblGrid>
              <a:tr h="1404609">
                <a:tc>
                  <a:txBody>
                    <a:bodyPr/>
                    <a:lstStyle/>
                    <a:p>
                      <a:pPr>
                        <a:spcAft>
                          <a:spcPts val="0"/>
                        </a:spcAft>
                      </a:pPr>
                      <a:r>
                        <a:rPr lang="nl-NL" sz="1000">
                          <a:effectLst/>
                        </a:rPr>
                        <a:t>Patiëntgegevens</a:t>
                      </a:r>
                      <a:endParaRPr lang="nl-NL" sz="1100">
                        <a:effectLst/>
                      </a:endParaRPr>
                    </a:p>
                    <a:p>
                      <a:pPr>
                        <a:spcAft>
                          <a:spcPts val="0"/>
                        </a:spcAft>
                      </a:pPr>
                      <a:r>
                        <a:rPr lang="nl-NL" sz="1000">
                          <a:effectLst/>
                        </a:rPr>
                        <a:t>volgens de casusbeschrijving</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dirty="0">
                          <a:effectLst/>
                        </a:rPr>
                        <a:t>ICF categorie/component:</a:t>
                      </a:r>
                      <a:endParaRPr lang="nl-NL" sz="1100" dirty="0">
                        <a:effectLst/>
                      </a:endParaRPr>
                    </a:p>
                    <a:p>
                      <a:pPr>
                        <a:spcAft>
                          <a:spcPts val="0"/>
                        </a:spcAft>
                      </a:pPr>
                      <a:r>
                        <a:rPr lang="nl-NL" sz="1000" dirty="0">
                          <a:effectLst/>
                        </a:rPr>
                        <a:t>Lichamelijk functioneren:</a:t>
                      </a:r>
                      <a:endParaRPr lang="nl-NL" sz="1100" dirty="0">
                        <a:effectLst/>
                      </a:endParaRPr>
                    </a:p>
                    <a:p>
                      <a:pPr marL="229870">
                        <a:spcAft>
                          <a:spcPts val="0"/>
                        </a:spcAft>
                      </a:pPr>
                      <a:r>
                        <a:rPr lang="nl-NL" sz="1000" dirty="0">
                          <a:effectLst/>
                        </a:rPr>
                        <a:t>anatomische eigenschap;</a:t>
                      </a:r>
                      <a:endParaRPr lang="nl-NL" sz="1100" dirty="0">
                        <a:effectLst/>
                      </a:endParaRPr>
                    </a:p>
                    <a:p>
                      <a:pPr marL="229870">
                        <a:spcAft>
                          <a:spcPts val="0"/>
                        </a:spcAft>
                      </a:pPr>
                      <a:r>
                        <a:rPr lang="nl-NL" sz="1000" dirty="0">
                          <a:effectLst/>
                        </a:rPr>
                        <a:t>lichamelijke functie</a:t>
                      </a:r>
                      <a:endParaRPr lang="nl-NL" sz="1100" dirty="0">
                        <a:effectLst/>
                      </a:endParaRPr>
                    </a:p>
                    <a:p>
                      <a:pPr>
                        <a:spcAft>
                          <a:spcPts val="0"/>
                        </a:spcAft>
                      </a:pPr>
                      <a:r>
                        <a:rPr lang="nl-NL" sz="1000" dirty="0">
                          <a:effectLst/>
                        </a:rPr>
                        <a:t>activiteiten</a:t>
                      </a:r>
                      <a:endParaRPr lang="nl-NL" sz="1100" dirty="0">
                        <a:effectLst/>
                      </a:endParaRPr>
                    </a:p>
                    <a:p>
                      <a:pPr>
                        <a:spcAft>
                          <a:spcPts val="0"/>
                        </a:spcAft>
                      </a:pPr>
                      <a:r>
                        <a:rPr lang="nl-NL" sz="1000" dirty="0">
                          <a:effectLst/>
                        </a:rPr>
                        <a:t>participatie</a:t>
                      </a:r>
                      <a:endParaRPr lang="nl-NL" sz="1100" dirty="0">
                        <a:effectLst/>
                      </a:endParaRPr>
                    </a:p>
                    <a:p>
                      <a:pPr>
                        <a:spcAft>
                          <a:spcPts val="0"/>
                        </a:spcAft>
                      </a:pPr>
                      <a:r>
                        <a:rPr lang="nl-NL" sz="1000" dirty="0">
                          <a:effectLst/>
                        </a:rPr>
                        <a:t>externe factor</a:t>
                      </a:r>
                      <a:endParaRPr lang="nl-NL" sz="1100" dirty="0">
                        <a:effectLst/>
                      </a:endParaRPr>
                    </a:p>
                    <a:p>
                      <a:pPr>
                        <a:spcAft>
                          <a:spcPts val="0"/>
                        </a:spcAft>
                      </a:pPr>
                      <a:r>
                        <a:rPr lang="nl-NL" sz="1000" dirty="0">
                          <a:effectLst/>
                        </a:rPr>
                        <a:t>persoonlijke factor</a:t>
                      </a:r>
                      <a:endParaRPr lang="nl-NL" sz="1100" dirty="0">
                        <a:effectLst/>
                      </a:endParaRPr>
                    </a:p>
                    <a:p>
                      <a:pPr>
                        <a:spcAft>
                          <a:spcPts val="0"/>
                        </a:spcAft>
                      </a:pPr>
                      <a:r>
                        <a:rPr lang="nl-NL" sz="1000" dirty="0">
                          <a:effectLst/>
                        </a:rPr>
                        <a:t> </a:t>
                      </a:r>
                      <a:endParaRPr lang="nl-NL"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dirty="0">
                          <a:effectLst/>
                        </a:rPr>
                        <a:t>Code en typering en beschrijving </a:t>
                      </a:r>
                      <a:endParaRPr lang="nl-NL"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210541485"/>
                  </a:ext>
                </a:extLst>
              </a:tr>
              <a:tr h="468203">
                <a:tc>
                  <a:txBody>
                    <a:bodyPr/>
                    <a:lstStyle/>
                    <a:p>
                      <a:pPr>
                        <a:spcAft>
                          <a:spcPts val="0"/>
                        </a:spcAft>
                      </a:pPr>
                      <a:r>
                        <a:rPr lang="nl-NL" sz="1000">
                          <a:effectLst/>
                        </a:rPr>
                        <a:t>Ze slaapt slecht als gevolg van de bijwerkingen van de chemokuur.</a:t>
                      </a:r>
                      <a:endParaRPr lang="nl-NL" sz="1100">
                        <a:effectLst/>
                      </a:endParaRPr>
                    </a:p>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Lichamelijke functie</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dirty="0">
                          <a:effectLst/>
                        </a:rPr>
                        <a:t>b134.4</a:t>
                      </a:r>
                      <a:endParaRPr lang="nl-NL" sz="1100" dirty="0">
                        <a:effectLst/>
                      </a:endParaRPr>
                    </a:p>
                    <a:p>
                      <a:pPr>
                        <a:spcAft>
                          <a:spcPts val="0"/>
                        </a:spcAft>
                      </a:pPr>
                      <a:r>
                        <a:rPr lang="nl-NL" sz="1000" dirty="0">
                          <a:effectLst/>
                        </a:rPr>
                        <a:t>Slaapkwaliteit (b134) . ernstige stoornis (3) </a:t>
                      </a:r>
                      <a:endParaRPr lang="nl-NL"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300455449"/>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3556041107"/>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3014753380"/>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295752699"/>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620390467"/>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318750823"/>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402379767"/>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3207087926"/>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899645301"/>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749593160"/>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583575879"/>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858470825"/>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dirty="0">
                          <a:effectLst/>
                        </a:rPr>
                        <a:t> </a:t>
                      </a:r>
                      <a:endParaRPr lang="nl-NL"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210539135"/>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047416226"/>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579516718"/>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703078159"/>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2368824387"/>
                  </a:ext>
                </a:extLst>
              </a:tr>
              <a:tr h="156068">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a:effectLst/>
                        </a:rPr>
                        <a:t> </a:t>
                      </a:r>
                      <a:endParaRPr lang="nl-NL"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tc>
                  <a:txBody>
                    <a:bodyPr/>
                    <a:lstStyle/>
                    <a:p>
                      <a:pPr>
                        <a:spcAft>
                          <a:spcPts val="0"/>
                        </a:spcAft>
                      </a:pPr>
                      <a:r>
                        <a:rPr lang="nl-NL" sz="1000" dirty="0">
                          <a:effectLst/>
                        </a:rPr>
                        <a:t> </a:t>
                      </a:r>
                      <a:endParaRPr lang="nl-NL"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846" marR="63846" marT="0" marB="0"/>
                </a:tc>
                <a:extLst>
                  <a:ext uri="{0D108BD9-81ED-4DB2-BD59-A6C34878D82A}">
                    <a16:rowId xmlns:a16="http://schemas.microsoft.com/office/drawing/2014/main" val="1590662169"/>
                  </a:ext>
                </a:extLst>
              </a:tr>
            </a:tbl>
          </a:graphicData>
        </a:graphic>
      </p:graphicFrame>
      <p:sp>
        <p:nvSpPr>
          <p:cNvPr id="5" name="Rectangle 1">
            <a:extLst>
              <a:ext uri="{FF2B5EF4-FFF2-40B4-BE49-F238E27FC236}">
                <a16:creationId xmlns:a16="http://schemas.microsoft.com/office/drawing/2014/main" id="{E54B4BE1-5954-49C6-8649-15A42F5DEB78}"/>
              </a:ext>
            </a:extLst>
          </p:cNvPr>
          <p:cNvSpPr>
            <a:spLocks noChangeArrowheads="1"/>
          </p:cNvSpPr>
          <p:nvPr/>
        </p:nvSpPr>
        <p:spPr bwMode="auto">
          <a:xfrm>
            <a:off x="1368490" y="170655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Format ordenen met ICF</a:t>
            </a:r>
            <a:endParaRPr kumimoji="0" lang="nl-NL" altLang="nl-NL"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pic>
        <p:nvPicPr>
          <p:cNvPr id="6" name="Picture 2" descr="cc-by-sa">
            <a:extLst>
              <a:ext uri="{FF2B5EF4-FFF2-40B4-BE49-F238E27FC236}">
                <a16:creationId xmlns:a16="http://schemas.microsoft.com/office/drawing/2014/main" id="{FA0832C8-874C-42E8-80E5-50A7292984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44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err="1"/>
              <a:t>Opdracht</a:t>
            </a:r>
            <a:r>
              <a:rPr lang="en-US" b="1" dirty="0"/>
              <a:t> 2 Casus</a:t>
            </a:r>
            <a:endParaRPr lang="en-US" sz="3200" b="1" dirty="0"/>
          </a:p>
        </p:txBody>
      </p:sp>
      <p:sp>
        <p:nvSpPr>
          <p:cNvPr id="3" name="Content Placeholder 2"/>
          <p:cNvSpPr>
            <a:spLocks noGrp="1"/>
          </p:cNvSpPr>
          <p:nvPr>
            <p:ph idx="1"/>
          </p:nvPr>
        </p:nvSpPr>
        <p:spPr>
          <a:xfrm>
            <a:off x="899592" y="1726231"/>
            <a:ext cx="7772400" cy="4941168"/>
          </a:xfrm>
        </p:spPr>
        <p:txBody>
          <a:bodyPr>
            <a:normAutofit fontScale="92500"/>
          </a:bodyPr>
          <a:lstStyle/>
          <a:p>
            <a:r>
              <a:rPr lang="nl-NL" sz="2400" dirty="0"/>
              <a:t>Kwaliteitscontrole</a:t>
            </a:r>
          </a:p>
          <a:p>
            <a:pPr marL="0" indent="0">
              <a:buNone/>
            </a:pPr>
            <a:r>
              <a:rPr lang="nl-NL" sz="2400" b="0" dirty="0"/>
              <a:t>Controleer of de codes bij </a:t>
            </a:r>
            <a:r>
              <a:rPr lang="nl-NL" sz="2400" dirty="0"/>
              <a:t>de categorie die jij hebt gevonden in de casus </a:t>
            </a:r>
            <a:r>
              <a:rPr lang="nl-NL" sz="2400" b="0" dirty="0"/>
              <a:t>overeenkomen met de </a:t>
            </a:r>
            <a:r>
              <a:rPr lang="nl-NL" sz="2400" b="0" dirty="0" err="1"/>
              <a:t>core</a:t>
            </a:r>
            <a:r>
              <a:rPr lang="nl-NL" sz="2400" b="0" dirty="0"/>
              <a:t> set borstkanker</a:t>
            </a:r>
          </a:p>
          <a:p>
            <a:pPr marL="0" indent="0">
              <a:buNone/>
            </a:pPr>
            <a:r>
              <a:rPr lang="nl-NL" sz="2600" b="0" i="1" dirty="0">
                <a:sym typeface="Wingdings" panose="05000000000000000000" pitchFamily="2" charset="2"/>
              </a:rPr>
              <a:t>Zoek op internet naar: ICF research </a:t>
            </a:r>
            <a:r>
              <a:rPr lang="nl-NL" sz="2600" b="0" i="1" dirty="0" err="1">
                <a:sym typeface="Wingdings" panose="05000000000000000000" pitchFamily="2" charset="2"/>
              </a:rPr>
              <a:t>branch</a:t>
            </a:r>
            <a:r>
              <a:rPr lang="nl-NL" sz="2600" b="0" i="1" dirty="0">
                <a:sym typeface="Wingdings" panose="05000000000000000000" pitchFamily="2" charset="2"/>
              </a:rPr>
              <a:t>  ICF </a:t>
            </a:r>
            <a:r>
              <a:rPr lang="nl-NL" sz="2600" b="0" i="1" dirty="0" err="1">
                <a:sym typeface="Wingdings" panose="05000000000000000000" pitchFamily="2" charset="2"/>
              </a:rPr>
              <a:t>core</a:t>
            </a:r>
            <a:r>
              <a:rPr lang="nl-NL" sz="2600" b="0" i="1" dirty="0">
                <a:sym typeface="Wingdings" panose="05000000000000000000" pitchFamily="2" charset="2"/>
              </a:rPr>
              <a:t> sets project  zoek </a:t>
            </a:r>
            <a:r>
              <a:rPr lang="nl-NL" sz="2600" b="0" i="1" dirty="0" err="1">
                <a:sym typeface="Wingdings" panose="05000000000000000000" pitchFamily="2" charset="2"/>
              </a:rPr>
              <a:t>core</a:t>
            </a:r>
            <a:r>
              <a:rPr lang="nl-NL" sz="2600" b="0" i="1" dirty="0">
                <a:sym typeface="Wingdings" panose="05000000000000000000" pitchFamily="2" charset="2"/>
              </a:rPr>
              <a:t> set </a:t>
            </a:r>
            <a:r>
              <a:rPr lang="nl-NL" sz="2600" i="1" dirty="0" err="1">
                <a:sym typeface="Wingdings" panose="05000000000000000000" pitchFamily="2" charset="2"/>
              </a:rPr>
              <a:t>B</a:t>
            </a:r>
            <a:r>
              <a:rPr lang="nl-NL" sz="2600" b="0" i="1" dirty="0" err="1">
                <a:sym typeface="Wingdings" panose="05000000000000000000" pitchFamily="2" charset="2"/>
              </a:rPr>
              <a:t>reast</a:t>
            </a:r>
            <a:r>
              <a:rPr lang="nl-NL" sz="2600" b="0" i="1" dirty="0">
                <a:sym typeface="Wingdings" panose="05000000000000000000" pitchFamily="2" charset="2"/>
              </a:rPr>
              <a:t> </a:t>
            </a:r>
            <a:r>
              <a:rPr lang="nl-NL" sz="2600" i="1" dirty="0">
                <a:sym typeface="Wingdings" panose="05000000000000000000" pitchFamily="2" charset="2"/>
              </a:rPr>
              <a:t>C</a:t>
            </a:r>
            <a:r>
              <a:rPr lang="nl-NL" sz="2600" b="0" i="1" dirty="0">
                <a:sym typeface="Wingdings" panose="05000000000000000000" pitchFamily="2" charset="2"/>
              </a:rPr>
              <a:t>ancer  download het PDF document voor de uitgebreide (Comprehensive) ICF </a:t>
            </a:r>
            <a:r>
              <a:rPr lang="nl-NL" sz="2600" b="0" i="1" dirty="0" err="1">
                <a:sym typeface="Wingdings" panose="05000000000000000000" pitchFamily="2" charset="2"/>
              </a:rPr>
              <a:t>Core</a:t>
            </a:r>
            <a:r>
              <a:rPr lang="nl-NL" sz="2600" b="0" i="1" dirty="0">
                <a:sym typeface="Wingdings" panose="05000000000000000000" pitchFamily="2" charset="2"/>
              </a:rPr>
              <a:t> Set </a:t>
            </a:r>
            <a:r>
              <a:rPr lang="nl-NL" sz="2600" b="0" i="1" dirty="0" err="1">
                <a:sym typeface="Wingdings" panose="05000000000000000000" pitchFamily="2" charset="2"/>
              </a:rPr>
              <a:t>for</a:t>
            </a:r>
            <a:r>
              <a:rPr lang="nl-NL" sz="2600" b="0" i="1" dirty="0">
                <a:sym typeface="Wingdings" panose="05000000000000000000" pitchFamily="2" charset="2"/>
              </a:rPr>
              <a:t> </a:t>
            </a:r>
            <a:r>
              <a:rPr lang="en-US" sz="2600" i="1" dirty="0"/>
              <a:t>Breast Cancer </a:t>
            </a:r>
            <a:r>
              <a:rPr lang="nl-NL" sz="2600" b="0" i="1" dirty="0">
                <a:sym typeface="Wingdings" panose="05000000000000000000" pitchFamily="2" charset="2"/>
              </a:rPr>
              <a:t> </a:t>
            </a:r>
          </a:p>
          <a:p>
            <a:pPr marL="0" indent="0">
              <a:buNone/>
            </a:pPr>
            <a:endParaRPr lang="nl-NL" sz="2600" i="1" dirty="0">
              <a:sym typeface="Wingdings" panose="05000000000000000000" pitchFamily="2" charset="2"/>
            </a:endParaRPr>
          </a:p>
          <a:p>
            <a:pPr marL="0" indent="0">
              <a:buNone/>
            </a:pPr>
            <a:r>
              <a:rPr lang="nl-NL" sz="2400" dirty="0">
                <a:hlinkClick r:id="rId3"/>
              </a:rPr>
              <a:t>https://www.icf-research-branch.org/images/ICF%20Core%20Sets%20Download/Comprehensive_and_Brief_ICF_Core_Sets_Breast_Cancer.pdf</a:t>
            </a:r>
            <a:endParaRPr lang="nl-NL" sz="2400" dirty="0"/>
          </a:p>
          <a:p>
            <a:pPr marL="0" indent="0">
              <a:buNone/>
            </a:pPr>
            <a:endParaRPr lang="nl-NL" sz="2400" dirty="0"/>
          </a:p>
          <a:p>
            <a:pPr marL="0" indent="0">
              <a:buNone/>
            </a:pPr>
            <a:endParaRPr lang="nl-NL" sz="2400" dirty="0"/>
          </a:p>
          <a:p>
            <a:pPr marL="0" indent="0">
              <a:buNone/>
            </a:pPr>
            <a:endParaRPr lang="nl-NL" sz="2400" dirty="0"/>
          </a:p>
          <a:p>
            <a:pPr>
              <a:buFont typeface="Arial" panose="020B0604020202020204" pitchFamily="34" charset="0"/>
              <a:buChar char="•"/>
            </a:pPr>
            <a:endParaRPr lang="en-US" sz="2400" b="0" dirty="0"/>
          </a:p>
          <a:p>
            <a:endParaRPr lang="en-US" sz="2400" dirty="0"/>
          </a:p>
        </p:txBody>
      </p:sp>
      <p:pic>
        <p:nvPicPr>
          <p:cNvPr id="4" name="Picture 2" descr="cc-by-sa">
            <a:extLst>
              <a:ext uri="{FF2B5EF4-FFF2-40B4-BE49-F238E27FC236}">
                <a16:creationId xmlns:a16="http://schemas.microsoft.com/office/drawing/2014/main" id="{97BB1E5B-6B0B-47A1-A832-3220359A6E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8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200" b="1" dirty="0"/>
              <a:t>Op ICF </a:t>
            </a:r>
            <a:r>
              <a:rPr lang="en-US" sz="3200" b="1" dirty="0" err="1"/>
              <a:t>gebaseerde</a:t>
            </a:r>
            <a:r>
              <a:rPr lang="en-US" sz="3200" b="1" dirty="0"/>
              <a:t> </a:t>
            </a:r>
            <a:r>
              <a:rPr lang="en-US" sz="3200" b="1" dirty="0" err="1"/>
              <a:t>instrumenten</a:t>
            </a:r>
            <a:endParaRPr lang="en-US" sz="3200" b="1" dirty="0"/>
          </a:p>
        </p:txBody>
      </p:sp>
      <p:sp>
        <p:nvSpPr>
          <p:cNvPr id="8" name="Content Placeholder 7"/>
          <p:cNvSpPr>
            <a:spLocks noGrp="1"/>
          </p:cNvSpPr>
          <p:nvPr>
            <p:ph idx="1"/>
          </p:nvPr>
        </p:nvSpPr>
        <p:spPr>
          <a:xfrm>
            <a:off x="685800" y="1981200"/>
            <a:ext cx="7772400" cy="4544144"/>
          </a:xfrm>
        </p:spPr>
        <p:txBody>
          <a:bodyPr>
            <a:normAutofit lnSpcReduction="10000"/>
          </a:bodyPr>
          <a:lstStyle/>
          <a:p>
            <a:r>
              <a:rPr lang="en-US" sz="2400" b="1" dirty="0"/>
              <a:t>RAP</a:t>
            </a:r>
            <a:r>
              <a:rPr lang="en-US" sz="2400" b="0" dirty="0"/>
              <a:t> </a:t>
            </a:r>
            <a:r>
              <a:rPr lang="nl-NL" sz="1800" b="0" dirty="0"/>
              <a:t>Revalidatie Activiteiten Profiel, communicatieformulier De Trappenberg</a:t>
            </a:r>
            <a:endParaRPr lang="en-US" sz="1800" b="0" dirty="0"/>
          </a:p>
          <a:p>
            <a:r>
              <a:rPr lang="en-US" sz="2400" b="1" dirty="0"/>
              <a:t>CVA-</a:t>
            </a:r>
            <a:r>
              <a:rPr lang="en-US" sz="2400" b="1" dirty="0" err="1"/>
              <a:t>overdrachtsformulier</a:t>
            </a:r>
            <a:r>
              <a:rPr lang="en-US" sz="2400" b="1" dirty="0"/>
              <a:t>,</a:t>
            </a:r>
            <a:r>
              <a:rPr lang="en-US" sz="2400" b="0" dirty="0"/>
              <a:t> </a:t>
            </a:r>
            <a:r>
              <a:rPr lang="en-US" sz="1800" b="0" dirty="0"/>
              <a:t>AZG</a:t>
            </a:r>
          </a:p>
          <a:p>
            <a:r>
              <a:rPr lang="nl-NL" sz="1800" b="1" dirty="0"/>
              <a:t>Landelijke Richtlijn Verpleging en Verzorging </a:t>
            </a:r>
            <a:r>
              <a:rPr lang="nl-NL" sz="1800" dirty="0"/>
              <a:t>Tekort in zelfverzorging bij een verminderd gezichtsvermogen </a:t>
            </a:r>
            <a:r>
              <a:rPr lang="nl-NL" sz="1500" dirty="0">
                <a:hlinkClick r:id="rId3"/>
              </a:rPr>
              <a:t>http://www.levv.nl/fileadmin/sites/LEVV/PDF-PP/richtlijnen/Richtlijn_Tekort_in_zelfverzorging_definitief_dec06.pdf</a:t>
            </a:r>
            <a:endParaRPr lang="en-US" sz="1500" dirty="0"/>
          </a:p>
          <a:p>
            <a:r>
              <a:rPr lang="en-US" sz="2400" b="1" dirty="0"/>
              <a:t>WHO-DAS II</a:t>
            </a:r>
            <a:r>
              <a:rPr lang="en-US" sz="2400" b="0" dirty="0"/>
              <a:t>; </a:t>
            </a:r>
            <a:r>
              <a:rPr lang="en-US" sz="1800" b="0" dirty="0"/>
              <a:t>Disability assessment schedule, </a:t>
            </a:r>
            <a:r>
              <a:rPr lang="en-US" sz="1800" b="0" dirty="0" err="1"/>
              <a:t>zelfrapportageschaal</a:t>
            </a:r>
            <a:r>
              <a:rPr lang="en-US" sz="1800" b="0" dirty="0"/>
              <a:t> </a:t>
            </a:r>
            <a:r>
              <a:rPr lang="en-US" sz="1800" b="0" dirty="0" err="1"/>
              <a:t>beperkingen</a:t>
            </a:r>
            <a:endParaRPr lang="en-US" sz="1800" b="0" dirty="0"/>
          </a:p>
          <a:p>
            <a:r>
              <a:rPr lang="en-US" sz="2400" b="1" dirty="0" err="1"/>
              <a:t>Anamnese</a:t>
            </a:r>
            <a:r>
              <a:rPr lang="en-US" sz="2400" b="1" dirty="0"/>
              <a:t> </a:t>
            </a:r>
            <a:r>
              <a:rPr lang="en-US" sz="2400" b="1" dirty="0" err="1"/>
              <a:t>formulier</a:t>
            </a:r>
            <a:r>
              <a:rPr lang="en-US" sz="2400" b="1" dirty="0"/>
              <a:t>, </a:t>
            </a:r>
            <a:r>
              <a:rPr lang="en-US" sz="1800" b="0" dirty="0" err="1"/>
              <a:t>Tergooise</a:t>
            </a:r>
            <a:r>
              <a:rPr lang="en-US" sz="1800" b="0" dirty="0"/>
              <a:t> </a:t>
            </a:r>
            <a:r>
              <a:rPr lang="en-US" sz="1800" b="0" dirty="0" err="1"/>
              <a:t>ziekenhuizen</a:t>
            </a:r>
            <a:endParaRPr lang="en-US" sz="1800" b="0" dirty="0"/>
          </a:p>
          <a:p>
            <a:r>
              <a:rPr lang="en-US" sz="2400" b="1" dirty="0"/>
              <a:t>IMPACT-screener,</a:t>
            </a:r>
            <a:r>
              <a:rPr lang="en-US" sz="2400" b="0" dirty="0"/>
              <a:t> </a:t>
            </a:r>
            <a:r>
              <a:rPr lang="en-US" sz="1800" b="0" dirty="0"/>
              <a:t>instrument </a:t>
            </a:r>
            <a:r>
              <a:rPr lang="en-US" sz="1800" b="0" dirty="0" err="1"/>
              <a:t>om</a:t>
            </a:r>
            <a:r>
              <a:rPr lang="en-US" sz="1800" b="0" dirty="0"/>
              <a:t> </a:t>
            </a:r>
            <a:r>
              <a:rPr lang="en-US" sz="1800" b="0" dirty="0" err="1"/>
              <a:t>activiteiten</a:t>
            </a:r>
            <a:r>
              <a:rPr lang="en-US" sz="1800" b="0" dirty="0"/>
              <a:t> en </a:t>
            </a:r>
            <a:r>
              <a:rPr lang="en-US" sz="1800" b="0" dirty="0" err="1"/>
              <a:t>participaties</a:t>
            </a:r>
            <a:r>
              <a:rPr lang="en-US" sz="1800" b="0" dirty="0"/>
              <a:t> </a:t>
            </a:r>
            <a:r>
              <a:rPr lang="en-US" sz="1800" b="0" dirty="0" err="1"/>
              <a:t>te</a:t>
            </a:r>
            <a:r>
              <a:rPr lang="en-US" sz="1800" b="0" dirty="0"/>
              <a:t> </a:t>
            </a:r>
            <a:r>
              <a:rPr lang="en-US" sz="1800" b="0" dirty="0" err="1"/>
              <a:t>meten</a:t>
            </a:r>
            <a:r>
              <a:rPr lang="en-US" sz="1800" b="0" dirty="0"/>
              <a:t> (Post , 2008)</a:t>
            </a:r>
          </a:p>
          <a:p>
            <a:r>
              <a:rPr lang="en-US" sz="2400" b="1" dirty="0" err="1"/>
              <a:t>Taksatieschaal</a:t>
            </a:r>
            <a:r>
              <a:rPr lang="en-US" sz="2400" b="1" dirty="0"/>
              <a:t>,</a:t>
            </a:r>
            <a:r>
              <a:rPr lang="en-US" sz="2400" b="0" dirty="0"/>
              <a:t> </a:t>
            </a:r>
            <a:r>
              <a:rPr lang="en-US" sz="1800" b="0" dirty="0" err="1"/>
              <a:t>ontwikkeld</a:t>
            </a:r>
            <a:r>
              <a:rPr lang="en-US" sz="1800" b="0" dirty="0"/>
              <a:t> </a:t>
            </a:r>
            <a:r>
              <a:rPr lang="en-US" sz="1800" b="0" dirty="0" err="1"/>
              <a:t>voor</a:t>
            </a:r>
            <a:r>
              <a:rPr lang="en-US" sz="1800" b="0" dirty="0"/>
              <a:t> </a:t>
            </a:r>
            <a:r>
              <a:rPr lang="en-US" sz="1800" b="0" dirty="0" err="1"/>
              <a:t>zorgvragers</a:t>
            </a:r>
            <a:r>
              <a:rPr lang="en-US" sz="1800" b="0" dirty="0"/>
              <a:t>, </a:t>
            </a:r>
            <a:r>
              <a:rPr lang="en-US" sz="1800" b="0" dirty="0" err="1"/>
              <a:t>beschrijft</a:t>
            </a:r>
            <a:r>
              <a:rPr lang="en-US" sz="1800" b="0" dirty="0"/>
              <a:t> de </a:t>
            </a:r>
            <a:r>
              <a:rPr lang="en-US" sz="1800" b="0" dirty="0" err="1"/>
              <a:t>zorgraag</a:t>
            </a:r>
            <a:r>
              <a:rPr lang="en-US" sz="1800" b="0" dirty="0"/>
              <a:t>.</a:t>
            </a:r>
            <a:endParaRPr lang="en-US" sz="2400" dirty="0"/>
          </a:p>
          <a:p>
            <a:pPr marL="0" indent="0">
              <a:buNone/>
            </a:pPr>
            <a:endParaRPr lang="en-US" sz="2400" dirty="0"/>
          </a:p>
        </p:txBody>
      </p:sp>
      <p:pic>
        <p:nvPicPr>
          <p:cNvPr id="4" name="Picture 2" descr="cc-by-sa">
            <a:extLst>
              <a:ext uri="{FF2B5EF4-FFF2-40B4-BE49-F238E27FC236}">
                <a16:creationId xmlns:a16="http://schemas.microsoft.com/office/drawing/2014/main" id="{AFD488FB-1E61-4FF5-AD99-081D33B4F3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325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Evaluatie</a:t>
            </a:r>
          </a:p>
        </p:txBody>
      </p:sp>
      <p:sp>
        <p:nvSpPr>
          <p:cNvPr id="3" name="Tijdelijke aanduiding voor inhoud 2"/>
          <p:cNvSpPr>
            <a:spLocks noGrp="1"/>
          </p:cNvSpPr>
          <p:nvPr>
            <p:ph idx="1"/>
          </p:nvPr>
        </p:nvSpPr>
        <p:spPr>
          <a:xfrm>
            <a:off x="492290" y="2037182"/>
            <a:ext cx="8219256" cy="4525963"/>
          </a:xfrm>
        </p:spPr>
        <p:txBody>
          <a:bodyPr>
            <a:normAutofit fontScale="85000" lnSpcReduction="20000"/>
          </a:bodyPr>
          <a:lstStyle/>
          <a:p>
            <a:pPr marL="0" indent="0">
              <a:buNone/>
            </a:pPr>
            <a:r>
              <a:rPr lang="nl-NL" b="1" dirty="0"/>
              <a:t>Productevaluatie:</a:t>
            </a:r>
            <a:r>
              <a:rPr lang="nl-NL" dirty="0"/>
              <a:t> terugblik leerdoelen</a:t>
            </a:r>
          </a:p>
          <a:p>
            <a:pPr marL="0" indent="0">
              <a:buNone/>
            </a:pPr>
            <a:r>
              <a:rPr lang="nl-NL" dirty="0"/>
              <a:t>Na deze les kun je:</a:t>
            </a:r>
          </a:p>
          <a:p>
            <a:r>
              <a:rPr lang="nl-NL" dirty="0"/>
              <a:t>het doel van de ICF in de verpleegkunde benoemen</a:t>
            </a:r>
          </a:p>
          <a:p>
            <a:r>
              <a:rPr lang="nl-NL" dirty="0"/>
              <a:t>beschrijven hoe de ICF is opgebouwd </a:t>
            </a:r>
          </a:p>
          <a:p>
            <a:r>
              <a:rPr lang="nl-NL" dirty="0"/>
              <a:t>de toepassingsmogelijkheden van de ICF in de verpleegkunde benoemen</a:t>
            </a:r>
          </a:p>
          <a:p>
            <a:r>
              <a:rPr lang="nl-NL" dirty="0"/>
              <a:t>de componenten en de coderingen van de ICF </a:t>
            </a:r>
          </a:p>
          <a:p>
            <a:pPr marL="0" indent="0">
              <a:buNone/>
            </a:pPr>
            <a:r>
              <a:rPr lang="nl-NL" dirty="0"/>
              <a:t>   toepassen op casuïstiek</a:t>
            </a:r>
          </a:p>
          <a:p>
            <a:r>
              <a:rPr lang="nl-NL" dirty="0"/>
              <a:t>de functie van </a:t>
            </a:r>
            <a:r>
              <a:rPr lang="nl-NL" dirty="0" err="1"/>
              <a:t>core</a:t>
            </a:r>
            <a:r>
              <a:rPr lang="nl-NL" dirty="0"/>
              <a:t> sets benoemen, en weet je waar deze </a:t>
            </a:r>
            <a:r>
              <a:rPr lang="nl-NL" dirty="0" err="1"/>
              <a:t>core</a:t>
            </a:r>
            <a:r>
              <a:rPr lang="nl-NL" dirty="0"/>
              <a:t> sets te vinden zijn</a:t>
            </a:r>
          </a:p>
          <a:p>
            <a:endParaRPr lang="nl-NL" dirty="0"/>
          </a:p>
          <a:p>
            <a:pPr marL="0" indent="0">
              <a:buNone/>
            </a:pPr>
            <a:r>
              <a:rPr lang="nl-NL" b="1" dirty="0"/>
              <a:t>Procesevaluatie: </a:t>
            </a:r>
            <a:r>
              <a:rPr lang="nl-NL" dirty="0"/>
              <a:t>Hoe vond je deze les? </a:t>
            </a:r>
          </a:p>
          <a:p>
            <a:pPr marL="0" indent="0">
              <a:buNone/>
            </a:pPr>
            <a:endParaRPr lang="nl-NL" dirty="0"/>
          </a:p>
        </p:txBody>
      </p:sp>
      <p:pic>
        <p:nvPicPr>
          <p:cNvPr id="4" name="Picture 2" descr="cc-by-sa">
            <a:extLst>
              <a:ext uri="{FF2B5EF4-FFF2-40B4-BE49-F238E27FC236}">
                <a16:creationId xmlns:a16="http://schemas.microsoft.com/office/drawing/2014/main" id="{29B2A422-8F60-4473-8912-44B6B58C2B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9245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Bronnen</a:t>
            </a:r>
            <a:endParaRPr lang="en-US" b="1" dirty="0"/>
          </a:p>
        </p:txBody>
      </p:sp>
      <p:sp>
        <p:nvSpPr>
          <p:cNvPr id="3" name="Content Placeholder 2"/>
          <p:cNvSpPr>
            <a:spLocks noGrp="1"/>
          </p:cNvSpPr>
          <p:nvPr>
            <p:ph idx="1"/>
          </p:nvPr>
        </p:nvSpPr>
        <p:spPr>
          <a:xfrm>
            <a:off x="685800" y="1981200"/>
            <a:ext cx="7772400" cy="4760168"/>
          </a:xfrm>
        </p:spPr>
        <p:txBody>
          <a:bodyPr>
            <a:normAutofit/>
          </a:bodyPr>
          <a:lstStyle/>
          <a:p>
            <a:pPr>
              <a:buFontTx/>
              <a:buChar char="•"/>
            </a:pPr>
            <a:r>
              <a:rPr lang="nl-NL" altLang="nl-NL" sz="1800" dirty="0" err="1"/>
              <a:t>Carpenito</a:t>
            </a:r>
            <a:r>
              <a:rPr lang="nl-NL" altLang="nl-NL" sz="1800" dirty="0"/>
              <a:t>, L.J. (2012). </a:t>
            </a:r>
            <a:r>
              <a:rPr lang="nl-NL" altLang="nl-NL" sz="1800" i="1" dirty="0"/>
              <a:t>Zakboek Verpleegkundige Diagnosen. </a:t>
            </a:r>
            <a:r>
              <a:rPr lang="nl-NL" altLang="nl-NL" sz="1800" dirty="0"/>
              <a:t>Groningen: Wolters-Noordhoff.</a:t>
            </a:r>
            <a:endParaRPr lang="nl-NL" sz="1800" dirty="0"/>
          </a:p>
          <a:p>
            <a:r>
              <a:rPr lang="nl-NL" sz="1800" dirty="0"/>
              <a:t>Nederlands WHO-FIC (2007). </a:t>
            </a:r>
            <a:r>
              <a:rPr lang="nl-NL" sz="1800" i="1" dirty="0"/>
              <a:t>Nederlandse vertaling van de ICF.  </a:t>
            </a:r>
            <a:r>
              <a:rPr lang="nl-NL" sz="1800" dirty="0"/>
              <a:t>Houten: </a:t>
            </a:r>
            <a:r>
              <a:rPr lang="nl-NL" sz="1800" dirty="0" err="1"/>
              <a:t>Bohn</a:t>
            </a:r>
            <a:r>
              <a:rPr lang="nl-NL" sz="1800" dirty="0"/>
              <a:t> </a:t>
            </a:r>
            <a:r>
              <a:rPr lang="nl-NL" sz="1800" dirty="0" err="1"/>
              <a:t>Stafleu</a:t>
            </a:r>
            <a:r>
              <a:rPr lang="nl-NL" sz="1800" dirty="0"/>
              <a:t> van </a:t>
            </a:r>
            <a:r>
              <a:rPr lang="nl-NL" sz="1800" dirty="0" err="1"/>
              <a:t>Loghum</a:t>
            </a:r>
            <a:endParaRPr lang="nl-NL" sz="1800" dirty="0"/>
          </a:p>
          <a:p>
            <a:r>
              <a:rPr lang="nl-NL" sz="1800" dirty="0"/>
              <a:t>Post, M.W., Witte de, L.P., </a:t>
            </a:r>
            <a:r>
              <a:rPr lang="nl-NL" sz="1800" dirty="0" err="1"/>
              <a:t>Reichrath</a:t>
            </a:r>
            <a:r>
              <a:rPr lang="nl-NL" sz="1800" dirty="0"/>
              <a:t>, E., </a:t>
            </a:r>
            <a:r>
              <a:rPr lang="nl-NL" sz="1800" dirty="0" err="1"/>
              <a:t>Verdonschot</a:t>
            </a:r>
            <a:r>
              <a:rPr lang="nl-NL" sz="1800" dirty="0"/>
              <a:t>, M.M., Wijlhuizen G.J., Perenboom, R.J. (2008). </a:t>
            </a:r>
            <a:r>
              <a:rPr lang="en-US" sz="1800" dirty="0"/>
              <a:t>Development and validation of IMPACT-S, an ICF-based questionnaire to measure activities and participation. </a:t>
            </a:r>
            <a:r>
              <a:rPr lang="en-US" sz="1800" i="1" dirty="0"/>
              <a:t>Journal of Rehabilitation Medicine. </a:t>
            </a:r>
            <a:r>
              <a:rPr lang="en-US" sz="1800" dirty="0"/>
              <a:t>2008 Vol. 40 (8), pp. 620-7.</a:t>
            </a:r>
            <a:endParaRPr lang="nl-NL" sz="1800" dirty="0"/>
          </a:p>
          <a:p>
            <a:r>
              <a:rPr lang="nl-NL" sz="1800" dirty="0"/>
              <a:t>Stallinga, G.  (2012). </a:t>
            </a:r>
            <a:r>
              <a:rPr lang="nl-NL" sz="1800" dirty="0" err="1"/>
              <a:t>Salutogenese</a:t>
            </a:r>
            <a:r>
              <a:rPr lang="nl-NL" sz="1800" dirty="0"/>
              <a:t> en ICF: nieuwe kaders voor de zorg. In: </a:t>
            </a:r>
            <a:r>
              <a:rPr lang="nl-NL" sz="1800" i="1" dirty="0"/>
              <a:t>TVZ Tijdschrift voor verpleegkundigen. </a:t>
            </a:r>
            <a:r>
              <a:rPr lang="nl-NL" sz="1800" dirty="0"/>
              <a:t>2012-6 p 27 -28</a:t>
            </a:r>
            <a:r>
              <a:rPr lang="nl-NL" sz="1800" i="1" dirty="0"/>
              <a:t>. </a:t>
            </a:r>
          </a:p>
          <a:p>
            <a:r>
              <a:rPr lang="nl-NL" sz="1800" dirty="0"/>
              <a:t>Schuurmans, M., </a:t>
            </a:r>
            <a:r>
              <a:rPr lang="nl-NL" sz="1800" dirty="0" err="1"/>
              <a:t>Lambregts</a:t>
            </a:r>
            <a:r>
              <a:rPr lang="nl-NL" sz="1800" dirty="0"/>
              <a:t>, J. Grotendorst, A. ( 2012). </a:t>
            </a:r>
            <a:r>
              <a:rPr lang="nl-NL" sz="1800" i="1" dirty="0"/>
              <a:t>Beroepsprofiel verpleegkundige deel 3</a:t>
            </a:r>
            <a:r>
              <a:rPr lang="nl-NL" sz="1800" dirty="0"/>
              <a:t>.  </a:t>
            </a:r>
          </a:p>
          <a:p>
            <a:r>
              <a:rPr lang="nl-NL" altLang="nl-NL" sz="1800" dirty="0"/>
              <a:t>Wilkinson, J. M. (2013). </a:t>
            </a:r>
            <a:r>
              <a:rPr lang="nl-NL" altLang="nl-NL" sz="1800" i="1" dirty="0"/>
              <a:t>Kritisch denken binnen het verpleegkundig proces</a:t>
            </a:r>
            <a:r>
              <a:rPr lang="nl-NL" altLang="nl-NL" sz="1800" dirty="0"/>
              <a:t>. Amsterdam: Pearson Benelux. </a:t>
            </a:r>
          </a:p>
          <a:p>
            <a:endParaRPr lang="en-GB" sz="1800" dirty="0"/>
          </a:p>
          <a:p>
            <a:endParaRPr lang="nl-NL" dirty="0"/>
          </a:p>
          <a:p>
            <a:endParaRPr lang="en-US" dirty="0"/>
          </a:p>
        </p:txBody>
      </p:sp>
      <p:pic>
        <p:nvPicPr>
          <p:cNvPr id="4" name="Picture 2" descr="cc-by-sa">
            <a:extLst>
              <a:ext uri="{FF2B5EF4-FFF2-40B4-BE49-F238E27FC236}">
                <a16:creationId xmlns:a16="http://schemas.microsoft.com/office/drawing/2014/main" id="{41F040B6-F1AC-4354-97D2-72A6007F75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9100" y="6435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4722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nl-NL" b="1" dirty="0"/>
              <a:t>Lesprogramma</a:t>
            </a:r>
          </a:p>
        </p:txBody>
      </p:sp>
      <p:sp>
        <p:nvSpPr>
          <p:cNvPr id="9219" name="Rectangle 3"/>
          <p:cNvSpPr>
            <a:spLocks noGrp="1" noChangeArrowheads="1"/>
          </p:cNvSpPr>
          <p:nvPr>
            <p:ph type="body" idx="1"/>
          </p:nvPr>
        </p:nvSpPr>
        <p:spPr>
          <a:xfrm>
            <a:off x="1043608" y="2564904"/>
            <a:ext cx="8219256" cy="4525963"/>
          </a:xfrm>
        </p:spPr>
        <p:txBody>
          <a:bodyPr/>
          <a:lstStyle/>
          <a:p>
            <a:pPr eaLnBrk="1" hangingPunct="1">
              <a:lnSpc>
                <a:spcPct val="90000"/>
              </a:lnSpc>
            </a:pPr>
            <a:r>
              <a:rPr lang="nl-NL" altLang="en-US" dirty="0"/>
              <a:t>Leerdoelen</a:t>
            </a:r>
          </a:p>
          <a:p>
            <a:pPr eaLnBrk="1" hangingPunct="1">
              <a:lnSpc>
                <a:spcPct val="90000"/>
              </a:lnSpc>
            </a:pPr>
            <a:r>
              <a:rPr lang="nl-NL" altLang="en-US" dirty="0"/>
              <a:t>Korte uitleg over ICF</a:t>
            </a:r>
          </a:p>
          <a:p>
            <a:pPr eaLnBrk="1" hangingPunct="1">
              <a:lnSpc>
                <a:spcPct val="90000"/>
              </a:lnSpc>
            </a:pPr>
            <a:r>
              <a:rPr lang="nl-NL" altLang="en-US" dirty="0"/>
              <a:t>Oefenen aan de hand van een casus</a:t>
            </a:r>
          </a:p>
          <a:p>
            <a:pPr eaLnBrk="1" hangingPunct="1">
              <a:lnSpc>
                <a:spcPct val="90000"/>
              </a:lnSpc>
            </a:pPr>
            <a:r>
              <a:rPr lang="nl-NL" altLang="en-US" dirty="0"/>
              <a:t>Evaluatie</a:t>
            </a:r>
          </a:p>
          <a:p>
            <a:pPr eaLnBrk="1" hangingPunct="1">
              <a:lnSpc>
                <a:spcPct val="90000"/>
              </a:lnSpc>
            </a:pPr>
            <a:endParaRPr lang="nl-NL" altLang="en-US" dirty="0"/>
          </a:p>
          <a:p>
            <a:pPr eaLnBrk="1" hangingPunct="1">
              <a:lnSpc>
                <a:spcPct val="90000"/>
              </a:lnSpc>
            </a:pPr>
            <a:endParaRPr lang="nl-NL" altLang="en-US" dirty="0"/>
          </a:p>
          <a:p>
            <a:pPr eaLnBrk="1" hangingPunct="1">
              <a:lnSpc>
                <a:spcPct val="90000"/>
              </a:lnSpc>
            </a:pPr>
            <a:endParaRPr lang="nl-NL" altLang="en-US" dirty="0"/>
          </a:p>
          <a:p>
            <a:pPr eaLnBrk="1" hangingPunct="1">
              <a:lnSpc>
                <a:spcPct val="90000"/>
              </a:lnSpc>
            </a:pPr>
            <a:endParaRPr lang="nl-NL" altLang="en-US" dirty="0"/>
          </a:p>
        </p:txBody>
      </p:sp>
      <p:pic>
        <p:nvPicPr>
          <p:cNvPr id="2050" name="Picture 2" descr="cc-by-sa">
            <a:extLst>
              <a:ext uri="{FF2B5EF4-FFF2-40B4-BE49-F238E27FC236}">
                <a16:creationId xmlns:a16="http://schemas.microsoft.com/office/drawing/2014/main" id="{D8D7697A-65F8-44C0-8EF4-2CC05567FC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408" y="6309320"/>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6023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nl-NL" b="1" dirty="0"/>
              <a:t>Leerdoelen</a:t>
            </a:r>
          </a:p>
        </p:txBody>
      </p:sp>
      <p:sp>
        <p:nvSpPr>
          <p:cNvPr id="9219" name="Rectangle 3"/>
          <p:cNvSpPr>
            <a:spLocks noGrp="1" noChangeArrowheads="1"/>
          </p:cNvSpPr>
          <p:nvPr>
            <p:ph type="body" idx="1"/>
          </p:nvPr>
        </p:nvSpPr>
        <p:spPr>
          <a:xfrm>
            <a:off x="845231" y="1844823"/>
            <a:ext cx="8219256" cy="4525963"/>
          </a:xfrm>
        </p:spPr>
        <p:txBody>
          <a:bodyPr>
            <a:normAutofit fontScale="92500" lnSpcReduction="10000"/>
          </a:bodyPr>
          <a:lstStyle/>
          <a:p>
            <a:pPr marL="0" indent="0">
              <a:buNone/>
            </a:pPr>
            <a:r>
              <a:rPr lang="nl-NL" dirty="0"/>
              <a:t>Na deze les kun je:</a:t>
            </a:r>
          </a:p>
          <a:p>
            <a:r>
              <a:rPr lang="nl-NL" b="1" dirty="0"/>
              <a:t>het doel van de ICF in de verpleegkunde benoemen</a:t>
            </a:r>
          </a:p>
          <a:p>
            <a:r>
              <a:rPr lang="nl-NL" b="1" dirty="0"/>
              <a:t>beschrijven hoe de ICF is opgebouwd </a:t>
            </a:r>
          </a:p>
          <a:p>
            <a:r>
              <a:rPr lang="nl-NL" b="1" dirty="0"/>
              <a:t>de toepassingsmogelijkheden van de ICF in de verpleegkunde benoemen</a:t>
            </a:r>
          </a:p>
          <a:p>
            <a:r>
              <a:rPr lang="nl-NL" dirty="0"/>
              <a:t>de componenten en de coderingen van de ICF </a:t>
            </a:r>
          </a:p>
          <a:p>
            <a:pPr marL="0" indent="0">
              <a:buNone/>
            </a:pPr>
            <a:r>
              <a:rPr lang="nl-NL" dirty="0"/>
              <a:t>   toepassen op casuïstiek</a:t>
            </a:r>
          </a:p>
          <a:p>
            <a:r>
              <a:rPr lang="nl-NL" dirty="0"/>
              <a:t>de functie van </a:t>
            </a:r>
            <a:r>
              <a:rPr lang="nl-NL" dirty="0" err="1"/>
              <a:t>core</a:t>
            </a:r>
            <a:r>
              <a:rPr lang="nl-NL" dirty="0"/>
              <a:t> sets benoemen, en weet je waar deze </a:t>
            </a:r>
            <a:r>
              <a:rPr lang="nl-NL" dirty="0" err="1"/>
              <a:t>core</a:t>
            </a:r>
            <a:r>
              <a:rPr lang="nl-NL" dirty="0"/>
              <a:t> sets te vinden zijn</a:t>
            </a:r>
          </a:p>
          <a:p>
            <a:pPr eaLnBrk="1" hangingPunct="1">
              <a:lnSpc>
                <a:spcPct val="90000"/>
              </a:lnSpc>
            </a:pPr>
            <a:endParaRPr lang="nl-NL" altLang="en-US" dirty="0"/>
          </a:p>
        </p:txBody>
      </p:sp>
      <p:pic>
        <p:nvPicPr>
          <p:cNvPr id="3074" name="Picture 2" descr="cc-by-sa">
            <a:extLst>
              <a:ext uri="{FF2B5EF4-FFF2-40B4-BE49-F238E27FC236}">
                <a16:creationId xmlns:a16="http://schemas.microsoft.com/office/drawing/2014/main" id="{84209484-4E8B-47C2-94F0-E15C4E84EC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370786"/>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1655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ICF, </a:t>
            </a:r>
            <a:r>
              <a:rPr lang="en-US" b="1" dirty="0" err="1"/>
              <a:t>wat</a:t>
            </a:r>
            <a:r>
              <a:rPr lang="en-US" b="1" dirty="0"/>
              <a:t> is het?</a:t>
            </a:r>
          </a:p>
        </p:txBody>
      </p:sp>
      <p:sp>
        <p:nvSpPr>
          <p:cNvPr id="3" name="Content Placeholder 2"/>
          <p:cNvSpPr>
            <a:spLocks noGrp="1"/>
          </p:cNvSpPr>
          <p:nvPr>
            <p:ph idx="1"/>
          </p:nvPr>
        </p:nvSpPr>
        <p:spPr>
          <a:xfrm>
            <a:off x="685800" y="2204864"/>
            <a:ext cx="7772400" cy="4184104"/>
          </a:xfrm>
        </p:spPr>
        <p:txBody>
          <a:bodyPr>
            <a:normAutofit lnSpcReduction="10000"/>
          </a:bodyPr>
          <a:lstStyle/>
          <a:p>
            <a:pPr marL="0" indent="0">
              <a:buNone/>
            </a:pPr>
            <a:r>
              <a:rPr lang="en-US" b="0" dirty="0" err="1"/>
              <a:t>Classificatie</a:t>
            </a:r>
            <a:r>
              <a:rPr lang="en-US" b="0" dirty="0"/>
              <a:t> van de WHO = </a:t>
            </a:r>
            <a:r>
              <a:rPr lang="en-US" b="0" dirty="0" err="1"/>
              <a:t>begrippenkader</a:t>
            </a:r>
            <a:r>
              <a:rPr lang="en-US" b="0" dirty="0"/>
              <a:t> </a:t>
            </a:r>
            <a:r>
              <a:rPr lang="en-US" b="0" dirty="0" err="1"/>
              <a:t>dat</a:t>
            </a:r>
            <a:r>
              <a:rPr lang="en-US" b="0" dirty="0"/>
              <a:t> </a:t>
            </a:r>
            <a:r>
              <a:rPr lang="en-US" b="0" dirty="0" err="1"/>
              <a:t>beschrijft</a:t>
            </a:r>
            <a:r>
              <a:rPr lang="en-US" b="0" dirty="0"/>
              <a:t>:</a:t>
            </a:r>
          </a:p>
          <a:p>
            <a:r>
              <a:rPr lang="en-US" b="0" dirty="0" err="1"/>
              <a:t>menselijk</a:t>
            </a:r>
            <a:r>
              <a:rPr lang="en-US" b="0" dirty="0"/>
              <a:t> </a:t>
            </a:r>
            <a:r>
              <a:rPr lang="en-US" b="0" dirty="0" err="1"/>
              <a:t>functioneren</a:t>
            </a:r>
            <a:r>
              <a:rPr lang="en-US" b="0" dirty="0"/>
              <a:t> </a:t>
            </a:r>
          </a:p>
          <a:p>
            <a:r>
              <a:rPr lang="en-US" b="0" dirty="0" err="1"/>
              <a:t>eventuele</a:t>
            </a:r>
            <a:r>
              <a:rPr lang="en-US" b="0" dirty="0"/>
              <a:t> </a:t>
            </a:r>
            <a:r>
              <a:rPr lang="en-US" b="0" dirty="0" err="1"/>
              <a:t>problemen</a:t>
            </a:r>
            <a:r>
              <a:rPr lang="en-US" b="0" dirty="0"/>
              <a:t> die </a:t>
            </a:r>
            <a:r>
              <a:rPr lang="en-US" b="0" dirty="0" err="1"/>
              <a:t>mensen</a:t>
            </a:r>
            <a:r>
              <a:rPr lang="en-US" b="0" dirty="0"/>
              <a:t> </a:t>
            </a:r>
            <a:r>
              <a:rPr lang="en-US" b="0" dirty="0" err="1"/>
              <a:t>tijdens</a:t>
            </a:r>
            <a:r>
              <a:rPr lang="en-US" b="0" dirty="0"/>
              <a:t> het </a:t>
            </a:r>
            <a:r>
              <a:rPr lang="en-US" b="0" dirty="0" err="1"/>
              <a:t>functioneren</a:t>
            </a:r>
            <a:r>
              <a:rPr lang="en-US" b="0" dirty="0"/>
              <a:t> </a:t>
            </a:r>
            <a:r>
              <a:rPr lang="en-US" b="0" dirty="0" err="1"/>
              <a:t>ondervinden</a:t>
            </a:r>
            <a:endParaRPr lang="en-US" b="0" dirty="0"/>
          </a:p>
          <a:p>
            <a:r>
              <a:rPr lang="en-US" b="0" dirty="0" err="1"/>
              <a:t>factoren</a:t>
            </a:r>
            <a:r>
              <a:rPr lang="en-US" b="0" dirty="0"/>
              <a:t> die van </a:t>
            </a:r>
            <a:r>
              <a:rPr lang="en-US" b="0" dirty="0" err="1"/>
              <a:t>invloed</a:t>
            </a:r>
            <a:r>
              <a:rPr lang="en-US" b="0" dirty="0"/>
              <a:t> </a:t>
            </a:r>
            <a:r>
              <a:rPr lang="en-US" b="0" dirty="0" err="1"/>
              <a:t>zijn</a:t>
            </a:r>
            <a:r>
              <a:rPr lang="en-US" b="0" dirty="0"/>
              <a:t> op het </a:t>
            </a:r>
            <a:r>
              <a:rPr lang="en-US" b="0" dirty="0" err="1"/>
              <a:t>functioneren</a:t>
            </a:r>
            <a:endParaRPr lang="en-US" b="0" dirty="0"/>
          </a:p>
          <a:p>
            <a:r>
              <a:rPr lang="en-US" dirty="0">
                <a:hlinkClick r:id="rId3"/>
              </a:rPr>
              <a:t>https://www.youtube.com/watch?v=uoEIc4wBaIo</a:t>
            </a:r>
            <a:endParaRPr lang="en-US" dirty="0"/>
          </a:p>
          <a:p>
            <a:endParaRPr lang="en-US" b="0" dirty="0"/>
          </a:p>
        </p:txBody>
      </p:sp>
      <p:pic>
        <p:nvPicPr>
          <p:cNvPr id="4098" name="Picture 2" descr="cc-by-sa">
            <a:extLst>
              <a:ext uri="{FF2B5EF4-FFF2-40B4-BE49-F238E27FC236}">
                <a16:creationId xmlns:a16="http://schemas.microsoft.com/office/drawing/2014/main" id="{1887F6BA-29F2-4708-BB93-3A3C74E074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 y="641966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8792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ICF </a:t>
            </a:r>
            <a:r>
              <a:rPr lang="en-US" b="1" dirty="0" err="1"/>
              <a:t>en</a:t>
            </a:r>
            <a:r>
              <a:rPr lang="en-US" b="1" dirty="0"/>
              <a:t> </a:t>
            </a:r>
            <a:r>
              <a:rPr lang="en-US" b="1" dirty="0" err="1"/>
              <a:t>verpleegkunde</a:t>
            </a:r>
            <a:r>
              <a:rPr lang="en-US" b="1" dirty="0"/>
              <a:t> </a:t>
            </a:r>
          </a:p>
        </p:txBody>
      </p:sp>
      <p:pic>
        <p:nvPicPr>
          <p:cNvPr id="4" name="Tijdelijke aanduiding voor inhoud 3"/>
          <p:cNvPicPr>
            <a:picLocks noGrp="1" noChangeAspect="1"/>
          </p:cNvPicPr>
          <p:nvPr>
            <p:ph idx="1"/>
          </p:nvPr>
        </p:nvPicPr>
        <p:blipFill>
          <a:blip r:embed="rId3"/>
          <a:stretch>
            <a:fillRect/>
          </a:stretch>
        </p:blipFill>
        <p:spPr>
          <a:xfrm>
            <a:off x="755576" y="1628800"/>
            <a:ext cx="7462151" cy="2743438"/>
          </a:xfrm>
          <a:prstGeom prst="rect">
            <a:avLst/>
          </a:prstGeom>
        </p:spPr>
      </p:pic>
      <p:sp>
        <p:nvSpPr>
          <p:cNvPr id="5" name="Tekstvak 4"/>
          <p:cNvSpPr txBox="1"/>
          <p:nvPr/>
        </p:nvSpPr>
        <p:spPr>
          <a:xfrm>
            <a:off x="1619672" y="4797152"/>
            <a:ext cx="6336704" cy="923330"/>
          </a:xfrm>
          <a:prstGeom prst="rect">
            <a:avLst/>
          </a:prstGeom>
          <a:noFill/>
        </p:spPr>
        <p:txBody>
          <a:bodyPr wrap="square" rtlCol="0">
            <a:spAutoFit/>
          </a:bodyPr>
          <a:lstStyle/>
          <a:p>
            <a:r>
              <a:rPr lang="nl-NL" dirty="0"/>
              <a:t>Definitie Gezondheid: </a:t>
            </a:r>
            <a:r>
              <a:rPr lang="nl-NL" i="1" dirty="0"/>
              <a:t>het vermogen van mensen zich aan te passen en eigen regie te voeren, in het licht van fysieke, emotionele en sociale uitdagingen van het leven </a:t>
            </a:r>
            <a:r>
              <a:rPr lang="nl-NL" dirty="0"/>
              <a:t>(WHO, 2016) </a:t>
            </a:r>
          </a:p>
        </p:txBody>
      </p:sp>
      <p:pic>
        <p:nvPicPr>
          <p:cNvPr id="5122" name="Picture 2" descr="cc-by-sa">
            <a:extLst>
              <a:ext uri="{FF2B5EF4-FFF2-40B4-BE49-F238E27FC236}">
                <a16:creationId xmlns:a16="http://schemas.microsoft.com/office/drawing/2014/main" id="{873D445D-C053-48B4-80A1-F350169CE7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6381328"/>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2242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143000" y="762000"/>
            <a:ext cx="7696200" cy="457200"/>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3200" kern="1200">
                <a:solidFill>
                  <a:schemeClr val="bg1"/>
                </a:solidFill>
                <a:latin typeface="Lucida Sans Unicode" pitchFamily="34" charset="0"/>
                <a:ea typeface="+mj-ea"/>
                <a:cs typeface="Lucida Sans Unicode" pitchFamily="34" charset="0"/>
              </a:defRPr>
            </a:lvl1pPr>
          </a:lstStyle>
          <a:p>
            <a:pPr>
              <a:defRPr/>
            </a:pPr>
            <a:r>
              <a:rPr lang="nl-NL" sz="3600" b="1" dirty="0">
                <a:cs typeface="+mj-cs"/>
              </a:rPr>
              <a:t>ICF schema</a:t>
            </a:r>
            <a:endParaRPr lang="en-US" sz="3600" b="1" dirty="0">
              <a:cs typeface="+mj-cs"/>
            </a:endParaRPr>
          </a:p>
        </p:txBody>
      </p:sp>
      <p:sp>
        <p:nvSpPr>
          <p:cNvPr id="5" name="Rectangle 3"/>
          <p:cNvSpPr txBox="1">
            <a:spLocks noChangeArrowheads="1"/>
          </p:cNvSpPr>
          <p:nvPr/>
        </p:nvSpPr>
        <p:spPr>
          <a:xfrm>
            <a:off x="685800" y="1524000"/>
            <a:ext cx="3810000" cy="4572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Lucida Sans Unicode" pitchFamily="34" charset="0"/>
                <a:ea typeface="+mn-ea"/>
                <a:cs typeface="Lucida Sans Unicode"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Lucida Sans Unicode" pitchFamily="34" charset="0"/>
                <a:ea typeface="+mn-ea"/>
                <a:cs typeface="Lucida Sans Unicode"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Lucida Sans Unicode" pitchFamily="34" charset="0"/>
                <a:ea typeface="+mn-ea"/>
                <a:cs typeface="Lucida Sans Unicode"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Lucida Sans Unicode" pitchFamily="34" charset="0"/>
                <a:ea typeface="+mn-ea"/>
                <a:cs typeface="Lucida Sans Unicode"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Lucida Sans Unicode" pitchFamily="34" charset="0"/>
                <a:ea typeface="+mn-ea"/>
                <a:cs typeface="Lucida Sans Unicode"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defRPr/>
            </a:pPr>
            <a:r>
              <a:rPr lang="nl-NL" sz="2000">
                <a:cs typeface="+mn-cs"/>
              </a:rPr>
              <a:t>                                 </a:t>
            </a:r>
            <a:endParaRPr lang="en-US" sz="2000" dirty="0">
              <a:cs typeface="+mn-cs"/>
            </a:endParaRPr>
          </a:p>
        </p:txBody>
      </p:sp>
      <p:sp>
        <p:nvSpPr>
          <p:cNvPr id="6" name="Rectangle 6"/>
          <p:cNvSpPr>
            <a:spLocks noChangeArrowheads="1"/>
          </p:cNvSpPr>
          <p:nvPr/>
        </p:nvSpPr>
        <p:spPr bwMode="auto">
          <a:xfrm>
            <a:off x="1066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US" sz="2000">
              <a:solidFill>
                <a:srgbClr val="FFFF99"/>
              </a:solidFill>
              <a:latin typeface="Arial Black" charset="0"/>
              <a:cs typeface="+mn-cs"/>
            </a:endParaRPr>
          </a:p>
        </p:txBody>
      </p:sp>
      <p:sp>
        <p:nvSpPr>
          <p:cNvPr id="7" name="Rectangle 7"/>
          <p:cNvSpPr>
            <a:spLocks noChangeArrowheads="1"/>
          </p:cNvSpPr>
          <p:nvPr/>
        </p:nvSpPr>
        <p:spPr bwMode="auto">
          <a:xfrm>
            <a:off x="1066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lgn="r">
              <a:spcBef>
                <a:spcPct val="20000"/>
              </a:spcBef>
              <a:defRPr/>
            </a:pPr>
            <a:endParaRPr lang="nl-NL" i="1">
              <a:solidFill>
                <a:srgbClr val="2D6274"/>
              </a:solidFill>
              <a:latin typeface="Arial" charset="0"/>
              <a:cs typeface="+mn-cs"/>
            </a:endParaRPr>
          </a:p>
          <a:p>
            <a:pPr marL="342900" indent="-342900" algn="r">
              <a:spcBef>
                <a:spcPct val="20000"/>
              </a:spcBef>
              <a:defRPr/>
            </a:pPr>
            <a:endParaRPr lang="nl-NL" i="1">
              <a:solidFill>
                <a:srgbClr val="2D6274"/>
              </a:solidFill>
              <a:latin typeface="Comic Sans MS" charset="0"/>
              <a:cs typeface="+mn-cs"/>
            </a:endParaRPr>
          </a:p>
          <a:p>
            <a:pPr marL="342900" indent="-342900" algn="r">
              <a:spcBef>
                <a:spcPct val="20000"/>
              </a:spcBef>
              <a:defRPr/>
            </a:pPr>
            <a:endParaRPr lang="nl-NL" i="1">
              <a:solidFill>
                <a:srgbClr val="2D6274"/>
              </a:solidFill>
              <a:latin typeface="Comic Sans MS" charset="0"/>
              <a:cs typeface="+mn-cs"/>
            </a:endParaRPr>
          </a:p>
          <a:p>
            <a:pPr marL="342900" indent="-342900" algn="r">
              <a:spcBef>
                <a:spcPct val="20000"/>
              </a:spcBef>
              <a:defRPr/>
            </a:pPr>
            <a:endParaRPr lang="nl-NL" i="1">
              <a:solidFill>
                <a:srgbClr val="2D6274"/>
              </a:solidFill>
              <a:latin typeface="Comic Sans MS" charset="0"/>
              <a:cs typeface="+mn-cs"/>
            </a:endParaRPr>
          </a:p>
          <a:p>
            <a:pPr marL="342900" indent="-342900" algn="r">
              <a:spcBef>
                <a:spcPct val="20000"/>
              </a:spcBef>
              <a:defRPr/>
            </a:pPr>
            <a:endParaRPr lang="nl-NL" i="1">
              <a:solidFill>
                <a:srgbClr val="2D6274"/>
              </a:solidFill>
              <a:latin typeface="Comic Sans MS" charset="0"/>
              <a:cs typeface="+mn-cs"/>
            </a:endParaRPr>
          </a:p>
          <a:p>
            <a:pPr marL="342900" indent="-342900" algn="r">
              <a:spcBef>
                <a:spcPct val="20000"/>
              </a:spcBef>
              <a:defRPr/>
            </a:pPr>
            <a:endParaRPr lang="nl-NL" i="1">
              <a:solidFill>
                <a:srgbClr val="2D6274"/>
              </a:solidFill>
              <a:latin typeface="Comic Sans MS" charset="0"/>
              <a:cs typeface="+mn-cs"/>
            </a:endParaRPr>
          </a:p>
          <a:p>
            <a:pPr marL="342900" indent="-342900" algn="r">
              <a:spcBef>
                <a:spcPct val="20000"/>
              </a:spcBef>
              <a:defRPr/>
            </a:pPr>
            <a:endParaRPr lang="nl-NL" i="1">
              <a:solidFill>
                <a:srgbClr val="2D6274"/>
              </a:solidFill>
              <a:latin typeface="Arial" charset="0"/>
              <a:cs typeface="+mn-cs"/>
            </a:endParaRPr>
          </a:p>
        </p:txBody>
      </p:sp>
      <p:sp>
        <p:nvSpPr>
          <p:cNvPr id="8" name="Rectangle 8"/>
          <p:cNvSpPr>
            <a:spLocks noChangeArrowheads="1"/>
          </p:cNvSpPr>
          <p:nvPr/>
        </p:nvSpPr>
        <p:spPr bwMode="auto">
          <a:xfrm>
            <a:off x="2260258" y="1773238"/>
            <a:ext cx="4137025" cy="68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r>
              <a:rPr lang="en-US" b="1" dirty="0" err="1">
                <a:solidFill>
                  <a:srgbClr val="111111"/>
                </a:solidFill>
                <a:latin typeface="Arial" charset="0"/>
              </a:rPr>
              <a:t>ziekte</a:t>
            </a:r>
            <a:r>
              <a:rPr lang="en-US" b="1" dirty="0">
                <a:solidFill>
                  <a:srgbClr val="111111"/>
                </a:solidFill>
                <a:latin typeface="Arial" charset="0"/>
              </a:rPr>
              <a:t> / </a:t>
            </a:r>
            <a:r>
              <a:rPr lang="en-US" b="1" dirty="0" err="1">
                <a:solidFill>
                  <a:srgbClr val="111111"/>
                </a:solidFill>
                <a:latin typeface="Arial" charset="0"/>
              </a:rPr>
              <a:t>aandoening</a:t>
            </a:r>
            <a:r>
              <a:rPr lang="en-US" b="1" dirty="0">
                <a:solidFill>
                  <a:srgbClr val="111111"/>
                </a:solidFill>
                <a:latin typeface="Arial" charset="0"/>
              </a:rPr>
              <a:t> (ICD)</a:t>
            </a:r>
            <a:endParaRPr lang="nl-NL" b="1" dirty="0">
              <a:solidFill>
                <a:srgbClr val="111111"/>
              </a:solidFill>
              <a:latin typeface="Arial" charset="0"/>
            </a:endParaRPr>
          </a:p>
        </p:txBody>
      </p:sp>
      <p:sp>
        <p:nvSpPr>
          <p:cNvPr id="9" name="Rectangle 9"/>
          <p:cNvSpPr>
            <a:spLocks noChangeArrowheads="1"/>
          </p:cNvSpPr>
          <p:nvPr/>
        </p:nvSpPr>
        <p:spPr bwMode="auto">
          <a:xfrm>
            <a:off x="251520" y="3200400"/>
            <a:ext cx="2808312" cy="15240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r>
              <a:rPr lang="en-US" dirty="0" err="1">
                <a:solidFill>
                  <a:srgbClr val="111111"/>
                </a:solidFill>
                <a:latin typeface="Arial" charset="0"/>
                <a:cs typeface="+mn-cs"/>
              </a:rPr>
              <a:t>Lichamelijk</a:t>
            </a:r>
            <a:r>
              <a:rPr lang="en-US" dirty="0">
                <a:solidFill>
                  <a:srgbClr val="111111"/>
                </a:solidFill>
                <a:latin typeface="Arial" charset="0"/>
                <a:cs typeface="+mn-cs"/>
              </a:rPr>
              <a:t> </a:t>
            </a:r>
            <a:r>
              <a:rPr lang="en-US" dirty="0" err="1">
                <a:solidFill>
                  <a:srgbClr val="111111"/>
                </a:solidFill>
                <a:latin typeface="Arial" charset="0"/>
                <a:cs typeface="+mn-cs"/>
              </a:rPr>
              <a:t>functioneren</a:t>
            </a:r>
            <a:r>
              <a:rPr lang="en-US" dirty="0">
                <a:solidFill>
                  <a:srgbClr val="111111"/>
                </a:solidFill>
                <a:latin typeface="Arial" charset="0"/>
                <a:cs typeface="+mn-cs"/>
              </a:rPr>
              <a:t>:</a:t>
            </a:r>
          </a:p>
          <a:p>
            <a:pPr>
              <a:defRPr/>
            </a:pPr>
            <a:r>
              <a:rPr lang="en-US" sz="1600" dirty="0">
                <a:solidFill>
                  <a:srgbClr val="111111"/>
                </a:solidFill>
                <a:latin typeface="Arial" charset="0"/>
              </a:rPr>
              <a:t>- </a:t>
            </a:r>
            <a:r>
              <a:rPr lang="en-US" sz="1600" dirty="0" err="1">
                <a:solidFill>
                  <a:srgbClr val="111111"/>
                </a:solidFill>
                <a:latin typeface="Arial" charset="0"/>
              </a:rPr>
              <a:t>Fysiologische</a:t>
            </a:r>
            <a:r>
              <a:rPr lang="en-US" sz="1600" dirty="0">
                <a:solidFill>
                  <a:srgbClr val="111111"/>
                </a:solidFill>
                <a:latin typeface="Arial" charset="0"/>
              </a:rPr>
              <a:t> </a:t>
            </a:r>
            <a:r>
              <a:rPr lang="en-US" sz="1600" dirty="0" err="1">
                <a:solidFill>
                  <a:srgbClr val="111111"/>
                </a:solidFill>
                <a:latin typeface="Arial" charset="0"/>
              </a:rPr>
              <a:t>en</a:t>
            </a:r>
            <a:r>
              <a:rPr lang="en-US" sz="1600" dirty="0">
                <a:solidFill>
                  <a:srgbClr val="111111"/>
                </a:solidFill>
                <a:latin typeface="Arial" charset="0"/>
              </a:rPr>
              <a:t> </a:t>
            </a:r>
            <a:r>
              <a:rPr lang="en-US" sz="1600" dirty="0" err="1">
                <a:solidFill>
                  <a:srgbClr val="111111"/>
                </a:solidFill>
                <a:latin typeface="Arial" charset="0"/>
              </a:rPr>
              <a:t>mentale</a:t>
            </a:r>
            <a:r>
              <a:rPr lang="en-US" sz="1600" dirty="0">
                <a:solidFill>
                  <a:srgbClr val="111111"/>
                </a:solidFill>
                <a:latin typeface="Arial" charset="0"/>
              </a:rPr>
              <a:t> </a:t>
            </a:r>
          </a:p>
          <a:p>
            <a:pPr>
              <a:defRPr/>
            </a:pPr>
            <a:r>
              <a:rPr lang="en-US" sz="1600" dirty="0">
                <a:solidFill>
                  <a:srgbClr val="111111"/>
                </a:solidFill>
                <a:latin typeface="Arial" charset="0"/>
              </a:rPr>
              <a:t>  </a:t>
            </a:r>
            <a:r>
              <a:rPr lang="en-US" sz="1600" dirty="0" err="1">
                <a:solidFill>
                  <a:srgbClr val="111111"/>
                </a:solidFill>
                <a:latin typeface="Arial" charset="0"/>
              </a:rPr>
              <a:t>functies</a:t>
            </a:r>
            <a:r>
              <a:rPr lang="en-US" sz="1600" dirty="0">
                <a:solidFill>
                  <a:srgbClr val="111111"/>
                </a:solidFill>
                <a:latin typeface="Arial" charset="0"/>
              </a:rPr>
              <a:t> </a:t>
            </a:r>
          </a:p>
          <a:p>
            <a:pPr>
              <a:defRPr/>
            </a:pPr>
            <a:r>
              <a:rPr lang="en-US" sz="1600" dirty="0">
                <a:solidFill>
                  <a:srgbClr val="111111"/>
                </a:solidFill>
                <a:latin typeface="Arial" charset="0"/>
              </a:rPr>
              <a:t>- </a:t>
            </a:r>
            <a:r>
              <a:rPr lang="en-US" sz="1600" dirty="0" err="1">
                <a:solidFill>
                  <a:srgbClr val="111111"/>
                </a:solidFill>
                <a:latin typeface="Arial" charset="0"/>
              </a:rPr>
              <a:t>Anatomische</a:t>
            </a:r>
            <a:endParaRPr lang="en-US" sz="1600" dirty="0">
              <a:solidFill>
                <a:srgbClr val="111111"/>
              </a:solidFill>
              <a:latin typeface="Arial" charset="0"/>
            </a:endParaRPr>
          </a:p>
          <a:p>
            <a:pPr>
              <a:defRPr/>
            </a:pPr>
            <a:r>
              <a:rPr lang="en-US" sz="1600" dirty="0">
                <a:solidFill>
                  <a:srgbClr val="111111"/>
                </a:solidFill>
                <a:latin typeface="Arial" charset="0"/>
              </a:rPr>
              <a:t>  </a:t>
            </a:r>
            <a:r>
              <a:rPr lang="en-US" sz="1600" dirty="0" err="1">
                <a:solidFill>
                  <a:srgbClr val="111111"/>
                </a:solidFill>
                <a:latin typeface="Arial" charset="0"/>
              </a:rPr>
              <a:t>eigenschappen</a:t>
            </a:r>
            <a:endParaRPr lang="en-US" sz="1600" dirty="0">
              <a:solidFill>
                <a:srgbClr val="111111"/>
              </a:solidFill>
              <a:latin typeface="Arial" charset="0"/>
            </a:endParaRPr>
          </a:p>
          <a:p>
            <a:pPr>
              <a:defRPr/>
            </a:pPr>
            <a:r>
              <a:rPr lang="en-US" i="1" dirty="0">
                <a:solidFill>
                  <a:srgbClr val="99CCFF"/>
                </a:solidFill>
                <a:latin typeface="Arial" charset="0"/>
                <a:cs typeface="+mn-cs"/>
              </a:rPr>
              <a:t> (</a:t>
            </a:r>
            <a:r>
              <a:rPr lang="en-US" i="1" dirty="0" err="1">
                <a:solidFill>
                  <a:srgbClr val="99CCFF"/>
                </a:solidFill>
                <a:latin typeface="Arial" charset="0"/>
                <a:cs typeface="+mn-cs"/>
              </a:rPr>
              <a:t>stoornissen</a:t>
            </a:r>
            <a:r>
              <a:rPr lang="en-US" i="1" dirty="0">
                <a:solidFill>
                  <a:srgbClr val="99CCFF"/>
                </a:solidFill>
                <a:latin typeface="Arial" charset="0"/>
                <a:cs typeface="+mn-cs"/>
              </a:rPr>
              <a:t>)</a:t>
            </a:r>
            <a:endParaRPr lang="nl-NL" i="1" dirty="0">
              <a:solidFill>
                <a:srgbClr val="99CCFF"/>
              </a:solidFill>
              <a:latin typeface="Arial" charset="0"/>
              <a:cs typeface="+mn-cs"/>
            </a:endParaRPr>
          </a:p>
        </p:txBody>
      </p:sp>
      <p:sp>
        <p:nvSpPr>
          <p:cNvPr id="10" name="Rectangle 10"/>
          <p:cNvSpPr>
            <a:spLocks noChangeArrowheads="1"/>
          </p:cNvSpPr>
          <p:nvPr/>
        </p:nvSpPr>
        <p:spPr bwMode="auto">
          <a:xfrm>
            <a:off x="3505200" y="3276600"/>
            <a:ext cx="2219325" cy="1447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r>
              <a:rPr lang="en-US" dirty="0" err="1">
                <a:solidFill>
                  <a:srgbClr val="111111"/>
                </a:solidFill>
                <a:latin typeface="Arial" charset="0"/>
              </a:rPr>
              <a:t>A</a:t>
            </a:r>
            <a:r>
              <a:rPr lang="en-US" dirty="0" err="1">
                <a:solidFill>
                  <a:srgbClr val="111111"/>
                </a:solidFill>
                <a:latin typeface="Arial" charset="0"/>
                <a:cs typeface="+mn-cs"/>
              </a:rPr>
              <a:t>ctiviteiten</a:t>
            </a:r>
            <a:endParaRPr lang="en-US" dirty="0">
              <a:solidFill>
                <a:srgbClr val="111111"/>
              </a:solidFill>
              <a:latin typeface="Arial" charset="0"/>
              <a:cs typeface="+mn-cs"/>
            </a:endParaRPr>
          </a:p>
          <a:p>
            <a:pPr>
              <a:defRPr/>
            </a:pPr>
            <a:r>
              <a:rPr lang="en-US" i="1" dirty="0">
                <a:solidFill>
                  <a:srgbClr val="99CCFF"/>
                </a:solidFill>
                <a:latin typeface="Arial" charset="0"/>
                <a:cs typeface="+mn-cs"/>
              </a:rPr>
              <a:t>(</a:t>
            </a:r>
            <a:r>
              <a:rPr lang="en-US" i="1" dirty="0" err="1">
                <a:solidFill>
                  <a:srgbClr val="99CCFF"/>
                </a:solidFill>
                <a:latin typeface="Arial" charset="0"/>
                <a:cs typeface="+mn-cs"/>
              </a:rPr>
              <a:t>beperkingen</a:t>
            </a:r>
            <a:r>
              <a:rPr lang="en-US" i="1" dirty="0">
                <a:solidFill>
                  <a:srgbClr val="99CCFF"/>
                </a:solidFill>
                <a:latin typeface="Arial" charset="0"/>
                <a:cs typeface="+mn-cs"/>
              </a:rPr>
              <a:t>)</a:t>
            </a:r>
            <a:endParaRPr lang="nl-NL" i="1" dirty="0">
              <a:solidFill>
                <a:srgbClr val="99CCFF"/>
              </a:solidFill>
              <a:latin typeface="Arial" charset="0"/>
              <a:cs typeface="+mn-cs"/>
            </a:endParaRPr>
          </a:p>
        </p:txBody>
      </p:sp>
      <p:sp>
        <p:nvSpPr>
          <p:cNvPr id="11" name="Rectangle 11"/>
          <p:cNvSpPr>
            <a:spLocks noChangeArrowheads="1"/>
          </p:cNvSpPr>
          <p:nvPr/>
        </p:nvSpPr>
        <p:spPr bwMode="auto">
          <a:xfrm>
            <a:off x="6444208" y="3212976"/>
            <a:ext cx="2438400" cy="1447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r>
              <a:rPr lang="en-US" dirty="0" err="1">
                <a:solidFill>
                  <a:srgbClr val="111111"/>
                </a:solidFill>
                <a:latin typeface="Arial" charset="0"/>
                <a:cs typeface="+mn-cs"/>
              </a:rPr>
              <a:t>Participaties</a:t>
            </a:r>
            <a:endParaRPr lang="en-US" dirty="0">
              <a:solidFill>
                <a:srgbClr val="111111"/>
              </a:solidFill>
              <a:latin typeface="Arial" charset="0"/>
              <a:cs typeface="+mn-cs"/>
            </a:endParaRPr>
          </a:p>
          <a:p>
            <a:pPr>
              <a:defRPr/>
            </a:pPr>
            <a:r>
              <a:rPr lang="en-US" i="1" dirty="0">
                <a:solidFill>
                  <a:srgbClr val="99CCFF"/>
                </a:solidFill>
                <a:latin typeface="Arial" charset="0"/>
                <a:cs typeface="+mn-cs"/>
              </a:rPr>
              <a:t>(</a:t>
            </a:r>
            <a:r>
              <a:rPr lang="en-US" i="1" dirty="0" err="1">
                <a:solidFill>
                  <a:srgbClr val="99CCFF"/>
                </a:solidFill>
                <a:latin typeface="Arial" charset="0"/>
                <a:cs typeface="+mn-cs"/>
              </a:rPr>
              <a:t>participatie</a:t>
            </a:r>
            <a:r>
              <a:rPr lang="en-US" i="1" dirty="0">
                <a:solidFill>
                  <a:srgbClr val="99CCFF"/>
                </a:solidFill>
                <a:latin typeface="Arial" charset="0"/>
                <a:cs typeface="+mn-cs"/>
              </a:rPr>
              <a:t>-</a:t>
            </a:r>
          </a:p>
          <a:p>
            <a:pPr>
              <a:defRPr/>
            </a:pPr>
            <a:r>
              <a:rPr lang="en-US" i="1" dirty="0" err="1">
                <a:solidFill>
                  <a:srgbClr val="99CCFF"/>
                </a:solidFill>
                <a:latin typeface="Arial" charset="0"/>
                <a:cs typeface="+mn-cs"/>
              </a:rPr>
              <a:t>problemen</a:t>
            </a:r>
            <a:r>
              <a:rPr lang="en-US" i="1" dirty="0">
                <a:solidFill>
                  <a:srgbClr val="99CCFF"/>
                </a:solidFill>
                <a:latin typeface="Arial" charset="0"/>
                <a:cs typeface="+mn-cs"/>
              </a:rPr>
              <a:t>)</a:t>
            </a:r>
            <a:endParaRPr lang="nl-NL" i="1" dirty="0">
              <a:solidFill>
                <a:srgbClr val="99CCFF"/>
              </a:solidFill>
              <a:latin typeface="Arial" charset="0"/>
              <a:cs typeface="+mn-cs"/>
            </a:endParaRPr>
          </a:p>
        </p:txBody>
      </p:sp>
      <p:sp>
        <p:nvSpPr>
          <p:cNvPr id="12" name="Rectangle 12"/>
          <p:cNvSpPr>
            <a:spLocks noChangeArrowheads="1"/>
          </p:cNvSpPr>
          <p:nvPr/>
        </p:nvSpPr>
        <p:spPr bwMode="auto">
          <a:xfrm>
            <a:off x="1066800" y="5486400"/>
            <a:ext cx="2743200" cy="533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dirty="0">
              <a:solidFill>
                <a:srgbClr val="111111"/>
              </a:solidFill>
              <a:latin typeface="Arial" charset="0"/>
              <a:cs typeface="+mn-cs"/>
            </a:endParaRPr>
          </a:p>
          <a:p>
            <a:pPr>
              <a:defRPr/>
            </a:pPr>
            <a:r>
              <a:rPr lang="en-US" dirty="0" err="1">
                <a:solidFill>
                  <a:srgbClr val="111111"/>
                </a:solidFill>
                <a:latin typeface="Arial" charset="0"/>
              </a:rPr>
              <a:t>E</a:t>
            </a:r>
            <a:r>
              <a:rPr lang="en-US" dirty="0" err="1">
                <a:solidFill>
                  <a:srgbClr val="111111"/>
                </a:solidFill>
                <a:latin typeface="Arial" charset="0"/>
                <a:cs typeface="+mn-cs"/>
              </a:rPr>
              <a:t>xterne</a:t>
            </a:r>
            <a:r>
              <a:rPr lang="en-US" dirty="0">
                <a:solidFill>
                  <a:srgbClr val="111111"/>
                </a:solidFill>
                <a:latin typeface="Arial" charset="0"/>
                <a:cs typeface="+mn-cs"/>
              </a:rPr>
              <a:t> </a:t>
            </a:r>
            <a:r>
              <a:rPr lang="en-US" dirty="0" err="1">
                <a:solidFill>
                  <a:srgbClr val="111111"/>
                </a:solidFill>
                <a:latin typeface="Arial" charset="0"/>
                <a:cs typeface="+mn-cs"/>
              </a:rPr>
              <a:t>factoren</a:t>
            </a:r>
            <a:endParaRPr lang="en-US" dirty="0">
              <a:solidFill>
                <a:srgbClr val="111111"/>
              </a:solidFill>
              <a:latin typeface="Arial" charset="0"/>
              <a:cs typeface="+mn-cs"/>
            </a:endParaRPr>
          </a:p>
          <a:p>
            <a:pPr>
              <a:defRPr/>
            </a:pPr>
            <a:endParaRPr lang="nl-NL" dirty="0">
              <a:solidFill>
                <a:srgbClr val="111111"/>
              </a:solidFill>
              <a:latin typeface="Arial" charset="0"/>
              <a:cs typeface="+mn-cs"/>
            </a:endParaRPr>
          </a:p>
        </p:txBody>
      </p:sp>
      <p:sp>
        <p:nvSpPr>
          <p:cNvPr id="13" name="Rectangle 13"/>
          <p:cNvSpPr>
            <a:spLocks noChangeArrowheads="1"/>
          </p:cNvSpPr>
          <p:nvPr/>
        </p:nvSpPr>
        <p:spPr bwMode="auto">
          <a:xfrm>
            <a:off x="4495800" y="5486400"/>
            <a:ext cx="3276600" cy="533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r>
              <a:rPr lang="en-US" dirty="0" err="1">
                <a:solidFill>
                  <a:srgbClr val="111111"/>
                </a:solidFill>
                <a:latin typeface="Arial" charset="0"/>
              </a:rPr>
              <a:t>P</a:t>
            </a:r>
            <a:r>
              <a:rPr lang="en-US" dirty="0" err="1">
                <a:solidFill>
                  <a:srgbClr val="111111"/>
                </a:solidFill>
                <a:latin typeface="Arial" charset="0"/>
                <a:cs typeface="+mn-cs"/>
              </a:rPr>
              <a:t>ersoonlijke</a:t>
            </a:r>
            <a:r>
              <a:rPr lang="en-US" dirty="0">
                <a:solidFill>
                  <a:srgbClr val="111111"/>
                </a:solidFill>
                <a:latin typeface="Arial" charset="0"/>
                <a:cs typeface="+mn-cs"/>
              </a:rPr>
              <a:t> </a:t>
            </a:r>
            <a:r>
              <a:rPr lang="en-US" dirty="0" err="1">
                <a:solidFill>
                  <a:srgbClr val="111111"/>
                </a:solidFill>
                <a:latin typeface="Arial" charset="0"/>
                <a:cs typeface="+mn-cs"/>
              </a:rPr>
              <a:t>factoren</a:t>
            </a:r>
            <a:endParaRPr lang="nl-NL" dirty="0">
              <a:solidFill>
                <a:srgbClr val="111111"/>
              </a:solidFill>
              <a:latin typeface="Arial" charset="0"/>
              <a:cs typeface="+mn-cs"/>
            </a:endParaRPr>
          </a:p>
        </p:txBody>
      </p:sp>
      <p:sp>
        <p:nvSpPr>
          <p:cNvPr id="14" name="Line 14"/>
          <p:cNvSpPr>
            <a:spLocks noChangeShapeType="1"/>
          </p:cNvSpPr>
          <p:nvPr/>
        </p:nvSpPr>
        <p:spPr bwMode="auto">
          <a:xfrm>
            <a:off x="1600200" y="2895600"/>
            <a:ext cx="5486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5" name="Line 15"/>
          <p:cNvSpPr>
            <a:spLocks noChangeShapeType="1"/>
          </p:cNvSpPr>
          <p:nvPr/>
        </p:nvSpPr>
        <p:spPr bwMode="auto">
          <a:xfrm>
            <a:off x="1600200" y="2895600"/>
            <a:ext cx="0" cy="304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6" name="Line 16"/>
          <p:cNvSpPr>
            <a:spLocks noChangeShapeType="1"/>
          </p:cNvSpPr>
          <p:nvPr/>
        </p:nvSpPr>
        <p:spPr bwMode="auto">
          <a:xfrm>
            <a:off x="4419600" y="2514600"/>
            <a:ext cx="0" cy="762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7" name="Line 17"/>
          <p:cNvSpPr>
            <a:spLocks noChangeShapeType="1"/>
          </p:cNvSpPr>
          <p:nvPr/>
        </p:nvSpPr>
        <p:spPr bwMode="auto">
          <a:xfrm>
            <a:off x="7086600" y="2895600"/>
            <a:ext cx="0" cy="304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8" name="Line 18"/>
          <p:cNvSpPr>
            <a:spLocks noChangeShapeType="1"/>
          </p:cNvSpPr>
          <p:nvPr/>
        </p:nvSpPr>
        <p:spPr bwMode="auto">
          <a:xfrm>
            <a:off x="1524000" y="5029200"/>
            <a:ext cx="5562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9" name="Line 19"/>
          <p:cNvSpPr>
            <a:spLocks noChangeShapeType="1"/>
          </p:cNvSpPr>
          <p:nvPr/>
        </p:nvSpPr>
        <p:spPr bwMode="auto">
          <a:xfrm flipV="1">
            <a:off x="1524000" y="4724400"/>
            <a:ext cx="0" cy="304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0" name="Line 20"/>
          <p:cNvSpPr>
            <a:spLocks noChangeShapeType="1"/>
          </p:cNvSpPr>
          <p:nvPr/>
        </p:nvSpPr>
        <p:spPr bwMode="auto">
          <a:xfrm flipV="1">
            <a:off x="7086600" y="4724400"/>
            <a:ext cx="0" cy="304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1" name="Line 21"/>
          <p:cNvSpPr>
            <a:spLocks noChangeShapeType="1"/>
          </p:cNvSpPr>
          <p:nvPr/>
        </p:nvSpPr>
        <p:spPr bwMode="auto">
          <a:xfrm>
            <a:off x="2590800" y="5257800"/>
            <a:ext cx="3429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2" name="Line 22"/>
          <p:cNvSpPr>
            <a:spLocks noChangeShapeType="1"/>
          </p:cNvSpPr>
          <p:nvPr/>
        </p:nvSpPr>
        <p:spPr bwMode="auto">
          <a:xfrm>
            <a:off x="4419600" y="4724400"/>
            <a:ext cx="0" cy="5334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3" name="Line 23"/>
          <p:cNvSpPr>
            <a:spLocks noChangeShapeType="1"/>
          </p:cNvSpPr>
          <p:nvPr/>
        </p:nvSpPr>
        <p:spPr bwMode="auto">
          <a:xfrm>
            <a:off x="2590800" y="5257800"/>
            <a:ext cx="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4" name="Line 24"/>
          <p:cNvSpPr>
            <a:spLocks noChangeShapeType="1"/>
          </p:cNvSpPr>
          <p:nvPr/>
        </p:nvSpPr>
        <p:spPr bwMode="auto">
          <a:xfrm>
            <a:off x="6019800" y="5257800"/>
            <a:ext cx="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5" name="Line 25"/>
          <p:cNvSpPr>
            <a:spLocks noChangeShapeType="1"/>
          </p:cNvSpPr>
          <p:nvPr/>
        </p:nvSpPr>
        <p:spPr bwMode="auto">
          <a:xfrm>
            <a:off x="2971800" y="3810000"/>
            <a:ext cx="5334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6" name="Line 26"/>
          <p:cNvSpPr>
            <a:spLocks noChangeShapeType="1"/>
          </p:cNvSpPr>
          <p:nvPr/>
        </p:nvSpPr>
        <p:spPr bwMode="auto">
          <a:xfrm>
            <a:off x="5796136" y="3789040"/>
            <a:ext cx="5334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7" name="Line 27"/>
          <p:cNvSpPr>
            <a:spLocks noChangeShapeType="1"/>
          </p:cNvSpPr>
          <p:nvPr/>
        </p:nvSpPr>
        <p:spPr bwMode="auto">
          <a:xfrm flipH="1">
            <a:off x="2971800" y="4191000"/>
            <a:ext cx="5334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8" name="Line 28"/>
          <p:cNvSpPr>
            <a:spLocks noChangeShapeType="1"/>
          </p:cNvSpPr>
          <p:nvPr/>
        </p:nvSpPr>
        <p:spPr bwMode="auto">
          <a:xfrm flipH="1">
            <a:off x="5796136" y="4221088"/>
            <a:ext cx="5334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pic>
        <p:nvPicPr>
          <p:cNvPr id="6146" name="Picture 2" descr="cc-by-sa">
            <a:extLst>
              <a:ext uri="{FF2B5EF4-FFF2-40B4-BE49-F238E27FC236}">
                <a16:creationId xmlns:a16="http://schemas.microsoft.com/office/drawing/2014/main" id="{ABCEF529-D796-4835-BE35-0A064541C8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6357316"/>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8438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ICF </a:t>
            </a:r>
            <a:r>
              <a:rPr lang="en-US" b="1" dirty="0" err="1"/>
              <a:t>componenten</a:t>
            </a:r>
            <a:endParaRPr lang="en-US" b="1" dirty="0"/>
          </a:p>
        </p:txBody>
      </p:sp>
      <p:sp>
        <p:nvSpPr>
          <p:cNvPr id="4" name="Content Placeholder 5"/>
          <p:cNvSpPr>
            <a:spLocks noGrp="1"/>
          </p:cNvSpPr>
          <p:nvPr>
            <p:ph idx="1"/>
          </p:nvPr>
        </p:nvSpPr>
        <p:spPr>
          <a:xfrm>
            <a:off x="685800" y="1628800"/>
            <a:ext cx="7990656" cy="4537050"/>
          </a:xfrm>
        </p:spPr>
        <p:txBody>
          <a:bodyPr>
            <a:normAutofit fontScale="92500" lnSpcReduction="20000"/>
          </a:bodyPr>
          <a:lstStyle/>
          <a:p>
            <a:pPr marL="0" indent="0" eaLnBrk="1" hangingPunct="1">
              <a:buFontTx/>
              <a:buNone/>
              <a:defRPr/>
            </a:pPr>
            <a:r>
              <a:rPr lang="en-US" sz="2000" b="0" i="1" dirty="0" err="1">
                <a:cs typeface="+mn-cs"/>
              </a:rPr>
              <a:t>Componenten</a:t>
            </a:r>
            <a:r>
              <a:rPr lang="en-US" sz="2000" b="0" i="1" dirty="0">
                <a:cs typeface="+mn-cs"/>
              </a:rPr>
              <a:t> (schema) 	</a:t>
            </a:r>
            <a:r>
              <a:rPr lang="en-US" sz="2000" dirty="0">
                <a:cs typeface="+mn-cs"/>
              </a:rPr>
              <a:t>	       </a:t>
            </a:r>
            <a:r>
              <a:rPr lang="en-US" sz="2000" b="0" dirty="0">
                <a:cs typeface="+mn-cs"/>
              </a:rPr>
              <a:t> </a:t>
            </a:r>
            <a:r>
              <a:rPr lang="en-US" sz="2000" b="0" i="1" dirty="0" err="1">
                <a:cs typeface="+mn-cs"/>
              </a:rPr>
              <a:t>definities</a:t>
            </a:r>
            <a:endParaRPr lang="en-US" sz="2000" b="0" i="1" dirty="0">
              <a:cs typeface="+mn-cs"/>
            </a:endParaRPr>
          </a:p>
          <a:p>
            <a:pPr eaLnBrk="1" hangingPunct="1">
              <a:buFont typeface="Arial" panose="020B0604020202020204" pitchFamily="34" charset="0"/>
              <a:buChar char="•"/>
              <a:defRPr/>
            </a:pPr>
            <a:r>
              <a:rPr lang="en-US" sz="2000" b="0" dirty="0" err="1">
                <a:cs typeface="+mn-cs"/>
              </a:rPr>
              <a:t>Fysiologische</a:t>
            </a:r>
            <a:r>
              <a:rPr lang="en-US" sz="2000" b="0" dirty="0">
                <a:cs typeface="+mn-cs"/>
              </a:rPr>
              <a:t> en </a:t>
            </a:r>
            <a:r>
              <a:rPr lang="en-US" sz="2000" b="0" dirty="0" err="1">
                <a:cs typeface="+mn-cs"/>
              </a:rPr>
              <a:t>mentale</a:t>
            </a:r>
            <a:r>
              <a:rPr lang="en-US" sz="2000" b="0" dirty="0">
                <a:cs typeface="+mn-cs"/>
              </a:rPr>
              <a:t>  </a:t>
            </a:r>
            <a:r>
              <a:rPr lang="en-US" sz="2000" b="0" dirty="0" err="1">
                <a:cs typeface="+mn-cs"/>
              </a:rPr>
              <a:t>functies</a:t>
            </a:r>
            <a:r>
              <a:rPr lang="en-US" sz="2000" b="0" dirty="0">
                <a:cs typeface="+mn-cs"/>
              </a:rPr>
              <a:t> (b) </a:t>
            </a:r>
            <a:r>
              <a:rPr lang="en-US" sz="2000" b="0" dirty="0">
                <a:cs typeface="+mn-cs"/>
                <a:sym typeface="Wingdings" panose="05000000000000000000" pitchFamily="2" charset="2"/>
              </a:rPr>
              <a:t>  </a:t>
            </a:r>
            <a:r>
              <a:rPr lang="en-US" sz="2000" b="1" dirty="0" err="1">
                <a:cs typeface="+mn-cs"/>
                <a:sym typeface="Wingdings" panose="05000000000000000000" pitchFamily="2" charset="2"/>
              </a:rPr>
              <a:t>Stoornis</a:t>
            </a:r>
            <a:r>
              <a:rPr lang="en-US" sz="2000" b="0" dirty="0">
                <a:cs typeface="+mn-cs"/>
                <a:sym typeface="Wingdings" panose="05000000000000000000" pitchFamily="2" charset="2"/>
              </a:rPr>
              <a:t> in of 						        </a:t>
            </a:r>
            <a:r>
              <a:rPr lang="en-US" sz="2000" b="0" dirty="0" err="1">
                <a:cs typeface="+mn-cs"/>
                <a:sym typeface="Wingdings" panose="05000000000000000000" pitchFamily="2" charset="2"/>
              </a:rPr>
              <a:t>verlies</a:t>
            </a:r>
            <a:r>
              <a:rPr lang="en-US" sz="2000" b="0" dirty="0">
                <a:cs typeface="+mn-cs"/>
                <a:sym typeface="Wingdings" panose="05000000000000000000" pitchFamily="2" charset="2"/>
              </a:rPr>
              <a:t> van….</a:t>
            </a:r>
          </a:p>
          <a:p>
            <a:pPr eaLnBrk="1" hangingPunct="1">
              <a:buFont typeface="Arial" panose="020B0604020202020204" pitchFamily="34" charset="0"/>
              <a:buChar char="•"/>
              <a:defRPr/>
            </a:pPr>
            <a:endParaRPr lang="en-US" sz="2000" b="0" dirty="0">
              <a:cs typeface="+mn-cs"/>
            </a:endParaRPr>
          </a:p>
          <a:p>
            <a:pPr eaLnBrk="1" hangingPunct="1">
              <a:buFont typeface="Arial" panose="020B0604020202020204" pitchFamily="34" charset="0"/>
              <a:buChar char="•"/>
              <a:defRPr/>
            </a:pPr>
            <a:r>
              <a:rPr lang="en-US" sz="2000" b="0" dirty="0" err="1">
                <a:cs typeface="+mn-cs"/>
              </a:rPr>
              <a:t>Anatomische</a:t>
            </a:r>
            <a:r>
              <a:rPr lang="en-US" sz="2000" b="0" dirty="0">
                <a:cs typeface="+mn-cs"/>
              </a:rPr>
              <a:t> </a:t>
            </a:r>
            <a:r>
              <a:rPr lang="en-US" sz="2000" b="0" dirty="0" err="1">
                <a:cs typeface="+mn-cs"/>
              </a:rPr>
              <a:t>eigenschappen</a:t>
            </a:r>
            <a:r>
              <a:rPr lang="en-US" sz="2000" dirty="0">
                <a:cs typeface="+mn-cs"/>
              </a:rPr>
              <a:t> </a:t>
            </a:r>
            <a:r>
              <a:rPr lang="en-US" sz="2000" b="0" dirty="0">
                <a:cs typeface="+mn-cs"/>
              </a:rPr>
              <a:t>(s) </a:t>
            </a:r>
            <a:r>
              <a:rPr lang="en-US" sz="2000" b="0" dirty="0">
                <a:cs typeface="+mn-cs"/>
                <a:sym typeface="Wingdings" panose="05000000000000000000" pitchFamily="2" charset="2"/>
              </a:rPr>
              <a:t> 	</a:t>
            </a:r>
            <a:r>
              <a:rPr lang="en-US" sz="2000" b="1" dirty="0" err="1">
                <a:cs typeface="+mn-cs"/>
                <a:sym typeface="Wingdings" panose="05000000000000000000" pitchFamily="2" charset="2"/>
              </a:rPr>
              <a:t>Stoornis</a:t>
            </a:r>
            <a:r>
              <a:rPr lang="en-US" sz="2000" b="0" dirty="0">
                <a:cs typeface="+mn-cs"/>
                <a:sym typeface="Wingdings" panose="05000000000000000000" pitchFamily="2" charset="2"/>
              </a:rPr>
              <a:t> in of 							</a:t>
            </a:r>
            <a:r>
              <a:rPr lang="en-US" sz="2000" b="0" dirty="0" err="1">
                <a:cs typeface="+mn-cs"/>
                <a:sym typeface="Wingdings" panose="05000000000000000000" pitchFamily="2" charset="2"/>
              </a:rPr>
              <a:t>afwijkingen</a:t>
            </a:r>
            <a:r>
              <a:rPr lang="en-US" sz="2000" b="0" dirty="0">
                <a:cs typeface="+mn-cs"/>
                <a:sym typeface="Wingdings" panose="05000000000000000000" pitchFamily="2" charset="2"/>
              </a:rPr>
              <a:t> </a:t>
            </a:r>
            <a:r>
              <a:rPr lang="en-US" sz="2000" b="0" dirty="0" err="1">
                <a:cs typeface="+mn-cs"/>
                <a:sym typeface="Wingdings" panose="05000000000000000000" pitchFamily="2" charset="2"/>
              </a:rPr>
              <a:t>aan</a:t>
            </a:r>
            <a:r>
              <a:rPr lang="en-US" sz="2000" b="0" dirty="0">
                <a:cs typeface="+mn-cs"/>
                <a:sym typeface="Wingdings" panose="05000000000000000000" pitchFamily="2" charset="2"/>
              </a:rPr>
              <a:t>….</a:t>
            </a:r>
            <a:endParaRPr lang="en-US" sz="2000" b="0" dirty="0">
              <a:cs typeface="+mn-cs"/>
            </a:endParaRPr>
          </a:p>
          <a:p>
            <a:pPr eaLnBrk="1" hangingPunct="1">
              <a:defRPr/>
            </a:pPr>
            <a:endParaRPr lang="en-US" sz="2000" b="0" dirty="0">
              <a:cs typeface="+mn-cs"/>
            </a:endParaRPr>
          </a:p>
          <a:p>
            <a:pPr eaLnBrk="1" hangingPunct="1">
              <a:defRPr/>
            </a:pPr>
            <a:r>
              <a:rPr lang="en-US" sz="2000" dirty="0">
                <a:cs typeface="+mn-cs"/>
              </a:rPr>
              <a:t>(d) </a:t>
            </a:r>
            <a:r>
              <a:rPr lang="en-US" sz="2000" b="0" dirty="0" err="1">
                <a:cs typeface="+mn-cs"/>
              </a:rPr>
              <a:t>Activiteiten</a:t>
            </a:r>
            <a:r>
              <a:rPr lang="en-US" sz="2000" b="0" dirty="0">
                <a:cs typeface="+mn-cs"/>
              </a:rPr>
              <a:t> (a) </a:t>
            </a:r>
            <a:r>
              <a:rPr lang="en-US" sz="2000" b="0" dirty="0">
                <a:cs typeface="+mn-cs"/>
                <a:sym typeface="Wingdings" panose="05000000000000000000" pitchFamily="2" charset="2"/>
              </a:rPr>
              <a:t>	</a:t>
            </a:r>
            <a:r>
              <a:rPr lang="en-US" sz="2000" b="1" dirty="0">
                <a:cs typeface="+mn-cs"/>
                <a:sym typeface="Wingdings" panose="05000000000000000000" pitchFamily="2" charset="2"/>
              </a:rPr>
              <a:t> </a:t>
            </a:r>
            <a:r>
              <a:rPr lang="en-US" sz="2000" b="1" dirty="0">
                <a:cs typeface="+mn-cs"/>
              </a:rPr>
              <a:t> </a:t>
            </a:r>
            <a:r>
              <a:rPr lang="en-US" sz="2000" b="1" dirty="0" err="1">
                <a:cs typeface="+mn-cs"/>
              </a:rPr>
              <a:t>Beperkingen</a:t>
            </a:r>
            <a:r>
              <a:rPr lang="en-US" sz="2000" b="0" dirty="0">
                <a:cs typeface="+mn-cs"/>
              </a:rPr>
              <a:t> in </a:t>
            </a:r>
            <a:r>
              <a:rPr lang="en-US" sz="2000" b="0" dirty="0" err="1">
                <a:cs typeface="+mn-cs"/>
              </a:rPr>
              <a:t>vermogen</a:t>
            </a:r>
            <a:r>
              <a:rPr lang="en-US" sz="2000" b="0" dirty="0">
                <a:cs typeface="+mn-cs"/>
              </a:rPr>
              <a:t> tot…..</a:t>
            </a:r>
          </a:p>
          <a:p>
            <a:pPr eaLnBrk="1" hangingPunct="1">
              <a:defRPr/>
            </a:pPr>
            <a:endParaRPr lang="en-US" sz="2000" b="0" dirty="0">
              <a:cs typeface="+mn-cs"/>
            </a:endParaRPr>
          </a:p>
          <a:p>
            <a:pPr eaLnBrk="1" hangingPunct="1">
              <a:defRPr/>
            </a:pPr>
            <a:r>
              <a:rPr lang="en-US" sz="2000" dirty="0">
                <a:cs typeface="+mn-cs"/>
              </a:rPr>
              <a:t>(d) </a:t>
            </a:r>
            <a:r>
              <a:rPr lang="en-US" sz="2000" b="0" dirty="0" err="1">
                <a:cs typeface="+mn-cs"/>
              </a:rPr>
              <a:t>Participaties</a:t>
            </a:r>
            <a:r>
              <a:rPr lang="en-US" sz="2000" b="0" dirty="0">
                <a:cs typeface="+mn-cs"/>
              </a:rPr>
              <a:t> (p) </a:t>
            </a:r>
            <a:r>
              <a:rPr lang="en-US" sz="2000" b="0" dirty="0">
                <a:cs typeface="+mn-cs"/>
                <a:sym typeface="Wingdings" panose="05000000000000000000" pitchFamily="2" charset="2"/>
              </a:rPr>
              <a:t> </a:t>
            </a:r>
            <a:r>
              <a:rPr lang="en-US" sz="2000" b="1" dirty="0" err="1">
                <a:cs typeface="+mn-cs"/>
                <a:sym typeface="Wingdings" panose="05000000000000000000" pitchFamily="2" charset="2"/>
              </a:rPr>
              <a:t>Participatieprobleem</a:t>
            </a:r>
            <a:r>
              <a:rPr lang="en-US" sz="2000" b="1" dirty="0">
                <a:cs typeface="+mn-cs"/>
                <a:sym typeface="Wingdings" panose="05000000000000000000" pitchFamily="2" charset="2"/>
              </a:rPr>
              <a:t>:</a:t>
            </a:r>
            <a:r>
              <a:rPr lang="en-US" sz="2000" b="0" dirty="0">
                <a:cs typeface="+mn-cs"/>
                <a:sym typeface="Wingdings" panose="05000000000000000000" pitchFamily="2" charset="2"/>
              </a:rPr>
              <a:t> </a:t>
            </a:r>
            <a:r>
              <a:rPr lang="en-US" sz="2000" b="0" dirty="0" err="1">
                <a:cs typeface="+mn-cs"/>
                <a:sym typeface="Wingdings" panose="05000000000000000000" pitchFamily="2" charset="2"/>
              </a:rPr>
              <a:t>moeite</a:t>
            </a:r>
            <a:r>
              <a:rPr lang="en-US" sz="2000" b="0" dirty="0">
                <a:cs typeface="+mn-cs"/>
                <a:sym typeface="Wingdings" panose="05000000000000000000" pitchFamily="2" charset="2"/>
              </a:rPr>
              <a:t> met </a:t>
            </a:r>
            <a:r>
              <a:rPr lang="en-US" sz="2000" b="0" dirty="0" err="1">
                <a:cs typeface="+mn-cs"/>
                <a:sym typeface="Wingdings" panose="05000000000000000000" pitchFamily="2" charset="2"/>
              </a:rPr>
              <a:t>uitvoer</a:t>
            </a:r>
            <a:r>
              <a:rPr lang="en-US" sz="2000" b="0" dirty="0">
                <a:cs typeface="+mn-cs"/>
                <a:sym typeface="Wingdings" panose="05000000000000000000" pitchFamily="2" charset="2"/>
              </a:rPr>
              <a:t> 			   van…..</a:t>
            </a:r>
            <a:endParaRPr lang="en-US" sz="2000" b="0" dirty="0">
              <a:cs typeface="+mn-cs"/>
            </a:endParaRPr>
          </a:p>
          <a:p>
            <a:pPr eaLnBrk="1" hangingPunct="1">
              <a:defRPr/>
            </a:pPr>
            <a:endParaRPr lang="en-US" sz="2000" b="0" dirty="0">
              <a:cs typeface="+mn-cs"/>
            </a:endParaRPr>
          </a:p>
          <a:p>
            <a:pPr eaLnBrk="1" hangingPunct="1">
              <a:defRPr/>
            </a:pPr>
            <a:r>
              <a:rPr lang="en-US" sz="2000" b="0" dirty="0" err="1">
                <a:cs typeface="+mn-cs"/>
              </a:rPr>
              <a:t>Externe</a:t>
            </a:r>
            <a:r>
              <a:rPr lang="en-US" sz="2000" b="0" dirty="0">
                <a:cs typeface="+mn-cs"/>
              </a:rPr>
              <a:t> </a:t>
            </a:r>
            <a:r>
              <a:rPr lang="en-US" sz="2000" b="0" dirty="0" err="1">
                <a:cs typeface="+mn-cs"/>
              </a:rPr>
              <a:t>factoren</a:t>
            </a:r>
            <a:r>
              <a:rPr lang="en-US" sz="2000" b="0" dirty="0">
                <a:cs typeface="+mn-cs"/>
              </a:rPr>
              <a:t> (e) </a:t>
            </a:r>
            <a:r>
              <a:rPr lang="en-US" sz="2000" b="0" dirty="0">
                <a:cs typeface="+mn-cs"/>
                <a:sym typeface="Wingdings" panose="05000000000000000000" pitchFamily="2" charset="2"/>
              </a:rPr>
              <a:t> </a:t>
            </a:r>
            <a:r>
              <a:rPr lang="en-US" sz="2000" b="1" dirty="0" err="1">
                <a:cs typeface="+mn-cs"/>
                <a:sym typeface="Wingdings" panose="05000000000000000000" pitchFamily="2" charset="2"/>
              </a:rPr>
              <a:t>Belemmerende</a:t>
            </a:r>
            <a:r>
              <a:rPr lang="en-US" sz="2000" b="1" dirty="0">
                <a:cs typeface="+mn-cs"/>
                <a:sym typeface="Wingdings" panose="05000000000000000000" pitchFamily="2" charset="2"/>
              </a:rPr>
              <a:t> </a:t>
            </a:r>
            <a:r>
              <a:rPr lang="en-US" sz="2000" b="0" dirty="0">
                <a:cs typeface="+mn-cs"/>
                <a:sym typeface="Wingdings" panose="05000000000000000000" pitchFamily="2" charset="2"/>
              </a:rPr>
              <a:t>of </a:t>
            </a:r>
            <a:r>
              <a:rPr lang="en-US" sz="2000" b="1" dirty="0" err="1">
                <a:cs typeface="+mn-cs"/>
                <a:sym typeface="Wingdings" panose="05000000000000000000" pitchFamily="2" charset="2"/>
              </a:rPr>
              <a:t>bevorderende</a:t>
            </a:r>
            <a:r>
              <a:rPr lang="en-US" sz="2000" b="1" dirty="0">
                <a:cs typeface="+mn-cs"/>
                <a:sym typeface="Wingdings" panose="05000000000000000000" pitchFamily="2" charset="2"/>
              </a:rPr>
              <a:t> </a:t>
            </a:r>
            <a:r>
              <a:rPr lang="en-US" sz="2000" b="0" dirty="0">
                <a:cs typeface="+mn-cs"/>
                <a:sym typeface="Wingdings" panose="05000000000000000000" pitchFamily="2" charset="2"/>
              </a:rPr>
              <a:t>				    </a:t>
            </a:r>
            <a:r>
              <a:rPr lang="en-US" sz="2000" b="0" dirty="0" err="1">
                <a:cs typeface="+mn-cs"/>
                <a:sym typeface="Wingdings" panose="05000000000000000000" pitchFamily="2" charset="2"/>
              </a:rPr>
              <a:t>factoren</a:t>
            </a:r>
            <a:endParaRPr lang="en-US" sz="2000" b="0" dirty="0">
              <a:cs typeface="+mn-cs"/>
            </a:endParaRPr>
          </a:p>
          <a:p>
            <a:pPr eaLnBrk="1" hangingPunct="1">
              <a:defRPr/>
            </a:pPr>
            <a:endParaRPr lang="en-US" sz="2000" b="0" dirty="0"/>
          </a:p>
          <a:p>
            <a:pPr eaLnBrk="1" hangingPunct="1">
              <a:defRPr/>
            </a:pPr>
            <a:r>
              <a:rPr lang="en-US" sz="2000" b="0" dirty="0" err="1">
                <a:cs typeface="+mn-cs"/>
              </a:rPr>
              <a:t>Persoonlijke</a:t>
            </a:r>
            <a:r>
              <a:rPr lang="en-US" sz="2000" b="0" dirty="0">
                <a:cs typeface="+mn-cs"/>
              </a:rPr>
              <a:t> </a:t>
            </a:r>
            <a:r>
              <a:rPr lang="en-US" sz="2000" b="0" dirty="0" err="1">
                <a:cs typeface="+mn-cs"/>
              </a:rPr>
              <a:t>factoren</a:t>
            </a:r>
            <a:endParaRPr lang="en-US" sz="2000" b="0" dirty="0">
              <a:cs typeface="+mn-cs"/>
            </a:endParaRPr>
          </a:p>
          <a:p>
            <a:pPr eaLnBrk="1" hangingPunct="1">
              <a:defRPr/>
            </a:pPr>
            <a:endParaRPr lang="en-US" sz="2000" dirty="0">
              <a:cs typeface="+mn-cs"/>
            </a:endParaRPr>
          </a:p>
          <a:p>
            <a:pPr eaLnBrk="1" hangingPunct="1">
              <a:defRPr/>
            </a:pPr>
            <a:endParaRPr lang="en-US" sz="2000" dirty="0">
              <a:cs typeface="+mn-cs"/>
            </a:endParaRPr>
          </a:p>
          <a:p>
            <a:pPr eaLnBrk="1" hangingPunct="1">
              <a:defRPr/>
            </a:pPr>
            <a:endParaRPr lang="en-US" sz="2000" dirty="0">
              <a:cs typeface="+mn-cs"/>
            </a:endParaRPr>
          </a:p>
        </p:txBody>
      </p:sp>
      <p:pic>
        <p:nvPicPr>
          <p:cNvPr id="7170" name="Picture 2" descr="cc-by-sa">
            <a:extLst>
              <a:ext uri="{FF2B5EF4-FFF2-40B4-BE49-F238E27FC236}">
                <a16:creationId xmlns:a16="http://schemas.microsoft.com/office/drawing/2014/main" id="{2FA241B8-1795-4B33-8AB9-96321D3DFE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6453212"/>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0028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ICF codering</a:t>
            </a:r>
            <a:endParaRPr lang="en-US" b="1" dirty="0"/>
          </a:p>
        </p:txBody>
      </p:sp>
      <p:sp>
        <p:nvSpPr>
          <p:cNvPr id="3" name="Tijdelijke aanduiding voor inhoud 2"/>
          <p:cNvSpPr>
            <a:spLocks noGrp="1"/>
          </p:cNvSpPr>
          <p:nvPr>
            <p:ph idx="1"/>
          </p:nvPr>
        </p:nvSpPr>
        <p:spPr/>
        <p:txBody>
          <a:bodyPr/>
          <a:lstStyle/>
          <a:p>
            <a:endParaRPr lang="nl-NL" dirty="0"/>
          </a:p>
          <a:p>
            <a:r>
              <a:rPr lang="nl-NL" dirty="0"/>
              <a:t>ICF categorie &amp; ICF-typering</a:t>
            </a:r>
            <a:endParaRPr lang="en-US" dirty="0"/>
          </a:p>
        </p:txBody>
      </p:sp>
      <p:sp>
        <p:nvSpPr>
          <p:cNvPr id="4" name="Rechthoek 3"/>
          <p:cNvSpPr/>
          <p:nvPr/>
        </p:nvSpPr>
        <p:spPr>
          <a:xfrm>
            <a:off x="179512" y="2996952"/>
            <a:ext cx="2016224"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t>Functies en anatomische eigenschappen</a:t>
            </a:r>
          </a:p>
          <a:p>
            <a:pPr algn="ctr"/>
            <a:endParaRPr lang="nl-NL" sz="1200" dirty="0"/>
          </a:p>
          <a:p>
            <a:r>
              <a:rPr lang="en-US" sz="1200" dirty="0"/>
              <a:t>0=</a:t>
            </a:r>
            <a:r>
              <a:rPr lang="en-US" sz="1200" dirty="0" err="1"/>
              <a:t>geen</a:t>
            </a:r>
            <a:r>
              <a:rPr lang="en-US" sz="1200" dirty="0"/>
              <a:t> </a:t>
            </a:r>
            <a:r>
              <a:rPr lang="en-US" sz="1200" dirty="0" err="1"/>
              <a:t>stoornis</a:t>
            </a:r>
            <a:endParaRPr lang="en-US" sz="1200" dirty="0"/>
          </a:p>
          <a:p>
            <a:r>
              <a:rPr lang="en-US" sz="1200" dirty="0"/>
              <a:t>1=</a:t>
            </a:r>
            <a:r>
              <a:rPr lang="en-US" sz="1200" dirty="0" err="1"/>
              <a:t>lichte</a:t>
            </a:r>
            <a:r>
              <a:rPr lang="en-US" sz="1200" dirty="0"/>
              <a:t> </a:t>
            </a:r>
            <a:r>
              <a:rPr lang="en-US" sz="1200" dirty="0" err="1"/>
              <a:t>stoornis</a:t>
            </a:r>
            <a:endParaRPr lang="en-US" sz="1200" dirty="0"/>
          </a:p>
          <a:p>
            <a:r>
              <a:rPr lang="en-US" sz="1200" dirty="0"/>
              <a:t>2= </a:t>
            </a:r>
            <a:r>
              <a:rPr lang="en-US" sz="1200" dirty="0" err="1"/>
              <a:t>matige</a:t>
            </a:r>
            <a:r>
              <a:rPr lang="en-US" sz="1200" dirty="0"/>
              <a:t> </a:t>
            </a:r>
            <a:r>
              <a:rPr lang="en-US" sz="1200" dirty="0" err="1"/>
              <a:t>stoornis</a:t>
            </a:r>
            <a:endParaRPr lang="en-US" sz="1200" dirty="0"/>
          </a:p>
          <a:p>
            <a:r>
              <a:rPr lang="en-US" sz="1200" dirty="0"/>
              <a:t>3=</a:t>
            </a:r>
            <a:r>
              <a:rPr lang="en-US" sz="1200" dirty="0" err="1"/>
              <a:t>ernstige</a:t>
            </a:r>
            <a:r>
              <a:rPr lang="en-US" sz="1200" dirty="0"/>
              <a:t> </a:t>
            </a:r>
            <a:r>
              <a:rPr lang="en-US" sz="1200" dirty="0" err="1"/>
              <a:t>stoornis</a:t>
            </a:r>
            <a:endParaRPr lang="en-US" sz="1200" dirty="0"/>
          </a:p>
          <a:p>
            <a:r>
              <a:rPr lang="en-US" sz="1200" dirty="0"/>
              <a:t>4=</a:t>
            </a:r>
            <a:r>
              <a:rPr lang="en-US" sz="1200" dirty="0" err="1"/>
              <a:t>volledige</a:t>
            </a:r>
            <a:r>
              <a:rPr lang="en-US" sz="1200" dirty="0"/>
              <a:t> </a:t>
            </a:r>
            <a:r>
              <a:rPr lang="en-US" sz="1200" dirty="0" err="1"/>
              <a:t>stoornis</a:t>
            </a:r>
            <a:endParaRPr lang="en-US" sz="1200" dirty="0"/>
          </a:p>
          <a:p>
            <a:endParaRPr lang="nl-NL" sz="1200" dirty="0"/>
          </a:p>
          <a:p>
            <a:r>
              <a:rPr lang="nl-NL" sz="1200" dirty="0"/>
              <a:t>b420.3 (=bloeddruk, ernstige stoornis)</a:t>
            </a:r>
          </a:p>
          <a:p>
            <a:r>
              <a:rPr lang="nl-NL" sz="1200" dirty="0"/>
              <a:t>s3201.2 (=anatomische eigenschappen</a:t>
            </a:r>
          </a:p>
          <a:p>
            <a:r>
              <a:rPr lang="en-US" sz="1200" dirty="0"/>
              <a:t>van </a:t>
            </a:r>
            <a:r>
              <a:rPr lang="en-US" sz="1200" dirty="0" err="1"/>
              <a:t>tandvlees</a:t>
            </a:r>
            <a:r>
              <a:rPr lang="en-US" sz="1200" dirty="0"/>
              <a:t>, </a:t>
            </a:r>
            <a:r>
              <a:rPr lang="en-US" sz="1200" dirty="0" err="1"/>
              <a:t>matige</a:t>
            </a:r>
            <a:r>
              <a:rPr lang="en-US" sz="1200" dirty="0"/>
              <a:t> </a:t>
            </a:r>
            <a:r>
              <a:rPr lang="en-US" sz="1200" dirty="0" err="1"/>
              <a:t>stoornis</a:t>
            </a:r>
            <a:r>
              <a:rPr lang="en-US" sz="1200" dirty="0"/>
              <a:t>).</a:t>
            </a:r>
          </a:p>
        </p:txBody>
      </p:sp>
      <p:sp>
        <p:nvSpPr>
          <p:cNvPr id="5" name="Rechthoek 4"/>
          <p:cNvSpPr/>
          <p:nvPr/>
        </p:nvSpPr>
        <p:spPr>
          <a:xfrm>
            <a:off x="6948264" y="3006848"/>
            <a:ext cx="2016224" cy="27984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t>Externe factoren</a:t>
            </a:r>
          </a:p>
          <a:p>
            <a:pPr algn="ctr"/>
            <a:endParaRPr lang="nl-NL" sz="1200" dirty="0"/>
          </a:p>
          <a:p>
            <a:r>
              <a:rPr lang="en-US" sz="1200" dirty="0"/>
              <a:t>0=</a:t>
            </a:r>
            <a:r>
              <a:rPr lang="en-US" sz="1200" dirty="0" err="1"/>
              <a:t>geen</a:t>
            </a:r>
            <a:r>
              <a:rPr lang="en-US" sz="1200" dirty="0"/>
              <a:t> </a:t>
            </a:r>
            <a:r>
              <a:rPr lang="en-US" sz="1200" dirty="0" err="1"/>
              <a:t>belemmerende</a:t>
            </a:r>
            <a:r>
              <a:rPr lang="en-US" sz="1200" dirty="0"/>
              <a:t> factor</a:t>
            </a:r>
          </a:p>
          <a:p>
            <a:r>
              <a:rPr lang="en-US" sz="1200" dirty="0"/>
              <a:t>1=</a:t>
            </a:r>
            <a:r>
              <a:rPr lang="en-US" sz="1200" dirty="0" err="1"/>
              <a:t>licht</a:t>
            </a:r>
            <a:r>
              <a:rPr lang="en-US" sz="1200" dirty="0"/>
              <a:t> </a:t>
            </a:r>
            <a:r>
              <a:rPr lang="en-US" sz="1200" dirty="0" err="1"/>
              <a:t>belemmerende</a:t>
            </a:r>
            <a:r>
              <a:rPr lang="en-US" sz="1200" dirty="0"/>
              <a:t> factor</a:t>
            </a:r>
          </a:p>
          <a:p>
            <a:r>
              <a:rPr lang="en-US" sz="1200" dirty="0"/>
              <a:t>2=</a:t>
            </a:r>
            <a:r>
              <a:rPr lang="en-US" sz="1200" dirty="0" err="1"/>
              <a:t>matig</a:t>
            </a:r>
            <a:r>
              <a:rPr lang="en-US" sz="1200" dirty="0"/>
              <a:t> </a:t>
            </a:r>
            <a:r>
              <a:rPr lang="en-US" sz="1200" dirty="0" err="1"/>
              <a:t>belemmerende</a:t>
            </a:r>
            <a:r>
              <a:rPr lang="en-US" sz="1200" dirty="0"/>
              <a:t> factor</a:t>
            </a:r>
          </a:p>
          <a:p>
            <a:r>
              <a:rPr lang="en-US" sz="1200" dirty="0"/>
              <a:t>3=</a:t>
            </a:r>
            <a:r>
              <a:rPr lang="en-US" sz="1200" dirty="0" err="1"/>
              <a:t>aanzienlijk</a:t>
            </a:r>
            <a:r>
              <a:rPr lang="en-US" sz="1200" dirty="0"/>
              <a:t> </a:t>
            </a:r>
            <a:r>
              <a:rPr lang="en-US" sz="1200" dirty="0" err="1"/>
              <a:t>belemmerende</a:t>
            </a:r>
            <a:r>
              <a:rPr lang="en-US" sz="1200" dirty="0"/>
              <a:t> factor</a:t>
            </a:r>
          </a:p>
          <a:p>
            <a:r>
              <a:rPr lang="en-US" sz="1200" dirty="0"/>
              <a:t>4=</a:t>
            </a:r>
            <a:r>
              <a:rPr lang="en-US" sz="1200" dirty="0" err="1"/>
              <a:t>volledig</a:t>
            </a:r>
            <a:r>
              <a:rPr lang="en-US" sz="1200" dirty="0"/>
              <a:t> </a:t>
            </a:r>
            <a:r>
              <a:rPr lang="en-US" sz="1200" dirty="0" err="1"/>
              <a:t>belemmerende</a:t>
            </a:r>
            <a:r>
              <a:rPr lang="en-US" sz="1200" dirty="0"/>
              <a:t> factor</a:t>
            </a:r>
          </a:p>
          <a:p>
            <a:r>
              <a:rPr lang="nl-NL" sz="1200" dirty="0"/>
              <a:t>e310.2 (=naaste familie, matig belemmerende factor)</a:t>
            </a:r>
          </a:p>
          <a:p>
            <a:endParaRPr lang="nl-NL" sz="1200" dirty="0"/>
          </a:p>
          <a:p>
            <a:endParaRPr lang="nl-NL" sz="1200" dirty="0"/>
          </a:p>
        </p:txBody>
      </p:sp>
      <p:sp>
        <p:nvSpPr>
          <p:cNvPr id="6" name="Rechthoek 5"/>
          <p:cNvSpPr/>
          <p:nvPr/>
        </p:nvSpPr>
        <p:spPr>
          <a:xfrm>
            <a:off x="4716016" y="3006849"/>
            <a:ext cx="2016224" cy="27984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t>Participatie</a:t>
            </a:r>
          </a:p>
          <a:p>
            <a:pPr algn="ctr"/>
            <a:endParaRPr lang="nl-NL" sz="1200" b="1" dirty="0"/>
          </a:p>
          <a:p>
            <a:r>
              <a:rPr lang="en-US" sz="1200" dirty="0"/>
              <a:t>0=</a:t>
            </a:r>
            <a:r>
              <a:rPr lang="en-US" sz="1200" dirty="0" err="1"/>
              <a:t>geen</a:t>
            </a:r>
            <a:r>
              <a:rPr lang="en-US" sz="1200" dirty="0"/>
              <a:t> </a:t>
            </a:r>
            <a:r>
              <a:rPr lang="en-US" sz="1200" dirty="0" err="1"/>
              <a:t>participatieprobleem</a:t>
            </a:r>
            <a:endParaRPr lang="en-US" sz="1200" dirty="0"/>
          </a:p>
          <a:p>
            <a:r>
              <a:rPr lang="en-US" sz="1200" dirty="0"/>
              <a:t>1=</a:t>
            </a:r>
            <a:r>
              <a:rPr lang="en-US" sz="1200" dirty="0" err="1"/>
              <a:t>licht</a:t>
            </a:r>
            <a:r>
              <a:rPr lang="en-US" sz="1200" dirty="0"/>
              <a:t> </a:t>
            </a:r>
            <a:r>
              <a:rPr lang="en-US" sz="1200" dirty="0" err="1"/>
              <a:t>participatieprobleem</a:t>
            </a:r>
            <a:endParaRPr lang="en-US" sz="1200" dirty="0"/>
          </a:p>
          <a:p>
            <a:r>
              <a:rPr lang="en-US" sz="1200" dirty="0"/>
              <a:t>2=</a:t>
            </a:r>
            <a:r>
              <a:rPr lang="en-US" sz="1200" dirty="0" err="1"/>
              <a:t>matig</a:t>
            </a:r>
            <a:r>
              <a:rPr lang="en-US" sz="1200" dirty="0"/>
              <a:t> </a:t>
            </a:r>
            <a:r>
              <a:rPr lang="en-US" sz="1200" dirty="0" err="1"/>
              <a:t>participatieprobleem</a:t>
            </a:r>
            <a:endParaRPr lang="en-US" sz="1200" dirty="0"/>
          </a:p>
          <a:p>
            <a:r>
              <a:rPr lang="en-US" sz="1200" dirty="0"/>
              <a:t>3=</a:t>
            </a:r>
            <a:r>
              <a:rPr lang="en-US" sz="1200" dirty="0" err="1"/>
              <a:t>ernstig</a:t>
            </a:r>
            <a:r>
              <a:rPr lang="en-US" sz="1200" dirty="0"/>
              <a:t> </a:t>
            </a:r>
            <a:r>
              <a:rPr lang="en-US" sz="1200" dirty="0" err="1"/>
              <a:t>participatieprobleem</a:t>
            </a:r>
            <a:endParaRPr lang="en-US" sz="1200" dirty="0"/>
          </a:p>
          <a:p>
            <a:r>
              <a:rPr lang="en-US" sz="1200" dirty="0"/>
              <a:t>4=</a:t>
            </a:r>
            <a:r>
              <a:rPr lang="en-US" sz="1200" dirty="0" err="1"/>
              <a:t>volledig</a:t>
            </a:r>
            <a:r>
              <a:rPr lang="en-US" sz="1200" dirty="0"/>
              <a:t> </a:t>
            </a:r>
            <a:r>
              <a:rPr lang="en-US" sz="1200" dirty="0" err="1"/>
              <a:t>participatieprobleem</a:t>
            </a:r>
            <a:endParaRPr lang="en-US" sz="1200" dirty="0"/>
          </a:p>
          <a:p>
            <a:endParaRPr lang="nl-NL" sz="1200" b="1" dirty="0"/>
          </a:p>
          <a:p>
            <a:r>
              <a:rPr lang="nl-NL" sz="1200" dirty="0"/>
              <a:t>p7402.3 (=omgaan met sociaal gelijken, ernstig participatieprobleem)</a:t>
            </a:r>
          </a:p>
          <a:p>
            <a:endParaRPr lang="en-US" sz="1200" b="1" dirty="0"/>
          </a:p>
        </p:txBody>
      </p:sp>
      <p:sp>
        <p:nvSpPr>
          <p:cNvPr id="7" name="Rechthoek 6"/>
          <p:cNvSpPr/>
          <p:nvPr/>
        </p:nvSpPr>
        <p:spPr>
          <a:xfrm>
            <a:off x="2411760" y="3006848"/>
            <a:ext cx="2016224" cy="27984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t>Activiteiten</a:t>
            </a:r>
          </a:p>
          <a:p>
            <a:pPr algn="ctr"/>
            <a:endParaRPr lang="nl-NL" sz="1200" b="1" dirty="0"/>
          </a:p>
          <a:p>
            <a:r>
              <a:rPr lang="en-US" sz="1200" dirty="0"/>
              <a:t>0=</a:t>
            </a:r>
            <a:r>
              <a:rPr lang="en-US" sz="1200" dirty="0" err="1"/>
              <a:t>geen</a:t>
            </a:r>
            <a:r>
              <a:rPr lang="en-US" sz="1200" dirty="0"/>
              <a:t> </a:t>
            </a:r>
            <a:r>
              <a:rPr lang="en-US" sz="1200" dirty="0" err="1"/>
              <a:t>beperking</a:t>
            </a:r>
            <a:endParaRPr lang="en-US" sz="1200" dirty="0"/>
          </a:p>
          <a:p>
            <a:r>
              <a:rPr lang="en-US" sz="1200" dirty="0"/>
              <a:t>1=</a:t>
            </a:r>
            <a:r>
              <a:rPr lang="en-US" sz="1200" dirty="0" err="1"/>
              <a:t>lichte</a:t>
            </a:r>
            <a:r>
              <a:rPr lang="en-US" sz="1200" dirty="0"/>
              <a:t> </a:t>
            </a:r>
            <a:r>
              <a:rPr lang="en-US" sz="1200" dirty="0" err="1"/>
              <a:t>beperking</a:t>
            </a:r>
            <a:endParaRPr lang="en-US" sz="1200" dirty="0"/>
          </a:p>
          <a:p>
            <a:r>
              <a:rPr lang="en-US" sz="1200" dirty="0"/>
              <a:t>2=</a:t>
            </a:r>
            <a:r>
              <a:rPr lang="en-US" sz="1200" dirty="0" err="1"/>
              <a:t>matige</a:t>
            </a:r>
            <a:r>
              <a:rPr lang="en-US" sz="1200" dirty="0"/>
              <a:t> </a:t>
            </a:r>
            <a:r>
              <a:rPr lang="en-US" sz="1200" dirty="0" err="1"/>
              <a:t>beperking</a:t>
            </a:r>
            <a:endParaRPr lang="en-US" sz="1200" dirty="0"/>
          </a:p>
          <a:p>
            <a:r>
              <a:rPr lang="en-US" sz="1200" dirty="0"/>
              <a:t>3=</a:t>
            </a:r>
            <a:r>
              <a:rPr lang="en-US" sz="1200" dirty="0" err="1"/>
              <a:t>ernstige</a:t>
            </a:r>
            <a:r>
              <a:rPr lang="en-US" sz="1200" dirty="0"/>
              <a:t> </a:t>
            </a:r>
            <a:r>
              <a:rPr lang="en-US" sz="1200" dirty="0" err="1"/>
              <a:t>beperking</a:t>
            </a:r>
            <a:r>
              <a:rPr lang="en-US" sz="1200" dirty="0"/>
              <a:t> 19</a:t>
            </a:r>
          </a:p>
          <a:p>
            <a:r>
              <a:rPr lang="en-US" sz="1200" dirty="0"/>
              <a:t>4=</a:t>
            </a:r>
            <a:r>
              <a:rPr lang="en-US" sz="1200" dirty="0" err="1"/>
              <a:t>volledige</a:t>
            </a:r>
            <a:r>
              <a:rPr lang="en-US" sz="1200" dirty="0"/>
              <a:t> </a:t>
            </a:r>
            <a:r>
              <a:rPr lang="en-US" sz="1200" dirty="0" err="1"/>
              <a:t>beperking</a:t>
            </a:r>
            <a:endParaRPr lang="en-US" sz="1200" dirty="0"/>
          </a:p>
          <a:p>
            <a:endParaRPr lang="nl-NL" sz="1200" dirty="0"/>
          </a:p>
          <a:p>
            <a:r>
              <a:rPr lang="en-US" sz="1200" dirty="0"/>
              <a:t>a170.1 (=</a:t>
            </a:r>
            <a:r>
              <a:rPr lang="en-US" sz="1200" dirty="0" err="1"/>
              <a:t>schrijven</a:t>
            </a:r>
            <a:r>
              <a:rPr lang="en-US" sz="1200" dirty="0"/>
              <a:t>, </a:t>
            </a:r>
            <a:r>
              <a:rPr lang="en-US" sz="1200" dirty="0" err="1"/>
              <a:t>lichte</a:t>
            </a:r>
            <a:r>
              <a:rPr lang="en-US" sz="1200" dirty="0"/>
              <a:t> </a:t>
            </a:r>
            <a:r>
              <a:rPr lang="en-US" sz="1200" dirty="0" err="1"/>
              <a:t>beperking</a:t>
            </a:r>
            <a:r>
              <a:rPr lang="en-US" sz="1200" dirty="0"/>
              <a:t>)</a:t>
            </a:r>
          </a:p>
          <a:p>
            <a:r>
              <a:rPr lang="nl-NL" sz="1200" dirty="0"/>
              <a:t>a5202.3 (=verzorgen van het haar,</a:t>
            </a:r>
          </a:p>
          <a:p>
            <a:r>
              <a:rPr lang="en-US" sz="1200" dirty="0" err="1"/>
              <a:t>ernstige</a:t>
            </a:r>
            <a:r>
              <a:rPr lang="en-US" sz="1200" dirty="0"/>
              <a:t> </a:t>
            </a:r>
            <a:r>
              <a:rPr lang="en-US" sz="1200" dirty="0" err="1"/>
              <a:t>beperking</a:t>
            </a:r>
            <a:r>
              <a:rPr lang="en-US" sz="1200" dirty="0"/>
              <a:t>)</a:t>
            </a:r>
          </a:p>
          <a:p>
            <a:endParaRPr lang="en-US" sz="1200" dirty="0"/>
          </a:p>
          <a:p>
            <a:endParaRPr lang="en-US" sz="1200" b="1" dirty="0"/>
          </a:p>
        </p:txBody>
      </p:sp>
      <p:pic>
        <p:nvPicPr>
          <p:cNvPr id="8194" name="Picture 2" descr="cc-by-sa">
            <a:extLst>
              <a:ext uri="{FF2B5EF4-FFF2-40B4-BE49-F238E27FC236}">
                <a16:creationId xmlns:a16="http://schemas.microsoft.com/office/drawing/2014/main" id="{2CC3C921-5520-4B65-8679-9352B92C7A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371673"/>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4063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1619672" y="164698"/>
            <a:ext cx="7772400" cy="1224111"/>
          </a:xfrm>
        </p:spPr>
        <p:txBody>
          <a:bodyPr/>
          <a:lstStyle/>
          <a:p>
            <a:pPr eaLnBrk="1" hangingPunct="1">
              <a:defRPr/>
            </a:pPr>
            <a:r>
              <a:rPr lang="nl-NL" sz="3600" b="1" dirty="0">
                <a:latin typeface="+mn-lt"/>
              </a:rPr>
              <a:t>Coderen van anatomische eigenschappen</a:t>
            </a:r>
          </a:p>
        </p:txBody>
      </p:sp>
      <p:pic>
        <p:nvPicPr>
          <p:cNvPr id="2" name="Afbeelding 1">
            <a:extLst>
              <a:ext uri="{FF2B5EF4-FFF2-40B4-BE49-F238E27FC236}">
                <a16:creationId xmlns:a16="http://schemas.microsoft.com/office/drawing/2014/main" id="{D05C2A9A-A17F-4306-ACD0-54029BAF2D78}"/>
              </a:ext>
            </a:extLst>
          </p:cNvPr>
          <p:cNvPicPr>
            <a:picLocks noChangeAspect="1"/>
          </p:cNvPicPr>
          <p:nvPr/>
        </p:nvPicPr>
        <p:blipFill>
          <a:blip r:embed="rId3"/>
          <a:stretch>
            <a:fillRect/>
          </a:stretch>
        </p:blipFill>
        <p:spPr>
          <a:xfrm>
            <a:off x="395536" y="1520392"/>
            <a:ext cx="6058669" cy="5337608"/>
          </a:xfrm>
          <a:prstGeom prst="rect">
            <a:avLst/>
          </a:prstGeom>
        </p:spPr>
      </p:pic>
      <p:sp>
        <p:nvSpPr>
          <p:cNvPr id="3" name="Tekstvak 2">
            <a:extLst>
              <a:ext uri="{FF2B5EF4-FFF2-40B4-BE49-F238E27FC236}">
                <a16:creationId xmlns:a16="http://schemas.microsoft.com/office/drawing/2014/main" id="{63132A6B-A59D-485C-9AEC-1B13CB1F6F7A}"/>
              </a:ext>
            </a:extLst>
          </p:cNvPr>
          <p:cNvSpPr txBox="1"/>
          <p:nvPr/>
        </p:nvSpPr>
        <p:spPr>
          <a:xfrm>
            <a:off x="6300192" y="5037526"/>
            <a:ext cx="2592288" cy="600164"/>
          </a:xfrm>
          <a:prstGeom prst="rect">
            <a:avLst/>
          </a:prstGeom>
          <a:noFill/>
        </p:spPr>
        <p:txBody>
          <a:bodyPr wrap="square" rtlCol="0">
            <a:spAutoFit/>
          </a:bodyPr>
          <a:lstStyle/>
          <a:p>
            <a:r>
              <a:rPr lang="nl-NL" sz="1100" dirty="0"/>
              <a:t>Bron: </a:t>
            </a:r>
            <a:r>
              <a:rPr lang="nl-NL" sz="1100" dirty="0">
                <a:hlinkClick r:id="rId4"/>
              </a:rPr>
              <a:t>https://link.springer.com/content/pdf/bbm%3A978-90-313-6953-9%2F1.pdf</a:t>
            </a:r>
            <a:endParaRPr lang="nl-NL" sz="1100" dirty="0"/>
          </a:p>
        </p:txBody>
      </p:sp>
      <p:pic>
        <p:nvPicPr>
          <p:cNvPr id="9218" name="Picture 2" descr="cc-by-sa">
            <a:extLst>
              <a:ext uri="{FF2B5EF4-FFF2-40B4-BE49-F238E27FC236}">
                <a16:creationId xmlns:a16="http://schemas.microsoft.com/office/drawing/2014/main" id="{BC84BD31-CD6A-4D09-91D0-A34E02972C3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0264" y="6381328"/>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076608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220</TotalTime>
  <Words>2750</Words>
  <Application>Microsoft Office PowerPoint</Application>
  <PresentationFormat>Diavoorstelling (4:3)</PresentationFormat>
  <Paragraphs>377</Paragraphs>
  <Slides>17</Slides>
  <Notes>16</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17</vt:i4>
      </vt:variant>
    </vt:vector>
  </HeadingPairs>
  <TitlesOfParts>
    <vt:vector size="26" baseType="lpstr">
      <vt:lpstr>Arial</vt:lpstr>
      <vt:lpstr>Arial Black</vt:lpstr>
      <vt:lpstr>Calibri</vt:lpstr>
      <vt:lpstr>Comic Sans MS</vt:lpstr>
      <vt:lpstr>Lucida Sans Unicode</vt:lpstr>
      <vt:lpstr>Times New Roman</vt:lpstr>
      <vt:lpstr>Wingdings</vt:lpstr>
      <vt:lpstr>Kantoorthema</vt:lpstr>
      <vt:lpstr>Aangepast ontwerp</vt:lpstr>
      <vt:lpstr>Klinisch redeneren Saxion</vt:lpstr>
      <vt:lpstr>Lesprogramma</vt:lpstr>
      <vt:lpstr>Leerdoelen</vt:lpstr>
      <vt:lpstr>ICF, wat is het?</vt:lpstr>
      <vt:lpstr>ICF en verpleegkunde </vt:lpstr>
      <vt:lpstr>PowerPoint-presentatie</vt:lpstr>
      <vt:lpstr>ICF componenten</vt:lpstr>
      <vt:lpstr>ICF codering</vt:lpstr>
      <vt:lpstr>Coderen van anatomische eigenschappen</vt:lpstr>
      <vt:lpstr>Voorbeeld: Patiënt met Alzheimer </vt:lpstr>
      <vt:lpstr>Nabespreking voorbereidingsopdracht 4d</vt:lpstr>
      <vt:lpstr>Opdracht 1 Casus</vt:lpstr>
      <vt:lpstr>Opdracht 1 Casus</vt:lpstr>
      <vt:lpstr>Opdracht 2 Casus</vt:lpstr>
      <vt:lpstr>Op ICF gebaseerde instrumenten</vt:lpstr>
      <vt:lpstr>Evaluatie</vt:lpstr>
      <vt:lpstr>Bronnen</vt:lpstr>
    </vt:vector>
  </TitlesOfParts>
  <Company>Saxion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Karin Welman</dc:creator>
  <cp:lastModifiedBy>Dorine</cp:lastModifiedBy>
  <cp:revision>292</cp:revision>
  <cp:lastPrinted>2015-03-03T07:45:18Z</cp:lastPrinted>
  <dcterms:created xsi:type="dcterms:W3CDTF">2012-09-14T12:17:41Z</dcterms:created>
  <dcterms:modified xsi:type="dcterms:W3CDTF">2018-02-07T15:13:43Z</dcterms:modified>
</cp:coreProperties>
</file>