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5" r:id="rId7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9"/>
    </p:embeddedFont>
    <p:embeddedFont>
      <p:font typeface="Corbel" panose="020B0503020204020204" pitchFamily="34" charset="0"/>
      <p:regular r:id="rId10"/>
      <p:bold r:id="rId11"/>
      <p:italic r:id="rId12"/>
      <p:boldItalic r:id="rId13"/>
    </p:embeddedFont>
    <p:embeddedFont>
      <p:font typeface="Helvetica Neue" panose="02000503000000020004" pitchFamily="2" charset="0"/>
      <p:regular r:id="rId14"/>
      <p:bold r:id="rId15"/>
      <p:italic r:id="rId16"/>
      <p:boldItalic r:id="rId17"/>
    </p:embeddedFont>
    <p:embeddedFont>
      <p:font typeface="Helvetica Neue Light" panose="02000403000000020004" pitchFamily="2" charset="0"/>
      <p:regular r:id="rId18"/>
      <p:bold r:id="rId19"/>
      <p:italic r:id="rId20"/>
      <p:boldItalic r:id="rId21"/>
    </p:embeddedFont>
    <p:embeddedFont>
      <p:font typeface="Tahoma" panose="020B0604030504040204" pitchFamily="34" charset="0"/>
      <p:regular r:id="rId22"/>
      <p:bold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jGq8HC0cKOXndJkePq2Nn0NaBF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font" Target="fonts/font15.fntdata"/><Relationship Id="rId28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font" Target="fonts/font14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VF-6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Misvatting: de rol van de asymptoot bij logaritmische functie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A: De lln telt de asymptoot mee, verder goed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B: Juist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C: De leerling is de linkergrens i.c. de asymptoot vergeten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D: De lln heeft zowel de linkergrens i.c. de asymptoot, als de </a:t>
            </a:r>
            <a:r>
              <a:rPr lang="en-GB" b="0" i="0">
                <a:latin typeface="Cambria Math"/>
                <a:ea typeface="Cambria Math"/>
                <a:cs typeface="Cambria Math"/>
                <a:sym typeface="Cambria Math"/>
              </a:rPr>
              <a:t>≤</a:t>
            </a:r>
            <a:r>
              <a:rPr lang="en-GB"/>
              <a:t> niet begrepen/vergeten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VF-7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Misvatting: de rol van de asymptoot bij logaritmische functie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A: De lln telt de asymptoot mee, verder goed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B: Juist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C: De leerling is de rechter grens i.c. de asymptoot vergeten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D: De lln heeft zowel de rechtergrens i.c. de asymptoot, als de </a:t>
            </a:r>
            <a:r>
              <a:rPr lang="en-GB" b="0" i="0">
                <a:latin typeface="Cambria Math"/>
                <a:ea typeface="Cambria Math"/>
                <a:cs typeface="Cambria Math"/>
                <a:sym typeface="Cambria Math"/>
              </a:rPr>
              <a:t>≤</a:t>
            </a:r>
            <a:r>
              <a:rPr lang="en-GB"/>
              <a:t> niet begrepen/vergeten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VF-8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Misvatting: de rol van de asymptoot bij logaritmische functie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A: Juist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B: De leerling telt de asymptoot mee, verder goed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C: De leerling gaat er vanuit dat een logaritme altijd naar rechts gaat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D: De lln maakt denkfouten B en C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3" name="Google Shape;143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a31379f59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g2a31379f598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8" name="Google Shape;168;g2a31379f598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2a310bc0b3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g2a310bc0b3e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De vragen en toelichtingen vallen onder een </a:t>
            </a:r>
            <a:r>
              <a:rPr lang="en-GB" b="0" i="0">
                <a:latin typeface="Arial"/>
                <a:ea typeface="Arial"/>
                <a:cs typeface="Arial"/>
                <a:sym typeface="Arial"/>
              </a:rPr>
              <a:t>CC BY-SA 4.0 licentie </a:t>
            </a:r>
            <a:r>
              <a:rPr lang="en-GB" b="0" u="none"/>
              <a:t>https://creativecommons.org/licenses/by-sa/4.0</a:t>
            </a:r>
            <a:endParaRPr/>
          </a:p>
        </p:txBody>
      </p:sp>
      <p:sp>
        <p:nvSpPr>
          <p:cNvPr id="214" name="Google Shape;214;g2a310bc0b3e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-273446" y="1110059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1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2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1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diagnostischevragen@nvon.n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8"/>
          <p:cNvSpPr txBox="1">
            <a:spLocks noGrp="1"/>
          </p:cNvSpPr>
          <p:nvPr>
            <p:ph type="title"/>
          </p:nvPr>
        </p:nvSpPr>
        <p:spPr>
          <a:xfrm>
            <a:off x="628650" y="1708484"/>
            <a:ext cx="7886700" cy="1720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</a:pPr>
            <a:r>
              <a:rPr lang="en-GB" sz="5400" b="1">
                <a:solidFill>
                  <a:schemeClr val="accent1"/>
                </a:solidFill>
              </a:rPr>
              <a:t>Domein bepalen logaritmische functie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90" name="Google Shape;90;p28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1" name="Google Shape;91;p28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9" name="Google Shape;99;p5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100" name="Google Shape;100;p5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01" name="Google Shape;101;p5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2" name="Google Shape;102;p5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103" name="Google Shape;103;p5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04" name="Google Shape;104;p5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" name="Google Shape;105;p5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106" name="Google Shape;106;p5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07" name="Google Shape;107;p5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8" name="Google Shape;108;p5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109" name="Google Shape;109;p5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10" name="Google Shape;110;p5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1" name="Google Shape;111;p5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t="-3124" b="-2499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12" name="Google Shape;112;p5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t="-3124" b="-26041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13" name="Google Shape;113;p5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t="-3124" b="-2499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14" name="Google Shape;114;p5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15" name="Google Shape;115;p5"/>
          <p:cNvSpPr txBox="1">
            <a:spLocks noGrp="1"/>
          </p:cNvSpPr>
          <p:nvPr>
            <p:ph type="title"/>
          </p:nvPr>
        </p:nvSpPr>
        <p:spPr>
          <a:xfrm>
            <a:off x="729419" y="131564"/>
            <a:ext cx="8109900" cy="1272826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l="-1352" t="-2884"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 </a:t>
            </a:r>
            <a:endParaRPr/>
          </a:p>
        </p:txBody>
      </p:sp>
      <p:pic>
        <p:nvPicPr>
          <p:cNvPr id="116" name="Google Shape;116;p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9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2" name="Google Shape;122;p29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3" name="Google Shape;123;p29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124" name="Google Shape;124;p29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25" name="Google Shape;125;p29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6" name="Google Shape;126;p29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127" name="Google Shape;127;p29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28" name="Google Shape;128;p29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9" name="Google Shape;129;p29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130" name="Google Shape;130;p29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1" name="Google Shape;131;p29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2" name="Google Shape;132;p29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133" name="Google Shape;133;p29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4" name="Google Shape;134;p29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" name="Google Shape;135;p29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t="-3124" b="-2499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36" name="Google Shape;136;p29"/>
          <p:cNvSpPr/>
          <p:nvPr/>
        </p:nvSpPr>
        <p:spPr>
          <a:xfrm>
            <a:off x="1958101" y="2783226"/>
            <a:ext cx="6158400" cy="5892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t="-3124" b="-2499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37" name="Google Shape;137;p29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t="-3124" b="-2499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38" name="Google Shape;138;p29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39" name="Google Shape;139;p29"/>
          <p:cNvSpPr txBox="1">
            <a:spLocks noGrp="1"/>
          </p:cNvSpPr>
          <p:nvPr>
            <p:ph type="title"/>
          </p:nvPr>
        </p:nvSpPr>
        <p:spPr>
          <a:xfrm>
            <a:off x="553453" y="131564"/>
            <a:ext cx="8285866" cy="1272826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l="-1324" t="-2884"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 </a:t>
            </a:r>
            <a:endParaRPr/>
          </a:p>
        </p:txBody>
      </p:sp>
      <p:pic>
        <p:nvPicPr>
          <p:cNvPr id="140" name="Google Shape;140;p29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6" name="Google Shape;146;p3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7" name="Google Shape;147;p30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148" name="Google Shape;148;p3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9" name="Google Shape;149;p3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150;p30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151" name="Google Shape;151;p3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2" name="Google Shape;152;p3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" name="Google Shape;153;p30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154" name="Google Shape;154;p3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5" name="Google Shape;155;p3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6" name="Google Shape;156;p30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157" name="Google Shape;157;p30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8" name="Google Shape;158;p30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9" name="Google Shape;159;p30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t="-3124" b="-2499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60" name="Google Shape;160;p30"/>
          <p:cNvSpPr/>
          <p:nvPr/>
        </p:nvSpPr>
        <p:spPr>
          <a:xfrm>
            <a:off x="1958101" y="2783226"/>
            <a:ext cx="6158400" cy="5892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t="-3124" b="-2499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61" name="Google Shape;161;p30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t="-3124" b="-2499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62" name="Google Shape;162;p30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63" name="Google Shape;163;p30"/>
          <p:cNvSpPr txBox="1">
            <a:spLocks noGrp="1"/>
          </p:cNvSpPr>
          <p:nvPr>
            <p:ph type="title"/>
          </p:nvPr>
        </p:nvSpPr>
        <p:spPr>
          <a:xfrm>
            <a:off x="553453" y="131564"/>
            <a:ext cx="8285866" cy="1272826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l="-1912" t="-3845" b="-6247"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 </a:t>
            </a:r>
            <a:endParaRPr/>
          </a:p>
        </p:txBody>
      </p:sp>
      <p:pic>
        <p:nvPicPr>
          <p:cNvPr id="164" name="Google Shape;164;p30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a31379f598_0_0"/>
          <p:cNvSpPr txBox="1">
            <a:spLocks noGrp="1"/>
          </p:cNvSpPr>
          <p:nvPr>
            <p:ph type="ctrTitle"/>
          </p:nvPr>
        </p:nvSpPr>
        <p:spPr>
          <a:xfrm>
            <a:off x="1143000" y="424046"/>
            <a:ext cx="6858000" cy="15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alibri"/>
              <a:buNone/>
            </a:pPr>
            <a:r>
              <a:rPr lang="en-GB" sz="5400" b="1">
                <a:solidFill>
                  <a:schemeClr val="accent1"/>
                </a:solidFill>
              </a:rPr>
              <a:t>Tags</a:t>
            </a:r>
            <a:br>
              <a:rPr lang="en-GB" b="1">
                <a:solidFill>
                  <a:schemeClr val="accent1"/>
                </a:solidFill>
              </a:rPr>
            </a:br>
            <a:endParaRPr b="1">
              <a:solidFill>
                <a:schemeClr val="accent1"/>
              </a:solidFill>
            </a:endParaRPr>
          </a:p>
        </p:txBody>
      </p:sp>
      <p:sp>
        <p:nvSpPr>
          <p:cNvPr id="171" name="Google Shape;171;g2a31379f598_0_0"/>
          <p:cNvSpPr txBox="1">
            <a:spLocks noGrp="1"/>
          </p:cNvSpPr>
          <p:nvPr>
            <p:ph type="subTitle" idx="1"/>
          </p:nvPr>
        </p:nvSpPr>
        <p:spPr>
          <a:xfrm>
            <a:off x="1143000" y="1504100"/>
            <a:ext cx="6858000" cy="44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2700"/>
              <a:t>4 VWO</a:t>
            </a:r>
            <a:endParaRPr sz="2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2700"/>
              <a:t>G&amp;R Ed 12: hoofdstuk 5</a:t>
            </a:r>
            <a:endParaRPr sz="1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2700"/>
              <a:t>MW Ed 12 WA: hoofdstuk 12</a:t>
            </a:r>
            <a:endParaRPr sz="2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2700"/>
              <a:t>Domein</a:t>
            </a:r>
            <a:endParaRPr sz="2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2700"/>
              <a:t>Logaritme</a:t>
            </a:r>
            <a:endParaRPr sz="2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2700"/>
              <a:t>Ongelijkheid</a:t>
            </a:r>
            <a:endParaRPr sz="2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700"/>
          </a:p>
        </p:txBody>
      </p:sp>
      <p:sp>
        <p:nvSpPr>
          <p:cNvPr id="172" name="Google Shape;172;g2a31379f598_0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3" name="Google Shape;173;g2a31379f598_0_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164;p30">
            <a:extLst>
              <a:ext uri="{FF2B5EF4-FFF2-40B4-BE49-F238E27FC236}">
                <a16:creationId xmlns:a16="http://schemas.microsoft.com/office/drawing/2014/main" id="{7747951F-388E-F756-A1D0-B96EBF16678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2a310bc0b3e_1_0"/>
          <p:cNvSpPr txBox="1"/>
          <p:nvPr/>
        </p:nvSpPr>
        <p:spPr>
          <a:xfrm>
            <a:off x="5685183" y="6407433"/>
            <a:ext cx="34587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        © 2022 NVON </a:t>
            </a:r>
            <a:endParaRPr/>
          </a:p>
        </p:txBody>
      </p:sp>
      <p:sp>
        <p:nvSpPr>
          <p:cNvPr id="217" name="Google Shape;217;g2a310bc0b3e_1_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br>
              <a:rPr lang="en-GB" b="1"/>
            </a:br>
            <a:endParaRPr/>
          </a:p>
        </p:txBody>
      </p:sp>
      <p:sp>
        <p:nvSpPr>
          <p:cNvPr id="218" name="Google Shape;218;g2a310bc0b3e_1_0"/>
          <p:cNvSpPr txBox="1"/>
          <p:nvPr/>
        </p:nvSpPr>
        <p:spPr>
          <a:xfrm>
            <a:off x="628650" y="572530"/>
            <a:ext cx="7886700" cy="3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Deze vragen met toelichting zijn ontwikkeld door de werkgroep diagnostische vragen van de NVvW.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Heb je feedback, wil je bijdragen, vragen testen of samenwerken? Laat het weten via:</a:t>
            </a:r>
            <a:b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3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diagnostischevragen@nvvw.nl</a:t>
            </a: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219" name="Google Shape;219;g2a310bc0b3e_1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20" name="Google Shape;220;g2a310bc0b3e_1_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1" name="Google Shape;221;g2a310bc0b3e_1_0" descr="Creative Commons Attribution-ShareAlike 3.0 Unported - Wikidat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188" y="6332184"/>
            <a:ext cx="1148977" cy="4042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g2a310bc0b3e_1_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41800" y="4223450"/>
            <a:ext cx="5660400" cy="166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</Words>
  <Application>Microsoft Macintosh PowerPoint</Application>
  <PresentationFormat>Diavoorstelling (4:3)</PresentationFormat>
  <Paragraphs>73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4" baseType="lpstr">
      <vt:lpstr>Calibri</vt:lpstr>
      <vt:lpstr>Cambria Math</vt:lpstr>
      <vt:lpstr>Corbel</vt:lpstr>
      <vt:lpstr>Tahoma</vt:lpstr>
      <vt:lpstr>Arial</vt:lpstr>
      <vt:lpstr>Helvetica Neue</vt:lpstr>
      <vt:lpstr>Helvetica Neue Light</vt:lpstr>
      <vt:lpstr>Kantoorthema</vt:lpstr>
      <vt:lpstr>Domein bepalen logaritmische functie</vt:lpstr>
      <vt:lpstr> </vt:lpstr>
      <vt:lpstr> </vt:lpstr>
      <vt:lpstr> </vt:lpstr>
      <vt:lpstr>Tags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Domein bepalen logaritmische functie</dc:title>
  <dc:creator>Jinte Spijker</dc:creator>
  <cp:lastModifiedBy>Els Franken-Durieux</cp:lastModifiedBy>
  <cp:revision>1</cp:revision>
  <dcterms:modified xsi:type="dcterms:W3CDTF">2024-04-01T14:00:23Z</dcterms:modified>
</cp:coreProperties>
</file>