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handoutMasterIdLst>
    <p:handoutMasterId r:id="rId16"/>
  </p:handoutMasterIdLst>
  <p:sldIdLst>
    <p:sldId id="259" r:id="rId5"/>
    <p:sldId id="257" r:id="rId6"/>
    <p:sldId id="314" r:id="rId7"/>
    <p:sldId id="375" r:id="rId8"/>
    <p:sldId id="379" r:id="rId9"/>
    <p:sldId id="334" r:id="rId10"/>
    <p:sldId id="377" r:id="rId11"/>
    <p:sldId id="378" r:id="rId12"/>
    <p:sldId id="351" r:id="rId13"/>
    <p:sldId id="331" r:id="rId14"/>
  </p:sldIdLst>
  <p:sldSz cx="9144000" cy="6858000" type="screen4x3"/>
  <p:notesSz cx="6797675" cy="9926638"/>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oop, Xandra" initials="SX" lastIdx="1" clrIdx="0">
    <p:extLst>
      <p:ext uri="{19B8F6BF-5375-455C-9EA6-DF929625EA0E}">
        <p15:presenceInfo xmlns:p15="http://schemas.microsoft.com/office/powerpoint/2012/main" userId="S-1-5-21-1157567772-2710734094-2941673669-6694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BDBA"/>
    <a:srgbClr val="23114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39" autoAdjust="0"/>
    <p:restoredTop sz="84236" autoAdjust="0"/>
  </p:normalViewPr>
  <p:slideViewPr>
    <p:cSldViewPr>
      <p:cViewPr varScale="1">
        <p:scale>
          <a:sx n="86" d="100"/>
          <a:sy n="86" d="100"/>
        </p:scale>
        <p:origin x="1640" y="184"/>
      </p:cViewPr>
      <p:guideLst>
        <p:guide orient="horz" pos="2160"/>
        <p:guide pos="2880"/>
      </p:guideLst>
    </p:cSldViewPr>
  </p:slideViewPr>
  <p:notesTextViewPr>
    <p:cViewPr>
      <p:scale>
        <a:sx n="100" d="100"/>
        <a:sy n="100" d="100"/>
      </p:scale>
      <p:origin x="0" y="0"/>
    </p:cViewPr>
  </p:notesTextViewPr>
  <p:notesViewPr>
    <p:cSldViewPr>
      <p:cViewPr varScale="1">
        <p:scale>
          <a:sx n="61" d="100"/>
          <a:sy n="61" d="100"/>
        </p:scale>
        <p:origin x="-2544" y="-7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jdelijke aanduiding voor datum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50B7E628-8F28-4EDF-A8A5-A87FD083F340}" type="datetimeFigureOut">
              <a:rPr lang="nl-NL" smtClean="0"/>
              <a:pPr/>
              <a:t>16-10-2020</a:t>
            </a:fld>
            <a:endParaRPr lang="nl-NL"/>
          </a:p>
        </p:txBody>
      </p:sp>
      <p:sp>
        <p:nvSpPr>
          <p:cNvPr id="4" name="Tijdelijke aanduiding voor voettekst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B1433DB6-E072-4328-BB92-05C854B6A770}" type="slidenum">
              <a:rPr lang="nl-NL" smtClean="0"/>
              <a:pPr/>
              <a:t>‹#›</a:t>
            </a:fld>
            <a:endParaRPr lang="nl-NL"/>
          </a:p>
        </p:txBody>
      </p:sp>
    </p:spTree>
    <p:extLst>
      <p:ext uri="{BB962C8B-B14F-4D97-AF65-F5344CB8AC3E}">
        <p14:creationId xmlns:p14="http://schemas.microsoft.com/office/powerpoint/2010/main" val="38710152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363E5FE-C49D-684A-88BC-57AB0218C961}" type="datetimeFigureOut">
              <a:rPr lang="nl-NL" smtClean="0"/>
              <a:pPr/>
              <a:t>16-10-2020</a:t>
            </a:fld>
            <a:endParaRPr lang="nl-NL"/>
          </a:p>
        </p:txBody>
      </p:sp>
      <p:sp>
        <p:nvSpPr>
          <p:cNvPr id="4" name="Tijdelijke aanduiding voor dia-afbeelding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E1D697C-C8AA-D741-8881-FAB7FA0FD06B}" type="slidenum">
              <a:rPr lang="nl-NL" smtClean="0"/>
              <a:pPr/>
              <a:t>‹#›</a:t>
            </a:fld>
            <a:endParaRPr lang="nl-NL"/>
          </a:p>
        </p:txBody>
      </p:sp>
    </p:spTree>
    <p:extLst>
      <p:ext uri="{BB962C8B-B14F-4D97-AF65-F5344CB8AC3E}">
        <p14:creationId xmlns:p14="http://schemas.microsoft.com/office/powerpoint/2010/main" val="218168438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E1D697C-C8AA-D741-8881-FAB7FA0FD06B}" type="slidenum">
              <a:rPr lang="nl-NL" smtClean="0"/>
              <a:pPr/>
              <a:t>1</a:t>
            </a:fld>
            <a:endParaRPr lang="nl-NL"/>
          </a:p>
        </p:txBody>
      </p:sp>
    </p:spTree>
    <p:extLst>
      <p:ext uri="{BB962C8B-B14F-4D97-AF65-F5344CB8AC3E}">
        <p14:creationId xmlns:p14="http://schemas.microsoft.com/office/powerpoint/2010/main" val="24907019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E1D697C-C8AA-D741-8881-FAB7FA0FD06B}" type="slidenum">
              <a:rPr lang="nl-NL" smtClean="0"/>
              <a:pPr/>
              <a:t>2</a:t>
            </a:fld>
            <a:endParaRPr lang="nl-NL"/>
          </a:p>
        </p:txBody>
      </p:sp>
    </p:spTree>
    <p:extLst>
      <p:ext uri="{BB962C8B-B14F-4D97-AF65-F5344CB8AC3E}">
        <p14:creationId xmlns:p14="http://schemas.microsoft.com/office/powerpoint/2010/main" val="23866034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74F37FED-5F4A-4DAB-8C27-408F5384C13C}" type="slidenum">
              <a:rPr lang="nl-NL" smtClean="0"/>
              <a:pPr/>
              <a:t>3</a:t>
            </a:fld>
            <a:endParaRPr lang="nl-NL"/>
          </a:p>
        </p:txBody>
      </p:sp>
    </p:spTree>
    <p:extLst>
      <p:ext uri="{BB962C8B-B14F-4D97-AF65-F5344CB8AC3E}">
        <p14:creationId xmlns:p14="http://schemas.microsoft.com/office/powerpoint/2010/main" val="33885099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E1D697C-C8AA-D741-8881-FAB7FA0FD06B}" type="slidenum">
              <a:rPr lang="nl-NL" smtClean="0"/>
              <a:pPr/>
              <a:t>6</a:t>
            </a:fld>
            <a:endParaRPr lang="nl-NL"/>
          </a:p>
        </p:txBody>
      </p:sp>
    </p:spTree>
    <p:extLst>
      <p:ext uri="{BB962C8B-B14F-4D97-AF65-F5344CB8AC3E}">
        <p14:creationId xmlns:p14="http://schemas.microsoft.com/office/powerpoint/2010/main" val="33607432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DE1D697C-C8AA-D741-8881-FAB7FA0FD06B}" type="slidenum">
              <a:rPr lang="nl-NL" smtClean="0"/>
              <a:pPr/>
              <a:t>7</a:t>
            </a:fld>
            <a:endParaRPr lang="nl-NL"/>
          </a:p>
        </p:txBody>
      </p:sp>
    </p:spTree>
    <p:extLst>
      <p:ext uri="{BB962C8B-B14F-4D97-AF65-F5344CB8AC3E}">
        <p14:creationId xmlns:p14="http://schemas.microsoft.com/office/powerpoint/2010/main" val="20734137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DE1D697C-C8AA-D741-8881-FAB7FA0FD06B}" type="slidenum">
              <a:rPr lang="nl-NL" smtClean="0"/>
              <a:pPr/>
              <a:t>8</a:t>
            </a:fld>
            <a:endParaRPr lang="nl-NL"/>
          </a:p>
        </p:txBody>
      </p:sp>
    </p:spTree>
    <p:extLst>
      <p:ext uri="{BB962C8B-B14F-4D97-AF65-F5344CB8AC3E}">
        <p14:creationId xmlns:p14="http://schemas.microsoft.com/office/powerpoint/2010/main" val="36968634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E1D697C-C8AA-D741-8881-FAB7FA0FD06B}" type="slidenum">
              <a:rPr lang="nl-NL" smtClean="0">
                <a:solidFill>
                  <a:prstClr val="black"/>
                </a:solidFill>
              </a:rPr>
              <a:pPr/>
              <a:t>9</a:t>
            </a:fld>
            <a:endParaRPr lang="nl-NL">
              <a:solidFill>
                <a:prstClr val="black"/>
              </a:solidFill>
            </a:endParaRPr>
          </a:p>
        </p:txBody>
      </p:sp>
    </p:spTree>
    <p:extLst>
      <p:ext uri="{BB962C8B-B14F-4D97-AF65-F5344CB8AC3E}">
        <p14:creationId xmlns:p14="http://schemas.microsoft.com/office/powerpoint/2010/main" val="10969759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E1D697C-C8AA-D741-8881-FAB7FA0FD06B}" type="slidenum">
              <a:rPr lang="nl-NL" smtClean="0"/>
              <a:pPr/>
              <a:t>10</a:t>
            </a:fld>
            <a:endParaRPr lang="nl-NL"/>
          </a:p>
        </p:txBody>
      </p:sp>
    </p:spTree>
    <p:extLst>
      <p:ext uri="{BB962C8B-B14F-4D97-AF65-F5344CB8AC3E}">
        <p14:creationId xmlns:p14="http://schemas.microsoft.com/office/powerpoint/2010/main" val="5761195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pic>
        <p:nvPicPr>
          <p:cNvPr id="7" name="Afbeelding 6" descr="HSLeiden PP Template Huisstijl leeg.jpg"/>
          <p:cNvPicPr>
            <a:picLocks noChangeAspect="1"/>
          </p:cNvPicPr>
          <p:nvPr userDrawn="1"/>
        </p:nvPicPr>
        <p:blipFill>
          <a:blip r:embed="rId2" cstate="print"/>
          <a:stretch>
            <a:fillRect/>
          </a:stretch>
        </p:blipFill>
        <p:spPr>
          <a:xfrm>
            <a:off x="0" y="0"/>
            <a:ext cx="9144000" cy="6858000"/>
          </a:xfrm>
          <a:prstGeom prst="rect">
            <a:avLst/>
          </a:prstGeom>
        </p:spPr>
      </p:pic>
      <p:sp>
        <p:nvSpPr>
          <p:cNvPr id="10" name="Tijdelijke aanduiding voor tekst 9"/>
          <p:cNvSpPr>
            <a:spLocks noGrp="1"/>
          </p:cNvSpPr>
          <p:nvPr>
            <p:ph type="body" sz="quarter" idx="10" hasCustomPrompt="1"/>
          </p:nvPr>
        </p:nvSpPr>
        <p:spPr>
          <a:xfrm>
            <a:off x="250825" y="620713"/>
            <a:ext cx="8713788" cy="720725"/>
          </a:xfrm>
        </p:spPr>
        <p:txBody>
          <a:bodyPr/>
          <a:lstStyle>
            <a:lvl1pPr marL="0" indent="0">
              <a:buFontTx/>
              <a:buNone/>
              <a:defRPr b="1">
                <a:solidFill>
                  <a:schemeClr val="bg1"/>
                </a:solidFill>
              </a:defRPr>
            </a:lvl1pPr>
            <a:lvl2pPr marL="0" indent="0">
              <a:buFontTx/>
              <a:buNone/>
              <a:defRPr/>
            </a:lvl2pPr>
            <a:lvl3pPr marL="0" indent="0">
              <a:buFontTx/>
              <a:buNone/>
              <a:defRPr/>
            </a:lvl3pPr>
            <a:lvl4pPr marL="0" indent="0">
              <a:buFontTx/>
              <a:buNone/>
              <a:defRPr/>
            </a:lvl4pPr>
            <a:lvl5pPr marL="0" indent="0">
              <a:buFontTx/>
              <a:buNone/>
              <a:defRPr/>
            </a:lvl5pPr>
          </a:lstStyle>
          <a:p>
            <a:pPr lvl="0"/>
            <a:r>
              <a:rPr lang="nl-NL" dirty="0"/>
              <a:t>[Titel van de presentatie]</a:t>
            </a:r>
          </a:p>
        </p:txBody>
      </p:sp>
      <p:sp>
        <p:nvSpPr>
          <p:cNvPr id="11" name="Tijdelijke aanduiding voor tekst 9"/>
          <p:cNvSpPr>
            <a:spLocks noGrp="1"/>
          </p:cNvSpPr>
          <p:nvPr>
            <p:ph type="body" sz="quarter" idx="11" hasCustomPrompt="1"/>
          </p:nvPr>
        </p:nvSpPr>
        <p:spPr>
          <a:xfrm>
            <a:off x="251520" y="3500363"/>
            <a:ext cx="8713788" cy="2520925"/>
          </a:xfrm>
        </p:spPr>
        <p:txBody>
          <a:bodyPr>
            <a:normAutofit/>
          </a:bodyPr>
          <a:lstStyle>
            <a:lvl1pPr marL="93663" indent="-11113">
              <a:buFont typeface="Arial" pitchFamily="34" charset="0"/>
              <a:buNone/>
              <a:defRPr sz="2000" b="1">
                <a:solidFill>
                  <a:schemeClr val="bg1"/>
                </a:solidFill>
              </a:defRPr>
            </a:lvl1pPr>
            <a:lvl2pPr marL="0" indent="0">
              <a:buFontTx/>
              <a:buNone/>
              <a:defRPr/>
            </a:lvl2pPr>
            <a:lvl3pPr marL="0" indent="0">
              <a:buFontTx/>
              <a:buNone/>
              <a:defRPr/>
            </a:lvl3pPr>
            <a:lvl4pPr marL="0" indent="0">
              <a:buFontTx/>
              <a:buNone/>
              <a:defRPr/>
            </a:lvl4pPr>
            <a:lvl5pPr marL="0" indent="0">
              <a:buFontTx/>
              <a:buNone/>
              <a:defRPr/>
            </a:lvl5pPr>
          </a:lstStyle>
          <a:p>
            <a:pPr lvl="0"/>
            <a:r>
              <a:rPr lang="nl-NL" dirty="0"/>
              <a:t>[Onderwerp]</a:t>
            </a:r>
          </a:p>
          <a:p>
            <a:pPr lvl="1"/>
            <a:endParaRPr lang="nl-NL" dirty="0"/>
          </a:p>
        </p:txBody>
      </p:sp>
      <p:sp>
        <p:nvSpPr>
          <p:cNvPr id="12" name="Tijdelijke aanduiding voor tekst 18"/>
          <p:cNvSpPr>
            <a:spLocks noGrp="1"/>
          </p:cNvSpPr>
          <p:nvPr>
            <p:ph type="body" sz="quarter" idx="12" hasCustomPrompt="1"/>
          </p:nvPr>
        </p:nvSpPr>
        <p:spPr>
          <a:xfrm>
            <a:off x="251519" y="6093296"/>
            <a:ext cx="1873771" cy="287262"/>
          </a:xfrm>
        </p:spPr>
        <p:txBody>
          <a:bodyPr>
            <a:noAutofit/>
          </a:bodyPr>
          <a:lstStyle>
            <a:lvl1pPr marL="0" indent="0">
              <a:buNone/>
              <a:defRPr sz="1100" b="1">
                <a:solidFill>
                  <a:schemeClr val="bg1"/>
                </a:solidFill>
              </a:defRPr>
            </a:lvl1pPr>
          </a:lstStyle>
          <a:p>
            <a:pPr lvl="0"/>
            <a:r>
              <a:rPr lang="nl-NL" dirty="0"/>
              <a:t>[Periode]</a:t>
            </a:r>
          </a:p>
        </p:txBody>
      </p:sp>
      <p:sp>
        <p:nvSpPr>
          <p:cNvPr id="13" name="Tijdelijke aanduiding voor tekst 22"/>
          <p:cNvSpPr>
            <a:spLocks noGrp="1"/>
          </p:cNvSpPr>
          <p:nvPr>
            <p:ph type="body" sz="quarter" idx="13" hasCustomPrompt="1"/>
          </p:nvPr>
        </p:nvSpPr>
        <p:spPr>
          <a:xfrm>
            <a:off x="250950" y="6308624"/>
            <a:ext cx="1872778" cy="287957"/>
          </a:xfrm>
        </p:spPr>
        <p:txBody>
          <a:bodyPr>
            <a:normAutofit/>
          </a:bodyPr>
          <a:lstStyle>
            <a:lvl1pPr marL="0" indent="0">
              <a:buFontTx/>
              <a:buNone/>
              <a:defRPr sz="1100" b="1">
                <a:solidFill>
                  <a:schemeClr val="bg1"/>
                </a:solidFill>
              </a:defRPr>
            </a:lvl1pPr>
          </a:lstStyle>
          <a:p>
            <a:pPr lvl="0"/>
            <a:r>
              <a:rPr lang="nl-NL" dirty="0"/>
              <a:t>[Jaargang]</a:t>
            </a:r>
          </a:p>
        </p:txBody>
      </p:sp>
      <p:pic>
        <p:nvPicPr>
          <p:cNvPr id="8" name="Picture 2">
            <a:extLst>
              <a:ext uri="{FF2B5EF4-FFF2-40B4-BE49-F238E27FC236}">
                <a16:creationId xmlns:a16="http://schemas.microsoft.com/office/drawing/2014/main" id="{D12CAD1E-9627-9A4C-9448-D8BFC36CF98F}"/>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281620" y="6070289"/>
            <a:ext cx="1629147" cy="56083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kstueel">
    <p:spTree>
      <p:nvGrpSpPr>
        <p:cNvPr id="1" name=""/>
        <p:cNvGrpSpPr/>
        <p:nvPr/>
      </p:nvGrpSpPr>
      <p:grpSpPr>
        <a:xfrm>
          <a:off x="0" y="0"/>
          <a:ext cx="0" cy="0"/>
          <a:chOff x="0" y="0"/>
          <a:chExt cx="0" cy="0"/>
        </a:xfrm>
      </p:grpSpPr>
      <p:pic>
        <p:nvPicPr>
          <p:cNvPr id="7" name="Afbeelding 6" descr="HSLeiden PP Template Huisstijl leeg2.jpg"/>
          <p:cNvPicPr>
            <a:picLocks noChangeAspect="1"/>
          </p:cNvPicPr>
          <p:nvPr userDrawn="1"/>
        </p:nvPicPr>
        <p:blipFill>
          <a:blip r:embed="rId2" cstate="print"/>
          <a:stretch>
            <a:fillRect/>
          </a:stretch>
        </p:blipFill>
        <p:spPr>
          <a:xfrm>
            <a:off x="-1908720" y="736773"/>
            <a:ext cx="9144000" cy="6858000"/>
          </a:xfrm>
          <a:prstGeom prst="rect">
            <a:avLst/>
          </a:prstGeom>
        </p:spPr>
      </p:pic>
      <p:sp>
        <p:nvSpPr>
          <p:cNvPr id="10" name="Tijdelijke aanduiding voor tekst 9"/>
          <p:cNvSpPr>
            <a:spLocks noGrp="1"/>
          </p:cNvSpPr>
          <p:nvPr>
            <p:ph type="body" sz="quarter" idx="10" hasCustomPrompt="1"/>
          </p:nvPr>
        </p:nvSpPr>
        <p:spPr>
          <a:xfrm>
            <a:off x="323031" y="476473"/>
            <a:ext cx="8353425" cy="576263"/>
          </a:xfrm>
        </p:spPr>
        <p:txBody>
          <a:bodyPr>
            <a:normAutofit/>
          </a:bodyPr>
          <a:lstStyle>
            <a:lvl1pPr marL="0" indent="0">
              <a:buFontTx/>
              <a:buNone/>
              <a:defRPr sz="2800" b="1">
                <a:solidFill>
                  <a:srgbClr val="20BDBA"/>
                </a:solidFill>
              </a:defRPr>
            </a:lvl1pPr>
            <a:lvl2pPr marL="0" indent="0">
              <a:buFontTx/>
              <a:buNone/>
              <a:defRPr/>
            </a:lvl2pPr>
            <a:lvl3pPr marL="0" indent="0">
              <a:buFontTx/>
              <a:buNone/>
              <a:defRPr/>
            </a:lvl3pPr>
            <a:lvl4pPr marL="0" indent="0">
              <a:buFontTx/>
              <a:buNone/>
              <a:defRPr/>
            </a:lvl4pPr>
            <a:lvl5pPr marL="0" indent="0">
              <a:buFontTx/>
              <a:buNone/>
              <a:defRPr/>
            </a:lvl5pPr>
          </a:lstStyle>
          <a:p>
            <a:pPr lvl="0"/>
            <a:r>
              <a:rPr lang="nl-NL" dirty="0"/>
              <a:t>[Hier komt de kop van de </a:t>
            </a:r>
            <a:r>
              <a:rPr lang="nl-NL" dirty="0" err="1"/>
              <a:t>slide</a:t>
            </a:r>
            <a:r>
              <a:rPr lang="nl-NL" dirty="0"/>
              <a:t>]</a:t>
            </a:r>
          </a:p>
        </p:txBody>
      </p:sp>
      <p:sp>
        <p:nvSpPr>
          <p:cNvPr id="12" name="Tijdelijke aanduiding voor tekst 11"/>
          <p:cNvSpPr>
            <a:spLocks noGrp="1"/>
          </p:cNvSpPr>
          <p:nvPr>
            <p:ph type="body" sz="quarter" idx="11" hasCustomPrompt="1"/>
          </p:nvPr>
        </p:nvSpPr>
        <p:spPr>
          <a:xfrm>
            <a:off x="684213" y="1126257"/>
            <a:ext cx="7848600" cy="5327079"/>
          </a:xfrm>
        </p:spPr>
        <p:txBody>
          <a:bodyPr>
            <a:noAutofit/>
          </a:bodyPr>
          <a:lstStyle>
            <a:lvl1pPr marL="176213" marR="0" indent="-176213" algn="l" defTabSz="914400" rtl="0" eaLnBrk="1" fontAlgn="auto" latinLnBrk="0" hangingPunct="1">
              <a:lnSpc>
                <a:spcPct val="100000"/>
              </a:lnSpc>
              <a:spcBef>
                <a:spcPct val="20000"/>
              </a:spcBef>
              <a:spcAft>
                <a:spcPts val="0"/>
              </a:spcAft>
              <a:buClrTx/>
              <a:buSzTx/>
              <a:buFontTx/>
              <a:buNone/>
              <a:tabLst/>
              <a:defRPr sz="1600" baseline="0">
                <a:solidFill>
                  <a:srgbClr val="23114C"/>
                </a:solidFill>
              </a:defRPr>
            </a:lvl1pPr>
            <a:lvl2pPr marL="446088" indent="-176213">
              <a:buFont typeface="Arial" pitchFamily="34" charset="0"/>
              <a:buChar char="•"/>
              <a:defRPr sz="1600">
                <a:solidFill>
                  <a:srgbClr val="23114C"/>
                </a:solidFill>
              </a:defRPr>
            </a:lvl2pPr>
            <a:lvl3pPr marL="809625" indent="-188913">
              <a:buFont typeface="Arial" pitchFamily="34" charset="0"/>
              <a:buChar char="•"/>
              <a:defRPr sz="1600">
                <a:solidFill>
                  <a:srgbClr val="23114C"/>
                </a:solidFill>
              </a:defRPr>
            </a:lvl3pPr>
            <a:lvl4pPr marL="1160463" indent="-176213">
              <a:buFont typeface="Arial" pitchFamily="34" charset="0"/>
              <a:buChar char="•"/>
              <a:defRPr sz="1600">
                <a:solidFill>
                  <a:srgbClr val="23114C"/>
                </a:solidFill>
              </a:defRPr>
            </a:lvl4pPr>
            <a:lvl5pPr marL="1524000" indent="-176213">
              <a:buFont typeface="Arial" pitchFamily="34" charset="0"/>
              <a:buChar char="•"/>
              <a:defRPr sz="1600">
                <a:solidFill>
                  <a:srgbClr val="23114C"/>
                </a:solidFill>
              </a:defRPr>
            </a:lvl5pPr>
            <a:lvl6pPr marL="1887538" indent="-187325">
              <a:buFont typeface="Arial" pitchFamily="34" charset="0"/>
              <a:buChar char="•"/>
              <a:tabLst/>
              <a:defRPr sz="1600">
                <a:solidFill>
                  <a:srgbClr val="23114C"/>
                </a:solidFill>
              </a:defRPr>
            </a:lvl6pPr>
            <a:lvl7pPr marL="2238375" indent="-174625">
              <a:buFont typeface="Arial" pitchFamily="34" charset="0"/>
              <a:buChar char="•"/>
              <a:defRPr sz="1600">
                <a:solidFill>
                  <a:srgbClr val="23114C"/>
                </a:solidFill>
              </a:defRPr>
            </a:lvl7pPr>
            <a:lvl8pPr marL="2601913" indent="-174625">
              <a:buFont typeface="Arial" pitchFamily="34" charset="0"/>
              <a:buChar char="•"/>
              <a:defRPr sz="1600">
                <a:solidFill>
                  <a:srgbClr val="23114C"/>
                </a:solidFill>
              </a:defRPr>
            </a:lvl8pPr>
            <a:lvl9pPr marL="2954338" indent="-176213">
              <a:buFont typeface="Arial" pitchFamily="34" charset="0"/>
              <a:buChar char="•"/>
              <a:defRPr sz="1600">
                <a:solidFill>
                  <a:srgbClr val="23114C"/>
                </a:solidFill>
              </a:defRPr>
            </a:lvl9pPr>
          </a:lstStyle>
          <a:p>
            <a:pPr lvl="0"/>
            <a:r>
              <a:rPr lang="nl-NL" dirty="0"/>
              <a:t>Tekstuele content</a:t>
            </a:r>
          </a:p>
          <a:p>
            <a:pPr lvl="1"/>
            <a:r>
              <a:rPr lang="nl-NL" dirty="0"/>
              <a:t>Tweede niveau</a:t>
            </a:r>
          </a:p>
          <a:p>
            <a:pPr lvl="2"/>
            <a:r>
              <a:rPr lang="nl-NL" dirty="0"/>
              <a:t>Derde niveau</a:t>
            </a:r>
          </a:p>
          <a:p>
            <a:pPr lvl="3"/>
            <a:r>
              <a:rPr lang="nl-NL" dirty="0"/>
              <a:t>Vierde niveau</a:t>
            </a:r>
          </a:p>
          <a:p>
            <a:pPr lvl="4"/>
            <a:r>
              <a:rPr lang="nl-NL" dirty="0"/>
              <a:t>Vijfde niveau</a:t>
            </a:r>
          </a:p>
          <a:p>
            <a:pPr lvl="5"/>
            <a:r>
              <a:rPr lang="nl-NL" dirty="0"/>
              <a:t>Zesde niveau</a:t>
            </a:r>
          </a:p>
          <a:p>
            <a:pPr lvl="6"/>
            <a:r>
              <a:rPr lang="nl-NL" dirty="0"/>
              <a:t>Zevende niveau</a:t>
            </a:r>
          </a:p>
          <a:p>
            <a:pPr lvl="7"/>
            <a:r>
              <a:rPr lang="nl-NL" dirty="0"/>
              <a:t>Achtste niveau</a:t>
            </a:r>
          </a:p>
          <a:p>
            <a:pPr lvl="8"/>
            <a:r>
              <a:rPr lang="nl-NL" dirty="0"/>
              <a:t>Negende niveau</a:t>
            </a:r>
          </a:p>
          <a:p>
            <a:pPr lvl="8"/>
            <a:r>
              <a:rPr lang="nl-NL" dirty="0"/>
              <a:t>Tiende niveau</a:t>
            </a:r>
          </a:p>
          <a:p>
            <a:pPr lvl="0"/>
            <a:endParaRPr lang="nl-NL" dirty="0"/>
          </a:p>
          <a:p>
            <a:pPr lvl="0"/>
            <a:endParaRPr lang="nl-NL" dirty="0"/>
          </a:p>
        </p:txBody>
      </p:sp>
      <p:sp>
        <p:nvSpPr>
          <p:cNvPr id="2" name="Titel 1">
            <a:extLst>
              <a:ext uri="{FF2B5EF4-FFF2-40B4-BE49-F238E27FC236}">
                <a16:creationId xmlns:a16="http://schemas.microsoft.com/office/drawing/2014/main" id="{E450D957-60AC-4B06-A591-2E1252A730C5}"/>
              </a:ext>
            </a:extLst>
          </p:cNvPr>
          <p:cNvSpPr>
            <a:spLocks noGrp="1"/>
          </p:cNvSpPr>
          <p:nvPr>
            <p:ph type="title"/>
          </p:nvPr>
        </p:nvSpPr>
        <p:spPr/>
        <p:txBody>
          <a:bodyPr/>
          <a:lstStyle/>
          <a:p>
            <a:r>
              <a:rPr lang="nl-NL"/>
              <a:t>Klik om stijl te bewerken</a:t>
            </a:r>
          </a:p>
        </p:txBody>
      </p:sp>
      <p:pic>
        <p:nvPicPr>
          <p:cNvPr id="1026" name="Picture 2">
            <a:extLst>
              <a:ext uri="{FF2B5EF4-FFF2-40B4-BE49-F238E27FC236}">
                <a16:creationId xmlns:a16="http://schemas.microsoft.com/office/drawing/2014/main" id="{75A1C31B-811D-4008-A297-96383B9F96BB}"/>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866967" y="4581128"/>
            <a:ext cx="2034159" cy="152257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kstueel + Afbeelding">
    <p:spTree>
      <p:nvGrpSpPr>
        <p:cNvPr id="1" name=""/>
        <p:cNvGrpSpPr/>
        <p:nvPr/>
      </p:nvGrpSpPr>
      <p:grpSpPr>
        <a:xfrm>
          <a:off x="0" y="0"/>
          <a:ext cx="0" cy="0"/>
          <a:chOff x="0" y="0"/>
          <a:chExt cx="0" cy="0"/>
        </a:xfrm>
      </p:grpSpPr>
      <p:pic>
        <p:nvPicPr>
          <p:cNvPr id="7" name="Afbeelding 6" descr="HSLeiden PP Template Huisstijl leeg2.jpg"/>
          <p:cNvPicPr>
            <a:picLocks noChangeAspect="1"/>
          </p:cNvPicPr>
          <p:nvPr userDrawn="1"/>
        </p:nvPicPr>
        <p:blipFill>
          <a:blip r:embed="rId2" cstate="print"/>
          <a:stretch>
            <a:fillRect/>
          </a:stretch>
        </p:blipFill>
        <p:spPr>
          <a:xfrm>
            <a:off x="0" y="0"/>
            <a:ext cx="9144000" cy="6858000"/>
          </a:xfrm>
          <a:prstGeom prst="rect">
            <a:avLst/>
          </a:prstGeom>
        </p:spPr>
      </p:pic>
      <p:sp>
        <p:nvSpPr>
          <p:cNvPr id="10" name="Tijdelijke aanduiding voor tekst 9"/>
          <p:cNvSpPr>
            <a:spLocks noGrp="1"/>
          </p:cNvSpPr>
          <p:nvPr>
            <p:ph type="body" sz="quarter" idx="10" hasCustomPrompt="1"/>
          </p:nvPr>
        </p:nvSpPr>
        <p:spPr>
          <a:xfrm>
            <a:off x="323031" y="476473"/>
            <a:ext cx="8353425" cy="576263"/>
          </a:xfrm>
        </p:spPr>
        <p:txBody>
          <a:bodyPr>
            <a:normAutofit/>
          </a:bodyPr>
          <a:lstStyle>
            <a:lvl1pPr marL="0" indent="0">
              <a:buFontTx/>
              <a:buNone/>
              <a:defRPr sz="2800" b="1">
                <a:solidFill>
                  <a:srgbClr val="20BDBA"/>
                </a:solidFill>
              </a:defRPr>
            </a:lvl1pPr>
            <a:lvl2pPr marL="0" indent="0">
              <a:buFontTx/>
              <a:buNone/>
              <a:defRPr/>
            </a:lvl2pPr>
            <a:lvl3pPr marL="0" indent="0">
              <a:buFontTx/>
              <a:buNone/>
              <a:defRPr/>
            </a:lvl3pPr>
            <a:lvl4pPr marL="0" indent="0">
              <a:buFontTx/>
              <a:buNone/>
              <a:defRPr/>
            </a:lvl4pPr>
            <a:lvl5pPr marL="0" indent="0">
              <a:buFontTx/>
              <a:buNone/>
              <a:defRPr/>
            </a:lvl5pPr>
          </a:lstStyle>
          <a:p>
            <a:pPr lvl="0"/>
            <a:r>
              <a:rPr lang="nl-NL" dirty="0"/>
              <a:t>[Hier komt de kop van de </a:t>
            </a:r>
            <a:r>
              <a:rPr lang="nl-NL" dirty="0" err="1"/>
              <a:t>slide</a:t>
            </a:r>
            <a:r>
              <a:rPr lang="nl-NL" dirty="0"/>
              <a:t>]</a:t>
            </a:r>
          </a:p>
        </p:txBody>
      </p:sp>
      <p:sp>
        <p:nvSpPr>
          <p:cNvPr id="12" name="Tijdelijke aanduiding voor tekst 11"/>
          <p:cNvSpPr>
            <a:spLocks noGrp="1"/>
          </p:cNvSpPr>
          <p:nvPr>
            <p:ph type="body" sz="quarter" idx="11" hasCustomPrompt="1"/>
          </p:nvPr>
        </p:nvSpPr>
        <p:spPr>
          <a:xfrm>
            <a:off x="684213" y="1126257"/>
            <a:ext cx="7848600" cy="5327079"/>
          </a:xfrm>
        </p:spPr>
        <p:txBody>
          <a:bodyPr>
            <a:noAutofit/>
          </a:bodyPr>
          <a:lstStyle>
            <a:lvl1pPr marL="176213" marR="0" indent="-176213" algn="l" defTabSz="914400" rtl="0" eaLnBrk="1" fontAlgn="auto" latinLnBrk="0" hangingPunct="1">
              <a:lnSpc>
                <a:spcPct val="100000"/>
              </a:lnSpc>
              <a:spcBef>
                <a:spcPct val="20000"/>
              </a:spcBef>
              <a:spcAft>
                <a:spcPts val="0"/>
              </a:spcAft>
              <a:buClrTx/>
              <a:buSzTx/>
              <a:buFontTx/>
              <a:buNone/>
              <a:tabLst/>
              <a:defRPr sz="1600" baseline="0">
                <a:solidFill>
                  <a:srgbClr val="23114C"/>
                </a:solidFill>
              </a:defRPr>
            </a:lvl1pPr>
            <a:lvl2pPr marL="446088" indent="-176213">
              <a:buFont typeface="Arial" pitchFamily="34" charset="0"/>
              <a:buChar char="•"/>
              <a:defRPr sz="1600">
                <a:solidFill>
                  <a:srgbClr val="23114C"/>
                </a:solidFill>
              </a:defRPr>
            </a:lvl2pPr>
            <a:lvl3pPr marL="809625" indent="-188913">
              <a:buFont typeface="Arial" pitchFamily="34" charset="0"/>
              <a:buChar char="•"/>
              <a:defRPr sz="1600">
                <a:solidFill>
                  <a:srgbClr val="23114C"/>
                </a:solidFill>
              </a:defRPr>
            </a:lvl3pPr>
            <a:lvl4pPr marL="1160463" indent="-176213">
              <a:buFont typeface="Arial" pitchFamily="34" charset="0"/>
              <a:buChar char="•"/>
              <a:defRPr sz="1600">
                <a:solidFill>
                  <a:srgbClr val="23114C"/>
                </a:solidFill>
              </a:defRPr>
            </a:lvl4pPr>
            <a:lvl5pPr marL="1524000" indent="-176213">
              <a:buFont typeface="Arial" pitchFamily="34" charset="0"/>
              <a:buChar char="•"/>
              <a:defRPr sz="1600">
                <a:solidFill>
                  <a:srgbClr val="23114C"/>
                </a:solidFill>
              </a:defRPr>
            </a:lvl5pPr>
            <a:lvl6pPr marL="1887538" indent="-187325">
              <a:buFont typeface="Arial" pitchFamily="34" charset="0"/>
              <a:buChar char="•"/>
              <a:tabLst/>
              <a:defRPr sz="1600">
                <a:solidFill>
                  <a:srgbClr val="23114C"/>
                </a:solidFill>
              </a:defRPr>
            </a:lvl6pPr>
            <a:lvl7pPr marL="2238375" indent="-174625">
              <a:buFont typeface="Arial" pitchFamily="34" charset="0"/>
              <a:buChar char="•"/>
              <a:defRPr sz="1600">
                <a:solidFill>
                  <a:srgbClr val="23114C"/>
                </a:solidFill>
              </a:defRPr>
            </a:lvl7pPr>
            <a:lvl8pPr marL="2601913" indent="-174625">
              <a:buFont typeface="Arial" pitchFamily="34" charset="0"/>
              <a:buChar char="•"/>
              <a:defRPr sz="1600">
                <a:solidFill>
                  <a:srgbClr val="23114C"/>
                </a:solidFill>
              </a:defRPr>
            </a:lvl8pPr>
            <a:lvl9pPr marL="2954338" indent="-176213">
              <a:buFont typeface="Arial" pitchFamily="34" charset="0"/>
              <a:buChar char="•"/>
              <a:defRPr sz="1600">
                <a:solidFill>
                  <a:srgbClr val="23114C"/>
                </a:solidFill>
              </a:defRPr>
            </a:lvl9pPr>
          </a:lstStyle>
          <a:p>
            <a:pPr lvl="0"/>
            <a:r>
              <a:rPr lang="nl-NL" dirty="0"/>
              <a:t>Tekstuele content</a:t>
            </a:r>
          </a:p>
          <a:p>
            <a:pPr lvl="1"/>
            <a:r>
              <a:rPr lang="nl-NL" dirty="0"/>
              <a:t>Tweede niveau</a:t>
            </a:r>
          </a:p>
          <a:p>
            <a:pPr lvl="2"/>
            <a:r>
              <a:rPr lang="nl-NL" dirty="0"/>
              <a:t>Derde niveau</a:t>
            </a:r>
          </a:p>
          <a:p>
            <a:pPr lvl="3"/>
            <a:r>
              <a:rPr lang="nl-NL" dirty="0"/>
              <a:t>Vierde niveau</a:t>
            </a:r>
          </a:p>
          <a:p>
            <a:pPr lvl="4"/>
            <a:r>
              <a:rPr lang="nl-NL" dirty="0"/>
              <a:t>Vijfde niveau</a:t>
            </a:r>
          </a:p>
          <a:p>
            <a:pPr lvl="5"/>
            <a:r>
              <a:rPr lang="nl-NL" dirty="0"/>
              <a:t>Zesde niveau</a:t>
            </a:r>
          </a:p>
          <a:p>
            <a:pPr lvl="6"/>
            <a:r>
              <a:rPr lang="nl-NL" dirty="0"/>
              <a:t>Zevende niveau</a:t>
            </a:r>
          </a:p>
          <a:p>
            <a:pPr lvl="7"/>
            <a:r>
              <a:rPr lang="nl-NL" dirty="0"/>
              <a:t>Achtste niveau</a:t>
            </a:r>
          </a:p>
          <a:p>
            <a:pPr lvl="8"/>
            <a:r>
              <a:rPr lang="nl-NL" dirty="0"/>
              <a:t>Negende niveau</a:t>
            </a:r>
          </a:p>
          <a:p>
            <a:pPr lvl="8"/>
            <a:r>
              <a:rPr lang="nl-NL" dirty="0"/>
              <a:t>Tiende niveau</a:t>
            </a:r>
          </a:p>
          <a:p>
            <a:pPr lvl="0"/>
            <a:endParaRPr lang="nl-NL" dirty="0"/>
          </a:p>
          <a:p>
            <a:pPr lvl="0"/>
            <a:endParaRPr lang="nl-NL" dirty="0"/>
          </a:p>
        </p:txBody>
      </p:sp>
      <p:pic>
        <p:nvPicPr>
          <p:cNvPr id="8" name="Picture 2">
            <a:extLst>
              <a:ext uri="{FF2B5EF4-FFF2-40B4-BE49-F238E27FC236}">
                <a16:creationId xmlns:a16="http://schemas.microsoft.com/office/drawing/2014/main" id="{EF61FCD4-D2F7-48E9-BF7F-CD706EEF0BFB}"/>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804247" y="4375967"/>
            <a:ext cx="2034159" cy="152257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a:extLst>
              <a:ext uri="{FF2B5EF4-FFF2-40B4-BE49-F238E27FC236}">
                <a16:creationId xmlns:a16="http://schemas.microsoft.com/office/drawing/2014/main" id="{DAF41B76-5458-1C46-AC72-FAEA2D574BBF}"/>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7281620" y="6070289"/>
            <a:ext cx="1629147" cy="56083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dirty="0"/>
              <a:t>Klik om de stijl te bewerken</a:t>
            </a:r>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dirty="0"/>
              <a:t>Tekstuele content met </a:t>
            </a:r>
            <a:r>
              <a:rPr lang="nl-NL" dirty="0" err="1"/>
              <a:t>bullits</a:t>
            </a:r>
            <a:endParaRPr lang="nl-NL" dirty="0"/>
          </a:p>
          <a:p>
            <a:pPr lvl="1"/>
            <a:r>
              <a:rPr lang="nl-NL" dirty="0"/>
              <a:t>Tweede niveau</a:t>
            </a:r>
          </a:p>
          <a:p>
            <a:pPr lvl="2"/>
            <a:r>
              <a:rPr lang="nl-NL" dirty="0"/>
              <a:t>Derde niveau</a:t>
            </a:r>
          </a:p>
          <a:p>
            <a:pPr lvl="3"/>
            <a:r>
              <a:rPr lang="nl-NL" dirty="0"/>
              <a:t>Vierde niveau</a:t>
            </a:r>
          </a:p>
          <a:p>
            <a:pPr lvl="4"/>
            <a:r>
              <a:rPr lang="nl-NL" dirty="0"/>
              <a:t>Vijfde niveau</a:t>
            </a:r>
          </a:p>
          <a:p>
            <a:pPr lvl="5"/>
            <a:r>
              <a:rPr lang="nl-NL" dirty="0"/>
              <a:t>Zesde niveau</a:t>
            </a:r>
          </a:p>
          <a:p>
            <a:pPr lvl="6"/>
            <a:r>
              <a:rPr lang="nl-NL" dirty="0"/>
              <a:t>Zevende niveau</a:t>
            </a:r>
          </a:p>
          <a:p>
            <a:pPr lvl="7"/>
            <a:r>
              <a:rPr lang="nl-NL" dirty="0"/>
              <a:t>Achtste niveau</a:t>
            </a:r>
          </a:p>
          <a:p>
            <a:pPr lvl="8"/>
            <a:r>
              <a:rPr lang="nl-NL" dirty="0"/>
              <a:t>Negende niveau</a:t>
            </a:r>
          </a:p>
          <a:p>
            <a:pPr lvl="8"/>
            <a:r>
              <a:rPr lang="nl-NL" dirty="0"/>
              <a:t>Tiende niveau</a:t>
            </a:r>
          </a:p>
        </p:txBody>
      </p:sp>
      <p:pic>
        <p:nvPicPr>
          <p:cNvPr id="4" name="Picture 2">
            <a:extLst>
              <a:ext uri="{FF2B5EF4-FFF2-40B4-BE49-F238E27FC236}">
                <a16:creationId xmlns:a16="http://schemas.microsoft.com/office/drawing/2014/main" id="{1A74A7C6-0F93-734D-9528-CE660D6578F7}"/>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281620" y="6070289"/>
            <a:ext cx="1629147" cy="560834"/>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l" defTabSz="914400" rtl="0" eaLnBrk="1" latinLnBrk="0" hangingPunct="1">
        <a:spcBef>
          <a:spcPct val="0"/>
        </a:spcBef>
        <a:buNone/>
        <a:defRPr sz="2800" kern="1200">
          <a:solidFill>
            <a:srgbClr val="20BDBA"/>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1600" kern="1200">
          <a:solidFill>
            <a:srgbClr val="23114C"/>
          </a:solidFill>
          <a:latin typeface="+mn-lt"/>
          <a:ea typeface="+mn-ea"/>
          <a:cs typeface="+mn-cs"/>
        </a:defRPr>
      </a:lvl1pPr>
      <a:lvl2pPr marL="742950" indent="-285750" algn="l" defTabSz="914400" rtl="0" eaLnBrk="1" latinLnBrk="0" hangingPunct="1">
        <a:spcBef>
          <a:spcPct val="20000"/>
        </a:spcBef>
        <a:buFont typeface="Arial" pitchFamily="34" charset="0"/>
        <a:buChar char="•"/>
        <a:defRPr sz="1600" kern="1200">
          <a:solidFill>
            <a:srgbClr val="23114C"/>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600" kern="1200">
          <a:solidFill>
            <a:srgbClr val="23114C"/>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rgbClr val="23114C"/>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rgbClr val="23114C"/>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600" kern="1200">
          <a:solidFill>
            <a:srgbClr val="23114C"/>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600" kern="1200">
          <a:solidFill>
            <a:srgbClr val="23114C"/>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600" kern="1200">
          <a:solidFill>
            <a:srgbClr val="23114C"/>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600" kern="1200">
          <a:solidFill>
            <a:srgbClr val="23114C"/>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nhg.org/standaarden/volledig/nhg-standaard-copd"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s://www.longfonds.nl/pulmonale-hypertensie" TargetMode="External"/><Relationship Id="rId5" Type="http://schemas.openxmlformats.org/officeDocument/2006/relationships/hyperlink" Target="https://www.longfonds.nl/klaplong/behandeling-klaplong" TargetMode="External"/><Relationship Id="rId4" Type="http://schemas.openxmlformats.org/officeDocument/2006/relationships/hyperlink" Target="https://www.nhg.org/standaarden/volledig/nhg-standaard-acuut-hoesten"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datzaljeleren.n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surgeryassistant.nl/artikel.php?actie=2&amp;Anumberid=215#305"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0"/>
          </p:nvPr>
        </p:nvSpPr>
        <p:spPr/>
        <p:txBody>
          <a:bodyPr/>
          <a:lstStyle/>
          <a:p>
            <a:r>
              <a:rPr lang="nl-NL" dirty="0"/>
              <a:t>Medische Biologie</a:t>
            </a:r>
          </a:p>
        </p:txBody>
      </p:sp>
      <p:sp>
        <p:nvSpPr>
          <p:cNvPr id="3" name="Tijdelijke aanduiding voor tekst 2"/>
          <p:cNvSpPr>
            <a:spLocks noGrp="1"/>
          </p:cNvSpPr>
          <p:nvPr>
            <p:ph type="body" sz="quarter" idx="11"/>
          </p:nvPr>
        </p:nvSpPr>
        <p:spPr>
          <a:xfrm>
            <a:off x="251520" y="3429000"/>
            <a:ext cx="8713788" cy="2520925"/>
          </a:xfrm>
        </p:spPr>
        <p:txBody>
          <a:bodyPr/>
          <a:lstStyle/>
          <a:p>
            <a:r>
              <a:rPr lang="nl-NL" dirty="0" err="1"/>
              <a:t>Kennislab</a:t>
            </a:r>
            <a:r>
              <a:rPr lang="nl-NL" dirty="0"/>
              <a:t> 7.1: Gaswisseling</a:t>
            </a:r>
          </a:p>
        </p:txBody>
      </p:sp>
      <p:sp>
        <p:nvSpPr>
          <p:cNvPr id="4" name="Tijdelijke aanduiding voor tekst 3"/>
          <p:cNvSpPr>
            <a:spLocks noGrp="1"/>
          </p:cNvSpPr>
          <p:nvPr>
            <p:ph type="body" sz="quarter" idx="12"/>
          </p:nvPr>
        </p:nvSpPr>
        <p:spPr/>
        <p:txBody>
          <a:bodyPr/>
          <a:lstStyle/>
          <a:p>
            <a:r>
              <a:rPr lang="nl-NL" dirty="0"/>
              <a:t>Beroepssituatie 7</a:t>
            </a:r>
          </a:p>
        </p:txBody>
      </p:sp>
      <p:sp>
        <p:nvSpPr>
          <p:cNvPr id="5" name="Tijdelijke aanduiding voor tekst 4"/>
          <p:cNvSpPr>
            <a:spLocks noGrp="1"/>
          </p:cNvSpPr>
          <p:nvPr>
            <p:ph type="body" sz="quarter" idx="13"/>
          </p:nvPr>
        </p:nvSpPr>
        <p:spPr>
          <a:xfrm>
            <a:off x="269088" y="6360316"/>
            <a:ext cx="1872778" cy="287957"/>
          </a:xfrm>
        </p:spPr>
        <p:txBody>
          <a:bodyPr/>
          <a:lstStyle/>
          <a:p>
            <a:r>
              <a:rPr lang="nl-NL" dirty="0"/>
              <a:t>2019/ 2020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0"/>
          </p:nvPr>
        </p:nvSpPr>
        <p:spPr/>
        <p:txBody>
          <a:bodyPr/>
          <a:lstStyle/>
          <a:p>
            <a:r>
              <a:rPr lang="nl-NL" dirty="0"/>
              <a:t>Afsluiting en evaluatie</a:t>
            </a:r>
          </a:p>
        </p:txBody>
      </p:sp>
      <p:sp>
        <p:nvSpPr>
          <p:cNvPr id="3" name="Tijdelijke aanduiding voor tekst 2"/>
          <p:cNvSpPr>
            <a:spLocks noGrp="1"/>
          </p:cNvSpPr>
          <p:nvPr>
            <p:ph type="body" sz="quarter" idx="11"/>
          </p:nvPr>
        </p:nvSpPr>
        <p:spPr>
          <a:xfrm>
            <a:off x="684212" y="1126257"/>
            <a:ext cx="8280275" cy="5543103"/>
          </a:xfrm>
        </p:spPr>
        <p:txBody>
          <a:bodyPr>
            <a:normAutofit/>
          </a:bodyPr>
          <a:lstStyle/>
          <a:p>
            <a:pPr>
              <a:lnSpc>
                <a:spcPct val="150000"/>
              </a:lnSpc>
            </a:pPr>
            <a:r>
              <a:rPr lang="nl-NL" sz="1800" b="1" dirty="0"/>
              <a:t>Vragen?</a:t>
            </a:r>
          </a:p>
          <a:p>
            <a:pPr>
              <a:lnSpc>
                <a:spcPct val="150000"/>
              </a:lnSpc>
            </a:pPr>
            <a:r>
              <a:rPr lang="nl-NL" sz="1800" b="1" dirty="0"/>
              <a:t>+/- punten?</a:t>
            </a:r>
            <a:endParaRPr lang="nl-NL" sz="1800" dirty="0"/>
          </a:p>
          <a:p>
            <a:pPr>
              <a:lnSpc>
                <a:spcPct val="150000"/>
              </a:lnSpc>
            </a:pPr>
            <a:endParaRPr lang="nl-NL" sz="800" dirty="0"/>
          </a:p>
          <a:p>
            <a:pPr>
              <a:lnSpc>
                <a:spcPct val="150000"/>
              </a:lnSpc>
            </a:pPr>
            <a:r>
              <a:rPr lang="nl-NL" sz="1800" b="1" dirty="0"/>
              <a:t>Volgend </a:t>
            </a:r>
            <a:r>
              <a:rPr lang="nl-NL" sz="1800" b="1" dirty="0" err="1"/>
              <a:t>kennislab</a:t>
            </a:r>
            <a:r>
              <a:rPr lang="nl-NL" sz="1800" b="1" dirty="0"/>
              <a:t> MB: Ziekte van de luchtwegen</a:t>
            </a:r>
            <a:endParaRPr lang="nl-NL" sz="1800" dirty="0"/>
          </a:p>
          <a:p>
            <a:pPr marL="0" indent="0">
              <a:lnSpc>
                <a:spcPct val="150000"/>
              </a:lnSpc>
            </a:pPr>
            <a:r>
              <a:rPr lang="nl-NL" sz="1800" u="sng" dirty="0"/>
              <a:t>Voorbereiding</a:t>
            </a:r>
            <a:r>
              <a:rPr lang="nl-NL" sz="1800" dirty="0"/>
              <a:t>: </a:t>
            </a:r>
          </a:p>
          <a:p>
            <a:pPr marL="285750" lvl="0" indent="-285750">
              <a:lnSpc>
                <a:spcPct val="150000"/>
              </a:lnSpc>
              <a:buFont typeface="Arial" panose="020B0604020202020204" pitchFamily="34" charset="0"/>
              <a:buChar char="•"/>
            </a:pPr>
            <a:r>
              <a:rPr lang="nl-NL" sz="1800" dirty="0"/>
              <a:t>Mc </a:t>
            </a:r>
            <a:r>
              <a:rPr lang="nl-NL" sz="1800" dirty="0" err="1"/>
              <a:t>Fadden</a:t>
            </a:r>
            <a:r>
              <a:rPr lang="nl-NL" sz="1800" dirty="0"/>
              <a:t> (2015): H 9.3.2 en 9.3.3 (herhaling BS2); 8.2.4 t/m 8.2.8​​</a:t>
            </a:r>
          </a:p>
          <a:p>
            <a:pPr marL="285750" lvl="0" indent="-285750">
              <a:lnSpc>
                <a:spcPct val="150000"/>
              </a:lnSpc>
              <a:buFont typeface="Arial" panose="020B0604020202020204" pitchFamily="34" charset="0"/>
              <a:buChar char="•"/>
            </a:pPr>
            <a:r>
              <a:rPr lang="nl-NL" sz="1800" u="sng" dirty="0">
                <a:hlinkClick r:id="rId3"/>
              </a:rPr>
              <a:t>https://www.nhg.org/standaarden/volledig/nhg-standaard-copd</a:t>
            </a:r>
            <a:endParaRPr lang="nl-NL" sz="1800" dirty="0"/>
          </a:p>
          <a:p>
            <a:pPr marL="285750" lvl="0" indent="-285750">
              <a:lnSpc>
                <a:spcPct val="150000"/>
              </a:lnSpc>
              <a:buFont typeface="Arial" panose="020B0604020202020204" pitchFamily="34" charset="0"/>
              <a:buChar char="•"/>
            </a:pPr>
            <a:r>
              <a:rPr lang="nl-NL" sz="1800" u="sng" dirty="0">
                <a:hlinkClick r:id="rId4"/>
              </a:rPr>
              <a:t>https://www.nhg.org/standaarden/volledig/nhg-standaard-acuut-hoesten</a:t>
            </a:r>
            <a:endParaRPr lang="nl-NL" sz="1800" dirty="0"/>
          </a:p>
          <a:p>
            <a:pPr marL="285750" lvl="0" indent="-285750">
              <a:lnSpc>
                <a:spcPct val="150000"/>
              </a:lnSpc>
              <a:buFont typeface="Arial" panose="020B0604020202020204" pitchFamily="34" charset="0"/>
              <a:buChar char="•"/>
            </a:pPr>
            <a:r>
              <a:rPr lang="nl-NL" sz="1800" u="sng" dirty="0">
                <a:hlinkClick r:id="rId5"/>
              </a:rPr>
              <a:t>https://www.longfonds.nl/klaplong/behandeling-klaplong</a:t>
            </a:r>
            <a:r>
              <a:rPr lang="nl-NL" sz="1800" dirty="0"/>
              <a:t>    </a:t>
            </a:r>
          </a:p>
          <a:p>
            <a:pPr marL="285750" indent="-285750">
              <a:lnSpc>
                <a:spcPct val="150000"/>
              </a:lnSpc>
              <a:buFont typeface="Arial" panose="020B0604020202020204" pitchFamily="34" charset="0"/>
              <a:buChar char="•"/>
            </a:pPr>
            <a:r>
              <a:rPr lang="nl-NL" sz="1800" u="sng" dirty="0">
                <a:hlinkClick r:id="rId6"/>
              </a:rPr>
              <a:t>https://www.longfonds.nl/pulmonale-hypertensie</a:t>
            </a:r>
            <a:r>
              <a:rPr lang="nl-NL" sz="1800" dirty="0"/>
              <a:t> </a:t>
            </a:r>
          </a:p>
        </p:txBody>
      </p:sp>
    </p:spTree>
    <p:extLst>
      <p:ext uri="{BB962C8B-B14F-4D97-AF65-F5344CB8AC3E}">
        <p14:creationId xmlns:p14="http://schemas.microsoft.com/office/powerpoint/2010/main" val="1728326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0"/>
          </p:nvPr>
        </p:nvSpPr>
        <p:spPr/>
        <p:txBody>
          <a:bodyPr/>
          <a:lstStyle/>
          <a:p>
            <a:r>
              <a:rPr lang="nl-NL" dirty="0"/>
              <a:t>Leerdoelen</a:t>
            </a:r>
          </a:p>
        </p:txBody>
      </p:sp>
      <p:sp>
        <p:nvSpPr>
          <p:cNvPr id="3" name="Tijdelijke aanduiding voor tekst 2"/>
          <p:cNvSpPr>
            <a:spLocks noGrp="1"/>
          </p:cNvSpPr>
          <p:nvPr>
            <p:ph type="body" sz="quarter" idx="11"/>
          </p:nvPr>
        </p:nvSpPr>
        <p:spPr>
          <a:xfrm>
            <a:off x="684212" y="1126257"/>
            <a:ext cx="8280275" cy="5471095"/>
          </a:xfrm>
        </p:spPr>
        <p:txBody>
          <a:bodyPr/>
          <a:lstStyle/>
          <a:p>
            <a:r>
              <a:rPr lang="nl-NL" sz="2000" u="sng" dirty="0"/>
              <a:t>De student kan:</a:t>
            </a:r>
          </a:p>
          <a:p>
            <a:pPr marL="285750" lvl="0" indent="-285750">
              <a:lnSpc>
                <a:spcPct val="150000"/>
              </a:lnSpc>
              <a:buFont typeface="Arial" panose="020B0604020202020204" pitchFamily="34" charset="0"/>
              <a:buChar char="•"/>
            </a:pPr>
            <a:r>
              <a:rPr lang="nl-NL" sz="2000" dirty="0"/>
              <a:t>Het proces van </a:t>
            </a:r>
            <a:r>
              <a:rPr lang="nl-NL" sz="2000" b="1" dirty="0"/>
              <a:t>gaswisselingen</a:t>
            </a:r>
            <a:r>
              <a:rPr lang="nl-NL" sz="2000" dirty="0"/>
              <a:t>: in de longen (</a:t>
            </a:r>
            <a:r>
              <a:rPr lang="nl-NL" sz="2000" dirty="0" err="1"/>
              <a:t>pulmones</a:t>
            </a:r>
            <a:r>
              <a:rPr lang="nl-NL" sz="2000" dirty="0"/>
              <a:t>) en in de weefsels uitleggen en beschrijven hoe dit proces verloopt bij </a:t>
            </a:r>
            <a:r>
              <a:rPr lang="nl-NL" sz="2000" b="1" dirty="0"/>
              <a:t>COPD</a:t>
            </a:r>
            <a:r>
              <a:rPr lang="nl-NL" sz="2000" dirty="0"/>
              <a:t> patiënten</a:t>
            </a:r>
          </a:p>
          <a:p>
            <a:pPr marL="285750" lvl="0" indent="-285750">
              <a:lnSpc>
                <a:spcPct val="150000"/>
              </a:lnSpc>
              <a:buFont typeface="Arial" panose="020B0604020202020204" pitchFamily="34" charset="0"/>
              <a:buChar char="•"/>
            </a:pPr>
            <a:r>
              <a:rPr lang="nl-NL" sz="2000" dirty="0"/>
              <a:t>Het </a:t>
            </a:r>
            <a:r>
              <a:rPr lang="nl-NL" sz="2000" b="1" dirty="0"/>
              <a:t>capillair uitwisselingsproces </a:t>
            </a:r>
            <a:r>
              <a:rPr lang="nl-NL" sz="2000" dirty="0"/>
              <a:t>beschrijven </a:t>
            </a:r>
          </a:p>
          <a:p>
            <a:pPr marL="285750" indent="-285750">
              <a:lnSpc>
                <a:spcPct val="150000"/>
              </a:lnSpc>
              <a:buFont typeface="Arial" panose="020B0604020202020204" pitchFamily="34" charset="0"/>
              <a:buChar char="•"/>
            </a:pPr>
            <a:r>
              <a:rPr lang="nl-NL" sz="2000" dirty="0"/>
              <a:t>Het principe van </a:t>
            </a:r>
            <a:r>
              <a:rPr lang="nl-NL" sz="2000" b="1" dirty="0"/>
              <a:t>zuur-base-evenwicht</a:t>
            </a:r>
            <a:r>
              <a:rPr lang="nl-NL" sz="2000" dirty="0"/>
              <a:t> uitleggen, de rol van de longen hierin herkennen en dit toepassen op een </a:t>
            </a:r>
            <a:r>
              <a:rPr lang="nl-NL" sz="2000" b="1" dirty="0"/>
              <a:t>COPD</a:t>
            </a:r>
            <a:r>
              <a:rPr lang="nl-NL" sz="2000" dirty="0"/>
              <a:t> casus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0"/>
          </p:nvPr>
        </p:nvSpPr>
        <p:spPr/>
        <p:txBody>
          <a:bodyPr>
            <a:normAutofit/>
          </a:bodyPr>
          <a:lstStyle/>
          <a:p>
            <a:r>
              <a:rPr lang="nl-NL" dirty="0"/>
              <a:t>Inhoud</a:t>
            </a:r>
          </a:p>
        </p:txBody>
      </p:sp>
      <p:graphicFrame>
        <p:nvGraphicFramePr>
          <p:cNvPr id="5" name="Tabel 4"/>
          <p:cNvGraphicFramePr>
            <a:graphicFrameLocks noGrp="1"/>
          </p:cNvGraphicFramePr>
          <p:nvPr>
            <p:extLst>
              <p:ext uri="{D42A27DB-BD31-4B8C-83A1-F6EECF244321}">
                <p14:modId xmlns:p14="http://schemas.microsoft.com/office/powerpoint/2010/main" val="2917935050"/>
              </p:ext>
            </p:extLst>
          </p:nvPr>
        </p:nvGraphicFramePr>
        <p:xfrm>
          <a:off x="827584" y="1397000"/>
          <a:ext cx="8064896" cy="2021840"/>
        </p:xfrm>
        <a:graphic>
          <a:graphicData uri="http://schemas.openxmlformats.org/drawingml/2006/table">
            <a:tbl>
              <a:tblPr firstRow="1" bandRow="1">
                <a:tableStyleId>{5C22544A-7EE6-4342-B048-85BDC9FD1C3A}</a:tableStyleId>
              </a:tblPr>
              <a:tblGrid>
                <a:gridCol w="1296144">
                  <a:extLst>
                    <a:ext uri="{9D8B030D-6E8A-4147-A177-3AD203B41FA5}">
                      <a16:colId xmlns:a16="http://schemas.microsoft.com/office/drawing/2014/main" val="20000"/>
                    </a:ext>
                  </a:extLst>
                </a:gridCol>
                <a:gridCol w="2016224">
                  <a:extLst>
                    <a:ext uri="{9D8B030D-6E8A-4147-A177-3AD203B41FA5}">
                      <a16:colId xmlns:a16="http://schemas.microsoft.com/office/drawing/2014/main" val="20001"/>
                    </a:ext>
                  </a:extLst>
                </a:gridCol>
                <a:gridCol w="4752528">
                  <a:extLst>
                    <a:ext uri="{9D8B030D-6E8A-4147-A177-3AD203B41FA5}">
                      <a16:colId xmlns:a16="http://schemas.microsoft.com/office/drawing/2014/main" val="20002"/>
                    </a:ext>
                  </a:extLst>
                </a:gridCol>
              </a:tblGrid>
              <a:tr h="370840">
                <a:tc>
                  <a:txBody>
                    <a:bodyPr/>
                    <a:lstStyle/>
                    <a:p>
                      <a:endParaRPr lang="nl-NL" dirty="0"/>
                    </a:p>
                  </a:txBody>
                  <a:tcPr/>
                </a:tc>
                <a:tc>
                  <a:txBody>
                    <a:bodyPr/>
                    <a:lstStyle/>
                    <a:p>
                      <a:r>
                        <a:rPr lang="nl-NL" dirty="0"/>
                        <a:t>Duur</a:t>
                      </a:r>
                    </a:p>
                  </a:txBody>
                  <a:tcPr/>
                </a:tc>
                <a:tc>
                  <a:txBody>
                    <a:bodyPr/>
                    <a:lstStyle/>
                    <a:p>
                      <a:r>
                        <a:rPr lang="nl-NL" dirty="0"/>
                        <a:t>Activiteit</a:t>
                      </a:r>
                    </a:p>
                  </a:txBody>
                  <a:tcPr/>
                </a:tc>
                <a:extLst>
                  <a:ext uri="{0D108BD9-81ED-4DB2-BD59-A6C34878D82A}">
                    <a16:rowId xmlns:a16="http://schemas.microsoft.com/office/drawing/2014/main" val="10000"/>
                  </a:ext>
                </a:extLst>
              </a:tr>
              <a:tr h="509032">
                <a:tc>
                  <a:txBody>
                    <a:bodyPr/>
                    <a:lstStyle/>
                    <a:p>
                      <a:r>
                        <a:rPr lang="nl-NL" dirty="0"/>
                        <a:t>Inleiding</a:t>
                      </a:r>
                    </a:p>
                  </a:txBody>
                  <a:tcPr/>
                </a:tc>
                <a:tc>
                  <a:txBody>
                    <a:bodyPr/>
                    <a:lstStyle/>
                    <a:p>
                      <a:r>
                        <a:rPr lang="nl-NL" dirty="0"/>
                        <a:t>0-10</a:t>
                      </a:r>
                      <a:r>
                        <a:rPr lang="nl-NL" baseline="0" dirty="0"/>
                        <a:t> min</a:t>
                      </a:r>
                    </a:p>
                    <a:p>
                      <a:endParaRPr lang="nl-NL" dirty="0"/>
                    </a:p>
                  </a:txBody>
                  <a:tcPr/>
                </a:tc>
                <a:tc>
                  <a:txBody>
                    <a:bodyPr/>
                    <a:lstStyle/>
                    <a:p>
                      <a:r>
                        <a:rPr lang="nl-NL" baseline="0" dirty="0"/>
                        <a:t>Leerdoelen bespreken </a:t>
                      </a:r>
                      <a:endParaRPr lang="nl-NL" dirty="0"/>
                    </a:p>
                  </a:txBody>
                  <a:tcPr/>
                </a:tc>
                <a:extLst>
                  <a:ext uri="{0D108BD9-81ED-4DB2-BD59-A6C34878D82A}">
                    <a16:rowId xmlns:a16="http://schemas.microsoft.com/office/drawing/2014/main" val="10001"/>
                  </a:ext>
                </a:extLst>
              </a:tr>
              <a:tr h="370840">
                <a:tc>
                  <a:txBody>
                    <a:bodyPr/>
                    <a:lstStyle/>
                    <a:p>
                      <a:r>
                        <a:rPr lang="nl-NL" dirty="0"/>
                        <a:t>Kern</a:t>
                      </a:r>
                    </a:p>
                  </a:txBody>
                  <a:tcPr/>
                </a:tc>
                <a:tc>
                  <a:txBody>
                    <a:bodyPr/>
                    <a:lstStyle/>
                    <a:p>
                      <a:r>
                        <a:rPr lang="nl-NL" dirty="0"/>
                        <a:t>10-65 min</a:t>
                      </a:r>
                    </a:p>
                  </a:txBody>
                  <a:tcPr/>
                </a:tc>
                <a:tc>
                  <a:txBody>
                    <a:bodyPr/>
                    <a:lstStyle/>
                    <a:p>
                      <a:r>
                        <a:rPr lang="nl-NL" baseline="0" dirty="0">
                          <a:solidFill>
                            <a:schemeClr val="tx1"/>
                          </a:solidFill>
                        </a:rPr>
                        <a:t>Gaswisseling</a:t>
                      </a:r>
                    </a:p>
                    <a:p>
                      <a:r>
                        <a:rPr lang="nl-NL" baseline="0" dirty="0">
                          <a:solidFill>
                            <a:schemeClr val="tx1"/>
                          </a:solidFill>
                        </a:rPr>
                        <a:t>Zuur-base-evenwicht</a:t>
                      </a:r>
                    </a:p>
                  </a:txBody>
                  <a:tcPr/>
                </a:tc>
                <a:extLst>
                  <a:ext uri="{0D108BD9-81ED-4DB2-BD59-A6C34878D82A}">
                    <a16:rowId xmlns:a16="http://schemas.microsoft.com/office/drawing/2014/main" val="10002"/>
                  </a:ext>
                </a:extLst>
              </a:tr>
              <a:tr h="370840">
                <a:tc>
                  <a:txBody>
                    <a:bodyPr/>
                    <a:lstStyle/>
                    <a:p>
                      <a:r>
                        <a:rPr lang="nl-NL" dirty="0"/>
                        <a:t>Afsluiting</a:t>
                      </a:r>
                    </a:p>
                  </a:txBody>
                  <a:tcPr/>
                </a:tc>
                <a:tc>
                  <a:txBody>
                    <a:bodyPr/>
                    <a:lstStyle/>
                    <a:p>
                      <a:r>
                        <a:rPr lang="nl-NL" dirty="0"/>
                        <a:t>65-75</a:t>
                      </a:r>
                      <a:r>
                        <a:rPr lang="nl-NL" baseline="0" dirty="0"/>
                        <a:t> min</a:t>
                      </a:r>
                      <a:endParaRPr lang="nl-NL" dirty="0"/>
                    </a:p>
                  </a:txBody>
                  <a:tcPr/>
                </a:tc>
                <a:tc>
                  <a:txBody>
                    <a:bodyPr/>
                    <a:lstStyle/>
                    <a:p>
                      <a:r>
                        <a:rPr lang="nl-NL" dirty="0"/>
                        <a:t>Vragen</a:t>
                      </a:r>
                      <a:r>
                        <a:rPr lang="nl-NL" baseline="0" dirty="0"/>
                        <a:t> beantwoorden en uitloop</a:t>
                      </a:r>
                      <a:endParaRPr lang="nl-NL" dirty="0"/>
                    </a:p>
                  </a:txBody>
                  <a:tcPr/>
                </a:tc>
                <a:extLst>
                  <a:ext uri="{0D108BD9-81ED-4DB2-BD59-A6C34878D82A}">
                    <a16:rowId xmlns:a16="http://schemas.microsoft.com/office/drawing/2014/main" val="10003"/>
                  </a:ext>
                </a:extLst>
              </a:tr>
            </a:tbl>
          </a:graphicData>
        </a:graphic>
      </p:graphicFrame>
      <p:sp>
        <p:nvSpPr>
          <p:cNvPr id="3" name="Rechthoek 2"/>
          <p:cNvSpPr/>
          <p:nvPr/>
        </p:nvSpPr>
        <p:spPr>
          <a:xfrm>
            <a:off x="827584" y="3717032"/>
            <a:ext cx="7344816" cy="1200329"/>
          </a:xfrm>
          <a:prstGeom prst="rect">
            <a:avLst/>
          </a:prstGeom>
        </p:spPr>
        <p:txBody>
          <a:bodyPr wrap="square">
            <a:spAutoFit/>
          </a:bodyPr>
          <a:lstStyle/>
          <a:p>
            <a:r>
              <a:rPr lang="nl-NL" u="sng" dirty="0"/>
              <a:t>Voorbereiding</a:t>
            </a:r>
            <a:r>
              <a:rPr lang="nl-NL" dirty="0"/>
              <a:t>: </a:t>
            </a:r>
          </a:p>
          <a:p>
            <a:endParaRPr lang="nl-NL" dirty="0"/>
          </a:p>
          <a:p>
            <a:pPr marL="285750" indent="-285750">
              <a:buFont typeface="Arial" panose="020B0604020202020204" pitchFamily="34" charset="0"/>
              <a:buChar char="•"/>
            </a:pPr>
            <a:r>
              <a:rPr lang="nl-NL" dirty="0">
                <a:hlinkClick r:id="rId3"/>
              </a:rPr>
              <a:t>datzaljeleren.nl​</a:t>
            </a:r>
            <a:r>
              <a:rPr lang="nl-NL" dirty="0"/>
              <a:t> ​BS7 week 1 gaswisseling (A&amp;F​​)</a:t>
            </a:r>
          </a:p>
          <a:p>
            <a:pPr lvl="0"/>
            <a:r>
              <a:rPr lang="nl-NL" dirty="0"/>
              <a:t>	</a:t>
            </a:r>
            <a:r>
              <a:rPr lang="nl-NL" sz="1400" dirty="0"/>
              <a:t>(Martini: H2.7, 15.6 t/m 15.8</a:t>
            </a:r>
            <a:r>
              <a:rPr lang="nl-NL" sz="1400"/>
              <a:t>, 18.8 t/m 18.8.4)</a:t>
            </a:r>
            <a:endParaRPr lang="nl-NL" sz="1400" dirty="0"/>
          </a:p>
        </p:txBody>
      </p:sp>
    </p:spTree>
    <p:extLst>
      <p:ext uri="{BB962C8B-B14F-4D97-AF65-F5344CB8AC3E}">
        <p14:creationId xmlns:p14="http://schemas.microsoft.com/office/powerpoint/2010/main" val="2233488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0"/>
          </p:nvPr>
        </p:nvSpPr>
        <p:spPr/>
        <p:txBody>
          <a:bodyPr/>
          <a:lstStyle/>
          <a:p>
            <a:pPr algn="ctr"/>
            <a:r>
              <a:rPr lang="nl-NL" dirty="0"/>
              <a:t>Gaswisseling</a:t>
            </a:r>
          </a:p>
        </p:txBody>
      </p:sp>
      <p:sp>
        <p:nvSpPr>
          <p:cNvPr id="3" name="Tijdelijke aanduiding voor tekst 2"/>
          <p:cNvSpPr>
            <a:spLocks noGrp="1"/>
          </p:cNvSpPr>
          <p:nvPr>
            <p:ph type="body" sz="quarter" idx="11"/>
          </p:nvPr>
        </p:nvSpPr>
        <p:spPr/>
        <p:txBody>
          <a:bodyPr/>
          <a:lstStyle/>
          <a:p>
            <a:pPr marL="342900" indent="-342900">
              <a:lnSpc>
                <a:spcPct val="150000"/>
              </a:lnSpc>
              <a:buAutoNum type="arabicPeriod"/>
            </a:pPr>
            <a:r>
              <a:rPr lang="nl-NL" dirty="0"/>
              <a:t>Hoe verloopt de normale gaswisseling in de longen?</a:t>
            </a:r>
          </a:p>
          <a:p>
            <a:pPr marL="342900" indent="-342900">
              <a:lnSpc>
                <a:spcPct val="150000"/>
              </a:lnSpc>
              <a:buAutoNum type="arabicPeriod"/>
            </a:pPr>
            <a:r>
              <a:rPr lang="nl-NL" dirty="0"/>
              <a:t>Chemoreceptoren bevinden zich in de a. carotis, de aorta en de medulla </a:t>
            </a:r>
            <a:r>
              <a:rPr lang="nl-NL" dirty="0" err="1"/>
              <a:t>oblongata</a:t>
            </a:r>
            <a:r>
              <a:rPr lang="nl-NL" dirty="0"/>
              <a:t>. Prikkeling van deze receptoren heeft effect op de ademhaling. </a:t>
            </a:r>
          </a:p>
          <a:p>
            <a:pPr marL="976312" lvl="2" indent="-342900">
              <a:lnSpc>
                <a:spcPct val="150000"/>
              </a:lnSpc>
              <a:buFont typeface="+mj-lt"/>
              <a:buAutoNum type="alphaLcPeriod"/>
            </a:pPr>
            <a:r>
              <a:rPr lang="nl-NL" dirty="0"/>
              <a:t>Waardoor worden deze chemo receptoren geprikkeld?</a:t>
            </a:r>
          </a:p>
          <a:p>
            <a:pPr marL="976312" lvl="2" indent="-342900">
              <a:lnSpc>
                <a:spcPct val="150000"/>
              </a:lnSpc>
              <a:buFont typeface="+mj-lt"/>
              <a:buAutoNum type="alphaLcPeriod"/>
            </a:pPr>
            <a:r>
              <a:rPr lang="nl-NL" dirty="0"/>
              <a:t>Wat vormt in normale omstandigheden de belangrijkste prikkel om te ademen?</a:t>
            </a:r>
          </a:p>
          <a:p>
            <a:pPr marL="976312" lvl="2" indent="-342900" defTabSz="627063">
              <a:lnSpc>
                <a:spcPct val="150000"/>
              </a:lnSpc>
              <a:buFont typeface="+mj-lt"/>
              <a:buAutoNum type="alphaLcPeriod"/>
            </a:pPr>
            <a:r>
              <a:rPr lang="nl-NL" dirty="0"/>
              <a:t>Wat gebeurt er met de ademhaling als de chemoreceptoren geprikkeld worden?</a:t>
            </a:r>
          </a:p>
          <a:p>
            <a:pPr marL="976312" lvl="2" indent="-342900" defTabSz="627063">
              <a:lnSpc>
                <a:spcPct val="150000"/>
              </a:lnSpc>
              <a:buFont typeface="+mj-lt"/>
              <a:buAutoNum type="alphaLcPeriod"/>
            </a:pPr>
            <a:r>
              <a:rPr lang="nl-NL" dirty="0"/>
              <a:t>Hoe kun je dit waarnemen bij de patiënt?</a:t>
            </a:r>
          </a:p>
          <a:p>
            <a:pPr marL="342900" indent="-342900">
              <a:lnSpc>
                <a:spcPct val="150000"/>
              </a:lnSpc>
              <a:buAutoNum type="arabicPeriod"/>
            </a:pPr>
            <a:endParaRPr lang="nl-NL" dirty="0"/>
          </a:p>
          <a:p>
            <a:pPr marL="0" indent="0">
              <a:lnSpc>
                <a:spcPct val="150000"/>
              </a:lnSpc>
            </a:pPr>
            <a:endParaRPr lang="nl-NL" dirty="0"/>
          </a:p>
          <a:p>
            <a:pPr marL="0" indent="0">
              <a:lnSpc>
                <a:spcPct val="150000"/>
              </a:lnSpc>
            </a:pPr>
            <a:r>
              <a:rPr lang="nl-NL" dirty="0"/>
              <a:t>Martini 15.6 en 15.8.3</a:t>
            </a:r>
          </a:p>
        </p:txBody>
      </p:sp>
    </p:spTree>
    <p:extLst>
      <p:ext uri="{BB962C8B-B14F-4D97-AF65-F5344CB8AC3E}">
        <p14:creationId xmlns:p14="http://schemas.microsoft.com/office/powerpoint/2010/main" val="20935752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0"/>
          </p:nvPr>
        </p:nvSpPr>
        <p:spPr/>
        <p:txBody>
          <a:bodyPr/>
          <a:lstStyle/>
          <a:p>
            <a:pPr algn="ctr"/>
            <a:r>
              <a:rPr lang="nl-NL" dirty="0"/>
              <a:t>Gaswisseling en COPD</a:t>
            </a:r>
          </a:p>
        </p:txBody>
      </p:sp>
      <p:sp>
        <p:nvSpPr>
          <p:cNvPr id="3" name="Tijdelijke aanduiding voor tekst 2"/>
          <p:cNvSpPr>
            <a:spLocks noGrp="1"/>
          </p:cNvSpPr>
          <p:nvPr>
            <p:ph type="body" sz="quarter" idx="11"/>
          </p:nvPr>
        </p:nvSpPr>
        <p:spPr/>
        <p:txBody>
          <a:bodyPr/>
          <a:lstStyle/>
          <a:p>
            <a:pPr marL="342900" indent="-342900">
              <a:lnSpc>
                <a:spcPct val="150000"/>
              </a:lnSpc>
              <a:buAutoNum type="arabicPeriod"/>
            </a:pPr>
            <a:r>
              <a:rPr lang="nl-NL" dirty="0"/>
              <a:t>Waardoor is de gaswisseling bij COPD patiënten verstoord en wat is hiervan het gevolg?</a:t>
            </a:r>
          </a:p>
          <a:p>
            <a:pPr marL="342900" indent="-342900">
              <a:lnSpc>
                <a:spcPct val="150000"/>
              </a:lnSpc>
              <a:buAutoNum type="arabicPeriod"/>
            </a:pPr>
            <a:r>
              <a:rPr lang="nl-NL" dirty="0"/>
              <a:t>Welke klachten kunnen ontstaan als gevolg van een verstoorde gaswisseling door COPD?</a:t>
            </a:r>
          </a:p>
          <a:p>
            <a:pPr marL="342900" indent="-342900">
              <a:lnSpc>
                <a:spcPct val="150000"/>
              </a:lnSpc>
              <a:buAutoNum type="arabicPeriod"/>
            </a:pPr>
            <a:r>
              <a:rPr lang="nl-NL" dirty="0"/>
              <a:t>Wat vormt de belangrijkste prikkel om te ademen bij COPD patiënten en waarom?</a:t>
            </a:r>
          </a:p>
          <a:p>
            <a:pPr marL="342900" indent="-342900">
              <a:lnSpc>
                <a:spcPct val="150000"/>
              </a:lnSpc>
              <a:buAutoNum type="arabicPeriod"/>
            </a:pPr>
            <a:r>
              <a:rPr lang="nl-NL" dirty="0"/>
              <a:t>Wat is het effect van zuurstof toediening bij een COPD patiënt en wat is het risico?</a:t>
            </a:r>
          </a:p>
          <a:p>
            <a:endParaRPr lang="nl-NL" dirty="0"/>
          </a:p>
        </p:txBody>
      </p:sp>
    </p:spTree>
    <p:extLst>
      <p:ext uri="{BB962C8B-B14F-4D97-AF65-F5344CB8AC3E}">
        <p14:creationId xmlns:p14="http://schemas.microsoft.com/office/powerpoint/2010/main" val="1337087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0"/>
          </p:nvPr>
        </p:nvSpPr>
        <p:spPr/>
        <p:txBody>
          <a:bodyPr/>
          <a:lstStyle/>
          <a:p>
            <a:pPr algn="ctr"/>
            <a:r>
              <a:rPr lang="nl-NL" dirty="0"/>
              <a:t>Casus</a:t>
            </a:r>
          </a:p>
        </p:txBody>
      </p:sp>
      <p:sp>
        <p:nvSpPr>
          <p:cNvPr id="3" name="Tijdelijke aanduiding voor tekst 2"/>
          <p:cNvSpPr>
            <a:spLocks noGrp="1"/>
          </p:cNvSpPr>
          <p:nvPr>
            <p:ph type="body" sz="quarter" idx="11"/>
          </p:nvPr>
        </p:nvSpPr>
        <p:spPr/>
        <p:txBody>
          <a:bodyPr/>
          <a:lstStyle/>
          <a:p>
            <a:pPr marL="269875" lvl="1" indent="0">
              <a:lnSpc>
                <a:spcPct val="150000"/>
              </a:lnSpc>
              <a:buNone/>
            </a:pPr>
            <a:r>
              <a:rPr lang="nl-NL" sz="2000" dirty="0"/>
              <a:t>Dhr. de Bruin is 71 jaar en bekend met COPD Gold III. </a:t>
            </a:r>
          </a:p>
          <a:p>
            <a:pPr marL="269875" lvl="1" indent="0">
              <a:lnSpc>
                <a:spcPct val="150000"/>
              </a:lnSpc>
              <a:buNone/>
            </a:pPr>
            <a:r>
              <a:rPr lang="nl-NL" sz="2000" dirty="0"/>
              <a:t>Dhr. heeft klachten van een piepende ademhaling,  kortademig en een productieve hoest. Als verpleegkundige merk je op dat  hij gebruik maakt van zijn hulpademhalingsspieren en grauw ziet. Je verricht de vitale functies: P 92/min, T38°C, RR 160/90mmHg, saturatie 83%. Door de arts wordt op basis van deze bevindingen een bloedgas bepaald.</a:t>
            </a:r>
          </a:p>
          <a:p>
            <a:pPr marL="269875" lvl="1" indent="0">
              <a:lnSpc>
                <a:spcPct val="150000"/>
              </a:lnSpc>
              <a:buNone/>
            </a:pPr>
            <a:endParaRPr lang="nl-NL" sz="2000" dirty="0"/>
          </a:p>
          <a:p>
            <a:pPr marL="269875" lvl="1" indent="0">
              <a:lnSpc>
                <a:spcPct val="150000"/>
              </a:lnSpc>
              <a:buNone/>
            </a:pPr>
            <a:endParaRPr lang="nl-NL" sz="2000" dirty="0"/>
          </a:p>
          <a:p>
            <a:pPr marL="269875" lvl="1" indent="0">
              <a:lnSpc>
                <a:spcPct val="150000"/>
              </a:lnSpc>
              <a:buNone/>
            </a:pPr>
            <a:endParaRPr lang="nl-NL" sz="2000" dirty="0"/>
          </a:p>
          <a:p>
            <a:pPr marL="269875" lvl="1" indent="0">
              <a:lnSpc>
                <a:spcPct val="150000"/>
              </a:lnSpc>
              <a:buNone/>
            </a:pPr>
            <a:endParaRPr lang="nl-NL" sz="2000" dirty="0"/>
          </a:p>
        </p:txBody>
      </p:sp>
    </p:spTree>
    <p:extLst>
      <p:ext uri="{BB962C8B-B14F-4D97-AF65-F5344CB8AC3E}">
        <p14:creationId xmlns:p14="http://schemas.microsoft.com/office/powerpoint/2010/main" val="3329978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0"/>
          </p:nvPr>
        </p:nvSpPr>
        <p:spPr/>
        <p:txBody>
          <a:bodyPr/>
          <a:lstStyle/>
          <a:p>
            <a:pPr algn="ctr"/>
            <a:r>
              <a:rPr lang="nl-NL" dirty="0"/>
              <a:t>Klinisch redeneren</a:t>
            </a:r>
          </a:p>
        </p:txBody>
      </p:sp>
      <p:sp>
        <p:nvSpPr>
          <p:cNvPr id="3" name="Tijdelijke aanduiding voor tekst 2"/>
          <p:cNvSpPr>
            <a:spLocks noGrp="1"/>
          </p:cNvSpPr>
          <p:nvPr>
            <p:ph type="body" sz="quarter" idx="11"/>
          </p:nvPr>
        </p:nvSpPr>
        <p:spPr>
          <a:xfrm>
            <a:off x="684212" y="1126257"/>
            <a:ext cx="8208267" cy="5327079"/>
          </a:xfrm>
        </p:spPr>
        <p:txBody>
          <a:bodyPr/>
          <a:lstStyle/>
          <a:p>
            <a:endParaRPr lang="nl-NL" dirty="0"/>
          </a:p>
          <a:p>
            <a:pPr marL="0" indent="0"/>
            <a:endParaRPr lang="nl-NL" dirty="0"/>
          </a:p>
          <a:p>
            <a:pPr marL="342900" indent="-342900">
              <a:buAutoNum type="arabicPeriod"/>
            </a:pPr>
            <a:r>
              <a:rPr lang="nl-NL" dirty="0"/>
              <a:t>Waarom wordt er door de arts een bloedgas bepaald? </a:t>
            </a:r>
          </a:p>
          <a:p>
            <a:pPr marL="342900" indent="-342900">
              <a:buAutoNum type="arabicPeriod"/>
            </a:pPr>
            <a:endParaRPr lang="nl-NL" dirty="0"/>
          </a:p>
          <a:p>
            <a:pPr marL="342900" indent="-342900">
              <a:buAutoNum type="arabicPeriod"/>
            </a:pPr>
            <a:r>
              <a:rPr lang="nl-NL" dirty="0"/>
              <a:t>Wat kan met een bloedgas worden aangetoond?</a:t>
            </a:r>
          </a:p>
          <a:p>
            <a:pPr marL="342900" indent="-342900">
              <a:buAutoNum type="arabicPeriod"/>
            </a:pPr>
            <a:endParaRPr lang="nl-NL" dirty="0"/>
          </a:p>
          <a:p>
            <a:pPr marL="342900" indent="-342900">
              <a:buAutoNum type="arabicPeriod"/>
            </a:pPr>
            <a:r>
              <a:rPr lang="nl-NL" dirty="0"/>
              <a:t>Wat verwacht je in de bloedgas van dhr. de Bruin te zien (pH, pCO2, O2)</a:t>
            </a:r>
          </a:p>
          <a:p>
            <a:pPr marL="342900" indent="-342900">
              <a:buAutoNum type="arabicPeriod"/>
            </a:pPr>
            <a:endParaRPr lang="nl-NL" dirty="0"/>
          </a:p>
          <a:p>
            <a:pPr marL="342900" indent="-342900">
              <a:buAutoNum type="arabicPeriod"/>
            </a:pPr>
            <a:endParaRPr lang="nl-NL" dirty="0"/>
          </a:p>
          <a:p>
            <a:pPr marL="0" indent="0"/>
            <a:r>
              <a:rPr lang="nl-NL" dirty="0">
                <a:hlinkClick r:id="rId3"/>
              </a:rPr>
              <a:t>http://www.surgeryassistant.nl/artikel.php?actie=2&amp;Anumberid=215#305</a:t>
            </a:r>
            <a:endParaRPr lang="nl-NL" dirty="0"/>
          </a:p>
          <a:p>
            <a:pPr marL="0" indent="0"/>
            <a:endParaRPr lang="nl-NL" dirty="0"/>
          </a:p>
        </p:txBody>
      </p:sp>
    </p:spTree>
    <p:extLst>
      <p:ext uri="{BB962C8B-B14F-4D97-AF65-F5344CB8AC3E}">
        <p14:creationId xmlns:p14="http://schemas.microsoft.com/office/powerpoint/2010/main" val="992310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0"/>
          </p:nvPr>
        </p:nvSpPr>
        <p:spPr/>
        <p:txBody>
          <a:bodyPr/>
          <a:lstStyle/>
          <a:p>
            <a:pPr algn="ctr"/>
            <a:r>
              <a:rPr lang="nl-NL" dirty="0"/>
              <a:t>Klinisch redeneren</a:t>
            </a:r>
          </a:p>
        </p:txBody>
      </p:sp>
      <p:sp>
        <p:nvSpPr>
          <p:cNvPr id="3" name="Tijdelijke aanduiding voor tekst 2"/>
          <p:cNvSpPr>
            <a:spLocks noGrp="1"/>
          </p:cNvSpPr>
          <p:nvPr>
            <p:ph type="body" sz="quarter" idx="11"/>
          </p:nvPr>
        </p:nvSpPr>
        <p:spPr/>
        <p:txBody>
          <a:bodyPr/>
          <a:lstStyle/>
          <a:p>
            <a:r>
              <a:rPr lang="nl-NL" dirty="0"/>
              <a:t>De bloedgas van dhr. de Bruin toont het volgende:</a:t>
            </a:r>
          </a:p>
          <a:p>
            <a:endParaRPr lang="nl-NL" dirty="0"/>
          </a:p>
          <a:p>
            <a:r>
              <a:rPr lang="nl-NL" dirty="0"/>
              <a:t>pH:	7,2			(7,36-7,44)</a:t>
            </a:r>
          </a:p>
          <a:p>
            <a:r>
              <a:rPr lang="nl-NL" dirty="0"/>
              <a:t>pCO</a:t>
            </a:r>
            <a:r>
              <a:rPr lang="nl-NL" baseline="-40000" dirty="0"/>
              <a:t>2</a:t>
            </a:r>
            <a:r>
              <a:rPr lang="nl-NL" dirty="0"/>
              <a:t>:	87 </a:t>
            </a:r>
            <a:r>
              <a:rPr lang="nl-NL" dirty="0" err="1"/>
              <a:t>mmHg</a:t>
            </a:r>
            <a:r>
              <a:rPr lang="nl-NL" dirty="0"/>
              <a:t>		(35-48mmHg)</a:t>
            </a:r>
          </a:p>
          <a:p>
            <a:r>
              <a:rPr lang="nl-NL" dirty="0"/>
              <a:t>pO</a:t>
            </a:r>
            <a:r>
              <a:rPr lang="nl-NL" baseline="-44000" dirty="0"/>
              <a:t>2</a:t>
            </a:r>
            <a:r>
              <a:rPr lang="nl-NL" dirty="0"/>
              <a:t>:	65 </a:t>
            </a:r>
            <a:r>
              <a:rPr lang="nl-NL" dirty="0" err="1"/>
              <a:t>mmHg</a:t>
            </a:r>
            <a:r>
              <a:rPr lang="nl-NL" dirty="0"/>
              <a:t>		(75-100mmHg)</a:t>
            </a:r>
          </a:p>
          <a:p>
            <a:r>
              <a:rPr lang="nl-NL" dirty="0"/>
              <a:t>HCO3-:	34,2 </a:t>
            </a:r>
            <a:r>
              <a:rPr lang="nl-NL" dirty="0" err="1"/>
              <a:t>mmol</a:t>
            </a:r>
            <a:r>
              <a:rPr lang="nl-NL" dirty="0"/>
              <a:t>/l		(22,0-26,0 </a:t>
            </a:r>
            <a:r>
              <a:rPr lang="nl-NL" dirty="0" err="1"/>
              <a:t>mmol</a:t>
            </a:r>
            <a:r>
              <a:rPr lang="nl-NL" dirty="0"/>
              <a:t>)</a:t>
            </a:r>
          </a:p>
          <a:p>
            <a:r>
              <a:rPr lang="nl-NL" dirty="0"/>
              <a:t>BE:	7,9			(-2,5- +2,5)</a:t>
            </a:r>
          </a:p>
          <a:p>
            <a:r>
              <a:rPr lang="nl-NL" dirty="0"/>
              <a:t>SpO</a:t>
            </a:r>
            <a:r>
              <a:rPr lang="nl-NL" baseline="-44000" dirty="0"/>
              <a:t>2</a:t>
            </a:r>
            <a:r>
              <a:rPr lang="nl-NL" dirty="0"/>
              <a:t>:	89%			(95-98%)</a:t>
            </a:r>
          </a:p>
          <a:p>
            <a:endParaRPr lang="nl-NL" dirty="0"/>
          </a:p>
          <a:p>
            <a:pPr marL="0" indent="0"/>
            <a:endParaRPr lang="nl-NL" dirty="0"/>
          </a:p>
        </p:txBody>
      </p:sp>
    </p:spTree>
    <p:extLst>
      <p:ext uri="{BB962C8B-B14F-4D97-AF65-F5344CB8AC3E}">
        <p14:creationId xmlns:p14="http://schemas.microsoft.com/office/powerpoint/2010/main" val="31639554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0"/>
          </p:nvPr>
        </p:nvSpPr>
        <p:spPr/>
        <p:txBody>
          <a:bodyPr/>
          <a:lstStyle/>
          <a:p>
            <a:r>
              <a:rPr lang="nl-NL" dirty="0"/>
              <a:t>Leerdoelen</a:t>
            </a:r>
          </a:p>
        </p:txBody>
      </p:sp>
      <p:sp>
        <p:nvSpPr>
          <p:cNvPr id="3" name="Tijdelijke aanduiding voor tekst 2"/>
          <p:cNvSpPr>
            <a:spLocks noGrp="1"/>
          </p:cNvSpPr>
          <p:nvPr>
            <p:ph type="body" sz="quarter" idx="11"/>
          </p:nvPr>
        </p:nvSpPr>
        <p:spPr>
          <a:xfrm>
            <a:off x="684212" y="1126257"/>
            <a:ext cx="8280275" cy="5471095"/>
          </a:xfrm>
        </p:spPr>
        <p:txBody>
          <a:bodyPr/>
          <a:lstStyle/>
          <a:p>
            <a:r>
              <a:rPr lang="nl-NL" sz="2000" u="sng" dirty="0"/>
              <a:t>De student kan:</a:t>
            </a:r>
          </a:p>
          <a:p>
            <a:pPr marL="285750" lvl="0" indent="-285750">
              <a:lnSpc>
                <a:spcPct val="150000"/>
              </a:lnSpc>
              <a:buFont typeface="Arial" panose="020B0604020202020204" pitchFamily="34" charset="0"/>
              <a:buChar char="•"/>
            </a:pPr>
            <a:r>
              <a:rPr lang="nl-NL" sz="2000" dirty="0"/>
              <a:t>Het proces van </a:t>
            </a:r>
            <a:r>
              <a:rPr lang="nl-NL" sz="2000" b="1" dirty="0"/>
              <a:t>gaswisselingen</a:t>
            </a:r>
            <a:r>
              <a:rPr lang="nl-NL" sz="2000" dirty="0"/>
              <a:t>: in de longen (</a:t>
            </a:r>
            <a:r>
              <a:rPr lang="nl-NL" sz="2000" dirty="0" err="1"/>
              <a:t>pulmones</a:t>
            </a:r>
            <a:r>
              <a:rPr lang="nl-NL" sz="2000" dirty="0"/>
              <a:t>) en in de weefsels uitleggen en beschrijven hoe dit proces verloopt bij </a:t>
            </a:r>
            <a:r>
              <a:rPr lang="nl-NL" sz="2000" b="1" dirty="0"/>
              <a:t>COPD</a:t>
            </a:r>
            <a:r>
              <a:rPr lang="nl-NL" sz="2000" dirty="0"/>
              <a:t> patiënten</a:t>
            </a:r>
          </a:p>
          <a:p>
            <a:pPr marL="285750" lvl="0" indent="-285750">
              <a:lnSpc>
                <a:spcPct val="150000"/>
              </a:lnSpc>
              <a:buFont typeface="Arial" panose="020B0604020202020204" pitchFamily="34" charset="0"/>
              <a:buChar char="•"/>
            </a:pPr>
            <a:r>
              <a:rPr lang="nl-NL" sz="2000" dirty="0"/>
              <a:t>Het </a:t>
            </a:r>
            <a:r>
              <a:rPr lang="nl-NL" sz="2000" b="1" dirty="0"/>
              <a:t>capillair uitwisselingsproces </a:t>
            </a:r>
            <a:r>
              <a:rPr lang="nl-NL" sz="2000" dirty="0"/>
              <a:t>beschrijven </a:t>
            </a:r>
          </a:p>
          <a:p>
            <a:pPr marL="285750" indent="-285750">
              <a:lnSpc>
                <a:spcPct val="150000"/>
              </a:lnSpc>
              <a:buFont typeface="Arial" panose="020B0604020202020204" pitchFamily="34" charset="0"/>
              <a:buChar char="•"/>
            </a:pPr>
            <a:r>
              <a:rPr lang="nl-NL" sz="2000" dirty="0"/>
              <a:t>Het principe van </a:t>
            </a:r>
            <a:r>
              <a:rPr lang="nl-NL" sz="2000" b="1" dirty="0"/>
              <a:t>zuur-base-evenwicht</a:t>
            </a:r>
            <a:r>
              <a:rPr lang="nl-NL" sz="2000" dirty="0"/>
              <a:t> uitleggen, de rol van de longen hierin herkennen en dit toepassen op een </a:t>
            </a:r>
            <a:r>
              <a:rPr lang="nl-NL" sz="2000" b="1" dirty="0"/>
              <a:t>COPD</a:t>
            </a:r>
            <a:r>
              <a:rPr lang="nl-NL" sz="2000" dirty="0"/>
              <a:t> casus</a:t>
            </a:r>
          </a:p>
        </p:txBody>
      </p:sp>
    </p:spTree>
    <p:extLst>
      <p:ext uri="{BB962C8B-B14F-4D97-AF65-F5344CB8AC3E}">
        <p14:creationId xmlns:p14="http://schemas.microsoft.com/office/powerpoint/2010/main" val="327646678"/>
      </p:ext>
    </p:extLst>
  </p:cSld>
  <p:clrMapOvr>
    <a:masterClrMapping/>
  </p:clrMapOvr>
</p:sld>
</file>

<file path=ppt/theme/theme1.xml><?xml version="1.0" encoding="utf-8"?>
<a:theme xmlns:a="http://schemas.openxmlformats.org/drawingml/2006/main" name="PP Huisstijl Presentatie Sjabloon">
  <a:themeElements>
    <a:clrScheme name="Aangepast 2">
      <a:dk1>
        <a:srgbClr val="23114C"/>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angepast 2">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h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4AA8555E4F98142942176A1D843443A" ma:contentTypeVersion="5" ma:contentTypeDescription="Een nieuw document maken." ma:contentTypeScope="" ma:versionID="8fb0fbd20840929e125fc2ef25f4c94c">
  <xsd:schema xmlns:xsd="http://www.w3.org/2001/XMLSchema" xmlns:xs="http://www.w3.org/2001/XMLSchema" xmlns:p="http://schemas.microsoft.com/office/2006/metadata/properties" xmlns:ns2="e6778410-f3be-4063-a6d5-4b1f020b2c49" xmlns:ns3="35e14aff-d00f-40f2-907a-1b50bb902b4b" targetNamespace="http://schemas.microsoft.com/office/2006/metadata/properties" ma:root="true" ma:fieldsID="3b2742ba51ac48a199e23141bdc813ce" ns2:_="" ns3:_="">
    <xsd:import namespace="e6778410-f3be-4063-a6d5-4b1f020b2c49"/>
    <xsd:import namespace="35e14aff-d00f-40f2-907a-1b50bb902b4b"/>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778410-f3be-4063-a6d5-4b1f020b2c4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5e14aff-d00f-40f2-907a-1b50bb902b4b" elementFormDefault="qualified">
    <xsd:import namespace="http://schemas.microsoft.com/office/2006/documentManagement/types"/>
    <xsd:import namespace="http://schemas.microsoft.com/office/infopath/2007/PartnerControls"/>
    <xsd:element name="SharedWithUsers" ma:index="11"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DBFCF0A-570A-4F1F-8660-FC0F97ED70FF}">
  <ds:schemaRefs>
    <ds:schemaRef ds:uri="http://purl.org/dc/elements/1.1/"/>
    <ds:schemaRef ds:uri="http://www.w3.org/XML/1998/namespace"/>
    <ds:schemaRef ds:uri="http://schemas.microsoft.com/office/2006/documentManagement/types"/>
    <ds:schemaRef ds:uri="35e14aff-d00f-40f2-907a-1b50bb902b4b"/>
    <ds:schemaRef ds:uri="http://purl.org/dc/terms/"/>
    <ds:schemaRef ds:uri="http://schemas.microsoft.com/office/2006/metadata/properties"/>
    <ds:schemaRef ds:uri="e6778410-f3be-4063-a6d5-4b1f020b2c49"/>
    <ds:schemaRef ds:uri="http://schemas.microsoft.com/office/infopath/2007/PartnerControls"/>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50611E25-5F36-484C-86DF-99277CE2D4BF}">
  <ds:schemaRefs>
    <ds:schemaRef ds:uri="http://schemas.microsoft.com/sharepoint/v3/contenttype/forms"/>
  </ds:schemaRefs>
</ds:datastoreItem>
</file>

<file path=customXml/itemProps3.xml><?xml version="1.0" encoding="utf-8"?>
<ds:datastoreItem xmlns:ds="http://schemas.openxmlformats.org/officeDocument/2006/customXml" ds:itemID="{E40FC3A1-1043-4DDC-AEAF-C6E945668B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6778410-f3be-4063-a6d5-4b1f020b2c49"/>
    <ds:schemaRef ds:uri="35e14aff-d00f-40f2-907a-1b50bb902b4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5045</TotalTime>
  <Words>629</Words>
  <Application>Microsoft Office PowerPoint</Application>
  <PresentationFormat>On-screen Show (4:3)</PresentationFormat>
  <Paragraphs>90</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PP Huisstijl Presentatie Sjabloon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UMW</dc:creator>
  <cp:lastModifiedBy>Vries, Wiebe de</cp:lastModifiedBy>
  <cp:revision>242</cp:revision>
  <cp:lastPrinted>2019-09-10T12:20:13Z</cp:lastPrinted>
  <dcterms:created xsi:type="dcterms:W3CDTF">2013-08-26T08:11:19Z</dcterms:created>
  <dcterms:modified xsi:type="dcterms:W3CDTF">2020-10-16T08:01:50Z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0x01010034AA8555E4F98142942176A1D843443A</vt:lpwstr>
  </property>
  <property fmtid="{D5CDD505-2E9C-101B-9397-08002B2CF9AE}" pid="3" name="DocumentType">
    <vt:lpwstr/>
  </property>
</Properties>
</file>