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3" r:id="rId2"/>
    <p:sldId id="261" r:id="rId3"/>
    <p:sldId id="260" r:id="rId4"/>
    <p:sldId id="262" r:id="rId5"/>
    <p:sldId id="285" r:id="rId6"/>
    <p:sldId id="286" r:id="rId7"/>
    <p:sldId id="288" r:id="rId8"/>
    <p:sldId id="280" r:id="rId9"/>
    <p:sldId id="279" r:id="rId10"/>
    <p:sldId id="274" r:id="rId11"/>
    <p:sldId id="277" r:id="rId12"/>
    <p:sldId id="269" r:id="rId13"/>
    <p:sldId id="282" r:id="rId14"/>
    <p:sldId id="278" r:id="rId15"/>
    <p:sldId id="273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D3A013C6-5F55-B142-9290-64515C9E5C8C}">
          <p14:sldIdLst>
            <p14:sldId id="283"/>
            <p14:sldId id="261"/>
            <p14:sldId id="260"/>
            <p14:sldId id="262"/>
            <p14:sldId id="285"/>
            <p14:sldId id="286"/>
            <p14:sldId id="288"/>
            <p14:sldId id="280"/>
            <p14:sldId id="279"/>
            <p14:sldId id="274"/>
            <p14:sldId id="277"/>
            <p14:sldId id="269"/>
            <p14:sldId id="282"/>
            <p14:sldId id="278"/>
            <p14:sldId id="273"/>
          </p14:sldIdLst>
        </p14:section>
        <p14:section name="Presentatie" id="{FA00A26E-548D-464D-A15F-40A49EFC5B7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9706"/>
    <a:srgbClr val="213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85584" autoAdjust="0"/>
  </p:normalViewPr>
  <p:slideViewPr>
    <p:cSldViewPr snapToGrid="0" showGuides="1">
      <p:cViewPr varScale="1">
        <p:scale>
          <a:sx n="98" d="100"/>
          <a:sy n="98" d="100"/>
        </p:scale>
        <p:origin x="108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5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82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E45A5-A29D-4E3B-B598-F32F75400083}" type="datetimeFigureOut">
              <a:rPr lang="nl-NL" smtClean="0"/>
              <a:t>14-1-2020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5EA7-A535-4ACE-B87A-C2984926A9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839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8CFED-38D0-4B88-9B36-FF395476E392}" type="datetimeFigureOut">
              <a:rPr lang="nl-NL" smtClean="0"/>
              <a:t>14-1-2020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ACC1F-386F-4E42-8E38-7BACBF4933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9178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 smtClean="0"/>
              <a:t>Je hebt nu je data verzameld.</a:t>
            </a:r>
          </a:p>
          <a:p>
            <a:r>
              <a:rPr lang="nl-NL" baseline="0" dirty="0" smtClean="0"/>
              <a:t>The next step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prepare</a:t>
            </a:r>
            <a:r>
              <a:rPr lang="nl-NL" baseline="0" dirty="0" smtClean="0"/>
              <a:t> a research poster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which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present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research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other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students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practicioners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teachers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about</a:t>
            </a:r>
            <a:r>
              <a:rPr lang="nl-NL" baseline="0" dirty="0" smtClean="0"/>
              <a:t> 7 weeks </a:t>
            </a:r>
            <a:r>
              <a:rPr lang="nl-NL" baseline="0" dirty="0" err="1" smtClean="0"/>
              <a:t>from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now</a:t>
            </a:r>
            <a:r>
              <a:rPr lang="nl-NL" baseline="0" dirty="0" smtClean="0"/>
              <a:t>.</a:t>
            </a:r>
          </a:p>
          <a:p>
            <a:r>
              <a:rPr lang="nl-NL" baseline="0" dirty="0" err="1" smtClean="0"/>
              <a:t>Therefore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focus of </a:t>
            </a:r>
            <a:r>
              <a:rPr lang="nl-NL" baseline="0" dirty="0" err="1" smtClean="0"/>
              <a:t>todays</a:t>
            </a:r>
            <a:r>
              <a:rPr lang="nl-NL" baseline="0" dirty="0" smtClean="0"/>
              <a:t> workshop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on </a:t>
            </a:r>
            <a:r>
              <a:rPr lang="nl-NL" baseline="0" dirty="0" err="1" smtClean="0"/>
              <a:t>how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design a research poster.</a:t>
            </a:r>
          </a:p>
          <a:p>
            <a:endParaRPr lang="en-US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2330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 smtClean="0"/>
              <a:t>We start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two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examples</a:t>
            </a:r>
            <a:r>
              <a:rPr lang="nl-NL" baseline="0" dirty="0" smtClean="0"/>
              <a:t> of research posters,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we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discuss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what</a:t>
            </a:r>
            <a:r>
              <a:rPr lang="nl-NL" baseline="0" dirty="0" smtClean="0"/>
              <a:t> we </a:t>
            </a:r>
            <a:r>
              <a:rPr lang="nl-NL" baseline="0" dirty="0" err="1" smtClean="0"/>
              <a:t>think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good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good</a:t>
            </a:r>
            <a:r>
              <a:rPr lang="nl-NL" baseline="0" dirty="0" smtClean="0"/>
              <a:t> in these posters. </a:t>
            </a:r>
          </a:p>
          <a:p>
            <a:r>
              <a:rPr lang="nl-NL" baseline="0" dirty="0" err="1" smtClean="0"/>
              <a:t>After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, I Will </a:t>
            </a:r>
            <a:r>
              <a:rPr lang="nl-NL" baseline="0" dirty="0" err="1" smtClean="0"/>
              <a:t>tell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some</a:t>
            </a:r>
            <a:r>
              <a:rPr lang="nl-NL" baseline="0" dirty="0" smtClean="0"/>
              <a:t> background of poster </a:t>
            </a:r>
            <a:r>
              <a:rPr lang="nl-NL" baseline="0" dirty="0" err="1" smtClean="0"/>
              <a:t>presentations</a:t>
            </a:r>
            <a:r>
              <a:rPr lang="nl-NL" baseline="0" dirty="0" smtClean="0"/>
              <a:t>. </a:t>
            </a:r>
          </a:p>
          <a:p>
            <a:r>
              <a:rPr lang="nl-NL" baseline="0" dirty="0" err="1" smtClean="0"/>
              <a:t>Then</a:t>
            </a:r>
            <a:r>
              <a:rPr lang="nl-NL" baseline="0" dirty="0" smtClean="0"/>
              <a:t>, zelf aan de slag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core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research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should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included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poster.</a:t>
            </a:r>
          </a:p>
          <a:p>
            <a:r>
              <a:rPr lang="nl-NL" baseline="0" dirty="0" err="1" smtClean="0"/>
              <a:t>Afterwards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work</a:t>
            </a:r>
            <a:r>
              <a:rPr lang="nl-NL" baseline="0" dirty="0" smtClean="0"/>
              <a:t> on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poster (</a:t>
            </a:r>
            <a:r>
              <a:rPr lang="nl-NL" baseline="0" dirty="0" err="1" smtClean="0"/>
              <a:t>individually</a:t>
            </a:r>
            <a:r>
              <a:rPr lang="nl-NL" baseline="0" dirty="0" smtClean="0"/>
              <a:t>) in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 room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if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someone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show a concept poster </a:t>
            </a:r>
            <a:r>
              <a:rPr lang="nl-NL" baseline="0" dirty="0" err="1" smtClean="0"/>
              <a:t>after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, we well </a:t>
            </a:r>
            <a:r>
              <a:rPr lang="nl-NL" baseline="0" dirty="0" err="1" smtClean="0"/>
              <a:t>give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plenary</a:t>
            </a:r>
            <a:r>
              <a:rPr lang="nl-NL" baseline="0" dirty="0" smtClean="0"/>
              <a:t> (peer) feedback.</a:t>
            </a:r>
          </a:p>
          <a:p>
            <a:endParaRPr lang="nl-NL" baseline="0" dirty="0" smtClean="0"/>
          </a:p>
          <a:p>
            <a:endParaRPr lang="nl-NL" baseline="0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1242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learn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outcomes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today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explain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what</a:t>
            </a:r>
            <a:r>
              <a:rPr lang="nl-NL" baseline="0" dirty="0" smtClean="0"/>
              <a:t> a research poster </a:t>
            </a:r>
            <a:r>
              <a:rPr lang="nl-NL" baseline="0" dirty="0" err="1" smtClean="0"/>
              <a:t>should</a:t>
            </a:r>
            <a:r>
              <a:rPr lang="nl-NL" baseline="0" dirty="0" smtClean="0"/>
              <a:t> look like,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indicate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which</a:t>
            </a:r>
            <a:r>
              <a:rPr lang="nl-NL" baseline="0" dirty="0" smtClean="0"/>
              <a:t> information/</a:t>
            </a:r>
            <a:r>
              <a:rPr lang="nl-NL" baseline="0" dirty="0" err="1" smtClean="0"/>
              <a:t>results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from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own</a:t>
            </a:r>
            <a:r>
              <a:rPr lang="nl-NL" baseline="0" dirty="0" smtClean="0"/>
              <a:t> research is relevant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show on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poster.</a:t>
            </a:r>
          </a:p>
          <a:p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are </a:t>
            </a:r>
            <a:r>
              <a:rPr lang="nl-NL" baseline="0" dirty="0" err="1" smtClean="0"/>
              <a:t>able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design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research poster in e.g. Microsoft </a:t>
            </a:r>
            <a:r>
              <a:rPr lang="nl-NL" baseline="0" dirty="0" err="1" smtClean="0"/>
              <a:t>powerpoint</a:t>
            </a:r>
            <a:r>
              <a:rPr lang="nl-NL" baseline="0" dirty="0" smtClean="0"/>
              <a:t>.</a:t>
            </a:r>
            <a:endParaRPr lang="en-US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1882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0018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Voordat we het concreet over het onderwerp Poster gaan hebben: eers</a:t>
            </a:r>
            <a:r>
              <a:rPr lang="nl-NL" baseline="0" dirty="0" smtClean="0"/>
              <a:t>t samen stil staan bij </a:t>
            </a:r>
            <a:r>
              <a:rPr lang="nl-NL" altLang="en-US" sz="1200" dirty="0" smtClean="0"/>
              <a:t>Resultaten – conclusies – implicaties/aanbevelingen.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en-US" sz="1200" dirty="0" smtClean="0"/>
              <a:t>Lijn</a:t>
            </a:r>
            <a:r>
              <a:rPr lang="nl-NL" altLang="en-US" sz="1200" baseline="0" dirty="0" smtClean="0"/>
              <a:t> ontbreekt: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altLang="en-US" sz="1200" baseline="0" dirty="0" smtClean="0"/>
              <a:t>Resultaten die niet/onvoldoende aansluiten bij onderzoeksvraag en methoden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altLang="en-US" sz="1200" baseline="0" dirty="0" smtClean="0"/>
              <a:t>Conclusies niet (alleen) zijn gebaseerd op resultaten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altLang="en-US" sz="1200" baseline="0" dirty="0" smtClean="0"/>
              <a:t>Implicaties/aanbevelingen niet aansluiten bij resultaten en/of aanleiding/probleemstelling</a:t>
            </a:r>
            <a:endParaRPr lang="nl-NL" altLang="en-US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altLang="en-US" sz="1200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5658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Voordat we het concreet over het onderwerp Poster gaan hebben: eers</a:t>
            </a:r>
            <a:r>
              <a:rPr lang="nl-NL" baseline="0" dirty="0" smtClean="0"/>
              <a:t>t samen stil staan bij </a:t>
            </a:r>
            <a:r>
              <a:rPr lang="nl-NL" altLang="en-US" sz="1200" dirty="0" smtClean="0"/>
              <a:t>Resultaten – conclusies – implicaties/aanbevelingen.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altLang="en-US" sz="1200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0399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First </a:t>
            </a:r>
            <a:r>
              <a:rPr lang="nl-NL" dirty="0" err="1" smtClean="0"/>
              <a:t>some</a:t>
            </a:r>
            <a:r>
              <a:rPr lang="nl-NL" baseline="0" dirty="0" smtClean="0"/>
              <a:t> practical information:</a:t>
            </a:r>
          </a:p>
          <a:p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design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research poster in e.g. Microsoft </a:t>
            </a:r>
            <a:r>
              <a:rPr lang="nl-NL" baseline="0" dirty="0" err="1" smtClean="0"/>
              <a:t>Powerpoint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export/or save </a:t>
            </a:r>
            <a:r>
              <a:rPr lang="nl-NL" baseline="0" dirty="0" err="1" smtClean="0"/>
              <a:t>it</a:t>
            </a:r>
            <a:r>
              <a:rPr lang="nl-NL" baseline="0" dirty="0" smtClean="0"/>
              <a:t> as a </a:t>
            </a:r>
            <a:r>
              <a:rPr lang="nl-NL" baseline="0" dirty="0" err="1" smtClean="0"/>
              <a:t>PDF-file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Otherwise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lay-out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change </a:t>
            </a:r>
            <a:r>
              <a:rPr lang="nl-NL" baseline="0" dirty="0" err="1" smtClean="0"/>
              <a:t>when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powerpoint</a:t>
            </a:r>
            <a:r>
              <a:rPr lang="nl-NL" baseline="0" dirty="0" smtClean="0"/>
              <a:t>-document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opened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another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powerpoint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version</a:t>
            </a:r>
            <a:r>
              <a:rPr lang="nl-NL" baseline="0" dirty="0" smtClean="0"/>
              <a:t>. It </a:t>
            </a:r>
            <a:r>
              <a:rPr lang="nl-NL" baseline="0" dirty="0" err="1" smtClean="0"/>
              <a:t>would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shame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really-nice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designed</a:t>
            </a:r>
            <a:r>
              <a:rPr lang="nl-NL" baseline="0" dirty="0" smtClean="0"/>
              <a:t> poster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a mess </a:t>
            </a:r>
            <a:r>
              <a:rPr lang="nl-NL" baseline="0" dirty="0" err="1" smtClean="0"/>
              <a:t>when</a:t>
            </a:r>
            <a:r>
              <a:rPr lang="nl-NL" baseline="0" dirty="0" smtClean="0"/>
              <a:t> I open </a:t>
            </a:r>
            <a:r>
              <a:rPr lang="nl-NL" baseline="0" dirty="0" err="1" smtClean="0"/>
              <a:t>it</a:t>
            </a:r>
            <a:r>
              <a:rPr lang="nl-NL" baseline="0" dirty="0" smtClean="0"/>
              <a:t> on </a:t>
            </a:r>
            <a:r>
              <a:rPr lang="nl-NL" baseline="0" dirty="0" err="1" smtClean="0"/>
              <a:t>my</a:t>
            </a:r>
            <a:r>
              <a:rPr lang="nl-NL" baseline="0" dirty="0" smtClean="0"/>
              <a:t> computer. </a:t>
            </a:r>
            <a:r>
              <a:rPr lang="nl-NL" baseline="0" dirty="0" err="1" smtClean="0"/>
              <a:t>Furthermore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Ephorus</a:t>
            </a:r>
            <a:r>
              <a:rPr lang="nl-NL" baseline="0" dirty="0" smtClean="0"/>
              <a:t> does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work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powerpoint</a:t>
            </a:r>
            <a:r>
              <a:rPr lang="nl-NL" baseline="0" dirty="0" smtClean="0"/>
              <a:t>.</a:t>
            </a:r>
          </a:p>
          <a:p>
            <a:r>
              <a:rPr lang="nl-NL" baseline="0" dirty="0" err="1" smtClean="0"/>
              <a:t>Then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hand in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PDF-File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OnStage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Ephorus</a:t>
            </a:r>
            <a:r>
              <a:rPr lang="nl-NL" baseline="0" dirty="0" smtClean="0"/>
              <a:t> check</a:t>
            </a:r>
          </a:p>
          <a:p>
            <a:endParaRPr lang="nl-NL" baseline="0" dirty="0" smtClean="0"/>
          </a:p>
          <a:p>
            <a:r>
              <a:rPr lang="nl-NL" baseline="0" dirty="0" smtClean="0"/>
              <a:t>For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exihibition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need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print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poster on page </a:t>
            </a:r>
            <a:r>
              <a:rPr lang="nl-NL" baseline="0" dirty="0" err="1" smtClean="0"/>
              <a:t>size</a:t>
            </a:r>
            <a:r>
              <a:rPr lang="nl-NL" baseline="0" dirty="0" smtClean="0"/>
              <a:t> A0 or A1 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8997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 smtClean="0"/>
              <a:t>Due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size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poster boards, paper </a:t>
            </a:r>
            <a:r>
              <a:rPr lang="nl-NL" baseline="0" dirty="0" err="1" smtClean="0"/>
              <a:t>size</a:t>
            </a:r>
            <a:r>
              <a:rPr lang="nl-NL" baseline="0" dirty="0" smtClean="0"/>
              <a:t> A1 is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largest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size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fits in landscape </a:t>
            </a:r>
            <a:r>
              <a:rPr lang="nl-NL" baseline="0" dirty="0" err="1" smtClean="0"/>
              <a:t>orientation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When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poster is </a:t>
            </a:r>
            <a:r>
              <a:rPr lang="nl-NL" baseline="0" dirty="0" err="1" smtClean="0"/>
              <a:t>portrait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oriented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then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choose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either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A0 or A1.</a:t>
            </a:r>
            <a:endParaRPr lang="en-US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173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As we </a:t>
            </a:r>
            <a:r>
              <a:rPr lang="nl-NL" dirty="0" err="1" smtClean="0"/>
              <a:t>saw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our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examples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it</a:t>
            </a:r>
            <a:r>
              <a:rPr lang="nl-NL" baseline="0" dirty="0" smtClean="0"/>
              <a:t> is important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information is </a:t>
            </a:r>
            <a:r>
              <a:rPr lang="nl-NL" baseline="0" dirty="0" err="1" smtClean="0"/>
              <a:t>presented</a:t>
            </a:r>
            <a:r>
              <a:rPr lang="nl-NL" baseline="0" dirty="0" smtClean="0"/>
              <a:t> in a </a:t>
            </a:r>
            <a:r>
              <a:rPr lang="nl-NL" baseline="0" dirty="0" err="1" smtClean="0"/>
              <a:t>logical</a:t>
            </a:r>
            <a:r>
              <a:rPr lang="nl-NL" baseline="0" dirty="0" smtClean="0"/>
              <a:t> order. (top-</a:t>
            </a:r>
            <a:r>
              <a:rPr lang="nl-NL" baseline="0" dirty="0" err="1" smtClean="0"/>
              <a:t>bottom</a:t>
            </a:r>
            <a:r>
              <a:rPr lang="nl-NL" baseline="0" dirty="0" smtClean="0"/>
              <a:t>; </a:t>
            </a:r>
            <a:r>
              <a:rPr lang="nl-NL" baseline="0" dirty="0" err="1" smtClean="0"/>
              <a:t>left</a:t>
            </a:r>
            <a:r>
              <a:rPr lang="nl-NL" baseline="0" dirty="0" smtClean="0"/>
              <a:t>-right). People </a:t>
            </a:r>
            <a:r>
              <a:rPr lang="nl-NL" baseline="0" dirty="0" err="1" smtClean="0"/>
              <a:t>who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visit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exihibition</a:t>
            </a:r>
            <a:r>
              <a:rPr lang="nl-NL" baseline="0" dirty="0" smtClean="0"/>
              <a:t> do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take </a:t>
            </a:r>
            <a:r>
              <a:rPr lang="nl-NL" baseline="0" dirty="0" err="1" smtClean="0"/>
              <a:t>lots</a:t>
            </a:r>
            <a:r>
              <a:rPr lang="nl-NL" baseline="0" dirty="0" smtClean="0"/>
              <a:t> of time, </a:t>
            </a:r>
            <a:r>
              <a:rPr lang="nl-NL" baseline="0" dirty="0" err="1" smtClean="0"/>
              <a:t>they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need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clear</a:t>
            </a:r>
            <a:r>
              <a:rPr lang="nl-NL" baseline="0" dirty="0" smtClean="0"/>
              <a:t> information. </a:t>
            </a:r>
            <a:r>
              <a:rPr lang="nl-NL" baseline="0" dirty="0" err="1" smtClean="0"/>
              <a:t>Therefore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structure</a:t>
            </a:r>
            <a:r>
              <a:rPr lang="nl-NL" baseline="0" dirty="0" smtClean="0"/>
              <a:t> (</a:t>
            </a:r>
            <a:r>
              <a:rPr lang="nl-NL" baseline="0" dirty="0" err="1" smtClean="0"/>
              <a:t>indicating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sections</a:t>
            </a:r>
            <a:r>
              <a:rPr lang="nl-NL" baseline="0" dirty="0" smtClean="0"/>
              <a:t>) is </a:t>
            </a:r>
            <a:r>
              <a:rPr lang="nl-NL" baseline="0" dirty="0" err="1" smtClean="0"/>
              <a:t>also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very</a:t>
            </a:r>
            <a:r>
              <a:rPr lang="nl-NL" baseline="0" dirty="0" smtClean="0"/>
              <a:t> important. </a:t>
            </a:r>
          </a:p>
          <a:p>
            <a:r>
              <a:rPr lang="nl-NL" baseline="0" dirty="0" err="1" smtClean="0"/>
              <a:t>Another</a:t>
            </a:r>
            <a:r>
              <a:rPr lang="nl-NL" baseline="0" dirty="0" smtClean="0"/>
              <a:t> important </a:t>
            </a:r>
            <a:r>
              <a:rPr lang="nl-NL" baseline="0" dirty="0" err="1" smtClean="0"/>
              <a:t>thing</a:t>
            </a:r>
            <a:r>
              <a:rPr lang="nl-NL" baseline="0" dirty="0" smtClean="0"/>
              <a:t>, is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use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colors</a:t>
            </a:r>
            <a:r>
              <a:rPr lang="nl-NL" baseline="0" dirty="0" smtClean="0"/>
              <a:t>. Make </a:t>
            </a:r>
            <a:r>
              <a:rPr lang="nl-NL" baseline="0" dirty="0" err="1" smtClean="0"/>
              <a:t>sure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tekst is </a:t>
            </a:r>
            <a:r>
              <a:rPr lang="nl-NL" baseline="0" dirty="0" err="1" smtClean="0"/>
              <a:t>clearly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visible</a:t>
            </a:r>
            <a:r>
              <a:rPr lang="nl-NL" baseline="0" dirty="0" smtClean="0"/>
              <a:t> (contrast background </a:t>
            </a:r>
            <a:r>
              <a:rPr lang="nl-NL" baseline="0" dirty="0" err="1" smtClean="0"/>
              <a:t>color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smtClean="0">
                <a:solidFill>
                  <a:srgbClr val="FF0000"/>
                </a:solidFill>
              </a:rPr>
              <a:t>Font </a:t>
            </a:r>
            <a:r>
              <a:rPr lang="nl-NL" baseline="0" dirty="0" err="1" smtClean="0">
                <a:solidFill>
                  <a:srgbClr val="FF0000"/>
                </a:solidFill>
              </a:rPr>
              <a:t>color</a:t>
            </a:r>
            <a:r>
              <a:rPr lang="nl-NL" baseline="0" dirty="0" smtClean="0">
                <a:solidFill>
                  <a:srgbClr val="FF0000"/>
                </a:solidFill>
              </a:rPr>
              <a:t>). </a:t>
            </a:r>
            <a:r>
              <a:rPr lang="nl-NL" baseline="0" dirty="0" err="1" smtClean="0">
                <a:solidFill>
                  <a:srgbClr val="FF0000"/>
                </a:solidFill>
              </a:rPr>
              <a:t>Do’nt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use</a:t>
            </a:r>
            <a:r>
              <a:rPr lang="nl-NL" baseline="0" dirty="0" smtClean="0">
                <a:solidFill>
                  <a:srgbClr val="FF0000"/>
                </a:solidFill>
              </a:rPr>
              <a:t> red </a:t>
            </a:r>
            <a:r>
              <a:rPr lang="nl-NL" baseline="0" dirty="0" err="1" smtClean="0">
                <a:solidFill>
                  <a:srgbClr val="FF0000"/>
                </a:solidFill>
              </a:rPr>
              <a:t>and</a:t>
            </a:r>
            <a:r>
              <a:rPr lang="nl-NL" baseline="0" dirty="0" smtClean="0">
                <a:solidFill>
                  <a:srgbClr val="FF0000"/>
                </a:solidFill>
              </a:rPr>
              <a:t> green, as a large percentage is colour blind </a:t>
            </a:r>
            <a:r>
              <a:rPr lang="nl-NL" baseline="0" dirty="0" err="1" smtClean="0">
                <a:solidFill>
                  <a:srgbClr val="FF0000"/>
                </a:solidFill>
              </a:rPr>
              <a:t>and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can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not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distinguish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between</a:t>
            </a:r>
            <a:r>
              <a:rPr lang="nl-NL" baseline="0" dirty="0" smtClean="0">
                <a:solidFill>
                  <a:srgbClr val="FF0000"/>
                </a:solidFill>
              </a:rPr>
              <a:t> these </a:t>
            </a:r>
            <a:r>
              <a:rPr lang="nl-NL" baseline="0" dirty="0" err="1" smtClean="0">
                <a:solidFill>
                  <a:srgbClr val="FF0000"/>
                </a:solidFill>
              </a:rPr>
              <a:t>colors</a:t>
            </a:r>
            <a:r>
              <a:rPr lang="nl-NL" baseline="0" dirty="0" smtClean="0">
                <a:solidFill>
                  <a:srgbClr val="FF0000"/>
                </a:solidFill>
              </a:rPr>
              <a:t>.</a:t>
            </a:r>
          </a:p>
          <a:p>
            <a:endParaRPr lang="nl-NL" baseline="0" dirty="0" smtClean="0">
              <a:solidFill>
                <a:srgbClr val="FF0000"/>
              </a:solidFill>
            </a:endParaRPr>
          </a:p>
          <a:p>
            <a:r>
              <a:rPr lang="nl-NL" baseline="0" dirty="0" smtClean="0">
                <a:solidFill>
                  <a:srgbClr val="FF0000"/>
                </a:solidFill>
              </a:rPr>
              <a:t>The font </a:t>
            </a:r>
            <a:r>
              <a:rPr lang="nl-NL" baseline="0" dirty="0" err="1" smtClean="0">
                <a:solidFill>
                  <a:srgbClr val="FF0000"/>
                </a:solidFill>
              </a:rPr>
              <a:t>size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should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be</a:t>
            </a:r>
            <a:r>
              <a:rPr lang="nl-NL" baseline="0" dirty="0" smtClean="0">
                <a:solidFill>
                  <a:srgbClr val="FF0000"/>
                </a:solidFill>
              </a:rPr>
              <a:t> big </a:t>
            </a:r>
            <a:r>
              <a:rPr lang="nl-NL" baseline="0" dirty="0" err="1" smtClean="0">
                <a:solidFill>
                  <a:srgbClr val="FF0000"/>
                </a:solidFill>
              </a:rPr>
              <a:t>enough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to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read</a:t>
            </a:r>
            <a:r>
              <a:rPr lang="nl-NL" baseline="0" dirty="0" smtClean="0">
                <a:solidFill>
                  <a:srgbClr val="FF0000"/>
                </a:solidFill>
              </a:rPr>
              <a:t> is form a few meters.</a:t>
            </a:r>
          </a:p>
          <a:p>
            <a:r>
              <a:rPr lang="nl-NL" baseline="0" dirty="0" err="1" smtClean="0">
                <a:solidFill>
                  <a:srgbClr val="FF0000"/>
                </a:solidFill>
              </a:rPr>
              <a:t>If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you</a:t>
            </a:r>
            <a:r>
              <a:rPr lang="nl-NL" baseline="0" dirty="0" smtClean="0">
                <a:solidFill>
                  <a:srgbClr val="FF0000"/>
                </a:solidFill>
              </a:rPr>
              <a:t> want </a:t>
            </a:r>
            <a:r>
              <a:rPr lang="nl-NL" baseline="0" dirty="0" err="1" smtClean="0">
                <a:solidFill>
                  <a:srgbClr val="FF0000"/>
                </a:solidFill>
              </a:rPr>
              <a:t>the</a:t>
            </a:r>
            <a:r>
              <a:rPr lang="nl-NL" baseline="0" dirty="0" smtClean="0">
                <a:solidFill>
                  <a:srgbClr val="FF0000"/>
                </a:solidFill>
              </a:rPr>
              <a:t> exact </a:t>
            </a:r>
            <a:r>
              <a:rPr lang="nl-NL" baseline="0" dirty="0" err="1" smtClean="0">
                <a:solidFill>
                  <a:srgbClr val="FF0000"/>
                </a:solidFill>
              </a:rPr>
              <a:t>recommendations</a:t>
            </a:r>
            <a:r>
              <a:rPr lang="nl-NL" baseline="0" dirty="0" smtClean="0">
                <a:solidFill>
                  <a:srgbClr val="FF0000"/>
                </a:solidFill>
              </a:rPr>
              <a:t>, </a:t>
            </a:r>
            <a:r>
              <a:rPr lang="nl-NL" baseline="0" dirty="0" err="1" smtClean="0">
                <a:solidFill>
                  <a:srgbClr val="FF0000"/>
                </a:solidFill>
              </a:rPr>
              <a:t>please</a:t>
            </a:r>
            <a:r>
              <a:rPr lang="nl-NL" baseline="0" dirty="0" smtClean="0">
                <a:solidFill>
                  <a:srgbClr val="FF0000"/>
                </a:solidFill>
              </a:rPr>
              <a:t> take a look at </a:t>
            </a:r>
            <a:r>
              <a:rPr lang="nl-NL" baseline="0" dirty="0" err="1" smtClean="0">
                <a:solidFill>
                  <a:srgbClr val="FF0000"/>
                </a:solidFill>
              </a:rPr>
              <a:t>the</a:t>
            </a:r>
            <a:r>
              <a:rPr lang="nl-NL" baseline="0" dirty="0" smtClean="0">
                <a:solidFill>
                  <a:srgbClr val="FF0000"/>
                </a:solidFill>
              </a:rPr>
              <a:t> video.</a:t>
            </a:r>
          </a:p>
          <a:p>
            <a:endParaRPr lang="nl-NL" baseline="0" dirty="0" smtClean="0">
              <a:solidFill>
                <a:srgbClr val="FF0000"/>
              </a:solidFill>
            </a:endParaRPr>
          </a:p>
          <a:p>
            <a:r>
              <a:rPr lang="nl-NL" baseline="0" dirty="0" err="1" smtClean="0">
                <a:solidFill>
                  <a:srgbClr val="FF0000"/>
                </a:solidFill>
              </a:rPr>
              <a:t>Further</a:t>
            </a:r>
            <a:r>
              <a:rPr lang="nl-NL" baseline="0" dirty="0" smtClean="0">
                <a:solidFill>
                  <a:srgbClr val="FF0000"/>
                </a:solidFill>
              </a:rPr>
              <a:t> a </a:t>
            </a:r>
            <a:r>
              <a:rPr lang="nl-NL" baseline="0" dirty="0" err="1" smtClean="0">
                <a:solidFill>
                  <a:srgbClr val="FF0000"/>
                </a:solidFill>
              </a:rPr>
              <a:t>really</a:t>
            </a:r>
            <a:r>
              <a:rPr lang="nl-NL" baseline="0" dirty="0" smtClean="0">
                <a:solidFill>
                  <a:srgbClr val="FF0000"/>
                </a:solidFill>
              </a:rPr>
              <a:t> important </a:t>
            </a:r>
            <a:r>
              <a:rPr lang="nl-NL" baseline="0" dirty="0" err="1" smtClean="0">
                <a:solidFill>
                  <a:srgbClr val="FF0000"/>
                </a:solidFill>
              </a:rPr>
              <a:t>recommendation</a:t>
            </a:r>
            <a:r>
              <a:rPr lang="nl-NL" baseline="0" dirty="0" smtClean="0">
                <a:solidFill>
                  <a:srgbClr val="FF0000"/>
                </a:solidFill>
              </a:rPr>
              <a:t> is; keep 40% of </a:t>
            </a:r>
            <a:r>
              <a:rPr lang="nl-NL" baseline="0" dirty="0" err="1" smtClean="0">
                <a:solidFill>
                  <a:srgbClr val="FF0000"/>
                </a:solidFill>
              </a:rPr>
              <a:t>your</a:t>
            </a:r>
            <a:r>
              <a:rPr lang="nl-NL" baseline="0" dirty="0" smtClean="0">
                <a:solidFill>
                  <a:srgbClr val="FF0000"/>
                </a:solidFill>
              </a:rPr>
              <a:t> poster </a:t>
            </a:r>
            <a:r>
              <a:rPr lang="nl-NL" baseline="0" dirty="0" err="1" smtClean="0">
                <a:solidFill>
                  <a:srgbClr val="FF0000"/>
                </a:solidFill>
              </a:rPr>
              <a:t>blanc</a:t>
            </a:r>
            <a:r>
              <a:rPr lang="nl-NL" baseline="0" dirty="0" smtClean="0">
                <a:solidFill>
                  <a:srgbClr val="FF0000"/>
                </a:solidFill>
              </a:rPr>
              <a:t> (no tekst, no </a:t>
            </a:r>
            <a:r>
              <a:rPr lang="nl-NL" baseline="0" dirty="0" err="1" smtClean="0">
                <a:solidFill>
                  <a:srgbClr val="FF0000"/>
                </a:solidFill>
              </a:rPr>
              <a:t>figures</a:t>
            </a:r>
            <a:r>
              <a:rPr lang="nl-NL" baseline="0" dirty="0" smtClean="0">
                <a:solidFill>
                  <a:srgbClr val="FF0000"/>
                </a:solidFill>
              </a:rPr>
              <a:t>.). </a:t>
            </a:r>
            <a:r>
              <a:rPr lang="nl-NL" baseline="0" dirty="0" err="1" smtClean="0">
                <a:solidFill>
                  <a:srgbClr val="FF0000"/>
                </a:solidFill>
              </a:rPr>
              <a:t>This</a:t>
            </a:r>
            <a:r>
              <a:rPr lang="nl-NL" baseline="0" dirty="0" smtClean="0">
                <a:solidFill>
                  <a:srgbClr val="FF0000"/>
                </a:solidFill>
              </a:rPr>
              <a:t> was </a:t>
            </a:r>
            <a:r>
              <a:rPr lang="nl-NL" baseline="0" dirty="0" err="1" smtClean="0">
                <a:solidFill>
                  <a:srgbClr val="FF0000"/>
                </a:solidFill>
              </a:rPr>
              <a:t>really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the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biggest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mistake</a:t>
            </a:r>
            <a:r>
              <a:rPr lang="nl-NL" baseline="0" dirty="0" smtClean="0">
                <a:solidFill>
                  <a:srgbClr val="FF0000"/>
                </a:solidFill>
              </a:rPr>
              <a:t> of most poster last </a:t>
            </a:r>
            <a:r>
              <a:rPr lang="nl-NL" baseline="0" dirty="0" err="1" smtClean="0">
                <a:solidFill>
                  <a:srgbClr val="FF0000"/>
                </a:solidFill>
              </a:rPr>
              <a:t>year</a:t>
            </a:r>
            <a:r>
              <a:rPr lang="nl-NL" baseline="0" dirty="0" smtClean="0">
                <a:solidFill>
                  <a:srgbClr val="FF0000"/>
                </a:solidFill>
              </a:rPr>
              <a:t>. </a:t>
            </a:r>
            <a:r>
              <a:rPr lang="nl-NL" baseline="0" dirty="0" err="1" smtClean="0">
                <a:solidFill>
                  <a:srgbClr val="FF0000"/>
                </a:solidFill>
              </a:rPr>
              <a:t>You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can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not</a:t>
            </a:r>
            <a:r>
              <a:rPr lang="nl-NL" baseline="0" dirty="0" smtClean="0">
                <a:solidFill>
                  <a:srgbClr val="FF0000"/>
                </a:solidFill>
              </a:rPr>
              <a:t> put </a:t>
            </a:r>
            <a:r>
              <a:rPr lang="nl-NL" baseline="0" dirty="0" err="1" smtClean="0">
                <a:solidFill>
                  <a:srgbClr val="FF0000"/>
                </a:solidFill>
              </a:rPr>
              <a:t>all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results</a:t>
            </a:r>
            <a:r>
              <a:rPr lang="nl-NL" baseline="0" dirty="0" smtClean="0">
                <a:solidFill>
                  <a:srgbClr val="FF0000"/>
                </a:solidFill>
              </a:rPr>
              <a:t> of </a:t>
            </a:r>
            <a:r>
              <a:rPr lang="nl-NL" baseline="0" dirty="0" err="1" smtClean="0">
                <a:solidFill>
                  <a:srgbClr val="FF0000"/>
                </a:solidFill>
              </a:rPr>
              <a:t>your</a:t>
            </a:r>
            <a:r>
              <a:rPr lang="nl-NL" baseline="0" dirty="0" smtClean="0">
                <a:solidFill>
                  <a:srgbClr val="FF0000"/>
                </a:solidFill>
              </a:rPr>
              <a:t> research on </a:t>
            </a:r>
            <a:r>
              <a:rPr lang="nl-NL" baseline="0" dirty="0" err="1" smtClean="0">
                <a:solidFill>
                  <a:srgbClr val="FF0000"/>
                </a:solidFill>
              </a:rPr>
              <a:t>the</a:t>
            </a:r>
            <a:r>
              <a:rPr lang="nl-NL" baseline="0" dirty="0" smtClean="0">
                <a:solidFill>
                  <a:srgbClr val="FF0000"/>
                </a:solidFill>
              </a:rPr>
              <a:t> poster. </a:t>
            </a:r>
            <a:r>
              <a:rPr lang="nl-NL" baseline="0" dirty="0" err="1" smtClean="0">
                <a:solidFill>
                  <a:srgbClr val="FF0000"/>
                </a:solidFill>
              </a:rPr>
              <a:t>You</a:t>
            </a:r>
            <a:r>
              <a:rPr lang="nl-NL" baseline="0" dirty="0" smtClean="0">
                <a:solidFill>
                  <a:srgbClr val="FF0000"/>
                </a:solidFill>
              </a:rPr>
              <a:t> have </a:t>
            </a:r>
            <a:r>
              <a:rPr lang="nl-NL" baseline="0" dirty="0" err="1" smtClean="0">
                <a:solidFill>
                  <a:srgbClr val="FF0000"/>
                </a:solidFill>
              </a:rPr>
              <a:t>to</a:t>
            </a:r>
            <a:r>
              <a:rPr lang="nl-NL" baseline="0" dirty="0" smtClean="0">
                <a:solidFill>
                  <a:srgbClr val="FF0000"/>
                </a:solidFill>
              </a:rPr>
              <a:t> make </a:t>
            </a:r>
            <a:r>
              <a:rPr lang="nl-NL" baseline="0" dirty="0" err="1" smtClean="0">
                <a:solidFill>
                  <a:srgbClr val="FF0000"/>
                </a:solidFill>
              </a:rPr>
              <a:t>choices</a:t>
            </a:r>
            <a:r>
              <a:rPr lang="nl-NL" baseline="0" dirty="0" smtClean="0">
                <a:solidFill>
                  <a:srgbClr val="FF0000"/>
                </a:solidFill>
              </a:rPr>
              <a:t>. The information on </a:t>
            </a:r>
            <a:r>
              <a:rPr lang="nl-NL" baseline="0" dirty="0" err="1" smtClean="0">
                <a:solidFill>
                  <a:srgbClr val="FF0000"/>
                </a:solidFill>
              </a:rPr>
              <a:t>the</a:t>
            </a:r>
            <a:r>
              <a:rPr lang="nl-NL" baseline="0" dirty="0" smtClean="0">
                <a:solidFill>
                  <a:srgbClr val="FF0000"/>
                </a:solidFill>
              </a:rPr>
              <a:t> poster </a:t>
            </a:r>
            <a:r>
              <a:rPr lang="nl-NL" baseline="0" dirty="0" err="1" smtClean="0">
                <a:solidFill>
                  <a:srgbClr val="FF0000"/>
                </a:solidFill>
              </a:rPr>
              <a:t>can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not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be</a:t>
            </a:r>
            <a:r>
              <a:rPr lang="nl-NL" baseline="0" dirty="0" smtClean="0">
                <a:solidFill>
                  <a:srgbClr val="FF0000"/>
                </a:solidFill>
              </a:rPr>
              <a:t> as </a:t>
            </a:r>
            <a:r>
              <a:rPr lang="nl-NL" baseline="0" dirty="0" err="1" smtClean="0">
                <a:solidFill>
                  <a:srgbClr val="FF0000"/>
                </a:solidFill>
              </a:rPr>
              <a:t>much</a:t>
            </a:r>
            <a:r>
              <a:rPr lang="nl-NL" baseline="0" dirty="0" smtClean="0">
                <a:solidFill>
                  <a:srgbClr val="FF0000"/>
                </a:solidFill>
              </a:rPr>
              <a:t> as in a report or </a:t>
            </a:r>
            <a:r>
              <a:rPr lang="nl-NL" baseline="0" dirty="0" err="1" smtClean="0">
                <a:solidFill>
                  <a:srgbClr val="FF0000"/>
                </a:solidFill>
              </a:rPr>
              <a:t>article</a:t>
            </a:r>
            <a:r>
              <a:rPr lang="nl-NL" baseline="0" dirty="0" smtClean="0">
                <a:solidFill>
                  <a:srgbClr val="FF0000"/>
                </a:solidFill>
              </a:rPr>
              <a:t>.</a:t>
            </a:r>
          </a:p>
          <a:p>
            <a:endParaRPr lang="nl-NL" baseline="0" dirty="0" smtClean="0">
              <a:solidFill>
                <a:srgbClr val="FF0000"/>
              </a:solidFill>
            </a:endParaRPr>
          </a:p>
          <a:p>
            <a:r>
              <a:rPr lang="nl-NL" baseline="0" dirty="0" err="1" smtClean="0">
                <a:solidFill>
                  <a:srgbClr val="FF0000"/>
                </a:solidFill>
              </a:rPr>
              <a:t>So</a:t>
            </a:r>
            <a:r>
              <a:rPr lang="nl-NL" baseline="0" dirty="0" smtClean="0">
                <a:solidFill>
                  <a:srgbClr val="FF0000"/>
                </a:solidFill>
              </a:rPr>
              <a:t> keep in mind:</a:t>
            </a:r>
          </a:p>
          <a:p>
            <a:r>
              <a:rPr lang="nl-NL" baseline="0" dirty="0" smtClean="0">
                <a:solidFill>
                  <a:srgbClr val="FF0000"/>
                </a:solidFill>
              </a:rPr>
              <a:t>LESS is MORE</a:t>
            </a:r>
          </a:p>
          <a:p>
            <a:endParaRPr lang="nl-NL" baseline="0" dirty="0" smtClean="0">
              <a:solidFill>
                <a:srgbClr val="FF0000"/>
              </a:solidFill>
            </a:endParaRPr>
          </a:p>
          <a:p>
            <a:r>
              <a:rPr lang="nl-NL" baseline="0" dirty="0" err="1" smtClean="0">
                <a:solidFill>
                  <a:srgbClr val="FF0000"/>
                </a:solidFill>
              </a:rPr>
              <a:t>You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should</a:t>
            </a:r>
            <a:r>
              <a:rPr lang="nl-NL" baseline="0" dirty="0" smtClean="0">
                <a:solidFill>
                  <a:srgbClr val="FF0000"/>
                </a:solidFill>
              </a:rPr>
              <a:t> focus on </a:t>
            </a:r>
            <a:r>
              <a:rPr lang="nl-NL" baseline="0" dirty="0" err="1" smtClean="0">
                <a:solidFill>
                  <a:srgbClr val="FF0000"/>
                </a:solidFill>
              </a:rPr>
              <a:t>the</a:t>
            </a:r>
            <a:r>
              <a:rPr lang="nl-NL" baseline="0" dirty="0" smtClean="0">
                <a:solidFill>
                  <a:srgbClr val="FF0000"/>
                </a:solidFill>
              </a:rPr>
              <a:t> major </a:t>
            </a:r>
            <a:r>
              <a:rPr lang="nl-NL" baseline="0" dirty="0" err="1" smtClean="0">
                <a:solidFill>
                  <a:srgbClr val="FF0000"/>
                </a:solidFill>
              </a:rPr>
              <a:t>findings</a:t>
            </a:r>
            <a:r>
              <a:rPr lang="nl-NL" baseline="0" dirty="0" smtClean="0">
                <a:solidFill>
                  <a:srgbClr val="FF0000"/>
                </a:solidFill>
              </a:rPr>
              <a:t> of </a:t>
            </a:r>
            <a:r>
              <a:rPr lang="nl-NL" baseline="0" dirty="0" err="1" smtClean="0">
                <a:solidFill>
                  <a:srgbClr val="FF0000"/>
                </a:solidFill>
              </a:rPr>
              <a:t>your</a:t>
            </a:r>
            <a:r>
              <a:rPr lang="nl-NL" baseline="0" dirty="0" smtClean="0">
                <a:solidFill>
                  <a:srgbClr val="FF0000"/>
                </a:solidFill>
              </a:rPr>
              <a:t> research </a:t>
            </a:r>
            <a:r>
              <a:rPr lang="nl-NL" baseline="0" dirty="0" err="1" smtClean="0">
                <a:solidFill>
                  <a:srgbClr val="FF0000"/>
                </a:solidFill>
              </a:rPr>
              <a:t>and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think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about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what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the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audience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really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should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remember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from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your</a:t>
            </a:r>
            <a:r>
              <a:rPr lang="nl-NL" baseline="0" dirty="0" smtClean="0">
                <a:solidFill>
                  <a:srgbClr val="FF0000"/>
                </a:solidFill>
              </a:rPr>
              <a:t> research </a:t>
            </a:r>
            <a:r>
              <a:rPr lang="nl-NL" baseline="0" dirty="0" err="1" smtClean="0">
                <a:solidFill>
                  <a:srgbClr val="FF0000"/>
                </a:solidFill>
              </a:rPr>
              <a:t>after</a:t>
            </a:r>
            <a:r>
              <a:rPr lang="nl-NL" baseline="0" dirty="0" smtClean="0">
                <a:solidFill>
                  <a:srgbClr val="FF0000"/>
                </a:solidFill>
              </a:rPr>
              <a:t> </a:t>
            </a:r>
            <a:r>
              <a:rPr lang="nl-NL" baseline="0" dirty="0" err="1" smtClean="0">
                <a:solidFill>
                  <a:srgbClr val="FF0000"/>
                </a:solidFill>
              </a:rPr>
              <a:t>looking</a:t>
            </a:r>
            <a:r>
              <a:rPr lang="nl-NL" baseline="0" dirty="0" smtClean="0">
                <a:solidFill>
                  <a:srgbClr val="FF0000"/>
                </a:solidFill>
              </a:rPr>
              <a:t> at </a:t>
            </a:r>
            <a:r>
              <a:rPr lang="nl-NL" baseline="0" dirty="0" err="1" smtClean="0">
                <a:solidFill>
                  <a:srgbClr val="FF0000"/>
                </a:solidFill>
              </a:rPr>
              <a:t>all</a:t>
            </a:r>
            <a:r>
              <a:rPr lang="nl-NL" baseline="0" dirty="0" smtClean="0">
                <a:solidFill>
                  <a:srgbClr val="FF0000"/>
                </a:solidFill>
              </a:rPr>
              <a:t> these posters.</a:t>
            </a:r>
            <a:endParaRPr lang="nl-NL" dirty="0" smtClean="0"/>
          </a:p>
          <a:p>
            <a:r>
              <a:rPr lang="nl-NL" dirty="0" smtClean="0"/>
              <a:t>The </a:t>
            </a:r>
            <a:r>
              <a:rPr lang="nl-NL" dirty="0" err="1" smtClean="0"/>
              <a:t>main</a:t>
            </a:r>
            <a:r>
              <a:rPr lang="nl-NL" dirty="0" smtClean="0"/>
              <a:t> </a:t>
            </a:r>
            <a:r>
              <a:rPr lang="nl-NL" dirty="0" err="1" smtClean="0"/>
              <a:t>message</a:t>
            </a:r>
            <a:r>
              <a:rPr lang="nl-NL" dirty="0" smtClean="0"/>
              <a:t> </a:t>
            </a:r>
            <a:r>
              <a:rPr lang="nl-NL" dirty="0" err="1" smtClean="0"/>
              <a:t>will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more </a:t>
            </a:r>
            <a:r>
              <a:rPr lang="nl-NL" dirty="0" err="1" smtClean="0"/>
              <a:t>clear</a:t>
            </a:r>
            <a:r>
              <a:rPr lang="nl-NL" dirty="0" smtClean="0"/>
              <a:t>, </a:t>
            </a:r>
            <a:r>
              <a:rPr lang="nl-NL" dirty="0" err="1" smtClean="0"/>
              <a:t>when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give</a:t>
            </a:r>
            <a:r>
              <a:rPr lang="nl-NL" dirty="0" smtClean="0"/>
              <a:t> </a:t>
            </a:r>
            <a:r>
              <a:rPr lang="nl-NL" dirty="0" err="1" smtClean="0"/>
              <a:t>just</a:t>
            </a:r>
            <a:r>
              <a:rPr lang="nl-NL" dirty="0" smtClean="0"/>
              <a:t> </a:t>
            </a:r>
            <a:r>
              <a:rPr lang="nl-NL" dirty="0" err="1" smtClean="0"/>
              <a:t>enough</a:t>
            </a:r>
            <a:r>
              <a:rPr lang="nl-NL" dirty="0" smtClean="0"/>
              <a:t> information.</a:t>
            </a:r>
          </a:p>
          <a:p>
            <a:endParaRPr lang="nl-NL" dirty="0" smtClean="0"/>
          </a:p>
          <a:p>
            <a:r>
              <a:rPr lang="nl-NL" dirty="0" smtClean="0"/>
              <a:t>An </a:t>
            </a:r>
            <a:r>
              <a:rPr lang="nl-NL" dirty="0" err="1" smtClean="0"/>
              <a:t>example</a:t>
            </a:r>
            <a:r>
              <a:rPr lang="nl-NL" dirty="0" smtClean="0"/>
              <a:t>….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084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Than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the</a:t>
            </a:r>
            <a:r>
              <a:rPr lang="nl-NL" baseline="0" dirty="0" smtClean="0"/>
              <a:t> content of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poster.</a:t>
            </a:r>
          </a:p>
          <a:p>
            <a:r>
              <a:rPr lang="nl-NL" baseline="0" dirty="0" smtClean="0"/>
              <a:t>The poster </a:t>
            </a:r>
            <a:r>
              <a:rPr lang="nl-NL" baseline="0" dirty="0" err="1" smtClean="0"/>
              <a:t>definitely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need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attractive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title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represents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research. People </a:t>
            </a:r>
            <a:r>
              <a:rPr lang="nl-NL" baseline="0" dirty="0" err="1" smtClean="0"/>
              <a:t>walking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along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posters </a:t>
            </a:r>
            <a:r>
              <a:rPr lang="nl-NL" baseline="0" dirty="0" err="1" smtClean="0"/>
              <a:t>should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become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curious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about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research.</a:t>
            </a:r>
          </a:p>
          <a:p>
            <a:r>
              <a:rPr lang="nl-NL" baseline="0" dirty="0" smtClean="0"/>
              <a:t>Contact details are </a:t>
            </a:r>
            <a:r>
              <a:rPr lang="nl-NL" baseline="0" dirty="0" err="1" smtClean="0"/>
              <a:t>needed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your</a:t>
            </a:r>
            <a:r>
              <a:rPr lang="nl-NL" baseline="0" dirty="0" smtClean="0"/>
              <a:t> name, student </a:t>
            </a:r>
            <a:r>
              <a:rPr lang="nl-NL" baseline="0" dirty="0" err="1" smtClean="0"/>
              <a:t>number</a:t>
            </a:r>
            <a:r>
              <a:rPr lang="nl-NL" baseline="0" dirty="0" smtClean="0"/>
              <a:t>.</a:t>
            </a:r>
          </a:p>
          <a:p>
            <a:r>
              <a:rPr lang="nl-NL" baseline="0" dirty="0" err="1" smtClean="0"/>
              <a:t>Further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sections</a:t>
            </a:r>
            <a:r>
              <a:rPr lang="nl-NL" baseline="0" dirty="0" smtClean="0"/>
              <a:t>: </a:t>
            </a:r>
            <a:r>
              <a:rPr lang="nl-NL" baseline="0" dirty="0" err="1" smtClean="0"/>
              <a:t>introduction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objectives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methods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results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conclusion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explanation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product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developed</a:t>
            </a:r>
            <a:r>
              <a:rPr lang="nl-NL" baseline="0" dirty="0" smtClean="0"/>
              <a:t>.</a:t>
            </a:r>
          </a:p>
          <a:p>
            <a:endParaRPr lang="nl-NL" baseline="0" dirty="0" smtClean="0"/>
          </a:p>
          <a:p>
            <a:r>
              <a:rPr lang="nl-NL" baseline="0" dirty="0" smtClean="0"/>
              <a:t>Take </a:t>
            </a:r>
            <a:r>
              <a:rPr lang="nl-NL" baseline="0" dirty="0" err="1" smtClean="0"/>
              <a:t>also</a:t>
            </a:r>
            <a:r>
              <a:rPr lang="nl-NL" baseline="0" dirty="0" smtClean="0"/>
              <a:t> a look at </a:t>
            </a:r>
            <a:r>
              <a:rPr lang="nl-NL" baseline="0" dirty="0" err="1" smtClean="0"/>
              <a:t>the</a:t>
            </a:r>
            <a:r>
              <a:rPr lang="nl-NL" baseline="0" dirty="0" smtClean="0"/>
              <a:t> rating </a:t>
            </a:r>
            <a:r>
              <a:rPr lang="nl-NL" baseline="0" dirty="0" err="1" smtClean="0"/>
              <a:t>forms</a:t>
            </a:r>
            <a:r>
              <a:rPr lang="nl-NL" baseline="0" dirty="0" smtClean="0"/>
              <a:t>. Both lay-out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content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rated</a:t>
            </a:r>
            <a:r>
              <a:rPr lang="nl-NL" baseline="0" dirty="0" smtClean="0"/>
              <a:t>. </a:t>
            </a:r>
            <a:endParaRPr lang="en-US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7944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duurt</a:t>
            </a:r>
            <a:r>
              <a:rPr lang="en-US" dirty="0" smtClean="0"/>
              <a:t> </a:t>
            </a:r>
            <a:r>
              <a:rPr lang="en-US" dirty="0" err="1" smtClean="0"/>
              <a:t>vrij</a:t>
            </a:r>
            <a:r>
              <a:rPr lang="en-US" dirty="0" smtClean="0"/>
              <a:t> lang, maar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</a:t>
            </a:r>
            <a:r>
              <a:rPr lang="en-US" baseline="0" dirty="0" smtClean="0"/>
              <a:t> mag </a:t>
            </a:r>
            <a:r>
              <a:rPr lang="en-US" baseline="0" dirty="0" err="1" smtClean="0"/>
              <a:t>ook</a:t>
            </a:r>
            <a:r>
              <a:rPr lang="en-US" baseline="0" dirty="0" smtClean="0"/>
              <a:t>, je bent 8 min per student </a:t>
            </a:r>
            <a:r>
              <a:rPr lang="en-US" baseline="0" dirty="0" err="1" smtClean="0"/>
              <a:t>bezig</a:t>
            </a:r>
            <a:endParaRPr lang="en-US" baseline="0" dirty="0" smtClean="0"/>
          </a:p>
          <a:p>
            <a:r>
              <a:rPr lang="en-US" baseline="0" dirty="0" err="1" smtClean="0"/>
              <a:t>Totale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duur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activiteit</a:t>
            </a:r>
            <a:r>
              <a:rPr lang="en-US" baseline="0" dirty="0" smtClean="0"/>
              <a:t> 25 min</a:t>
            </a:r>
          </a:p>
          <a:p>
            <a:r>
              <a:rPr lang="en-US" baseline="0" dirty="0" err="1" smtClean="0"/>
              <a:t>Aan</a:t>
            </a:r>
            <a:r>
              <a:rPr lang="en-US" baseline="0" dirty="0" smtClean="0"/>
              <a:t> het </a:t>
            </a:r>
            <a:r>
              <a:rPr lang="en-US" baseline="0" dirty="0" err="1" smtClean="0"/>
              <a:t>einde</a:t>
            </a:r>
            <a:r>
              <a:rPr lang="en-US" baseline="0" dirty="0" smtClean="0"/>
              <a:t>? Wat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jullie</a:t>
            </a:r>
            <a:r>
              <a:rPr lang="en-US" baseline="0" dirty="0" smtClean="0"/>
              <a:t> van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oefening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geleerd</a:t>
            </a:r>
            <a:r>
              <a:rPr lang="en-US" baseline="0" dirty="0" smtClean="0"/>
              <a:t>?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7353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idem </a:t>
            </a:r>
            <a:r>
              <a:rPr lang="en-US" dirty="0" err="1" smtClean="0"/>
              <a:t>totaal</a:t>
            </a:r>
            <a:r>
              <a:rPr lang="en-US" dirty="0" smtClean="0"/>
              <a:t> ca 30 min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315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15 min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5192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Max</a:t>
            </a:r>
            <a:r>
              <a:rPr lang="en-US" baseline="0" dirty="0" smtClean="0"/>
              <a:t> 10 min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659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06620" y="4484914"/>
            <a:ext cx="5876351" cy="1120798"/>
          </a:xfrm>
        </p:spPr>
        <p:txBody>
          <a:bodyPr tIns="0" anchor="b">
            <a:noAutofit/>
          </a:bodyPr>
          <a:lstStyle>
            <a:lvl1pPr algn="l">
              <a:defRPr lang="nl-NL" sz="2800" b="1" kern="1200" cap="all" spc="-5" baseline="0" smtClean="0">
                <a:solidFill>
                  <a:schemeClr val="tx2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6620" y="5654426"/>
            <a:ext cx="5876351" cy="760888"/>
          </a:xfrm>
        </p:spPr>
        <p:txBody>
          <a:bodyPr lIns="0" tIns="0" rIns="0" bIns="0"/>
          <a:lstStyle>
            <a:lvl1pPr marL="0" indent="0" algn="l">
              <a:buNone/>
              <a:defRPr lang="nl-NL" sz="1800" kern="1200" spc="-5" dirty="0" smtClean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8522539" y="2260840"/>
            <a:ext cx="2159000" cy="12080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nl-NL" sz="1300" kern="1200" dirty="0">
                <a:solidFill>
                  <a:srgbClr val="FFFFFF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4" hasCustomPrompt="1"/>
          </p:nvPr>
        </p:nvSpPr>
        <p:spPr>
          <a:xfrm>
            <a:off x="8522539" y="1103085"/>
            <a:ext cx="2159000" cy="772229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lang="nl-NL" sz="1300" i="1" kern="1200" dirty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Versie/Datum</a:t>
            </a:r>
          </a:p>
        </p:txBody>
      </p:sp>
    </p:spTree>
    <p:extLst>
      <p:ext uri="{BB962C8B-B14F-4D97-AF65-F5344CB8AC3E}">
        <p14:creationId xmlns:p14="http://schemas.microsoft.com/office/powerpoint/2010/main" val="28805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54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58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  <a:endParaRPr lang="nl-NL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3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  <a:endParaRPr lang="nl-NL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0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596" cy="5080494"/>
          </a:xfrm>
          <a:custGeom>
            <a:avLst/>
            <a:gdLst>
              <a:gd name="connsiteX0" fmla="*/ 0 w 6096596"/>
              <a:gd name="connsiteY0" fmla="*/ 0 h 5080494"/>
              <a:gd name="connsiteX1" fmla="*/ 6096596 w 6096596"/>
              <a:gd name="connsiteY1" fmla="*/ 0 h 5080494"/>
              <a:gd name="connsiteX2" fmla="*/ 5908637 w 6096596"/>
              <a:gd name="connsiteY2" fmla="*/ 4479966 h 5080494"/>
              <a:gd name="connsiteX3" fmla="*/ 10 w 6096596"/>
              <a:gd name="connsiteY3" fmla="*/ 5080494 h 5080494"/>
              <a:gd name="connsiteX4" fmla="*/ 0 w 6096596"/>
              <a:gd name="connsiteY4" fmla="*/ 5080494 h 508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596" h="5080494">
                <a:moveTo>
                  <a:pt x="0" y="0"/>
                </a:moveTo>
                <a:lnTo>
                  <a:pt x="6096596" y="0"/>
                </a:lnTo>
                <a:lnTo>
                  <a:pt x="5908637" y="4479966"/>
                </a:lnTo>
                <a:lnTo>
                  <a:pt x="10" y="5080494"/>
                </a:lnTo>
                <a:lnTo>
                  <a:pt x="0" y="508049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object 3"/>
          <p:cNvSpPr/>
          <p:nvPr userDrawn="1"/>
        </p:nvSpPr>
        <p:spPr>
          <a:xfrm>
            <a:off x="0" y="4674059"/>
            <a:ext cx="6299835" cy="2184400"/>
          </a:xfrm>
          <a:custGeom>
            <a:avLst/>
            <a:gdLst/>
            <a:ahLst/>
            <a:cxnLst/>
            <a:rect l="l" t="t" r="r" b="b"/>
            <a:pathLst>
              <a:path w="6299835" h="2184400">
                <a:moveTo>
                  <a:pt x="5893371" y="0"/>
                </a:moveTo>
                <a:lnTo>
                  <a:pt x="0" y="609663"/>
                </a:lnTo>
                <a:lnTo>
                  <a:pt x="0" y="2183942"/>
                </a:lnTo>
                <a:lnTo>
                  <a:pt x="6299809" y="2183942"/>
                </a:lnTo>
                <a:lnTo>
                  <a:pt x="58933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Afbeelding 12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9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/>
          <p:cNvSpPr>
            <a:spLocks noGrp="1"/>
          </p:cNvSpPr>
          <p:nvPr>
            <p:ph type="pic" sz="quarter" idx="12"/>
          </p:nvPr>
        </p:nvSpPr>
        <p:spPr>
          <a:xfrm>
            <a:off x="-7620" y="0"/>
            <a:ext cx="5913120" cy="6858000"/>
          </a:xfrm>
          <a:custGeom>
            <a:avLst/>
            <a:gdLst>
              <a:gd name="connsiteX0" fmla="*/ 0 w 5905500"/>
              <a:gd name="connsiteY0" fmla="*/ 4133849 h 6858000"/>
              <a:gd name="connsiteX1" fmla="*/ 5886450 w 5905500"/>
              <a:gd name="connsiteY1" fmla="*/ 4743449 h 6858000"/>
              <a:gd name="connsiteX2" fmla="*/ 5705475 w 5905500"/>
              <a:gd name="connsiteY2" fmla="*/ 6848474 h 6858000"/>
              <a:gd name="connsiteX3" fmla="*/ 5705474 w 5905500"/>
              <a:gd name="connsiteY3" fmla="*/ 6848474 h 6858000"/>
              <a:gd name="connsiteX4" fmla="*/ 5705474 w 5905500"/>
              <a:gd name="connsiteY4" fmla="*/ 6858000 h 6858000"/>
              <a:gd name="connsiteX5" fmla="*/ 0 w 5905500"/>
              <a:gd name="connsiteY5" fmla="*/ 6858000 h 6858000"/>
              <a:gd name="connsiteX6" fmla="*/ 0 w 5905500"/>
              <a:gd name="connsiteY6" fmla="*/ 6315074 h 6858000"/>
              <a:gd name="connsiteX7" fmla="*/ 0 w 5905500"/>
              <a:gd name="connsiteY7" fmla="*/ 0 h 6858000"/>
              <a:gd name="connsiteX8" fmla="*/ 5410200 w 5905500"/>
              <a:gd name="connsiteY8" fmla="*/ 0 h 6858000"/>
              <a:gd name="connsiteX9" fmla="*/ 5410200 w 5905500"/>
              <a:gd name="connsiteY9" fmla="*/ 3174 h 6858000"/>
              <a:gd name="connsiteX10" fmla="*/ 5419725 w 5905500"/>
              <a:gd name="connsiteY10" fmla="*/ 3179 h 6858000"/>
              <a:gd name="connsiteX11" fmla="*/ 5905500 w 5905500"/>
              <a:gd name="connsiteY11" fmla="*/ 4474988 h 6858000"/>
              <a:gd name="connsiteX12" fmla="*/ 0 w 5905500"/>
              <a:gd name="connsiteY12" fmla="*/ 3802483 h 6858000"/>
              <a:gd name="connsiteX13" fmla="*/ 0 w 5905500"/>
              <a:gd name="connsiteY13" fmla="*/ 542925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3296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6344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13120" h="6858000">
                <a:moveTo>
                  <a:pt x="7620" y="4133849"/>
                </a:moveTo>
                <a:lnTo>
                  <a:pt x="5894070" y="4743449"/>
                </a:lnTo>
                <a:lnTo>
                  <a:pt x="5713095" y="6848474"/>
                </a:lnTo>
                <a:lnTo>
                  <a:pt x="5713094" y="6848474"/>
                </a:lnTo>
                <a:lnTo>
                  <a:pt x="5713094" y="6858000"/>
                </a:lnTo>
                <a:lnTo>
                  <a:pt x="7620" y="6858000"/>
                </a:lnTo>
                <a:lnTo>
                  <a:pt x="7620" y="6315074"/>
                </a:lnTo>
                <a:lnTo>
                  <a:pt x="7620" y="4133849"/>
                </a:lnTo>
                <a:close/>
                <a:moveTo>
                  <a:pt x="7620" y="0"/>
                </a:moveTo>
                <a:lnTo>
                  <a:pt x="5417820" y="0"/>
                </a:lnTo>
                <a:lnTo>
                  <a:pt x="5417820" y="3174"/>
                </a:lnTo>
                <a:lnTo>
                  <a:pt x="5427345" y="3179"/>
                </a:lnTo>
                <a:lnTo>
                  <a:pt x="5913120" y="4474988"/>
                </a:lnTo>
                <a:lnTo>
                  <a:pt x="0" y="3863443"/>
                </a:lnTo>
                <a:lnTo>
                  <a:pt x="7620" y="542925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 userDrawn="1"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 userDrawn="1"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pic>
        <p:nvPicPr>
          <p:cNvPr id="12" name="Afbeelding 11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4AEF7F14-3D57-4BF3-81AE-57E8C91DCA07}"/>
              </a:ext>
            </a:extLst>
          </p:cNvPr>
          <p:cNvGrpSpPr/>
          <p:nvPr userDrawn="1"/>
        </p:nvGrpSpPr>
        <p:grpSpPr>
          <a:xfrm>
            <a:off x="1219320" y="406440"/>
            <a:ext cx="9754870" cy="5487515"/>
            <a:chOff x="1219320" y="406440"/>
            <a:chExt cx="9754870" cy="5487515"/>
          </a:xfrm>
        </p:grpSpPr>
        <p:grpSp>
          <p:nvGrpSpPr>
            <p:cNvPr id="22" name="Groep 21"/>
            <p:cNvGrpSpPr/>
            <p:nvPr userDrawn="1"/>
          </p:nvGrpSpPr>
          <p:grpSpPr>
            <a:xfrm>
              <a:off x="1219320" y="406440"/>
              <a:ext cx="9754870" cy="5487515"/>
              <a:chOff x="1219320" y="406440"/>
              <a:chExt cx="9754870" cy="5487515"/>
            </a:xfrm>
          </p:grpSpPr>
          <p:sp>
            <p:nvSpPr>
              <p:cNvPr id="11" name="object 2"/>
              <p:cNvSpPr/>
              <p:nvPr userDrawn="1"/>
            </p:nvSpPr>
            <p:spPr>
              <a:xfrm>
                <a:off x="1219320" y="406440"/>
                <a:ext cx="9754870" cy="5283835"/>
              </a:xfrm>
              <a:custGeom>
                <a:avLst/>
                <a:gdLst/>
                <a:ahLst/>
                <a:cxnLst/>
                <a:rect l="l" t="t" r="r" b="b"/>
                <a:pathLst>
                  <a:path w="9754870" h="5283835">
                    <a:moveTo>
                      <a:pt x="0" y="0"/>
                    </a:moveTo>
                    <a:lnTo>
                      <a:pt x="609663" y="5283720"/>
                    </a:lnTo>
                    <a:lnTo>
                      <a:pt x="9144901" y="5080495"/>
                    </a:lnTo>
                    <a:lnTo>
                      <a:pt x="9754565" y="203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3"/>
              <p:cNvSpPr/>
              <p:nvPr userDrawn="1"/>
            </p:nvSpPr>
            <p:spPr>
              <a:xfrm>
                <a:off x="5486939" y="5283720"/>
                <a:ext cx="813435" cy="610235"/>
              </a:xfrm>
              <a:custGeom>
                <a:avLst/>
                <a:gdLst/>
                <a:ahLst/>
                <a:cxnLst/>
                <a:rect l="l" t="t" r="r" b="b"/>
                <a:pathLst>
                  <a:path w="813435" h="610235">
                    <a:moveTo>
                      <a:pt x="812876" y="0"/>
                    </a:moveTo>
                    <a:lnTo>
                      <a:pt x="0" y="0"/>
                    </a:lnTo>
                    <a:lnTo>
                      <a:pt x="412788" y="609650"/>
                    </a:lnTo>
                    <a:lnTo>
                      <a:pt x="812876" y="0"/>
                    </a:lnTo>
                    <a:close/>
                  </a:path>
                </a:pathLst>
              </a:custGeom>
              <a:solidFill>
                <a:srgbClr val="9EA7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916A5A41-70D1-4E19-AA8F-358D4AA192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514350"/>
              <a:ext cx="975003" cy="7620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78FE056-EDDC-4031-859F-DBF99481F9B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686300"/>
              <a:ext cx="866775" cy="622062"/>
            </a:xfrm>
            <a:prstGeom prst="rect">
              <a:avLst/>
            </a:prstGeom>
          </p:spPr>
        </p:pic>
      </p:grp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5001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7368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functietitel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  <a:endParaRPr lang="nl-NL" dirty="0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24" name="Afbeelding 23" descr="HHS_NL_groen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6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D64AB382-4DC8-4B0F-94C7-AEA099915EC4}"/>
              </a:ext>
            </a:extLst>
          </p:cNvPr>
          <p:cNvGrpSpPr/>
          <p:nvPr userDrawn="1"/>
        </p:nvGrpSpPr>
        <p:grpSpPr>
          <a:xfrm>
            <a:off x="1219315" y="406440"/>
            <a:ext cx="9754870" cy="5283835"/>
            <a:chOff x="1219315" y="406440"/>
            <a:chExt cx="9754870" cy="5283835"/>
          </a:xfrm>
        </p:grpSpPr>
        <p:sp>
          <p:nvSpPr>
            <p:cNvPr id="14" name="object 2"/>
            <p:cNvSpPr/>
            <p:nvPr userDrawn="1"/>
          </p:nvSpPr>
          <p:spPr>
            <a:xfrm>
              <a:off x="1219315" y="406440"/>
              <a:ext cx="9754870" cy="5283835"/>
            </a:xfrm>
            <a:custGeom>
              <a:avLst/>
              <a:gdLst/>
              <a:ahLst/>
              <a:cxnLst/>
              <a:rect l="l" t="t" r="r" b="b"/>
              <a:pathLst>
                <a:path w="9754870" h="5283835">
                  <a:moveTo>
                    <a:pt x="9754565" y="0"/>
                  </a:moveTo>
                  <a:lnTo>
                    <a:pt x="0" y="203225"/>
                  </a:lnTo>
                  <a:lnTo>
                    <a:pt x="609663" y="5080495"/>
                  </a:lnTo>
                  <a:lnTo>
                    <a:pt x="9144901" y="5283720"/>
                  </a:lnTo>
                  <a:lnTo>
                    <a:pt x="9754565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89931C96-1086-46CF-84F0-387E178E54F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741029"/>
              <a:ext cx="975003" cy="762000"/>
            </a:xfrm>
            <a:prstGeom prst="rect">
              <a:avLst/>
            </a:prstGeom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BFFF8D0A-3D24-4932-947D-0BF048BD16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886325"/>
              <a:ext cx="866775" cy="622062"/>
            </a:xfrm>
            <a:prstGeom prst="rect">
              <a:avLst/>
            </a:prstGeom>
          </p:spPr>
        </p:pic>
      </p:grpSp>
      <p:sp>
        <p:nvSpPr>
          <p:cNvPr id="16" name="object 3"/>
          <p:cNvSpPr/>
          <p:nvPr userDrawn="1"/>
        </p:nvSpPr>
        <p:spPr>
          <a:xfrm>
            <a:off x="5486939" y="5283720"/>
            <a:ext cx="813435" cy="610235"/>
          </a:xfrm>
          <a:custGeom>
            <a:avLst/>
            <a:gdLst/>
            <a:ahLst/>
            <a:cxnLst/>
            <a:rect l="l" t="t" r="r" b="b"/>
            <a:pathLst>
              <a:path w="813435" h="610235">
                <a:moveTo>
                  <a:pt x="812876" y="0"/>
                </a:moveTo>
                <a:lnTo>
                  <a:pt x="0" y="0"/>
                </a:lnTo>
                <a:lnTo>
                  <a:pt x="412788" y="609650"/>
                </a:lnTo>
                <a:lnTo>
                  <a:pt x="81287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4400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8000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functietitel</a:t>
            </a:r>
          </a:p>
        </p:txBody>
      </p:sp>
      <p:sp>
        <p:nvSpPr>
          <p:cNvPr id="1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2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  <a:endParaRPr lang="nl-NL" dirty="0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24" name="Afbeelding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409838" y="5321860"/>
            <a:ext cx="9970775" cy="428835"/>
          </a:xfrm>
        </p:spPr>
        <p:txBody>
          <a:bodyPr anchor="b"/>
          <a:lstStyle>
            <a:lvl1pPr>
              <a:defRPr lang="nl-NL" sz="2800" b="1" kern="1200" cap="all" spc="-5" baseline="0" smtClean="0">
                <a:solidFill>
                  <a:srgbClr val="FFFFFF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6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7923882" y="812880"/>
            <a:ext cx="3456000" cy="3456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 algn="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#"/>
          <p:cNvSpPr>
            <a:spLocks noGrp="1"/>
          </p:cNvSpPr>
          <p:nvPr>
            <p:ph type="body" idx="1" hasCustomPrompt="1"/>
          </p:nvPr>
        </p:nvSpPr>
        <p:spPr>
          <a:xfrm>
            <a:off x="8169275" y="1084233"/>
            <a:ext cx="2978150" cy="2103467"/>
          </a:xfrm>
        </p:spPr>
        <p:txBody>
          <a:bodyPr wrap="none" lIns="0" rIns="0">
            <a:noAutofit/>
          </a:bodyPr>
          <a:lstStyle>
            <a:lvl1pPr marL="0" indent="0" algn="ctr">
              <a:buNone/>
              <a:defRPr sz="139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4" name="#"/>
          <p:cNvSpPr>
            <a:spLocks noGrp="1"/>
          </p:cNvSpPr>
          <p:nvPr>
            <p:ph type="body" idx="15" hasCustomPrompt="1"/>
          </p:nvPr>
        </p:nvSpPr>
        <p:spPr>
          <a:xfrm>
            <a:off x="8153400" y="1198532"/>
            <a:ext cx="2997200" cy="484748"/>
          </a:xfrm>
        </p:spPr>
        <p:txBody>
          <a:bodyPr wrap="square" lIns="0" rIns="0">
            <a:spAutoFit/>
          </a:bodyPr>
          <a:lstStyle>
            <a:lvl1pPr marL="0" indent="0" algn="ctr">
              <a:buNone/>
              <a:defRPr sz="2000" cap="none">
                <a:solidFill>
                  <a:srgbClr val="21334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HOOFDSTUK</a:t>
            </a:r>
          </a:p>
        </p:txBody>
      </p:sp>
    </p:spTree>
    <p:extLst>
      <p:ext uri="{BB962C8B-B14F-4D97-AF65-F5344CB8AC3E}">
        <p14:creationId xmlns:p14="http://schemas.microsoft.com/office/powerpoint/2010/main" val="399319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1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862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  <a:endParaRPr lang="nl-NL" dirty="0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0" name="Afbeelding 9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6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ca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7" y="0"/>
            <a:ext cx="10327343" cy="6858000"/>
          </a:xfrm>
          <a:prstGeom prst="rect">
            <a:avLst/>
          </a:prstGeom>
        </p:spPr>
      </p:pic>
      <p:sp>
        <p:nvSpPr>
          <p:cNvPr id="5" name="object 11"/>
          <p:cNvSpPr txBox="1"/>
          <p:nvPr userDrawn="1"/>
        </p:nvSpPr>
        <p:spPr>
          <a:xfrm>
            <a:off x="2019300" y="1014830"/>
            <a:ext cx="2490051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37820" algn="r">
              <a:lnSpc>
                <a:spcPct val="100000"/>
              </a:lnSpc>
              <a:spcBef>
                <a:spcPts val="259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HOOF</a:t>
            </a:r>
            <a:r>
              <a:rPr sz="1200" b="1" spc="-45" dirty="0">
                <a:solidFill>
                  <a:schemeClr val="tx2"/>
                </a:solidFill>
                <a:latin typeface="Arial Black"/>
                <a:cs typeface="Arial Black"/>
              </a:rPr>
              <a:t>D</a:t>
            </a: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Johanna </a:t>
            </a:r>
            <a:r>
              <a:rPr sz="1200" spc="-10" dirty="0">
                <a:solidFill>
                  <a:schemeClr val="tx2"/>
                </a:solidFill>
                <a:latin typeface="Arial"/>
                <a:cs typeface="Arial"/>
              </a:rPr>
              <a:t>Westerdijkplein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75</a:t>
            </a:r>
            <a:endParaRPr lang="en-US" sz="1200" spc="-5" dirty="0">
              <a:solidFill>
                <a:schemeClr val="tx2"/>
              </a:solidFill>
              <a:latin typeface="Arial"/>
              <a:cs typeface="Arial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2521 </a:t>
            </a: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EN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Den</a:t>
            </a:r>
            <a:r>
              <a:rPr sz="1200" spc="-95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Haag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7" name="object 12"/>
          <p:cNvSpPr txBox="1"/>
          <p:nvPr userDrawn="1"/>
        </p:nvSpPr>
        <p:spPr>
          <a:xfrm>
            <a:off x="2942413" y="2240499"/>
            <a:ext cx="1567180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259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DELFT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90805" algn="r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Rotterdamseweg</a:t>
            </a:r>
            <a:r>
              <a:rPr sz="1200" spc="-1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137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  <a:p>
            <a:pPr marL="643890" algn="r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2628 </a:t>
            </a: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AL</a:t>
            </a:r>
            <a:r>
              <a:rPr sz="1200" spc="-204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Delft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8" name="object 13"/>
          <p:cNvSpPr txBox="1"/>
          <p:nvPr userDrawn="1"/>
        </p:nvSpPr>
        <p:spPr>
          <a:xfrm>
            <a:off x="1168401" y="3459820"/>
            <a:ext cx="3340846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sz="1200" b="1" spc="-10" dirty="0">
                <a:solidFill>
                  <a:schemeClr val="tx2"/>
                </a:solidFill>
                <a:latin typeface="Arial Black"/>
                <a:cs typeface="Arial Black"/>
              </a:rPr>
              <a:t>SPORTCAMPUS</a:t>
            </a:r>
            <a:r>
              <a:rPr sz="1200" b="1" spc="-5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15" dirty="0">
                <a:solidFill>
                  <a:schemeClr val="tx2"/>
                </a:solidFill>
                <a:latin typeface="Arial Black"/>
                <a:cs typeface="Arial Black"/>
              </a:rPr>
              <a:t>ZUIDERPARK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>
                <a:solidFill>
                  <a:schemeClr val="tx2"/>
                </a:solidFill>
                <a:latin typeface="+mn-lt"/>
                <a:cs typeface="Arial"/>
              </a:rPr>
              <a:t>Meester P. </a:t>
            </a:r>
            <a:r>
              <a:rPr lang="nl-NL" sz="1200" dirty="0" err="1">
                <a:solidFill>
                  <a:schemeClr val="tx2"/>
                </a:solidFill>
                <a:latin typeface="+mn-lt"/>
                <a:cs typeface="Arial"/>
              </a:rPr>
              <a:t>Droogleever</a:t>
            </a:r>
            <a:r>
              <a:rPr lang="nl-NL" sz="1200" baseline="0" dirty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dirty="0">
                <a:solidFill>
                  <a:schemeClr val="tx2"/>
                </a:solidFill>
                <a:latin typeface="+mn-lt"/>
                <a:cs typeface="Arial"/>
              </a:rPr>
              <a:t>Fortuynweg 22</a:t>
            </a: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>
                <a:solidFill>
                  <a:schemeClr val="tx2"/>
                </a:solidFill>
                <a:latin typeface="+mn-lt"/>
                <a:cs typeface="Arial"/>
              </a:rPr>
              <a:t>2533 SR Den</a:t>
            </a:r>
            <a:r>
              <a:rPr lang="nl-NL" sz="1200" spc="-100" dirty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>
                <a:solidFill>
                  <a:schemeClr val="tx2"/>
                </a:solidFill>
                <a:latin typeface="+mn-lt"/>
                <a:cs typeface="Arial"/>
              </a:rPr>
              <a:t>Haag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" name="object 14"/>
          <p:cNvSpPr txBox="1"/>
          <p:nvPr userDrawn="1"/>
        </p:nvSpPr>
        <p:spPr>
          <a:xfrm>
            <a:off x="2316144" y="4679139"/>
            <a:ext cx="2193290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5" dirty="0">
                <a:solidFill>
                  <a:schemeClr val="tx2"/>
                </a:solidFill>
                <a:latin typeface="Arial Black"/>
                <a:cs typeface="Arial Black"/>
              </a:rPr>
              <a:t>ZOETERMEER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 err="1">
                <a:solidFill>
                  <a:schemeClr val="tx2"/>
                </a:solidFill>
                <a:latin typeface="+mn-lt"/>
                <a:cs typeface="Arial"/>
              </a:rPr>
              <a:t>Bleiswijkseweg</a:t>
            </a:r>
            <a:r>
              <a:rPr lang="nl-NL" sz="1200" dirty="0">
                <a:solidFill>
                  <a:schemeClr val="tx2"/>
                </a:solidFill>
                <a:latin typeface="+mn-lt"/>
                <a:cs typeface="Arial"/>
              </a:rPr>
              <a:t> 37</a:t>
            </a:r>
            <a:endParaRPr lang="nl-NL" sz="1200" spc="-5" dirty="0">
              <a:solidFill>
                <a:schemeClr val="tx2"/>
              </a:solidFill>
              <a:latin typeface="+mn-lt"/>
              <a:cs typeface="Arial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>
                <a:solidFill>
                  <a:schemeClr val="tx2"/>
                </a:solidFill>
                <a:latin typeface="+mn-lt"/>
                <a:cs typeface="Arial"/>
              </a:rPr>
              <a:t>2712 BP</a:t>
            </a:r>
            <a:r>
              <a:rPr lang="nl-NL" sz="1200" dirty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>
                <a:solidFill>
                  <a:schemeClr val="tx2"/>
                </a:solidFill>
                <a:latin typeface="+mn-lt"/>
                <a:cs typeface="Arial"/>
              </a:rPr>
              <a:t>Zoetermeer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1" y="3035031"/>
            <a:ext cx="3510570" cy="103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6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ets-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3" name="Afbeelding 2" descr="lets-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4" name="Afbeelding 3" descr="lets-3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5" name="Afbeelding 4" descr="lets-4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54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425940" y="1194832"/>
            <a:ext cx="7114540" cy="451406"/>
          </a:xfrm>
          <a:prstGeom prst="rect">
            <a:avLst/>
          </a:prstGeom>
        </p:spPr>
        <p:txBody>
          <a:bodyPr vert="horz" wrap="square" lIns="0" tIns="40640" rIns="0" bIns="0" rtlCol="0" anchor="b">
            <a:spAutoFit/>
          </a:bodyPr>
          <a:lstStyle/>
          <a:p>
            <a:pPr marL="12700" marR="5080" lvl="0" indent="0" fontAlgn="auto">
              <a:lnSpc>
                <a:spcPts val="322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25940" y="2070299"/>
            <a:ext cx="7114540" cy="3985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  <a:endParaRPr lang="nl-NL" dirty="0"/>
          </a:p>
        </p:txBody>
      </p:sp>
      <p:sp>
        <p:nvSpPr>
          <p:cNvPr id="11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rgbClr val="9EA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8" name="Afbeelding 7" descr="HHS_NL_groen_HEX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8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8" r:id="rId4"/>
    <p:sldLayoutId id="2147483659" r:id="rId5"/>
    <p:sldLayoutId id="2147483660" r:id="rId6"/>
    <p:sldLayoutId id="2147483663" r:id="rId7"/>
    <p:sldLayoutId id="2147483664" r:id="rId8"/>
    <p:sldLayoutId id="2147483665" r:id="rId9"/>
    <p:sldLayoutId id="2147483651" r:id="rId10"/>
    <p:sldLayoutId id="2147483656" r:id="rId11"/>
    <p:sldLayoutId id="2147483655" r:id="rId12"/>
    <p:sldLayoutId id="2147483667" r:id="rId13"/>
    <p:sldLayoutId id="214748366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nl-NL" sz="2800" b="1" i="0" u="none" strike="noStrike" kern="0" cap="none" spc="0" normalizeH="0" baseline="0" smtClean="0">
          <a:ln>
            <a:noFill/>
          </a:ln>
          <a:solidFill>
            <a:schemeClr val="accent1"/>
          </a:solidFill>
          <a:effectLst/>
          <a:uLnTx/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536575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809625" indent="-27305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073150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344613" indent="-271463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Tijdelijke aanduiding voor afbeelding 27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08BBF5-CD40-4A16-8903-8DF4B09199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0" name="Titel 2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000" dirty="0" smtClean="0"/>
              <a:t>poster</a:t>
            </a:r>
            <a:endParaRPr lang="nl-NL" sz="4000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61E422D-6F58-4DFE-B09A-977A670799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70139" y="1875314"/>
            <a:ext cx="2159000" cy="1208074"/>
          </a:xfrm>
        </p:spPr>
        <p:txBody>
          <a:bodyPr/>
          <a:lstStyle/>
          <a:p>
            <a:pPr algn="ctr"/>
            <a:r>
              <a:rPr lang="nl-NL" sz="2000" dirty="0"/>
              <a:t>Workshop</a:t>
            </a:r>
          </a:p>
          <a:p>
            <a:pPr algn="ctr"/>
            <a:r>
              <a:rPr lang="nl-NL" sz="2000" dirty="0"/>
              <a:t>j</a:t>
            </a:r>
            <a:r>
              <a:rPr lang="nl-NL" sz="2000" dirty="0" smtClean="0"/>
              <a:t>anuari 2020</a:t>
            </a:r>
            <a:endParaRPr lang="nl-NL" sz="2000" dirty="0"/>
          </a:p>
          <a:p>
            <a:endParaRPr lang="nl-NL" sz="2000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F43F662-A34D-4B2E-B273-EB28CE016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b="1" dirty="0"/>
              <a:t>Afstuderen jaar 4 </a:t>
            </a:r>
            <a:r>
              <a:rPr lang="nl-NL" b="1" dirty="0" smtClean="0"/>
              <a:t>HBO-V</a:t>
            </a:r>
            <a:endParaRPr lang="nl-NL" b="1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77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034054" y="696056"/>
            <a:ext cx="7114540" cy="539635"/>
          </a:xfrm>
        </p:spPr>
        <p:txBody>
          <a:bodyPr/>
          <a:lstStyle/>
          <a:p>
            <a:r>
              <a:rPr lang="nl-NL" altLang="en-US" sz="3600" dirty="0"/>
              <a:t>Lesprogramma</a:t>
            </a:r>
            <a:endParaRPr lang="en-US" altLang="en-US" sz="3600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034053" y="1735494"/>
            <a:ext cx="9384223" cy="4320659"/>
          </a:xfrm>
        </p:spPr>
        <p:txBody>
          <a:bodyPr>
            <a:normAutofit/>
          </a:bodyPr>
          <a:lstStyle/>
          <a:p>
            <a:r>
              <a:rPr lang="nl-NL" altLang="en-US" sz="2800" dirty="0" smtClean="0"/>
              <a:t>Resultaten – conclusies – implicaties/aanbevelingen</a:t>
            </a:r>
          </a:p>
          <a:p>
            <a:endParaRPr lang="nl-NL" altLang="en-US" sz="2800" dirty="0"/>
          </a:p>
          <a:p>
            <a:r>
              <a:rPr lang="nl-NL" altLang="en-US" sz="2800" dirty="0" smtClean="0"/>
              <a:t>Bespreken voorbeeldposters</a:t>
            </a:r>
          </a:p>
          <a:p>
            <a:r>
              <a:rPr lang="nl-NL" altLang="en-US" sz="2800" dirty="0" smtClean="0"/>
              <a:t>Plenaire uitleg</a:t>
            </a:r>
            <a:endParaRPr lang="nl-NL" altLang="en-US" sz="2800" dirty="0"/>
          </a:p>
          <a:p>
            <a:r>
              <a:rPr lang="nl-NL" altLang="en-US" sz="2800" dirty="0"/>
              <a:t>Zelfstandig werken </a:t>
            </a:r>
          </a:p>
          <a:p>
            <a:r>
              <a:rPr lang="nl-NL" altLang="en-US" sz="2800" dirty="0"/>
              <a:t>Bespreken </a:t>
            </a:r>
            <a:r>
              <a:rPr lang="nl-NL" altLang="en-US" sz="2800" dirty="0" smtClean="0"/>
              <a:t>eigen conceptposters</a:t>
            </a:r>
            <a:endParaRPr lang="nl-NL" altLang="en-US" sz="2800" dirty="0"/>
          </a:p>
          <a:p>
            <a:endParaRPr lang="nl-NL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8266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791457" y="696057"/>
            <a:ext cx="7114540" cy="539635"/>
          </a:xfrm>
        </p:spPr>
        <p:txBody>
          <a:bodyPr/>
          <a:lstStyle/>
          <a:p>
            <a:r>
              <a:rPr lang="nl-NL" altLang="en-US" sz="3600" dirty="0" smtClean="0"/>
              <a:t>Leerdoelen</a:t>
            </a:r>
            <a:endParaRPr lang="en-US" altLang="en-US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791457" y="1754155"/>
            <a:ext cx="9983775" cy="36861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altLang="en-US" sz="2400" dirty="0" smtClean="0"/>
              <a:t>De </a:t>
            </a:r>
            <a:r>
              <a:rPr lang="nl-NL" altLang="en-US" sz="2400" dirty="0"/>
              <a:t>student kan:</a:t>
            </a:r>
            <a:endParaRPr lang="en-US" altLang="en-US" sz="2400" dirty="0"/>
          </a:p>
          <a:p>
            <a:r>
              <a:rPr lang="nl-NL" altLang="en-US" sz="2400" dirty="0" smtClean="0"/>
              <a:t>Onderscheid </a:t>
            </a:r>
            <a:r>
              <a:rPr lang="nl-NL" altLang="en-US" sz="2400" dirty="0"/>
              <a:t>maken tussen resultaten, conclusies en </a:t>
            </a:r>
            <a:r>
              <a:rPr lang="nl-NL" altLang="en-US" sz="2400" dirty="0" smtClean="0"/>
              <a:t>implicaties/aanbevelingen </a:t>
            </a:r>
            <a:r>
              <a:rPr lang="nl-NL" altLang="en-US" sz="2400" dirty="0"/>
              <a:t>en dit toepassen op het eigen </a:t>
            </a:r>
            <a:r>
              <a:rPr lang="nl-NL" altLang="en-US" sz="2400" dirty="0" smtClean="0"/>
              <a:t>onderzoek</a:t>
            </a:r>
          </a:p>
          <a:p>
            <a:endParaRPr lang="en-US" altLang="en-US" sz="2400" dirty="0"/>
          </a:p>
          <a:p>
            <a:r>
              <a:rPr lang="nl-NL" altLang="en-US" sz="2400" dirty="0"/>
              <a:t>Uitleggen wat een poster is en hoe die eruit kan zien qua vormgeving</a:t>
            </a:r>
          </a:p>
          <a:p>
            <a:r>
              <a:rPr lang="nl-NL" altLang="en-US" sz="2400" dirty="0" smtClean="0"/>
              <a:t>De </a:t>
            </a:r>
            <a:r>
              <a:rPr lang="nl-NL" altLang="en-US" sz="2400" dirty="0"/>
              <a:t>relevante informatie opnemen in een poster</a:t>
            </a:r>
          </a:p>
          <a:p>
            <a:r>
              <a:rPr lang="en-US" altLang="en-US" sz="2400" dirty="0" err="1" smtClean="0"/>
              <a:t>Een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passende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vormgeving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toepassen</a:t>
            </a:r>
            <a:r>
              <a:rPr lang="en-US" altLang="en-US" sz="2400" dirty="0" smtClean="0"/>
              <a:t> op </a:t>
            </a:r>
            <a:r>
              <a:rPr lang="en-US" altLang="en-US" sz="2400" dirty="0" err="1" smtClean="0"/>
              <a:t>een</a:t>
            </a:r>
            <a:r>
              <a:rPr lang="en-US" altLang="en-US" sz="2400" dirty="0" smtClean="0"/>
              <a:t> poster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0596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660850" y="621412"/>
            <a:ext cx="7114540" cy="539635"/>
          </a:xfrm>
        </p:spPr>
        <p:txBody>
          <a:bodyPr/>
          <a:lstStyle/>
          <a:p>
            <a:r>
              <a:rPr lang="nl-NL" altLang="en-US" sz="3600" dirty="0" smtClean="0"/>
              <a:t>Projectuitvoering </a:t>
            </a:r>
            <a:r>
              <a:rPr lang="nl-NL" altLang="en-US" sz="3600" dirty="0"/>
              <a:t>Advies</a:t>
            </a:r>
            <a:endParaRPr lang="en-US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0849" y="1619220"/>
            <a:ext cx="10245011" cy="41570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nl-NL" sz="2800" b="1" dirty="0" smtClean="0"/>
              <a:t>Onderdelen: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2800" dirty="0"/>
              <a:t>Adviesproduct (vorm is vrij)</a:t>
            </a:r>
          </a:p>
          <a:p>
            <a:pPr marL="650875" lvl="1" indent="-342900">
              <a:defRPr/>
            </a:pPr>
            <a:r>
              <a:rPr lang="nl-NL" sz="2600" i="1" dirty="0"/>
              <a:t>Ideeën hiervoor genereren samen met afdeling in brainstorm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nl-NL" sz="28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2800" dirty="0" smtClean="0"/>
              <a:t>Beschrijving en verantwoording van je onderzoek en adviesproduct </a:t>
            </a:r>
            <a:r>
              <a:rPr lang="nl-NL" sz="2800" dirty="0"/>
              <a:t>in de vorm van een poster </a:t>
            </a:r>
          </a:p>
          <a:p>
            <a:pPr marL="571500" indent="-457200">
              <a:buFont typeface="+mj-lt"/>
              <a:buAutoNum type="arabicPeriod"/>
              <a:defRPr/>
            </a:pPr>
            <a:endParaRPr lang="nl-NL" sz="28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2800" dirty="0" smtClean="0"/>
              <a:t>Tentoonstelling: Pitch aan de hand van je poster (ca. 2 minuten) en vraaggesprek daarover (ca. 8 minuten)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789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660849" y="580987"/>
            <a:ext cx="9593304" cy="1038233"/>
          </a:xfrm>
        </p:spPr>
        <p:txBody>
          <a:bodyPr/>
          <a:lstStyle/>
          <a:p>
            <a:r>
              <a:rPr lang="nl-NL" altLang="en-US" sz="3600" dirty="0"/>
              <a:t>Resultaten – conclusies – </a:t>
            </a:r>
            <a:r>
              <a:rPr lang="nl-NL" altLang="en-US" sz="3600" dirty="0" smtClean="0"/>
              <a:t>implicaties/aanbevelingen</a:t>
            </a:r>
            <a:endParaRPr lang="en-US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0849" y="2121877"/>
            <a:ext cx="10245011" cy="365435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nl-NL" sz="2800" b="1" dirty="0" smtClean="0"/>
              <a:t>Eerst even aandacht hiervoor, want:</a:t>
            </a:r>
          </a:p>
          <a:p>
            <a:pPr marL="0" indent="0">
              <a:buNone/>
            </a:pPr>
            <a:r>
              <a:rPr lang="nl-NL" altLang="en-US" dirty="0" smtClean="0"/>
              <a:t>Bij beoordelen poster zagen we afgelopen jaar vaak dat:</a:t>
            </a:r>
            <a:endParaRPr lang="nl-NL" altLang="en-US" dirty="0"/>
          </a:p>
          <a:p>
            <a:pPr lvl="1"/>
            <a:r>
              <a:rPr lang="nl-NL" altLang="en-US" dirty="0" smtClean="0"/>
              <a:t>Lijn </a:t>
            </a:r>
            <a:r>
              <a:rPr lang="nl-NL" altLang="en-US" dirty="0"/>
              <a:t>van het verhaal </a:t>
            </a:r>
            <a:r>
              <a:rPr lang="nl-NL" altLang="en-US" dirty="0" smtClean="0"/>
              <a:t>ontbreekt </a:t>
            </a:r>
          </a:p>
          <a:p>
            <a:pPr lvl="1"/>
            <a:r>
              <a:rPr lang="nl-NL" altLang="en-US" dirty="0" smtClean="0"/>
              <a:t>Resultaten </a:t>
            </a:r>
            <a:r>
              <a:rPr lang="nl-NL" altLang="en-US" dirty="0"/>
              <a:t>bij Conclusie staan </a:t>
            </a:r>
            <a:r>
              <a:rPr lang="nl-NL" altLang="en-US" dirty="0" smtClean="0"/>
              <a:t>of andersom</a:t>
            </a:r>
            <a:endParaRPr lang="nl-NL" altLang="en-US" dirty="0"/>
          </a:p>
          <a:p>
            <a:pPr lvl="1"/>
            <a:r>
              <a:rPr lang="nl-NL" altLang="en-US" dirty="0" smtClean="0"/>
              <a:t>R</a:t>
            </a:r>
            <a:r>
              <a:rPr lang="nl-NL" altLang="en-US" dirty="0"/>
              <a:t>, C en I/A </a:t>
            </a:r>
            <a:r>
              <a:rPr lang="nl-NL" altLang="en-US" dirty="0" smtClean="0"/>
              <a:t>vaak niet gaan over </a:t>
            </a:r>
            <a:r>
              <a:rPr lang="nl-NL" altLang="en-US" dirty="0"/>
              <a:t>de onderzoeksvraag of het probleem</a:t>
            </a:r>
          </a:p>
          <a:p>
            <a:pPr marL="273050" lvl="1" indent="0">
              <a:buNone/>
            </a:pPr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01458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493520" y="167641"/>
            <a:ext cx="9791113" cy="1036319"/>
          </a:xfrm>
        </p:spPr>
        <p:txBody>
          <a:bodyPr/>
          <a:lstStyle/>
          <a:p>
            <a:r>
              <a:rPr lang="nl-NL" altLang="en-US" sz="3600" dirty="0"/>
              <a:t>Resultaten – conclusies – </a:t>
            </a:r>
            <a:r>
              <a:rPr lang="nl-NL" altLang="en-US" sz="3600" dirty="0" smtClean="0"/>
              <a:t>implicaties/aanbevelingen</a:t>
            </a:r>
            <a:endParaRPr lang="en-US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1493520"/>
            <a:ext cx="10717141" cy="53644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  <a:defRPr/>
            </a:pPr>
            <a:r>
              <a:rPr lang="nl-NL" sz="2800" b="1" dirty="0" smtClean="0"/>
              <a:t>Resultaten: gaan over jouw </a:t>
            </a:r>
            <a:r>
              <a:rPr lang="nl-NL" sz="2800" b="1" dirty="0" err="1" smtClean="0"/>
              <a:t>onderzoeksdeelnemers</a:t>
            </a:r>
            <a:endParaRPr lang="nl-NL" sz="2800" b="1" dirty="0" smtClean="0"/>
          </a:p>
          <a:p>
            <a:r>
              <a:rPr lang="nl-NL" altLang="en-US" dirty="0" smtClean="0"/>
              <a:t>Wat er uit je data-analyse komt</a:t>
            </a:r>
          </a:p>
          <a:p>
            <a:r>
              <a:rPr lang="nl-NL" altLang="en-US" dirty="0" smtClean="0"/>
              <a:t>Feitelijke beschrijving van je gegevens</a:t>
            </a:r>
          </a:p>
          <a:p>
            <a:pPr lvl="1"/>
            <a:r>
              <a:rPr lang="nl-NL" altLang="en-US" dirty="0" smtClean="0"/>
              <a:t>Samenvattend over je onderzoeksvraag met mogelijk daarnaast andere bevindingen</a:t>
            </a:r>
          </a:p>
          <a:p>
            <a:pPr lvl="1"/>
            <a:r>
              <a:rPr lang="nl-NL" altLang="en-US" u="sng" dirty="0" smtClean="0"/>
              <a:t>Voorbeeld:</a:t>
            </a:r>
            <a:r>
              <a:rPr lang="nl-NL" altLang="en-US" dirty="0" smtClean="0"/>
              <a:t> </a:t>
            </a:r>
            <a:r>
              <a:rPr lang="nl-NL" altLang="en-US" i="1" dirty="0" smtClean="0"/>
              <a:t>9 van de 10 studenten in groep HBO-V-4b is vrouw</a:t>
            </a:r>
            <a:r>
              <a:rPr lang="nl-NL" altLang="en-US" dirty="0" smtClean="0"/>
              <a:t>.</a:t>
            </a:r>
            <a:endParaRPr lang="nl-NL" altLang="en-US" dirty="0"/>
          </a:p>
          <a:p>
            <a:pPr lvl="1"/>
            <a:endParaRPr lang="nl-NL" altLang="en-US" dirty="0" smtClean="0"/>
          </a:p>
          <a:p>
            <a:pPr marL="0" indent="0">
              <a:buNone/>
              <a:defRPr/>
            </a:pPr>
            <a:r>
              <a:rPr lang="nl-NL" sz="2800" b="1" dirty="0" smtClean="0"/>
              <a:t>Conclusies: gaan over de populatie waar jij een steekproef uit getrokken hebt</a:t>
            </a:r>
            <a:endParaRPr lang="nl-NL" sz="2800" b="1" dirty="0"/>
          </a:p>
          <a:p>
            <a:r>
              <a:rPr lang="nl-NL" altLang="en-US" dirty="0" smtClean="0"/>
              <a:t>Na gedegen denkwerk over de vraag: “</a:t>
            </a:r>
            <a:r>
              <a:rPr lang="nl-NL" altLang="en-US" i="1" dirty="0" smtClean="0"/>
              <a:t>Hoe kan het dat ik gevonden heb wat ik gevonden heb?</a:t>
            </a:r>
            <a:r>
              <a:rPr lang="nl-NL" altLang="en-US" dirty="0" smtClean="0"/>
              <a:t>”</a:t>
            </a:r>
          </a:p>
          <a:p>
            <a:pPr lvl="1"/>
            <a:r>
              <a:rPr lang="nl-NL" altLang="en-US" dirty="0" smtClean="0"/>
              <a:t>Methodologische verklaringen (</a:t>
            </a:r>
            <a:r>
              <a:rPr lang="nl-NL" altLang="en-US" dirty="0"/>
              <a:t>bijvoorbeeld </a:t>
            </a:r>
            <a:r>
              <a:rPr lang="nl-NL" altLang="en-US" dirty="0" smtClean="0"/>
              <a:t>door toeval </a:t>
            </a:r>
            <a:r>
              <a:rPr lang="nl-NL" altLang="en-US" dirty="0"/>
              <a:t>of </a:t>
            </a:r>
            <a:r>
              <a:rPr lang="nl-NL" altLang="en-US" dirty="0" smtClean="0"/>
              <a:t>vertekening door selectie of door meet- of analysefouten)</a:t>
            </a:r>
          </a:p>
          <a:p>
            <a:pPr lvl="1"/>
            <a:r>
              <a:rPr lang="nl-NL" altLang="en-US" dirty="0" smtClean="0"/>
              <a:t>Sociaal-biologische waarschijnlijkheid</a:t>
            </a:r>
          </a:p>
          <a:p>
            <a:r>
              <a:rPr lang="nl-NL" altLang="en-US" dirty="0" smtClean="0"/>
              <a:t>Feitelijk, op basis van je resultaten</a:t>
            </a:r>
          </a:p>
          <a:p>
            <a:r>
              <a:rPr lang="nl-NL" altLang="en-US" dirty="0" smtClean="0"/>
              <a:t>Ten minste 1 conclusie over je hoofdvraag opnemen in je poster</a:t>
            </a:r>
          </a:p>
          <a:p>
            <a:pPr lvl="1"/>
            <a:r>
              <a:rPr lang="nl-NL" altLang="en-US" u="sng" dirty="0" smtClean="0"/>
              <a:t>Voorbeeld</a:t>
            </a:r>
            <a:r>
              <a:rPr lang="nl-NL" altLang="en-US" u="sng" dirty="0"/>
              <a:t>:</a:t>
            </a:r>
            <a:r>
              <a:rPr lang="nl-NL" altLang="en-US" dirty="0"/>
              <a:t> </a:t>
            </a:r>
            <a:r>
              <a:rPr lang="nl-NL" altLang="en-US" i="1" dirty="0" smtClean="0"/>
              <a:t>De meeste vierdejaars studenten HBO-V zijn vrouw</a:t>
            </a:r>
            <a:r>
              <a:rPr lang="nl-NL" altLang="en-US" dirty="0" smtClean="0"/>
              <a:t>.</a:t>
            </a:r>
            <a:endParaRPr lang="nl-NL" altLang="en-US" dirty="0"/>
          </a:p>
          <a:p>
            <a:r>
              <a:rPr lang="nl-NL" altLang="en-US" dirty="0"/>
              <a:t>Vaak </a:t>
            </a:r>
            <a:r>
              <a:rPr lang="nl-NL" altLang="en-US" dirty="0" smtClean="0"/>
              <a:t>met verwijzing naar de resultaten en met </a:t>
            </a:r>
            <a:r>
              <a:rPr lang="nl-NL" altLang="en-US" dirty="0"/>
              <a:t>indicatie van </a:t>
            </a:r>
            <a:r>
              <a:rPr lang="nl-NL" altLang="en-US" dirty="0" smtClean="0"/>
              <a:t>waarschijnlijkheid:</a:t>
            </a:r>
            <a:endParaRPr lang="nl-NL" altLang="en-US" dirty="0"/>
          </a:p>
          <a:p>
            <a:pPr lvl="1"/>
            <a:r>
              <a:rPr lang="nl-NL" altLang="en-US" u="sng" dirty="0" smtClean="0"/>
              <a:t>Voorbeeld</a:t>
            </a:r>
            <a:r>
              <a:rPr lang="nl-NL" altLang="en-US" u="sng" dirty="0"/>
              <a:t>:</a:t>
            </a:r>
            <a:r>
              <a:rPr lang="nl-NL" altLang="en-US" dirty="0"/>
              <a:t> </a:t>
            </a:r>
            <a:r>
              <a:rPr lang="nl-NL" altLang="en-US" i="1" dirty="0"/>
              <a:t>De </a:t>
            </a:r>
            <a:r>
              <a:rPr lang="nl-NL" altLang="en-US" i="1" dirty="0" smtClean="0"/>
              <a:t>resultaten laten zien dat / suggereren </a:t>
            </a:r>
            <a:r>
              <a:rPr lang="nl-NL" altLang="en-US" i="1" dirty="0"/>
              <a:t>dat </a:t>
            </a:r>
            <a:r>
              <a:rPr lang="nl-NL" altLang="en-US" i="1" dirty="0" smtClean="0"/>
              <a:t>de meeste vierdejaars </a:t>
            </a:r>
            <a:r>
              <a:rPr lang="nl-NL" altLang="en-US" i="1" dirty="0"/>
              <a:t>studenten HBO-V vrouw </a:t>
            </a:r>
            <a:r>
              <a:rPr lang="nl-NL" altLang="en-US" i="1" dirty="0" smtClean="0"/>
              <a:t>zijn</a:t>
            </a:r>
            <a:r>
              <a:rPr lang="nl-NL" altLang="en-US" dirty="0" smtClean="0"/>
              <a:t>.</a:t>
            </a:r>
            <a:endParaRPr lang="nl-NL" altLang="en-US" dirty="0"/>
          </a:p>
          <a:p>
            <a:pPr marL="273050" lvl="1" indent="0">
              <a:buNone/>
            </a:pPr>
            <a:endParaRPr lang="nl-NL" altLang="en-US" dirty="0"/>
          </a:p>
          <a:p>
            <a:pPr marL="0" indent="0">
              <a:buNone/>
              <a:defRPr/>
            </a:pPr>
            <a:r>
              <a:rPr lang="nl-NL" sz="2800" b="1" dirty="0" smtClean="0"/>
              <a:t>Implicaties/Aanbevelingen: </a:t>
            </a:r>
            <a:r>
              <a:rPr lang="nl-NL" sz="2800" b="1" dirty="0"/>
              <a:t>jouw mening </a:t>
            </a:r>
            <a:r>
              <a:rPr lang="nl-NL" sz="2800" b="1" dirty="0" smtClean="0"/>
              <a:t>over betekenis van de resultaten in een context</a:t>
            </a:r>
            <a:endParaRPr lang="nl-NL" sz="2800" b="1" dirty="0"/>
          </a:p>
          <a:p>
            <a:r>
              <a:rPr lang="nl-NL" altLang="en-US" dirty="0" smtClean="0"/>
              <a:t>Subjectief</a:t>
            </a:r>
          </a:p>
          <a:p>
            <a:r>
              <a:rPr lang="nl-NL" altLang="en-US" dirty="0" smtClean="0"/>
              <a:t>Wat betekenen je conclusies voor … (patiënten, zorgverleners, beleidsmakers, …., nu of in de toekomst)?</a:t>
            </a:r>
          </a:p>
          <a:p>
            <a:r>
              <a:rPr lang="nl-NL" altLang="en-US" dirty="0" smtClean="0"/>
              <a:t>Wat vind jij dat er gedaan moet worden door …</a:t>
            </a:r>
          </a:p>
          <a:p>
            <a:r>
              <a:rPr lang="nl-NL" altLang="en-US" dirty="0"/>
              <a:t>Ten minste 1 </a:t>
            </a:r>
            <a:r>
              <a:rPr lang="nl-NL" altLang="en-US" dirty="0" smtClean="0"/>
              <a:t>implicatie/aanbeveling </a:t>
            </a:r>
            <a:r>
              <a:rPr lang="nl-NL" altLang="en-US" dirty="0"/>
              <a:t>over je </a:t>
            </a:r>
            <a:r>
              <a:rPr lang="nl-NL" altLang="en-US" dirty="0" smtClean="0"/>
              <a:t>aanleiding/probleem </a:t>
            </a:r>
            <a:r>
              <a:rPr lang="nl-NL" altLang="en-US" dirty="0"/>
              <a:t>opnemen in je poster</a:t>
            </a:r>
          </a:p>
          <a:p>
            <a:endParaRPr lang="nl-NL" altLang="en-US" dirty="0"/>
          </a:p>
          <a:p>
            <a:pPr lvl="1"/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1987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930" y="476489"/>
            <a:ext cx="7114540" cy="428835"/>
          </a:xfrm>
        </p:spPr>
        <p:txBody>
          <a:bodyPr/>
          <a:lstStyle/>
          <a:p>
            <a:r>
              <a:rPr lang="en-US" dirty="0" err="1" smtClean="0"/>
              <a:t>Beoordelingscriteria</a:t>
            </a:r>
            <a:r>
              <a:rPr lang="en-US" dirty="0" smtClean="0"/>
              <a:t> poster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819042"/>
              </p:ext>
            </p:extLst>
          </p:nvPr>
        </p:nvGraphicFramePr>
        <p:xfrm>
          <a:off x="1647930" y="1162310"/>
          <a:ext cx="9917723" cy="48210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0589">
                  <a:extLst>
                    <a:ext uri="{9D8B030D-6E8A-4147-A177-3AD203B41FA5}">
                      <a16:colId xmlns:a16="http://schemas.microsoft.com/office/drawing/2014/main" val="1550975996"/>
                    </a:ext>
                  </a:extLst>
                </a:gridCol>
                <a:gridCol w="7717134">
                  <a:extLst>
                    <a:ext uri="{9D8B030D-6E8A-4147-A177-3AD203B41FA5}">
                      <a16:colId xmlns:a16="http://schemas.microsoft.com/office/drawing/2014/main" val="4166709844"/>
                    </a:ext>
                  </a:extLst>
                </a:gridCol>
              </a:tblGrid>
              <a:tr h="402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err="1">
                          <a:effectLst/>
                        </a:rPr>
                        <a:t>Titel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>
                          <a:effectLst/>
                        </a:rPr>
                        <a:t>De titel is pakkend en dekt de lading van de inhoud van de poster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66597720"/>
                  </a:ext>
                </a:extLst>
              </a:tr>
              <a:tr h="415199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err="1">
                          <a:effectLst/>
                        </a:rPr>
                        <a:t>Probleemdefinitie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>
                          <a:effectLst/>
                        </a:rPr>
                        <a:t>De poster geeft de aanleiding van het onderzoek weer.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45320939"/>
                  </a:ext>
                </a:extLst>
              </a:tr>
              <a:tr h="54261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err="1">
                          <a:effectLst/>
                        </a:rPr>
                        <a:t>Methode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>
                          <a:effectLst/>
                        </a:rPr>
                        <a:t>Uit de poster blijkt hoe de student het onderzoek heeft aangepakt. Deze aanpak volgt logisch uit de probleemdefinitie.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07254071"/>
                  </a:ext>
                </a:extLst>
              </a:tr>
              <a:tr h="495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err="1">
                          <a:effectLst/>
                        </a:rPr>
                        <a:t>Resultaten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 dirty="0">
                          <a:effectLst/>
                        </a:rPr>
                        <a:t>Relevante resultaten zijn aantrekkelijk gepresenteerd en volgen logisch uit probleemdefinitie en methode.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273226"/>
                  </a:ext>
                </a:extLst>
              </a:tr>
              <a:tr h="47795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Conclusies en implicaties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 dirty="0">
                          <a:effectLst/>
                        </a:rPr>
                        <a:t>Op overstijgend niveau wordt antwoord gegeven op de onderzoeksvraag en de toegevoegde waarde van de gevonden resultaten is helder en bondig beschreven.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75003073"/>
                  </a:ext>
                </a:extLst>
              </a:tr>
              <a:tr h="187608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Adviesproduct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 dirty="0">
                          <a:effectLst/>
                        </a:rPr>
                        <a:t>De poster bevat een verantwoording, met verwijzing naar de resultaten, van zowel de vorm als de inhoud van het adviesproduct dat de student gemaakt heeft.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74233171"/>
                  </a:ext>
                </a:extLst>
              </a:tr>
              <a:tr h="10005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err="1">
                          <a:effectLst/>
                        </a:rPr>
                        <a:t>Taal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173513"/>
                  </a:ext>
                </a:extLst>
              </a:tr>
              <a:tr h="28141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Taal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 dirty="0">
                          <a:effectLst/>
                        </a:rPr>
                        <a:t>De taal is in formeel Nederlands of Engels wat blijkt uit: Zinsbouw, woordkeuze, onpersoonlijke formulering en correct gebruik van vakspecifieke termen. De spelling en grammatica zijn correct.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07627984"/>
                  </a:ext>
                </a:extLst>
              </a:tr>
              <a:tr h="10273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err="1">
                          <a:effectLst/>
                        </a:rPr>
                        <a:t>Vorm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74847"/>
                  </a:ext>
                </a:extLst>
              </a:tr>
              <a:tr h="51941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Tekstdichtheid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 dirty="0">
                          <a:effectLst/>
                        </a:rPr>
                        <a:t>De informatie op de poster is overzichtelijk gepresenteerd. Tekst is goed leesbaar, bondig en nodigt uit om gelezen te worden.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31087445"/>
                  </a:ext>
                </a:extLst>
              </a:tr>
              <a:tr h="474531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>
                          <a:effectLst/>
                        </a:rPr>
                        <a:t>Figuren, tabellen, afbeeldingen en citaten</a:t>
                      </a:r>
                      <a:endParaRPr lang="nl-NL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 dirty="0">
                          <a:effectLst/>
                        </a:rPr>
                        <a:t>Figuren, tabellen, afbeeldingen en citaten zijn helder weergegeven en passend bij de inhoud van de poster.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09670048"/>
                  </a:ext>
                </a:extLst>
              </a:tr>
              <a:tr h="10273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Opmaak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403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u="none" strike="noStrike" dirty="0">
                          <a:effectLst/>
                        </a:rPr>
                        <a:t>De poster is verzorgd opgemaakt. De poster bevat contactgegevens van de student. 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90700088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12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478" y="465361"/>
            <a:ext cx="7114540" cy="539635"/>
          </a:xfrm>
        </p:spPr>
        <p:txBody>
          <a:bodyPr/>
          <a:lstStyle/>
          <a:p>
            <a:r>
              <a:rPr lang="nl-NL" sz="3600" dirty="0" smtClean="0"/>
              <a:t>Poster maken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1559" y="1454479"/>
            <a:ext cx="10375641" cy="4479790"/>
          </a:xfrm>
        </p:spPr>
        <p:txBody>
          <a:bodyPr>
            <a:noAutofit/>
          </a:bodyPr>
          <a:lstStyle/>
          <a:p>
            <a:r>
              <a:rPr lang="nl-NL" sz="2400" dirty="0" smtClean="0"/>
              <a:t>Poster maken in </a:t>
            </a:r>
            <a:r>
              <a:rPr lang="nl-NL" sz="2400" dirty="0" err="1" smtClean="0"/>
              <a:t>powerpoint</a:t>
            </a:r>
            <a:r>
              <a:rPr lang="nl-NL" sz="2400" dirty="0" smtClean="0"/>
              <a:t> en opslaan als PDF</a:t>
            </a:r>
          </a:p>
          <a:p>
            <a:r>
              <a:rPr lang="en-US" sz="2400" dirty="0" smtClean="0"/>
              <a:t>Concept </a:t>
            </a:r>
            <a:r>
              <a:rPr lang="en-US" sz="2400" dirty="0" err="1" smtClean="0"/>
              <a:t>onderzoeksposter</a:t>
            </a:r>
            <a:r>
              <a:rPr lang="en-US" sz="2400" dirty="0" smtClean="0"/>
              <a:t> (PDF) week 19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Onstage</a:t>
            </a:r>
          </a:p>
          <a:p>
            <a:r>
              <a:rPr lang="en-US" sz="2400" dirty="0" err="1" smtClean="0"/>
              <a:t>Definitieve</a:t>
            </a:r>
            <a:r>
              <a:rPr lang="en-US" sz="2400" dirty="0" smtClean="0"/>
              <a:t> </a:t>
            </a:r>
            <a:r>
              <a:rPr lang="en-US" sz="2400" dirty="0" err="1" smtClean="0"/>
              <a:t>onderzoeksposter</a:t>
            </a:r>
            <a:r>
              <a:rPr lang="en-US" sz="2400" dirty="0" smtClean="0"/>
              <a:t> (PDF) week 23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Onstage MET </a:t>
            </a:r>
            <a:r>
              <a:rPr lang="en-US" sz="2400" dirty="0" err="1" smtClean="0"/>
              <a:t>Ephoruscheck</a:t>
            </a:r>
            <a:endParaRPr lang="en-US" sz="2400" dirty="0" smtClean="0"/>
          </a:p>
          <a:p>
            <a:r>
              <a:rPr lang="en-US" sz="2400" dirty="0" err="1" smtClean="0"/>
              <a:t>Voor</a:t>
            </a:r>
            <a:r>
              <a:rPr lang="en-US" sz="2400" dirty="0" smtClean="0"/>
              <a:t> </a:t>
            </a:r>
            <a:r>
              <a:rPr lang="en-US" sz="2400" dirty="0"/>
              <a:t>de </a:t>
            </a:r>
            <a:r>
              <a:rPr lang="en-US" sz="2400" dirty="0" err="1"/>
              <a:t>tentoonstelling</a:t>
            </a:r>
            <a:r>
              <a:rPr lang="en-US" sz="2400" dirty="0"/>
              <a:t>: print de poster op A1 of A0, </a:t>
            </a:r>
            <a:r>
              <a:rPr lang="en-US" sz="2400" dirty="0" err="1"/>
              <a:t>afhankelijk</a:t>
            </a:r>
            <a:r>
              <a:rPr lang="en-US" sz="2400" dirty="0"/>
              <a:t> van de lay out van de poster</a:t>
            </a:r>
          </a:p>
          <a:p>
            <a:endParaRPr lang="nl-NL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590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0877" y="796413"/>
            <a:ext cx="4218039" cy="56928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81368" y="796413"/>
            <a:ext cx="4955458" cy="2831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816645" y="1681316"/>
            <a:ext cx="12978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dirty="0" smtClean="0"/>
              <a:t>A1</a:t>
            </a:r>
            <a:endParaRPr lang="en-US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2580967" y="1592826"/>
            <a:ext cx="12978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dirty="0" smtClean="0"/>
              <a:t>A0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05431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6833" y="608005"/>
            <a:ext cx="9983755" cy="679619"/>
          </a:xfrm>
        </p:spPr>
        <p:txBody>
          <a:bodyPr/>
          <a:lstStyle/>
          <a:p>
            <a:r>
              <a:rPr lang="nl-NL" sz="3600" dirty="0" smtClean="0"/>
              <a:t>Aandachtspunten bij maken poster (1)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833" y="1679510"/>
            <a:ext cx="9797143" cy="43766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600" dirty="0" smtClean="0"/>
              <a:t>Vormgeving:</a:t>
            </a:r>
          </a:p>
          <a:p>
            <a:r>
              <a:rPr lang="nl-NL" sz="2600" dirty="0" smtClean="0"/>
              <a:t>Werk van links naar rechts en van boven naar beneden</a:t>
            </a:r>
          </a:p>
          <a:p>
            <a:r>
              <a:rPr lang="nl-NL" sz="2600" dirty="0" smtClean="0"/>
              <a:t>Let op kleurgebruik</a:t>
            </a:r>
          </a:p>
          <a:p>
            <a:r>
              <a:rPr lang="nl-NL" sz="2600" dirty="0" smtClean="0"/>
              <a:t>Let op grootte van lettertype</a:t>
            </a:r>
          </a:p>
          <a:p>
            <a:r>
              <a:rPr lang="nl-NL" sz="2600" dirty="0" smtClean="0"/>
              <a:t>Hou het overzichtelijk!</a:t>
            </a:r>
          </a:p>
          <a:p>
            <a:r>
              <a:rPr lang="nl-NL" sz="2600" dirty="0" err="1" smtClean="0"/>
              <a:t>Subkopjes</a:t>
            </a:r>
            <a:endParaRPr lang="nl-NL" sz="2600" dirty="0" smtClean="0"/>
          </a:p>
          <a:p>
            <a:endParaRPr lang="nl-NL" dirty="0"/>
          </a:p>
          <a:p>
            <a:pPr marL="0" indent="0">
              <a:buNone/>
            </a:pPr>
            <a:r>
              <a:rPr lang="nl-NL" sz="3200" b="1" dirty="0" smtClean="0"/>
              <a:t>LESS IS MORE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0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833" y="1642188"/>
            <a:ext cx="9983755" cy="4627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400" dirty="0" smtClean="0"/>
              <a:t>Informatie:</a:t>
            </a:r>
          </a:p>
          <a:p>
            <a:r>
              <a:rPr lang="nl-NL" sz="2400" dirty="0" smtClean="0"/>
              <a:t>Korte aantrekkelijke titel die past bij de kern van de inhoud</a:t>
            </a:r>
          </a:p>
          <a:p>
            <a:r>
              <a:rPr lang="nl-NL" sz="2400" dirty="0" smtClean="0"/>
              <a:t>Persoonlijke informatie waar lezers jou kunnen bereiken</a:t>
            </a:r>
          </a:p>
          <a:p>
            <a:r>
              <a:rPr lang="nl-NL" sz="2400" dirty="0" smtClean="0"/>
              <a:t>Waar heb je het onderzoek uitgevoerd</a:t>
            </a:r>
          </a:p>
          <a:p>
            <a:pPr lvl="1"/>
            <a:r>
              <a:rPr lang="nl-NL" sz="2400" dirty="0" smtClean="0"/>
              <a:t>Beperken als dit mogelijk privacygevoelig is</a:t>
            </a:r>
          </a:p>
          <a:p>
            <a:r>
              <a:rPr lang="nl-NL" sz="2400" dirty="0" smtClean="0"/>
              <a:t>Inhoudelijke tekst en afbeeldingen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 smtClean="0"/>
              <a:t>Tip: kijk ook naar het beoordelingsformulier.</a:t>
            </a:r>
          </a:p>
          <a:p>
            <a:pPr marL="0" indent="0">
              <a:buNone/>
            </a:pPr>
            <a:r>
              <a:rPr lang="nl-NL" sz="2400" dirty="0" smtClean="0"/>
              <a:t>-  Zowel de inhoud als de lay-out tellen mee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11</a:t>
            </a:fld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716833" y="747989"/>
            <a:ext cx="9983755" cy="539635"/>
          </a:xfrm>
          <a:prstGeom prst="rect">
            <a:avLst/>
          </a:prstGeom>
        </p:spPr>
        <p:txBody>
          <a:bodyPr vert="horz" wrap="square" lIns="0" tIns="40640" rIns="0" bIns="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nl-NL" sz="2800" b="1" i="0" u="none" strike="noStrike" kern="0" cap="none" spc="0" normalizeH="0" baseline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dirty="0" smtClean="0"/>
              <a:t>Aandachtspunten bij maken poster (2)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128280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1F4F4-FBC1-4C09-80DE-6FA8DBD9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25" y="546767"/>
            <a:ext cx="7114540" cy="539635"/>
          </a:xfrm>
        </p:spPr>
        <p:txBody>
          <a:bodyPr/>
          <a:lstStyle/>
          <a:p>
            <a:r>
              <a:rPr lang="nl-NL" sz="3600" dirty="0" smtClean="0"/>
              <a:t>Opdracht deel 1</a:t>
            </a:r>
            <a:endParaRPr lang="nl-NL" sz="36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D2D4C8-04E0-48C6-B0A9-5272D0988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3426" y="1586204"/>
            <a:ext cx="9610550" cy="49993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2800" dirty="0" smtClean="0"/>
              <a:t>Maak drietallen:</a:t>
            </a:r>
          </a:p>
          <a:p>
            <a:r>
              <a:rPr lang="nl-NL" sz="2800" dirty="0" smtClean="0"/>
              <a:t>1 student vertelt in 8 minuten over het eigen onderzoek</a:t>
            </a:r>
          </a:p>
          <a:p>
            <a:r>
              <a:rPr lang="nl-NL" sz="2800" dirty="0" smtClean="0"/>
              <a:t>De 2</a:t>
            </a:r>
            <a:r>
              <a:rPr lang="nl-NL" sz="2800" baseline="30000" dirty="0" smtClean="0"/>
              <a:t>de </a:t>
            </a:r>
            <a:r>
              <a:rPr lang="nl-NL" sz="2800" dirty="0" smtClean="0"/>
              <a:t>student noteert </a:t>
            </a:r>
            <a:r>
              <a:rPr lang="nl-NL" sz="2800" u="sng" dirty="0" smtClean="0"/>
              <a:t>kernwoorden</a:t>
            </a:r>
            <a:endParaRPr lang="nl-NL" sz="2800" dirty="0" smtClean="0"/>
          </a:p>
          <a:p>
            <a:r>
              <a:rPr lang="nl-NL" sz="2800" dirty="0" smtClean="0"/>
              <a:t>De 3</a:t>
            </a:r>
            <a:r>
              <a:rPr lang="nl-NL" sz="2800" baseline="30000" dirty="0" smtClean="0"/>
              <a:t>de</a:t>
            </a:r>
            <a:r>
              <a:rPr lang="nl-NL" sz="2800" dirty="0" smtClean="0"/>
              <a:t> </a:t>
            </a:r>
            <a:r>
              <a:rPr lang="nl-NL" sz="2800" dirty="0"/>
              <a:t>student stelt </a:t>
            </a:r>
            <a:r>
              <a:rPr lang="nl-NL" sz="2800" dirty="0" smtClean="0"/>
              <a:t>verhelderende vragen</a:t>
            </a:r>
          </a:p>
          <a:p>
            <a:pPr marL="0" indent="0">
              <a:buNone/>
            </a:pPr>
            <a:endParaRPr lang="nl-NL" sz="2800" dirty="0" smtClean="0"/>
          </a:p>
          <a:p>
            <a:pPr marL="0" indent="0">
              <a:buNone/>
            </a:pPr>
            <a:r>
              <a:rPr lang="nl-NL" sz="2800" dirty="0" smtClean="0"/>
              <a:t>Vertellijn:</a:t>
            </a:r>
          </a:p>
          <a:p>
            <a:pPr marL="765175" lvl="1" indent="-457200">
              <a:buFont typeface="+mj-lt"/>
              <a:buAutoNum type="arabicPeriod"/>
            </a:pPr>
            <a:r>
              <a:rPr lang="nl-NL" sz="2400" dirty="0" smtClean="0"/>
              <a:t>Achtergrond</a:t>
            </a:r>
          </a:p>
          <a:p>
            <a:pPr marL="765175" lvl="1" indent="-457200">
              <a:buFont typeface="+mj-lt"/>
              <a:buAutoNum type="arabicPeriod"/>
            </a:pPr>
            <a:r>
              <a:rPr lang="nl-NL" sz="2400" dirty="0" smtClean="0"/>
              <a:t>Onderzoeksvraag</a:t>
            </a:r>
          </a:p>
          <a:p>
            <a:pPr marL="765175" lvl="1" indent="-457200">
              <a:buFont typeface="+mj-lt"/>
              <a:buAutoNum type="arabicPeriod"/>
            </a:pPr>
            <a:r>
              <a:rPr lang="nl-NL" sz="2400" dirty="0" smtClean="0"/>
              <a:t>Deelnemers en aanpak</a:t>
            </a:r>
          </a:p>
          <a:p>
            <a:pPr marL="765175" lvl="1" indent="-457200">
              <a:buFont typeface="+mj-lt"/>
              <a:buAutoNum type="arabicPeriod"/>
            </a:pPr>
            <a:r>
              <a:rPr lang="nl-NL" sz="2400" dirty="0" smtClean="0"/>
              <a:t>Resultaten</a:t>
            </a:r>
          </a:p>
          <a:p>
            <a:pPr marL="765175" lvl="1" indent="-457200">
              <a:buFont typeface="+mj-lt"/>
              <a:buAutoNum type="arabicPeriod"/>
            </a:pPr>
            <a:r>
              <a:rPr lang="nl-NL" sz="2400" dirty="0" smtClean="0"/>
              <a:t>Conclusie(s)</a:t>
            </a:r>
          </a:p>
          <a:p>
            <a:pPr marL="765175" lvl="1" indent="-457200">
              <a:buFont typeface="+mj-lt"/>
              <a:buAutoNum type="arabicPeriod"/>
            </a:pPr>
            <a:r>
              <a:rPr lang="nl-NL" sz="2400" dirty="0" smtClean="0"/>
              <a:t>Implicatie(s)/Aanbeveling(en) </a:t>
            </a:r>
          </a:p>
          <a:p>
            <a:pPr marL="1187450" lvl="3" indent="-342900">
              <a:buFont typeface="Arial" panose="020B0604020202020204" pitchFamily="34" charset="0"/>
              <a:buChar char="•"/>
            </a:pPr>
            <a:r>
              <a:rPr lang="nl-NL" sz="2400" dirty="0" smtClean="0"/>
              <a:t>o.a. verantwoording adviesproduct</a:t>
            </a:r>
          </a:p>
          <a:p>
            <a:pPr marL="0" indent="0">
              <a:buNone/>
            </a:pPr>
            <a:endParaRPr lang="nl-NL" sz="2800" dirty="0" smtClean="0"/>
          </a:p>
          <a:p>
            <a:pPr marL="0" indent="0">
              <a:buNone/>
            </a:pPr>
            <a:r>
              <a:rPr lang="nl-NL" sz="2800" dirty="0" smtClean="0"/>
              <a:t>Daarna wisselen.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D60CE1B-82F9-46A7-B405-265F658D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58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74" y="565428"/>
            <a:ext cx="7114540" cy="539635"/>
          </a:xfrm>
        </p:spPr>
        <p:txBody>
          <a:bodyPr/>
          <a:lstStyle/>
          <a:p>
            <a:r>
              <a:rPr lang="en-US" sz="3600" dirty="0" err="1" smtClean="0"/>
              <a:t>Opdracht</a:t>
            </a:r>
            <a:r>
              <a:rPr lang="en-US" sz="3600" dirty="0" smtClean="0"/>
              <a:t> </a:t>
            </a:r>
            <a:r>
              <a:rPr lang="en-US" sz="3600" dirty="0" err="1" smtClean="0"/>
              <a:t>deel</a:t>
            </a:r>
            <a:r>
              <a:rPr lang="en-US" sz="3600" dirty="0" smtClean="0"/>
              <a:t> 2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5473" y="1530220"/>
            <a:ext cx="10045047" cy="4874180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sz="3200" dirty="0"/>
              <a:t>Bepaal de kern van je verhaal op basis van de kernwoorden die je </a:t>
            </a:r>
            <a:r>
              <a:rPr lang="nl-NL" sz="3200" dirty="0" smtClean="0"/>
              <a:t>medestudent </a:t>
            </a:r>
            <a:r>
              <a:rPr lang="nl-NL" sz="3200" dirty="0"/>
              <a:t>heeft opgeschreven </a:t>
            </a:r>
            <a:endParaRPr lang="nl-NL" sz="3200" dirty="0" smtClean="0"/>
          </a:p>
          <a:p>
            <a:pPr marL="457200" indent="-457200">
              <a:buFont typeface="+mj-lt"/>
              <a:buAutoNum type="arabicPeriod"/>
            </a:pPr>
            <a:r>
              <a:rPr lang="nl-NL" sz="3200" dirty="0" smtClean="0"/>
              <a:t>Maak </a:t>
            </a:r>
            <a:r>
              <a:rPr lang="nl-NL" sz="3200" dirty="0"/>
              <a:t>in </a:t>
            </a:r>
            <a:r>
              <a:rPr lang="nl-NL" sz="3200" dirty="0" err="1"/>
              <a:t>powerpoint</a:t>
            </a:r>
            <a:r>
              <a:rPr lang="nl-NL" sz="3200" dirty="0"/>
              <a:t> een eerste opzet van je poster (denk aan de </a:t>
            </a:r>
            <a:r>
              <a:rPr lang="nl-NL" sz="3200" dirty="0" err="1" smtClean="0"/>
              <a:t>subkopjes</a:t>
            </a:r>
            <a:r>
              <a:rPr lang="nl-NL" sz="3200" dirty="0" smtClean="0"/>
              <a:t>/blokken).</a:t>
            </a:r>
            <a:endParaRPr lang="nl-NL" sz="3200" dirty="0"/>
          </a:p>
          <a:p>
            <a:pPr marL="457200" indent="-457200">
              <a:buFont typeface="+mj-lt"/>
              <a:buAutoNum type="arabicPeriod"/>
            </a:pPr>
            <a:r>
              <a:rPr lang="nl-NL" sz="3200" dirty="0"/>
              <a:t>Plaats de steekwoorden op de juiste </a:t>
            </a:r>
            <a:r>
              <a:rPr lang="nl-NL" sz="3200" dirty="0" smtClean="0"/>
              <a:t>plek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3200" dirty="0" smtClean="0"/>
              <a:t>Werk </a:t>
            </a:r>
            <a:r>
              <a:rPr lang="nl-NL" sz="3200" dirty="0"/>
              <a:t>het verder </a:t>
            </a:r>
            <a:r>
              <a:rPr lang="nl-NL" sz="3200" dirty="0" smtClean="0"/>
              <a:t>uit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 smtClean="0"/>
              <a:t>Vraag</a:t>
            </a:r>
            <a:r>
              <a:rPr lang="en-US" sz="3200" dirty="0" smtClean="0"/>
              <a:t> feedback, </a:t>
            </a:r>
            <a:r>
              <a:rPr lang="en-US" sz="3200" dirty="0" err="1" smtClean="0"/>
              <a:t>onderling</a:t>
            </a:r>
            <a:r>
              <a:rPr lang="en-US" sz="3200" dirty="0" smtClean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 smtClean="0"/>
              <a:t>aan</a:t>
            </a:r>
            <a:r>
              <a:rPr lang="en-US" sz="3200" dirty="0" smtClean="0"/>
              <a:t> de docent</a:t>
            </a:r>
            <a:endParaRPr lang="nl-NL" sz="3200" dirty="0"/>
          </a:p>
          <a:p>
            <a:endParaRPr lang="nl-NL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18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1F4F4-FBC1-4C09-80DE-6FA8DBD9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765" y="602750"/>
            <a:ext cx="7114540" cy="539635"/>
          </a:xfrm>
        </p:spPr>
        <p:txBody>
          <a:bodyPr/>
          <a:lstStyle/>
          <a:p>
            <a:r>
              <a:rPr lang="nl-NL" sz="3600" dirty="0" smtClean="0"/>
              <a:t>Plenaire terugkoppeling</a:t>
            </a:r>
            <a:endParaRPr lang="nl-NL" sz="36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D2D4C8-04E0-48C6-B0A9-5272D0988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765" y="1697075"/>
            <a:ext cx="9405276" cy="3985854"/>
          </a:xfrm>
        </p:spPr>
        <p:txBody>
          <a:bodyPr>
            <a:normAutofit/>
          </a:bodyPr>
          <a:lstStyle/>
          <a:p>
            <a:r>
              <a:rPr lang="nl-NL" sz="2800" dirty="0" smtClean="0"/>
              <a:t>1-2 studenten laten hun poster via het smartboard zien</a:t>
            </a:r>
          </a:p>
          <a:p>
            <a:r>
              <a:rPr lang="nl-NL" sz="2800" dirty="0" smtClean="0"/>
              <a:t>Peer-feedback</a:t>
            </a:r>
            <a:endParaRPr lang="nl-NL" sz="2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D60CE1B-82F9-46A7-B405-265F658D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234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en-US" altLang="en-US" dirty="0" err="1"/>
              <a:t>Evaluatie</a:t>
            </a:r>
            <a:r>
              <a:rPr lang="en-US" altLang="en-US" dirty="0"/>
              <a:t> workshop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Tops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Tips </a:t>
            </a:r>
          </a:p>
        </p:txBody>
      </p:sp>
    </p:spTree>
    <p:extLst>
      <p:ext uri="{BB962C8B-B14F-4D97-AF65-F5344CB8AC3E}">
        <p14:creationId xmlns:p14="http://schemas.microsoft.com/office/powerpoint/2010/main" val="3695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e7eb5fd271471ceb031aa7637231df710576e42"/>
</p:tagLst>
</file>

<file path=ppt/theme/theme1.xml><?xml version="1.0" encoding="utf-8"?>
<a:theme xmlns:a="http://schemas.openxmlformats.org/drawingml/2006/main" name="Kantoorthema">
  <a:themeElements>
    <a:clrScheme name="HHS">
      <a:dk1>
        <a:sysClr val="windowText" lastClr="000000"/>
      </a:dk1>
      <a:lt1>
        <a:sysClr val="window" lastClr="FFFFFF"/>
      </a:lt1>
      <a:dk2>
        <a:srgbClr val="213343"/>
      </a:dk2>
      <a:lt2>
        <a:srgbClr val="E7E6E6"/>
      </a:lt2>
      <a:accent1>
        <a:srgbClr val="9EA700"/>
      </a:accent1>
      <a:accent2>
        <a:srgbClr val="213343"/>
      </a:accent2>
      <a:accent3>
        <a:srgbClr val="9EA700"/>
      </a:accent3>
      <a:accent4>
        <a:srgbClr val="213343"/>
      </a:accent4>
      <a:accent5>
        <a:srgbClr val="9EA700"/>
      </a:accent5>
      <a:accent6>
        <a:srgbClr val="213343"/>
      </a:accent6>
      <a:hlink>
        <a:srgbClr val="213343"/>
      </a:hlink>
      <a:folHlink>
        <a:srgbClr val="213343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dirty="0" smtClean="0">
            <a:solidFill>
              <a:srgbClr val="213343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HS-ppt-template-NL-16x9" id="{088E9C5B-7272-814F-B966-5AFBBEBA7DAA}" vid="{777E0F1A-08F6-7F4C-9C2F-E163E2249B97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A6603AB6273949A883419BE8F06E16" ma:contentTypeVersion="6" ma:contentTypeDescription="Een nieuw document maken." ma:contentTypeScope="" ma:versionID="5e4932262c8328530b8dec9fd8385153">
  <xsd:schema xmlns:xsd="http://www.w3.org/2001/XMLSchema" xmlns:xs="http://www.w3.org/2001/XMLSchema" xmlns:p="http://schemas.microsoft.com/office/2006/metadata/properties" xmlns:ns2="4b15f04b-ece9-4834-ad48-5bdad4325625" xmlns:ns3="39c250b7-9a2a-4c67-afad-578f526b56a8" targetNamespace="http://schemas.microsoft.com/office/2006/metadata/properties" ma:root="true" ma:fieldsID="bddcd3252d62101dcb60705d017b3eb5" ns2:_="" ns3:_="">
    <xsd:import namespace="4b15f04b-ece9-4834-ad48-5bdad4325625"/>
    <xsd:import namespace="39c250b7-9a2a-4c67-afad-578f526b56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RiavanDijk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15f04b-ece9-4834-ad48-5bdad43256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RiavanDijk" ma:index="12" nillable="true" ma:displayName="Indiener" ma:format="Dropdown" ma:list="UserInfo" ma:SharePointGroup="0" ma:internalName="RiavanDijk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250b7-9a2a-4c67-afad-578f526b56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iavanDijk xmlns="4b15f04b-ece9-4834-ad48-5bdad4325625">
      <UserInfo>
        <DisplayName/>
        <AccountId xsi:nil="true"/>
        <AccountType/>
      </UserInfo>
    </RiavanDijk>
  </documentManagement>
</p:properties>
</file>

<file path=customXml/itemProps1.xml><?xml version="1.0" encoding="utf-8"?>
<ds:datastoreItem xmlns:ds="http://schemas.openxmlformats.org/officeDocument/2006/customXml" ds:itemID="{7309A936-CCF4-4672-BB7C-58D868E2EA30}"/>
</file>

<file path=customXml/itemProps2.xml><?xml version="1.0" encoding="utf-8"?>
<ds:datastoreItem xmlns:ds="http://schemas.openxmlformats.org/officeDocument/2006/customXml" ds:itemID="{E44C9226-130F-4E8F-8CA3-B57FDEC4946C}"/>
</file>

<file path=customXml/itemProps3.xml><?xml version="1.0" encoding="utf-8"?>
<ds:datastoreItem xmlns:ds="http://schemas.openxmlformats.org/officeDocument/2006/customXml" ds:itemID="{46309D7E-7FC7-45D4-8268-79690E247500}"/>
</file>

<file path=docProps/app.xml><?xml version="1.0" encoding="utf-8"?>
<Properties xmlns="http://schemas.openxmlformats.org/officeDocument/2006/extended-properties" xmlns:vt="http://schemas.openxmlformats.org/officeDocument/2006/docPropsVTypes">
  <Template>HHS-ppt-template-NL-16x9</Template>
  <TotalTime>2751</TotalTime>
  <Words>1670</Words>
  <Application>Microsoft Office PowerPoint</Application>
  <PresentationFormat>Breedbeeld</PresentationFormat>
  <Paragraphs>208</Paragraphs>
  <Slides>15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Calibri</vt:lpstr>
      <vt:lpstr>Wingdings</vt:lpstr>
      <vt:lpstr>Kantoorthema</vt:lpstr>
      <vt:lpstr>poster</vt:lpstr>
      <vt:lpstr>Lesprogramma</vt:lpstr>
      <vt:lpstr>Leerdoelen</vt:lpstr>
      <vt:lpstr>Projectuitvoering Advies</vt:lpstr>
      <vt:lpstr>Resultaten – conclusies – implicaties/aanbevelingen</vt:lpstr>
      <vt:lpstr>Resultaten – conclusies – implicaties/aanbevelingen</vt:lpstr>
      <vt:lpstr>Beoordelingscriteria poster</vt:lpstr>
      <vt:lpstr>Poster maken</vt:lpstr>
      <vt:lpstr>PowerPoint-presentatie</vt:lpstr>
      <vt:lpstr>Aandachtspunten bij maken poster (1)</vt:lpstr>
      <vt:lpstr>PowerPoint-presentatie</vt:lpstr>
      <vt:lpstr>Opdracht deel 1</vt:lpstr>
      <vt:lpstr>Opdracht deel 2</vt:lpstr>
      <vt:lpstr>Plenaire terugkoppeling</vt:lpstr>
      <vt:lpstr>Evaluatie workshop</vt:lpstr>
    </vt:vector>
  </TitlesOfParts>
  <Manager/>
  <Company>Haagse Hogeschool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/>
  <dc:creator>MAC Jansen</dc:creator>
  <cp:keywords/>
  <dc:description/>
  <cp:lastModifiedBy>Koppes, L.L.J.</cp:lastModifiedBy>
  <cp:revision>126</cp:revision>
  <dcterms:created xsi:type="dcterms:W3CDTF">2018-01-23T13:57:11Z</dcterms:created>
  <dcterms:modified xsi:type="dcterms:W3CDTF">2020-01-14T16:48:27Z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0x01010033A6603AB6273949A883419BE8F06E16</vt:lpwstr>
  </property>
</Properties>
</file>