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7" r:id="rId2"/>
    <p:sldId id="281" r:id="rId3"/>
    <p:sldId id="261" r:id="rId4"/>
    <p:sldId id="259" r:id="rId5"/>
    <p:sldId id="258" r:id="rId6"/>
    <p:sldId id="282" r:id="rId7"/>
    <p:sldId id="262" r:id="rId8"/>
    <p:sldId id="263" r:id="rId9"/>
    <p:sldId id="264" r:id="rId10"/>
    <p:sldId id="265" r:id="rId11"/>
    <p:sldId id="266" r:id="rId12"/>
    <p:sldId id="267" r:id="rId13"/>
    <p:sldId id="268" r:id="rId14"/>
    <p:sldId id="269" r:id="rId15"/>
    <p:sldId id="271" r:id="rId16"/>
    <p:sldId id="272" r:id="rId17"/>
    <p:sldId id="273" r:id="rId18"/>
    <p:sldId id="274" r:id="rId19"/>
    <p:sldId id="275" r:id="rId20"/>
    <p:sldId id="277" r:id="rId21"/>
    <p:sldId id="279" r:id="rId22"/>
    <p:sldId id="280" r:id="rId23"/>
    <p:sldId id="283" r:id="rId24"/>
    <p:sldId id="278" r:id="rId25"/>
    <p:sldId id="284" r:id="rId26"/>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C13CAD-750D-4D19-ABCA-AB45DFCBDB58}" type="datetimeFigureOut">
              <a:rPr lang="nl-NL" smtClean="0"/>
              <a:pPr/>
              <a:t>28-10-2014</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A44926-E349-4122-9A9E-289ED431C3E6}" type="slidenum">
              <a:rPr lang="nl-NL" smtClean="0"/>
              <a:pPr/>
              <a:t>‹nr.›</a:t>
            </a:fld>
            <a:endParaRPr lang="nl-NL"/>
          </a:p>
        </p:txBody>
      </p:sp>
    </p:spTree>
    <p:extLst>
      <p:ext uri="{BB962C8B-B14F-4D97-AF65-F5344CB8AC3E}">
        <p14:creationId xmlns:p14="http://schemas.microsoft.com/office/powerpoint/2010/main" val="10658845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751948BA-961E-492B-AB23-36D6BAD25294}" type="slidenum">
              <a:rPr lang="nl-NL" smtClean="0">
                <a:solidFill>
                  <a:prstClr val="black"/>
                </a:solidFill>
              </a:rPr>
              <a:pPr/>
              <a:t>1</a:t>
            </a:fld>
            <a:endParaRPr lang="nl-NL">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41A44926-E349-4122-9A9E-289ED431C3E6}" type="slidenum">
              <a:rPr lang="nl-NL" smtClean="0"/>
              <a:pPr/>
              <a:t>10</a:t>
            </a:fld>
            <a:endParaRPr lang="nl-NL"/>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41A44926-E349-4122-9A9E-289ED431C3E6}" type="slidenum">
              <a:rPr lang="nl-NL" smtClean="0"/>
              <a:pPr/>
              <a:t>11</a:t>
            </a:fld>
            <a:endParaRPr lang="nl-NL"/>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41A44926-E349-4122-9A9E-289ED431C3E6}" type="slidenum">
              <a:rPr lang="nl-NL" smtClean="0"/>
              <a:pPr/>
              <a:t>12</a:t>
            </a:fld>
            <a:endParaRPr lang="nl-NL"/>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41A44926-E349-4122-9A9E-289ED431C3E6}" type="slidenum">
              <a:rPr lang="nl-NL" smtClean="0"/>
              <a:pPr/>
              <a:t>13</a:t>
            </a:fld>
            <a:endParaRPr lang="nl-NL"/>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41A44926-E349-4122-9A9E-289ED431C3E6}" type="slidenum">
              <a:rPr lang="nl-NL" smtClean="0"/>
              <a:pPr/>
              <a:t>14</a:t>
            </a:fld>
            <a:endParaRPr lang="nl-NL"/>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41A44926-E349-4122-9A9E-289ED431C3E6}" type="slidenum">
              <a:rPr lang="nl-NL" smtClean="0"/>
              <a:pPr/>
              <a:t>15</a:t>
            </a:fld>
            <a:endParaRPr lang="nl-NL"/>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41A44926-E349-4122-9A9E-289ED431C3E6}" type="slidenum">
              <a:rPr lang="nl-NL" smtClean="0"/>
              <a:pPr/>
              <a:t>16</a:t>
            </a:fld>
            <a:endParaRPr lang="nl-NL"/>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41A44926-E349-4122-9A9E-289ED431C3E6}" type="slidenum">
              <a:rPr lang="nl-NL" smtClean="0"/>
              <a:pPr/>
              <a:t>17</a:t>
            </a:fld>
            <a:endParaRPr lang="nl-NL"/>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41A44926-E349-4122-9A9E-289ED431C3E6}" type="slidenum">
              <a:rPr lang="nl-NL" smtClean="0"/>
              <a:pPr/>
              <a:t>18</a:t>
            </a:fld>
            <a:endParaRPr lang="nl-NL"/>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41A44926-E349-4122-9A9E-289ED431C3E6}" type="slidenum">
              <a:rPr lang="nl-NL" smtClean="0"/>
              <a:pPr/>
              <a:t>19</a:t>
            </a:fld>
            <a:endParaRPr lang="nl-N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41A44926-E349-4122-9A9E-289ED431C3E6}" type="slidenum">
              <a:rPr lang="nl-NL" smtClean="0"/>
              <a:pPr/>
              <a:t>2</a:t>
            </a:fld>
            <a:endParaRPr lang="nl-NL"/>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41A44926-E349-4122-9A9E-289ED431C3E6}" type="slidenum">
              <a:rPr lang="nl-NL" smtClean="0"/>
              <a:pPr/>
              <a:t>20</a:t>
            </a:fld>
            <a:endParaRPr lang="nl-NL"/>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41A44926-E349-4122-9A9E-289ED431C3E6}" type="slidenum">
              <a:rPr lang="nl-NL" smtClean="0"/>
              <a:pPr/>
              <a:t>21</a:t>
            </a:fld>
            <a:endParaRPr lang="nl-NL"/>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41A44926-E349-4122-9A9E-289ED431C3E6}" type="slidenum">
              <a:rPr lang="nl-NL" smtClean="0"/>
              <a:pPr/>
              <a:t>22</a:t>
            </a:fld>
            <a:endParaRPr lang="nl-NL"/>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41A44926-E349-4122-9A9E-289ED431C3E6}" type="slidenum">
              <a:rPr lang="nl-NL" smtClean="0"/>
              <a:pPr/>
              <a:t>23</a:t>
            </a:fld>
            <a:endParaRPr lang="nl-NL"/>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41A44926-E349-4122-9A9E-289ED431C3E6}" type="slidenum">
              <a:rPr lang="nl-NL" smtClean="0"/>
              <a:pPr/>
              <a:t>24</a:t>
            </a:fld>
            <a:endParaRPr lang="nl-N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41A44926-E349-4122-9A9E-289ED431C3E6}" type="slidenum">
              <a:rPr lang="nl-NL" smtClean="0"/>
              <a:pPr/>
              <a:t>3</a:t>
            </a:fld>
            <a:endParaRPr lang="nl-N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41A44926-E349-4122-9A9E-289ED431C3E6}" type="slidenum">
              <a:rPr lang="nl-NL" smtClean="0"/>
              <a:pPr/>
              <a:t>4</a:t>
            </a:fld>
            <a:endParaRPr lang="nl-N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BE26DBFB-D83C-4E21-9E03-C64AC78F1FCF}" type="slidenum">
              <a:rPr lang="nl-NL" smtClean="0">
                <a:solidFill>
                  <a:prstClr val="black"/>
                </a:solidFill>
              </a:rPr>
              <a:pPr/>
              <a:t>5</a:t>
            </a:fld>
            <a:endParaRPr lang="nl-NL">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41A44926-E349-4122-9A9E-289ED431C3E6}" type="slidenum">
              <a:rPr lang="nl-NL" smtClean="0"/>
              <a:pPr/>
              <a:t>6</a:t>
            </a:fld>
            <a:endParaRPr lang="nl-N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41A44926-E349-4122-9A9E-289ED431C3E6}" type="slidenum">
              <a:rPr lang="nl-NL" smtClean="0"/>
              <a:pPr/>
              <a:t>7</a:t>
            </a:fld>
            <a:endParaRPr lang="nl-N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41A44926-E349-4122-9A9E-289ED431C3E6}" type="slidenum">
              <a:rPr lang="nl-NL" smtClean="0"/>
              <a:pPr/>
              <a:t>8</a:t>
            </a:fld>
            <a:endParaRPr lang="nl-N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41A44926-E349-4122-9A9E-289ED431C3E6}" type="slidenum">
              <a:rPr lang="nl-NL" smtClean="0"/>
              <a:pPr/>
              <a:t>9</a:t>
            </a:fld>
            <a:endParaRPr lang="nl-NL"/>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pic>
        <p:nvPicPr>
          <p:cNvPr id="4" name="Picture 7" descr="ppt sjabloon- pagina 1-NW.jpg                                  00175836Macintosh Mini                 C0597A2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5588" cy="684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685800" y="2286000"/>
            <a:ext cx="7772400" cy="1143000"/>
          </a:xfrm>
        </p:spPr>
        <p:txBody>
          <a:bodyPr/>
          <a:lstStyle>
            <a:lvl1pPr>
              <a:defRPr/>
            </a:lvl1pPr>
          </a:lstStyle>
          <a:p>
            <a:r>
              <a:rPr lang="en-US"/>
              <a:t>Click to edit Master title style</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 name="Rectangle 4"/>
          <p:cNvSpPr>
            <a:spLocks noGrp="1" noChangeArrowheads="1"/>
          </p:cNvSpPr>
          <p:nvPr>
            <p:ph type="dt" sz="half" idx="10"/>
          </p:nvPr>
        </p:nvSpPr>
        <p:spPr/>
        <p:txBody>
          <a:bodyPr/>
          <a:lstStyle>
            <a:lvl1pPr>
              <a:defRPr/>
            </a:lvl1pPr>
          </a:lstStyle>
          <a:p>
            <a:pPr>
              <a:defRPr/>
            </a:pPr>
            <a:endParaRPr lang="nl-NL">
              <a:solidFill>
                <a:srgbClr val="000000"/>
              </a:solidFill>
            </a:endParaRPr>
          </a:p>
        </p:txBody>
      </p:sp>
      <p:sp>
        <p:nvSpPr>
          <p:cNvPr id="6" name="Rectangle 5"/>
          <p:cNvSpPr>
            <a:spLocks noGrp="1" noChangeArrowheads="1"/>
          </p:cNvSpPr>
          <p:nvPr>
            <p:ph type="ftr" sz="quarter" idx="11"/>
          </p:nvPr>
        </p:nvSpPr>
        <p:spPr/>
        <p:txBody>
          <a:bodyPr/>
          <a:lstStyle>
            <a:lvl1pPr>
              <a:defRPr/>
            </a:lvl1pPr>
          </a:lstStyle>
          <a:p>
            <a:pPr>
              <a:defRPr/>
            </a:pPr>
            <a:endParaRPr lang="nl-NL">
              <a:solidFill>
                <a:srgbClr val="000000"/>
              </a:solidFill>
            </a:endParaRPr>
          </a:p>
        </p:txBody>
      </p:sp>
      <p:sp>
        <p:nvSpPr>
          <p:cNvPr id="7" name="Rectangle 6"/>
          <p:cNvSpPr>
            <a:spLocks noGrp="1" noChangeArrowheads="1"/>
          </p:cNvSpPr>
          <p:nvPr>
            <p:ph type="sldNum" sz="quarter" idx="12"/>
          </p:nvPr>
        </p:nvSpPr>
        <p:spPr/>
        <p:txBody>
          <a:bodyPr/>
          <a:lstStyle>
            <a:lvl1pPr>
              <a:defRPr/>
            </a:lvl1pPr>
          </a:lstStyle>
          <a:p>
            <a:pPr>
              <a:defRPr/>
            </a:pPr>
            <a:fld id="{26DCA4DB-4838-4BB8-A7DD-677DD1C277A3}" type="slidenum">
              <a:rPr lang="en-US">
                <a:solidFill>
                  <a:srgbClr val="000000"/>
                </a:solidFill>
              </a:rPr>
              <a:pPr>
                <a:defRPr/>
              </a:pPr>
              <a:t>‹nr.›</a:t>
            </a:fld>
            <a:endParaRPr lang="en-US">
              <a:solidFill>
                <a:srgbClr val="000000"/>
              </a:solidFill>
            </a:endParaRPr>
          </a:p>
        </p:txBody>
      </p:sp>
    </p:spTree>
    <p:extLst>
      <p:ext uri="{BB962C8B-B14F-4D97-AF65-F5344CB8AC3E}">
        <p14:creationId xmlns:p14="http://schemas.microsoft.com/office/powerpoint/2010/main" val="1240568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685800" y="1371600"/>
            <a:ext cx="7772400" cy="1143000"/>
          </a:xfrm>
        </p:spPr>
        <p:txBody>
          <a:bodyPr/>
          <a:lstStyle>
            <a:lvl1pPr>
              <a:defRPr>
                <a:latin typeface="Arial"/>
                <a:cs typeface="Arial"/>
              </a:defRPr>
            </a:lvl1pPr>
          </a:lstStyle>
          <a:p>
            <a:r>
              <a:rPr lang="nl-NL" dirty="0" smtClean="0"/>
              <a:t>Titelstijl van model bewerken</a:t>
            </a:r>
            <a:endParaRPr lang="nl-NL" dirty="0"/>
          </a:p>
        </p:txBody>
      </p:sp>
      <p:sp>
        <p:nvSpPr>
          <p:cNvPr id="3" name="Tijdelijke aanduiding voor inhoud 2"/>
          <p:cNvSpPr>
            <a:spLocks noGrp="1"/>
          </p:cNvSpPr>
          <p:nvPr>
            <p:ph idx="1"/>
          </p:nvPr>
        </p:nvSpPr>
        <p:spPr>
          <a:xfrm>
            <a:off x="685800" y="2590800"/>
            <a:ext cx="7772400" cy="3505200"/>
          </a:xfrm>
        </p:spPr>
        <p:txBody>
          <a:bodyPr/>
          <a:lstStyle>
            <a:lvl1pPr>
              <a:defRPr>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nl-NL" dirty="0" smtClean="0"/>
              <a:t>Klik om de tekststijl van het model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Tree>
    <p:extLst>
      <p:ext uri="{BB962C8B-B14F-4D97-AF65-F5344CB8AC3E}">
        <p14:creationId xmlns:p14="http://schemas.microsoft.com/office/powerpoint/2010/main" val="315339757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eaLnBrk="0" fontAlgn="base" hangingPunct="0">
              <a:spcBef>
                <a:spcPct val="0"/>
              </a:spcBef>
              <a:spcAft>
                <a:spcPct val="0"/>
              </a:spcAft>
              <a:defRPr/>
            </a:pPr>
            <a:endParaRPr lang="nl-NL">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eaLnBrk="0" fontAlgn="base" hangingPunct="0">
              <a:spcBef>
                <a:spcPct val="0"/>
              </a:spcBef>
              <a:spcAft>
                <a:spcPct val="0"/>
              </a:spcAft>
              <a:defRPr/>
            </a:pPr>
            <a:endParaRPr lang="nl-NL">
              <a:solidFill>
                <a:srgbClr val="000000"/>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eaLnBrk="0" fontAlgn="base" hangingPunct="0">
              <a:spcBef>
                <a:spcPct val="0"/>
              </a:spcBef>
              <a:spcAft>
                <a:spcPct val="0"/>
              </a:spcAft>
              <a:defRPr/>
            </a:pPr>
            <a:fld id="{DD73F8A4-182E-4E29-82ED-AF0C35A8F32C}" type="slidenum">
              <a:rPr lang="en-US">
                <a:solidFill>
                  <a:srgbClr val="000000"/>
                </a:solidFill>
              </a:rPr>
              <a:pPr eaLnBrk="0" fontAlgn="base" hangingPunct="0">
                <a:spcBef>
                  <a:spcPct val="0"/>
                </a:spcBef>
                <a:spcAft>
                  <a:spcPct val="0"/>
                </a:spcAft>
                <a:defRPr/>
              </a:pPr>
              <a:t>‹nr.›</a:t>
            </a:fld>
            <a:endParaRPr lang="en-US">
              <a:solidFill>
                <a:srgbClr val="000000"/>
              </a:solidFill>
            </a:endParaRPr>
          </a:p>
        </p:txBody>
      </p:sp>
      <p:pic>
        <p:nvPicPr>
          <p:cNvPr id="1031" name="Picture 12" descr="ppt sjabloon- pagina 2-NW.jpg                                  00175836Macintosh Mini                 C0597A2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9145588" cy="684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17334425"/>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ctr" rtl="0" eaLnBrk="0" fontAlgn="base" hangingPunct="0">
        <a:spcBef>
          <a:spcPct val="0"/>
        </a:spcBef>
        <a:spcAft>
          <a:spcPct val="0"/>
        </a:spcAft>
        <a:defRPr sz="4400">
          <a:solidFill>
            <a:schemeClr val="tx2"/>
          </a:solidFill>
          <a:latin typeface="+mj-lt"/>
          <a:ea typeface="ＭＳ Ｐゴシック" pitchFamily="-28" charset="-128"/>
          <a:cs typeface="+mj-cs"/>
        </a:defRPr>
      </a:lvl1pPr>
      <a:lvl2pPr algn="ctr" rtl="0" eaLnBrk="0" fontAlgn="base" hangingPunct="0">
        <a:spcBef>
          <a:spcPct val="0"/>
        </a:spcBef>
        <a:spcAft>
          <a:spcPct val="0"/>
        </a:spcAft>
        <a:defRPr sz="4400">
          <a:solidFill>
            <a:schemeClr val="tx2"/>
          </a:solidFill>
          <a:latin typeface="Times" pitchFamily="-28" charset="0"/>
          <a:ea typeface="ＭＳ Ｐゴシック" pitchFamily="-28" charset="-128"/>
        </a:defRPr>
      </a:lvl2pPr>
      <a:lvl3pPr algn="ctr" rtl="0" eaLnBrk="0" fontAlgn="base" hangingPunct="0">
        <a:spcBef>
          <a:spcPct val="0"/>
        </a:spcBef>
        <a:spcAft>
          <a:spcPct val="0"/>
        </a:spcAft>
        <a:defRPr sz="4400">
          <a:solidFill>
            <a:schemeClr val="tx2"/>
          </a:solidFill>
          <a:latin typeface="Times" pitchFamily="-28" charset="0"/>
          <a:ea typeface="ＭＳ Ｐゴシック" pitchFamily="-28" charset="-128"/>
        </a:defRPr>
      </a:lvl3pPr>
      <a:lvl4pPr algn="ctr" rtl="0" eaLnBrk="0" fontAlgn="base" hangingPunct="0">
        <a:spcBef>
          <a:spcPct val="0"/>
        </a:spcBef>
        <a:spcAft>
          <a:spcPct val="0"/>
        </a:spcAft>
        <a:defRPr sz="4400">
          <a:solidFill>
            <a:schemeClr val="tx2"/>
          </a:solidFill>
          <a:latin typeface="Times" pitchFamily="-28" charset="0"/>
          <a:ea typeface="ＭＳ Ｐゴシック" pitchFamily="-28" charset="-128"/>
        </a:defRPr>
      </a:lvl4pPr>
      <a:lvl5pPr algn="ctr" rtl="0" eaLnBrk="0" fontAlgn="base" hangingPunct="0">
        <a:spcBef>
          <a:spcPct val="0"/>
        </a:spcBef>
        <a:spcAft>
          <a:spcPct val="0"/>
        </a:spcAft>
        <a:defRPr sz="4400">
          <a:solidFill>
            <a:schemeClr val="tx2"/>
          </a:solidFill>
          <a:latin typeface="Times" pitchFamily="-28" charset="0"/>
          <a:ea typeface="ＭＳ Ｐゴシック" pitchFamily="-28" charset="-128"/>
        </a:defRPr>
      </a:lvl5pPr>
      <a:lvl6pPr marL="457200" algn="ctr" rtl="0" fontAlgn="base">
        <a:spcBef>
          <a:spcPct val="0"/>
        </a:spcBef>
        <a:spcAft>
          <a:spcPct val="0"/>
        </a:spcAft>
        <a:defRPr sz="4400">
          <a:solidFill>
            <a:schemeClr val="tx2"/>
          </a:solidFill>
          <a:latin typeface="Times" pitchFamily="-28" charset="0"/>
        </a:defRPr>
      </a:lvl6pPr>
      <a:lvl7pPr marL="914400" algn="ctr" rtl="0" fontAlgn="base">
        <a:spcBef>
          <a:spcPct val="0"/>
        </a:spcBef>
        <a:spcAft>
          <a:spcPct val="0"/>
        </a:spcAft>
        <a:defRPr sz="4400">
          <a:solidFill>
            <a:schemeClr val="tx2"/>
          </a:solidFill>
          <a:latin typeface="Times" pitchFamily="-28" charset="0"/>
        </a:defRPr>
      </a:lvl7pPr>
      <a:lvl8pPr marL="1371600" algn="ctr" rtl="0" fontAlgn="base">
        <a:spcBef>
          <a:spcPct val="0"/>
        </a:spcBef>
        <a:spcAft>
          <a:spcPct val="0"/>
        </a:spcAft>
        <a:defRPr sz="4400">
          <a:solidFill>
            <a:schemeClr val="tx2"/>
          </a:solidFill>
          <a:latin typeface="Times" pitchFamily="-28" charset="0"/>
        </a:defRPr>
      </a:lvl8pPr>
      <a:lvl9pPr marL="1828800" algn="ctr" rtl="0" fontAlgn="base">
        <a:spcBef>
          <a:spcPct val="0"/>
        </a:spcBef>
        <a:spcAft>
          <a:spcPct val="0"/>
        </a:spcAft>
        <a:defRPr sz="4400">
          <a:solidFill>
            <a:schemeClr val="tx2"/>
          </a:solidFill>
          <a:latin typeface="Times" pitchFamily="-2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28"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pitchFamily="-28"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pitchFamily="-28"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pitchFamily="-28"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pitchFamily="-28" charset="-128"/>
        </a:defRPr>
      </a:lvl5pPr>
      <a:lvl6pPr marL="2514600" indent="-228600" algn="l" rtl="0" fontAlgn="base">
        <a:spcBef>
          <a:spcPct val="20000"/>
        </a:spcBef>
        <a:spcAft>
          <a:spcPct val="0"/>
        </a:spcAft>
        <a:buChar char="»"/>
        <a:defRPr sz="2000">
          <a:solidFill>
            <a:schemeClr val="tx1"/>
          </a:solidFill>
          <a:latin typeface="+mn-lt"/>
          <a:ea typeface="ＭＳ Ｐゴシック" pitchFamily="-28" charset="-128"/>
        </a:defRPr>
      </a:lvl6pPr>
      <a:lvl7pPr marL="2971800" indent="-228600" algn="l" rtl="0" fontAlgn="base">
        <a:spcBef>
          <a:spcPct val="20000"/>
        </a:spcBef>
        <a:spcAft>
          <a:spcPct val="0"/>
        </a:spcAft>
        <a:buChar char="»"/>
        <a:defRPr sz="2000">
          <a:solidFill>
            <a:schemeClr val="tx1"/>
          </a:solidFill>
          <a:latin typeface="+mn-lt"/>
          <a:ea typeface="ＭＳ Ｐゴシック" pitchFamily="-28" charset="-128"/>
        </a:defRPr>
      </a:lvl7pPr>
      <a:lvl8pPr marL="3429000" indent="-228600" algn="l" rtl="0" fontAlgn="base">
        <a:spcBef>
          <a:spcPct val="20000"/>
        </a:spcBef>
        <a:spcAft>
          <a:spcPct val="0"/>
        </a:spcAft>
        <a:buChar char="»"/>
        <a:defRPr sz="2000">
          <a:solidFill>
            <a:schemeClr val="tx1"/>
          </a:solidFill>
          <a:latin typeface="+mn-lt"/>
          <a:ea typeface="ＭＳ Ｐゴシック" pitchFamily="-28" charset="-128"/>
        </a:defRPr>
      </a:lvl8pPr>
      <a:lvl9pPr marL="3886200" indent="-228600" algn="l" rtl="0" fontAlgn="base">
        <a:spcBef>
          <a:spcPct val="20000"/>
        </a:spcBef>
        <a:spcAft>
          <a:spcPct val="0"/>
        </a:spcAft>
        <a:buChar char="»"/>
        <a:defRPr sz="2000">
          <a:solidFill>
            <a:schemeClr val="tx1"/>
          </a:solidFill>
          <a:latin typeface="+mn-lt"/>
          <a:ea typeface="ＭＳ Ｐゴシック" pitchFamily="-28" charset="-128"/>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3568" y="1844824"/>
            <a:ext cx="7772400" cy="1143000"/>
          </a:xfrm>
        </p:spPr>
        <p:txBody>
          <a:bodyPr/>
          <a:lstStyle/>
          <a:p>
            <a:r>
              <a:rPr lang="nl-NL" sz="4000" dirty="0">
                <a:solidFill>
                  <a:srgbClr val="000000"/>
                </a:solidFill>
                <a:latin typeface="Calibri"/>
              </a:rPr>
              <a:t/>
            </a:r>
            <a:br>
              <a:rPr lang="nl-NL" sz="4000" dirty="0">
                <a:solidFill>
                  <a:srgbClr val="000000"/>
                </a:solidFill>
                <a:latin typeface="Calibri"/>
              </a:rPr>
            </a:br>
            <a:r>
              <a:rPr lang="nl-NL" sz="4000" dirty="0" smtClean="0">
                <a:solidFill>
                  <a:srgbClr val="000000"/>
                </a:solidFill>
                <a:latin typeface="Calibri"/>
              </a:rPr>
              <a:t> </a:t>
            </a:r>
            <a:endParaRPr lang="nl-NL" dirty="0"/>
          </a:p>
        </p:txBody>
      </p:sp>
      <p:sp>
        <p:nvSpPr>
          <p:cNvPr id="3" name="Tekstvak 2"/>
          <p:cNvSpPr txBox="1"/>
          <p:nvPr/>
        </p:nvSpPr>
        <p:spPr>
          <a:xfrm>
            <a:off x="1370112" y="2277683"/>
            <a:ext cx="5256584" cy="1015663"/>
          </a:xfrm>
          <a:prstGeom prst="rect">
            <a:avLst/>
          </a:prstGeom>
          <a:noFill/>
        </p:spPr>
        <p:txBody>
          <a:bodyPr wrap="square" rtlCol="0">
            <a:spAutoFit/>
          </a:bodyPr>
          <a:lstStyle/>
          <a:p>
            <a:r>
              <a:rPr lang="nl-NL" sz="6000" b="1" dirty="0" smtClean="0">
                <a:solidFill>
                  <a:srgbClr val="000000"/>
                </a:solidFill>
              </a:rPr>
              <a:t>SOVA 1 les 4</a:t>
            </a:r>
            <a:endParaRPr lang="nl-NL" sz="6000" b="1" dirty="0">
              <a:solidFill>
                <a:srgbClr val="000000"/>
              </a:solidFill>
            </a:endParaRPr>
          </a:p>
        </p:txBody>
      </p:sp>
      <p:sp>
        <p:nvSpPr>
          <p:cNvPr id="6" name="Tekstvak 5"/>
          <p:cNvSpPr txBox="1"/>
          <p:nvPr/>
        </p:nvSpPr>
        <p:spPr>
          <a:xfrm>
            <a:off x="2483768" y="4581128"/>
            <a:ext cx="5894755" cy="707886"/>
          </a:xfrm>
          <a:prstGeom prst="rect">
            <a:avLst/>
          </a:prstGeom>
          <a:noFill/>
        </p:spPr>
        <p:txBody>
          <a:bodyPr wrap="none" rtlCol="0">
            <a:spAutoFit/>
          </a:bodyPr>
          <a:lstStyle/>
          <a:p>
            <a:r>
              <a:rPr lang="nl-NL" sz="4000" b="1" dirty="0" smtClean="0">
                <a:solidFill>
                  <a:prstClr val="black"/>
                </a:solidFill>
              </a:rPr>
              <a:t>Regulerende vaardigheden</a:t>
            </a:r>
            <a:endParaRPr lang="nl-NL" sz="4000" b="1" dirty="0">
              <a:solidFill>
                <a:prstClr val="black"/>
              </a:solidFill>
            </a:endParaRPr>
          </a:p>
        </p:txBody>
      </p:sp>
    </p:spTree>
    <p:extLst>
      <p:ext uri="{BB962C8B-B14F-4D97-AF65-F5344CB8AC3E}">
        <p14:creationId xmlns:p14="http://schemas.microsoft.com/office/powerpoint/2010/main" val="6962197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3600" b="1" dirty="0" smtClean="0">
                <a:solidFill>
                  <a:schemeClr val="tx1"/>
                </a:solidFill>
              </a:rPr>
              <a:t>Vaststellen van gesprekspunten</a:t>
            </a:r>
            <a:endParaRPr lang="nl-NL" sz="3600" b="1" dirty="0">
              <a:solidFill>
                <a:schemeClr val="tx1"/>
              </a:solidFill>
            </a:endParaRPr>
          </a:p>
        </p:txBody>
      </p:sp>
      <p:sp>
        <p:nvSpPr>
          <p:cNvPr id="3" name="Tijdelijke aanduiding voor inhoud 2"/>
          <p:cNvSpPr>
            <a:spLocks noGrp="1"/>
          </p:cNvSpPr>
          <p:nvPr>
            <p:ph idx="1"/>
          </p:nvPr>
        </p:nvSpPr>
        <p:spPr/>
        <p:txBody>
          <a:bodyPr/>
          <a:lstStyle/>
          <a:p>
            <a:r>
              <a:rPr lang="nl-NL" b="1" dirty="0" smtClean="0"/>
              <a:t>de structuur van het gesprek is duidelijk: de vastgestelde gesprekspunten (agenda) kunnen dan achtereenvolgens worden afgewerkt</a:t>
            </a:r>
            <a:r>
              <a:rPr lang="nl-NL" dirty="0" smtClean="0"/>
              <a:t>.</a:t>
            </a:r>
          </a:p>
          <a:p>
            <a:endParaRPr lang="nl-NL"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55576" y="1412776"/>
            <a:ext cx="7772400" cy="1143000"/>
          </a:xfrm>
        </p:spPr>
        <p:txBody>
          <a:bodyPr/>
          <a:lstStyle/>
          <a:p>
            <a:r>
              <a:rPr lang="nl-NL" sz="3600" b="1" dirty="0" smtClean="0">
                <a:solidFill>
                  <a:schemeClr val="tx1"/>
                </a:solidFill>
              </a:rPr>
              <a:t>Beschikbare tijd bepalen</a:t>
            </a:r>
            <a:r>
              <a:rPr lang="nl-NL" dirty="0" smtClean="0"/>
              <a:t/>
            </a:r>
            <a:br>
              <a:rPr lang="nl-NL" dirty="0" smtClean="0"/>
            </a:br>
            <a:endParaRPr lang="nl-NL" dirty="0"/>
          </a:p>
        </p:txBody>
      </p:sp>
      <p:sp>
        <p:nvSpPr>
          <p:cNvPr id="3" name="Tijdelijke aanduiding voor inhoud 2"/>
          <p:cNvSpPr>
            <a:spLocks noGrp="1"/>
          </p:cNvSpPr>
          <p:nvPr>
            <p:ph idx="1"/>
          </p:nvPr>
        </p:nvSpPr>
        <p:spPr/>
        <p:txBody>
          <a:bodyPr/>
          <a:lstStyle/>
          <a:p>
            <a:r>
              <a:rPr lang="nl-NL" b="1" dirty="0" smtClean="0"/>
              <a:t>Hierbij moet het midden gevonden worden tussen star vasthouden aan de tijd en oeverloos gepraat.</a:t>
            </a:r>
          </a:p>
          <a:p>
            <a:r>
              <a:rPr lang="nl-NL" b="1" dirty="0" smtClean="0"/>
              <a:t>Moet er een vervolgafspraak komen? </a:t>
            </a:r>
            <a:endParaRPr lang="nl-NL"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251520" y="1340768"/>
            <a:ext cx="8568952"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2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Opdracht </a:t>
            </a:r>
            <a:endParaRPr kumimoji="0" lang="nl-NL"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Stel</a:t>
            </a:r>
            <a:r>
              <a:rPr kumimoji="0" lang="nl-NL" sz="2000" b="0" i="0" u="none" strike="noStrike" cap="none" normalizeH="0" dirty="0" smtClean="0">
                <a:ln>
                  <a:noFill/>
                </a:ln>
                <a:solidFill>
                  <a:schemeClr val="tx1"/>
                </a:solidFill>
                <a:effectLst/>
                <a:latin typeface="Calibri" pitchFamily="34" charset="0"/>
                <a:ea typeface="Calibri" pitchFamily="34" charset="0"/>
                <a:cs typeface="Times New Roman" pitchFamily="18" charset="0"/>
              </a:rPr>
              <a:t> </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je  voor dat jij als leidinggevende zo meteen een gesprek hebt met één van je</a:t>
            </a:r>
            <a:r>
              <a:rPr lang="nl-NL" sz="2000" dirty="0" smtClean="0">
                <a:latin typeface="Arial" pitchFamily="34" charset="0"/>
                <a:cs typeface="Arial" pitchFamily="34" charset="0"/>
              </a:rPr>
              <a:t> </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medewerkers over zijn functioneren. </a:t>
            </a: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In het algemeen ben</a:t>
            </a:r>
            <a:r>
              <a:rPr kumimoji="0" lang="nl-NL" sz="2000" b="0" i="0" u="none" strike="noStrike" cap="none" normalizeH="0" dirty="0" smtClean="0">
                <a:ln>
                  <a:noFill/>
                </a:ln>
                <a:solidFill>
                  <a:schemeClr val="tx1"/>
                </a:solidFill>
                <a:effectLst/>
                <a:latin typeface="Calibri" pitchFamily="34" charset="0"/>
                <a:ea typeface="Calibri" pitchFamily="34" charset="0"/>
                <a:cs typeface="Times New Roman" pitchFamily="18" charset="0"/>
              </a:rPr>
              <a:t> je</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tevreden over zijn werk, maar</a:t>
            </a:r>
            <a:r>
              <a:rPr lang="nl-NL" sz="2000" dirty="0" smtClean="0">
                <a:latin typeface="Arial" pitchFamily="34" charset="0"/>
                <a:cs typeface="Arial" pitchFamily="34" charset="0"/>
              </a:rPr>
              <a:t> </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een paar zaken zitten je  dwars. </a:t>
            </a: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Zo komt hij regelmatig te laat</a:t>
            </a:r>
            <a:r>
              <a:rPr lang="nl-NL" sz="2000" dirty="0" smtClean="0">
                <a:latin typeface="Arial" pitchFamily="34" charset="0"/>
                <a:cs typeface="Arial" pitchFamily="34" charset="0"/>
              </a:rPr>
              <a:t> </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op vergaderingen zonder zijn gedrag te verantwoorden. </a:t>
            </a: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Ook handelt hij nogal eigenzinnig. </a:t>
            </a: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Soms maakt hij afspraken met mensen van andere</a:t>
            </a:r>
            <a:r>
              <a:rPr lang="nl-NL" sz="2000" dirty="0" smtClean="0">
                <a:latin typeface="Arial" pitchFamily="34" charset="0"/>
                <a:cs typeface="Arial" pitchFamily="34" charset="0"/>
              </a:rPr>
              <a:t> </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afdelingen waar jij als leidinggevende helemaal niets van af weet. </a:t>
            </a: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Eigenlijk hebt je het idee dat hij je als manager niet zo</a:t>
            </a:r>
            <a:r>
              <a:rPr lang="nl-NL" sz="2000" dirty="0" smtClean="0">
                <a:latin typeface="Arial" pitchFamily="34" charset="0"/>
                <a:cs typeface="Arial" pitchFamily="34" charset="0"/>
              </a:rPr>
              <a:t> </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ziet zitten. </a:t>
            </a:r>
          </a:p>
          <a:p>
            <a:pPr marL="0" marR="0" lvl="0" indent="0" algn="l" defTabSz="914400" rtl="0" eaLnBrk="0" fontAlgn="base" latinLnBrk="0" hangingPunct="0">
              <a:lnSpc>
                <a:spcPct val="100000"/>
              </a:lnSpc>
              <a:spcBef>
                <a:spcPct val="0"/>
              </a:spcBef>
              <a:spcAft>
                <a:spcPct val="0"/>
              </a:spcAft>
              <a:buClrTx/>
              <a:buSzTx/>
              <a:buFontTx/>
              <a:buNone/>
              <a:tabLst/>
            </a:pPr>
            <a:r>
              <a:rPr lang="nl-NL" sz="2000" dirty="0" smtClean="0">
                <a:latin typeface="Calibri" pitchFamily="34" charset="0"/>
                <a:ea typeface="Calibri" pitchFamily="34" charset="0"/>
                <a:cs typeface="Times New Roman" pitchFamily="18" charset="0"/>
              </a:rPr>
              <a:t>D</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aar wil </a:t>
            </a:r>
            <a:r>
              <a:rPr lang="nl-NL" sz="2000" dirty="0" smtClean="0">
                <a:latin typeface="Calibri" pitchFamily="34" charset="0"/>
                <a:ea typeface="Calibri" pitchFamily="34" charset="0"/>
                <a:cs typeface="Times New Roman" pitchFamily="18" charset="0"/>
              </a:rPr>
              <a:t>je</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wel met hem over in gesprek.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1" i="0" u="none" strike="noStrike" cap="none" normalizeH="0" baseline="0" dirty="0" smtClean="0">
                <a:ln>
                  <a:noFill/>
                </a:ln>
                <a:solidFill>
                  <a:schemeClr val="tx2">
                    <a:lumMod val="60000"/>
                    <a:lumOff val="40000"/>
                  </a:schemeClr>
                </a:solidFill>
                <a:effectLst/>
                <a:latin typeface="Calibri" pitchFamily="34" charset="0"/>
                <a:ea typeface="Calibri" pitchFamily="34" charset="0"/>
                <a:cs typeface="Times New Roman" pitchFamily="18" charset="0"/>
              </a:rPr>
              <a:t>Hoe zou </a:t>
            </a:r>
            <a:r>
              <a:rPr lang="nl-NL" sz="2000" b="1" dirty="0" smtClean="0">
                <a:solidFill>
                  <a:schemeClr val="tx2">
                    <a:lumMod val="60000"/>
                    <a:lumOff val="40000"/>
                  </a:schemeClr>
                </a:solidFill>
                <a:latin typeface="Calibri" pitchFamily="34" charset="0"/>
                <a:ea typeface="Calibri" pitchFamily="34" charset="0"/>
                <a:cs typeface="Times New Roman" pitchFamily="18" charset="0"/>
              </a:rPr>
              <a:t>dit gesprek geopend kunnen worden als </a:t>
            </a:r>
            <a:r>
              <a:rPr kumimoji="0" lang="nl-NL" sz="2000" b="1" i="0" u="none" strike="noStrike" cap="none" normalizeH="0" baseline="0" dirty="0" smtClean="0">
                <a:ln>
                  <a:noFill/>
                </a:ln>
                <a:solidFill>
                  <a:schemeClr val="tx2">
                    <a:lumMod val="60000"/>
                    <a:lumOff val="40000"/>
                  </a:schemeClr>
                </a:solidFill>
                <a:effectLst/>
                <a:latin typeface="Calibri" pitchFamily="34" charset="0"/>
                <a:ea typeface="Calibri" pitchFamily="34" charset="0"/>
                <a:cs typeface="Times New Roman" pitchFamily="18" charset="0"/>
              </a:rPr>
              <a:t>je de theorie volgt die </a:t>
            </a:r>
            <a:r>
              <a:rPr lang="nl-NL" sz="2000" b="1" dirty="0" smtClean="0">
                <a:solidFill>
                  <a:schemeClr val="tx2">
                    <a:lumMod val="60000"/>
                    <a:lumOff val="40000"/>
                  </a:schemeClr>
                </a:solidFill>
                <a:latin typeface="Calibri" pitchFamily="34" charset="0"/>
                <a:ea typeface="Calibri" pitchFamily="34" charset="0"/>
                <a:cs typeface="Times New Roman" pitchFamily="18" charset="0"/>
              </a:rPr>
              <a:t>hiervoor is uitgelegd? </a:t>
            </a:r>
            <a:endParaRPr kumimoji="0" lang="nl-NL" sz="2000" b="1" i="0" u="none" strike="noStrike" cap="none" normalizeH="0" baseline="0" dirty="0" smtClean="0">
              <a:ln>
                <a:noFill/>
              </a:ln>
              <a:solidFill>
                <a:schemeClr val="tx2">
                  <a:lumMod val="60000"/>
                  <a:lumOff val="40000"/>
                </a:schemeClr>
              </a:solidFill>
              <a:effectLst/>
              <a:latin typeface="Calibri" pitchFamily="34" charset="0"/>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3600" b="1" dirty="0" smtClean="0">
                <a:solidFill>
                  <a:schemeClr val="tx1"/>
                </a:solidFill>
              </a:rPr>
              <a:t>Terugkoppelen naar (begin)doelen</a:t>
            </a:r>
            <a:r>
              <a:rPr lang="nl-NL" dirty="0" smtClean="0"/>
              <a:t/>
            </a:r>
            <a:br>
              <a:rPr lang="nl-NL" dirty="0" smtClean="0"/>
            </a:br>
            <a:endParaRPr lang="nl-NL" dirty="0"/>
          </a:p>
        </p:txBody>
      </p:sp>
      <p:sp>
        <p:nvSpPr>
          <p:cNvPr id="3" name="Tijdelijke aanduiding voor inhoud 2"/>
          <p:cNvSpPr>
            <a:spLocks noGrp="1"/>
          </p:cNvSpPr>
          <p:nvPr>
            <p:ph idx="1"/>
          </p:nvPr>
        </p:nvSpPr>
        <p:spPr>
          <a:xfrm>
            <a:off x="683568" y="2132856"/>
            <a:ext cx="7772400" cy="1918320"/>
          </a:xfrm>
        </p:spPr>
        <p:txBody>
          <a:bodyPr/>
          <a:lstStyle/>
          <a:p>
            <a:r>
              <a:rPr lang="nl-NL" dirty="0" smtClean="0"/>
              <a:t>Doelen en gesprekspunten kunnen tussentijds gebruikt worden om de vordering van het gesprek vast te stellen.</a:t>
            </a:r>
            <a:endParaRPr lang="nl-NL" dirty="0"/>
          </a:p>
        </p:txBody>
      </p:sp>
      <p:sp>
        <p:nvSpPr>
          <p:cNvPr id="4" name="Rechthoek 3"/>
          <p:cNvSpPr/>
          <p:nvPr/>
        </p:nvSpPr>
        <p:spPr>
          <a:xfrm>
            <a:off x="755576" y="4221088"/>
            <a:ext cx="7848872" cy="2062103"/>
          </a:xfrm>
          <a:prstGeom prst="rect">
            <a:avLst/>
          </a:prstGeom>
        </p:spPr>
        <p:txBody>
          <a:bodyPr wrap="square">
            <a:spAutoFit/>
          </a:bodyPr>
          <a:lstStyle/>
          <a:p>
            <a:r>
              <a:rPr lang="nl-NL" sz="3200" dirty="0" smtClean="0">
                <a:latin typeface="Arial" pitchFamily="34" charset="0"/>
                <a:cs typeface="Arial" pitchFamily="34" charset="0"/>
              </a:rPr>
              <a:t>Gebruik van terugkoppeling naar (begin)doelen en afgesproken</a:t>
            </a:r>
          </a:p>
          <a:p>
            <a:r>
              <a:rPr lang="nl-NL" sz="3200" dirty="0" smtClean="0">
                <a:latin typeface="Arial" pitchFamily="34" charset="0"/>
                <a:cs typeface="Arial" pitchFamily="34" charset="0"/>
              </a:rPr>
              <a:t>gesprekspunten moet flexibel in het gesprek worden geïntegreerd.</a:t>
            </a:r>
            <a:endParaRPr lang="nl-NL"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p:cNvSpPr/>
          <p:nvPr/>
        </p:nvSpPr>
        <p:spPr>
          <a:xfrm>
            <a:off x="323528" y="1196752"/>
            <a:ext cx="8136904" cy="4893647"/>
          </a:xfrm>
          <a:prstGeom prst="rect">
            <a:avLst/>
          </a:prstGeom>
        </p:spPr>
        <p:txBody>
          <a:bodyPr wrap="square">
            <a:spAutoFit/>
          </a:bodyPr>
          <a:lstStyle/>
          <a:p>
            <a:r>
              <a:rPr lang="nl-NL" sz="2400" b="1" dirty="0" smtClean="0"/>
              <a:t>Voorbeeld Hulpverlener en cliënt in de GGZ:</a:t>
            </a:r>
          </a:p>
          <a:p>
            <a:endParaRPr lang="nl-NL" sz="2400" b="1" dirty="0" smtClean="0"/>
          </a:p>
          <a:p>
            <a:r>
              <a:rPr lang="nl-NL" sz="2400" b="1" dirty="0" smtClean="0"/>
              <a:t>'Ik merk dat we een beetje afgedwaald zijn van ons oorspronkelijke onderwerp. </a:t>
            </a:r>
          </a:p>
          <a:p>
            <a:r>
              <a:rPr lang="nl-NL" sz="2400" b="1" dirty="0" smtClean="0"/>
              <a:t>We zijn het gesprek begonnen met de bespreking van je huiswerkopdracht: je zou proberen de afgelopen week jouw drankgebruik te beperken”</a:t>
            </a:r>
          </a:p>
          <a:p>
            <a:endParaRPr lang="nl-NL" sz="2400" b="1" dirty="0" smtClean="0"/>
          </a:p>
          <a:p>
            <a:r>
              <a:rPr lang="nl-NL" sz="2400" b="1" dirty="0" smtClean="0"/>
              <a:t>“Maar inmiddels hebben we het over het conflict met je moeder. Dat is ook belangrijk om te bespreken, maar ik wilde eerst nog even terugkomen op oorspronkelijke  afspraak” </a:t>
            </a:r>
          </a:p>
          <a:p>
            <a:endParaRPr lang="nl-NL" sz="2400" b="1" dirty="0" smtClean="0"/>
          </a:p>
          <a:p>
            <a:r>
              <a:rPr lang="nl-NL" sz="2400" b="1" dirty="0" smtClean="0"/>
              <a:t>“Kun je aangeven hoe dat precies gegaan is?”.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smtClean="0">
                <a:solidFill>
                  <a:schemeClr val="tx1"/>
                </a:solidFill>
              </a:rPr>
              <a:t>Situatie verduidelijken</a:t>
            </a:r>
            <a:r>
              <a:rPr lang="nl-NL" dirty="0" smtClean="0"/>
              <a:t/>
            </a:r>
            <a:br>
              <a:rPr lang="nl-NL" dirty="0" smtClean="0"/>
            </a:br>
            <a:endParaRPr lang="nl-NL" dirty="0"/>
          </a:p>
        </p:txBody>
      </p:sp>
      <p:sp>
        <p:nvSpPr>
          <p:cNvPr id="3" name="Tijdelijke aanduiding voor inhoud 2"/>
          <p:cNvSpPr>
            <a:spLocks noGrp="1"/>
          </p:cNvSpPr>
          <p:nvPr>
            <p:ph idx="1"/>
          </p:nvPr>
        </p:nvSpPr>
        <p:spPr/>
        <p:txBody>
          <a:bodyPr/>
          <a:lstStyle/>
          <a:p>
            <a:r>
              <a:rPr lang="nl-NL" b="1" dirty="0" smtClean="0"/>
              <a:t>de vaardigheid om de tijdens het gesprek onduidelijkheden of misverstanden te onderkennen en benoemen. </a:t>
            </a:r>
            <a:endParaRPr lang="nl-NL"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solidFill>
                  <a:schemeClr val="tx1"/>
                </a:solidFill>
              </a:rPr>
              <a:t>Stappen</a:t>
            </a:r>
            <a:endParaRPr lang="nl-NL" dirty="0">
              <a:solidFill>
                <a:schemeClr val="tx1"/>
              </a:solidFill>
            </a:endParaRPr>
          </a:p>
        </p:txBody>
      </p:sp>
      <p:sp>
        <p:nvSpPr>
          <p:cNvPr id="3" name="Tijdelijke aanduiding voor inhoud 2"/>
          <p:cNvSpPr>
            <a:spLocks noGrp="1"/>
          </p:cNvSpPr>
          <p:nvPr>
            <p:ph idx="1"/>
          </p:nvPr>
        </p:nvSpPr>
        <p:spPr>
          <a:xfrm>
            <a:off x="685800" y="2590800"/>
            <a:ext cx="7772400" cy="3862536"/>
          </a:xfrm>
        </p:spPr>
        <p:txBody>
          <a:bodyPr/>
          <a:lstStyle/>
          <a:p>
            <a:pPr>
              <a:buNone/>
            </a:pPr>
            <a:r>
              <a:rPr lang="nl-NL" dirty="0" smtClean="0"/>
              <a:t>1 Parafraseren.</a:t>
            </a:r>
          </a:p>
          <a:p>
            <a:pPr>
              <a:buNone/>
            </a:pPr>
            <a:r>
              <a:rPr lang="nl-NL" dirty="0" smtClean="0"/>
              <a:t>   Begin met een parafrase van het laatste wat de ander gezegd heeft.</a:t>
            </a:r>
          </a:p>
          <a:p>
            <a:pPr>
              <a:buNone/>
            </a:pPr>
            <a:r>
              <a:rPr lang="nl-NL" dirty="0" smtClean="0"/>
              <a:t>2 </a:t>
            </a:r>
            <a:r>
              <a:rPr lang="nl-NL" dirty="0" err="1" smtClean="0"/>
              <a:t>Meta-communicatie</a:t>
            </a:r>
            <a:r>
              <a:rPr lang="nl-NL" dirty="0" smtClean="0"/>
              <a:t>.</a:t>
            </a:r>
          </a:p>
          <a:p>
            <a:pPr>
              <a:buNone/>
            </a:pPr>
            <a:r>
              <a:rPr lang="nl-NL" dirty="0" smtClean="0"/>
              <a:t>   Benoem de onduidelijkheid of het misverstand ten aanzien van de verwachtingen van de ander.</a:t>
            </a:r>
          </a:p>
          <a:p>
            <a:endParaRPr lang="nl-NL"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p:cNvSpPr/>
          <p:nvPr/>
        </p:nvSpPr>
        <p:spPr>
          <a:xfrm>
            <a:off x="539552" y="1484784"/>
            <a:ext cx="7632848" cy="4524315"/>
          </a:xfrm>
          <a:prstGeom prst="rect">
            <a:avLst/>
          </a:prstGeom>
        </p:spPr>
        <p:txBody>
          <a:bodyPr wrap="square">
            <a:spAutoFit/>
          </a:bodyPr>
          <a:lstStyle/>
          <a:p>
            <a:r>
              <a:rPr lang="nl-NL" sz="3200" dirty="0" smtClean="0">
                <a:latin typeface="Arial" pitchFamily="34" charset="0"/>
                <a:cs typeface="Arial" pitchFamily="34" charset="0"/>
              </a:rPr>
              <a:t>3 Wat wilt u niet en waarom?</a:t>
            </a:r>
          </a:p>
          <a:p>
            <a:r>
              <a:rPr lang="nl-NL" sz="3200" dirty="0" smtClean="0">
                <a:latin typeface="Arial" pitchFamily="34" charset="0"/>
                <a:cs typeface="Arial" pitchFamily="34" charset="0"/>
              </a:rPr>
              <a:t>4 Wat wilt u wel.</a:t>
            </a:r>
          </a:p>
          <a:p>
            <a:r>
              <a:rPr lang="nl-NL" sz="3200" dirty="0" smtClean="0">
                <a:latin typeface="Arial" pitchFamily="34" charset="0"/>
                <a:cs typeface="Arial" pitchFamily="34" charset="0"/>
              </a:rPr>
              <a:t>5 Opvangen van eventuele teleurstelling.</a:t>
            </a:r>
          </a:p>
          <a:p>
            <a:r>
              <a:rPr lang="nl-NL" sz="3200" dirty="0" smtClean="0">
                <a:latin typeface="Arial" pitchFamily="34" charset="0"/>
                <a:cs typeface="Arial" pitchFamily="34" charset="0"/>
              </a:rPr>
              <a:t>   De ander kan teleurgesteld raken</a:t>
            </a:r>
          </a:p>
          <a:p>
            <a:r>
              <a:rPr lang="nl-NL" sz="3200" dirty="0" smtClean="0">
                <a:latin typeface="Arial" pitchFamily="34" charset="0"/>
                <a:cs typeface="Arial" pitchFamily="34" charset="0"/>
              </a:rPr>
              <a:t>   doordat u niet aan zijn verwachting</a:t>
            </a:r>
          </a:p>
          <a:p>
            <a:r>
              <a:rPr lang="nl-NL" sz="3200" dirty="0" smtClean="0">
                <a:latin typeface="Arial" pitchFamily="34" charset="0"/>
                <a:cs typeface="Arial" pitchFamily="34" charset="0"/>
              </a:rPr>
              <a:t>   kunt voldoen. </a:t>
            </a:r>
          </a:p>
          <a:p>
            <a:r>
              <a:rPr lang="nl-NL" sz="3200" dirty="0" smtClean="0">
                <a:latin typeface="Arial" pitchFamily="34" charset="0"/>
                <a:cs typeface="Arial" pitchFamily="34" charset="0"/>
              </a:rPr>
              <a:t>   Het is dan van belang begrip te tonen</a:t>
            </a:r>
          </a:p>
          <a:p>
            <a:r>
              <a:rPr lang="nl-NL" sz="3200" dirty="0" smtClean="0">
                <a:latin typeface="Arial" pitchFamily="34" charset="0"/>
                <a:cs typeface="Arial" pitchFamily="34" charset="0"/>
              </a:rPr>
              <a:t>   voor die teleurstelling door middel van</a:t>
            </a:r>
          </a:p>
          <a:p>
            <a:r>
              <a:rPr lang="nl-NL" sz="3200" dirty="0" smtClean="0">
                <a:latin typeface="Arial" pitchFamily="34" charset="0"/>
                <a:cs typeface="Arial" pitchFamily="34" charset="0"/>
              </a:rPr>
              <a:t>   een gevoelsreflectie.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p:cNvSpPr/>
          <p:nvPr/>
        </p:nvSpPr>
        <p:spPr>
          <a:xfrm>
            <a:off x="971600" y="1412776"/>
            <a:ext cx="7128792" cy="4524315"/>
          </a:xfrm>
          <a:prstGeom prst="rect">
            <a:avLst/>
          </a:prstGeom>
        </p:spPr>
        <p:txBody>
          <a:bodyPr wrap="square">
            <a:spAutoFit/>
          </a:bodyPr>
          <a:lstStyle/>
          <a:p>
            <a:r>
              <a:rPr lang="nl-NL" sz="3200" dirty="0" smtClean="0">
                <a:latin typeface="Arial" pitchFamily="34" charset="0"/>
                <a:cs typeface="Arial" pitchFamily="34" charset="0"/>
              </a:rPr>
              <a:t>6 Afspraak maken.</a:t>
            </a:r>
          </a:p>
          <a:p>
            <a:r>
              <a:rPr lang="nl-NL" sz="3200" dirty="0" smtClean="0">
                <a:latin typeface="Arial" pitchFamily="34" charset="0"/>
                <a:cs typeface="Arial" pitchFamily="34" charset="0"/>
              </a:rPr>
              <a:t>Als de (eventuele) teleurstelling verwerkt is of als er opnieuw duidelijkheid is gecreëerd,</a:t>
            </a:r>
          </a:p>
          <a:p>
            <a:r>
              <a:rPr lang="nl-NL" sz="3200" dirty="0" smtClean="0">
                <a:latin typeface="Arial" pitchFamily="34" charset="0"/>
                <a:cs typeface="Arial" pitchFamily="34" charset="0"/>
              </a:rPr>
              <a:t>kunt je samen een afspraak maken.</a:t>
            </a:r>
          </a:p>
          <a:p>
            <a:endParaRPr lang="nl-NL" sz="3200" dirty="0" smtClean="0">
              <a:latin typeface="Arial" pitchFamily="34" charset="0"/>
              <a:cs typeface="Arial" pitchFamily="34" charset="0"/>
            </a:endParaRPr>
          </a:p>
          <a:p>
            <a:r>
              <a:rPr lang="nl-NL" sz="3200" dirty="0" smtClean="0">
                <a:latin typeface="Arial" pitchFamily="34" charset="0"/>
                <a:cs typeface="Arial" pitchFamily="34" charset="0"/>
              </a:rPr>
              <a:t>7 Terug naar het gesprek.</a:t>
            </a:r>
          </a:p>
          <a:p>
            <a:r>
              <a:rPr lang="nl-NL" sz="3200" dirty="0" smtClean="0">
                <a:latin typeface="Arial" pitchFamily="34" charset="0"/>
                <a:cs typeface="Arial" pitchFamily="34" charset="0"/>
              </a:rPr>
              <a:t>Hier ga je verder met het eigenlijke onderwerp van het gesprek.</a:t>
            </a:r>
            <a:endParaRPr lang="nl-NL"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smtClean="0">
                <a:solidFill>
                  <a:schemeClr val="tx1"/>
                </a:solidFill>
              </a:rPr>
              <a:t>Hardop denken</a:t>
            </a:r>
            <a:r>
              <a:rPr lang="nl-NL" dirty="0" smtClean="0"/>
              <a:t/>
            </a:r>
            <a:br>
              <a:rPr lang="nl-NL" dirty="0" smtClean="0"/>
            </a:br>
            <a:endParaRPr lang="nl-NL" dirty="0"/>
          </a:p>
        </p:txBody>
      </p:sp>
      <p:sp>
        <p:nvSpPr>
          <p:cNvPr id="3" name="Tijdelijke aanduiding voor inhoud 2"/>
          <p:cNvSpPr>
            <a:spLocks noGrp="1"/>
          </p:cNvSpPr>
          <p:nvPr>
            <p:ph idx="1"/>
          </p:nvPr>
        </p:nvSpPr>
        <p:spPr/>
        <p:txBody>
          <a:bodyPr/>
          <a:lstStyle/>
          <a:p>
            <a:r>
              <a:rPr lang="nl-NL" dirty="0" smtClean="0"/>
              <a:t>Het kan ook gebeuren dat een gesprek vastloopt, omdat de gesprekspartners (even) niet meer weten hoe ze verder zullen gaan.</a:t>
            </a:r>
          </a:p>
          <a:p>
            <a:r>
              <a:rPr lang="nl-NL" dirty="0" smtClean="0"/>
              <a:t>'Hardop denken' houdt in dat je de gedachten die je op dat moment hebt, hardop uitspreekt.</a:t>
            </a:r>
          </a:p>
          <a:p>
            <a:endParaRPr lang="nl-NL"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Poster_communiceren_zorg_wees_een_oen"/>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87624" y="188640"/>
            <a:ext cx="6696744" cy="666936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0" y="1902796"/>
            <a:ext cx="91440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28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Wanneer toepassen?</a:t>
            </a:r>
            <a:endParaRPr kumimoji="0" lang="nl-NL"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Wanneer je een vraag wilt stellen die voor de ander niet duidelijk zal zijn en daarom inzichtelijk gemaakt moet worden.</a:t>
            </a:r>
            <a:endParaRPr kumimoji="0" lang="nl-NL"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Wanneer het gesprek hapert en jullie samen de draad weer op moeten pakken om verder te kunnen praten.</a:t>
            </a:r>
            <a:endParaRPr kumimoji="0" lang="nl-NL"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Wanneer jouw eigen gedachten het luisteren naar de ander belemmeren.</a:t>
            </a:r>
            <a:endParaRPr kumimoji="0" lang="nl-NL"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Afbeelding 2"/>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59632" y="188640"/>
            <a:ext cx="6336704" cy="6264696"/>
          </a:xfrm>
          <a:prstGeom prst="rect">
            <a:avLst/>
          </a:prstGeom>
          <a:noFill/>
        </p:spPr>
      </p:pic>
    </p:spTree>
    <p:extLst>
      <p:ext uri="{BB962C8B-B14F-4D97-AF65-F5344CB8AC3E}">
        <p14:creationId xmlns:p14="http://schemas.microsoft.com/office/powerpoint/2010/main" val="9751226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Poster_communiceren_neem_anna_me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87624" y="692696"/>
            <a:ext cx="6552727" cy="5616624"/>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Poster_communiceren_geef_lsd"/>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07704" y="908720"/>
            <a:ext cx="5256584" cy="5256584"/>
          </a:xfrm>
          <a:prstGeom prst="rect">
            <a:avLst/>
          </a:prstGeom>
          <a:noFill/>
          <a:ln>
            <a:noFill/>
          </a:ln>
        </p:spPr>
      </p:pic>
    </p:spTree>
    <p:extLst>
      <p:ext uri="{BB962C8B-B14F-4D97-AF65-F5344CB8AC3E}">
        <p14:creationId xmlns:p14="http://schemas.microsoft.com/office/powerpoint/2010/main" val="240666745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smtClean="0">
                <a:solidFill>
                  <a:schemeClr val="tx1"/>
                </a:solidFill>
              </a:rPr>
              <a:t>Afsluiten van het gesprek</a:t>
            </a:r>
            <a:endParaRPr lang="nl-NL" dirty="0">
              <a:solidFill>
                <a:schemeClr val="tx1"/>
              </a:solidFill>
            </a:endParaRPr>
          </a:p>
        </p:txBody>
      </p:sp>
      <p:sp>
        <p:nvSpPr>
          <p:cNvPr id="3" name="Tijdelijke aanduiding voor inhoud 2"/>
          <p:cNvSpPr>
            <a:spLocks noGrp="1"/>
          </p:cNvSpPr>
          <p:nvPr>
            <p:ph idx="1"/>
          </p:nvPr>
        </p:nvSpPr>
        <p:spPr>
          <a:xfrm>
            <a:off x="685800" y="2590800"/>
            <a:ext cx="7772400" cy="4006552"/>
          </a:xfrm>
        </p:spPr>
        <p:txBody>
          <a:bodyPr/>
          <a:lstStyle/>
          <a:p>
            <a:r>
              <a:rPr lang="nl-NL" dirty="0" smtClean="0"/>
              <a:t>Tegen het einde -van de vooraf bepaalde eindtijd- van het gesprek moet nagegaan worden of de doelen bereikt zijn en of alle gesprekspunten aan de orde zijn geweest. </a:t>
            </a:r>
          </a:p>
          <a:p>
            <a:r>
              <a:rPr lang="nl-NL" dirty="0" smtClean="0"/>
              <a:t>Dat kan het beste door een samenvatting te geven van wat er besproken is.</a:t>
            </a:r>
            <a:endParaRPr lang="nl-NL"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HUISWERK </a:t>
            </a:r>
            <a:endParaRPr lang="nl-NL" dirty="0"/>
          </a:p>
        </p:txBody>
      </p:sp>
      <p:sp>
        <p:nvSpPr>
          <p:cNvPr id="3" name="Tijdelijke aanduiding voor inhoud 2"/>
          <p:cNvSpPr>
            <a:spLocks noGrp="1"/>
          </p:cNvSpPr>
          <p:nvPr>
            <p:ph idx="1"/>
          </p:nvPr>
        </p:nvSpPr>
        <p:spPr/>
        <p:txBody>
          <a:bodyPr/>
          <a:lstStyle/>
          <a:p>
            <a:r>
              <a:rPr lang="nl-NL" sz="2400" dirty="0" smtClean="0"/>
              <a:t>Zie handleiding </a:t>
            </a:r>
            <a:r>
              <a:rPr lang="nl-NL" sz="2400" dirty="0" err="1" smtClean="0"/>
              <a:t>sova</a:t>
            </a:r>
            <a:r>
              <a:rPr lang="nl-NL" sz="2400" dirty="0" smtClean="0"/>
              <a:t> 1 voor week 5 voor literatuur.</a:t>
            </a:r>
          </a:p>
          <a:p>
            <a:r>
              <a:rPr lang="nl-NL" sz="2400" dirty="0" smtClean="0"/>
              <a:t>Maak een </a:t>
            </a:r>
            <a:r>
              <a:rPr lang="nl-NL" sz="2400" b="1" dirty="0" smtClean="0"/>
              <a:t>casus</a:t>
            </a:r>
            <a:r>
              <a:rPr lang="nl-NL" sz="2400" dirty="0" smtClean="0"/>
              <a:t> (A4) waarin je inzichtelijk maakt welke dingen je lastig vindt (of zou kunnen gaan vinden als je stage loopt bv) met betrekking tot emoties en gevoelens. </a:t>
            </a:r>
          </a:p>
          <a:p>
            <a:r>
              <a:rPr lang="nl-NL" sz="2400" dirty="0" smtClean="0"/>
              <a:t>Je beschrijft je eigen emoties én </a:t>
            </a:r>
          </a:p>
          <a:p>
            <a:r>
              <a:rPr lang="nl-NL" sz="2400" dirty="0" smtClean="0"/>
              <a:t>Je beschrijft waar je verwacht moeite mee te hebben bij anderen. </a:t>
            </a:r>
          </a:p>
          <a:p>
            <a:r>
              <a:rPr lang="nl-NL" sz="2400" dirty="0" smtClean="0"/>
              <a:t>We gaan dit volgende week in de les behandelen. </a:t>
            </a:r>
            <a:endParaRPr lang="nl-NL" sz="2400" dirty="0"/>
          </a:p>
        </p:txBody>
      </p:sp>
    </p:spTree>
    <p:extLst>
      <p:ext uri="{BB962C8B-B14F-4D97-AF65-F5344CB8AC3E}">
        <p14:creationId xmlns:p14="http://schemas.microsoft.com/office/powerpoint/2010/main" val="1818871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Structuur van een gesprek</a:t>
            </a:r>
            <a:endParaRPr lang="nl-NL" dirty="0"/>
          </a:p>
        </p:txBody>
      </p:sp>
      <p:sp>
        <p:nvSpPr>
          <p:cNvPr id="6" name="Rechthoek 5"/>
          <p:cNvSpPr/>
          <p:nvPr/>
        </p:nvSpPr>
        <p:spPr>
          <a:xfrm>
            <a:off x="2627784" y="2564904"/>
            <a:ext cx="3096344" cy="576064"/>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nl-NL" sz="2800" b="1" dirty="0" smtClean="0">
                <a:solidFill>
                  <a:schemeClr val="tx1"/>
                </a:solidFill>
              </a:rPr>
              <a:t>inleiding</a:t>
            </a:r>
            <a:endParaRPr lang="nl-NL" sz="2800" b="1" dirty="0">
              <a:solidFill>
                <a:schemeClr val="tx1"/>
              </a:solidFill>
            </a:endParaRPr>
          </a:p>
        </p:txBody>
      </p:sp>
      <p:cxnSp>
        <p:nvCxnSpPr>
          <p:cNvPr id="8" name="Rechte verbindingslijn 7"/>
          <p:cNvCxnSpPr/>
          <p:nvPr/>
        </p:nvCxnSpPr>
        <p:spPr>
          <a:xfrm>
            <a:off x="4139952" y="3140968"/>
            <a:ext cx="0" cy="43204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Rechthoek 12"/>
          <p:cNvSpPr/>
          <p:nvPr/>
        </p:nvSpPr>
        <p:spPr>
          <a:xfrm>
            <a:off x="2699792" y="3573016"/>
            <a:ext cx="3096344" cy="648072"/>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nl-NL" sz="2800" b="1" dirty="0" smtClean="0"/>
              <a:t>kern</a:t>
            </a:r>
            <a:endParaRPr lang="nl-NL" sz="2800" b="1" dirty="0"/>
          </a:p>
        </p:txBody>
      </p:sp>
      <p:cxnSp>
        <p:nvCxnSpPr>
          <p:cNvPr id="15" name="Rechte verbindingslijn 14"/>
          <p:cNvCxnSpPr>
            <a:stCxn id="13" idx="2"/>
            <a:endCxn id="25" idx="0"/>
          </p:cNvCxnSpPr>
          <p:nvPr/>
        </p:nvCxnSpPr>
        <p:spPr>
          <a:xfrm>
            <a:off x="4247964" y="4221088"/>
            <a:ext cx="0" cy="5760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Rechthoek 24"/>
          <p:cNvSpPr/>
          <p:nvPr/>
        </p:nvSpPr>
        <p:spPr>
          <a:xfrm>
            <a:off x="2699792" y="4797152"/>
            <a:ext cx="3096344" cy="504056"/>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b="1" dirty="0" smtClean="0">
                <a:solidFill>
                  <a:schemeClr val="tx1"/>
                </a:solidFill>
              </a:rPr>
              <a:t>afsluiting</a:t>
            </a:r>
            <a:endParaRPr lang="nl-NL" sz="2800" b="1" dirty="0">
              <a:solidFill>
                <a:schemeClr val="tx1"/>
              </a:solidFill>
            </a:endParaRPr>
          </a:p>
        </p:txBody>
      </p:sp>
    </p:spTree>
    <p:extLst>
      <p:ext uri="{BB962C8B-B14F-4D97-AF65-F5344CB8AC3E}">
        <p14:creationId xmlns:p14="http://schemas.microsoft.com/office/powerpoint/2010/main" val="2810725500"/>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7"/>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1600" b="1" i="0" u="none" strike="noStrike" cap="none" normalizeH="0" baseline="0" smtClean="0">
                <a:ln>
                  <a:noFill/>
                </a:ln>
                <a:solidFill>
                  <a:schemeClr val="tx1"/>
                </a:solidFill>
                <a:effectLst/>
                <a:latin typeface="Calibri" pitchFamily="34" charset="0"/>
                <a:ea typeface="Calibri" pitchFamily="34" charset="0"/>
                <a:cs typeface="Times New Roman" pitchFamily="18" charset="0"/>
              </a:rPr>
              <a:t>Structuur van een gesprek</a:t>
            </a:r>
            <a:endParaRPr kumimoji="0" lang="nl-NL" sz="800" b="0" i="0" u="none" strike="noStrike" cap="none" normalizeH="0" baseline="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sz="1800" b="0" i="0" u="none" strike="noStrike" cap="none" normalizeH="0" baseline="0" smtClean="0">
              <a:ln>
                <a:noFill/>
              </a:ln>
              <a:solidFill>
                <a:schemeClr val="tx1"/>
              </a:solidFill>
              <a:effectLst/>
              <a:latin typeface="Arial" pitchFamily="34" charset="0"/>
            </a:endParaRPr>
          </a:p>
        </p:txBody>
      </p:sp>
      <p:sp>
        <p:nvSpPr>
          <p:cNvPr id="3" name="Rechthoek 2"/>
          <p:cNvSpPr/>
          <p:nvPr/>
        </p:nvSpPr>
        <p:spPr>
          <a:xfrm>
            <a:off x="179512" y="1916832"/>
            <a:ext cx="3096344" cy="576064"/>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nl-NL" sz="2800" b="1" dirty="0" smtClean="0">
                <a:solidFill>
                  <a:schemeClr val="tx1"/>
                </a:solidFill>
              </a:rPr>
              <a:t>inleiding</a:t>
            </a:r>
            <a:endParaRPr lang="nl-NL" sz="2800" b="1" dirty="0">
              <a:solidFill>
                <a:schemeClr val="tx1"/>
              </a:solidFill>
            </a:endParaRPr>
          </a:p>
        </p:txBody>
      </p:sp>
      <p:sp>
        <p:nvSpPr>
          <p:cNvPr id="4" name="Tekstvak 3"/>
          <p:cNvSpPr txBox="1"/>
          <p:nvPr/>
        </p:nvSpPr>
        <p:spPr>
          <a:xfrm>
            <a:off x="3707904" y="1916832"/>
            <a:ext cx="3367781" cy="1200329"/>
          </a:xfrm>
          <a:prstGeom prst="rect">
            <a:avLst/>
          </a:prstGeom>
          <a:noFill/>
        </p:spPr>
        <p:txBody>
          <a:bodyPr wrap="none" rtlCol="0">
            <a:spAutoFit/>
          </a:bodyPr>
          <a:lstStyle/>
          <a:p>
            <a:r>
              <a:rPr lang="nl-NL" b="1" dirty="0" smtClean="0"/>
              <a:t>Openen van het gesprek</a:t>
            </a:r>
          </a:p>
          <a:p>
            <a:r>
              <a:rPr lang="nl-NL" b="1" dirty="0" smtClean="0"/>
              <a:t>. Doelen noemen</a:t>
            </a:r>
          </a:p>
          <a:p>
            <a:r>
              <a:rPr lang="nl-NL" b="1" dirty="0" smtClean="0"/>
              <a:t>. Procedure/structuur voorstellen</a:t>
            </a:r>
          </a:p>
          <a:p>
            <a:r>
              <a:rPr lang="nl-NL" b="1" dirty="0" smtClean="0"/>
              <a:t>. Tijd afspreken</a:t>
            </a:r>
            <a:endParaRPr lang="nl-NL" b="1" dirty="0"/>
          </a:p>
        </p:txBody>
      </p:sp>
      <p:sp>
        <p:nvSpPr>
          <p:cNvPr id="5" name="Rechthoek 4"/>
          <p:cNvSpPr/>
          <p:nvPr/>
        </p:nvSpPr>
        <p:spPr>
          <a:xfrm>
            <a:off x="251520" y="3356992"/>
            <a:ext cx="3096344" cy="648072"/>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nl-NL" sz="2800" b="1" dirty="0" smtClean="0"/>
              <a:t>kern</a:t>
            </a:r>
            <a:endParaRPr lang="nl-NL" sz="2800" b="1" dirty="0"/>
          </a:p>
        </p:txBody>
      </p:sp>
      <p:sp>
        <p:nvSpPr>
          <p:cNvPr id="6" name="Tekstvak 5"/>
          <p:cNvSpPr txBox="1"/>
          <p:nvPr/>
        </p:nvSpPr>
        <p:spPr>
          <a:xfrm>
            <a:off x="3742008" y="3356992"/>
            <a:ext cx="5474127" cy="1477328"/>
          </a:xfrm>
          <a:prstGeom prst="rect">
            <a:avLst/>
          </a:prstGeom>
          <a:noFill/>
        </p:spPr>
        <p:txBody>
          <a:bodyPr wrap="none" rtlCol="0">
            <a:spAutoFit/>
          </a:bodyPr>
          <a:lstStyle/>
          <a:p>
            <a:r>
              <a:rPr lang="nl-NL" b="1" dirty="0" smtClean="0"/>
              <a:t>Verloop van het gesprek sturen:</a:t>
            </a:r>
          </a:p>
          <a:p>
            <a:r>
              <a:rPr lang="nl-NL" b="1" dirty="0" smtClean="0"/>
              <a:t>. Doel van het gesprek nastreven</a:t>
            </a:r>
          </a:p>
          <a:p>
            <a:r>
              <a:rPr lang="nl-NL" b="1" dirty="0" smtClean="0"/>
              <a:t>.Structuur handhaven (luister- en zender vaardigheden)</a:t>
            </a:r>
          </a:p>
          <a:p>
            <a:r>
              <a:rPr lang="nl-NL" b="1" dirty="0" smtClean="0"/>
              <a:t>. Terugkoppelen naar begindoelen</a:t>
            </a:r>
          </a:p>
          <a:p>
            <a:r>
              <a:rPr lang="nl-NL" b="1" dirty="0" smtClean="0"/>
              <a:t>. Tijd in de gaten houden</a:t>
            </a:r>
            <a:endParaRPr lang="nl-NL" b="1" dirty="0"/>
          </a:p>
        </p:txBody>
      </p:sp>
      <p:sp>
        <p:nvSpPr>
          <p:cNvPr id="7" name="Rechthoek 6"/>
          <p:cNvSpPr/>
          <p:nvPr/>
        </p:nvSpPr>
        <p:spPr>
          <a:xfrm>
            <a:off x="395536" y="5085184"/>
            <a:ext cx="3096344" cy="504056"/>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800" b="1" dirty="0" smtClean="0">
                <a:solidFill>
                  <a:schemeClr val="tx1"/>
                </a:solidFill>
              </a:rPr>
              <a:t>afsluiting</a:t>
            </a:r>
            <a:endParaRPr lang="nl-NL" sz="2800" b="1" dirty="0">
              <a:solidFill>
                <a:schemeClr val="tx1"/>
              </a:solidFill>
            </a:endParaRPr>
          </a:p>
        </p:txBody>
      </p:sp>
      <p:sp>
        <p:nvSpPr>
          <p:cNvPr id="8" name="Tekstvak 7"/>
          <p:cNvSpPr txBox="1"/>
          <p:nvPr/>
        </p:nvSpPr>
        <p:spPr>
          <a:xfrm>
            <a:off x="3851920" y="5085184"/>
            <a:ext cx="3671070" cy="1200329"/>
          </a:xfrm>
          <a:prstGeom prst="rect">
            <a:avLst/>
          </a:prstGeom>
          <a:noFill/>
        </p:spPr>
        <p:txBody>
          <a:bodyPr wrap="none" rtlCol="0">
            <a:spAutoFit/>
          </a:bodyPr>
          <a:lstStyle/>
          <a:p>
            <a:r>
              <a:rPr lang="nl-NL" b="1" dirty="0" smtClean="0"/>
              <a:t>Afsluiten van het gesprek:</a:t>
            </a:r>
          </a:p>
          <a:p>
            <a:r>
              <a:rPr lang="nl-NL" b="1" dirty="0" smtClean="0"/>
              <a:t>. Overzichtelijke samenvatting geven</a:t>
            </a:r>
          </a:p>
          <a:p>
            <a:r>
              <a:rPr lang="nl-NL" b="1" dirty="0" smtClean="0"/>
              <a:t>. Gemaakte afspraken noemen</a:t>
            </a:r>
          </a:p>
          <a:p>
            <a:r>
              <a:rPr lang="nl-NL" b="1" dirty="0" smtClean="0"/>
              <a:t>. Eventueel vervolg afspraak maken</a:t>
            </a:r>
            <a:endParaRPr lang="nl-NL" b="1" dirty="0"/>
          </a:p>
        </p:txBody>
      </p:sp>
    </p:spTree>
    <p:extLst>
      <p:ext uri="{BB962C8B-B14F-4D97-AF65-F5344CB8AC3E}">
        <p14:creationId xmlns:p14="http://schemas.microsoft.com/office/powerpoint/2010/main" val="18175764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p:cNvSpPr/>
          <p:nvPr/>
        </p:nvSpPr>
        <p:spPr>
          <a:xfrm>
            <a:off x="971600" y="2348880"/>
            <a:ext cx="6984776" cy="1446550"/>
          </a:xfrm>
          <a:prstGeom prst="rect">
            <a:avLst/>
          </a:prstGeom>
        </p:spPr>
        <p:txBody>
          <a:bodyPr wrap="square">
            <a:spAutoFit/>
          </a:bodyPr>
          <a:lstStyle/>
          <a:p>
            <a:r>
              <a:rPr lang="nl-NL" sz="4400" b="1" dirty="0">
                <a:ea typeface="Calibri"/>
                <a:cs typeface="Times New Roman"/>
              </a:rPr>
              <a:t>leder gesprek moet in goede banen geleid </a:t>
            </a:r>
            <a:r>
              <a:rPr lang="nl-NL" sz="4400" b="1" dirty="0" smtClean="0">
                <a:ea typeface="Calibri"/>
                <a:cs typeface="Times New Roman"/>
              </a:rPr>
              <a:t>worden.</a:t>
            </a:r>
            <a:endParaRPr lang="nl-NL" sz="4400" b="1" dirty="0"/>
          </a:p>
        </p:txBody>
      </p:sp>
    </p:spTree>
    <p:extLst>
      <p:ext uri="{BB962C8B-B14F-4D97-AF65-F5344CB8AC3E}">
        <p14:creationId xmlns:p14="http://schemas.microsoft.com/office/powerpoint/2010/main" val="13880047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Poster_communicatie_zorg_smeer_nivea"/>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43608" y="188640"/>
            <a:ext cx="7200800" cy="6480720"/>
          </a:xfrm>
          <a:prstGeom prst="rect">
            <a:avLst/>
          </a:prstGeom>
          <a:noFill/>
          <a:ln>
            <a:noFill/>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83568" y="1124744"/>
            <a:ext cx="7772400" cy="1533872"/>
          </a:xfrm>
        </p:spPr>
        <p:txBody>
          <a:bodyPr/>
          <a:lstStyle/>
          <a:p>
            <a:r>
              <a:rPr lang="nl-NL" sz="3600" b="1" dirty="0" smtClean="0">
                <a:solidFill>
                  <a:schemeClr val="tx1"/>
                </a:solidFill>
              </a:rPr>
              <a:t>Het openen van het gesprek en het vaststellen van doel(en)</a:t>
            </a:r>
            <a:r>
              <a:rPr lang="nl-NL" dirty="0" smtClean="0">
                <a:solidFill>
                  <a:schemeClr val="tx1"/>
                </a:solidFill>
              </a:rPr>
              <a:t/>
            </a:r>
            <a:br>
              <a:rPr lang="nl-NL" dirty="0" smtClean="0">
                <a:solidFill>
                  <a:schemeClr val="tx1"/>
                </a:solidFill>
              </a:rPr>
            </a:br>
            <a:endParaRPr lang="nl-NL" dirty="0">
              <a:solidFill>
                <a:schemeClr val="tx1"/>
              </a:solidFill>
            </a:endParaRPr>
          </a:p>
        </p:txBody>
      </p:sp>
      <p:sp>
        <p:nvSpPr>
          <p:cNvPr id="3" name="Tijdelijke aanduiding voor inhoud 2"/>
          <p:cNvSpPr>
            <a:spLocks noGrp="1"/>
          </p:cNvSpPr>
          <p:nvPr>
            <p:ph idx="1"/>
          </p:nvPr>
        </p:nvSpPr>
        <p:spPr/>
        <p:txBody>
          <a:bodyPr/>
          <a:lstStyle/>
          <a:p>
            <a:r>
              <a:rPr lang="nl-NL" b="1" dirty="0" smtClean="0"/>
              <a:t>Het gezamenlijk vaststellen van dat doel is een eerste belangrijke vaardigheid.</a:t>
            </a:r>
          </a:p>
          <a:p>
            <a:r>
              <a:rPr lang="nl-NL" b="1" dirty="0" smtClean="0"/>
              <a:t>Als de gesprekspartners elkaar niet</a:t>
            </a:r>
          </a:p>
          <a:p>
            <a:pPr>
              <a:buNone/>
            </a:pPr>
            <a:r>
              <a:rPr lang="nl-NL" b="1" dirty="0" smtClean="0"/>
              <a:t>   kennen - is een korte inleiding op zijn plaats om het ijs te breken</a:t>
            </a:r>
            <a:r>
              <a:rPr lang="nl-NL" dirty="0" smtClean="0"/>
              <a:t>.</a:t>
            </a:r>
          </a:p>
          <a:p>
            <a:pPr>
              <a:buNone/>
            </a:pPr>
            <a:endParaRPr lang="nl-NL"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611560" y="1628800"/>
            <a:ext cx="7772400" cy="3505200"/>
          </a:xfrm>
        </p:spPr>
        <p:txBody>
          <a:bodyPr/>
          <a:lstStyle/>
          <a:p>
            <a:r>
              <a:rPr lang="nl-NL" b="1" dirty="0" smtClean="0"/>
              <a:t>Deze gespreksopening mag geen ritueel zijn, dat afgewerkt moet worden voordat met het 'echte' werk begonnen kan worden en ook geen reden om het begin van het gesprek uit te stellen.</a:t>
            </a:r>
          </a:p>
          <a:p>
            <a:endParaRPr lang="nl-NL"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3600" b="1" dirty="0" smtClean="0">
                <a:solidFill>
                  <a:schemeClr val="tx1"/>
                </a:solidFill>
              </a:rPr>
              <a:t>Doel als structurerende dimensie</a:t>
            </a:r>
            <a:r>
              <a:rPr lang="nl-NL" dirty="0" smtClean="0"/>
              <a:t/>
            </a:r>
            <a:br>
              <a:rPr lang="nl-NL" dirty="0" smtClean="0"/>
            </a:br>
            <a:endParaRPr lang="nl-NL" dirty="0"/>
          </a:p>
        </p:txBody>
      </p:sp>
      <p:sp>
        <p:nvSpPr>
          <p:cNvPr id="3" name="Tijdelijke aanduiding voor inhoud 2"/>
          <p:cNvSpPr>
            <a:spLocks noGrp="1"/>
          </p:cNvSpPr>
          <p:nvPr>
            <p:ph idx="1"/>
          </p:nvPr>
        </p:nvSpPr>
        <p:spPr/>
        <p:txBody>
          <a:bodyPr/>
          <a:lstStyle/>
          <a:p>
            <a:r>
              <a:rPr lang="nl-NL" b="1" dirty="0" smtClean="0"/>
              <a:t>Beide partijen weten dan </a:t>
            </a:r>
            <a:r>
              <a:rPr lang="nl-NL" b="1" i="1" dirty="0" smtClean="0"/>
              <a:t>waarom </a:t>
            </a:r>
            <a:r>
              <a:rPr lang="nl-NL" b="1" dirty="0" smtClean="0"/>
              <a:t>dit gesprek wordt gevoerd en wat er wel en niet aan de orde kan komen</a:t>
            </a:r>
            <a:r>
              <a:rPr lang="nl-NL" dirty="0" smtClean="0"/>
              <a:t>.</a:t>
            </a:r>
          </a:p>
          <a:p>
            <a:endParaRPr lang="nl-NL"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TotalTime>
  <Words>891</Words>
  <Application>Microsoft Office PowerPoint</Application>
  <PresentationFormat>Diavoorstelling (4:3)</PresentationFormat>
  <Paragraphs>122</Paragraphs>
  <Slides>25</Slides>
  <Notes>24</Notes>
  <HiddenSlides>0</HiddenSlides>
  <MMClips>0</MMClips>
  <ScaleCrop>false</ScaleCrop>
  <HeadingPairs>
    <vt:vector size="4" baseType="variant">
      <vt:variant>
        <vt:lpstr>Thema</vt:lpstr>
      </vt:variant>
      <vt:variant>
        <vt:i4>1</vt:i4>
      </vt:variant>
      <vt:variant>
        <vt:lpstr>Diatitels</vt:lpstr>
      </vt:variant>
      <vt:variant>
        <vt:i4>25</vt:i4>
      </vt:variant>
    </vt:vector>
  </HeadingPairs>
  <TitlesOfParts>
    <vt:vector size="26" baseType="lpstr">
      <vt:lpstr>1_Kantoorthema</vt:lpstr>
      <vt:lpstr>  </vt:lpstr>
      <vt:lpstr>PowerPoint-presentatie</vt:lpstr>
      <vt:lpstr>Structuur van een gesprek</vt:lpstr>
      <vt:lpstr>PowerPoint-presentatie</vt:lpstr>
      <vt:lpstr>PowerPoint-presentatie</vt:lpstr>
      <vt:lpstr>PowerPoint-presentatie</vt:lpstr>
      <vt:lpstr>Het openen van het gesprek en het vaststellen van doel(en) </vt:lpstr>
      <vt:lpstr>PowerPoint-presentatie</vt:lpstr>
      <vt:lpstr>Doel als structurerende dimensie </vt:lpstr>
      <vt:lpstr>Vaststellen van gesprekspunten</vt:lpstr>
      <vt:lpstr>Beschikbare tijd bepalen </vt:lpstr>
      <vt:lpstr>PowerPoint-presentatie</vt:lpstr>
      <vt:lpstr>Terugkoppelen naar (begin)doelen </vt:lpstr>
      <vt:lpstr>PowerPoint-presentatie</vt:lpstr>
      <vt:lpstr>Situatie verduidelijken </vt:lpstr>
      <vt:lpstr>Stappen</vt:lpstr>
      <vt:lpstr>PowerPoint-presentatie</vt:lpstr>
      <vt:lpstr>PowerPoint-presentatie</vt:lpstr>
      <vt:lpstr>Hardop denken </vt:lpstr>
      <vt:lpstr>PowerPoint-presentatie</vt:lpstr>
      <vt:lpstr>PowerPoint-presentatie</vt:lpstr>
      <vt:lpstr>PowerPoint-presentatie</vt:lpstr>
      <vt:lpstr>PowerPoint-presentatie</vt:lpstr>
      <vt:lpstr>Afsluiten van het gesprek</vt:lpstr>
      <vt:lpstr>HUISWERK </vt:lpstr>
    </vt:vector>
  </TitlesOfParts>
  <Company>Noordelijke Hogeschool Leeuwarden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Otten, M.W.</dc:creator>
  <cp:lastModifiedBy>Put, P. van der</cp:lastModifiedBy>
  <cp:revision>19</cp:revision>
  <dcterms:created xsi:type="dcterms:W3CDTF">2014-09-22T11:23:33Z</dcterms:created>
  <dcterms:modified xsi:type="dcterms:W3CDTF">2014-10-28T15:14:30Z</dcterms:modified>
</cp:coreProperties>
</file>