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71" r:id="rId3"/>
    <p:sldId id="258" r:id="rId4"/>
    <p:sldId id="273" r:id="rId5"/>
    <p:sldId id="272" r:id="rId6"/>
    <p:sldId id="270" r:id="rId7"/>
    <p:sldId id="257" r:id="rId8"/>
    <p:sldId id="269" r:id="rId9"/>
    <p:sldId id="268" r:id="rId10"/>
    <p:sldId id="266" r:id="rId11"/>
    <p:sldId id="267" r:id="rId12"/>
    <p:sldId id="264" r:id="rId13"/>
    <p:sldId id="265" r:id="rId14"/>
    <p:sldId id="263" r:id="rId15"/>
    <p:sldId id="259" r:id="rId16"/>
    <p:sldId id="262" r:id="rId17"/>
    <p:sldId id="261" r:id="rId18"/>
    <p:sldId id="260" r:id="rId19"/>
    <p:sldId id="274" r:id="rId20"/>
    <p:sldId id="280" r:id="rId21"/>
    <p:sldId id="279" r:id="rId22"/>
    <p:sldId id="278" r:id="rId23"/>
    <p:sldId id="284" r:id="rId24"/>
    <p:sldId id="277" r:id="rId25"/>
    <p:sldId id="276" r:id="rId26"/>
    <p:sldId id="275" r:id="rId27"/>
    <p:sldId id="281" r:id="rId28"/>
    <p:sldId id="283" r:id="rId29"/>
    <p:sldId id="282" r:id="rId30"/>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2AEF0E-BE8C-B3EA-45C1-6AE5ED692C64}" v="5" dt="2020-03-25T16:07:43.009"/>
    <p1510:client id="{757FFAA3-FB05-6D99-0EAE-46ED041780A1}" v="70" dt="2020-03-15T14:04:07.5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975" autoAdjust="0"/>
  </p:normalViewPr>
  <p:slideViewPr>
    <p:cSldViewPr snapToGrid="0">
      <p:cViewPr varScale="1">
        <p:scale>
          <a:sx n="70" d="100"/>
          <a:sy n="70" d="100"/>
        </p:scale>
        <p:origin x="1138"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kamp-van der Veen,Josje J.A." userId="S::876326@fontys.nl::c41a0c83-b953-4b5f-aa79-f660e879757b" providerId="AD" clId="Web-{757FFAA3-FB05-6D99-0EAE-46ED041780A1}"/>
    <pc:docChg chg="addSld modSld">
      <pc:chgData name="Witkamp-van der Veen,Josje J.A." userId="S::876326@fontys.nl::c41a0c83-b953-4b5f-aa79-f660e879757b" providerId="AD" clId="Web-{757FFAA3-FB05-6D99-0EAE-46ED041780A1}" dt="2020-03-15T14:04:07.590" v="149" actId="20577"/>
      <pc:docMkLst>
        <pc:docMk/>
      </pc:docMkLst>
      <pc:sldChg chg="modSp">
        <pc:chgData name="Witkamp-van der Veen,Josje J.A." userId="S::876326@fontys.nl::c41a0c83-b953-4b5f-aa79-f660e879757b" providerId="AD" clId="Web-{757FFAA3-FB05-6D99-0EAE-46ED041780A1}" dt="2020-03-15T13:45:22.158" v="22" actId="20577"/>
        <pc:sldMkLst>
          <pc:docMk/>
          <pc:sldMk cId="2465230870" sldId="256"/>
        </pc:sldMkLst>
        <pc:spChg chg="mod">
          <ac:chgData name="Witkamp-van der Veen,Josje J.A." userId="S::876326@fontys.nl::c41a0c83-b953-4b5f-aa79-f660e879757b" providerId="AD" clId="Web-{757FFAA3-FB05-6D99-0EAE-46ED041780A1}" dt="2020-03-15T13:45:22.158" v="22" actId="20577"/>
          <ac:spMkLst>
            <pc:docMk/>
            <pc:sldMk cId="2465230870" sldId="256"/>
            <ac:spMk id="3" creationId="{00000000-0000-0000-0000-000000000000}"/>
          </ac:spMkLst>
        </pc:spChg>
      </pc:sldChg>
      <pc:sldChg chg="modNotes">
        <pc:chgData name="Witkamp-van der Veen,Josje J.A." userId="S::876326@fontys.nl::c41a0c83-b953-4b5f-aa79-f660e879757b" providerId="AD" clId="Web-{757FFAA3-FB05-6D99-0EAE-46ED041780A1}" dt="2020-03-15T13:57:54.977" v="83"/>
        <pc:sldMkLst>
          <pc:docMk/>
          <pc:sldMk cId="3581909769" sldId="264"/>
        </pc:sldMkLst>
      </pc:sldChg>
      <pc:sldChg chg="modNotes">
        <pc:chgData name="Witkamp-van der Veen,Josje J.A." userId="S::876326@fontys.nl::c41a0c83-b953-4b5f-aa79-f660e879757b" providerId="AD" clId="Web-{757FFAA3-FB05-6D99-0EAE-46ED041780A1}" dt="2020-03-15T13:54:53.804" v="58"/>
        <pc:sldMkLst>
          <pc:docMk/>
          <pc:sldMk cId="1088528843" sldId="266"/>
        </pc:sldMkLst>
      </pc:sldChg>
      <pc:sldChg chg="modNotes">
        <pc:chgData name="Witkamp-van der Veen,Josje J.A." userId="S::876326@fontys.nl::c41a0c83-b953-4b5f-aa79-f660e879757b" providerId="AD" clId="Web-{757FFAA3-FB05-6D99-0EAE-46ED041780A1}" dt="2020-03-15T13:56:33.242" v="69"/>
        <pc:sldMkLst>
          <pc:docMk/>
          <pc:sldMk cId="238626710" sldId="267"/>
        </pc:sldMkLst>
      </pc:sldChg>
      <pc:sldChg chg="addSp modSp modNotes">
        <pc:chgData name="Witkamp-van der Veen,Josje J.A." userId="S::876326@fontys.nl::c41a0c83-b953-4b5f-aa79-f660e879757b" providerId="AD" clId="Web-{757FFAA3-FB05-6D99-0EAE-46ED041780A1}" dt="2020-03-15T13:53:55.241" v="55"/>
        <pc:sldMkLst>
          <pc:docMk/>
          <pc:sldMk cId="3532695721" sldId="270"/>
        </pc:sldMkLst>
        <pc:spChg chg="add mod">
          <ac:chgData name="Witkamp-van der Veen,Josje J.A." userId="S::876326@fontys.nl::c41a0c83-b953-4b5f-aa79-f660e879757b" providerId="AD" clId="Web-{757FFAA3-FB05-6D99-0EAE-46ED041780A1}" dt="2020-03-15T13:53:23.365" v="40" actId="20577"/>
          <ac:spMkLst>
            <pc:docMk/>
            <pc:sldMk cId="3532695721" sldId="270"/>
            <ac:spMk id="3" creationId="{D0042E9E-1ADA-4833-90F2-99BC7DD78EAA}"/>
          </ac:spMkLst>
        </pc:spChg>
      </pc:sldChg>
      <pc:sldChg chg="modSp">
        <pc:chgData name="Witkamp-van der Veen,Josje J.A." userId="S::876326@fontys.nl::c41a0c83-b953-4b5f-aa79-f660e879757b" providerId="AD" clId="Web-{757FFAA3-FB05-6D99-0EAE-46ED041780A1}" dt="2020-03-15T14:04:07.574" v="148" actId="20577"/>
        <pc:sldMkLst>
          <pc:docMk/>
          <pc:sldMk cId="3586194358" sldId="276"/>
        </pc:sldMkLst>
        <pc:spChg chg="mod">
          <ac:chgData name="Witkamp-van der Veen,Josje J.A." userId="S::876326@fontys.nl::c41a0c83-b953-4b5f-aa79-f660e879757b" providerId="AD" clId="Web-{757FFAA3-FB05-6D99-0EAE-46ED041780A1}" dt="2020-03-15T14:04:07.574" v="148" actId="20577"/>
          <ac:spMkLst>
            <pc:docMk/>
            <pc:sldMk cId="3586194358" sldId="276"/>
            <ac:spMk id="3" creationId="{00000000-0000-0000-0000-000000000000}"/>
          </ac:spMkLst>
        </pc:spChg>
      </pc:sldChg>
      <pc:sldChg chg="modNotes">
        <pc:chgData name="Witkamp-van der Veen,Josje J.A." userId="S::876326@fontys.nl::c41a0c83-b953-4b5f-aa79-f660e879757b" providerId="AD" clId="Web-{757FFAA3-FB05-6D99-0EAE-46ED041780A1}" dt="2020-03-15T14:03:36.715" v="145"/>
        <pc:sldMkLst>
          <pc:docMk/>
          <pc:sldMk cId="481691382" sldId="277"/>
        </pc:sldMkLst>
      </pc:sldChg>
      <pc:sldChg chg="modSp modNotes">
        <pc:chgData name="Witkamp-van der Veen,Josje J.A." userId="S::876326@fontys.nl::c41a0c83-b953-4b5f-aa79-f660e879757b" providerId="AD" clId="Web-{757FFAA3-FB05-6D99-0EAE-46ED041780A1}" dt="2020-03-15T14:03:28.449" v="144"/>
        <pc:sldMkLst>
          <pc:docMk/>
          <pc:sldMk cId="786140480" sldId="278"/>
        </pc:sldMkLst>
        <pc:spChg chg="mod">
          <ac:chgData name="Witkamp-van der Veen,Josje J.A." userId="S::876326@fontys.nl::c41a0c83-b953-4b5f-aa79-f660e879757b" providerId="AD" clId="Web-{757FFAA3-FB05-6D99-0EAE-46ED041780A1}" dt="2020-03-15T14:01:21.776" v="118" actId="20577"/>
          <ac:spMkLst>
            <pc:docMk/>
            <pc:sldMk cId="786140480" sldId="278"/>
            <ac:spMk id="2" creationId="{00000000-0000-0000-0000-000000000000}"/>
          </ac:spMkLst>
        </pc:spChg>
        <pc:spChg chg="mod">
          <ac:chgData name="Witkamp-van der Veen,Josje J.A." userId="S::876326@fontys.nl::c41a0c83-b953-4b5f-aa79-f660e879757b" providerId="AD" clId="Web-{757FFAA3-FB05-6D99-0EAE-46ED041780A1}" dt="2020-03-15T14:01:36.120" v="122" actId="14100"/>
          <ac:spMkLst>
            <pc:docMk/>
            <pc:sldMk cId="786140480" sldId="278"/>
            <ac:spMk id="3" creationId="{00000000-0000-0000-0000-000000000000}"/>
          </ac:spMkLst>
        </pc:spChg>
      </pc:sldChg>
      <pc:sldChg chg="modSp add replId modNotes">
        <pc:chgData name="Witkamp-van der Veen,Josje J.A." userId="S::876326@fontys.nl::c41a0c83-b953-4b5f-aa79-f660e879757b" providerId="AD" clId="Web-{757FFAA3-FB05-6D99-0EAE-46ED041780A1}" dt="2020-03-15T14:03:21.527" v="141"/>
        <pc:sldMkLst>
          <pc:docMk/>
          <pc:sldMk cId="1270291007" sldId="284"/>
        </pc:sldMkLst>
        <pc:spChg chg="mod">
          <ac:chgData name="Witkamp-van der Veen,Josje J.A." userId="S::876326@fontys.nl::c41a0c83-b953-4b5f-aa79-f660e879757b" providerId="AD" clId="Web-{757FFAA3-FB05-6D99-0EAE-46ED041780A1}" dt="2020-03-15T14:01:07.307" v="112" actId="20577"/>
          <ac:spMkLst>
            <pc:docMk/>
            <pc:sldMk cId="1270291007" sldId="284"/>
            <ac:spMk id="3" creationId="{00000000-0000-0000-0000-000000000000}"/>
          </ac:spMkLst>
        </pc:spChg>
      </pc:sldChg>
    </pc:docChg>
  </pc:docChgLst>
  <pc:docChgLst>
    <pc:chgData clId="Web-{502AEF0E-BE8C-B3EA-45C1-6AE5ED692C64}"/>
    <pc:docChg chg="modSld">
      <pc:chgData name="" userId="" providerId="" clId="Web-{502AEF0E-BE8C-B3EA-45C1-6AE5ED692C64}" dt="2020-03-25T16:07:43.009" v="4" actId="20577"/>
      <pc:docMkLst>
        <pc:docMk/>
      </pc:docMkLst>
      <pc:sldChg chg="modSp">
        <pc:chgData name="" userId="" providerId="" clId="Web-{502AEF0E-BE8C-B3EA-45C1-6AE5ED692C64}" dt="2020-03-25T16:07:42.962" v="2" actId="20577"/>
        <pc:sldMkLst>
          <pc:docMk/>
          <pc:sldMk cId="2465230870" sldId="256"/>
        </pc:sldMkLst>
        <pc:spChg chg="mod">
          <ac:chgData name="" userId="" providerId="" clId="Web-{502AEF0E-BE8C-B3EA-45C1-6AE5ED692C64}" dt="2020-03-25T16:07:42.962" v="2" actId="20577"/>
          <ac:spMkLst>
            <pc:docMk/>
            <pc:sldMk cId="2465230870" sldId="256"/>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777607" y="0"/>
            <a:ext cx="2889938" cy="498056"/>
          </a:xfrm>
          <a:prstGeom prst="rect">
            <a:avLst/>
          </a:prstGeom>
        </p:spPr>
        <p:txBody>
          <a:bodyPr vert="horz" lIns="91440" tIns="45720" rIns="91440" bIns="45720" rtlCol="0"/>
          <a:lstStyle>
            <a:lvl1pPr algn="r">
              <a:defRPr sz="1200"/>
            </a:lvl1pPr>
          </a:lstStyle>
          <a:p>
            <a:fld id="{9CB0FD27-5518-4D86-9EF4-29D6B9BE8BE0}" type="datetimeFigureOut">
              <a:rPr lang="nl-NL" smtClean="0"/>
              <a:t>26-3-2020</a:t>
            </a:fld>
            <a:endParaRPr lang="nl-NL"/>
          </a:p>
        </p:txBody>
      </p:sp>
      <p:sp>
        <p:nvSpPr>
          <p:cNvPr id="4" name="Tijdelijke aanduiding voor voettekst 3"/>
          <p:cNvSpPr>
            <a:spLocks noGrp="1"/>
          </p:cNvSpPr>
          <p:nvPr>
            <p:ph type="ftr" sz="quarter" idx="2"/>
          </p:nvPr>
        </p:nvSpPr>
        <p:spPr>
          <a:xfrm>
            <a:off x="0" y="9428584"/>
            <a:ext cx="2889938" cy="498055"/>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777607" y="9428584"/>
            <a:ext cx="2889938" cy="498055"/>
          </a:xfrm>
          <a:prstGeom prst="rect">
            <a:avLst/>
          </a:prstGeom>
        </p:spPr>
        <p:txBody>
          <a:bodyPr vert="horz" lIns="91440" tIns="45720" rIns="91440" bIns="45720" rtlCol="0" anchor="b"/>
          <a:lstStyle>
            <a:lvl1pPr algn="r">
              <a:defRPr sz="1200"/>
            </a:lvl1pPr>
          </a:lstStyle>
          <a:p>
            <a:fld id="{371EEBF4-67DD-48B0-B4C8-859D83AE9D7D}" type="slidenum">
              <a:rPr lang="nl-NL" smtClean="0"/>
              <a:t>‹nr.›</a:t>
            </a:fld>
            <a:endParaRPr lang="nl-NL"/>
          </a:p>
        </p:txBody>
      </p:sp>
    </p:spTree>
    <p:extLst>
      <p:ext uri="{BB962C8B-B14F-4D97-AF65-F5344CB8AC3E}">
        <p14:creationId xmlns:p14="http://schemas.microsoft.com/office/powerpoint/2010/main" val="23812622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D4A3DDEB-A0CD-4FF9-9392-7675839F3EE7}" type="datetimeFigureOut">
              <a:rPr lang="nl-NL" smtClean="0"/>
              <a:t>26-3-2020</a:t>
            </a:fld>
            <a:endParaRPr lang="nl-NL"/>
          </a:p>
        </p:txBody>
      </p:sp>
      <p:sp>
        <p:nvSpPr>
          <p:cNvPr id="4" name="Tijdelijke aanduiding voor dia-afbeelding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2231B1F8-C5F5-4EBC-BE98-919DEE169A1A}" type="slidenum">
              <a:rPr lang="nl-NL" smtClean="0"/>
              <a:t>‹nr.›</a:t>
            </a:fld>
            <a:endParaRPr lang="nl-NL"/>
          </a:p>
        </p:txBody>
      </p:sp>
    </p:spTree>
    <p:extLst>
      <p:ext uri="{BB962C8B-B14F-4D97-AF65-F5344CB8AC3E}">
        <p14:creationId xmlns:p14="http://schemas.microsoft.com/office/powerpoint/2010/main" val="3837470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google.com/url?sa=i&amp;url=https%3A%2F%2Fnl.dreamstime.com%2Froyalty-vrije-stock-afbeeldingen-witte-d-mens-vele-vragen-image36673489&amp;psig=AOvVaw3DCuCwmWdG5hgJRVSMZM93&amp;ust=1584366920893000&amp;source=images&amp;cd=vfe&amp;ved=0CAIQjRxqFwoTCMDwqfTQnOgCFQAAAAAdAAAAABA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google.com/imgres?imgurl=https%3A%2F%2Fpbs.twimg.com%2Fmedia%2FCJlSsdwVEAADIEg.jpg&amp;imgrefurl=https%3A%2F%2Ftwitter.com%2Fdorindamaas%2Fstatus%2F619617355417653249%3Flang%3Dda&amp;tbnid=70ZH3sOHZ58NgM&amp;vet=12ahUKEwjSp4Gf0ZzoAhWRtqQKHcdiD54QMygFegUIARDnAQ..i&amp;docid=M2arKqB3m76ihM&amp;w=1024&amp;h=594&amp;q=perspectief%20three%20four&amp;ved=2ahUKEwjSp4Gf0ZzoAhWRtqQKHcdiD54QMygFegUIARDnAQ"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pixabay.com/photos/justitia-justice-case-law-symbol-3785581/"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Afbeeldingen</a:t>
            </a:r>
            <a:r>
              <a:rPr lang="nl-NL" baseline="0" dirty="0" smtClean="0"/>
              <a:t> in de eerste dia zijn eigendom van Hogeschool </a:t>
            </a:r>
            <a:r>
              <a:rPr lang="nl-NL" baseline="0" dirty="0" err="1" smtClean="0"/>
              <a:t>UTrecht</a:t>
            </a:r>
            <a:r>
              <a:rPr lang="nl-NL" baseline="0" dirty="0" smtClean="0"/>
              <a:t> www.hu.nl en </a:t>
            </a:r>
            <a:r>
              <a:rPr lang="nl-NL" baseline="0" dirty="0" err="1" smtClean="0"/>
              <a:t>Fontys</a:t>
            </a:r>
            <a:r>
              <a:rPr lang="nl-NL" baseline="0" dirty="0" smtClean="0"/>
              <a:t> hogescholen www.fontys.nl.</a:t>
            </a:r>
          </a:p>
          <a:p>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a:t>
            </a:fld>
            <a:endParaRPr lang="nl-NL"/>
          </a:p>
        </p:txBody>
      </p:sp>
    </p:spTree>
    <p:extLst>
      <p:ext uri="{BB962C8B-B14F-4D97-AF65-F5344CB8AC3E}">
        <p14:creationId xmlns:p14="http://schemas.microsoft.com/office/powerpoint/2010/main" val="2718292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Oefening 1 in twee-</a:t>
            </a:r>
            <a:r>
              <a:rPr lang="nl-NL" baseline="0" dirty="0"/>
              <a:t> of drietallen: Help elkaar bij het zoeken van een moreel probleem, </a:t>
            </a:r>
            <a:r>
              <a:rPr lang="nl-NL" dirty="0"/>
              <a:t>oriënteer</a:t>
            </a:r>
            <a:r>
              <a:rPr lang="nl-NL" baseline="0" dirty="0"/>
              <a:t> je op elkaars casus en eindig met een concrete morele vraag. De vragen </a:t>
            </a:r>
            <a:r>
              <a:rPr lang="nl-NL" dirty="0"/>
              <a:t>kun</a:t>
            </a:r>
            <a:r>
              <a:rPr lang="nl-NL" baseline="0" dirty="0"/>
              <a:t> je straks delen in de groep.</a:t>
            </a:r>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10</a:t>
            </a:fld>
            <a:endParaRPr lang="nl-NL"/>
          </a:p>
        </p:txBody>
      </p:sp>
    </p:spTree>
    <p:extLst>
      <p:ext uri="{BB962C8B-B14F-4D97-AF65-F5344CB8AC3E}">
        <p14:creationId xmlns:p14="http://schemas.microsoft.com/office/powerpoint/2010/main" val="3150675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cs typeface="Calibri"/>
              </a:rPr>
              <a:t>Illustratie: </a:t>
            </a:r>
            <a:r>
              <a:rPr lang="nl-NL" dirty="0">
                <a:hlinkClick r:id="rId3"/>
              </a:rPr>
              <a:t>https://www.google.com/url?sa=i&amp;url=https%3A%2F%2Fnl.dreamstime.com%2Froyalty-vrije-stock-afbeeldingen-witte-d-mens-vele-vragen-image36673489&amp;psig=AOvVaw3DCuCwmWdG5hgJRVSMZM93&amp;ust=1584366920893000&amp;source=images&amp;cd=vfe&amp;ved=0CAIQjRxqFwoTCMDwqfTQnOgCFQAAAAAdAAAAABAE</a:t>
            </a:r>
            <a:endParaRPr lang="nl-NL" dirty="0">
              <a:cs typeface="Calibri" panose="020F0502020204030204"/>
            </a:endParaRPr>
          </a:p>
          <a:p>
            <a:endParaRPr lang="nl-NL" dirty="0">
              <a:cs typeface="Calibri" panose="020F0502020204030204"/>
            </a:endParaRP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11</a:t>
            </a:fld>
            <a:endParaRPr lang="nl-NL"/>
          </a:p>
        </p:txBody>
      </p:sp>
    </p:spTree>
    <p:extLst>
      <p:ext uri="{BB962C8B-B14F-4D97-AF65-F5344CB8AC3E}">
        <p14:creationId xmlns:p14="http://schemas.microsoft.com/office/powerpoint/2010/main" val="1892920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Oefening 2: Wat zijn andermans perspectieven?</a:t>
            </a:r>
            <a:r>
              <a:rPr lang="nl-NL" baseline="0" dirty="0"/>
              <a:t> Oefening inlevingsvermogen/verplaatsing:</a:t>
            </a:r>
          </a:p>
          <a:p>
            <a:r>
              <a:rPr lang="nl-NL" baseline="0" dirty="0"/>
              <a:t>Hoe zou het zijn als jij de ander was? </a:t>
            </a:r>
          </a:p>
          <a:p>
            <a:r>
              <a:rPr lang="nl-NL" dirty="0" err="1">
                <a:cs typeface="Calibri" panose="020F0502020204030204"/>
              </a:rPr>
              <a:t>Íllustratie</a:t>
            </a:r>
            <a:r>
              <a:rPr lang="nl-NL" dirty="0">
                <a:cs typeface="Calibri" panose="020F0502020204030204"/>
              </a:rPr>
              <a:t>: </a:t>
            </a:r>
            <a:r>
              <a:rPr lang="nl-NL" dirty="0">
                <a:hlinkClick r:id="rId3"/>
              </a:rPr>
              <a:t>https://www.google.com/imgres?imgurl=https%3A%2F%2Fpbs.twimg.com%2Fmedia%2FCJlSsdwVEAADIEg.jpg&amp;imgrefurl=https%3A%2F%2Ftwitter.com%2Fdorindamaas%2Fstatus%2F619617355417653249%3Flang%3Dda&amp;tbnid=70ZH3sOHZ58NgM&amp;vet=12ahUKEwjSp4Gf0ZzoAhWRtqQKHcdiD54QMygFegUIARDnAQ..i&amp;docid=M2arKqB3m76ihM&amp;w=1024&amp;h=594&amp;q=perspectief%20three%20four&amp;ved=2ahUKEwjSp4Gf0ZzoAhWRtqQKHcdiD54QMygFegUIARDnAQ</a:t>
            </a:r>
            <a:endParaRPr lang="nl-NL" dirty="0">
              <a:cs typeface="Calibri" panose="020F0502020204030204"/>
            </a:endParaRPr>
          </a:p>
          <a:p>
            <a:endParaRPr lang="nl-NL" dirty="0">
              <a:cs typeface="Calibri" panose="020F0502020204030204"/>
            </a:endParaRP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12</a:t>
            </a:fld>
            <a:endParaRPr lang="nl-NL"/>
          </a:p>
        </p:txBody>
      </p:sp>
    </p:spTree>
    <p:extLst>
      <p:ext uri="{BB962C8B-B14F-4D97-AF65-F5344CB8AC3E}">
        <p14:creationId xmlns:p14="http://schemas.microsoft.com/office/powerpoint/2010/main" val="3701880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Oefening 3: Argumenten voor het beantwoorden</a:t>
            </a:r>
            <a:r>
              <a:rPr lang="nl-NL" baseline="0" dirty="0"/>
              <a:t> van de morele vraag en verschillende argumenten tégen op een rij zetten. Ja want……. Nee want…… </a:t>
            </a:r>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13</a:t>
            </a:fld>
            <a:endParaRPr lang="nl-NL"/>
          </a:p>
        </p:txBody>
      </p:sp>
    </p:spTree>
    <p:extLst>
      <p:ext uri="{BB962C8B-B14F-4D97-AF65-F5344CB8AC3E}">
        <p14:creationId xmlns:p14="http://schemas.microsoft.com/office/powerpoint/2010/main" val="6237199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ltLang="en-US" noProof="1"/>
              <a:t>D</a:t>
            </a:r>
            <a:r>
              <a:rPr lang="nl-NL" altLang="en-US" dirty="0"/>
              <a:t>e reden hiervan is dat</a:t>
            </a:r>
            <a:r>
              <a:rPr lang="nl-NL" altLang="en-US" noProof="1"/>
              <a:t> het morele probleem allereerst jouw probleem is en jij daarom de argumenten tegen elkaar moet </a:t>
            </a:r>
            <a:r>
              <a:rPr lang="nl-NL" altLang="en-US" i="1" noProof="1"/>
              <a:t>afwegen</a:t>
            </a:r>
            <a:r>
              <a:rPr lang="nl-NL" altLang="en-US" noProof="1"/>
              <a:t>. Het benoemen van waarden en belangen draagt dus bij tot de verheldering van hoe jij als zorgverlener in het morele probleem</a:t>
            </a:r>
            <a:r>
              <a:rPr lang="nl-NL" altLang="en-US" dirty="0"/>
              <a:t> staat. </a:t>
            </a:r>
          </a:p>
          <a:p>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14</a:t>
            </a:fld>
            <a:endParaRPr lang="nl-NL"/>
          </a:p>
        </p:txBody>
      </p:sp>
    </p:spTree>
    <p:extLst>
      <p:ext uri="{BB962C8B-B14F-4D97-AF65-F5344CB8AC3E}">
        <p14:creationId xmlns:p14="http://schemas.microsoft.com/office/powerpoint/2010/main" val="2645810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Waarden zijn algemeen én tegelijk cultuur, tijd,</a:t>
            </a:r>
            <a:r>
              <a:rPr lang="nl-NL" baseline="0" dirty="0"/>
              <a:t> maatschappij gebonden én individueel. </a:t>
            </a:r>
          </a:p>
          <a:p>
            <a:r>
              <a:rPr lang="nl-NL" baseline="0" dirty="0"/>
              <a:t>Tegelijkertijd kunnen waarden universeel zijn (in recht vastgelegd) en voor iedereen goed (een veilige wereld voor iedereen…)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altLang="en-US" dirty="0"/>
              <a:t>Een</a:t>
            </a:r>
            <a:r>
              <a:rPr lang="nl-NL" altLang="en-US" baseline="0" dirty="0"/>
              <a:t> </a:t>
            </a:r>
            <a:r>
              <a:rPr lang="nl-NL" altLang="en-US" dirty="0"/>
              <a:t>waarde wordt primair door een zelfstandig naamwoord aangegeven. </a:t>
            </a:r>
            <a:endParaRPr lang="en-US" dirty="0"/>
          </a:p>
          <a:p>
            <a:endParaRPr lang="nl-NL" baseline="0"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17</a:t>
            </a:fld>
            <a:endParaRPr lang="nl-NL"/>
          </a:p>
        </p:txBody>
      </p:sp>
    </p:spTree>
    <p:extLst>
      <p:ext uri="{BB962C8B-B14F-4D97-AF65-F5344CB8AC3E}">
        <p14:creationId xmlns:p14="http://schemas.microsoft.com/office/powerpoint/2010/main" val="15150685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120000"/>
              </a:lnSpc>
            </a:pPr>
            <a:r>
              <a:rPr lang="nl-NL" altLang="en-US" sz="2400" dirty="0"/>
              <a:t>In de ethiek probeer je allereerst morele waarden te benoemen, d.w.z. preciseringen van wat als </a:t>
            </a:r>
            <a:r>
              <a:rPr lang="nl-NL" altLang="en-US" sz="2400" i="1" dirty="0"/>
              <a:t>goed</a:t>
            </a:r>
            <a:r>
              <a:rPr lang="nl-NL" altLang="en-US" sz="2400" dirty="0"/>
              <a:t> wordt opgevat. Wat in het dagelijkse leven belangen genoemd worden is in het kader van de ethiek enkel interessant als:</a:t>
            </a:r>
          </a:p>
          <a:p>
            <a:pPr lvl="1">
              <a:buFontTx/>
              <a:buNone/>
            </a:pPr>
            <a:r>
              <a:rPr lang="nl-NL" altLang="en-US" sz="2400" dirty="0"/>
              <a:t>	</a:t>
            </a:r>
            <a:r>
              <a:rPr lang="nl-NL" altLang="en-US" sz="2200" dirty="0"/>
              <a:t>- het om factoren gaat die bij de casus in kwestie niet buiten beschouwing gelaten kunnen worden;</a:t>
            </a:r>
          </a:p>
          <a:p>
            <a:pPr lvl="1">
              <a:buFontTx/>
              <a:buNone/>
            </a:pPr>
            <a:r>
              <a:rPr lang="nl-NL" altLang="en-US" sz="2200" dirty="0"/>
              <a:t>	- maar waarbij het gebruik van de term (morele) waarde duidelijk niet passend is</a:t>
            </a:r>
            <a:r>
              <a:rPr lang="nl-NL" altLang="en-US" dirty="0"/>
              <a:t>.</a:t>
            </a:r>
          </a:p>
          <a:p>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19</a:t>
            </a:fld>
            <a:endParaRPr lang="nl-NL"/>
          </a:p>
        </p:txBody>
      </p:sp>
    </p:spTree>
    <p:extLst>
      <p:ext uri="{BB962C8B-B14F-4D97-AF65-F5344CB8AC3E}">
        <p14:creationId xmlns:p14="http://schemas.microsoft.com/office/powerpoint/2010/main" val="16869030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ltLang="en-US" dirty="0"/>
              <a:t>Als een waarde of belang dat niet goed</a:t>
            </a:r>
            <a:r>
              <a:rPr lang="nl-NL" altLang="en-US" baseline="0" dirty="0"/>
              <a:t> past bij het argument dan</a:t>
            </a:r>
            <a:r>
              <a:rPr lang="nl-NL" altLang="en-US" dirty="0"/>
              <a:t> is de genoemde waarde of belang </a:t>
            </a:r>
            <a:r>
              <a:rPr lang="nl-NL" altLang="en-US" dirty="0" err="1"/>
              <a:t>òf</a:t>
            </a:r>
            <a:r>
              <a:rPr lang="nl-NL" altLang="en-US" dirty="0"/>
              <a:t> onjuist </a:t>
            </a:r>
            <a:r>
              <a:rPr lang="nl-NL" altLang="en-US" dirty="0" err="1"/>
              <a:t>òf</a:t>
            </a:r>
            <a:r>
              <a:rPr lang="nl-NL" altLang="en-US" dirty="0"/>
              <a:t> moet het argument beter (specifieker) geformuleerd worden zodat de aansluiting duidelijk wordt. </a:t>
            </a:r>
          </a:p>
          <a:p>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21</a:t>
            </a:fld>
            <a:endParaRPr lang="nl-NL"/>
          </a:p>
        </p:txBody>
      </p:sp>
    </p:spTree>
    <p:extLst>
      <p:ext uri="{BB962C8B-B14F-4D97-AF65-F5344CB8AC3E}">
        <p14:creationId xmlns:p14="http://schemas.microsoft.com/office/powerpoint/2010/main" val="1503889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ltLang="en-US" dirty="0"/>
              <a:t>Kenmerkend voor een moreel probleem in de zorg is dat je als zorgverlener de waarheid niet in pacht hebt, dus is overleg met de belangrijkste betrokkenen en met name met de zorgvrager een voor de hand liggend onderdeel van je plan van aanpak.</a:t>
            </a:r>
          </a:p>
          <a:p>
            <a:endParaRPr lang="nl-NL" altLang="en-US" dirty="0">
              <a:cs typeface="Calibri"/>
            </a:endParaRPr>
          </a:p>
          <a:p>
            <a:r>
              <a:rPr lang="nl-NL" altLang="en-US" b="1" dirty="0">
                <a:cs typeface="Calibri" panose="020F0502020204030204"/>
              </a:rPr>
              <a:t>DEZE DIA BEVATTE VEEL TE VEEL TEKST! Ik heb hem in 2 dia's verdeeld</a:t>
            </a:r>
          </a:p>
          <a:p>
            <a:endParaRPr lang="nl-NL" dirty="0">
              <a:cs typeface="Calibri" panose="020F0502020204030204"/>
            </a:endParaRP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22</a:t>
            </a:fld>
            <a:endParaRPr lang="nl-NL"/>
          </a:p>
        </p:txBody>
      </p:sp>
    </p:spTree>
    <p:extLst>
      <p:ext uri="{BB962C8B-B14F-4D97-AF65-F5344CB8AC3E}">
        <p14:creationId xmlns:p14="http://schemas.microsoft.com/office/powerpoint/2010/main" val="2172354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ltLang="en-US" dirty="0"/>
              <a:t>Kenmerkend voor een moreel probleem in de zorg is dat je als zorgverlener de waarheid niet in pacht hebt, dus is overleg met de belangrijkste betrokkenen en met name met de zorgvrager een voor de hand liggend onderdeel van je plan van aanpak.</a:t>
            </a:r>
          </a:p>
          <a:p>
            <a:endParaRPr lang="nl-NL" altLang="en-US" dirty="0">
              <a:cs typeface="Calibri"/>
            </a:endParaRPr>
          </a:p>
          <a:p>
            <a:r>
              <a:rPr lang="nl-NL" altLang="en-US" b="1" dirty="0">
                <a:cs typeface="Calibri"/>
              </a:rPr>
              <a:t>DEZE DIA BEVATTE VEEL TE VEEL TEKST! Ik heb hem in 2 dia's gedeeld</a:t>
            </a:r>
          </a:p>
          <a:p>
            <a:endParaRPr lang="nl-NL" dirty="0">
              <a:cs typeface="Calibri" panose="020F0502020204030204"/>
            </a:endParaRP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23</a:t>
            </a:fld>
            <a:endParaRPr lang="nl-NL"/>
          </a:p>
        </p:txBody>
      </p:sp>
    </p:spTree>
    <p:extLst>
      <p:ext uri="{BB962C8B-B14F-4D97-AF65-F5344CB8AC3E}">
        <p14:creationId xmlns:p14="http://schemas.microsoft.com/office/powerpoint/2010/main" val="746148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90000"/>
              </a:lnSpc>
            </a:pPr>
            <a:r>
              <a:rPr lang="nl-NL" altLang="en-US" dirty="0"/>
              <a:t>Voorwaarde voor het verwerven van deze ethische vaardigheden is het zich eigen maken van </a:t>
            </a:r>
            <a:r>
              <a:rPr lang="nl-NL" altLang="en-US" i="1" dirty="0"/>
              <a:t>basisbegrippen uit de ethiek</a:t>
            </a:r>
            <a:r>
              <a:rPr lang="en-US" altLang="en-US" dirty="0"/>
              <a:t>. </a:t>
            </a:r>
          </a:p>
          <a:p>
            <a:pPr>
              <a:lnSpc>
                <a:spcPct val="90000"/>
              </a:lnSpc>
            </a:pPr>
            <a:r>
              <a:rPr lang="nl-NL" altLang="en-US" i="1" dirty="0"/>
              <a:t>Veel termen in de ethiek </a:t>
            </a:r>
            <a:r>
              <a:rPr lang="nl-NL" altLang="en-US" i="1" dirty="0">
                <a:cs typeface="Arial" panose="020B0604020202020204" pitchFamily="34" charset="0"/>
              </a:rPr>
              <a:t>– </a:t>
            </a:r>
            <a:r>
              <a:rPr lang="nl-NL" altLang="en-US" i="1" dirty="0"/>
              <a:t>zoals normen, waarden en belangen </a:t>
            </a:r>
            <a:r>
              <a:rPr lang="nl-NL" altLang="en-US" i="1" dirty="0">
                <a:cs typeface="Arial" panose="020B0604020202020204" pitchFamily="34" charset="0"/>
              </a:rPr>
              <a:t>–</a:t>
            </a:r>
            <a:r>
              <a:rPr lang="nl-NL" altLang="en-US" i="1" dirty="0"/>
              <a:t> worden op een andere manier gebruikt. </a:t>
            </a:r>
            <a:r>
              <a:rPr lang="nl-NL" altLang="en-US" dirty="0"/>
              <a:t>In de ethiek hebben deze termen een specifiekere of beperktere betekenis.</a:t>
            </a:r>
            <a:endParaRPr lang="nl-NL" altLang="en-US" i="1" u="sng" dirty="0"/>
          </a:p>
          <a:p>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2</a:t>
            </a:fld>
            <a:endParaRPr lang="nl-NL"/>
          </a:p>
        </p:txBody>
      </p:sp>
    </p:spTree>
    <p:extLst>
      <p:ext uri="{BB962C8B-B14F-4D97-AF65-F5344CB8AC3E}">
        <p14:creationId xmlns:p14="http://schemas.microsoft.com/office/powerpoint/2010/main" val="26109143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120000"/>
              </a:lnSpc>
              <a:spcBef>
                <a:spcPct val="50000"/>
              </a:spcBef>
            </a:pPr>
            <a:endParaRPr lang="nl-NL" altLang="en-US" dirty="0"/>
          </a:p>
          <a:p>
            <a:pPr marL="0" marR="0" lvl="0" indent="0" algn="l" defTabSz="914400" rtl="0" eaLnBrk="1" fontAlgn="auto" latinLnBrk="0" hangingPunct="1">
              <a:lnSpc>
                <a:spcPct val="120000"/>
              </a:lnSpc>
              <a:spcBef>
                <a:spcPct val="50000"/>
              </a:spcBef>
              <a:spcAft>
                <a:spcPts val="0"/>
              </a:spcAft>
              <a:buClrTx/>
              <a:buSzTx/>
              <a:buFontTx/>
              <a:buNone/>
              <a:tabLst/>
              <a:defRPr/>
            </a:pPr>
            <a:r>
              <a:rPr lang="nl-NL" dirty="0"/>
              <a:t>Oefening 4: Wat zijn de belangrijkste</a:t>
            </a:r>
            <a:r>
              <a:rPr lang="nl-NL" baseline="0" dirty="0"/>
              <a:t> waarden of belangen achter de verschillende argumenten (</a:t>
            </a:r>
            <a:r>
              <a:rPr lang="nl-NL" baseline="0" dirty="0" err="1"/>
              <a:t>evt</a:t>
            </a:r>
            <a:r>
              <a:rPr lang="nl-NL" baseline="0" dirty="0"/>
              <a:t> van één van de casussen). </a:t>
            </a:r>
          </a:p>
          <a:p>
            <a:pPr>
              <a:lnSpc>
                <a:spcPct val="120000"/>
              </a:lnSpc>
              <a:spcBef>
                <a:spcPct val="50000"/>
              </a:spcBef>
              <a:defRPr/>
            </a:pPr>
            <a:r>
              <a:rPr lang="nl-NL" baseline="0" dirty="0"/>
              <a:t>Conclusie: Welke waarden </a:t>
            </a:r>
            <a:r>
              <a:rPr lang="nl-NL" dirty="0"/>
              <a:t>weegt voor </a:t>
            </a:r>
            <a:r>
              <a:rPr lang="nl-NL" baseline="0" dirty="0"/>
              <a:t>jou (of jullie) het zwaarst? (mening casusinbrengen weegt hierin zwaar)? En waarom?</a:t>
            </a:r>
            <a:r>
              <a:rPr lang="nl-NL" dirty="0"/>
              <a:t> </a:t>
            </a:r>
            <a:endParaRPr lang="nl-NL" baseline="0" dirty="0"/>
          </a:p>
          <a:p>
            <a:pPr marL="0" marR="0" lvl="0" indent="0" algn="l" defTabSz="914400" rtl="0" eaLnBrk="1" fontAlgn="auto" latinLnBrk="0" hangingPunct="1">
              <a:lnSpc>
                <a:spcPct val="120000"/>
              </a:lnSpc>
              <a:spcBef>
                <a:spcPct val="50000"/>
              </a:spcBef>
              <a:spcAft>
                <a:spcPts val="0"/>
              </a:spcAft>
              <a:buClrTx/>
              <a:buSzTx/>
              <a:buFontTx/>
              <a:buNone/>
              <a:tabLst/>
              <a:defRPr/>
            </a:pPr>
            <a:r>
              <a:rPr lang="nl-NL" baseline="0" dirty="0"/>
              <a:t>Hoe houd je rekening met de overige argumenten (die waar je niet voor kiest? Recht doen aan….</a:t>
            </a:r>
            <a:endParaRPr lang="nl-NL" dirty="0"/>
          </a:p>
          <a:p>
            <a:pPr>
              <a:lnSpc>
                <a:spcPct val="120000"/>
              </a:lnSpc>
              <a:spcBef>
                <a:spcPct val="50000"/>
              </a:spcBef>
            </a:pPr>
            <a:endParaRPr lang="nl-NL" altLang="en-US"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24</a:t>
            </a:fld>
            <a:endParaRPr lang="nl-NL"/>
          </a:p>
        </p:txBody>
      </p:sp>
    </p:spTree>
    <p:extLst>
      <p:ext uri="{BB962C8B-B14F-4D97-AF65-F5344CB8AC3E}">
        <p14:creationId xmlns:p14="http://schemas.microsoft.com/office/powerpoint/2010/main" val="435253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Metafoor voor ethisch</a:t>
            </a:r>
            <a:r>
              <a:rPr lang="nl-NL" baseline="0" dirty="0"/>
              <a:t> redeneren, oriënteren, wegen (analyseren) en oordeel vellen (conclusie) </a:t>
            </a:r>
          </a:p>
          <a:p>
            <a:r>
              <a:rPr lang="nl-NL" baseline="0" dirty="0"/>
              <a:t>Afbeelding eigendom van </a:t>
            </a:r>
            <a:r>
              <a:rPr lang="nl-NL" baseline="0" dirty="0" err="1"/>
              <a:t>pixabay</a:t>
            </a:r>
            <a:r>
              <a:rPr lang="nl-NL" baseline="0" dirty="0"/>
              <a:t> en opgehaald van </a:t>
            </a:r>
            <a:r>
              <a:rPr lang="nl-NL" dirty="0">
                <a:hlinkClick r:id="rId3"/>
              </a:rPr>
              <a:t>https://pixabay.com/photos/justitia-justice-case-law-symbol-3785581/</a:t>
            </a:r>
            <a:r>
              <a:rPr lang="nl-NL" dirty="0"/>
              <a:t>op 02-02-2020.</a:t>
            </a: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27</a:t>
            </a:fld>
            <a:endParaRPr lang="nl-NL"/>
          </a:p>
        </p:txBody>
      </p:sp>
    </p:spTree>
    <p:extLst>
      <p:ext uri="{BB962C8B-B14F-4D97-AF65-F5344CB8AC3E}">
        <p14:creationId xmlns:p14="http://schemas.microsoft.com/office/powerpoint/2010/main" val="39736075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29</a:t>
            </a:fld>
            <a:endParaRPr lang="nl-NL"/>
          </a:p>
        </p:txBody>
      </p:sp>
    </p:spTree>
    <p:extLst>
      <p:ext uri="{BB962C8B-B14F-4D97-AF65-F5344CB8AC3E}">
        <p14:creationId xmlns:p14="http://schemas.microsoft.com/office/powerpoint/2010/main" val="3605829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0" dirty="0"/>
              <a:t>Wat is ethiek??  Wat is moraal?</a:t>
            </a:r>
            <a:r>
              <a:rPr lang="nl-NL" b="0" baseline="0" dirty="0"/>
              <a:t> </a:t>
            </a:r>
            <a:endParaRPr lang="nl-NL" b="0"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3</a:t>
            </a:fld>
            <a:endParaRPr lang="nl-NL"/>
          </a:p>
        </p:txBody>
      </p:sp>
    </p:spTree>
    <p:extLst>
      <p:ext uri="{BB962C8B-B14F-4D97-AF65-F5344CB8AC3E}">
        <p14:creationId xmlns:p14="http://schemas.microsoft.com/office/powerpoint/2010/main" val="285933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Enkele voorbeelden: wondverzorging</a:t>
            </a:r>
            <a:r>
              <a:rPr lang="nl-NL" baseline="0" dirty="0"/>
              <a:t> Ziekenhuis:  Over wondverzorging kan je klinisch redeneren (wat is goede wondverzorging? Maar ook ethisch redeneren. De </a:t>
            </a:r>
            <a:r>
              <a:rPr lang="nl-NL" baseline="0" dirty="0" err="1"/>
              <a:t>patient</a:t>
            </a:r>
            <a:r>
              <a:rPr lang="nl-NL" baseline="0" dirty="0"/>
              <a:t> wil vandaag geen wondverzorging. Wat moet je doen?  Een tweede voorbeeld:  uitslapen GGZ afdelingsregels van gezamenlijke eetmomenten (leefklimaat) versus de individuele uitslaapwens van de patiënt relatie Een derde voorbeeld: Een patiënte met dementie op een PG afdeling heeft een relatie met een medebewoner met dementie. Complicerende factor: De </a:t>
            </a:r>
            <a:r>
              <a:rPr lang="nl-NL" baseline="0" dirty="0" err="1"/>
              <a:t>eertste</a:t>
            </a:r>
            <a:r>
              <a:rPr lang="nl-NL" baseline="0" dirty="0"/>
              <a:t> </a:t>
            </a:r>
            <a:r>
              <a:rPr lang="nl-NL" baseline="0" dirty="0" err="1"/>
              <a:t>patiente</a:t>
            </a:r>
            <a:r>
              <a:rPr lang="nl-NL" baseline="0" dirty="0"/>
              <a:t> is getrouwd. Haar man keurt de relatie af.  Wat moeten wij als team doen? </a:t>
            </a:r>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4</a:t>
            </a:fld>
            <a:endParaRPr lang="nl-NL"/>
          </a:p>
        </p:txBody>
      </p:sp>
    </p:spTree>
    <p:extLst>
      <p:ext uri="{BB962C8B-B14F-4D97-AF65-F5344CB8AC3E}">
        <p14:creationId xmlns:p14="http://schemas.microsoft.com/office/powerpoint/2010/main" val="3715255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Welke vaardigheden</a:t>
            </a:r>
            <a:r>
              <a:rPr lang="nl-NL" baseline="0" dirty="0"/>
              <a:t> heb je nodig als beginnend verpleegkundige? </a:t>
            </a:r>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5</a:t>
            </a:fld>
            <a:endParaRPr lang="nl-NL"/>
          </a:p>
        </p:txBody>
      </p:sp>
    </p:spTree>
    <p:extLst>
      <p:ext uri="{BB962C8B-B14F-4D97-AF65-F5344CB8AC3E}">
        <p14:creationId xmlns:p14="http://schemas.microsoft.com/office/powerpoint/2010/main" val="1040628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Valkuil</a:t>
            </a:r>
            <a:r>
              <a:rPr lang="nl-NL" baseline="0" dirty="0"/>
              <a:t>: Te snel naar oplossingen: oogkleppen (alleen je eigen visie/standpunten zien en gebruiken in je argumentatie). Dan kom je nergens of je stort in de afgrond. </a:t>
            </a:r>
          </a:p>
          <a:p>
            <a:pPr>
              <a:spcBef>
                <a:spcPct val="40000"/>
              </a:spcBef>
            </a:pPr>
            <a:r>
              <a:rPr lang="en-US" altLang="en-US" noProof="1"/>
              <a:t>Het biedt een </a:t>
            </a:r>
            <a:r>
              <a:rPr lang="en-US" altLang="en-US" b="1" i="1" noProof="1"/>
              <a:t>structuur</a:t>
            </a:r>
            <a:r>
              <a:rPr lang="en-US" altLang="en-US" noProof="1"/>
              <a:t> bij het nadenken over en </a:t>
            </a:r>
            <a:r>
              <a:rPr lang="nl-NL" altLang="en-US" dirty="0"/>
              <a:t>het </a:t>
            </a:r>
            <a:r>
              <a:rPr lang="nl-NL" altLang="en-US" noProof="1"/>
              <a:t>vat krijgen op een moreel probleem.</a:t>
            </a:r>
            <a:endParaRPr lang="nl-NL" altLang="en-US" noProof="1">
              <a:cs typeface="Calibri"/>
            </a:endParaRPr>
          </a:p>
          <a:p>
            <a:pPr>
              <a:spcBef>
                <a:spcPct val="40000"/>
              </a:spcBef>
            </a:pPr>
            <a:r>
              <a:rPr lang="nl-NL" altLang="en-US" noProof="1"/>
              <a:t>Het geeft </a:t>
            </a:r>
            <a:r>
              <a:rPr lang="nl-NL" altLang="en-US" b="1" i="1" noProof="1"/>
              <a:t>verschillende invalshoeken </a:t>
            </a:r>
            <a:r>
              <a:rPr lang="nl-NL" altLang="en-US" noProof="1"/>
              <a:t>aan van waaruit je een moreel probleem kunt benaderen (perspectiefwissel).</a:t>
            </a:r>
            <a:endParaRPr lang="nl-NL" altLang="en-US" noProof="1">
              <a:cs typeface="Calibri"/>
            </a:endParaRPr>
          </a:p>
          <a:p>
            <a:pPr>
              <a:spcBef>
                <a:spcPct val="40000"/>
              </a:spcBef>
            </a:pPr>
            <a:r>
              <a:rPr lang="nl-NL" altLang="en-US" noProof="1"/>
              <a:t>Het is een </a:t>
            </a:r>
            <a:r>
              <a:rPr lang="nl-NL" altLang="en-US" b="1" i="1" noProof="1"/>
              <a:t>hulpmidde</a:t>
            </a:r>
            <a:r>
              <a:rPr lang="nl-NL" altLang="en-US" b="1" noProof="1"/>
              <a:t>l</a:t>
            </a:r>
            <a:r>
              <a:rPr lang="nl-NL" altLang="en-US" noProof="1"/>
              <a:t> dat voorkomt dat je belangrijke zaken over het hoofd ziet.</a:t>
            </a:r>
            <a:endParaRPr lang="nl-NL" altLang="en-US" noProof="1">
              <a:cs typeface="Calibri"/>
            </a:endParaRPr>
          </a:p>
          <a:p>
            <a:pPr>
              <a:spcBef>
                <a:spcPct val="40000"/>
              </a:spcBef>
            </a:pPr>
            <a:r>
              <a:rPr lang="nl-NL" altLang="en-US" noProof="1">
                <a:cs typeface="Calibri"/>
              </a:rPr>
              <a:t>Illustratie: naar: </a:t>
            </a:r>
            <a:r>
              <a:rPr lang="nl-NL" i="1" noProof="1"/>
              <a:t>Edge of the World. (Painting.)</a:t>
            </a:r>
            <a:endParaRPr lang="nl-NL" i="1" noProof="1">
              <a:cs typeface="Calibri"/>
            </a:endParaRPr>
          </a:p>
          <a:p>
            <a:endParaRPr lang="nl-NL" dirty="0">
              <a:cs typeface="Calibri" panose="020F0502020204030204"/>
            </a:endParaRP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6</a:t>
            </a:fld>
            <a:endParaRPr lang="nl-NL"/>
          </a:p>
        </p:txBody>
      </p:sp>
    </p:spTree>
    <p:extLst>
      <p:ext uri="{BB962C8B-B14F-4D97-AF65-F5344CB8AC3E}">
        <p14:creationId xmlns:p14="http://schemas.microsoft.com/office/powerpoint/2010/main" val="2164851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Enkele</a:t>
            </a:r>
            <a:r>
              <a:rPr lang="nl-NL" baseline="0" dirty="0"/>
              <a:t> voorbeelden benoemen of vragen aan studenten. </a:t>
            </a:r>
            <a:endParaRPr lang="nl-NL" dirty="0"/>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7</a:t>
            </a:fld>
            <a:endParaRPr lang="nl-NL"/>
          </a:p>
        </p:txBody>
      </p:sp>
    </p:spTree>
    <p:extLst>
      <p:ext uri="{BB962C8B-B14F-4D97-AF65-F5344CB8AC3E}">
        <p14:creationId xmlns:p14="http://schemas.microsoft.com/office/powerpoint/2010/main" val="2746762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Vervolg op vorige pagina.</a:t>
            </a:r>
          </a:p>
          <a:p>
            <a:r>
              <a:rPr lang="nl-NL" dirty="0"/>
              <a:t>Afbeelding opgehaald op 02-02-2020 van:</a:t>
            </a:r>
            <a:r>
              <a:rPr lang="nl-NL" baseline="0" dirty="0"/>
              <a:t> </a:t>
            </a:r>
            <a:r>
              <a:rPr lang="nl-NL" dirty="0"/>
              <a:t>https://pbs.twimg.com/media/By54V8YIAAAdKgc.jpg</a:t>
            </a: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8</a:t>
            </a:fld>
            <a:endParaRPr lang="nl-NL"/>
          </a:p>
        </p:txBody>
      </p:sp>
    </p:spTree>
    <p:extLst>
      <p:ext uri="{BB962C8B-B14F-4D97-AF65-F5344CB8AC3E}">
        <p14:creationId xmlns:p14="http://schemas.microsoft.com/office/powerpoint/2010/main" val="3518160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Vanuit je eigen perspectief</a:t>
            </a:r>
          </a:p>
        </p:txBody>
      </p:sp>
      <p:sp>
        <p:nvSpPr>
          <p:cNvPr id="4" name="Tijdelijke aanduiding voor dianummer 3"/>
          <p:cNvSpPr>
            <a:spLocks noGrp="1"/>
          </p:cNvSpPr>
          <p:nvPr>
            <p:ph type="sldNum" sz="quarter" idx="10"/>
          </p:nvPr>
        </p:nvSpPr>
        <p:spPr/>
        <p:txBody>
          <a:bodyPr/>
          <a:lstStyle/>
          <a:p>
            <a:fld id="{2231B1F8-C5F5-4EBC-BE98-919DEE169A1A}" type="slidenum">
              <a:rPr lang="nl-NL" smtClean="0"/>
              <a:t>9</a:t>
            </a:fld>
            <a:endParaRPr lang="nl-NL"/>
          </a:p>
        </p:txBody>
      </p:sp>
    </p:spTree>
    <p:extLst>
      <p:ext uri="{BB962C8B-B14F-4D97-AF65-F5344CB8AC3E}">
        <p14:creationId xmlns:p14="http://schemas.microsoft.com/office/powerpoint/2010/main" val="3876035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70FD52-1838-439A-B7FF-A504AD7E0D52}"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1860864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70FD52-1838-439A-B7FF-A504AD7E0D52}"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1881836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70FD52-1838-439A-B7FF-A504AD7E0D52}"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CFF4A7-1F0C-4813-9727-D4DA0313DC08}" type="slidenum">
              <a:rPr lang="en-US" smtClean="0"/>
              <a:t>‹nr.›</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9730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170FD52-1838-439A-B7FF-A504AD7E0D52}"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758197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170FD52-1838-439A-B7FF-A504AD7E0D52}"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CFF4A7-1F0C-4813-9727-D4DA0313DC08}" type="slidenum">
              <a:rPr lang="en-US" smtClean="0"/>
              <a:t>‹nr.›</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314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170FD52-1838-439A-B7FF-A504AD7E0D52}"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3551937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70FD52-1838-439A-B7FF-A504AD7E0D52}"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40028522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70FD52-1838-439A-B7FF-A504AD7E0D52}"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63605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70FD52-1838-439A-B7FF-A504AD7E0D52}"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4030489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70FD52-1838-439A-B7FF-A504AD7E0D52}"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2296169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70FD52-1838-439A-B7FF-A504AD7E0D52}"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1042253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70FD52-1838-439A-B7FF-A504AD7E0D52}" type="datetimeFigureOut">
              <a:rPr lang="en-US" smtClean="0"/>
              <a:t>3/26/2020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358419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70FD52-1838-439A-B7FF-A504AD7E0D52}" type="datetimeFigureOut">
              <a:rPr lang="en-US" smtClean="0"/>
              <a:t>3/26/2020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1718542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0FD52-1838-439A-B7FF-A504AD7E0D52}" type="datetimeFigureOut">
              <a:rPr lang="en-US" smtClean="0"/>
              <a:t>3/26/2020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3983625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170FD52-1838-439A-B7FF-A504AD7E0D52}"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3157081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170FD52-1838-439A-B7FF-A504AD7E0D52}"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CFF4A7-1F0C-4813-9727-D4DA0313DC08}" type="slidenum">
              <a:rPr lang="en-US" smtClean="0"/>
              <a:t>‹nr.›</a:t>
            </a:fld>
            <a:endParaRPr lang="en-US"/>
          </a:p>
        </p:txBody>
      </p:sp>
    </p:spTree>
    <p:extLst>
      <p:ext uri="{BB962C8B-B14F-4D97-AF65-F5344CB8AC3E}">
        <p14:creationId xmlns:p14="http://schemas.microsoft.com/office/powerpoint/2010/main" val="3735733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170FD52-1838-439A-B7FF-A504AD7E0D52}" type="datetimeFigureOut">
              <a:rPr lang="en-US" smtClean="0"/>
              <a:t>3/26/2020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1CFF4A7-1F0C-4813-9727-D4DA0313DC08}" type="slidenum">
              <a:rPr lang="en-US" smtClean="0"/>
              <a:t>‹nr.›</a:t>
            </a:fld>
            <a:endParaRPr lang="en-US"/>
          </a:p>
        </p:txBody>
      </p:sp>
    </p:spTree>
    <p:extLst>
      <p:ext uri="{BB962C8B-B14F-4D97-AF65-F5344CB8AC3E}">
        <p14:creationId xmlns:p14="http://schemas.microsoft.com/office/powerpoint/2010/main" val="2042237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rjan.vanos@hu.n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beroepshoudingindezorg.n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8070" y="4317598"/>
            <a:ext cx="3619227" cy="459781"/>
          </a:xfrm>
        </p:spPr>
        <p:txBody>
          <a:bodyPr>
            <a:normAutofit fontScale="90000"/>
          </a:bodyPr>
          <a:lstStyle/>
          <a:p>
            <a:r>
              <a:rPr lang="nl-NL" altLang="en-US" b="1" dirty="0"/>
              <a:t>Ethisch redeneren: Introductie</a:t>
            </a:r>
            <a:br>
              <a:rPr lang="nl-NL" altLang="en-US" b="1" dirty="0"/>
            </a:br>
            <a:endParaRPr lang="en-US" dirty="0"/>
          </a:p>
        </p:txBody>
      </p:sp>
      <p:sp>
        <p:nvSpPr>
          <p:cNvPr id="3" name="Subtitle 2"/>
          <p:cNvSpPr>
            <a:spLocks noGrp="1"/>
          </p:cNvSpPr>
          <p:nvPr>
            <p:ph type="subTitle" idx="1"/>
          </p:nvPr>
        </p:nvSpPr>
        <p:spPr>
          <a:xfrm>
            <a:off x="2589213" y="4777379"/>
            <a:ext cx="8915399" cy="1484876"/>
          </a:xfrm>
        </p:spPr>
        <p:txBody>
          <a:bodyPr>
            <a:normAutofit fontScale="92500" lnSpcReduction="10000"/>
          </a:bodyPr>
          <a:lstStyle/>
          <a:p>
            <a:r>
              <a:rPr lang="nl-NL" altLang="en-US"/>
              <a:t>April, 2020</a:t>
            </a:r>
          </a:p>
          <a:p>
            <a:r>
              <a:rPr lang="nl-NL" altLang="en-US" sz="1200" i="1" noProof="1"/>
              <a:t>Instituut verpleegkunde studies,</a:t>
            </a:r>
          </a:p>
          <a:p>
            <a:r>
              <a:rPr lang="nl-NL" altLang="en-US" sz="1200" i="1" noProof="1"/>
              <a:t>Vakgroep: Reflectie, ethiek en wet- &amp; regelgeving</a:t>
            </a:r>
          </a:p>
          <a:p>
            <a:r>
              <a:rPr lang="nl-NL" altLang="en-US" sz="1200" i="1" noProof="1"/>
              <a:t>Mail: </a:t>
            </a:r>
            <a:r>
              <a:rPr lang="nl-NL" altLang="en-US" sz="1200" i="1" noProof="1">
                <a:hlinkClick r:id="rId3"/>
              </a:rPr>
              <a:t>Arjan.vanos@hu.nl</a:t>
            </a:r>
            <a:endParaRPr lang="nl-NL" altLang="en-US" sz="1200" i="1" noProof="1"/>
          </a:p>
          <a:p>
            <a:r>
              <a:rPr lang="nl-NL" altLang="en-US" sz="1200" i="1" noProof="1"/>
              <a:t>j.witkamp@fontys.nl</a:t>
            </a:r>
          </a:p>
          <a:p>
            <a:endParaRPr lang="nl-NL" altLang="en-US" sz="1200" i="1" noProof="1"/>
          </a:p>
          <a:p>
            <a:endParaRPr lang="nl-NL" altLang="en-US" sz="1200" noProof="1"/>
          </a:p>
          <a:p>
            <a:endParaRPr lang="en-US" dirty="0"/>
          </a:p>
        </p:txBody>
      </p:sp>
      <p:pic>
        <p:nvPicPr>
          <p:cNvPr id="4" name="Afbeelding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15972" y="5286166"/>
            <a:ext cx="2376028" cy="1571834"/>
          </a:xfrm>
          <a:prstGeom prst="rect">
            <a:avLst/>
          </a:prstGeom>
        </p:spPr>
      </p:pic>
      <p:pic>
        <p:nvPicPr>
          <p:cNvPr id="1026" name="Picture 2" descr="Afbeeldingsresultaat voor fontys 20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15972" y="3584819"/>
            <a:ext cx="2376027" cy="1701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5230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De morele vraag </a:t>
            </a:r>
            <a:endParaRPr lang="en-US" dirty="0"/>
          </a:p>
        </p:txBody>
      </p:sp>
      <p:sp>
        <p:nvSpPr>
          <p:cNvPr id="3" name="Content Placeholder 2"/>
          <p:cNvSpPr>
            <a:spLocks noGrp="1"/>
          </p:cNvSpPr>
          <p:nvPr>
            <p:ph idx="1"/>
          </p:nvPr>
        </p:nvSpPr>
        <p:spPr/>
        <p:txBody>
          <a:bodyPr>
            <a:normAutofit lnSpcReduction="10000"/>
          </a:bodyPr>
          <a:lstStyle/>
          <a:p>
            <a:r>
              <a:rPr lang="nl-NL" altLang="en-US" dirty="0"/>
              <a:t>Moet ik…….?‘</a:t>
            </a:r>
          </a:p>
          <a:p>
            <a:r>
              <a:rPr lang="nl-NL" altLang="en-US" dirty="0"/>
              <a:t>Mag ik……..?  (dus niet ‘kunnen’)</a:t>
            </a:r>
          </a:p>
          <a:p>
            <a:r>
              <a:rPr lang="nl-NL" altLang="en-US" dirty="0"/>
              <a:t>Moet ik accepteren dat……?</a:t>
            </a:r>
          </a:p>
          <a:p>
            <a:r>
              <a:rPr lang="nl-NL" altLang="en-US" dirty="0"/>
              <a:t>Behoor ik …….?</a:t>
            </a:r>
          </a:p>
          <a:p>
            <a:r>
              <a:rPr lang="nl-NL" altLang="en-US" dirty="0"/>
              <a:t>Is het verantwoord…..? </a:t>
            </a:r>
          </a:p>
          <a:p>
            <a:r>
              <a:rPr lang="nl-NL" altLang="en-US" dirty="0"/>
              <a:t>Doe ik er goed aan om……..</a:t>
            </a:r>
          </a:p>
          <a:p>
            <a:pPr marL="0" indent="0">
              <a:buNone/>
            </a:pPr>
            <a:endParaRPr lang="nl-NL" altLang="en-US" dirty="0"/>
          </a:p>
          <a:p>
            <a:pPr marL="0" indent="0">
              <a:buNone/>
            </a:pPr>
            <a:r>
              <a:rPr lang="nl-NL" altLang="en-US" dirty="0"/>
              <a:t>In </a:t>
            </a:r>
            <a:r>
              <a:rPr lang="nl-NL" altLang="en-US" dirty="0" err="1"/>
              <a:t>subgroepjes</a:t>
            </a:r>
            <a:r>
              <a:rPr lang="nl-NL" altLang="en-US" dirty="0"/>
              <a:t>: </a:t>
            </a:r>
          </a:p>
          <a:p>
            <a:r>
              <a:rPr lang="nl-NL" altLang="en-US" dirty="0"/>
              <a:t>Nb: Formuleer een gesloten vraag, handelingsgericht (praktisch), neutraal (geen waardeoordeel) en gericht op verpleegkundig handelen.</a:t>
            </a:r>
          </a:p>
          <a:p>
            <a:endParaRPr lang="en-US" dirty="0"/>
          </a:p>
        </p:txBody>
      </p:sp>
    </p:spTree>
    <p:extLst>
      <p:ext uri="{BB962C8B-B14F-4D97-AF65-F5344CB8AC3E}">
        <p14:creationId xmlns:p14="http://schemas.microsoft.com/office/powerpoint/2010/main" val="1088528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Handelingsmogelijkheden ?</a:t>
            </a:r>
            <a:endParaRPr lang="en-US" dirty="0"/>
          </a:p>
        </p:txBody>
      </p:sp>
      <p:sp>
        <p:nvSpPr>
          <p:cNvPr id="3" name="Content Placeholder 2"/>
          <p:cNvSpPr>
            <a:spLocks noGrp="1"/>
          </p:cNvSpPr>
          <p:nvPr>
            <p:ph idx="1"/>
          </p:nvPr>
        </p:nvSpPr>
        <p:spPr/>
        <p:txBody>
          <a:bodyPr/>
          <a:lstStyle/>
          <a:p>
            <a:r>
              <a:rPr lang="nl-NL" altLang="en-US" dirty="0"/>
              <a:t>Je noemt bij deze stap alles wat relevant is om te doen in verband met de morele vraag.</a:t>
            </a:r>
          </a:p>
          <a:p>
            <a:r>
              <a:rPr lang="nl-NL" altLang="en-US" dirty="0"/>
              <a:t>Vergeet niet de mogelijkheid van niks doen</a:t>
            </a:r>
          </a:p>
          <a:p>
            <a:r>
              <a:rPr lang="nl-NL" altLang="en-US" dirty="0"/>
              <a:t>Denk ook aan de mogelijkheden </a:t>
            </a:r>
            <a:r>
              <a:rPr lang="nl-NL" altLang="en-US" i="1" dirty="0"/>
              <a:t>overleg</a:t>
            </a:r>
            <a:r>
              <a:rPr lang="nl-NL" altLang="en-US" dirty="0"/>
              <a:t> te plegen met bijv. andere zorgverleners.</a:t>
            </a:r>
          </a:p>
          <a:p>
            <a:r>
              <a:rPr lang="nl-NL" altLang="en-US" dirty="0"/>
              <a:t>Denk ‘out of </a:t>
            </a:r>
            <a:r>
              <a:rPr lang="nl-NL" altLang="en-US" dirty="0" err="1"/>
              <a:t>the</a:t>
            </a:r>
            <a:r>
              <a:rPr lang="nl-NL" altLang="en-US" dirty="0"/>
              <a:t> box’! (niets is fout in deze fase)</a:t>
            </a:r>
          </a:p>
          <a:p>
            <a:endParaRPr lang="nl-NL" dirty="0"/>
          </a:p>
          <a:p>
            <a:endParaRPr lang="en-US" dirty="0"/>
          </a:p>
        </p:txBody>
      </p:sp>
      <p:pic>
        <p:nvPicPr>
          <p:cNvPr id="4" name="Afbeelding 3"/>
          <p:cNvPicPr>
            <a:picLocks noChangeAspect="1"/>
          </p:cNvPicPr>
          <p:nvPr/>
        </p:nvPicPr>
        <p:blipFill>
          <a:blip r:embed="rId3"/>
          <a:stretch>
            <a:fillRect/>
          </a:stretch>
        </p:blipFill>
        <p:spPr>
          <a:xfrm>
            <a:off x="9600021" y="3643588"/>
            <a:ext cx="2591979" cy="3214412"/>
          </a:xfrm>
          <a:prstGeom prst="rect">
            <a:avLst/>
          </a:prstGeom>
        </p:spPr>
      </p:pic>
    </p:spTree>
    <p:extLst>
      <p:ext uri="{BB962C8B-B14F-4D97-AF65-F5344CB8AC3E}">
        <p14:creationId xmlns:p14="http://schemas.microsoft.com/office/powerpoint/2010/main" val="238626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Perspectieven van alle betrokkenen</a:t>
            </a:r>
            <a:endParaRPr lang="en-US" dirty="0"/>
          </a:p>
        </p:txBody>
      </p:sp>
      <p:sp>
        <p:nvSpPr>
          <p:cNvPr id="3" name="Content Placeholder 2"/>
          <p:cNvSpPr>
            <a:spLocks noGrp="1"/>
          </p:cNvSpPr>
          <p:nvPr>
            <p:ph idx="1"/>
          </p:nvPr>
        </p:nvSpPr>
        <p:spPr>
          <a:xfrm>
            <a:off x="2589212" y="2133600"/>
            <a:ext cx="8915400" cy="4130040"/>
          </a:xfrm>
        </p:spPr>
        <p:txBody>
          <a:bodyPr/>
          <a:lstStyle/>
          <a:p>
            <a:r>
              <a:rPr lang="nl-NL" altLang="en-US" dirty="0"/>
              <a:t>Leef je in de ander, de zorgvrager in: voorkom dat je teveel in het perspectief van de zorgverlening / van jezelf blijft hangen.</a:t>
            </a:r>
          </a:p>
          <a:p>
            <a:pPr>
              <a:spcBef>
                <a:spcPct val="40000"/>
              </a:spcBef>
            </a:pPr>
            <a:r>
              <a:rPr lang="nl-NL" altLang="en-US" dirty="0"/>
              <a:t>Een goede mogelijkheid om dat te bevorderen is het perspectief van de ander </a:t>
            </a:r>
            <a:r>
              <a:rPr lang="nl-NL" altLang="en-US" i="1" dirty="0"/>
              <a:t>in de ik-persoon </a:t>
            </a:r>
            <a:r>
              <a:rPr lang="nl-NL" altLang="en-US" dirty="0"/>
              <a:t>te beschrijven, alsof je die persoon zelf bent (zet dat dan tussen </a:t>
            </a:r>
            <a:r>
              <a:rPr lang="nl-NL" altLang="en-US" dirty="0" err="1"/>
              <a:t>aanhalings-tekens</a:t>
            </a:r>
            <a:r>
              <a:rPr lang="nl-NL" altLang="en-US" dirty="0"/>
              <a:t>: 'Ik …').</a:t>
            </a:r>
          </a:p>
          <a:p>
            <a:pPr>
              <a:spcBef>
                <a:spcPct val="40000"/>
              </a:spcBef>
            </a:pPr>
            <a:r>
              <a:rPr lang="nl-NL" altLang="en-US" dirty="0"/>
              <a:t>Geef ook aan wat er achter iemands gedrag zou kunnen zitten.</a:t>
            </a:r>
          </a:p>
          <a:p>
            <a:endParaRPr lang="en-US" dirty="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1628" y="4367443"/>
            <a:ext cx="3963080" cy="2361969"/>
          </a:xfrm>
          <a:prstGeom prst="rect">
            <a:avLst/>
          </a:prstGeom>
        </p:spPr>
      </p:pic>
    </p:spTree>
    <p:extLst>
      <p:ext uri="{BB962C8B-B14F-4D97-AF65-F5344CB8AC3E}">
        <p14:creationId xmlns:p14="http://schemas.microsoft.com/office/powerpoint/2010/main" val="3581909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Formuleren van argumenten</a:t>
            </a:r>
            <a:endParaRPr lang="en-US" dirty="0"/>
          </a:p>
        </p:txBody>
      </p:sp>
      <p:sp>
        <p:nvSpPr>
          <p:cNvPr id="3" name="Content Placeholder 2"/>
          <p:cNvSpPr>
            <a:spLocks noGrp="1"/>
          </p:cNvSpPr>
          <p:nvPr>
            <p:ph idx="1"/>
          </p:nvPr>
        </p:nvSpPr>
        <p:spPr/>
        <p:txBody>
          <a:bodyPr>
            <a:normAutofit fontScale="92500" lnSpcReduction="20000"/>
          </a:bodyPr>
          <a:lstStyle/>
          <a:p>
            <a:pPr>
              <a:lnSpc>
                <a:spcPct val="90000"/>
              </a:lnSpc>
              <a:buFontTx/>
              <a:buAutoNum type="arabicPeriod"/>
            </a:pPr>
            <a:r>
              <a:rPr lang="nl-NL" altLang="en-US" sz="2400" dirty="0"/>
              <a:t>Formuleer een argument echt als een argument</a:t>
            </a:r>
            <a:r>
              <a:rPr lang="en-US" altLang="en-US" sz="2400" dirty="0"/>
              <a:t>:</a:t>
            </a:r>
            <a:endParaRPr lang="nl-NL" altLang="en-US" sz="2400" dirty="0"/>
          </a:p>
          <a:p>
            <a:pPr lvl="2">
              <a:lnSpc>
                <a:spcPct val="90000"/>
              </a:lnSpc>
            </a:pPr>
            <a:r>
              <a:rPr lang="nl-NL" altLang="en-US" sz="1600" noProof="1"/>
              <a:t>Een argument bestaat uit een beschrijving </a:t>
            </a:r>
            <a:r>
              <a:rPr lang="nl-NL" altLang="en-US" sz="1600" i="1" noProof="1"/>
              <a:t>waarom</a:t>
            </a:r>
            <a:r>
              <a:rPr lang="nl-NL" altLang="en-US" sz="1600" noProof="1"/>
              <a:t> je iets wel of niet doet.</a:t>
            </a:r>
          </a:p>
          <a:p>
            <a:pPr lvl="2">
              <a:lnSpc>
                <a:spcPct val="90000"/>
              </a:lnSpc>
            </a:pPr>
            <a:r>
              <a:rPr lang="nl-NL" altLang="en-US" sz="1600" noProof="1"/>
              <a:t>Een argument bestaat uit een </a:t>
            </a:r>
            <a:r>
              <a:rPr lang="nl-NL" altLang="en-US" sz="1600" i="1" noProof="1"/>
              <a:t>volledige zin</a:t>
            </a:r>
            <a:r>
              <a:rPr lang="nl-NL" altLang="en-US" sz="1600" noProof="1"/>
              <a:t>.</a:t>
            </a:r>
          </a:p>
          <a:p>
            <a:pPr>
              <a:lnSpc>
                <a:spcPct val="90000"/>
              </a:lnSpc>
              <a:buFontTx/>
              <a:buAutoNum type="arabicPeriod"/>
            </a:pPr>
            <a:r>
              <a:rPr lang="nl-NL" altLang="en-US" sz="2400" dirty="0"/>
              <a:t>De verschillende argumenten vind je door de casus vanuit verschillende gezichtspunten te bekijken; te denken valt hierbij aan de gezichtspunten van:</a:t>
            </a:r>
          </a:p>
          <a:p>
            <a:pPr lvl="2">
              <a:lnSpc>
                <a:spcPct val="90000"/>
              </a:lnSpc>
            </a:pPr>
            <a:r>
              <a:rPr lang="nl-NL" altLang="en-US" sz="1600" dirty="0"/>
              <a:t>de zorgvrager,</a:t>
            </a:r>
          </a:p>
          <a:p>
            <a:pPr lvl="2">
              <a:lnSpc>
                <a:spcPct val="90000"/>
              </a:lnSpc>
            </a:pPr>
            <a:r>
              <a:rPr lang="nl-NL" altLang="en-US" sz="1600" dirty="0"/>
              <a:t>diens omgeving, familie</a:t>
            </a:r>
          </a:p>
          <a:p>
            <a:pPr lvl="2">
              <a:lnSpc>
                <a:spcPct val="90000"/>
              </a:lnSpc>
            </a:pPr>
            <a:r>
              <a:rPr lang="nl-NL" altLang="en-US" sz="1600" dirty="0"/>
              <a:t>jezelf (als persoon of als verpleegkundige),</a:t>
            </a:r>
          </a:p>
          <a:p>
            <a:pPr lvl="2">
              <a:lnSpc>
                <a:spcPct val="90000"/>
              </a:lnSpc>
            </a:pPr>
            <a:r>
              <a:rPr lang="nl-NL" altLang="en-US" sz="1600" dirty="0"/>
              <a:t>andere zorgverleners (arts, fysio, psycholoog, huisarts)</a:t>
            </a:r>
          </a:p>
          <a:p>
            <a:pPr lvl="2">
              <a:lnSpc>
                <a:spcPct val="90000"/>
              </a:lnSpc>
            </a:pPr>
            <a:r>
              <a:rPr lang="nl-NL" altLang="en-US" sz="1600" dirty="0"/>
              <a:t>de organisatie (manager, directie, …)</a:t>
            </a:r>
          </a:p>
          <a:p>
            <a:pPr>
              <a:lnSpc>
                <a:spcPct val="90000"/>
              </a:lnSpc>
              <a:buFontTx/>
              <a:buAutoNum type="arabicPeriod"/>
            </a:pPr>
            <a:r>
              <a:rPr lang="nl-NL" altLang="en-US" sz="2400" dirty="0"/>
              <a:t>N.B. </a:t>
            </a:r>
            <a:r>
              <a:rPr lang="nl-NL" altLang="en-US" sz="2000" dirty="0"/>
              <a:t>Vermeld</a:t>
            </a:r>
            <a:r>
              <a:rPr lang="nl-NL" altLang="en-US" sz="2000" i="1" dirty="0"/>
              <a:t> </a:t>
            </a:r>
            <a:r>
              <a:rPr lang="nl-NL" altLang="en-US" sz="2000" dirty="0"/>
              <a:t>geen</a:t>
            </a:r>
            <a:r>
              <a:rPr lang="nl-NL" altLang="en-US" sz="2000" i="1" dirty="0"/>
              <a:t> </a:t>
            </a:r>
            <a:r>
              <a:rPr lang="nl-NL" altLang="en-US" sz="2000" dirty="0"/>
              <a:t>morele waarden </a:t>
            </a:r>
            <a:r>
              <a:rPr lang="nl-NL" altLang="en-US" sz="2000" i="1" dirty="0"/>
              <a:t>in</a:t>
            </a:r>
            <a:r>
              <a:rPr lang="nl-NL" altLang="en-US" sz="2000" dirty="0"/>
              <a:t> je argument.</a:t>
            </a:r>
          </a:p>
          <a:p>
            <a:endParaRPr lang="en-US" dirty="0"/>
          </a:p>
        </p:txBody>
      </p:sp>
    </p:spTree>
    <p:extLst>
      <p:ext uri="{BB962C8B-B14F-4D97-AF65-F5344CB8AC3E}">
        <p14:creationId xmlns:p14="http://schemas.microsoft.com/office/powerpoint/2010/main" val="3364155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Waarom waarden of belangen bij de argumenten</a:t>
            </a:r>
            <a:endParaRPr lang="en-US" dirty="0"/>
          </a:p>
        </p:txBody>
      </p:sp>
      <p:sp>
        <p:nvSpPr>
          <p:cNvPr id="3" name="Content Placeholder 2"/>
          <p:cNvSpPr>
            <a:spLocks noGrp="1"/>
          </p:cNvSpPr>
          <p:nvPr>
            <p:ph idx="1"/>
          </p:nvPr>
        </p:nvSpPr>
        <p:spPr/>
        <p:txBody>
          <a:bodyPr>
            <a:normAutofit/>
          </a:bodyPr>
          <a:lstStyle/>
          <a:p>
            <a:r>
              <a:rPr lang="en-US" altLang="en-US" noProof="1"/>
              <a:t>Met het benoemen van een waarde of belang geef je</a:t>
            </a:r>
            <a:r>
              <a:rPr lang="en-US" altLang="en-US" i="1" noProof="1"/>
              <a:t> de beweegreden / het motief achter het argument </a:t>
            </a:r>
            <a:r>
              <a:rPr lang="en-US" altLang="en-US" noProof="1"/>
              <a:t>aan</a:t>
            </a:r>
            <a:r>
              <a:rPr lang="en-US" altLang="en-US" i="1" noProof="1"/>
              <a:t> om al of niet te gaan handelen volgens de morele vraag</a:t>
            </a:r>
            <a:r>
              <a:rPr lang="en-US" altLang="en-US" noProof="1"/>
              <a:t> </a:t>
            </a:r>
          </a:p>
          <a:p>
            <a:pPr marL="0" indent="0">
              <a:buNone/>
            </a:pPr>
            <a:r>
              <a:rPr lang="en-US" altLang="en-US" noProof="1"/>
              <a:t>(De motivatie achter het argument)</a:t>
            </a:r>
          </a:p>
          <a:p>
            <a:pPr marL="0" indent="0">
              <a:buNone/>
            </a:pPr>
            <a:endParaRPr lang="en-US" altLang="en-US" i="1" noProof="1"/>
          </a:p>
          <a:p>
            <a:pPr>
              <a:spcBef>
                <a:spcPct val="55000"/>
              </a:spcBef>
            </a:pPr>
            <a:r>
              <a:rPr lang="en-US" altLang="en-US" noProof="1"/>
              <a:t>Bij het benoemen van waarden en belangen zal </a:t>
            </a:r>
            <a:r>
              <a:rPr lang="en-US" altLang="en-US" i="1" noProof="1"/>
              <a:t>jouw gezichtspunt als zorgverlener </a:t>
            </a:r>
            <a:r>
              <a:rPr lang="nl-NL" altLang="en-US" i="1" dirty="0"/>
              <a:t>leidend</a:t>
            </a:r>
            <a:r>
              <a:rPr lang="nl-NL" altLang="en-US" noProof="1"/>
              <a:t> zijn. </a:t>
            </a:r>
          </a:p>
          <a:p>
            <a:pPr marL="0" indent="0">
              <a:spcBef>
                <a:spcPct val="55000"/>
              </a:spcBef>
              <a:buNone/>
            </a:pPr>
            <a:endParaRPr lang="nl-NL" altLang="en-US" noProof="1"/>
          </a:p>
          <a:p>
            <a:pPr marL="0" indent="0">
              <a:buNone/>
            </a:pPr>
            <a:endParaRPr lang="en-US" dirty="0"/>
          </a:p>
        </p:txBody>
      </p:sp>
    </p:spTree>
    <p:extLst>
      <p:ext uri="{BB962C8B-B14F-4D97-AF65-F5344CB8AC3E}">
        <p14:creationId xmlns:p14="http://schemas.microsoft.com/office/powerpoint/2010/main" val="2193767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Wat is een norm?</a:t>
            </a:r>
            <a:endParaRPr lang="en-US" dirty="0"/>
          </a:p>
        </p:txBody>
      </p:sp>
      <p:sp>
        <p:nvSpPr>
          <p:cNvPr id="3" name="Content Placeholder 2"/>
          <p:cNvSpPr>
            <a:spLocks noGrp="1"/>
          </p:cNvSpPr>
          <p:nvPr>
            <p:ph idx="1"/>
          </p:nvPr>
        </p:nvSpPr>
        <p:spPr/>
        <p:txBody>
          <a:bodyPr/>
          <a:lstStyle/>
          <a:p>
            <a:pPr>
              <a:lnSpc>
                <a:spcPct val="90000"/>
              </a:lnSpc>
            </a:pPr>
            <a:r>
              <a:rPr lang="nl-NL" altLang="en-US" dirty="0"/>
              <a:t>een regel </a:t>
            </a:r>
          </a:p>
          <a:p>
            <a:pPr>
              <a:lnSpc>
                <a:spcPct val="90000"/>
              </a:lnSpc>
            </a:pPr>
            <a:r>
              <a:rPr lang="nl-NL" altLang="en-US" dirty="0"/>
              <a:t>hoe je je moet gedragen</a:t>
            </a:r>
          </a:p>
          <a:p>
            <a:pPr>
              <a:lnSpc>
                <a:spcPct val="90000"/>
              </a:lnSpc>
            </a:pPr>
            <a:r>
              <a:rPr lang="en-US" altLang="en-US" dirty="0"/>
              <a:t>in</a:t>
            </a:r>
            <a:r>
              <a:rPr lang="nl-NL" altLang="en-US" dirty="0"/>
              <a:t> een bepaalde situatie.</a:t>
            </a:r>
          </a:p>
          <a:p>
            <a:pPr>
              <a:lnSpc>
                <a:spcPct val="90000"/>
              </a:lnSpc>
              <a:buNone/>
            </a:pPr>
            <a:endParaRPr lang="nl-NL" altLang="en-US" dirty="0"/>
          </a:p>
          <a:p>
            <a:pPr>
              <a:lnSpc>
                <a:spcPct val="90000"/>
              </a:lnSpc>
              <a:buNone/>
            </a:pPr>
            <a:r>
              <a:rPr lang="nl-NL" altLang="en-US" dirty="0"/>
              <a:t>	Opmerkingen:</a:t>
            </a:r>
          </a:p>
          <a:p>
            <a:pPr>
              <a:lnSpc>
                <a:spcPct val="90000"/>
              </a:lnSpc>
              <a:buNone/>
            </a:pPr>
            <a:r>
              <a:rPr lang="nl-NL" altLang="en-US" dirty="0"/>
              <a:t>	- Achter een norm zit een waarde; bijv. achter 'Je mag </a:t>
            </a:r>
            <a:r>
              <a:rPr lang="nl-NL" altLang="en-US" noProof="1"/>
              <a:t>niet liegen' zit de</a:t>
            </a:r>
            <a:r>
              <a:rPr lang="nl-NL" altLang="en-US" dirty="0"/>
              <a:t> waarde van waarachtigheid / eerlijkheid.</a:t>
            </a:r>
          </a:p>
          <a:p>
            <a:pPr>
              <a:lnSpc>
                <a:spcPct val="90000"/>
              </a:lnSpc>
              <a:buNone/>
            </a:pPr>
            <a:r>
              <a:rPr lang="nl-NL" altLang="en-US" dirty="0"/>
              <a:t>	- Voorbeelden van normen vind je in wetgeving, maar ook in de </a:t>
            </a:r>
            <a:r>
              <a:rPr lang="nl-NL" altLang="en-US" i="1" dirty="0"/>
              <a:t>Beroepscode </a:t>
            </a:r>
            <a:r>
              <a:rPr lang="nl-NL" altLang="en-US" dirty="0"/>
              <a:t>(V&amp;VN, et al., 2015).</a:t>
            </a:r>
          </a:p>
          <a:p>
            <a:pPr>
              <a:lnSpc>
                <a:spcPct val="90000"/>
              </a:lnSpc>
              <a:buNone/>
            </a:pPr>
            <a:r>
              <a:rPr lang="nl-NL" altLang="en-US" dirty="0"/>
              <a:t>	- Argumenten bestaan vaak uit normen.</a:t>
            </a:r>
            <a:endParaRPr lang="en-US" dirty="0"/>
          </a:p>
          <a:p>
            <a:endParaRPr lang="en-US" dirty="0"/>
          </a:p>
        </p:txBody>
      </p:sp>
    </p:spTree>
    <p:extLst>
      <p:ext uri="{BB962C8B-B14F-4D97-AF65-F5344CB8AC3E}">
        <p14:creationId xmlns:p14="http://schemas.microsoft.com/office/powerpoint/2010/main" val="2565105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De beroepscode van verpleegkundigen en verzorgenden (V&amp;VN et al, 2015)</a:t>
            </a:r>
            <a:endParaRPr lang="en-US" dirty="0"/>
          </a:p>
        </p:txBody>
      </p:sp>
      <p:sp>
        <p:nvSpPr>
          <p:cNvPr id="3" name="Content Placeholder 2"/>
          <p:cNvSpPr>
            <a:spLocks noGrp="1"/>
          </p:cNvSpPr>
          <p:nvPr>
            <p:ph idx="1"/>
          </p:nvPr>
        </p:nvSpPr>
        <p:spPr/>
        <p:txBody>
          <a:bodyPr/>
          <a:lstStyle/>
          <a:p>
            <a:pPr>
              <a:lnSpc>
                <a:spcPct val="80000"/>
              </a:lnSpc>
              <a:spcBef>
                <a:spcPct val="50000"/>
              </a:spcBef>
              <a:buNone/>
            </a:pPr>
            <a:r>
              <a:rPr lang="en-US" altLang="en-US" noProof="1"/>
              <a:t>Bijv. 2.6: 'Als verpleegkundige/verzorgende stem ik binnen mijn professionele mogelijkheden mijn zorgverlening af op de zorgbehoeften, waarden en normen, culturele en levensbeschouwelijke opvattingen van de zorgvrager.'</a:t>
            </a:r>
          </a:p>
          <a:p>
            <a:pPr>
              <a:lnSpc>
                <a:spcPct val="80000"/>
              </a:lnSpc>
              <a:spcBef>
                <a:spcPct val="60000"/>
              </a:spcBef>
              <a:buNone/>
            </a:pPr>
            <a:endParaRPr lang="en-US" altLang="en-US" noProof="1"/>
          </a:p>
          <a:p>
            <a:pPr>
              <a:lnSpc>
                <a:spcPct val="80000"/>
              </a:lnSpc>
              <a:spcBef>
                <a:spcPct val="60000"/>
              </a:spcBef>
              <a:buNone/>
            </a:pPr>
            <a:r>
              <a:rPr lang="en-US" altLang="en-US" noProof="1"/>
              <a:t>Een dergelijke </a:t>
            </a:r>
            <a:r>
              <a:rPr lang="en-US" altLang="en-US" i="1" noProof="1"/>
              <a:t>norm</a:t>
            </a:r>
            <a:r>
              <a:rPr lang="en-US" altLang="en-US" noProof="1"/>
              <a:t> is als argument te gebruiken </a:t>
            </a:r>
            <a:r>
              <a:rPr lang="nl-NL" altLang="en-US" dirty="0"/>
              <a:t>— </a:t>
            </a:r>
            <a:r>
              <a:rPr lang="en-US" altLang="en-US" noProof="1"/>
              <a:t>je kunt je er immers in relatie tot andere zorgverleners, m.n. bij verpleegkundigen, op beroepen!</a:t>
            </a:r>
          </a:p>
          <a:p>
            <a:pPr>
              <a:lnSpc>
                <a:spcPct val="80000"/>
              </a:lnSpc>
              <a:spcBef>
                <a:spcPct val="60000"/>
              </a:spcBef>
              <a:buNone/>
            </a:pPr>
            <a:r>
              <a:rPr lang="en-US" altLang="en-US" noProof="1"/>
              <a:t>In dit geval is de waarde achter deze norm </a:t>
            </a:r>
            <a:r>
              <a:rPr lang="en-US" altLang="en-US" i="1" noProof="1"/>
              <a:t>respect voor bijvoorbeeld andermans levensovertuiging of cultuur</a:t>
            </a:r>
          </a:p>
          <a:p>
            <a:pPr>
              <a:lnSpc>
                <a:spcPct val="80000"/>
              </a:lnSpc>
              <a:spcBef>
                <a:spcPct val="60000"/>
              </a:spcBef>
              <a:buNone/>
            </a:pPr>
            <a:endParaRPr lang="en-US" altLang="en-US" i="1" noProof="1"/>
          </a:p>
          <a:p>
            <a:pPr>
              <a:lnSpc>
                <a:spcPct val="80000"/>
              </a:lnSpc>
              <a:spcBef>
                <a:spcPct val="60000"/>
              </a:spcBef>
              <a:buNone/>
            </a:pPr>
            <a:r>
              <a:rPr lang="nl-NL" altLang="en-US" dirty="0">
                <a:hlinkClick r:id="rId2"/>
              </a:rPr>
              <a:t>www.beroepshoudingindezorg.nl</a:t>
            </a:r>
            <a:r>
              <a:rPr lang="nl-NL" altLang="en-US" dirty="0"/>
              <a:t> </a:t>
            </a:r>
            <a:r>
              <a:rPr lang="nl-NL" altLang="en-US" sz="1100" dirty="0"/>
              <a:t>(link naar de beroepscode [brochure voor volledige tekst])</a:t>
            </a:r>
            <a:endParaRPr lang="en-US" sz="1100" dirty="0"/>
          </a:p>
          <a:p>
            <a:endParaRPr lang="en-US" dirty="0"/>
          </a:p>
        </p:txBody>
      </p:sp>
    </p:spTree>
    <p:extLst>
      <p:ext uri="{BB962C8B-B14F-4D97-AF65-F5344CB8AC3E}">
        <p14:creationId xmlns:p14="http://schemas.microsoft.com/office/powerpoint/2010/main" val="2320013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Kenmerken van een (morele) waarde</a:t>
            </a:r>
            <a:endParaRPr lang="en-US" dirty="0"/>
          </a:p>
        </p:txBody>
      </p:sp>
      <p:sp>
        <p:nvSpPr>
          <p:cNvPr id="3" name="Content Placeholder 2"/>
          <p:cNvSpPr>
            <a:spLocks noGrp="1"/>
          </p:cNvSpPr>
          <p:nvPr>
            <p:ph idx="1"/>
          </p:nvPr>
        </p:nvSpPr>
        <p:spPr/>
        <p:txBody>
          <a:bodyPr/>
          <a:lstStyle/>
          <a:p>
            <a:r>
              <a:rPr lang="nl-NL" altLang="en-US" dirty="0"/>
              <a:t>Het gaat bij een waarde om iets </a:t>
            </a:r>
            <a:r>
              <a:rPr lang="nl-NL" altLang="en-US" i="1" dirty="0"/>
              <a:t>goeds </a:t>
            </a:r>
            <a:r>
              <a:rPr lang="en-US" altLang="en-US" dirty="0"/>
              <a:t>d</a:t>
            </a:r>
            <a:r>
              <a:rPr lang="nl-NL" altLang="en-US" dirty="0"/>
              <a:t>at je nastreeft. </a:t>
            </a:r>
          </a:p>
          <a:p>
            <a:r>
              <a:rPr lang="nl-NL" altLang="en-US" dirty="0"/>
              <a:t>Een </a:t>
            </a:r>
            <a:r>
              <a:rPr lang="nl-NL" altLang="en-US" noProof="1"/>
              <a:t>waarde betreft gewoonlijk anderen, maar het kan </a:t>
            </a:r>
            <a:r>
              <a:rPr lang="nl-NL" altLang="en-US" dirty="0"/>
              <a:t>erbij </a:t>
            </a:r>
            <a:r>
              <a:rPr lang="nl-NL" altLang="en-US" noProof="1"/>
              <a:t>in principe om iedereen gaan (dus incl. </a:t>
            </a:r>
            <a:r>
              <a:rPr lang="nl-NL" altLang="en-US" dirty="0"/>
              <a:t>om </a:t>
            </a:r>
            <a:r>
              <a:rPr lang="nl-NL" altLang="en-US" noProof="1"/>
              <a:t>jou zelf).</a:t>
            </a:r>
          </a:p>
          <a:p>
            <a:pPr>
              <a:lnSpc>
                <a:spcPct val="150000"/>
              </a:lnSpc>
              <a:spcBef>
                <a:spcPct val="40000"/>
              </a:spcBef>
              <a:spcAft>
                <a:spcPct val="40000"/>
              </a:spcAft>
              <a:buFontTx/>
              <a:buNone/>
            </a:pPr>
            <a:r>
              <a:rPr lang="nl-NL" altLang="en-US" sz="1100" dirty="0"/>
              <a:t>	</a:t>
            </a:r>
            <a:r>
              <a:rPr lang="nl-NL" altLang="en-US" dirty="0"/>
              <a:t>Het gaat bij een waarde altijd om een </a:t>
            </a:r>
            <a:r>
              <a:rPr lang="nl-NL" altLang="en-US" i="1" dirty="0"/>
              <a:t>abstract</a:t>
            </a:r>
            <a:r>
              <a:rPr lang="nl-NL" altLang="en-US" dirty="0"/>
              <a:t> begrip.</a:t>
            </a:r>
          </a:p>
        </p:txBody>
      </p:sp>
    </p:spTree>
    <p:extLst>
      <p:ext uri="{BB962C8B-B14F-4D97-AF65-F5344CB8AC3E}">
        <p14:creationId xmlns:p14="http://schemas.microsoft.com/office/powerpoint/2010/main" val="2916908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39514"/>
          </a:xfrm>
        </p:spPr>
        <p:txBody>
          <a:bodyPr/>
          <a:lstStyle/>
          <a:p>
            <a:r>
              <a:rPr lang="nl-NL" dirty="0"/>
              <a:t>Waarden in de gezondheidszorg</a:t>
            </a:r>
            <a:endParaRPr lang="en-US" dirty="0"/>
          </a:p>
        </p:txBody>
      </p:sp>
      <p:sp>
        <p:nvSpPr>
          <p:cNvPr id="3" name="Content Placeholder 2"/>
          <p:cNvSpPr>
            <a:spLocks noGrp="1"/>
          </p:cNvSpPr>
          <p:nvPr>
            <p:ph idx="1"/>
          </p:nvPr>
        </p:nvSpPr>
        <p:spPr>
          <a:xfrm>
            <a:off x="2589212" y="1636776"/>
            <a:ext cx="8915400" cy="4274446"/>
          </a:xfrm>
        </p:spPr>
        <p:txBody>
          <a:bodyPr>
            <a:normAutofit fontScale="62500" lnSpcReduction="20000"/>
          </a:bodyPr>
          <a:lstStyle/>
          <a:p>
            <a:r>
              <a:rPr lang="nl-NL" altLang="en-US" sz="2800" dirty="0"/>
              <a:t>Gezondheid </a:t>
            </a:r>
            <a:r>
              <a:rPr lang="nl-NL" altLang="en-US" dirty="0"/>
              <a:t>(van oudsher vooral een medische invalshoek)</a:t>
            </a:r>
            <a:r>
              <a:rPr lang="nl-NL" altLang="en-US" sz="2800" dirty="0"/>
              <a:t> </a:t>
            </a:r>
          </a:p>
          <a:p>
            <a:r>
              <a:rPr lang="nl-NL" altLang="en-US" sz="2800" dirty="0"/>
              <a:t>Welzijn </a:t>
            </a:r>
            <a:r>
              <a:rPr lang="nl-NL" altLang="en-US" sz="1600" dirty="0"/>
              <a:t>(lichamelijk, psychisch en/of sociaal; </a:t>
            </a:r>
            <a:r>
              <a:rPr lang="nl-NL" altLang="en-US" dirty="0"/>
              <a:t>het gaat om hoe je </a:t>
            </a:r>
            <a:r>
              <a:rPr lang="nl-NL" altLang="en-US" i="1" dirty="0"/>
              <a:t>bent</a:t>
            </a:r>
            <a:r>
              <a:rPr lang="nl-NL" altLang="en-US" dirty="0"/>
              <a:t>)</a:t>
            </a:r>
          </a:p>
          <a:p>
            <a:r>
              <a:rPr lang="nl-NL" altLang="en-US" sz="2800" dirty="0"/>
              <a:t>Welbevinden </a:t>
            </a:r>
            <a:r>
              <a:rPr lang="nl-NL" altLang="en-US" dirty="0"/>
              <a:t>(het gaat om hoe je </a:t>
            </a:r>
            <a:r>
              <a:rPr lang="nl-NL" altLang="en-US" i="1" dirty="0"/>
              <a:t>je voelt</a:t>
            </a:r>
            <a:r>
              <a:rPr lang="nl-NL" altLang="en-US" dirty="0"/>
              <a:t>)</a:t>
            </a:r>
            <a:endParaRPr lang="nl-NL" altLang="en-US" sz="2800" dirty="0"/>
          </a:p>
          <a:p>
            <a:r>
              <a:rPr lang="nl-NL" altLang="en-US" sz="2400" dirty="0"/>
              <a:t>(Respect voor) </a:t>
            </a:r>
            <a:r>
              <a:rPr lang="nl-NL" altLang="en-US" sz="2800" dirty="0"/>
              <a:t>autonomie </a:t>
            </a:r>
            <a:r>
              <a:rPr lang="nl-NL" altLang="en-US" sz="2400" dirty="0"/>
              <a:t>(= zelfbeschikking) </a:t>
            </a:r>
          </a:p>
          <a:p>
            <a:r>
              <a:rPr lang="nl-NL" altLang="en-US" sz="2800" dirty="0"/>
              <a:t>Waarachtigheid (</a:t>
            </a:r>
            <a:r>
              <a:rPr lang="nl-NL" altLang="en-US" dirty="0"/>
              <a:t>= de waarheid spreken</a:t>
            </a:r>
            <a:r>
              <a:rPr lang="nl-NL" altLang="en-US" sz="2800" dirty="0">
                <a:sym typeface="Wingdings" panose="05000000000000000000" pitchFamily="2" charset="2"/>
              </a:rPr>
              <a:t></a:t>
            </a:r>
            <a:r>
              <a:rPr lang="nl-NL" altLang="en-US" sz="2800" dirty="0"/>
              <a:t> ‘Eerlijkheid')</a:t>
            </a:r>
          </a:p>
          <a:p>
            <a:r>
              <a:rPr lang="nl-NL" altLang="en-US" sz="2800" dirty="0"/>
              <a:t>Vertrouwen </a:t>
            </a:r>
            <a:r>
              <a:rPr lang="nl-NL" altLang="en-US" dirty="0"/>
              <a:t>(betreft de aard v.d. relatie met de patiënt)</a:t>
            </a:r>
            <a:r>
              <a:rPr lang="nl-NL" altLang="en-US" sz="2800" dirty="0"/>
              <a:t>, 	</a:t>
            </a:r>
          </a:p>
          <a:p>
            <a:r>
              <a:rPr lang="nl-NL" altLang="en-US" sz="2800" dirty="0"/>
              <a:t>Vertrouwelijkheid </a:t>
            </a:r>
            <a:r>
              <a:rPr lang="nl-NL" altLang="en-US" dirty="0"/>
              <a:t>(betreft m.n. de geheimhouding van persoonsgegevens)</a:t>
            </a:r>
            <a:r>
              <a:rPr lang="nl-NL" altLang="en-US" sz="2800" dirty="0"/>
              <a:t> 	</a:t>
            </a:r>
          </a:p>
          <a:p>
            <a:r>
              <a:rPr lang="nl-NL" altLang="en-US" sz="2800" dirty="0"/>
              <a:t>Privacy </a:t>
            </a:r>
          </a:p>
          <a:p>
            <a:r>
              <a:rPr lang="nl-NL" altLang="en-US" sz="2800" dirty="0"/>
              <a:t>Verantwoordelijkheid (voor bijvoorbeeld veiligheid/specificeren) </a:t>
            </a:r>
          </a:p>
          <a:p>
            <a:r>
              <a:rPr lang="nl-NL" altLang="en-US" sz="2800" dirty="0"/>
              <a:t>Rechtmatigheid </a:t>
            </a:r>
            <a:r>
              <a:rPr lang="nl-NL" altLang="en-US" dirty="0"/>
              <a:t>(= volgens wetten of officiële regels v.d. overheid)</a:t>
            </a:r>
            <a:r>
              <a:rPr lang="nl-NL" altLang="en-US" sz="2800" dirty="0"/>
              <a:t>, </a:t>
            </a:r>
          </a:p>
          <a:p>
            <a:r>
              <a:rPr lang="nl-NL" altLang="en-US" sz="2800" dirty="0"/>
              <a:t>Gelijkheid</a:t>
            </a:r>
          </a:p>
          <a:p>
            <a:r>
              <a:rPr lang="nl-NL" altLang="en-US" sz="2800" dirty="0"/>
              <a:t>Rechtvaardigheid </a:t>
            </a:r>
            <a:r>
              <a:rPr lang="nl-NL" altLang="en-US" dirty="0"/>
              <a:t>(gaat m.n. over de </a:t>
            </a:r>
            <a:r>
              <a:rPr lang="nl-NL" altLang="en-US" i="1" dirty="0"/>
              <a:t>verdeling</a:t>
            </a:r>
            <a:r>
              <a:rPr lang="nl-NL" altLang="en-US" dirty="0"/>
              <a:t> van dingen tussen mensen, bijv. van zorg)</a:t>
            </a:r>
            <a:endParaRPr lang="nl-NL" altLang="en-US" sz="2400" dirty="0"/>
          </a:p>
          <a:p>
            <a:endParaRPr lang="en-US" dirty="0"/>
          </a:p>
        </p:txBody>
      </p:sp>
    </p:spTree>
    <p:extLst>
      <p:ext uri="{BB962C8B-B14F-4D97-AF65-F5344CB8AC3E}">
        <p14:creationId xmlns:p14="http://schemas.microsoft.com/office/powerpoint/2010/main" val="4123519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75506"/>
          </a:xfrm>
        </p:spPr>
        <p:txBody>
          <a:bodyPr/>
          <a:lstStyle/>
          <a:p>
            <a:r>
              <a:rPr lang="nl-NL" dirty="0"/>
              <a:t>Wat zijn belangen?</a:t>
            </a:r>
            <a:endParaRPr lang="en-US" dirty="0"/>
          </a:p>
        </p:txBody>
      </p:sp>
      <p:sp>
        <p:nvSpPr>
          <p:cNvPr id="3" name="Content Placeholder 2"/>
          <p:cNvSpPr>
            <a:spLocks noGrp="1"/>
          </p:cNvSpPr>
          <p:nvPr>
            <p:ph idx="1"/>
          </p:nvPr>
        </p:nvSpPr>
        <p:spPr>
          <a:xfrm>
            <a:off x="2589212" y="1691640"/>
            <a:ext cx="8915400" cy="4219582"/>
          </a:xfrm>
        </p:spPr>
        <p:txBody>
          <a:bodyPr>
            <a:normAutofit/>
          </a:bodyPr>
          <a:lstStyle/>
          <a:p>
            <a:pPr>
              <a:lnSpc>
                <a:spcPct val="120000"/>
              </a:lnSpc>
            </a:pPr>
            <a:r>
              <a:rPr lang="nl-NL" altLang="en-US" sz="2400" dirty="0"/>
              <a:t>Het gaat bij een belang</a:t>
            </a:r>
            <a:r>
              <a:rPr lang="en-US" altLang="en-US" sz="2400" dirty="0"/>
              <a:t>, </a:t>
            </a:r>
            <a:r>
              <a:rPr lang="nl-NL" altLang="en-US" sz="2400" dirty="0"/>
              <a:t>kort gezegd, om een </a:t>
            </a:r>
            <a:r>
              <a:rPr lang="nl-NL" altLang="en-US" sz="2400" b="1" i="1" dirty="0"/>
              <a:t>voordeel </a:t>
            </a:r>
            <a:r>
              <a:rPr lang="nl-NL" altLang="en-US" sz="2400" b="1" dirty="0"/>
              <a:t>voor enkel een bepaald individu, een bepaalde groep of organisatie.</a:t>
            </a:r>
          </a:p>
          <a:p>
            <a:pPr>
              <a:lnSpc>
                <a:spcPct val="120000"/>
              </a:lnSpc>
            </a:pPr>
            <a:r>
              <a:rPr lang="nl-NL" altLang="en-US" sz="2400" dirty="0"/>
              <a:t>In een ethische context wordt gewoonlijk geen onderscheid gemaakt tussen 'belangen' en 'eigenbelangen'.</a:t>
            </a:r>
          </a:p>
          <a:p>
            <a:pPr lvl="1">
              <a:buFontTx/>
              <a:buNone/>
            </a:pPr>
            <a:r>
              <a:rPr lang="nl-NL" altLang="en-US" sz="2400" dirty="0"/>
              <a:t>	</a:t>
            </a:r>
            <a:r>
              <a:rPr lang="nl-NL" altLang="en-US" sz="2200" dirty="0"/>
              <a:t>N.B. Als je 'eigenbelang' als motief bij een argument noemt, geef dan aan om </a:t>
            </a:r>
            <a:r>
              <a:rPr lang="nl-NL" altLang="en-US" sz="2200" i="1" dirty="0"/>
              <a:t>welk</a:t>
            </a:r>
            <a:r>
              <a:rPr lang="nl-NL" altLang="en-US" sz="2200" dirty="0"/>
              <a:t> eigen belang het precies gaat!</a:t>
            </a:r>
          </a:p>
          <a:p>
            <a:pPr>
              <a:lnSpc>
                <a:spcPct val="120000"/>
              </a:lnSpc>
            </a:pPr>
            <a:endParaRPr lang="nl-NL" altLang="en-US" sz="2400" dirty="0"/>
          </a:p>
          <a:p>
            <a:endParaRPr lang="en-US" dirty="0"/>
          </a:p>
        </p:txBody>
      </p:sp>
    </p:spTree>
    <p:extLst>
      <p:ext uri="{BB962C8B-B14F-4D97-AF65-F5344CB8AC3E}">
        <p14:creationId xmlns:p14="http://schemas.microsoft.com/office/powerpoint/2010/main" val="2807367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780762"/>
          </a:xfrm>
        </p:spPr>
        <p:txBody>
          <a:bodyPr>
            <a:normAutofit fontScale="90000"/>
          </a:bodyPr>
          <a:lstStyle/>
          <a:p>
            <a:r>
              <a:rPr lang="en-US" altLang="en-US" sz="5400" b="1" noProof="1"/>
              <a:t>Kennis van begrippen </a:t>
            </a:r>
            <a:r>
              <a:rPr lang="en-US" altLang="en-US" b="1" noProof="1"/>
              <a:t>als</a:t>
            </a:r>
            <a:r>
              <a:rPr lang="en-US" altLang="en-US" sz="5400" b="1" noProof="1"/>
              <a:t> </a:t>
            </a:r>
            <a:r>
              <a:rPr lang="en-US" altLang="en-US" b="1" noProof="1"/>
              <a:t>voorwaarde voor ethische vaardigheden</a:t>
            </a:r>
            <a:br>
              <a:rPr lang="en-US" altLang="en-US" b="1" noProof="1"/>
            </a:br>
            <a:r>
              <a:rPr lang="en-US" altLang="en-US" b="1" noProof="1"/>
              <a:t/>
            </a:r>
            <a:br>
              <a:rPr lang="en-US" altLang="en-US" b="1" noProof="1"/>
            </a:br>
            <a:endParaRPr lang="en-US" dirty="0"/>
          </a:p>
        </p:txBody>
      </p:sp>
      <p:sp>
        <p:nvSpPr>
          <p:cNvPr id="3" name="Content Placeholder 2"/>
          <p:cNvSpPr>
            <a:spLocks noGrp="1"/>
          </p:cNvSpPr>
          <p:nvPr>
            <p:ph idx="1"/>
          </p:nvPr>
        </p:nvSpPr>
        <p:spPr>
          <a:xfrm>
            <a:off x="2589212" y="2560320"/>
            <a:ext cx="8915400" cy="3350902"/>
          </a:xfrm>
        </p:spPr>
        <p:txBody>
          <a:bodyPr/>
          <a:lstStyle/>
          <a:p>
            <a:pPr>
              <a:lnSpc>
                <a:spcPct val="90000"/>
              </a:lnSpc>
            </a:pPr>
            <a:endParaRPr lang="nl-NL" altLang="en-US" dirty="0"/>
          </a:p>
          <a:p>
            <a:r>
              <a:rPr lang="en-US" dirty="0" err="1"/>
              <a:t>Basisbegrippen</a:t>
            </a:r>
            <a:r>
              <a:rPr lang="en-US" dirty="0"/>
              <a:t> </a:t>
            </a:r>
            <a:r>
              <a:rPr lang="en-US" dirty="0" err="1"/>
              <a:t>uit</a:t>
            </a:r>
            <a:r>
              <a:rPr lang="en-US" dirty="0"/>
              <a:t> de </a:t>
            </a:r>
            <a:r>
              <a:rPr lang="en-US" dirty="0" err="1"/>
              <a:t>ethiek</a:t>
            </a:r>
            <a:endParaRPr lang="en-US" dirty="0"/>
          </a:p>
          <a:p>
            <a:r>
              <a:rPr lang="en-US" dirty="0" err="1"/>
              <a:t>Normen</a:t>
            </a:r>
            <a:r>
              <a:rPr lang="en-US" dirty="0"/>
              <a:t>, </a:t>
            </a:r>
            <a:r>
              <a:rPr lang="en-US" dirty="0" err="1"/>
              <a:t>waarden</a:t>
            </a:r>
            <a:r>
              <a:rPr lang="en-US" dirty="0"/>
              <a:t>, </a:t>
            </a:r>
            <a:r>
              <a:rPr lang="en-US" dirty="0" err="1"/>
              <a:t>belangen</a:t>
            </a:r>
            <a:r>
              <a:rPr lang="en-US" dirty="0"/>
              <a:t> en </a:t>
            </a:r>
            <a:r>
              <a:rPr lang="en-US" dirty="0" err="1"/>
              <a:t>perspectieven</a:t>
            </a:r>
            <a:endParaRPr lang="en-US" dirty="0"/>
          </a:p>
        </p:txBody>
      </p:sp>
    </p:spTree>
    <p:extLst>
      <p:ext uri="{BB962C8B-B14F-4D97-AF65-F5344CB8AC3E}">
        <p14:creationId xmlns:p14="http://schemas.microsoft.com/office/powerpoint/2010/main" val="4277191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84650"/>
          </a:xfrm>
        </p:spPr>
        <p:txBody>
          <a:bodyPr/>
          <a:lstStyle/>
          <a:p>
            <a:r>
              <a:rPr lang="nl-NL" dirty="0"/>
              <a:t>Belangen (in de ethische context)</a:t>
            </a:r>
            <a:endParaRPr lang="en-US" dirty="0"/>
          </a:p>
        </p:txBody>
      </p:sp>
      <p:sp>
        <p:nvSpPr>
          <p:cNvPr id="3" name="Content Placeholder 2"/>
          <p:cNvSpPr>
            <a:spLocks noGrp="1"/>
          </p:cNvSpPr>
          <p:nvPr>
            <p:ph idx="1"/>
          </p:nvPr>
        </p:nvSpPr>
        <p:spPr/>
        <p:txBody>
          <a:bodyPr>
            <a:normAutofit lnSpcReduction="10000"/>
          </a:bodyPr>
          <a:lstStyle/>
          <a:p>
            <a:r>
              <a:rPr lang="en-US" altLang="en-US" noProof="1"/>
              <a:t>gemak, eigen comfort, voldoening in werk, uitdaging, </a:t>
            </a:r>
          </a:p>
          <a:p>
            <a:r>
              <a:rPr lang="en-US" altLang="en-US" noProof="1"/>
              <a:t>conflictvermijding, vermijden van verwijtbaarheid, voorkomen van aansprakelijkheid</a:t>
            </a:r>
          </a:p>
          <a:p>
            <a:r>
              <a:rPr lang="en-US" altLang="en-US" noProof="1"/>
              <a:t>sociale acceptatie, erkenning, </a:t>
            </a:r>
            <a:r>
              <a:rPr lang="nl-NL" altLang="en-US" dirty="0"/>
              <a:t>een goede beoordeling krijgen, </a:t>
            </a:r>
            <a:r>
              <a:rPr lang="nl-NL" altLang="en-US" noProof="1"/>
              <a:t>beroepseer, reputatie</a:t>
            </a:r>
          </a:p>
          <a:p>
            <a:r>
              <a:rPr lang="nl-NL" altLang="en-US" noProof="1"/>
              <a:t>ziektewinst (</a:t>
            </a:r>
            <a:r>
              <a:rPr lang="nl-NL" altLang="en-US" sz="1400" noProof="1"/>
              <a:t>voordeel dat iemand bij een aandoening heeft, bijv. aandacht van anderen krijgen, een uitkering krijgen</a:t>
            </a:r>
            <a:r>
              <a:rPr lang="nl-NL" altLang="en-US" noProof="1"/>
              <a:t>)</a:t>
            </a:r>
            <a:r>
              <a:rPr lang="nl-NL" altLang="en-US" dirty="0"/>
              <a:t>, </a:t>
            </a:r>
            <a:r>
              <a:rPr lang="nl-NL" altLang="en-US" noProof="1"/>
              <a:t>macht </a:t>
            </a:r>
            <a:r>
              <a:rPr lang="nl-NL" altLang="en-US" sz="1400" noProof="1"/>
              <a:t>(= het laatste woord willen hebben bij onenigheid/invloed uitoefenen</a:t>
            </a:r>
            <a:r>
              <a:rPr lang="nl-NL" altLang="en-US" noProof="1"/>
              <a:t>)</a:t>
            </a:r>
          </a:p>
          <a:p>
            <a:r>
              <a:rPr lang="nl-NL" altLang="en-US" noProof="1"/>
              <a:t>inkomen / inkomsten, behoud van je baan;</a:t>
            </a:r>
          </a:p>
          <a:p>
            <a:r>
              <a:rPr lang="nl-NL" altLang="en-US" noProof="1"/>
              <a:t>tijdsbesparing, efficiëntie, werkbaarheid;</a:t>
            </a:r>
          </a:p>
          <a:p>
            <a:r>
              <a:rPr lang="nl-NL" altLang="en-US" noProof="1"/>
              <a:t>gezonde financiën, kostenbesparing, voortbestaan van de instelling.</a:t>
            </a:r>
            <a:endParaRPr lang="en-US" dirty="0"/>
          </a:p>
          <a:p>
            <a:endParaRPr lang="en-US" dirty="0"/>
          </a:p>
        </p:txBody>
      </p:sp>
    </p:spTree>
    <p:extLst>
      <p:ext uri="{BB962C8B-B14F-4D97-AF65-F5344CB8AC3E}">
        <p14:creationId xmlns:p14="http://schemas.microsoft.com/office/powerpoint/2010/main" val="457940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Het benoemen van waarden en argumenten</a:t>
            </a:r>
            <a:endParaRPr lang="en-US" dirty="0"/>
          </a:p>
        </p:txBody>
      </p:sp>
      <p:sp>
        <p:nvSpPr>
          <p:cNvPr id="3" name="Content Placeholder 2"/>
          <p:cNvSpPr>
            <a:spLocks noGrp="1"/>
          </p:cNvSpPr>
          <p:nvPr>
            <p:ph idx="1"/>
          </p:nvPr>
        </p:nvSpPr>
        <p:spPr/>
        <p:txBody>
          <a:bodyPr>
            <a:normAutofit/>
          </a:bodyPr>
          <a:lstStyle/>
          <a:p>
            <a:pPr>
              <a:lnSpc>
                <a:spcPct val="80000"/>
              </a:lnSpc>
            </a:pPr>
            <a:r>
              <a:rPr lang="nl-NL" altLang="en-US" dirty="0"/>
              <a:t>Waarden of belangen bij de argumenten geven </a:t>
            </a:r>
            <a:r>
              <a:rPr lang="nl-NL" altLang="en-US" u="sng" dirty="0"/>
              <a:t>het motief achter het argument </a:t>
            </a:r>
            <a:r>
              <a:rPr lang="nl-NL" altLang="en-US" dirty="0"/>
              <a:t>aan. </a:t>
            </a:r>
          </a:p>
          <a:p>
            <a:pPr>
              <a:spcBef>
                <a:spcPct val="45000"/>
              </a:spcBef>
            </a:pPr>
            <a:r>
              <a:rPr lang="nl-NL" altLang="en-US" dirty="0"/>
              <a:t>Bij een bepaalde formulering van een argument past meestal  </a:t>
            </a:r>
            <a:r>
              <a:rPr lang="nl-NL" altLang="en-US" i="1" u="sng" dirty="0" err="1"/>
              <a:t>òf</a:t>
            </a:r>
            <a:r>
              <a:rPr lang="nl-NL" altLang="en-US" u="sng" dirty="0"/>
              <a:t> een waarde </a:t>
            </a:r>
            <a:r>
              <a:rPr lang="nl-NL" altLang="en-US" i="1" u="sng" dirty="0" err="1"/>
              <a:t>òf</a:t>
            </a:r>
            <a:r>
              <a:rPr lang="nl-NL" altLang="en-US" i="1" u="sng" dirty="0"/>
              <a:t> </a:t>
            </a:r>
            <a:r>
              <a:rPr lang="nl-NL" altLang="en-US" u="sng" dirty="0"/>
              <a:t>een belang</a:t>
            </a:r>
            <a:r>
              <a:rPr lang="nl-NL" altLang="en-US" dirty="0"/>
              <a:t> </a:t>
            </a:r>
          </a:p>
          <a:p>
            <a:pPr marL="0" indent="0">
              <a:spcBef>
                <a:spcPct val="45000"/>
              </a:spcBef>
              <a:buNone/>
            </a:pPr>
            <a:r>
              <a:rPr lang="nl-NL" altLang="en-US" dirty="0"/>
              <a:t>	</a:t>
            </a:r>
          </a:p>
          <a:p>
            <a:pPr marL="0" indent="0">
              <a:spcBef>
                <a:spcPct val="45000"/>
              </a:spcBef>
              <a:buNone/>
            </a:pPr>
            <a:r>
              <a:rPr lang="nl-NL" altLang="en-US" dirty="0"/>
              <a:t>Soms moet je een argument preciseren of aanvullen vóór je een waarde of een belang kunt noemen welke goed bij het argument aansluit </a:t>
            </a:r>
          </a:p>
          <a:p>
            <a:pPr>
              <a:spcBef>
                <a:spcPct val="45000"/>
              </a:spcBef>
            </a:pPr>
            <a:r>
              <a:rPr lang="nl-NL" altLang="en-US" dirty="0"/>
              <a:t>Een toelichting van de keuze van een waarde of belang is in principe overbodig: je argument vormt de toelichting </a:t>
            </a:r>
            <a:r>
              <a:rPr lang="nl-NL" altLang="en-US" i="1" dirty="0"/>
              <a:t>als</a:t>
            </a:r>
            <a:r>
              <a:rPr lang="nl-NL" altLang="en-US" dirty="0"/>
              <a:t> dit argument helder en precies geformuleerd is.</a:t>
            </a:r>
            <a:r>
              <a:rPr lang="nl-NL" altLang="en-US" sz="2000" dirty="0"/>
              <a:t> </a:t>
            </a:r>
            <a:endParaRPr lang="en-GB" altLang="en-US" sz="1600" dirty="0"/>
          </a:p>
          <a:p>
            <a:pPr>
              <a:lnSpc>
                <a:spcPct val="80000"/>
              </a:lnSpc>
            </a:pPr>
            <a:endParaRPr lang="nl-NL" altLang="en-US" dirty="0"/>
          </a:p>
          <a:p>
            <a:endParaRPr lang="en-US" dirty="0"/>
          </a:p>
        </p:txBody>
      </p:sp>
    </p:spTree>
    <p:extLst>
      <p:ext uri="{BB962C8B-B14F-4D97-AF65-F5344CB8AC3E}">
        <p14:creationId xmlns:p14="http://schemas.microsoft.com/office/powerpoint/2010/main" val="31861311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20642"/>
          </a:xfrm>
        </p:spPr>
        <p:txBody>
          <a:bodyPr/>
          <a:lstStyle/>
          <a:p>
            <a:r>
              <a:rPr lang="nl-NL" dirty="0"/>
              <a:t>Wel of geen dilemma?</a:t>
            </a:r>
            <a:endParaRPr lang="en-US" dirty="0"/>
          </a:p>
        </p:txBody>
      </p:sp>
      <p:sp>
        <p:nvSpPr>
          <p:cNvPr id="3" name="Content Placeholder 2"/>
          <p:cNvSpPr>
            <a:spLocks noGrp="1"/>
          </p:cNvSpPr>
          <p:nvPr>
            <p:ph idx="1"/>
          </p:nvPr>
        </p:nvSpPr>
        <p:spPr>
          <a:xfrm>
            <a:off x="2516060" y="2678961"/>
            <a:ext cx="8915400" cy="5382883"/>
          </a:xfrm>
        </p:spPr>
        <p:txBody>
          <a:bodyPr vert="horz" lIns="91440" tIns="45720" rIns="91440" bIns="45720" rtlCol="0" anchor="t">
            <a:normAutofit/>
          </a:bodyPr>
          <a:lstStyle/>
          <a:p>
            <a:r>
              <a:rPr lang="nl-NL" altLang="en-US" noProof="1"/>
              <a:t>Wat is een dilemma? </a:t>
            </a:r>
            <a:r>
              <a:rPr lang="nl-NL" altLang="en-US" i="1" noProof="1"/>
              <a:t>In de ethiek</a:t>
            </a:r>
            <a:r>
              <a:rPr lang="nl-NL" altLang="en-US" noProof="1"/>
              <a:t> gaat het bij een dilemma om een </a:t>
            </a:r>
            <a:r>
              <a:rPr lang="nl-NL" altLang="en-US" i="1" noProof="1"/>
              <a:t>bepaald soort</a:t>
            </a:r>
            <a:r>
              <a:rPr lang="nl-NL" altLang="en-US" noProof="1"/>
              <a:t> probleem: het gaat dan om </a:t>
            </a:r>
            <a:r>
              <a:rPr lang="nl-NL" altLang="en-US" i="1" noProof="1"/>
              <a:t>twee</a:t>
            </a:r>
            <a:r>
              <a:rPr lang="nl-NL" altLang="en-US" noProof="1"/>
              <a:t> mogelijkheden die allebei van belang zijn maar elkaar </a:t>
            </a:r>
            <a:r>
              <a:rPr lang="nl-NL" altLang="en-US" i="1" noProof="1"/>
              <a:t>uitsluiten. </a:t>
            </a:r>
            <a:endParaRPr lang="nl-NL" altLang="en-US" dirty="0"/>
          </a:p>
          <a:p>
            <a:r>
              <a:rPr lang="nl-NL" altLang="en-US" dirty="0"/>
              <a:t>Het </a:t>
            </a:r>
            <a:r>
              <a:rPr lang="nl-NL" altLang="en-US" i="1" dirty="0"/>
              <a:t>dilemma</a:t>
            </a:r>
            <a:r>
              <a:rPr lang="nl-NL" altLang="en-US" dirty="0"/>
              <a:t> dat aan de orde is, kun je omschrijven aan de hand van dit model: </a:t>
            </a:r>
            <a:r>
              <a:rPr lang="nl-NL" altLang="en-US" i="1" dirty="0"/>
              <a:t>'aan de ene kant wil ik / willen wij …', 'maar aan de andere kant wil ik / willen wij ook…'</a:t>
            </a:r>
          </a:p>
          <a:p>
            <a:pPr marL="0" indent="0">
              <a:lnSpc>
                <a:spcPct val="90000"/>
              </a:lnSpc>
              <a:spcAft>
                <a:spcPct val="20000"/>
              </a:spcAft>
              <a:buNone/>
            </a:pPr>
            <a:r>
              <a:rPr lang="nl-NL" altLang="en-US" dirty="0"/>
              <a:t>Bijv. 'Aan de ene kant zou </a:t>
            </a:r>
            <a:r>
              <a:rPr lang="nl-NL" altLang="en-US" i="1" dirty="0"/>
              <a:t>ik</a:t>
            </a:r>
            <a:r>
              <a:rPr lang="nl-NL" altLang="en-US" dirty="0"/>
              <a:t> de eigen keuze van mevr. J. willen respecteren maar aan de andere kant </a:t>
            </a:r>
            <a:r>
              <a:rPr lang="nl-NL" altLang="en-US" i="1" dirty="0"/>
              <a:t>wil</a:t>
            </a:r>
            <a:r>
              <a:rPr lang="nl-NL" altLang="en-US" dirty="0"/>
              <a:t> </a:t>
            </a:r>
            <a:r>
              <a:rPr lang="nl-NL" altLang="en-US" i="1" dirty="0"/>
              <a:t>ik ook</a:t>
            </a:r>
            <a:r>
              <a:rPr lang="nl-NL" altLang="en-US" dirty="0"/>
              <a:t> voorkomen dat haar toestand achteruit gaat.'</a:t>
            </a:r>
            <a:endParaRPr lang="nl-NL" altLang="en-US" i="1" dirty="0"/>
          </a:p>
          <a:p>
            <a:pPr>
              <a:lnSpc>
                <a:spcPct val="110000"/>
              </a:lnSpc>
              <a:spcBef>
                <a:spcPct val="50000"/>
              </a:spcBef>
              <a:buNone/>
            </a:pPr>
            <a:r>
              <a:rPr lang="nl-NL" altLang="en-US" sz="1400" noProof="1"/>
              <a:t>	</a:t>
            </a:r>
          </a:p>
          <a:p>
            <a:endParaRPr lang="nl-NL" altLang="en-US" dirty="0"/>
          </a:p>
          <a:p>
            <a:endParaRPr lang="en-US" dirty="0"/>
          </a:p>
        </p:txBody>
      </p:sp>
    </p:spTree>
    <p:extLst>
      <p:ext uri="{BB962C8B-B14F-4D97-AF65-F5344CB8AC3E}">
        <p14:creationId xmlns:p14="http://schemas.microsoft.com/office/powerpoint/2010/main" val="786140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20642"/>
          </a:xfrm>
        </p:spPr>
        <p:txBody>
          <a:bodyPr/>
          <a:lstStyle/>
          <a:p>
            <a:r>
              <a:rPr lang="nl-NL" dirty="0"/>
              <a:t>Wel of geen dilemma?</a:t>
            </a:r>
            <a:endParaRPr lang="en-US" dirty="0"/>
          </a:p>
        </p:txBody>
      </p:sp>
      <p:sp>
        <p:nvSpPr>
          <p:cNvPr id="3" name="Content Placeholder 2"/>
          <p:cNvSpPr>
            <a:spLocks noGrp="1"/>
          </p:cNvSpPr>
          <p:nvPr>
            <p:ph idx="1"/>
          </p:nvPr>
        </p:nvSpPr>
        <p:spPr>
          <a:xfrm>
            <a:off x="2516060" y="1557528"/>
            <a:ext cx="8915400" cy="5181600"/>
          </a:xfrm>
        </p:spPr>
        <p:txBody>
          <a:bodyPr vert="horz" lIns="91440" tIns="45720" rIns="91440" bIns="45720" rtlCol="0" anchor="t">
            <a:normAutofit/>
          </a:bodyPr>
          <a:lstStyle/>
          <a:p>
            <a:pPr marL="0" indent="0">
              <a:lnSpc>
                <a:spcPct val="90000"/>
              </a:lnSpc>
              <a:spcAft>
                <a:spcPct val="20000"/>
              </a:spcAft>
              <a:buNone/>
            </a:pPr>
            <a:r>
              <a:rPr lang="nl-NL" altLang="en-US" dirty="0"/>
              <a:t>Bijv. 'Aan de ene kant zou </a:t>
            </a:r>
            <a:r>
              <a:rPr lang="nl-NL" altLang="en-US" i="1" dirty="0"/>
              <a:t>ik</a:t>
            </a:r>
            <a:r>
              <a:rPr lang="nl-NL" altLang="en-US" dirty="0"/>
              <a:t> de eigen keuze van mevr. J. willen respecteren maar aan de andere kant </a:t>
            </a:r>
            <a:r>
              <a:rPr lang="nl-NL" altLang="en-US" i="1" dirty="0"/>
              <a:t>wil</a:t>
            </a:r>
            <a:r>
              <a:rPr lang="nl-NL" altLang="en-US" dirty="0"/>
              <a:t> </a:t>
            </a:r>
            <a:r>
              <a:rPr lang="nl-NL" altLang="en-US" i="1" dirty="0"/>
              <a:t>ik ook</a:t>
            </a:r>
            <a:r>
              <a:rPr lang="nl-NL" altLang="en-US" dirty="0"/>
              <a:t> voorkomen dat haar toestand achteruit gaat.'</a:t>
            </a:r>
            <a:endParaRPr lang="nl-NL" altLang="en-US" i="1" dirty="0"/>
          </a:p>
          <a:p>
            <a:r>
              <a:rPr lang="nl-NL" altLang="en-US" noProof="1">
                <a:sym typeface="Wingdings" panose="05000000000000000000" pitchFamily="2" charset="2"/>
              </a:rPr>
              <a:t>Bij de formulering van h</a:t>
            </a:r>
            <a:r>
              <a:rPr lang="nl-NL" altLang="en-US" noProof="1"/>
              <a:t>et dilemma kun je gebruik maken van je voornaamste voorargument en je voornaamste tegenargument.</a:t>
            </a:r>
          </a:p>
          <a:p>
            <a:pPr>
              <a:lnSpc>
                <a:spcPct val="80000"/>
              </a:lnSpc>
              <a:spcBef>
                <a:spcPct val="80000"/>
              </a:spcBef>
              <a:spcAft>
                <a:spcPct val="40000"/>
              </a:spcAft>
              <a:buFontTx/>
              <a:buNone/>
            </a:pPr>
            <a:r>
              <a:rPr lang="nl-NL" altLang="en-US" sz="1200" dirty="0"/>
              <a:t>	</a:t>
            </a:r>
            <a:r>
              <a:rPr lang="nl-NL" altLang="en-US" dirty="0"/>
              <a:t>Formuleer het dilemma praktisch; vermijd het noemen van waarden in de formulering van een dilemma zelf.</a:t>
            </a:r>
          </a:p>
          <a:p>
            <a:r>
              <a:rPr lang="nl-NL" altLang="en-US" dirty="0"/>
              <a:t>Beschrijf het dilemma vanuit jouwgezichtspunt (ik of wij) en gebruik het hulpwerkwoord 'willen' of iets dergelijks aan beide kanten van het dilemma</a:t>
            </a:r>
            <a:r>
              <a:rPr lang="en-US" altLang="en-US" dirty="0"/>
              <a:t>.</a:t>
            </a:r>
          </a:p>
          <a:p>
            <a:pPr>
              <a:lnSpc>
                <a:spcPct val="90000"/>
              </a:lnSpc>
              <a:spcBef>
                <a:spcPct val="50000"/>
              </a:spcBef>
            </a:pPr>
            <a:r>
              <a:rPr lang="nl-NL" altLang="en-US" dirty="0"/>
              <a:t>Geef </a:t>
            </a:r>
            <a:r>
              <a:rPr lang="nl-NL" altLang="en-US" noProof="1"/>
              <a:t>vervolgens aan welke </a:t>
            </a:r>
            <a:r>
              <a:rPr lang="nl-NL" altLang="en-US" i="1" noProof="1"/>
              <a:t>waarden of belangen</a:t>
            </a:r>
            <a:r>
              <a:rPr lang="nl-NL" altLang="en-US" noProof="1"/>
              <a:t> bij dit dilemma tegenover elkaar staan (W</a:t>
            </a:r>
            <a:r>
              <a:rPr lang="en-US" altLang="en-US" dirty="0"/>
              <a:t> </a:t>
            </a:r>
            <a:r>
              <a:rPr lang="en-US" altLang="en-US" noProof="1">
                <a:sym typeface="Wingdings" panose="05000000000000000000" pitchFamily="2" charset="2"/>
              </a:rPr>
              <a:t>&lt;</a:t>
            </a:r>
            <a:r>
              <a:rPr lang="en-US" altLang="en-US" noProof="1">
                <a:cs typeface="Arial"/>
                <a:sym typeface="Wingdings" panose="05000000000000000000" pitchFamily="2" charset="2"/>
              </a:rPr>
              <a:t>–</a:t>
            </a:r>
            <a:r>
              <a:rPr lang="en-US" altLang="en-US" noProof="1"/>
              <a:t>&gt; W of W</a:t>
            </a:r>
            <a:r>
              <a:rPr lang="nl-NL" altLang="en-US" dirty="0"/>
              <a:t> </a:t>
            </a:r>
            <a:r>
              <a:rPr lang="nl-NL" altLang="en-US" noProof="1">
                <a:sym typeface="Wingdings" panose="05000000000000000000" pitchFamily="2" charset="2"/>
              </a:rPr>
              <a:t>&lt;</a:t>
            </a:r>
            <a:r>
              <a:rPr lang="nl-NL" altLang="en-US" noProof="1">
                <a:cs typeface="Arial"/>
                <a:sym typeface="Wingdings" panose="05000000000000000000" pitchFamily="2" charset="2"/>
              </a:rPr>
              <a:t>–</a:t>
            </a:r>
            <a:r>
              <a:rPr lang="nl-NL" altLang="en-US" noProof="1"/>
              <a:t>&gt;</a:t>
            </a:r>
            <a:r>
              <a:rPr lang="nl-NL" altLang="en-US" dirty="0"/>
              <a:t> </a:t>
            </a:r>
            <a:r>
              <a:rPr lang="nl-NL" altLang="en-US" noProof="1"/>
              <a:t>B) 		</a:t>
            </a:r>
          </a:p>
          <a:p>
            <a:pPr marL="0" indent="0">
              <a:lnSpc>
                <a:spcPct val="90000"/>
              </a:lnSpc>
              <a:spcBef>
                <a:spcPct val="50000"/>
              </a:spcBef>
              <a:buNone/>
            </a:pPr>
            <a:r>
              <a:rPr lang="nl-NL" altLang="en-US" noProof="1"/>
              <a:t>      let op:  Dus niet B&lt;-&gt;B!</a:t>
            </a:r>
            <a:endParaRPr lang="nl-NL" altLang="en-US" i="1" noProof="1"/>
          </a:p>
          <a:p>
            <a:pPr>
              <a:lnSpc>
                <a:spcPct val="110000"/>
              </a:lnSpc>
              <a:spcBef>
                <a:spcPct val="50000"/>
              </a:spcBef>
              <a:buNone/>
            </a:pPr>
            <a:r>
              <a:rPr lang="nl-NL" altLang="en-US" sz="1400" noProof="1"/>
              <a:t>	</a:t>
            </a:r>
          </a:p>
          <a:p>
            <a:endParaRPr lang="nl-NL" altLang="en-US" dirty="0"/>
          </a:p>
          <a:p>
            <a:endParaRPr lang="en-US" dirty="0"/>
          </a:p>
        </p:txBody>
      </p:sp>
    </p:spTree>
    <p:extLst>
      <p:ext uri="{BB962C8B-B14F-4D97-AF65-F5344CB8AC3E}">
        <p14:creationId xmlns:p14="http://schemas.microsoft.com/office/powerpoint/2010/main" val="1270291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Hoe ga je met het probleem om?</a:t>
            </a:r>
            <a:endParaRPr lang="en-US" dirty="0"/>
          </a:p>
        </p:txBody>
      </p:sp>
      <p:sp>
        <p:nvSpPr>
          <p:cNvPr id="3" name="Content Placeholder 2"/>
          <p:cNvSpPr>
            <a:spLocks noGrp="1"/>
          </p:cNvSpPr>
          <p:nvPr>
            <p:ph idx="1"/>
          </p:nvPr>
        </p:nvSpPr>
        <p:spPr/>
        <p:txBody>
          <a:bodyPr/>
          <a:lstStyle/>
          <a:p>
            <a:r>
              <a:rPr lang="nl-NL" dirty="0"/>
              <a:t>Je afweging (je belangrijkste vóór en tegen argument) toelichten </a:t>
            </a:r>
            <a:r>
              <a:rPr lang="nl-NL" dirty="0" err="1"/>
              <a:t>dmv</a:t>
            </a:r>
            <a:r>
              <a:rPr lang="nl-NL" dirty="0"/>
              <a:t> ‘waarom…’ of ‘want…’</a:t>
            </a:r>
          </a:p>
          <a:p>
            <a:pPr>
              <a:lnSpc>
                <a:spcPct val="120000"/>
              </a:lnSpc>
              <a:spcBef>
                <a:spcPct val="50000"/>
              </a:spcBef>
            </a:pPr>
            <a:r>
              <a:rPr lang="nl-NL" altLang="en-US" dirty="0"/>
              <a:t>Meestal zal je de morele vraag niet zonder meer met ja of met nee beantwoorden maar met de redelijkheid van beide opties in meerdere of in mindere mate rekening willen houden (en toelichten).</a:t>
            </a:r>
          </a:p>
          <a:p>
            <a:endParaRPr lang="en-US" dirty="0"/>
          </a:p>
        </p:txBody>
      </p:sp>
    </p:spTree>
    <p:extLst>
      <p:ext uri="{BB962C8B-B14F-4D97-AF65-F5344CB8AC3E}">
        <p14:creationId xmlns:p14="http://schemas.microsoft.com/office/powerpoint/2010/main" val="481691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Morele kwaliteiten</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r>
              <a:rPr lang="en-US" altLang="en-US" i="1" noProof="1"/>
              <a:t>morele kwaliteiten in meer strikte zin</a:t>
            </a:r>
            <a:r>
              <a:rPr lang="en-US" altLang="en-US" noProof="1"/>
              <a:t> ('deugden'):</a:t>
            </a:r>
            <a:r>
              <a:rPr lang="en-US" altLang="en-US" i="1" noProof="1"/>
              <a:t> </a:t>
            </a:r>
            <a:endParaRPr lang="en-US" altLang="en-US" noProof="1"/>
          </a:p>
          <a:p>
            <a:pPr>
              <a:buNone/>
            </a:pPr>
            <a:r>
              <a:rPr lang="en-US" altLang="en-US" noProof="1"/>
              <a:t>	</a:t>
            </a:r>
            <a:r>
              <a:rPr lang="nl-NL" altLang="en-US" dirty="0"/>
              <a:t>o.a.</a:t>
            </a:r>
            <a:r>
              <a:rPr lang="nl-NL" altLang="en-US" noProof="1"/>
              <a:t> inlevingsvermogen, betrokkenheid, verantwoordelijk-heid(sgevoel), moed, integriteit, geduld, respect, verdraagzaamheid (bij</a:t>
            </a:r>
            <a:r>
              <a:rPr lang="nl-NL" altLang="en-US" dirty="0"/>
              <a:t>v.</a:t>
            </a:r>
            <a:r>
              <a:rPr lang="nl-NL" altLang="en-US" noProof="1"/>
              <a:t> niet opdringen van eigen normen), zorgzaamheid</a:t>
            </a:r>
            <a:r>
              <a:rPr lang="nl-NL" altLang="en-US" dirty="0"/>
              <a:t>, tact, coöperativiteit</a:t>
            </a:r>
            <a:r>
              <a:rPr lang="nl-NL" altLang="en-US" noProof="1"/>
              <a:t>; </a:t>
            </a:r>
          </a:p>
          <a:p>
            <a:r>
              <a:rPr lang="nl-NL" altLang="en-US" i="1" noProof="1"/>
              <a:t>kwaliteiten met een moreel aspect</a:t>
            </a:r>
            <a:r>
              <a:rPr lang="nl-NL" altLang="en-US" noProof="1"/>
              <a:t> (competenties):</a:t>
            </a:r>
          </a:p>
          <a:p>
            <a:pPr>
              <a:buNone/>
            </a:pPr>
            <a:r>
              <a:rPr lang="nl-NL" altLang="en-US" noProof="1"/>
              <a:t>	- zorgvuldigheid, creativeit, initiatief, strategisch vernuft;</a:t>
            </a:r>
          </a:p>
          <a:p>
            <a:pPr>
              <a:buNone/>
            </a:pPr>
            <a:r>
              <a:rPr lang="nl-NL" altLang="en-US" noProof="1"/>
              <a:t>	- kennis (van …)*, technische vaardigheden (nl. …)*, gespreksvaardigheden (nl. …)*;</a:t>
            </a:r>
            <a:endParaRPr lang="nl-NL" altLang="en-US" i="1" noProof="1"/>
          </a:p>
          <a:p>
            <a:r>
              <a:rPr lang="nl-NL" altLang="en-US" i="1" noProof="1"/>
              <a:t>een overstijgende kwaliteit</a:t>
            </a:r>
            <a:r>
              <a:rPr lang="nl-NL" altLang="en-US" noProof="1"/>
              <a:t>:  professionaliteit (in de zin van …)*.</a:t>
            </a:r>
          </a:p>
          <a:p>
            <a:pPr>
              <a:buNone/>
            </a:pPr>
            <a:r>
              <a:rPr lang="nl-NL" altLang="en-US" noProof="1"/>
              <a:t>	</a:t>
            </a:r>
          </a:p>
          <a:p>
            <a:pPr>
              <a:buNone/>
            </a:pPr>
            <a:endParaRPr lang="en-US" sz="1200" dirty="0"/>
          </a:p>
        </p:txBody>
      </p:sp>
    </p:spTree>
    <p:extLst>
      <p:ext uri="{BB962C8B-B14F-4D97-AF65-F5344CB8AC3E}">
        <p14:creationId xmlns:p14="http://schemas.microsoft.com/office/powerpoint/2010/main" val="3586194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Kenmerken van morele kwaliteiten</a:t>
            </a:r>
            <a:endParaRPr lang="en-US" dirty="0"/>
          </a:p>
        </p:txBody>
      </p:sp>
      <p:sp>
        <p:nvSpPr>
          <p:cNvPr id="3" name="Content Placeholder 2"/>
          <p:cNvSpPr>
            <a:spLocks noGrp="1"/>
          </p:cNvSpPr>
          <p:nvPr>
            <p:ph idx="1"/>
          </p:nvPr>
        </p:nvSpPr>
        <p:spPr/>
        <p:txBody>
          <a:bodyPr/>
          <a:lstStyle/>
          <a:p>
            <a:r>
              <a:rPr lang="nl-NL" altLang="en-US" dirty="0"/>
              <a:t>Het gaat hierbij om bepaalde </a:t>
            </a:r>
            <a:r>
              <a:rPr lang="nl-NL" altLang="en-US" i="1" dirty="0"/>
              <a:t>persoonlijke</a:t>
            </a:r>
            <a:r>
              <a:rPr lang="nl-NL" altLang="en-US" dirty="0"/>
              <a:t> kwaliteiten (een zaak dus van </a:t>
            </a:r>
            <a:r>
              <a:rPr lang="nl-NL" altLang="en-US" i="1" dirty="0"/>
              <a:t>houding</a:t>
            </a:r>
            <a:r>
              <a:rPr lang="nl-NL" altLang="en-US" dirty="0"/>
              <a:t>) en om vaardigheden.</a:t>
            </a:r>
          </a:p>
          <a:p>
            <a:pPr marL="0" indent="0">
              <a:buNone/>
            </a:pPr>
            <a:endParaRPr lang="nl-NL" altLang="en-US" dirty="0"/>
          </a:p>
          <a:p>
            <a:r>
              <a:rPr lang="nl-NL" altLang="en-US" dirty="0"/>
              <a:t>die nodig zijn om bepaalde activiteiten </a:t>
            </a:r>
            <a:r>
              <a:rPr lang="nl-NL" altLang="en-US" i="1" dirty="0"/>
              <a:t>goed</a:t>
            </a:r>
            <a:r>
              <a:rPr lang="nl-NL" altLang="en-US" dirty="0"/>
              <a:t> uit te </a:t>
            </a:r>
            <a:r>
              <a:rPr lang="nl-NL" altLang="en-US" i="1" dirty="0"/>
              <a:t>kunnen</a:t>
            </a:r>
            <a:r>
              <a:rPr lang="nl-NL" altLang="en-US" dirty="0"/>
              <a:t> voeren.</a:t>
            </a:r>
          </a:p>
          <a:p>
            <a:pPr marL="0" indent="0">
              <a:buNone/>
            </a:pPr>
            <a:endParaRPr lang="nl-NL" altLang="en-US" dirty="0"/>
          </a:p>
          <a:p>
            <a:r>
              <a:rPr lang="nl-NL" altLang="en-US" dirty="0"/>
              <a:t>Het gaat bij morele kwaliteiten om </a:t>
            </a:r>
            <a:r>
              <a:rPr lang="nl-NL" altLang="en-US" i="1" dirty="0"/>
              <a:t>abstracte </a:t>
            </a:r>
            <a:r>
              <a:rPr lang="nl-NL" altLang="en-US" dirty="0"/>
              <a:t>begrippen.</a:t>
            </a:r>
          </a:p>
          <a:p>
            <a:r>
              <a:rPr lang="nl-NL" altLang="en-US" dirty="0"/>
              <a:t>Morele kwaliteiten worden allereerst door een zelfstandig naamwoord weergegeven.</a:t>
            </a:r>
            <a:endParaRPr lang="en-US" dirty="0"/>
          </a:p>
          <a:p>
            <a:endParaRPr lang="en-US" dirty="0"/>
          </a:p>
        </p:txBody>
      </p:sp>
    </p:spTree>
    <p:extLst>
      <p:ext uri="{BB962C8B-B14F-4D97-AF65-F5344CB8AC3E}">
        <p14:creationId xmlns:p14="http://schemas.microsoft.com/office/powerpoint/2010/main" val="15695136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6562" y="4219798"/>
            <a:ext cx="17994121" cy="7012333"/>
          </a:xfrm>
        </p:spPr>
        <p:txBody>
          <a:bodyPr>
            <a:normAutofit/>
          </a:bodyPr>
          <a:lstStyle/>
          <a:p>
            <a:pPr marL="0" indent="0" algn="ctr">
              <a:buNone/>
            </a:pPr>
            <a:endParaRPr lang="en-US" sz="9600" dirty="0">
              <a:latin typeface="Aparajita" panose="020B0604020202020204" pitchFamily="34" charset="0"/>
              <a:cs typeface="Aparajita" panose="020B0604020202020204" pitchFamily="34" charset="0"/>
            </a:endParaRPr>
          </a:p>
        </p:txBody>
      </p:sp>
      <p:pic>
        <p:nvPicPr>
          <p:cNvPr id="1028" name="Picture 4" descr="Free Image on Pixabay - Justitia, Justice, Case Law, Symbol Roanoke Virginia, Dragon Age, Vrijhijdsbeeld, Batman, Symbolen, Superheld, Afstand, Boek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022" y="1"/>
            <a:ext cx="514773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87096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a:t>Vragen of suggesties?</a:t>
            </a:r>
          </a:p>
        </p:txBody>
      </p:sp>
      <p:sp>
        <p:nvSpPr>
          <p:cNvPr id="3" name="Tijdelijke aanduiding voor inhoud 2"/>
          <p:cNvSpPr>
            <a:spLocks noGrp="1"/>
          </p:cNvSpPr>
          <p:nvPr>
            <p:ph idx="1"/>
          </p:nvPr>
        </p:nvSpPr>
        <p:spPr/>
        <p:txBody>
          <a:bodyPr/>
          <a:lstStyle/>
          <a:p>
            <a:pPr marL="0" indent="0" algn="ctr">
              <a:buNone/>
            </a:pPr>
            <a:r>
              <a:rPr lang="nl-NL" sz="2000" dirty="0"/>
              <a:t>Altijd welkom!</a:t>
            </a:r>
          </a:p>
          <a:p>
            <a:pPr marL="0" indent="0" algn="ctr">
              <a:buNone/>
            </a:pPr>
            <a:endParaRPr lang="nl-NL" dirty="0"/>
          </a:p>
          <a:p>
            <a:pPr marL="0" indent="0" algn="ctr">
              <a:buNone/>
            </a:pPr>
            <a:endParaRPr lang="nl-NL" dirty="0"/>
          </a:p>
          <a:p>
            <a:pPr marL="0" indent="0" algn="ctr">
              <a:buNone/>
            </a:pPr>
            <a:r>
              <a:rPr lang="nl-NL" dirty="0"/>
              <a:t>Mail: Arjan.vanos@hu.nl</a:t>
            </a:r>
          </a:p>
        </p:txBody>
      </p:sp>
    </p:spTree>
    <p:extLst>
      <p:ext uri="{BB962C8B-B14F-4D97-AF65-F5344CB8AC3E}">
        <p14:creationId xmlns:p14="http://schemas.microsoft.com/office/powerpoint/2010/main" val="1887652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Referenties</a:t>
            </a:r>
          </a:p>
        </p:txBody>
      </p:sp>
      <p:sp>
        <p:nvSpPr>
          <p:cNvPr id="3" name="Tijdelijke aanduiding voor inhoud 2"/>
          <p:cNvSpPr>
            <a:spLocks noGrp="1"/>
          </p:cNvSpPr>
          <p:nvPr>
            <p:ph idx="1"/>
          </p:nvPr>
        </p:nvSpPr>
        <p:spPr/>
        <p:txBody>
          <a:bodyPr/>
          <a:lstStyle/>
          <a:p>
            <a:endParaRPr lang="nl-NL" dirty="0"/>
          </a:p>
          <a:p>
            <a:r>
              <a:rPr lang="nl-NL" dirty="0"/>
              <a:t>Den Hertog, C., in: </a:t>
            </a:r>
            <a:r>
              <a:rPr lang="nl-NL" dirty="0" err="1"/>
              <a:t>Koetsenruijter</a:t>
            </a:r>
            <a:r>
              <a:rPr lang="nl-NL" dirty="0"/>
              <a:t>, R., en Van der Heide W., (2014). </a:t>
            </a:r>
            <a:r>
              <a:rPr lang="nl-NL" i="1" dirty="0"/>
              <a:t>Reflecteren: Handvatten voor verpleegkundigen</a:t>
            </a:r>
            <a:r>
              <a:rPr lang="nl-NL" dirty="0"/>
              <a:t>, 2e druk. Den Haag: Lemma. </a:t>
            </a:r>
            <a:endParaRPr lang="nl-NL" dirty="0" smtClean="0"/>
          </a:p>
          <a:p>
            <a:pPr marL="0" indent="0">
              <a:buNone/>
            </a:pPr>
            <a:endParaRPr lang="nl-NL" dirty="0"/>
          </a:p>
        </p:txBody>
      </p:sp>
    </p:spTree>
    <p:extLst>
      <p:ext uri="{BB962C8B-B14F-4D97-AF65-F5344CB8AC3E}">
        <p14:creationId xmlns:p14="http://schemas.microsoft.com/office/powerpoint/2010/main" val="4063378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144043" y="2133600"/>
            <a:ext cx="8915400" cy="5018314"/>
          </a:xfrm>
        </p:spPr>
        <p:txBody>
          <a:bodyPr>
            <a:normAutofit lnSpcReduction="10000"/>
          </a:bodyPr>
          <a:lstStyle/>
          <a:p>
            <a:endParaRPr lang="nl-NL" altLang="en-US" dirty="0"/>
          </a:p>
          <a:p>
            <a:endParaRPr lang="nl-NL" altLang="en-US" dirty="0"/>
          </a:p>
          <a:p>
            <a:endParaRPr lang="nl-NL" altLang="en-US" dirty="0"/>
          </a:p>
          <a:p>
            <a:endParaRPr lang="nl-NL" altLang="en-US" dirty="0"/>
          </a:p>
          <a:p>
            <a:endParaRPr lang="nl-NL" altLang="en-US" dirty="0"/>
          </a:p>
          <a:p>
            <a:endParaRPr lang="nl-NL" altLang="en-US" dirty="0"/>
          </a:p>
          <a:p>
            <a:endParaRPr lang="nl-NL" altLang="en-US" dirty="0"/>
          </a:p>
          <a:p>
            <a:r>
              <a:rPr lang="nl-NL" altLang="en-US" dirty="0"/>
              <a:t>Ethiek is een</a:t>
            </a:r>
            <a:r>
              <a:rPr lang="nl-NL" altLang="en-US" i="1" dirty="0"/>
              <a:t> </a:t>
            </a:r>
            <a:r>
              <a:rPr lang="nl-NL" altLang="en-US" dirty="0"/>
              <a:t>kritische </a:t>
            </a:r>
            <a:r>
              <a:rPr lang="en-US" altLang="en-US" dirty="0" err="1"/>
              <a:t>én</a:t>
            </a:r>
            <a:r>
              <a:rPr lang="en-US" altLang="en-US" dirty="0"/>
              <a:t> </a:t>
            </a:r>
            <a:r>
              <a:rPr lang="nl-NL" altLang="en-US" dirty="0"/>
              <a:t>systematische bezinning op wat </a:t>
            </a:r>
            <a:r>
              <a:rPr lang="nl-NL" altLang="en-US" noProof="1"/>
              <a:t>goed of slecht / juist of onjuist is /de moraal </a:t>
            </a:r>
            <a:endParaRPr lang="nl-NL" altLang="en-US" i="1" noProof="1"/>
          </a:p>
          <a:p>
            <a:pPr>
              <a:spcBef>
                <a:spcPct val="70000"/>
              </a:spcBef>
            </a:pPr>
            <a:r>
              <a:rPr lang="nl-NL" altLang="en-US" dirty="0"/>
              <a:t>Vgl. </a:t>
            </a:r>
            <a:r>
              <a:rPr lang="nl-NL" altLang="en-US" i="1" dirty="0"/>
              <a:t>moraal</a:t>
            </a:r>
            <a:r>
              <a:rPr lang="nl-NL" altLang="en-US" dirty="0"/>
              <a:t>: opvattingen over wat goed of slecht is zoals die in het gedrag tot uiting komen. </a:t>
            </a:r>
          </a:p>
          <a:p>
            <a:pPr marL="0" indent="0">
              <a:spcBef>
                <a:spcPct val="70000"/>
              </a:spcBef>
              <a:buNone/>
            </a:pPr>
            <a:endParaRPr lang="nl-NL" dirty="0"/>
          </a:p>
          <a:p>
            <a:pPr marL="0" indent="0">
              <a:spcBef>
                <a:spcPct val="70000"/>
              </a:spcBef>
              <a:buNone/>
            </a:pPr>
            <a:r>
              <a:rPr lang="nl-NL" dirty="0"/>
              <a:t>. </a:t>
            </a:r>
            <a:endParaRPr lang="en-US" dirty="0"/>
          </a:p>
          <a:p>
            <a:endParaRPr lang="en-US" dirty="0"/>
          </a:p>
        </p:txBody>
      </p:sp>
      <p:pic>
        <p:nvPicPr>
          <p:cNvPr id="4" name="Afbeelding 3" descr="http://vubtoday.be/sites/default/files/styles/vub_detail_default/public/articles/media/Week%20van%20de%20ethiek.jpg?itok=uKJtv0L4&amp;c=df4f149677d6a6a7c249aa02fe3a66f8"/>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1999" cy="4180114"/>
          </a:xfrm>
          <a:prstGeom prst="rect">
            <a:avLst/>
          </a:prstGeom>
          <a:noFill/>
          <a:ln>
            <a:noFill/>
          </a:ln>
        </p:spPr>
      </p:pic>
    </p:spTree>
    <p:extLst>
      <p:ext uri="{BB962C8B-B14F-4D97-AF65-F5344CB8AC3E}">
        <p14:creationId xmlns:p14="http://schemas.microsoft.com/office/powerpoint/2010/main" val="2843786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dirty="0"/>
              <a:t>Onderverdeling van de ethiek van de zorg</a:t>
            </a:r>
            <a:endParaRPr lang="en-US" dirty="0"/>
          </a:p>
        </p:txBody>
      </p:sp>
      <p:sp>
        <p:nvSpPr>
          <p:cNvPr id="3" name="Content Placeholder 2"/>
          <p:cNvSpPr>
            <a:spLocks noGrp="1"/>
          </p:cNvSpPr>
          <p:nvPr>
            <p:ph idx="1"/>
          </p:nvPr>
        </p:nvSpPr>
        <p:spPr/>
        <p:txBody>
          <a:bodyPr/>
          <a:lstStyle/>
          <a:p>
            <a:r>
              <a:rPr lang="nl-NL" altLang="en-US" i="1" dirty="0"/>
              <a:t>Grote ethiek</a:t>
            </a:r>
            <a:r>
              <a:rPr lang="nl-NL" altLang="en-US" dirty="0"/>
              <a:t> (rondom de grenzen van het leven): abortus, euthanasie, reanimatie, donorwet, onderzoek (politiek, filosofen, ethici)</a:t>
            </a:r>
          </a:p>
          <a:p>
            <a:pPr marL="0" indent="0">
              <a:buNone/>
            </a:pPr>
            <a:endParaRPr lang="nl-NL" altLang="en-US" dirty="0"/>
          </a:p>
          <a:p>
            <a:pPr>
              <a:spcBef>
                <a:spcPct val="50000"/>
              </a:spcBef>
            </a:pPr>
            <a:r>
              <a:rPr lang="nl-NL" altLang="en-US" i="1" dirty="0"/>
              <a:t>Kleine ethiek:</a:t>
            </a:r>
            <a:r>
              <a:rPr lang="nl-NL" altLang="en-US" dirty="0"/>
              <a:t> problemen van alledag, m.n. in de relatie zorgverlener —</a:t>
            </a:r>
            <a:r>
              <a:rPr lang="en-US" altLang="en-US" dirty="0"/>
              <a:t> </a:t>
            </a:r>
            <a:r>
              <a:rPr lang="nl-NL" altLang="en-US" dirty="0"/>
              <a:t>zorgvrager of de omgeving.</a:t>
            </a:r>
          </a:p>
          <a:p>
            <a:pPr>
              <a:spcBef>
                <a:spcPct val="50000"/>
              </a:spcBef>
              <a:buFontTx/>
              <a:buNone/>
            </a:pPr>
            <a:r>
              <a:rPr lang="nl-NL" altLang="en-US" dirty="0"/>
              <a:t>	</a:t>
            </a:r>
          </a:p>
          <a:p>
            <a:pPr>
              <a:spcBef>
                <a:spcPct val="50000"/>
              </a:spcBef>
              <a:buFontTx/>
              <a:buNone/>
            </a:pPr>
            <a:r>
              <a:rPr lang="nl-NL" altLang="en-US" dirty="0"/>
              <a:t>Deze zgn. 'kleine ethiek' is </a:t>
            </a:r>
            <a:r>
              <a:rPr lang="nl-NL" altLang="en-US" sz="2400" dirty="0"/>
              <a:t>groot</a:t>
            </a:r>
            <a:r>
              <a:rPr lang="nl-NL" altLang="en-US" dirty="0"/>
              <a:t> in de verpleegkunde!</a:t>
            </a:r>
            <a:endParaRPr lang="en-US" dirty="0"/>
          </a:p>
          <a:p>
            <a:endParaRPr lang="en-US" dirty="0"/>
          </a:p>
        </p:txBody>
      </p:sp>
    </p:spTree>
    <p:extLst>
      <p:ext uri="{BB962C8B-B14F-4D97-AF65-F5344CB8AC3E}">
        <p14:creationId xmlns:p14="http://schemas.microsoft.com/office/powerpoint/2010/main" val="44513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ltLang="en-US" b="1" dirty="0"/>
              <a:t>Vaardigheden i.v.m. ethiek v.d. zorgverlening</a:t>
            </a:r>
            <a:endParaRPr lang="en-US" dirty="0"/>
          </a:p>
        </p:txBody>
      </p:sp>
      <p:sp>
        <p:nvSpPr>
          <p:cNvPr id="3" name="Content Placeholder 2"/>
          <p:cNvSpPr>
            <a:spLocks noGrp="1"/>
          </p:cNvSpPr>
          <p:nvPr>
            <p:ph idx="1"/>
          </p:nvPr>
        </p:nvSpPr>
        <p:spPr/>
        <p:txBody>
          <a:bodyPr/>
          <a:lstStyle/>
          <a:p>
            <a:pPr>
              <a:spcBef>
                <a:spcPct val="60000"/>
              </a:spcBef>
            </a:pPr>
            <a:r>
              <a:rPr lang="nl-NL" altLang="en-US" dirty="0"/>
              <a:t>onderkennen van morele problemen </a:t>
            </a:r>
            <a:r>
              <a:rPr lang="en-US" altLang="en-US" dirty="0"/>
              <a:t>(</a:t>
            </a:r>
            <a:r>
              <a:rPr lang="nl-NL" altLang="en-US" dirty="0"/>
              <a:t>zich ervan bewust worden </a:t>
            </a:r>
            <a:r>
              <a:rPr lang="en-US" altLang="en-US" dirty="0"/>
              <a:t>+</a:t>
            </a:r>
            <a:r>
              <a:rPr lang="nl-NL" altLang="en-US" dirty="0"/>
              <a:t> ze </a:t>
            </a:r>
            <a:r>
              <a:rPr lang="nl-NL" altLang="en-US" dirty="0" err="1"/>
              <a:t>vast-stellen</a:t>
            </a:r>
            <a:r>
              <a:rPr lang="nl-NL" altLang="en-US" dirty="0"/>
              <a:t>)</a:t>
            </a:r>
          </a:p>
          <a:p>
            <a:pPr>
              <a:spcBef>
                <a:spcPct val="60000"/>
              </a:spcBef>
            </a:pPr>
            <a:r>
              <a:rPr lang="nl-NL" altLang="en-US" dirty="0"/>
              <a:t>analyseren van morele problemen</a:t>
            </a:r>
          </a:p>
          <a:p>
            <a:pPr>
              <a:spcBef>
                <a:spcPct val="60000"/>
              </a:spcBef>
            </a:pPr>
            <a:r>
              <a:rPr lang="nl-NL" altLang="en-US" dirty="0"/>
              <a:t>communiceren over morele problemen (goed kunnen verwoorden)</a:t>
            </a:r>
          </a:p>
          <a:p>
            <a:pPr>
              <a:lnSpc>
                <a:spcPct val="110000"/>
              </a:lnSpc>
            </a:pPr>
            <a:r>
              <a:rPr lang="nl-NL" dirty="0"/>
              <a:t>helderheid voor jezelf</a:t>
            </a:r>
          </a:p>
          <a:p>
            <a:r>
              <a:rPr lang="nl-NL" i="1" dirty="0"/>
              <a:t>‘empowerment’ </a:t>
            </a:r>
            <a:r>
              <a:rPr lang="nl-NL" dirty="0"/>
              <a:t>(zoals in staat zijn en durven</a:t>
            </a:r>
            <a:r>
              <a:rPr lang="nl-NL" altLang="en-US" dirty="0"/>
              <a:t> op te komen voor de zorgvrager en jezelf)</a:t>
            </a:r>
          </a:p>
          <a:p>
            <a:r>
              <a:rPr lang="nl-NL" dirty="0"/>
              <a:t>besef dat de oplossing in de eerste plaats ligt in </a:t>
            </a:r>
            <a:r>
              <a:rPr lang="nl-NL" i="1" dirty="0"/>
              <a:t>overleg</a:t>
            </a:r>
            <a:r>
              <a:rPr lang="nl-NL" dirty="0"/>
              <a:t> mét betrokkenen</a:t>
            </a:r>
          </a:p>
          <a:p>
            <a:pPr>
              <a:spcBef>
                <a:spcPct val="60000"/>
              </a:spcBef>
            </a:pPr>
            <a:endParaRPr lang="nl-NL" altLang="en-US" dirty="0"/>
          </a:p>
          <a:p>
            <a:pPr>
              <a:spcBef>
                <a:spcPct val="60000"/>
              </a:spcBef>
            </a:pPr>
            <a:endParaRPr lang="nl-NL" altLang="en-US" dirty="0"/>
          </a:p>
          <a:p>
            <a:endParaRPr lang="en-US" dirty="0"/>
          </a:p>
        </p:txBody>
      </p:sp>
    </p:spTree>
    <p:extLst>
      <p:ext uri="{BB962C8B-B14F-4D97-AF65-F5344CB8AC3E}">
        <p14:creationId xmlns:p14="http://schemas.microsoft.com/office/powerpoint/2010/main" val="3541745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4415976"/>
          </a:xfrm>
        </p:spPr>
        <p:txBody>
          <a:bodyPr/>
          <a:lstStyle/>
          <a:p>
            <a:r>
              <a:rPr lang="nl-NL" dirty="0"/>
              <a:t>Doel van het ethische stappenplan:</a:t>
            </a:r>
            <a:br>
              <a:rPr lang="nl-NL" dirty="0"/>
            </a:br>
            <a:r>
              <a:rPr lang="nl-NL" dirty="0"/>
              <a:t>Oriënteren-Analyse- Conclusie </a:t>
            </a:r>
            <a:endParaRPr lang="en-US" dirty="0"/>
          </a:p>
        </p:txBody>
      </p:sp>
      <p:sp>
        <p:nvSpPr>
          <p:cNvPr id="6" name="AutoShape 6" descr="data:image/jpg;base64,%20/9j/4AAQSkZJRgABAQEAYABgAAD/2wBDAAUDBAQEAwUEBAQFBQUGBwwIBwcHBw8LCwkMEQ8SEhEPERETFhwXExQaFRERGCEYGh0dHx8fExciJCIeJBweHx7/2wBDAQUFBQcGBw4ICA4eFBEUHh4eHh4eHh4eHh4eHh4eHh4eHh4eHh4eHh4eHh4eHh4eHh4eHh4eHh4eHh4eHh4eHh7/wAARCAFBATk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0aO3m45TritK2s7id9ix5H96o4H3skcfLEc11GkRpEgO/5u9eTVcKaVtxwTmrsxxpDhT8rZHWpbbS5JItzHAB6ba6PG5eOR7UgG1DhgD71H1ioupapFezs4YbfCgK2eTt7Vg+JrqdyyxMJLdBhhiundZHQk7ihXBIPSuX1QwqkttA5J6nd1pOUnq0J2Ssc5xcPs5yPu5PSrcWiyPhk2+1MthHHdMzOOldDYXEMgVQ2eK9PDU4yOOpNplGDT7iEgNitm3iZYvmxTiUaMeWuSDTgX4+bj0r0qdFJHPObHQ7YmEq/eHSsjW5L9p2kVXO70rbVSxAAJFWEREjLSIAi9Sx4H19quVKPK3czjVldJHn94t4wLmByeh4rLklmV8FGH1U16ZYXVrqEE0lkCUguXtmDAH5kxkr7dKSTT7eZ90turHPoKxWHTWhrKq0/eR5dIXc5VnB9Bmq2Gw26PcfevVP7AtDKzCHGe2KrXPhjT3ib5WWTtzQ8ICr2PNeBGz7QpA9KsaXdQSNFE8i7lPKkYrpLnw88JJVVCdOTVOysbGGWRtQUR+WcqFODJXNOm4vU6FVurnS+FLGKSQXTRiNEHyNgndW1rrfaWCmYDb/ABZ29Pauan8VtFYx29rmMJ9xQP4e+a5zU9ekmfbIxcHsprGU0hxbbub/AIi1ua5ZbC1R/LjGGK9+Kb4ZtLqZF8xQ3PAxzXO6fdKs7Hc+SOma3pNbm0XTmuTD9skI/dW0WdzN2BbsKukl8TKlrodbPolra2qu8shkk52rxtrADWazHa29M7Tk81z2heNZNQhvdNubpBqFvP8AvbXcWkQMuQo7kD/Gm/b7Jdfl0fzwupxKsstscbo1bkMxrdVItJnP7xqeJGjmiSFWUHHZeFHrXlnxPWbTV0zVCyrFbXCtLlgVMb8bdx6V2nivWodP044w29vLyeSq5+ZuKytS+HOp/ES2t9JvP+JfYT2Et3hov38RyRE0ikjJbHHoK5cVWSkVRp3ZQtrNPsLQqIrhMloySHwPTI9M1Fpfh1b28MzRoloeJNw+Y+1ZHjrwSvgzw94MsY/EV/ZapqU6W95cwTBIRtVtqBBn5iQuTmvQfBCtPpse9ZEmKhZVcZ3ED1HHNVh6imjCvh3CTRa02zs7G3+y2dnDBFjscEn3+lUfEUYdkZUjYBeT15rW1iEWoUrgY64H6Vz2oyhj5iy5B6L3zW9WX7uxyqDuYlxBdTRNB5YOeinotc1deHJFk+ZhGCeTHzXoMUXl2qvI4WV+imrOkafbSb5JcHPRRxtrJ3SQNdzzZdKkupH0vQbSaa6fCYK9Se+e1eoeDfglo+jWKSeItQa81B9rNCjBYUb+7jv9a9F8E6RpdlYJPbRhW5YyDnmtSeKNYD5jszsxbleBUczR0Rw63ZyuoWdlYqI4bGIRouEVFGF9evNcj4jhnljWC0iUR44UcDJ9RXSeIb5oLmR0KOMfMdvAFYmqanY/2aJIS8zNwcDBFb8yRlNWOY12W7hhW2mWFPLA+VCG/D8a8d8WLHcarLKI8LJyUH8PtXpuoTRbGAhLANuJD8V57qUJl1CWYNEgLEAE1NZNanI6mpzNnDAkm4o2B2q99otP+eTU3U41h3eSuWHBOayN0vqv51z3Zd7n13pdmE1LMkzsiqdgXg/jVm81JrS7UpOyKwxgiucW8kEhkZnDkcN3qOaQ3D+ZLI3TjNeO6bk7s+mTsrHe6frlksKI05WXHz7jwabJrwklWO1CP8xGR615z9nurq4jghYZZ8A16Vonhu3sLePzH3TEZJ9DSnFp7lrYuLcTyWmFUGX0rFud/nsXjCuRzgVt3SzW8J+zw+Zx1z3rCk/tB1LSQNG/8666cW7amUmS+HbOwuNRH2pW8ocYccGuiuLBYoJGjt4kjyQDHgEj61laFHBLOgumKQqdzk8EdOB71map4k2+PLC21hYLOG9ea106FZdrOFXO9h6nGK74vkRj7OUm2X3uYbdcxqWAOPmYEj2p9lercFhs8sj3rH1pis5EQyM7hgYGPT3+tQW99wVx5ZXnhsE12wqSOJq+51tqHZgAXJZgCF657VyninUrbVpTp9hNf6iYBLHJDaJg+cPusM/eCnrVfXvEdrpegXGratJNa2tvwVt33POzcIgHXLHitH4f6euoC2mvrFoI1Q3JhRyWiTGfLz/Ec43etY4ipJqyNsPThe7MX4KeItEbUfE3huO+lh1C1vUuriK7k3kSSoPMCt93BZSR6ZxXp0qtG21o3Tdyu4Y+Xt0qS40+yhv5PsHhK2E11agyzCONAGXhQ56kjOR7Zrj/AIXo9r4ZY3k140slzKswupWkeFg3TLdB6AdqnCYuMpcnYrE0nbmOmYshJLcVVu5mwNisxLdqukO0p8pcgdT/AAkVWkYxM2F4/hr05VmjihTvqzJvFkdn3h0Hcg1iXcdmZxuZn92roLiaXO1cfN94kVk31v5kmY4fOHt2rjqpy1OqKSMG80SJ3M9rdmPOcrXOX+juFZ455jKp+Vs8Cu8SB48BUCY6g9aiSxDOWZevtXJKi7F8yPPrGw1SGcPIx3A5ByPmrrfCcNzrevWulyXTwmRjvZTyij0xxz71el0ZVla6hkYkdUI6D2rqPhzYWsN1dv5Mck32bcq44PHQ0nGUYlwabK+m6X4J8Oa5pDWFjc39/d3bxjUYbYyMGCnCvJ/CBzwK84+JdsunfFnUFjsZYbjUYlu0km+Vtw4Oxx95fUGvX/FjRWPw4XULWI28dgUu/Kiy2Nr8jA555/Ksf422f9u+C7fWNLks0vrcJdWruQMjGSpPdT6etciqOOrZ0zhzKyPGPD8d5P4rU65FFLYwW8l6WWTHmJHyysewA5Fey6FB4h1Xw1danc3KNc6npu42cUmNqyZ2Ev22qRjFcm8Wh6n8F7W70y4ikuPEN1DZ3khwGUGQGWD/AGR8vK9xXR/Enx9beArm08jT2u7WWD7IlumI9jqMBTnt6VzYypzDwtCW32jzP4y/DvSdP+H2iXWkwT3utaDKrx+TcGV52VtzKyntjJr0LwrdWuoaHZa1aNA8N6gYiIg7H7g8fhXiGtfFjxJbeKYVTw49kupAzRRzvyJE4OAODkcfjWx4U8Tx6BrR87S9R0fRdVfzXiuoz5cExOG2kdMmtMFOcbKQsZQknqeieMEuLeF5UZCT94HsPauBbUJnaNhC8pB4VR94f416FqkZ2y2jSrKdu9XHzb48evsKo+HtOtx9qlXbuGMKy8+2K9JLW55Tik9TGGnXcnlXFwTDnGxQcnH9K3NHit4lLLucHj5j3pb2I7lUrmQdD6U1mW2gZiFY9lHrSlJxJUE2ejeHJlXTBCCoPp7VR8S61DEvlrJ14Degrm/Cwub68CmR/u/MAcbVq74rs7JYGRZCjp9xwd2fbFRGTepq0kc9rWow7Ngukd8ZAPpXB6vqxidvLZk38HaeKueKW0+GKV7lsXjJiLBOfyFcRIs0pEILtIMb2dSOtax5m9DkqzS3NG6vPMSRA23K4U+rVhT2zpCSEV3/AIh3NbNvpUkzhriQ7FJ2he9c5q39o6bfSO7S+SuGjJGeDxXQ433OJtXKF9avGjNNA3kuvPPINY/2Wy9Jfzrd1a5upLJkeQsGA6isfzZP8mudqzEmfTNxY37DlV9qgg0u7eU74mx616Q8CMBtVVz/ALNNFqi/whq5JULH0sJ3Zi+EdBjiBvZ2kUqcIPWuqklCgblP5VXUCODBbYByoHNQS3SkFgXY471wTozcjq54pFqe6jVARkH61nvdqEdn5XqQT1FQXsz+TxjpWWZmVdrgHd0reMJoyunqaFoL6/mC7Y7O03q0csLZmcE4CkdiOTn3rU1rQPBMlpaz6rbz3P8AZ10BFcSBjIsuOfm64Oe1VfBVvLda7F5wRY40LgLxkjpzXf389tFbRyXEaCJpFDZ5wScdac5NR3NYtNbHhPirWorfxnbWehyW8WiQQFtQE2ZJo3Y/JgHoMjr71at1l1O7t7Sztnkml+6oI/76J7itf4neGrJfFtrqE04tftcRtmlRRjIOVBX+OvLvH/xItPh7ot/a6fdwrrjKYYrqJv3kaf7K+tbUK0uX4jhqUuapsdjfvpmp67c+GreSO6h0WRDqEuM+deEZ2r7IK9J8AyWtlo2p6hK0cflACTccBEHJryP9njSFtfhbp+q3hMt/qskt/dTytueRnbqT9BXc6ws89iPDscRFtrGRcSoPuxKMkH/erqqRkqd0hU0lOzO6vvFGnw6pp8ZuoTaalEfKlD/LuABwfqDXJ3E7WPiW9fzo2srjEsZReWkH3g31HSvn/wDaJvB4Z8V+G7fTbG6SO4TybW1hk/ds4KqFwfTI5969YtfC8n2SObTLnM0iLK8E7sSJQMlUYdD2ry4qvCSkkehV9k6dr6nok99buscltlI3QNtAx24/rVNrlWzgc+prM8OvJfWe4xtHIJjG8Mi7XiYDkH+99RwauyJLDKUaEn/ax/TvX0cLSipPc8l+7oRkhJdzZ9T9KUXSIVjWNBvXK56tXD+IfGcdn4j0/TbeGfyP7RW0u534RXdCVjx2OapLq0158bZ9Lj2fZNI07a4YsWEz9fbgetRKrHYFTklc7m5ZWlzjH0pkLQyTLG5YAjDH2qhLMY/mBY9uantbOScecsm1j2oUx2ubkYggiWOFgy85ZqueFWitG1W9LKEjtwWUf3e5qnZafcGLbKyZ9BUd/YfuP7NZ1Md/IEky2N4HO3Pb8azrpzpuxpRXJM8i8f8AjjxdD8OvGl9LHbf2BMTHpd75xjkuAeDhR/CORWH8BNa8PeJPCX2TxL4ye2ttMgCyF7jrkcKM8kD0xXY/ETQW8aWdl4B0eK2Z7+980tLCwit4IM5O3OTyccdayPh/+yxZ6e81j4s8RNctcM0iRaaphVUzwdxyWJ9McV5fsIqF3ueh7aTe1jJ8L6fp4+IMn/CF3114g0SG6W9azgXa26MDLqD1+8eO/Su18Mf2V8SvFGv+K9c0sNaabfi10i3mBw4TrKynq2e9duvgzwb8LNDn1Lw/YQpqX2fyhNd3JLygc4JJ/lXl/hb4i+DfD8t61w5m1fWL5yfs0AEYXGWYNnHljp61FOEFPlepc6s7cyZzH7Yun302m2HiLSdQ+zjRNonjCqPmd8KVPdvUegr0Hw9qej+KPhvp8Vxf2euF7eJJFYHLnaPmAHRsfka8dHxR0v4gfEGPwzrmh2baFd6gqzoxLPKB8qMOgXr97rX1Z4H8K+G/Cupahpvh7Q0tRaW8Swwqp2BcZ4durZzk5zXVKUI9DkfNNas8C+Md0PCceiaVDDqjIZ0ayt1+WYNySwk7pjIIPpXe+EW1KSxN1qFrDa3DpmSNWDqFPQr7+vas74jWvi+/+Juj6pr+naVaeH5DNaxOJDK8chQgHI/vcD61DDd3WnX2laereWYS6KrBpPNlHBUMOOPQ1pTm3LQ4qsbbnQtc7vEP9hrtdmshcowbkjdjOOtPu9N2zeZ5DAY+UnpiuJvL+88H61oXinxBbXV9q+q6gdOuJQwVEtnBCEL0DKe3XvXr9nbNeSoFkjlRznK/dK9Mimk5t8xTgopSJ/DmjJa6aTvCvOu4zYyQPSsXX9OYs0k1wqrnjA612eqXS6fYmJVRiy7I8DlTXNW/lyP9o1D97t+6OxNUqbREl1OXtPDNkpnu30tp5phhJpF+4PWud8R2dpcSYwJBGMK6rjkV32saxcSROsLLaxKfX9MVxd1IridvKUFz1PAJreive1OatCLRxVzPFBfi0m4jP3R6n0ovWtZGEcuwgAAoR0FV9UtxJrpMyHCNuzng+lU9Su7ayeW4uMRbzyprWfxnDCNmcz4ptmtZFVY1dJGJjK9QKwPK+tautXySXTM0jSD+AdhWX9tf+8a4K794GtWfbcDKyBccdM1Iq/Nj+GrX2dQg4w1VwjeYc881y08Uqmx9LKk4slXaflGBTRbRseWAB64FSYAJ4qRBurtg4NbGE+ZGfcaTDKCGlkA7YFUm8MrtzBK7uT0biugVXz93I9Ktxx5wzA8DgV2U6cZLY53Wa0ONkh1fw/aX9zYWv229lRYLVGk2p5hboT2GOv4V5j8YNI8ZWfgC8d/E13ayWgNxNMx2wpkg+TH/AHu+DXuesaHb63BbWt1c3dskVwswe3k2FmXnJ9uAKx/if8OdJ8baJLoer3txJZ3T7tu7LxP/AAOp7Y7mvNxVGmp8zO3DVJctz5x8J+LPG/jj4eXerQxf8JFFYP8AdhBWe0ZBw3uWX+Vdvqfw48L+MvhtcXlnoqSS3mmNNBdSkmSGYDLHce4PUV6d8Dfhm3w40GfQbW5S4tUmYiUptacn+JgPukDj3FRwXGl+DvGP/CJ3l/bxWmq+ZdWMDkL5DkYdAB1Q5yPeihRpU02mViKspdDL8J6PdWPg7Q7SNS0UOnQRLIjfI5C/MVx1561ieOdd0nwaE1bXtQnX7afKiiZic+qxj0NepabGtvpUFv5cYWBfKxt6gH9K8b/aj0GaXw8upNYpq11HFILCKJSWhBUl5JB2Crk5rbEWVPRnLT5pSPHdF8TTfEP4gMniaPTrqzsNUhktbiSf7ObQKSSBt+90HHtX1Z4Ks9C13w3Hq+n6tLDDNNIilXDLkHBC+lfEXgPRbeTwzqsl9YpNtgP2V1Yh1YjcWB79q+vf2V7jw7ffBnTdLsUjaWyLC5R8MyyHndx3rz5VGndM64xT3E+Jct34R1jT9Z0SK68QT4+zzWMZVIhAxH3n/vD+H3zWnq+rXk1osuhTGXzWUTosqs0f+8/3Vx09a5/4nWV3pfiDw/cwyXMtjJeoXhA4yOm49e/ArR03TLDTvGc+hWCRwxEf2re26nhZGPygjsW710YLFyk2mTiKMVqjiPiT4d1TTp7r4iarOnkQXVlI9gBmMMsnMj4wMhf4u9V/gHbNqzeJ/F0kibNX1gvCxOXKHoM/3cV1X7S1rPffBHxNbwRmaZ4llAxgEIQXYfSrX7PemWFv8HdAa34jkt1ly3d66ZQakjLmXIdTJpNk7bFVi6vzWhaaVHGqhWxVmNVLZ2qGbnirMgQQnHXtmuq2hhGSCK2XIWNm9yBzUf8AY63WtW17dXe20s1Z47Tyl2F+7s3U/Sqwdg4/eFAQeh4GOhqpq2ova6TcmJi17dhba3XG4NI/Vsd+K561SMabsjqpRbkih4T1pNe+K0z2NuHs9P05o2nPGGZ+FRffH6Vo+K4/+LgeE7ibULwM0kqKsJCxOMdGA60eA7Gz0vxRqVvbmBc2MDFoxhmKllLEdskGvLPi/wDECLw5qg0tLjzb7RNRXUpFRNxSA/eQ++K8SVSTirdTukrSPVfiX4W0LX9Fujq1q8suxhFI7klHHQqh4PNfMvg6LQfDWm+Mf+Eka1utQ0618jQ7WW3Qqxl43oo6kk/hXu138V/CuoSo0GpwpZXcEU8U0jllGeSuwd+1fP37QOl6XceIbPXbWaOSAyxHfG+CSDuxj+HPvURfv3YpO0UjzKD4P/E3TLltSTwnq6PaQrcO0UIJySGG3b14x+VfW/7LPxHv/H2l61aeIy1tr9i0a3EIJRmQKAJNh5UnvXXaH480eaytPES3M32WfTk/0eNfMZSpAYZ6Hbnk14J+0xajTfGEPjjwXfmDXEAa9ktbhQssYA2s4yOMdscnNdXtlN2kYODjqj3L44ae8vw8mkhkVpNNlF8qKwO9l5XPt/WvIfBaf8JuLLxFY3t1eX9wdxZHCxWMv/LQ7P8AaxVbR/jZqWteFYYLqEz6tIyKU8shpSf4wccjGciuR8K65q3gTx1qGryaXPHpd3N8ywQkRIWPMjnqAOenFOlKKmc1SM5y2PU/ilYWfiTw5PA00i/2VA15FLtIAnj6n8MdvWul8Aahcy21prE0oSzns4ZJ7K2Xm2mYf61D3jYc49c1keCrqy8Wat4yu7O9t7rRCItPtpIs7SSuZGX1OTgiuO+AEdz4d1rxx4NudYF2dKuCltak7vLtgpbcobnAyR+FdrvzXTJjFuLT6Hp1tq02sz6j9lkD2lvcmG1cOWJxjcT75P8AShrt0tGWVlZy3Cn+GsjwFe28fw+0xdMtpEWZ5Z2dup3OefpxVe/kka5+dj1PbIzWyate+pzy0dhdXuHz8oQt3JrGjLTXTNJkJg7gDxTNVF4qB1kVVU7iB3FPDL9hM7DG5c/SkpO5nUVzAujuuGJjLbm2r3rH1LRUu5N0mflPQvkfjXQlWjzIoLbhlSD0pLqL7DEl2dzI3+s3dqfOzn5LHlXirTbi21A/uNqnhSOhrC+z3n/PA16b4mltr9k8hgUXlsDJHFcttj/56Tf981hNNswe59rRzLJD1HTg0ww8gk4FV7LbJHH1PTOPStKWJWOOQO1fK4KtN7n3GKoq+hCkY7nNShFwAMg0m3aMfnUq44r3oSa2Z5nItmPihORzUqwyNlVbHPpRF96pUc7zGrYOM4xXdRxLSszCdBCLbM1x9nZiA2VJ456Zpun6RaR6rdanH53mOoiOZdysq9OOxps14lqLmeZirQJtXHPLDrjvVPwNe6pdeForvVI7eCUu4DRvkPFnhvYmubEVYzla500YOMTz/wCKqeLtL06yh0TXrpA1zJPJKQQ3ls3ypuHpWV4aW58SeNPEVx4mtY4r+ysbe2gMn71UY87wf4c9zXr8dyLzRWeUwOwlZQAMjhv515h4UuppPip4lDNP5d3boIWcA5VeCABxXNh42rXvoa4mpemo2O00q8TWLZMEJchhFLGrZXeMcjvtPXPtWJ4i1DTG1DWddluzLb20C2MUagYGDmRxngntj0rmvHfiNfBPm6hbtjVfJa2kbbiOGIZIBHTce1Q/DfwzDd+FLK98Q3yahPco10toRsjhDHIyO5NdOIjKq7QOejy003IvRaJ4Bv8AwvqejXM1r5c961zaSRgIcSgMFQj6HK9q8v8AghrUfwv8d614e1FohousXYW3u9+fJl6qG9AfWvWfiHp+mw+AL6UaTaSxwxrI0QAUYBGQrfwnHcV8tfCpvD/iHUtSsfECu9ncPLHbj7Vi5Eo5j2jvjHFc8sPVizqp1qEoNn0r+0NMZfBq39ldKmoafdJcQs5O3gjPTt0FQ/BafVdT1DU/F2oRrJda8wDkDKoIxwFJ6LXC3mrX2g/2X4d8TSTG4u7dRpxnQ4n9nxwWxjNei/CrVvtFpFpEdutrc2dwYTbsu0lWGSVrDL5Sp1+WaKxkYqnzIrftMagum/BXxXdSTeV5trHZ2qnqzO/zn8QK3Pg9b/2f8FtBFyVXydOV5Ng/hxn+VeJ/t1Xd5HoukaRbuos/MLSAPyX2kjI/CvbfhbqUcngLwzGsU0v2nQYpF24IYgYJ5r3ozTkjzpwtA7GEK0EV3Gx8qQKyE8cEZqG+uY4oo/tEgjEjlE3nbuJ9K5S7Q2utR+IPEkwisbaweG1iDnYiqdzysAfv8bR7GvPvAmv2vxK+I/lx2sz6VozG62zXBDjP3PkP3ue9RPFWlyo1hgrx5z2eNQxJbcxHAA7+30rk7q5F98ZfsrSSLbeGtEe9cJ92WaUHDkd8DpXY28Us08UDKd0rANzx+FY6zWd5498ZabbQRteW+lxxs5GMoV4UmsMRUdrWFSWtzxnxD8RLvwR4o8N6tcTvJomo6R5d0QvzxrJIxVm/vHcBz2rgfE11qniDxfd+OYLPZbMogleUO8dxFjg5HJOO1eneJfANv4x+MGi20kkD+GtP8MQPJbbSVmAcqUX1+bv2xXW/FzRbfT/gdquj+GbP7Gmnxo9rFDn5VB5JPoK4J0npY9ClXhTbbV7nyz4KjX+0/s8N5M2ltKW07apLn+8ip1JU9Qe1dToPiuTUPiE3hSCO21XVtanFqwubIRwxtzh2BGQw9q4T4J+Jbbwn8RdNvJrK/wBalhvdtmbUttDSfK2AfvZ3dPavcfj1a6d4N+KHhHxabmLT9bNybeQTqCjwHkTMR1YZxz1xW0sPBTbkyKla65VFfIn1LQ9W8ApLodkk+qfbom/dWc3myJLnD7VA+SP1z6CuX+JngCx0H4aPfXXiHTV14KJY7K1JnZQe+OWBPTnivXtA8MzXsN1/ZOoT3pvpBLdaxcqYJF3HcfJUfeGOh7VX8SaRZ6hP4h0/wrokU3/CO2vlzXCoHN1dOOFY9WCZyBXLQpuUuZms66UEo6HhvwM8Vafr09v4c1azM81ugk82QlMgffTIAII4P519CWfw80/ULe5uvDurXWmJBbttZCs8cwAJIYP95T0r570T4Q/EjwfqGkR6trltp1z4hvVhtbG3YSSzF+ZGbj5UC/e+uK+yND8FQWGgSaNe6jcXcEsQidV/dDbjBUEdq7q1OjG7tqcHPU5rpniPwLEtv8ONQ1yCzktrO6vZVlt7FRJ5cqNtLrGOcdCR2rz74hR33hH4xz+NtBntr0Xuhyq2DzJJgRyIfRx96vW/jh4u0P4O+DLDwt4E0qxTUrt/KsrcEv5RY8uVzknPPNeNftPanf8Ah/wroPhWXyDezsLnUb1Iwjyu4BYcfdQ+lEZN25SVGMJPme57H4Uiu7DwzpWlxyKcWMRfPuN/Xv1596q3Oo/ZbyVWRGGdx3DjIqbwHcDUNGtbfas8ttaRBJFPymMqMHH14/Cquu20j37G4mRgRgBumeh/XNdqoS5eZHkSqP2jM19Vt7i9ezmkiK43MRkFfalbUNIS32TSNnOEXd0HrWpYeGSYzIwURYG5+Bk+lYWu+C7WW4S483y5Dn5Q2Qoo9nZCu3uW7afR5Z1gxI8nY4+Vqu3ctvGkhSKN2C8r97j6Vnw6YlrjNwjFAMZH3abqckdujzW8sZ9fQ1N9dTRL3TgvEFlNcTzXcKLHhsoFO0/lXP7NV/vS/wDfddffJNcPLIqwxZ7o+e1c59jn/wCf2nJxOBxd2fY+muoCLGuBtxyO9aEQzwxrF04zRpiSVtvHAFaImbdjBYflXx6Tp2PuFJVb6l77OrHKn61ItsvXFQwOxT7mKseZhMV308RJox9iOjjGfSpA4RixwFAy2eyjr+dNjZWGWIGOlV9RuPJsZXAyVxgY+8TXfh+eSMKkUjifiLr15p0OlaZaWLXWo6/dyW6OD+7t5Aud7nsACAB61lLc+OvCvgaPTrnTIdTuYA/mXlidysDnkoed1dL4hs7jUtPtrPTb5bS9t7yLbI8O8eYMmXg847ZFJq+rajps0Ms1pb3EU0+xWtpmBDem3qB1q54WMruTsFKvyNK1zyf4Z/FC7udQu9A1q3/s/ZqC5SVdrgMucYP3STXQ6vryeHfEmm+IbhUTS4RLFqDHAaNG+6fQ84r5n+NOuXkPxI1TVYWktxHqjks9uxGwoACT0cDpXo/hnVJtc+FMeoagq6va3sTweZDESiSr0jdOTjHOe1c0aM6bUk7nRilTnqtDP+IXiKXxn4ptdP8AOj2XGowiVFB4HG3d/e3KO1fQOo6Ykd4jaeFtHto1i2MR8gA43DuK5m4sPC3iXw14f8aW0UEOp6SIGbyUBwEIRoiB+hNWf2hdGm1SG21DRr+6sL8QbCLc7GnDfw/UetdMoSUeZnmxmr2PntdT8c+MPGniHwbNegaYHl+2OjHaFz8gX0ycVm/CH4QajH4sS9uboteWGowpawQcrI7HhvM6fL1Iqp8O7LXLbXtQ0s6l5N9fJI1xPM2S7KT0Nex/sz3WpWvjvW9DuoyZLSJLuARZZfMPBBz7d6bryha2xVNJ3R7V4l8K6zd6Tpz6la2N9f6XeR3MN1FGGbqd4APTIOfwqndaLaf21/wlem28kNzHKGW3Ax5ij7xPau51LXoNNsi+og2jH5Vy3BbHY1ynir4gadpKW1lbxxXt3cnbHbxkNgn+LPYDvRLFwUtVqU8P7p4H+1rC2t3nhg21nm31HUBFDM64f7pG0j25ru/2d75pPhV4RmjlbOk3s2j3AZc7l3EDrXP/AB5ktfDTeAtU1jWb3WITrv2t4bkgRRfISSmB6n9K8k8C/GSx8JeHvFmlyQX1zdajqbXmnwI4W3ibdkMe5HtXRTdncapupGx9N/GDWPD3hbwdcjWry3j3pcmGFlEk0uflIQHjjJPpWX8HIfh7ZeI7aw8Hqs1+um77u7mQmaeRhnaXPQqP4elfL+pa14u+NvjBZ9Tk0+NbGEssceI0iQkbiqnlieM17V4da38PC2uoU2zxAKZ14Y8ck49q8bNc4hgq0Va7Z9TlfDc8XhpS5rW0PprSbVvtZk2qjRrgOwywJz1H0rxLT9U/4RP4/eMbHWdceeTWNGNxG1xGI0Qx5widm4rS+CXiK50rwVe63qF3c6jd67rMwsxIxIWNDtXHoOteW/ta+HNekWy8Uwn7bcJPm4NuhJRf7uOwFeg6vtuWXc+cq0vYTlTlutDX+Cfjqbxt8QNMsES2snTRriC1lk43qJskBejN/IV2/i++/s+XxoNSv9Qv00/TkitLZxhJppF/hUctya+PPhZ4hh034t6BeMBNbRXoVEBI4k+XH1Gf0FfYsehaHqXi/UmXffi0Hk3lw0xZjMRxHu6ZQHp+tE6c09DNTgeTfFbxpoPgz4K+ENJ8P2EFn4htxDdWsrKpmSRXzISB7+vtXSaTq2i/GDS9G8UeOp7HQrTS5o2mgnRds8+MqHJ52nqBXkXxd8NDTJdStVabUG0PUElmecfKkLEfKvc9V/OvVtU0vSdM1HTb+/sof7G8Q2kURQ8pZzIPlb0PPU1ErOCfUSk0uZdT0PxH48+HekLKWn1G9iUfaYphIRHAFHCr6Lnj8a8Q+CPxmuNO8I31je6VcXD32tPd3F8smMhjnaB3PbNZXxd8D654f+HF9qE11HPNreoLvjiy3lRI2ERfQEkGuQ+EP9o2NwtvfaLPd6NbXDtPL5LfIBwRx6GnFKNJsyc5Nnu3xCs/FXin9oT4e3Vxqn9mrKftNlb2o+e2gxubdnu2MZ9K+jNTtmktpFudQufuspEY27/8DXzL8RteSy8c+BvHbSr/AGPpjpFuhf8AeYIxhv8AZwa+iPEGrLd2EM1rMs1rcx+aCowSOxyOwrjrVbw1No3seHfEDwPpFjq8OtS2sst9b6jBJBd+YWcxHiRSPUDpXjf7ack3/CfW+PNa3WxhVJG6O4GSc9+te6/GHW4b7wwY7e6t2vIEM6ywy8Ax8hG+uCK539o680fxD+zVY30dpA17c3lr9iYDc6s65Zd3bk1tgpvmV9jGs/aTT7GX8L/FttP4S0bWLMESQxC1uY8hXK42s3H90kEfjXRa000mp+dJb4VcBWQ9B7+prw34MSnTc6TqAdGErxMhXH7wEZQn6EmvdPBdxpuraWz2N4939mkaEySAg7lODkHof6Yr1I1pXcVseZUp3m5GjFlY96zPJ0z5jYxVbWr62FqVe9wf4UTmrN5YyLHtXOzsR3rGutLaeNzChjP94jPFTN9Ba290oR3drPNlbyMA8bTnLGm3jRhi3IXbghx8ufcVZi0YSmMGIgL04wSf6VoSaVcyRlVCFR1BHShMl3tqed6pLPJA/wC7SNlO0PGmFasTy5v+eo/KvRb7Q7uYG3iVTu64HSqP/CJXX979acjlfNc+lrYttHAqwkrMR2xUCx7QMVMFYemK43g4dT6NVH0LsTswpRuyahibb+FTxzZPbH0rN0LdDWM21uHzF1HI/vepzwMfjWdqN9bWd1e3NxIVt9KtjJctuzlz0WtaedLe3kvDhRDGz7j04GenevPrTTRe+HtK05riV31vVf7QuvWSBG3Mn04xiuqi1HQmcb9TtLOONjp7PEfNjjNwxJ6NJ2qTUN9s6X9rbxytGCsynjcg5J/DrS2U7Xep6sWVQsEy2yFe+0ZP86brUX2m2/syMuj3oMJI7R/xV3Okpw1OZPlZ8+fEHwHp/wAUPAmrfEBlvdOnmZ2sLeEgRvFHJt8x0PUORnHpXqPwu8HTeF/CtlDDpOn6fG0KzXcFs+62yRy6huRnqRWP8WNatPBi3dr5cz2ceniYwxrxDGuFKcfTNcb8N/iVqOtaFFZylZFln2aZJK/yXCH+CQ9iOledCc6T5WtDpkvaI7/VfCdt4bv5tc8Pl7nRNUdft1jAAfKlY8Trj3HI7V2Mum6NczQ3OsRpMwTbasxPHHP4+hqjbXszq+m6jpV7Z4hVZltgojiPoMdQfWqL6jpdxptx4TXWobXVTGz2HmqyqrHhUDMMNz6Guly54uPKc7puLR8/+JvCGk61rsV14OvvtVvp2p/Yb5FyDE7OSpLdeckfhXSaTdN8P/iLpk10xjlvpGtC69W92H6U3wv4DubHS9V8b69qjeH7kyta3+kxoFje4ifKTsx6scE5HXNeXfHn4iWniXUNNuTcRtNaSDzHtl3bl6Ek9jXnVYvmUUd1LDOd5o+wPiJqMFx4dcMiSQPGW8xsHbxyRXxDeeNNX+H/AI41a60WOGWWSBo7JriQzfZlfqRnqfr0ruLf4zQv4JNrbwPeSC3NqqSOQySY4k9xjivBkku1trnUr1TK0++PccE7qihFym3JbHo0cG01zrSzNLW/EPifxVo/n69ql3eXAvFMIlf5R8mDheg4qjqkSX2os7EL5ESoPujdgdeKyEne6g8mORtwYFR7962vBmgyX2sCG4WVmKGRVA4OOpPoPeu2pPlTbOvB4eLlCEI3TtqdN4agNjfPdWlxHFL9nWQyF+cHqAO/OOK6TUPGt4lolg12PtEreXGSfuZ4Jcj+Vcf40ksk161j0K8WR/JCzSKoSNHHUJnqB6+tWfgd4fvPGHxr0PTY4ZJ7WK6Wa8dRvVIl5YtnivLjl0cTJVKn4n02L4gjgaDo04q66o+sbu71DwXL4L0uaNJvCslkst/OkGXsCqgq4PdWc5b2rqfGHhmHxZJDHBrEyWTac1zFLZSgmZyPlLdmU112pzWEcTtMyQQ2+GYlf4FU4BHdQO3evHobq98EeJrjVvBXh/X/ABH4Xu0xcWEf7tdNbqZIM8mI9Sle/GFOEbWPy6pVnXnKaerZ8weJ/hx408JqPG0Wl3MdpBOV+1tGARKGPz7PT2r6u+AOoWmveALK+09lme+Pn3flpjNznDMQOnPrWP4X8eT+K9N1TXtHsrS+WyMsUVjdRvI65zwUA2ZJGMdcGuYsfB/jSDQtK1y/guvD9te3DXGr6Hp85iBBOFkbH3BjHyipuuxlK8VqyfxHpLa3438WaTdQmNdUlktAc795MPydOnzqKl8P+KNI1v8AZtN5ezmG40ZRauJwFDXQGNobvkjNZdtp82g2N7d6SzxGG/SaNxcFy6od5+fv2FU/CXhex1b4ga58NNRBls31lNWSA8b4XUNk/wAJAPFYKmnJm8b+zt2PHvCfizWPF3xe8MLrd/K1rb6hDmKViY9sbbjlR1Jx+leueGvi/beH/HfjGws9B86zu9Ua5jiiYFI1P3m59f7tH7S/gXw74U1Uato+lR6XPEIrqyltmKeYoO14ue46+uK7f4A/C/wJqfhHSvF95Ha6xfTl5Q6tgWzZ/wBW2Pv4PrTlR9o+VIzVWy5uhw3xUg07xvaPrmj2u15VBeNZDFHGo45X6jNcr8Mdd+JmuR3Gm6Xqd3d29mDbnEe+BB2AbGc17d8aNJig0G31SxtotNe31EW0qhQsbxv/ABOR1GcfTNcR8GvFFj4X+I8/hy1MSaRqUougqc+Vc/ddM91JGR9a5lheROnJm7lGa54oytO0XxBp9lLp/idszXJeQWpUIcD+PPv6CpL0/wBseG/DfhV1U3p8TwBrcZGYlXcB+HNe4fGrQdMv/Cdzrd3IbeXRIpLgyKAf3ZHzIQOeexrxH4fy2Or+KfD13c30LWZnW6gYybHVgvCfl3ojQnSmru6MJ1IVLSScWvxOn1HRfCSfErxn4e1TSr6/sbq3j1i0nsztmS4XMUgiPfAbOKf4RjufCXi1dM1yJbcXYEv2i4UDZGFA/e46OeKg+OHj7TfDfjbwX4o0W6szfWF3PbPEjBwbeZMMzKPQ9M+ma8Kt/iNHqXxQ1jxF4smeZrmMhQjEIZAAoYj6D9a0mpxXNBXa/HyOvD4aFS3O7Jn11eiGSQrbyQzAndmJsgbun5j+VVtURIYlVVGe23t9a+dPBXxxsdN8S2cK2brp1w62915zbhEm4bZFPcrzj619N6pYN9naYSrJG+HSQfxA8g1rS5qsOaceV9jgx1JUqnLB3Xc56zkDO2V2OvT0NO84w75AoZ8ZOKmWNomC7c5zk45pRZ5wynORzkVaTOFu25BFHGsbsxILGqu2P/aq9fwTLZbMKMng9xWR5E//AD2rNtp2M2/I9pi+7z17Cn8H+Ln6UyFc4b2604l9wH8qqFRSPbSZKnC896em7aV6ZIxUYznufwqzFJHGPNmcRxRgs7k4GPxrS8bBdp2Rx/xhvtNi8PRaJJf+TqGp3EdtAqPg8sMn8q6oW+m6fqeiWXK3NrbusBzgqoX5mNeTfFfxVoV/4t8IWf2K8kgXUxLNd/ZG8iAKOCXxx/Ksf40fEyLwv8TDcanJLaWx0W5jtZXbImd1/dsoHbOKxi/fN38J7L4B1i01Pw3c60qeXbS3lzIGPUhX27z7nGKv+H2v7hbzUL638gzPttIyc4iHTPoTXjn7N3i6Jv2dLK8mhnvRpnnPfRHAMrmViqITwTzn2q7rv7T/AMMtN0mWSOS/udThKx/2YI9rb+4L9MD1rrjJWMZRbdiT4s3kf/Cwb7TpArRLpka7PKDFjIdnXv2OPevJ/hvok0Pg7xBollYta3mj6gZIBK5Zppc8qg9Mc15P47+LWu+LPibFrl+5tooLqMwWlu+VSNWztJH3j0rT1b4k+JdN8eXkOm6t/Y0U9wzGSRA0iJIvzVyVG/aeR30cNenqz6vg+Jvh/SPAmp3Ou3cVlrFpBvkt55AHupFX5SvqMjHFeax/tCR+JNBtNPXw1bJqt0qyI94QsMT54KfxMK+YvGsdymsm8cT3+9A8c07GQTBvfp+VY+hJLc3Biv8AUGsreDJ5PzJ7L3olzVadouxvSw0aFXlqx5j1b4m+OL7UPE943j+8k1aTyysNvbS7IYnB43IOpGSMmvNNb1ubW41s7HTYrC2t03PHCuN+P4mqjdPYjzre1Muo3rz7objn5l9CD1NUzLfWtzJ9ojlhcqVIxtIz2PtRToKOr3OutjFJ8sVaPZf5nXWPiRrLRfIuIbIFdi4jQbpE9D6Y6/WptKOn3GiXlwFCyNuKmRsLk9lA5zWTo/hfUdaghXTbe4umDgySFSsKj3NdJrXhvTfCGmSS6vr9p/abqGhtLUeaUbsSe1c04Q5vc3O2hiJq8qq0S6nHy2Vxpqb5rQhJSqxybcHGckgHqTWvrGvmS5jiWP8As6yQKk/zYklA7HHP9K5jUNT1K+uWuZppZSWBDyevb2FZ1xJJcSPJMzvJ3PUmuxUL25tzy55n7ODjRe9jS1/VIbuV0sofJg3krn7+PQmvsH9irwZH4X8FXXjK7M8+pa1B+6tI0yRbqcqfqTzXxLyO9fRXg749nS7Kx05t4sbazWOOAyMuXAxtYj+H0Ara3ItEeJja9Ws3Lqz3lvjJ4D0/WNXs9Uh1fT57ttk6ywb1zgqXU9uOw9K1dL8beE/EfgzWR4c8S640MURguLxV8uQYX5QjEYryXxZ44j1jwDba14R8P6lb6sgMkk0ulK8Tt1KAtzhex75rwLxf458d+IyZdUvvssJUR/ZrdRbqR7ouOfrWUZSdzz4e0el7Hq/gDxlrnwdR7C0upf7D10/amlmhWa4tJAxAlwP4W4zmvTtS+Pul2fhyOeyu7XXZWBhvJLiIxrIcYxk8/hXyxcaXfah4b1jUmvpJLnSo4Co80ktA5IZQO+1sE+ma5W31U+SIbhXkRQxAD4+fs34VUedx3O/2NKaTlue9aP4t1LyL6CTCWt5eAxW1ihneCMkAx7j8qdc5JrL8X+O9H8O+Lotf8JteXer2Cm2f7TJvikRTje7DqfQCvK7HxBHa2rCS1vZo5EcSRtdMsUshGN5AwSRkHHtVkWurar4Z05WsXFvbu0UCW9vh5CeSxb+Ks40nGXM2dXtIRjyJHbeNvir4r+IGj6Zper6EhMEkjRva70dmcdGzxjHH0qx8Fvirq/w2u2t/7EeTQ78jzrbzdvz9PMXJ4NedX+n6lY2lnJcz6gs8oZhFggx7TjP5ZrU8IeEv+Eg1q1gihvL2J5NphR8S4zz7CtHNLW5LpJU7H0h4k+MWhzeC0025tHure+kkWVJtrMUI7YPX39q+abLxRJYah5qCUXEOo+dDMW+ZI+hU+vGK7z4yfDjw74T1nSrbQpJjHeIWZL65AeHHX+tcoNG0TT9XXMltfwq6q6RSZyD0INYTrRWu5vgsHGs+VSsafiz4teMNW8Z6tqOi6lNaW2p2cdjNCeY5YlXGCDxzyc1xMmkaxHBEBfGUlsxw27szKfoMYr07XrW00fT7PUNBSy8yYM0oTk2+OArE8HPWszXPENnJoMSNcBbrcNywqTHkDkkjkZ61h9dqNpRge3/Y2EjFynU28jzq+s9U+yCWSG+80k/aHkBwf7vP51nRwMrBp4pCrAlcHkn1NdpP4rH9l3NhdRyzGU8MF2heOMZ5rI0jWNCsmT7Zp13fc5ZDMEUj04Ga66VSq07xPMxlDCQcfZTb73MS3tlklQPOkIJ5J/hr7C+CfxFDfCPTVvWeZraRrZpJWIDbT8p/Kvk+/wBatZ5JV0vRre0R33LuJkZR6Amux8KrrUOjxvN4gs4LWbMgieXJTH+z2zVVXLlv1PBzNwVO0Nz6df4i6K8spMkDsjbTGrHcT7etcH8Q/iJq01vLNoOqQ6PDb/xEDe7DsB3ryf8At7SoZBNd3080obIMIC5xViTxP4AvA8d1peqTh/mP78Z3etcnPUa2Pm6Ma71kmzprH9obxRDHHb6lp2kagExuYxGN3HfJHQ1pf8NEWv8A0Jq/+BjVheFvCvhnUrOXVP7DvBEWCW4luAm4nufUV0X/AAr+z/6BFh/4FiidWz1R1yrRv8LPr23Gflzx6VOM4qomR3xUoY9OaVKSsfTErFlVmUGRkTeEXqxz0rn59S8Par4mh0nUbz7HPYss72czFN8zcKpHRlwa6BR8oDYwfTrWfq2h6bcXH9pXWm211J5JgkllXcxT0rZXctNhLlJvF1zqa29ppGjw2c13qEjxr5ygwwwgfNIVHXrjFfPXxw+DUK6bp1jDrF/q+oSb3sdNSMb5XHVFJ5VOevavQLzTvFel6pJr/g6/kfRrT5Fs9Qk3Kqnlxk/MAT0qhofxRuLPxwL74g+HpdHEcHk2+owsJ7O3Eh43yDmPdjHNatp76BG9/dOW/Z0jm+GfhnWfDvxF02Wyt/7Q+36ek7BlfEeHBx129/evAvjRr2g+Ib/U7qPS7Wxu5LoyW5gxiRCfboCOa9p/aK8baT421mLQdHke10y3m3/boyrxXsh4Zd45iXA7/er5+8WafoeRDpPl4hOZZJn2lG7rx94VzuX73VntYXCy9hKVld9xnw+0aCzRNd1C0e+iV8LBAcyDHUkfj+lbWn6BpHiXXpr24j1J03/JGMKzDtlm4GK57wnrl7oYll0+eLzC+BG4+8OeR9KqDW7ibU5JdVv1lUyZYKT684AqZwqTk5I9PD1sHSpwhJXXW+1z0L4jTaC+jWdjopW3vFmxJFu3eWQuC3oPwrz6PSLIxfaXae9vBMfNiA+Qr2II561flZtFuEuJtPa6tZ9z/Z5nCqVb7vTn/wDVVnwf4X8ReI7eI6QoQX1yYbdIj8xcdc/7IrOhTlRp6S0JxeIw1StZw1/A9T/ZW+Fs154wfXPElpbQ2awE2sMrrvlkJBBVc5AAGK+hPE3wS8B61qkep6hph+1IPkMf+rJ7Fl7815z8DvgT4i8FeNrPxN4h1aO6NuJFMSyswz7Z9c/pX0BqGqLbBmbOCvyZ7n0/CtJ1YpttngVJzUrR2Pl7x38MvjSTc6fa3uh6XpLSFY1tnEY2ZwCSBn7teP8AjP4e2fhMWw1bULm/fBN3NCo8rPYK2c496+vPiVqiG3jb7aDJHJuwG4JxjH1rx/xt4P0/U7e5v5tJkmWRMyMkhBAHQMvb61akuVOOh5M8xq+25Xqjw/w5ofhXWJpLWXxlbaFZSuG8u6iZ8EdQCPTtmtK9sfhLoqy2seu6x4hmaTaI7KIQR4/vGRuT9Ky7fw3ok2uiM6hHaQFzujljJCDPK7u9e8+E/hj4Zm8L32paWNOaMR/Jdw4eRU/iwOxrZ1Y2vcXtFJ6bnjKaV8KgsFvqV5f2icZlg+eQMT0fPG3HcelegaXffBTQLK7m0XTbe11yCRRZ3Oq77iJlx/rNh6H0qv4g+CFi93He3DaxZ2cu1llDLNvQ98cEfSotK+D+gXGro2p3msXtmMqvmkQMwHQKaz+s031LdOUVeTMfSte8ZateXW3Ube7triQ+XcRTeWOP7q5+Xp6Vka9a6hJra287WOp3OAzW9splkx7le9fQHgr4e/C+ztFsW8FyalqaEyKqzuGXHTe547dq9g+H/hnw3oVvLd6R4R0nRbl1GDbHfK2fVjWfNGUrpmXsouW58f8AgzwX44m1KO80zwJqotQWSU3PyRtC4xKDu7sMAfSuG+L/AMN9e8DahDcalphsbO/zJbRmTeYVzwjkdCBX3t4w0i81qGRb3UtWgtWkU7RMInQrz8h6Acck1478WvijoOl6dLokHhbT/EMd1ZlJlm/fKWHAJk7Y68c5rpjJQIVbklaTPkCDWZYbK2tkggzbuzo7Lk/Njr+Vdb4I1Dxtq2sW1rpyXVxJcnyrdthEcRPVh2FY2hafpa3hm1aKRLZlkTbG2XViPlIHoPWvYPhnr/iu4n0zSfCdvbaFp1uhX7Q22SVlJ+Y5bufSrlJS+FCq4mEVct+J/hf431LRdX1q88QaXaWMVikCSzHZ9qeM58tT2b371D+zp8N9S0TxLp3jTxy0WjeHoQz7bm78uW4f+Eqg5Irvdf8Ahbrni7w7LZWXiCS+uZL8Szm4lJt7eLsERerbvyp+kfDLRbDXrvT/AB74t/tORLZR5c8hhSFwPuxMeMntjpWLk46NERrznDQ4r4y/EDw5qV9qVtf6GdQtlvfM00GILIAFwcnGQvPSvPPBOg3OteJrKGO0uNBt5VaVLm6t8RQJ/fy2Nwr6w03wXpt94Ugll02Lwro8MckcLOVnklDHiQuepOM1578WPgv4g8VeNoYbHWkstFitYokvNR1ACQcfwxjGN3pSvB6M3w9aVJ6bnmVja3Wpa9q+h6TcWXiG1RDibPlsCPlaZVHUJnOK4e68MSW2j315cagr3NhqS2Js3zHJMrDiQZ7Hp+FfUvwx+Aeg/D1Ztfu/EN1fasttJHHhdtsm8Y3HHLY607W/EXh3xM17o/jP4f2l1bwBYotUYmP7Uq/xhkHBH6U4qEdjepiqjfvyZ8e6zpdw1ot1Bp2ofupWguHY+YofsAR7fyrPu/D+u2skUdxo99E0yh4w8DDep6EV9i6V8K/ArQ3Nz4Vu7/Q5RA0uUu2uQ4xniNh8zYBA+tec6x4Z8Q6Xot7qN34sv7HT7tU+zpq9vhxyTgp95Rz1HStY1V0OZYlXPnMWlws0kLIUljzuU8FcUx/NjbDbwcd69X0jxDB4Q06402dNE16NpfO8y2hMjPk8hmIyFFV4PiNpdvBdfZ/BOlhrh9wuDAXdT9Tx+VaczG6076Rujzy4029t4FmvI2tkYAqZOCw9QO/1rvfh7o/w6v7aC21CXV9Q1u4nCiGIiGGNMdS/rmueiuNH8QeKPN8Q6xPZ2Lj55lh3vF/sqvpT/EfhRdPs7jVdD1e3vtNilVCyy7ZwGGVZk9/bpTvfQ0d5q2x6Brum+E/D8Uem3HijVbK6OWaKNluI0IPA3DrTP7Ltv+igD/wHavGEuJoZ1mRiJAcgnnmtX/hKte/5/j/3ytYSw93uZfVfM/TcMW4zUgYccn86oQTMyhttWg4xkrxXi0Kp7U6Zbjk+bFW4mVz0BGKyvOQ429aliuCp7V62Hnqcko2Rp3NvBcQ+XMF24wTjH5+tfNnxZ+EWozapepbaXq97balIZZL+yudyNjlYpoc4IBFfQ7XT4A6+tAuJFJYMycYwvQmvQnBTRlGo4M+H/FHgDW2gR4LLRbCTywiWdmWjN6VHzFkY/fBPQeteS6/Jq2k3TafqGnS6bdR8eXJb+W4/Ov0f8RaDoPiCJodb0q2u1OMMRh4/9pSOjcDn2rJ8feA/CnjTw+uj+ItPS4WGMR291/y8QY4Db+p+hrlVHkep1yxs+VRifm7AZWkVlYRLI2zzG6c9ea7P4XaJoV/4ug0vXNTFs0rmJG27kDYyp3ema2/FPwZ8QaT8ZLf4f2UbXv2iRZIJzwrQnksx6DAHP4V63pX7Ol3Z6lYzRbkhh1xZpHlcY+yIOCPfd2q5NdDmlLuch498EJZQJrGoaLI9zHbSSSQPIQsgjcIpA915r2P4L+BbNdO0prdpYZI7lL+GRQBtRhzHXpfijRdP1y5jF3BHLGg+VtvJX0+lWPD9rHo/7qCMKnTYF+6O1YVaNtwU3Nps6DVblI2LM/DHK/X3rh/ijqBsrG18q4ZWkJDAdlPU1peLNShSEMzcRHP1ryr4s6xM+jw3UZY+XkE4457V5cpRnU5BzlKEJtPoXdG0268SS2kNjZhLGJWT7VMc+Y3Ut781a1rRdS0d7ZvtiyxowZ4OBvH+16iuz+GlgbXwjpkS5Vfs4kVSv3S3NYPj3UNCt76a21i4aK8hUNIyAvkHoPauyTjTjY4YYdyip9SlqenaWNEdtWXRrKGUb9htBlsnOCev41b8IafptvpUc2jvb6fbGT94EAKsfXA6CtdPD91quni7mn8iGaFQhmUMBFjsK5GXULPQ5m0+G4uo7fo8yWoCSfQmvPbqt3jseioU4rXc7vVfsV4sEGrNFLBgGAxDJGOpJ7da58TaZY3TwSWMV1AjEQy3E4yhPQ4rnG1LVpIWm0rTL3UIo87J5v3eBnpisrU9S8TiaG5j0HSI2wS73b73X8q6oUbxuzjrTUNTq9R1i1urWTTp7+MSz8rLZws02R0Axx7VreG/EgsLJINI0nVtYv1Ux/adQAiEOO5FeKa34o8aXFyI/wC2LO1gHX7KoGP901zd38QvEdvANJi1qR44gzMQ376Rs9M9/wAatU+XVHJHGxk+Wx9G+M/iNoPhjw+LnxPrFtdahdybIo0g8yKNsdGHfvXjt34W1zx9YnVNX1jTNL0RGJshaCOKOaMnJZv7p9a8/ngj8W2VxealHfzHYUhAsy0gY4O7OcK3bJ4xUet6T8QJPC1tptnY2w05Y2MUYlRnKjrnBxmtV72gVIKb95lyfSfANjdMbrxNYNDbTBPLsoWllnweQTXQ6r44+HOn+G4Y9J0Z3md2WDzJFBRs/eKjtXizeFtUt44pdY1Cz0lJgSiyv82B7L06103gXQfDdilrrFzqFxqI8zy5LeC3BErH+EE810Rfs1ozKeEp21Z9EeCmluLCyu7/AFpWaCLdb2GlTFQWP/PRh/Ku8tvBiatqllqviMxX6WJLWNq8QEERzkkg8u3ua8OPi3xro9uIvC+haF4JtR8vnakyyXF0O2c9BXm/xN+J3j2W6tbe68ci8nA3v/Zw2CMn+AkdfpU8spa3NKEeXSLPtjx9ovhHXxbWPiW9eaNtslnYi48mFWHdQOpHofSvAPGvgPxpdeMp7qS31XXLFtqw3NnKA6RjgIQeAAO9eOeBbzxlr+qQ/afC+qeIpjIMz73WZVPH7vPAPPWvTdI+Gv7QQa80ey1Wbw1o91OTKbrUQ0pU9N+MsePTFZzoTk9zssurO18J37+GtZh86xkjtrRCv2271RbgknIwEBxx0qn8dvjN4Cj8NroNtJfXOtQqJI5LBRDErHqrHuD1NXvBP7I2k20kVx4s8aX9+itua3sz5Ub9z8xOea9FT9nH4OxjLeFfPZzhjJdSMw96mMadN6sI0eZ7nxBB8RfHVzrMTeHtY1n7Uz/JDF85DdgoAr066+FvxW8Saevjb4mapd6VaogIkkUzXHAGMxL0r7H8MeDfCPhGBYtA8N6fpwyEjMFuPMPr8x57dau3EEN3dhm8y4uBkoC25I8/oaipjaaXuo1+rrRHw3pei+MLiwvnPiSwtdGuYZIJZ7q0VZBCRw2wDIJNcPeeDvHlrp9tZ6Tp+t3tuC0h2WJES88FWPUEc5r9BdQ8H6LqWpwT6uLaRYXD+XHCFWRh/fPeuT+I/i3wrqEz+BtM8QaZIblW/tO3idhIsf8ACodOE5681FLHq3M0TChVjJq9z4f1ex0HTkgfxFp+u3OuuR5lpmOOLb2wyc5NenuPgffeDXvh8OvE2m3iQKJlj8zLy9MRseCMjnjvXtvwq+FHw/8AD3iKW5UvqWqSoWitixnghz0Icj5jXsD6RoMN3ZXFxpgmu7KI+UFTckYPUjtmtf7Qg+hXspvc/PHxZ4w8FXnhFtA8NfDyx0W5Ugz3dzK0147A8BSenvXF/wBu6p/zxt//AAFH+FffevzaWfEfn2HwzsIzLIywXl1aKrXUpB9uB7msH7D8SP8AoT/DX/fiP/CsZZtSi7NFql6no0T/ACDaxFPE3q/4VVXJjXBoWNmfkV5FO56NR6lsSDd8vFSq/PJzUUUXuatJF0NepRqW1OaS6D1ZcDrUgxg4zUeFJ561YjwEOa9GniLowcNSER98E+tEgAU9EGOD61I7fL97iqlzKRkY6Vaq3BodHZWklydSkWPz4k2+YVG7HpntUOqtFJaJbQyLtzlyTnj61Re4kVwu4BGPz+4qJim3cAcnt6VatJ7mUrpFz+0IYoRFGu5EGFA6iornUx1C7MqRzUAjTbvGBTri1ivtPmt2AVtuUbvmtK9GTpNpmSqPmRzuryfbNPJdeMgZxXLfFO3aD4cRWqKvzzKJiV5yWGK70aLs02OOeYiPO447EVx3xbuAPD6oCSsl3GFH0NfJqfJUudlWDlA9O8OQqmkWkUTBdtvGCB0+Va84u723l1JUkiga61G+Eb7l3DYDXYeCZriTQr12bLpGSDjp8vSvJdbvHsfEWnxx7t4mRwp7561ricRzpRRvSo2dj1u48Sw3GqP4ctVMkzOsMahOEQDLZ9qnu9C0y5u0uLq3S4aBtsRmyVjHsB1rB+HdjcDU9V8Q3TITcFVtxt+6O9dO7ebPtB+UA/jXZhKkuRXMpRV2jE8X/wBoXsEVnaxYtM4kKPsxjv8ASuC1/QYZUcT3QlcP8ojkOD/skivWpIIWTYyAFzgbucfhXEeO/DxhVJby+nEWws0FuoTf7fWqqyqOVkZSpxSu0eSz2GnpKLWCbTY9WibzURMsqqOzDPWm3Gj29xdzTQtZoX5RoLcHewHIPtWfdWehTeKbnTfD+hX9lcOoP2mVSF3dzvbg1U8S+BNTvod2k6k1tdwqQzeZhHOOeRwDRyTtqzznyc2xy3ibxRaaGPKhk1ezuJlYMUcBZF9CvTAOcexqfRtO8K31zpTyXeu6nDc7fONqTCIXJ5G0dF962/hzDpPg2W1/4S/+yNRtncR3K3Sb2h3Hgg9cd/xr3nTdFs9avX1Twtreh3Phi0iIEWn2wSdWx0DDqPrXTCFo+6Z1Jrojwz4m+D/Anhe3Ftb6Pd6pfXJ+WNrovIn90gjtWL4F8J+KJRDcxalY+HLW3ZvkVN8uSOW2+tewazoOtPdQHQvDumSQqw/tG6vLvaYlJ7d+ma4zxdrPiDwnqV3p6waW0jKXge1nEhweR16cVEnURhKpJGevw28JXEE19dalr3ii6zumuOY7e3bP3XJ+Y/h6VCmk+APDGoi48P3F1qd2QA2yzJhOTyBK4wmB/EATUVh8ZNZ8OWEZvNLsbicqRGqy/OCerOvc9cfWqV18Yv7asTbSW0FhcxYVWiQABT1BB4NVeo9hP2zV0e16Rrj6dotx461SDTp2sQI7KLTpc3IiYbRhe7ZP3sc0ngOfUNAkiuNE0O7jvNWnLOt/cSM7jqWd24THpXjHh3xD4GuJJv7Y1JYdQV1Ftd+YyhQDn+HjgZ49aseOPjJ4ik0i40/w7qtx/Z08Rjllmx5jr04z/Otopte8RTqVXK1mj6e1Hx3pdlLJFqE7rLawmaWUr+5WPuwP8Rz6VzHgP9oTRfF2rajbLBPp2mWVuZG1S6mVFaQdFI9Gr4ym1zVfE8tpZ654oe10+yi8mMyOzbE64Cjrmui8NTfDrw9o82pXFrdeJb2OQItndP5MGf75UcsKmeGg1qexCcoqz1+R9GeAv2gbPxN4vfQ7TQNV1S/aYraGCYLFIOQzNngBRzXr1hp/jHUCDHrOn2domQUiYS/+g98V8Z6R8ZdDVB/a3gDSlggb/RU01jC248EM4524Nb3hX453y3cmm+H4dP8ABGkyKSi2uZ3dzwCxY9cV5mKy935oLQ66dbTU+rdd8M3epadc6fPqOozx3CBHl3i3UDuAepqlo3w0+GPhPS5bOHSLMGX57iWSXfI7HuzdcV4afjXoGiQfZb7WL7xDfTpsZZCSF9sDgHmqniL4ljTtHuI9WjKXN3AUsrGyfzZY2bo7n+lclPD1YaNPU1nWTtqfT1hqljp/lWFgLCyiGNux1Ln8K5b4kfEC/wBFtHm0a3S/uhKIwssgSCNj0Ldz64r5+8FaV4stoLO5utDubKEfvZ9UuXJubgkcKMnCCuo8b+P/AAP4T8L/AOtg1XUiRI1hF+9G8no8nQEe1Y1addVFCK0OijKlZuTOhg8Yah4eLzeJ/FWo63ruoOPKsLSFfIhPXCd8AVf/AOEq8bf9AXU/zWvA9F+Men2eoXfiPVow1w7BbHS7Mf6gdy0h71rf8NCaD/0LOq/+BxrStl+IU3yxIjiIpbn1HDGfLQdatRRZNS2kP7oZHarAj2/dop3sErtjI4sCntwMCh1dR3qJmYGt4XMWSDk4qTKj5c1FEG60sjKvWtYydzSKTQSMqr0FUbmTIOKklkDDiqk7YFehh9dzGqrbFGcbvampJlcGnS4amRx85zXc6cWzjcroerkYHvWppsYkI6Z7c1mLt3VqaZ1X5e9dLsomCT5iHW4Zd3llWwEJyOma85+I6K2nafG3zkXCtXr13D58EgXIbacV5N8RY90lqGV/kbnHTIr4jGvlqs92muaB3OhbbfwzeXCqQTEz4+oxXgHi3U1/4T3TLVslmAAPpk17tbykeBnXcQWhxn2r5y12UzfGzT4mXMUcqKfSklzS5fIHL2Z9MaPZNp+h21qz5OCx/GpYUZpCQO2APSrVxj5QzAbQFH0xTLJS0hxnrXqUnyJeRi9XcW3VRrJifEhjjDY/2qreNgjxLBIsSrjmRhkoT6VZ0iDf4ku5nJ6IP1qokwuvFSiTPkmcqyt90470UpuU+Ywq7Hl/i21njle0j0G9v7ZLXzDKPkU8+p79a8Ju7jWNP1C8s4dSn0/TVVpoFuGE+SeoOO9fS/xg1a917wJPfWNwumWz3U1vG8knlgxxHG8n0Jr5eufCfiVfDM+oX16kVnktFO64VweoUnk13tXPJqWvoa/gKPSpfC17catr+mLql0/7lLtPMMsYGeQPun0qums3tjdj7F42g8NWkUQNwto+DMCegQcZ+teZPeWOnRy2z3izqehtVwT9Sa5+5aOa4LW6yup6bzzVwpO9y4ULvmZ9lwfGv4fXXhNdLS9mtLuZhHJdzRbmcqn3n9jV7wP8J/D3juGHxbrUgu7YgMLSO4CrIB915MdMDtXxnatO8MEfDgZwhGBzXvf7LBib4ix6TdJcTRTWzKUtrpyrjuGA4A96q13a5nKmk9z0z4pfDPwT44hOs+GvJtlskMMlxYIFV3VdoQk8EDHJ9q+SPFXhmbw7qUtpePDet1SS2lDpz6+9ff2taTeX0P8AYsU2m6PoaoDbrZxgzSuDzuHQDHHrXzV8c/Ccdpd3txo2j6fNAJ/3zxb/ADFk75HQZpzfJISnKm/I+dGeS3kyAFOOnWmPLLM/zyMfqelTapG0cx3ReWc8j+lVF610LVXPTjZq5uaDY6bJMj3t80ag5ZYx82B6V2NrN8ObDUVg1DRtRKKgeOd5ATIeo3KO1eeWP2dbuI3vmG3z84Q/MR3Aqw81uL9mhkdYRISgcbiBWcoN9TKdNvVtnsVz418E/ZtNe3+Hmk6nPIxS+Vdyq6A/KIwOh9c1zmr6fpepXTXlxpNvpMbZaGw08E+Um4nDsf4scCubXxL9mEbWcNukqHDPHHt3j3qnrPijVNRlfYBbo/DJEOv1NZKnLZaHLCNZe7Hbz3L+van4bk1J7rR9Jks22BUty2VRhwWJ7k10ehf2xDp1xrGi2s8t15ABupyrBPXYPUeteYS7lc7lKE+vWtBNUuLW1SG1vrhSRhwrkLj0xVypaI3nRlo4s2PEPiTxVelItd8R310uRmFrgkY9wOKp69dW9zDEtu9tBGgwEgBAPu3vVXS9F1XWi7WNrNcOo3NtQ4A9c9KvaD4M13WLv7Pb26RFTtZp3CAfn1qnyrdmrtu2YUQ2zK0Z3Y55q5/aTf8APNfyr6k+GXwa+Fen6VFL4u1Sa/1Bo90pZvLhib+6o6sPeuv/AOEH+Cf/AEDbL8mrCeIhfYXtE9j3KCMrGOe1J2oWUCMbumKaJAw+Wvn/AGiR6kIOQMzEYxUO1yelTnAx70owAa1g9SZRtoJyqjdjFVJznOGqxLKMY61TlGT6V1QhdmeqI+fWorkfL2NIxdWJbp2pjMW+9XpUopHPVkyApz0pdgxTg2KUfMwz0r0aUEcM5sYigGtTTsAqfeqGwZ4rR0/arKDXTKkuVmUJ+8bO3MXHBrzDxlZ/aNwbBKZJPvXpztttztXO7j6V534mA8y5PYA496+DzONpn0uFd4k0zGHwOE4H7oAj614HZ2P9o/F2KQScQ3CE4r3iZg3gxmZekCkj6V4p8M45Lzx/NM0XMt4vHoAaimrSv1MKqTa9T6OvGVWbPA44NWLJWxgDnbmq+slUSXBBO4KOKs2hIx1JMYBx2r1qaTbuZt2RPozgavdvtBCbWOfYVwelXtzf/ESGwSKVoIY7iRn/AIY+uCTWxFrSQeItYgDxs6IuxAeSTgCvMPjL42sfBXh6/wBNs7VZdXn/AHLziXGHbkk47VnSjaVjlryVtGXvG3iz4b6Zp+jaT4s11bldKeWeW2gQyGaTcW2E9MHjivAfjj8Xx40ubeNdJtl0mH/j2i875gPdRwv0ryvX9d1HUZit9dG4dPlDHHAH86yniuHjNw0b7e77eK9eFNdTmp0Osx1/cRXFyXhgWBD0VTwKdYypbsJDKRzyAuciq6RuzKOBk8E0jqUfawwRW1tLHXyq1joxr0cXmfYrCNkxw0i5IFel/s8a5dWfjSKaW8voYhAzLb6fb5NyO6O/8K+9eR6DCkkytIVMe4LICSPlP0r03w6t3oiX1u+tah9nvLMxWa6ZFljI3SPJGQPXFYuyehxTVOMuVbn13c3suu+GxJ4Plgtby4jWQX11k+QCcOFB6tjIH51nSW0On+HD4d8Om81e+jw2oXkse4gsOWLHg4PpXMfA/wAWaDBoEWiajJdzapZRDBuD80vOD7KATj6V1lrc6kuo3X9palbSu5P2W2tFwioein29TVz1QpxurHxh8XfD7ab4pu4ptRgurgykyFIim0HnPp7VwDfKxAIOD1r7J8efC/U9X0qSG30+3kurxzNNeTXW5YFyfkVepJ7V4VqXwd8VW93e295Z21la2UBma6Dgq4/Pj6UQukdNH3Va55SPel3LtA281pXGkSQwvIZY2wwAIPBFZ8ioDhCTjqTWi1Nhm761PZ3E9vIWgcK2MZIquRRigCZ2aSbMzliTyauwy2sLK0ceGUg+Yw3ZP0rNp0cjIwZTgjpSaJaO+0XUfFOpaYba2+0JasxZ5Btij2jqD0rUs9W8PaTrSSzXcupSoFVIo23Kp7kt3xXmdxe3VxgS3EjAdFzgD8KZHPKjhkkKkdCOKxlh1MwlhlJ3Z9Na3488I2unxR6hc2szGPcYoIzvGR0P4Vyv/C1PCv8Az63X514eZJppctIWduCS1S/YZv70P/fYrnWXU+rZrGmoqx+o7KzRBSMDFEKBI85J9qllVlX5sdKp+a5YqCQa+bUfesz2VO10iy5461DM5A+9SDeFCnpVOeX5uvevSpQsczlfUl80YpC4qtkY96GbAFepQppq5yyqaljHmcGmSRjB280xZcjjrTwxHLdK7qUEctWTKpj5IJxSxqw6/hSyfM5NOkbKADrXVTjZnLOQ77q1esT8yH39Kylb17Vp2E3zADGK3m9LGcfiRrys23qNu015v4nyIp3yc4Nd+5+R1IIODivP/F7uokCoScYxXweZr32fS4V+6X7SNZ/DSRyAcwDcK878AWaw/E4CGNVXecJ7+pr0bTi39ioMElo9uPeuZsrR/DGrDXdQdBI4Pl2nQv77u1FOlKpKPKZzqJJ3PQPETMLZd22MK++RmOAoz1Jrk9a+J/hDSy0aXEt3MoxiEEAn61xvjj4i32pWEtrJa/2ZaNujKiYEz+gYjkCvAdb8UeE41dbmKeW/TK71dggPsDXtex69Txq2Mm5ctNXPUNS+Mel2viC8utLjsori8kUSyXRZmQA9gBivIfiJ4o0O+u7rUGtn1K9nuCZZGciHPsorJn8RaTfsyR6Bb3M8ihI2ZCoLevB61z0l6Y45rX+yLGO4UkEsrFyT6DOK0p0lfUmNOU5XmOs7r7ZdmO10a0jWchFARmCnPrnvXVeJ7PxJqFsLJNPW2iGBJBFFhRjvVbwLDrmnTRI2uWujq9xHm3uR85yc7tpGQPfivdNY8Lw+NLNrmLVJZJCvlrPZqV5HGMehPetJys7IxxNRxqLlPmi48J+IobOa+k0m4W0iGXl2YVRXTaP4B0248PLqereJrW0O0OkUI858H1A712Nj8PfH32gWOl6HrXnJc7Zb+7nxbGMDkMjcEfWsjVfD8Hh3xRAkmo6dbzzdIYgWVX/vtngDPvSdSRtOvNpWepe+H/hnwWdUgs7FrzXruYKzqE8qOBMncXJ6dq9hn1PS/DyrZeC/Cou7knZ9uuHCIhH3jGT94/Svn/SdJ1KHXLrbf2rTuXfzLeYNDKD/AA4Wu3a58QCyga+0aedbVhJC8gI8kf3o8cVEqltzz8RVUZ3k9TtZNa0m61qb/RRHqc0eJ7mCPHlovJznHzevFb/gnxl4QuL97PQzqd5exxfPC1szPKQeiY4NecaBef214iSwW2ksraRyfNk+Z/Nx97d6n09K9H8K6XHp94z6Vcq2px43wJIu1l788EfhWU665CqFWUp67HVeH9Q1/wDtL7VqOgW+gQA7lkvbnMiLnrt6Bu3410Oo6H4X8RWqyzaPBqqvN5uQxVWb1YZ5HtUNzqmh3mkOm6C51C3UefGzF/K/LnrU+m+MdJjs41jBMABV5pJVjjQ/j1xWCxU47Hp015nGfEv4K+CPFEySR+HbqC/YBWm051hWMZ6EH5T+dctq/wCzb8PrXQpbOCfVvt8q5F7PIGEDY4AVRzXrGj+P/h//AGvHoi+LtNk1K7fbsikMmTjo3YVtaxNpg0+W6gkt7/Yed9yI0wOCN3Tgdq0ni520VmbKPZnwJ46+FeveGtS+xwk6qp+69tCx/PitjwZ8BvGOvxw3N41loto7bS97LtkB9o/vGvsfT9e0WVEa11fSTbHP7qyAb5/97HJ7Zqxa+D7d7waoznUrlW3wy3eWaP8A2cDgbemTURzGVmmtQtV+R8oat+yx8S475o9GjsNUtdu5LgTiIH2IfGDXkvjDwhrfhLxHP4f1+3jtL+BgJEMgKjPow4I9xX6UO3iiHS7hprXT727kH+jWxkMaE+ruew9q+cPin8J9e1bTLzUfEEkviHXHJa0itZY4YbbcclN55cDtmt6WOi7KTHzSTsz5Xu9KuYLc3DKpjDYLBgR+lZx61pa7peoaLqMllqNlLaTIxBjkH+c1mt1Nd6dy4iUUoo/CqGfqhNIdgzz+NViRv5qKbdsHzfrUe9vxr52nhup1OqW3lUL17Yqi/wA78Yprsd3JppyW4r1KFOPVHNUk7EjoygcjNRyt8vJFSAgZDr+NVbjk8cCu/kjbQ5r6kiyADA61ZDEx1QTCnnripop1X5S1Kkn3HNaDmODjtSA1HI5ZsDpRJwOtd1OyOOW4pYbgBzV2yZTKvGOetZZPzDrV2zbbIpzkZrOs9BwWpuXTjBYk9Olee+Kpx9tk5bbwK7q/kOBx25rzbxDLukmZuPnr4jMX+8Pew7tE6vQAps1LMx2rkc968l+LPxKs9Mj1iG809Ln7IAltG7jBkPT8BXrfhbadLVtxKlQa+NPjxcu2o6vK6hTNqLbfUgV3YfVxSOPERvc5nV/Ed/rdut1q2rXiSyyApZ26BEaMHgLjvVzVPCK39umqTQS6FYIgBFwPMllPrtXn88V0H7L2g2/iL4kJJcQi4g0+x3BXUFQ5OBnP419SfEjwp4f/AOEajtV8Otql3JIqxJDkF5D0LewPXPFenVqcjsjn9m7rlPlbwV4J8BrJby694okt1mIwJbcoEHru7GvW9C/4UncWF94R0K3nnjUb31OJFacv/sSEE5qzB+z9amR7zxbqE053GWa3tciGMfwrj29RUuo6Xpul6e+keFpjaqzfuLGyt1M7OBw0s5Hyr7Vn7VNXMKkZxTb3I5fhB4FnY6o0Ovalc8Fn1K+CEL0AbPP0HpXoGkWGs6ZDHZ6fcadpGjRW4Rdw8yYP67m+XZ6V5FpM3xGTV/L1zxHot5vhO6OZkmWJx91SF6H611UGrxW0CQ+JLyURucyyO+IGx2AHIApuppocc5SnJKRB8bFjsrDzNY8R31/C1v8ALZ286qZ37Ku3JBPqeOK8Xl01ct5vgiUW7xBnOp3DRynI4bzDxgele23msfDx5Z9QuPEel6fAwSNrhbgGaZB/dB5AHHFYniP4jeGNU8P6ja6Rp+sajbwxkPfyRHDRjuN3as3zFNSjsjzT4aeJ9B8M3eo3TaudE2Qj9zBAlybo5xsVmHH1FbI8Ta/ZXx1Xw/rFtrMTxbrmwuP+WKejr3/CvI/F19oeo3Rm0zSbmxTaODMCpP8AeI7Z9qydH17U9Gnmm026MEkqbGYAMdvpzWyo8yNlg41FfqexX3xis10q4W40+zOoSxFFXT08qFcnPPqc1ytp8StSjlXy4NLjmRTiaYEkD04615pNI0jszkkk5NMHsK0jh4dTphhIRR6KnxK8RT3U7S6xPA8qFXexiCNIvp9Kr/8ACWaTJpnk6vDqOsSoG8iKWQRwxse7Y5Y1wqSyKDtYrkc4PNIn3hxn61SowXQ1VCKPTPBN9rPiRL5IbnSdJsdOtTPcxxFLaS5jXrGHPJJ+tZ3jH4ha14uv4Ld4ZbXRLbAttItZW8qNQAD8x5Zj3Y03wf4HvvEVolx5kFpCAQJ72ZYojjk49QBzXU23ijwp4H0iWy8N28Ou6tKB9p1K4gC28fbbEDyw9+9JqN9ERKor2irs7X9nTU2i1O51JLqOzRLYb3uE22lrErf6tSernrmvUPHn7T3gPS4msdFuL3V50ykstrCI43P+y54/HFfHeveK9V1y4f8AtS+luLcKRDDDiGJD6hBwBWFFa3M2fJt5ZcDnYpbH5VjLBQm7yNaacNWz6E0v9pCQeJVmuNJki0/lWMty00xB9zwPwqCL46a/qfieaaNtMh0+aIhLdm24UcAMc/eIrwe10vUrnP2exupsHB2RMcH0rttC+CvxR1uGKfT/AAVqrxyqGR3i2Ar6/NQ8FQWyKk+bdmN8TNYj1rxJNdRrcIT1SSfzVX/dPYVzKpGYnZpArj7q4J3V7tP+zF4r0zRE1HxJ4i8OaEWBYw3V0NyjGT07gdq8t8XeGdP0d92neJNO1aHj5oSVb8jXTBxS5UJNLQ523jR5NrMB9Tirn9mj++n/AH8FZx4NJVtPuDT7n6eTSDaMdRUTPkDHWod3zeopWO08HrXlwTsjVsU7i1PVSOSaiUuG+Y1I7cZ3V3Uqb6szktBJt2ODVOZn9asSMu3rVWSZcEd66duphYiDSbs5JFNkaTcGAqWNtwpCwxzQoX1TE2NWaQNxnFTGQsvzGoxtIzTnZQvFVFNPcnlTHGQlcZFT2DZnCn881mOxXrnNWdOcedyayr1PdHTp62Oh1JtyYB7cV5l4rkImmjbgZzXpdztaRFAx8teZ+NJsahMoTkHrivkswabuetQS2O18Kt/xTmwYAMfWvkL9pS3kF/kbAhuG2qvc19heDVDaCgfkbP6V8oftCwxnU7VF2kiaRiM10YWpJTgZ4lJI6L9hnS5mn8RagVxEnlR5Pc9TX1aVDyiTJB/hwK8J/Yz097T4a6hdyR7PtF9nI7gCveflU/KDgdK9GtUUmznh3KOowvLcoHlItbcZ8sf8tD715vP4V1I391eXDLKLh8hVwg256YFelXTK0TxjO88/hWW+JLuJs/Ig6k9DXHC9yqtNSR5f4h8J6H4S0lV07SLRtX1S5YwQkZ3y9ic9hXg/xClsrG8ltPFl3NrGrMCqx203lQ2h9MdDX0P8Tta/svT9Y8QQSK9xp6bbZmXP7x/lyPoK+PvEvlz3MMUMxmnkO2SRuS7Mc/1rXDTcpHLPDqOx7R8Dvh/ZeJvDouLLQbRVjDCa/nHX6bvStfxRo832RtGdxHDtCG7B2oFHQBR19zXtnwo0i00P4baVpMcZUeSDK+OTlck145+0PqDSeIoIV2x2sdsY4dnALHuQK0da8rXObE0ZKF7nh3jyx0S2ZYZvEIvZlUkraw4jQf3c9zXD6Xo+oaxfCz0fT7u8mY8RxRl2/SrviB45b6CDCQk8O3THzd6+o/C2q+H/AAV8Pm0/wbara3d5CqG6cf6RdFl5bd2HoBXd7T2UFcunP2NJNnzB4i8Ha34dkEOuW6WNwVDCCSQeZg/7IrBkjZHKsrKf9oYNe1eNPD9r4X8Pw3l7dPP4i1BJHkNwRIY1xwBnkGsP4P8Ah/Q9e8WafHqLvcOZQ80bnC7fc96pV01cIY1OLlY84tNPvLo/6PbySYGThSeK7/w18JfFN9a2+qNBDBbP8xaVh8g9WHavrvy/BtlceUvh/SYVQBceWMAjp25rm/Ft5pmohYdNuYuuxoydsZP+77VzzxUpaROTEY+fI+XQ8S8aWlvNp1vpSXFkIbeExG+kttkcY/iCDPc9TjNeYyWOgtdLG2pSSED97IF4J/2fau1+LFi1neS7lBRSFLCUv5jfyH0FeVXEjtKScjBOBWmHUpJ3Y8uUqtNy5jsZL7wPpVmsVvolzq16PmaW6uNkf02rzW14d+NniPw9GLfRdK0OztgpXyltFOc9yx5NeXE0D611cmmp6ipK1nqe6wftO+ObW2hhs9K8PQbQfOcWK7pj2Jx0IrCvPj54+vVmN5qTySyNkSJIyFB6AA9K8m/Oj86TpxYOjDsa/iPxFqmvXr3Wo3tzO7HJEkzMM/iayM0d6GqkrFpWA0ZNJRTGfpcpwvBpCxKhqizxzmpAflGePavPowdgcgdnNI8mQBTXxu+8aayjGQ1dkYuxMmDyDbiqj4/vGp9vPJpGiBIq1TdjK6IlfAwpOKTeOSxyKlYKDimMo/uirhTTJFG4gY6USBwmeaRJBG3UkCrMsgeMMMAYqvYvuLmM0Sckv0qew3NOpHTPFROqMcd6uaXC3nryeD0rlrRsmaU3dm/IxLqzEcDH0ryjxX5h1ScrMW3SdPSvUZchnwegPb2ry7XpDJqedpP7zr+NfJ45+8kepQV2ekeHcQaJHknAjyfyr5O+O0jSeJcLHHsQO33a+tbQKvhmRi3/ACxb+VfJnxa8o6+zAqf3DZya6qcrSRzV1ofQH7NVsLb4RadFgqWZnb3zXpyMxGOwFcF8DbU2nww0lNpAZc59q7wYUHqa6Oa6KjsipMzAHIOc8HPWqUhUSmNV6DJq3MdwPzd+BVGdGijlkVgZApJNSvhZL3PDPjfrUMHhDUYjtX99nB7tnivmHRpPtnjPTY2BAe7jzjvlhXu37RhUeHLdGPL3TSSf4V4L4Lbb450h25/0yP8AnXXgYL2bkZz+M/RK7V7fR7eMMyIluUABx1FfOHxnspBfxSSTjd5o2AnjaBX0jdSFrBs/MeAB+Ar50/aFe4OrqijMKxFlA/vV5FKUvbpE17Om0eAwRw33jh/PQNCGZmXtwD/9ave9PWJtPgVois0ir9gbGAoA5wa8Q8FxhfFZkmY4WJncDrXrttqrN4L0wsSzQSTFSRghcd69rFSd0jzavv6LseV/EjUPtOrTeZdTXDKhBd2/iz2rqv2X4IZvEmoXEke94LT93noGJ615d4gn8y7mUNuyx5Fewfsm6bc3N5q9xH9wLGv5E1pKPLQuVCjajZnpXiW9awYQvvE0x+//AHq8416a5XXra1EjiPO5gO5r2X4hJajULCG5jG9UzkV5R4hWOfWriSMAFOhrhpydzzMRSs7HM/EC6ja3Em0OYVYfN2J4z9a8iiQzXgQ5O5sH869X8QWbXOnvCxzI2Sa810+3kTVfLx8ysetehhpWizry1+zpSE8QW9pb3gjs1YRAAEt3PeqczQmKNY4yrAfOSepq7r/mfaFV8E4zWYa64PmimerRfNBNjaUUd6cvXpVmvmOijaQ4RScDJp09tNCE81Cu4ZXNdfZaLHb2du0kQDkeYzZ++D0FQeL7aNbeyulYHcm0rjG0isPbrn5bHBHGqVXkSORbrSU9zuJNMrc7j9LY87R8pocA85qIcgYZhT3X93kc4pwppIzlO40D56WQfLuGKgZnyMKcUpJIxzVJpaGTbuMy5fnFSdjmlIHGaZkjNS5NDtcldYNhO078cGqrrge9LNN8gx196YsnmHHU0lOxVhrnAI6ULu8ogMKimyc5BzSRbsY5xVKszNxBR3PNbWgsDOBjkVhu2CflNa2gA+aGJGcVz4mV4GlI17puJjuxwf5V5JeIW1lE3PzNn9a9S1BttrOQedpNeZRlpNcgJxjza+Rxb99Hq0VoemzMLfw87MOBEen0r48+KbPL4jusDKBQB+Jr7A19hH4RuDkZ8oc46V8l+Nlin8RzqvKtIi/jmuyEveWhyVT6u+HKLD4D0aPbjFsvA+ldGmfKOOvvWR4Ut/svhnS4tu0Lbrx+Fazg+UxDHmt07xLKU5XIbnA6msu/fZZXckjHBUkH8K1Jfv7WXgDNYniCZRoV1IV4GQPpU3/dsX2j5Z/aFnuPsVlbyOMSOZc+1eQ+BNr+P9G3DKm9j/8AQq9P+P8Ac/bL+2jhIOIjjPYV5t8N40k+I+hxvwPt0YP516OBX7lmD1mfoUfmgbCnHm7efYV8/wD7Rg8mWArnfsYkAV9GQIpsZVzg7mA4+nNfP37Rbp5ccnDDYVbHWvIjG1VE1PhZ8/eDLZZvFX7wlY2t2ZmJ6Cuw1i+MfhYtCCGjRl356jNcb4YMi+Io8SHEqiPgcbc966nxQY4/D9wm7b5TMmO31r1a2skefF3mjyGeRpZWdj8xPWvor9kW6Wz0nWJur+ao/DFfOT8O3INe8/s4SxWOj3ckjAG4kwM11Yr+EzrxDUYI9e8ZSW99r0ckzHckXAryzVSrXcrIpwXI6132prHcX09z5oysVeduwaRiGONxzXlQR49d3ncr3SK2ZVTjGK5DVtIjt9VjuFj2qwJJ967MDom75Cc1zviKYs7lTgICRmummzOnKzseb662b085wMVm1Z1CVpbp2Y5OTVavTpq0Uj6GlHlgkFOWm9qUVZZ6N4dvvtlqWuMSNHGqxITjJ6cGqnxCvFS2TTVC7o3O8EfMhwOM1zem6g9nDhkOe317GqmqX015M8krFmZixJPU1yqm+e55VLBtYhzKTUlKaSuo9U/SAXBYcLUqO23uKq24bo5/GrPyqQu7JxUxm76mMlcUKCvWgjBpDIqpgnmoPOBGMnr1olJX0BImklXZ7ioRMCR3NRzuuCOAe1U0m2Pjrzx7VDYyxcNnIPHNLahicY/EUgZW64Zu9aFrCCobpTjG7JcrDVgVsLg81J9iPHY1fiiVgPapflz6kV20qSOSdRmHcWxwcg8VoaBGokzt6CpZI96s2MVNpiiOFzgZxXJjo8sDfDO8iHWGUaVOW4yuOteZ6PEJPEluoz8r5/Wu/wDFj7dJfbwTXG+CLVp9dLscheK+Nq+9VR7VNaM9B8Q+WvhudZACrKF4r5G15Wn8aiNfuHUEC88YBr6l8f3wstAMfAJBY/TFfNenQrfeNrNdgIe83/rXc3dtnFPc+ttPG3TbVcYxCo/SrLtiLGeTUSL5cMa/d2xqP0qabHkjP6Vo/hRqU5ldsqJBuxyfaub8Zbo/D8wj+6xAP0710E+QGx1YcVyXxAkZfDqxhmEhbipm7UxL4j5Q+NzgeIZjGoCIgVPeuR+D9ob34qaBD/0+Ix/A11nxd/5ChSYKzomST61n/s1xxzfGrRvNHG9iB74r0sLpRZz/AGz7vikC2jvjPzOfwzXz5+0THEwO1SqhTk+5r6AkIXSA2Pm2H+Zr56/aAZ5LaTL5zyo7dK85P94jOpszwjwqs39sxsrKixgtg9xitfxsVj8N+XCwAk+Z93c1j+G9x1q2jXJ835D/AF/CtH4hxvNozRxYIhlOcnsPSvRavURw0rOoeZd8e9e5/Da0Wx8NQbjiQnzME9q8Ptl8y4RPVgK9pt5fs1jbRo3SNVIJ710Yv4bE5rVcYJI9DCltOuLoygBxjGa4m5dYrrywx27Tk11MCSp4aDSMMMc1yl8qyTMPTGDXmRVmefdySuSDLIMYwFrl/ETEK4GD+7PauhdvLgZWyNorm5pheXL24IJEZremtSoI8zuc+c2RjJJqGtHXlVL0qoAxxxWdXqwd4o+hpy5oph2qW2UPMiHABYVH2p8P+tU+4pvqXK9tDb8R2i24BQ5HQGsAnmug1efzdLAJywbrXPnrWVH4TmwrfJqBpKKK1Ok/RmWfChF6etOjmJxtxn1rPQysibuDSxylMpuHNY3ZjzIs3EjEnP51WimKv8+Sp/nTpZgq7ep+lV2bd8xOKSTYOVi48hZSzYz2qpI2eVHPent9z61XUPtZgeBVKD6mbqJl6y2njvWzY/dxxXNW92kZ5+9WxZXsZxzitoKzIbbRuxsVHHFNfrkdahhmVhxzQ86qD616EEkrnM0K8hUYqxZtut2OKyJLrLdTnNa9j/x5j3rysxn7p2YVe8YPjeVo9PjUHqazPhmokvJmZfm3dqt/EPb5MQ3YxzVb4WRHZPI2WJfjNfHpc2IR7KdoEvxduIYbdkljUj7Ox+bua8J+HUf2vx9pvC4WTcR+Ney/HkxxaNK653rCAOeucV5h8E7N5vHEMrpwuMA12Wsmcbd5I+m27/QUtxkIvpTZA24jpzSXDfKq1q9jQpzyDYzEDI6Vw3xUu1h0uBmUjnPFd1OAwHPy9680+L821raF8kdxU1fhRKZ80fFqMy6l5qsPnUE5qH9l6IS/G7RwT0Ln9Kl+LrsNVfjChFApf2U4Xm+N+lbc/KHY/lXqYb+CzBfEfb14wXSlXAJMeDk+9fOnx2ctazLjA3HaR7V7/e3ANiArZBX+pr56+NzH7LKuTlXPfrXm/wDLxGFR7njPh2OT+2I5N4UgEj8qt/ECCZ9Eja0VyuN0mPSoNCB/ti2j6IWO4ewHNb2s2819YzrCSIlZ1AHBK+lein76OSl8Z5PpKh9Rtx/tivQ5J2e8UIxIyMV53Ay2+oZXO1GIG7rXV+HJ5Li/hH3vmFbYm7FmdNySfY9pufOj8OWoY8MP6VzRP7zLcc9+9bniKeWPTbSEqfujvWBd+YQj7cADJ5rz1seclohmpBjaueN1cr4djMurXjFlVlt3K5711qv5sW5xnPaudcpaXk9xCoysTAgjqK3pbl02ea6rKZb6Rmx941U7VPfSLJdSOq7QWJx6VB2r1I7I+hgrRSCnxgs6qPWmVZ04qLyLfyN3NNuyY5NpNk18WSLY2aoGtTXCom+XoelZZ71FL4TOj8IlFFFWan6Hyf6tarD/AFo+tFFZHISXHQVXk+6PrRRVxCRYP3F+lVV+89FFaMw6mdJ/r60rPpRRQt0arY6PTP8AV0XXU/Wiiu77JhLczv8AlsPrXT2P/HktFFeLj/hOzC7nKfET7sf+7SfC37h/36KK+Xpf7yj1fsGf+0B/yB5P+ua/0rg/gl/yOcP0FFFdkupx/aPouf8A1h+tQ3P3k+lFFX2NWUZ/9S31FeW/GX/kLQ/7oooqa2yJR84/GH/j8P8AurWp+x3/AMlssv8ArlJ/6DRRXqYb+CzH7R9aXX/HqP8Ad/qa8F+Nn+rl/wB+iivM/wCXqOap1PHLH/kN2v1b+Vdmn+rl/wBx/wCVFFeivjRy0v4h4hP/AMfT/wDXRv511Pgr/kJ2/wDvCiiurE/CdGYfw2ez+Lv9Taf7v9KwbjoP92iivMWx466EcP3F+hrm7370/wD1zaiit6W44HmU/wDrm/Go/SiivVWyPo47IBU1p/x8x/WiilPZhL4WW9a/1i/Ss496KKml8BnR+BCUUUVZqf/Z"/>
          <p:cNvSpPr>
            <a:spLocks noGrp="1" noChangeAspect="1" noChangeArrowheads="1"/>
          </p:cNvSpPr>
          <p:nvPr>
            <p:ph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buNone/>
            </a:pPr>
            <a:endParaRPr lang="nl-NL" dirty="0"/>
          </a:p>
          <a:p>
            <a:pPr marL="0" indent="0">
              <a:buNone/>
            </a:pPr>
            <a:endParaRPr lang="nl-NL" dirty="0"/>
          </a:p>
        </p:txBody>
      </p:sp>
      <p:sp>
        <p:nvSpPr>
          <p:cNvPr id="7" name="AutoShape 8" descr="data:image/jpg;base64,%20/9j/4AAQSkZJRgABAQEAYABgAAD/2wBDAAUDBAQEAwUEBAQFBQUGBwwIBwcHBw8LCwkMEQ8SEhEPERETFhwXExQaFRERGCEYGh0dHx8fExciJCIeJBweHx7/2wBDAQUFBQcGBw4ICA4eFBEUHh4eHh4eHh4eHh4eHh4eHh4eHh4eHh4eHh4eHh4eHh4eHh4eHh4eHh4eHh4eHh4eHh7/wAARCAFBATk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0aO3m45TritK2s7id9ix5H96o4H3skcfLEc11GkRpEgO/5u9eTVcKaVtxwTmrsxxpDhT8rZHWpbbS5JItzHAB6ba6PG5eOR7UgG1DhgD71H1ioupapFezs4YbfCgK2eTt7Vg+JrqdyyxMJLdBhhiundZHQk7ihXBIPSuX1QwqkttA5J6nd1pOUnq0J2Ssc5xcPs5yPu5PSrcWiyPhk2+1MthHHdMzOOldDYXEMgVQ2eK9PDU4yOOpNplGDT7iEgNitm3iZYvmxTiUaMeWuSDTgX4+bj0r0qdFJHPObHQ7YmEq/eHSsjW5L9p2kVXO70rbVSxAAJFWEREjLSIAi9Sx4H19quVKPK3czjVldJHn94t4wLmByeh4rLklmV8FGH1U16ZYXVrqEE0lkCUguXtmDAH5kxkr7dKSTT7eZ90turHPoKxWHTWhrKq0/eR5dIXc5VnB9Bmq2Gw26PcfevVP7AtDKzCHGe2KrXPhjT3ib5WWTtzQ8ICr2PNeBGz7QpA9KsaXdQSNFE8i7lPKkYrpLnw88JJVVCdOTVOysbGGWRtQUR+WcqFODJXNOm4vU6FVurnS+FLGKSQXTRiNEHyNgndW1rrfaWCmYDb/ABZ29Pauan8VtFYx29rmMJ9xQP4e+a5zU9ekmfbIxcHsprGU0hxbbub/AIi1ua5ZbC1R/LjGGK9+Kb4ZtLqZF8xQ3PAxzXO6fdKs7Hc+SOma3pNbm0XTmuTD9skI/dW0WdzN2BbsKukl8TKlrodbPolra2qu8shkk52rxtrADWazHa29M7Tk81z2heNZNQhvdNubpBqFvP8AvbXcWkQMuQo7kD/Gm/b7Jdfl0fzwupxKsstscbo1bkMxrdVItJnP7xqeJGjmiSFWUHHZeFHrXlnxPWbTV0zVCyrFbXCtLlgVMb8bdx6V2nivWodP044w29vLyeSq5+ZuKytS+HOp/ES2t9JvP+JfYT2Et3hov38RyRE0ikjJbHHoK5cVWSkVRp3ZQtrNPsLQqIrhMloySHwPTI9M1Fpfh1b28MzRoloeJNw+Y+1ZHjrwSvgzw94MsY/EV/ZapqU6W95cwTBIRtVtqBBn5iQuTmvQfBCtPpse9ZEmKhZVcZ3ED1HHNVh6imjCvh3CTRa02zs7G3+y2dnDBFjscEn3+lUfEUYdkZUjYBeT15rW1iEWoUrgY64H6Vz2oyhj5iy5B6L3zW9WX7uxyqDuYlxBdTRNB5YOeinotc1deHJFk+ZhGCeTHzXoMUXl2qvI4WV+imrOkafbSb5JcHPRRxtrJ3SQNdzzZdKkupH0vQbSaa6fCYK9Se+e1eoeDfglo+jWKSeItQa81B9rNCjBYUb+7jv9a9F8E6RpdlYJPbRhW5YyDnmtSeKNYD5jszsxbleBUczR0Rw63ZyuoWdlYqI4bGIRouEVFGF9evNcj4jhnljWC0iUR44UcDJ9RXSeIb5oLmR0KOMfMdvAFYmqanY/2aJIS8zNwcDBFb8yRlNWOY12W7hhW2mWFPLA+VCG/D8a8d8WLHcarLKI8LJyUH8PtXpuoTRbGAhLANuJD8V57qUJl1CWYNEgLEAE1NZNanI6mpzNnDAkm4o2B2q99otP+eTU3U41h3eSuWHBOayN0vqv51z3Zd7n13pdmE1LMkzsiqdgXg/jVm81JrS7UpOyKwxgiucW8kEhkZnDkcN3qOaQ3D+ZLI3TjNeO6bk7s+mTsrHe6frlksKI05WXHz7jwabJrwklWO1CP8xGR615z9nurq4jghYZZ8A16Vonhu3sLePzH3TEZJ9DSnFp7lrYuLcTyWmFUGX0rFud/nsXjCuRzgVt3SzW8J+zw+Zx1z3rCk/tB1LSQNG/8666cW7amUmS+HbOwuNRH2pW8ocYccGuiuLBYoJGjt4kjyQDHgEj61laFHBLOgumKQqdzk8EdOB71map4k2+PLC21hYLOG9ea106FZdrOFXO9h6nGK74vkRj7OUm2X3uYbdcxqWAOPmYEj2p9lercFhs8sj3rH1pis5EQyM7hgYGPT3+tQW99wVx5ZXnhsE12wqSOJq+51tqHZgAXJZgCF657VyninUrbVpTp9hNf6iYBLHJDaJg+cPusM/eCnrVfXvEdrpegXGratJNa2tvwVt33POzcIgHXLHitH4f6euoC2mvrFoI1Q3JhRyWiTGfLz/Ec43etY4ipJqyNsPThe7MX4KeItEbUfE3huO+lh1C1vUuriK7k3kSSoPMCt93BZSR6ZxXp0qtG21o3Tdyu4Y+Xt0qS40+yhv5PsHhK2E11agyzCONAGXhQ56kjOR7Zrj/AIXo9r4ZY3k140slzKswupWkeFg3TLdB6AdqnCYuMpcnYrE0nbmOmYshJLcVVu5mwNisxLdqukO0p8pcgdT/AAkVWkYxM2F4/hr05VmjihTvqzJvFkdn3h0Hcg1iXcdmZxuZn92roLiaXO1cfN94kVk31v5kmY4fOHt2rjqpy1OqKSMG80SJ3M9rdmPOcrXOX+juFZ455jKp+Vs8Cu8SB48BUCY6g9aiSxDOWZevtXJKi7F8yPPrGw1SGcPIx3A5ByPmrrfCcNzrevWulyXTwmRjvZTyij0xxz71el0ZVla6hkYkdUI6D2rqPhzYWsN1dv5Mck32bcq44PHQ0nGUYlwabK+m6X4J8Oa5pDWFjc39/d3bxjUYbYyMGCnCvJ/CBzwK84+JdsunfFnUFjsZYbjUYlu0km+Vtw4Oxx95fUGvX/FjRWPw4XULWI28dgUu/Kiy2Nr8jA555/Ksf422f9u+C7fWNLks0vrcJdWruQMjGSpPdT6etciqOOrZ0zhzKyPGPD8d5P4rU65FFLYwW8l6WWTHmJHyysewA5Fey6FB4h1Xw1danc3KNc6npu42cUmNqyZ2Ev22qRjFcm8Wh6n8F7W70y4ikuPEN1DZ3khwGUGQGWD/AGR8vK9xXR/Enx9beArm08jT2u7WWD7IlumI9jqMBTnt6VzYypzDwtCW32jzP4y/DvSdP+H2iXWkwT3utaDKrx+TcGV52VtzKyntjJr0LwrdWuoaHZa1aNA8N6gYiIg7H7g8fhXiGtfFjxJbeKYVTw49kupAzRRzvyJE4OAODkcfjWx4U8Tx6BrR87S9R0fRdVfzXiuoz5cExOG2kdMmtMFOcbKQsZQknqeieMEuLeF5UZCT94HsPauBbUJnaNhC8pB4VR94f416FqkZ2y2jSrKdu9XHzb48evsKo+HtOtx9qlXbuGMKy8+2K9JLW55Tik9TGGnXcnlXFwTDnGxQcnH9K3NHit4lLLucHj5j3pb2I7lUrmQdD6U1mW2gZiFY9lHrSlJxJUE2ejeHJlXTBCCoPp7VR8S61DEvlrJ14Degrm/Cwub68CmR/u/MAcbVq74rs7JYGRZCjp9xwd2fbFRGTepq0kc9rWow7Ngukd8ZAPpXB6vqxidvLZk38HaeKueKW0+GKV7lsXjJiLBOfyFcRIs0pEILtIMb2dSOtax5m9DkqzS3NG6vPMSRA23K4U+rVhT2zpCSEV3/AIh3NbNvpUkzhriQ7FJ2he9c5q39o6bfSO7S+SuGjJGeDxXQ433OJtXKF9avGjNNA3kuvPPINY/2Wy9Jfzrd1a5upLJkeQsGA6isfzZP8mudqzEmfTNxY37DlV9qgg0u7eU74mx616Q8CMBtVVz/ALNNFqi/whq5JULH0sJ3Zi+EdBjiBvZ2kUqcIPWuqklCgblP5VXUCODBbYByoHNQS3SkFgXY471wTozcjq54pFqe6jVARkH61nvdqEdn5XqQT1FQXsz+TxjpWWZmVdrgHd0reMJoyunqaFoL6/mC7Y7O03q0csLZmcE4CkdiOTn3rU1rQPBMlpaz6rbz3P8AZ10BFcSBjIsuOfm64Oe1VfBVvLda7F5wRY40LgLxkjpzXf389tFbRyXEaCJpFDZ5wScdac5NR3NYtNbHhPirWorfxnbWehyW8WiQQFtQE2ZJo3Y/JgHoMjr71at1l1O7t7Sztnkml+6oI/76J7itf4neGrJfFtrqE04tftcRtmlRRjIOVBX+OvLvH/xItPh7ot/a6fdwrrjKYYrqJv3kaf7K+tbUK0uX4jhqUuapsdjfvpmp67c+GreSO6h0WRDqEuM+deEZ2r7IK9J8AyWtlo2p6hK0cflACTccBEHJryP9njSFtfhbp+q3hMt/qskt/dTytueRnbqT9BXc6ws89iPDscRFtrGRcSoPuxKMkH/erqqRkqd0hU0lOzO6vvFGnw6pp8ZuoTaalEfKlD/LuABwfqDXJ3E7WPiW9fzo2srjEsZReWkH3g31HSvn/wDaJvB4Z8V+G7fTbG6SO4TybW1hk/ds4KqFwfTI5969YtfC8n2SObTLnM0iLK8E7sSJQMlUYdD2ry4qvCSkkehV9k6dr6nok99buscltlI3QNtAx24/rVNrlWzgc+prM8OvJfWe4xtHIJjG8Mi7XiYDkH+99RwauyJLDKUaEn/ax/TvX0cLSipPc8l+7oRkhJdzZ9T9KUXSIVjWNBvXK56tXD+IfGcdn4j0/TbeGfyP7RW0u534RXdCVjx2OapLq0158bZ9Lj2fZNI07a4YsWEz9fbgetRKrHYFTklc7m5ZWlzjH0pkLQyTLG5YAjDH2qhLMY/mBY9uantbOScecsm1j2oUx2ubkYggiWOFgy85ZqueFWitG1W9LKEjtwWUf3e5qnZafcGLbKyZ9BUd/YfuP7NZ1Md/IEky2N4HO3Pb8azrpzpuxpRXJM8i8f8AjjxdD8OvGl9LHbf2BMTHpd75xjkuAeDhR/CORWH8BNa8PeJPCX2TxL4ye2ttMgCyF7jrkcKM8kD0xXY/ETQW8aWdl4B0eK2Z7+980tLCwit4IM5O3OTyccdayPh/+yxZ6e81j4s8RNctcM0iRaaphVUzwdxyWJ9McV5fsIqF3ueh7aTe1jJ8L6fp4+IMn/CF3114g0SG6W9azgXa26MDLqD1+8eO/Su18Mf2V8SvFGv+K9c0sNaabfi10i3mBw4TrKynq2e9duvgzwb8LNDn1Lw/YQpqX2fyhNd3JLygc4JJ/lXl/hb4i+DfD8t61w5m1fWL5yfs0AEYXGWYNnHljp61FOEFPlepc6s7cyZzH7Yun302m2HiLSdQ+zjRNonjCqPmd8KVPdvUegr0Hw9qej+KPhvp8Vxf2euF7eJJFYHLnaPmAHRsfka8dHxR0v4gfEGPwzrmh2baFd6gqzoxLPKB8qMOgXr97rX1Z4H8K+G/Cupahpvh7Q0tRaW8Swwqp2BcZ4durZzk5zXVKUI9DkfNNas8C+Md0PCceiaVDDqjIZ0ayt1+WYNySwk7pjIIPpXe+EW1KSxN1qFrDa3DpmSNWDqFPQr7+vas74jWvi+/+Juj6pr+naVaeH5DNaxOJDK8chQgHI/vcD61DDd3WnX2laereWYS6KrBpPNlHBUMOOPQ1pTm3LQ4qsbbnQtc7vEP9hrtdmshcowbkjdjOOtPu9N2zeZ5DAY+UnpiuJvL+88H61oXinxBbXV9q+q6gdOuJQwVEtnBCEL0DKe3XvXr9nbNeSoFkjlRznK/dK9Mimk5t8xTgopSJ/DmjJa6aTvCvOu4zYyQPSsXX9OYs0k1wqrnjA612eqXS6fYmJVRiy7I8DlTXNW/lyP9o1D97t+6OxNUqbREl1OXtPDNkpnu30tp5phhJpF+4PWud8R2dpcSYwJBGMK6rjkV32saxcSROsLLaxKfX9MVxd1IridvKUFz1PAJreive1OatCLRxVzPFBfi0m4jP3R6n0ovWtZGEcuwgAAoR0FV9UtxJrpMyHCNuzng+lU9Su7ayeW4uMRbzyprWfxnDCNmcz4ptmtZFVY1dJGJjK9QKwPK+tautXySXTM0jSD+AdhWX9tf+8a4K794GtWfbcDKyBccdM1Iq/Nj+GrX2dQg4w1VwjeYc881y08Uqmx9LKk4slXaflGBTRbRseWAB64FSYAJ4qRBurtg4NbGE+ZGfcaTDKCGlkA7YFUm8MrtzBK7uT0biugVXz93I9Ktxx5wzA8DgV2U6cZLY53Wa0ONkh1fw/aX9zYWv229lRYLVGk2p5hboT2GOv4V5j8YNI8ZWfgC8d/E13ayWgNxNMx2wpkg+TH/AHu+DXuesaHb63BbWt1c3dskVwswe3k2FmXnJ9uAKx/if8OdJ8baJLoer3txJZ3T7tu7LxP/AAOp7Y7mvNxVGmp8zO3DVJctz5x8J+LPG/jj4eXerQxf8JFFYP8AdhBWe0ZBw3uWX+Vdvqfw48L+MvhtcXlnoqSS3mmNNBdSkmSGYDLHce4PUV6d8Dfhm3w40GfQbW5S4tUmYiUptacn+JgPukDj3FRwXGl+DvGP/CJ3l/bxWmq+ZdWMDkL5DkYdAB1Q5yPeihRpU02mViKspdDL8J6PdWPg7Q7SNS0UOnQRLIjfI5C/MVx1561ieOdd0nwaE1bXtQnX7afKiiZic+qxj0NepabGtvpUFv5cYWBfKxt6gH9K8b/aj0GaXw8upNYpq11HFILCKJSWhBUl5JB2Crk5rbEWVPRnLT5pSPHdF8TTfEP4gMniaPTrqzsNUhktbiSf7ObQKSSBt+90HHtX1Z4Ks9C13w3Hq+n6tLDDNNIilXDLkHBC+lfEXgPRbeTwzqsl9YpNtgP2V1Yh1YjcWB79q+vf2V7jw7ffBnTdLsUjaWyLC5R8MyyHndx3rz5VGndM64xT3E+Jct34R1jT9Z0SK68QT4+zzWMZVIhAxH3n/vD+H3zWnq+rXk1osuhTGXzWUTosqs0f+8/3Vx09a5/4nWV3pfiDw/cwyXMtjJeoXhA4yOm49e/ArR03TLDTvGc+hWCRwxEf2re26nhZGPygjsW710YLFyk2mTiKMVqjiPiT4d1TTp7r4iarOnkQXVlI9gBmMMsnMj4wMhf4u9V/gHbNqzeJ/F0kibNX1gvCxOXKHoM/3cV1X7S1rPffBHxNbwRmaZ4llAxgEIQXYfSrX7PemWFv8HdAa34jkt1ly3d66ZQakjLmXIdTJpNk7bFVi6vzWhaaVHGqhWxVmNVLZ2qGbnirMgQQnHXtmuq2hhGSCK2XIWNm9yBzUf8AY63WtW17dXe20s1Z47Tyl2F+7s3U/Sqwdg4/eFAQeh4GOhqpq2ova6TcmJi17dhba3XG4NI/Vsd+K561SMabsjqpRbkih4T1pNe+K0z2NuHs9P05o2nPGGZ+FRffH6Vo+K4/+LgeE7ibULwM0kqKsJCxOMdGA60eA7Gz0vxRqVvbmBc2MDFoxhmKllLEdskGvLPi/wDECLw5qg0tLjzb7RNRXUpFRNxSA/eQ++K8SVSTirdTukrSPVfiX4W0LX9Fujq1q8suxhFI7klHHQqh4PNfMvg6LQfDWm+Mf+Eka1utQ0618jQ7WW3Qqxl43oo6kk/hXu138V/CuoSo0GpwpZXcEU8U0jllGeSuwd+1fP37QOl6XceIbPXbWaOSAyxHfG+CSDuxj+HPvURfv3YpO0UjzKD4P/E3TLltSTwnq6PaQrcO0UIJySGG3b14x+VfW/7LPxHv/H2l61aeIy1tr9i0a3EIJRmQKAJNh5UnvXXaH480eaytPES3M32WfTk/0eNfMZSpAYZ6Hbnk14J+0xajTfGEPjjwXfmDXEAa9ktbhQssYA2s4yOMdscnNdXtlN2kYODjqj3L44ae8vw8mkhkVpNNlF8qKwO9l5XPt/WvIfBaf8JuLLxFY3t1eX9wdxZHCxWMv/LQ7P8AaxVbR/jZqWteFYYLqEz6tIyKU8shpSf4wccjGciuR8K65q3gTx1qGryaXPHpd3N8ywQkRIWPMjnqAOenFOlKKmc1SM5y2PU/ilYWfiTw5PA00i/2VA15FLtIAnj6n8MdvWul8Aahcy21prE0oSzns4ZJ7K2Xm2mYf61D3jYc49c1keCrqy8Wat4yu7O9t7rRCItPtpIs7SSuZGX1OTgiuO+AEdz4d1rxx4NudYF2dKuCltak7vLtgpbcobnAyR+FdrvzXTJjFuLT6Hp1tq02sz6j9lkD2lvcmG1cOWJxjcT75P8AShrt0tGWVlZy3Cn+GsjwFe28fw+0xdMtpEWZ5Z2dup3OefpxVe/kka5+dj1PbIzWyate+pzy0dhdXuHz8oQt3JrGjLTXTNJkJg7gDxTNVF4qB1kVVU7iB3FPDL9hM7DG5c/SkpO5nUVzAujuuGJjLbm2r3rH1LRUu5N0mflPQvkfjXQlWjzIoLbhlSD0pLqL7DEl2dzI3+s3dqfOzn5LHlXirTbi21A/uNqnhSOhrC+z3n/PA16b4mltr9k8hgUXlsDJHFcttj/56Tf981hNNswe59rRzLJD1HTg0ww8gk4FV7LbJHH1PTOPStKWJWOOQO1fK4KtN7n3GKoq+hCkY7nNShFwAMg0m3aMfnUq44r3oSa2Z5nItmPihORzUqwyNlVbHPpRF96pUc7zGrYOM4xXdRxLSszCdBCLbM1x9nZiA2VJ456Zpun6RaR6rdanH53mOoiOZdysq9OOxps14lqLmeZirQJtXHPLDrjvVPwNe6pdeForvVI7eCUu4DRvkPFnhvYmubEVYzla500YOMTz/wCKqeLtL06yh0TXrpA1zJPJKQQ3ls3ypuHpWV4aW58SeNPEVx4mtY4r+ysbe2gMn71UY87wf4c9zXr8dyLzRWeUwOwlZQAMjhv515h4UuppPip4lDNP5d3boIWcA5VeCABxXNh42rXvoa4mpemo2O00q8TWLZMEJchhFLGrZXeMcjvtPXPtWJ4i1DTG1DWddluzLb20C2MUagYGDmRxngntj0rmvHfiNfBPm6hbtjVfJa2kbbiOGIZIBHTce1Q/DfwzDd+FLK98Q3yahPco10toRsjhDHIyO5NdOIjKq7QOejy003IvRaJ4Bv8AwvqejXM1r5c961zaSRgIcSgMFQj6HK9q8v8AghrUfwv8d614e1FohousXYW3u9+fJl6qG9AfWvWfiHp+mw+AL6UaTaSxwxrI0QAUYBGQrfwnHcV8tfCpvD/iHUtSsfECu9ncPLHbj7Vi5Eo5j2jvjHFc8sPVizqp1qEoNn0r+0NMZfBq39ldKmoafdJcQs5O3gjPTt0FQ/BafVdT1DU/F2oRrJda8wDkDKoIxwFJ6LXC3mrX2g/2X4d8TSTG4u7dRpxnQ4n9nxwWxjNei/CrVvtFpFpEdutrc2dwYTbsu0lWGSVrDL5Sp1+WaKxkYqnzIrftMagum/BXxXdSTeV5trHZ2qnqzO/zn8QK3Pg9b/2f8FtBFyVXydOV5Ng/hxn+VeJ/t1Xd5HoukaRbuos/MLSAPyX2kjI/CvbfhbqUcngLwzGsU0v2nQYpF24IYgYJ5r3ozTkjzpwtA7GEK0EV3Gx8qQKyE8cEZqG+uY4oo/tEgjEjlE3nbuJ9K5S7Q2utR+IPEkwisbaweG1iDnYiqdzysAfv8bR7GvPvAmv2vxK+I/lx2sz6VozG62zXBDjP3PkP3ue9RPFWlyo1hgrx5z2eNQxJbcxHAA7+30rk7q5F98ZfsrSSLbeGtEe9cJ92WaUHDkd8DpXY28Us08UDKd0rANzx+FY6zWd5498ZabbQRteW+lxxs5GMoV4UmsMRUdrWFSWtzxnxD8RLvwR4o8N6tcTvJomo6R5d0QvzxrJIxVm/vHcBz2rgfE11qniDxfd+OYLPZbMogleUO8dxFjg5HJOO1eneJfANv4x+MGi20kkD+GtP8MQPJbbSVmAcqUX1+bv2xXW/FzRbfT/gdquj+GbP7Gmnxo9rFDn5VB5JPoK4J0npY9ClXhTbbV7nyz4KjX+0/s8N5M2ltKW07apLn+8ip1JU9Qe1dToPiuTUPiE3hSCO21XVtanFqwubIRwxtzh2BGQw9q4T4J+Jbbwn8RdNvJrK/wBalhvdtmbUttDSfK2AfvZ3dPavcfj1a6d4N+KHhHxabmLT9bNybeQTqCjwHkTMR1YZxz1xW0sPBTbkyKla65VFfIn1LQ9W8ApLodkk+qfbom/dWc3myJLnD7VA+SP1z6CuX+JngCx0H4aPfXXiHTV14KJY7K1JnZQe+OWBPTnivXtA8MzXsN1/ZOoT3pvpBLdaxcqYJF3HcfJUfeGOh7VX8SaRZ6hP4h0/wrokU3/CO2vlzXCoHN1dOOFY9WCZyBXLQpuUuZms66UEo6HhvwM8Vafr09v4c1azM81ugk82QlMgffTIAII4P519CWfw80/ULe5uvDurXWmJBbttZCs8cwAJIYP95T0r570T4Q/EjwfqGkR6trltp1z4hvVhtbG3YSSzF+ZGbj5UC/e+uK+yND8FQWGgSaNe6jcXcEsQidV/dDbjBUEdq7q1OjG7tqcHPU5rpniPwLEtv8ONQ1yCzktrO6vZVlt7FRJ5cqNtLrGOcdCR2rz74hR33hH4xz+NtBntr0Xuhyq2DzJJgRyIfRx96vW/jh4u0P4O+DLDwt4E0qxTUrt/KsrcEv5RY8uVzknPPNeNftPanf8Ah/wroPhWXyDezsLnUb1Iwjyu4BYcfdQ+lEZN25SVGMJPme57H4Uiu7DwzpWlxyKcWMRfPuN/Xv1596q3Oo/ZbyVWRGGdx3DjIqbwHcDUNGtbfas8ttaRBJFPymMqMHH14/Cquu20j37G4mRgRgBumeh/XNdqoS5eZHkSqP2jM19Vt7i9ezmkiK43MRkFfalbUNIS32TSNnOEXd0HrWpYeGSYzIwURYG5+Bk+lYWu+C7WW4S483y5Dn5Q2Qoo9nZCu3uW7afR5Z1gxI8nY4+Vqu3ctvGkhSKN2C8r97j6Vnw6YlrjNwjFAMZH3abqckdujzW8sZ9fQ1N9dTRL3TgvEFlNcTzXcKLHhsoFO0/lXP7NV/vS/wDfddffJNcPLIqwxZ7o+e1c59jn/wCf2nJxOBxd2fY+muoCLGuBtxyO9aEQzwxrF04zRpiSVtvHAFaImbdjBYflXx6Tp2PuFJVb6l77OrHKn61ItsvXFQwOxT7mKseZhMV308RJox9iOjjGfSpA4RixwFAy2eyjr+dNjZWGWIGOlV9RuPJsZXAyVxgY+8TXfh+eSMKkUjifiLr15p0OlaZaWLXWo6/dyW6OD+7t5Aud7nsACAB61lLc+OvCvgaPTrnTIdTuYA/mXlidysDnkoed1dL4hs7jUtPtrPTb5bS9t7yLbI8O8eYMmXg847ZFJq+rajps0Ms1pb3EU0+xWtpmBDem3qB1q54WMruTsFKvyNK1zyf4Z/FC7udQu9A1q3/s/ZqC5SVdrgMucYP3STXQ6vryeHfEmm+IbhUTS4RLFqDHAaNG+6fQ84r5n+NOuXkPxI1TVYWktxHqjks9uxGwoACT0cDpXo/hnVJtc+FMeoagq6va3sTweZDESiSr0jdOTjHOe1c0aM6bUk7nRilTnqtDP+IXiKXxn4ptdP8AOj2XGowiVFB4HG3d/e3KO1fQOo6Ykd4jaeFtHto1i2MR8gA43DuK5m4sPC3iXw14f8aW0UEOp6SIGbyUBwEIRoiB+hNWf2hdGm1SG21DRr+6sL8QbCLc7GnDfw/UetdMoSUeZnmxmr2PntdT8c+MPGniHwbNegaYHl+2OjHaFz8gX0ycVm/CH4QajH4sS9uboteWGowpawQcrI7HhvM6fL1Iqp8O7LXLbXtQ0s6l5N9fJI1xPM2S7KT0Nex/sz3WpWvjvW9DuoyZLSJLuARZZfMPBBz7d6bryha2xVNJ3R7V4l8K6zd6Tpz6la2N9f6XeR3MN1FGGbqd4APTIOfwqndaLaf21/wlem28kNzHKGW3Ax5ij7xPau51LXoNNsi+og2jH5Vy3BbHY1ynir4gadpKW1lbxxXt3cnbHbxkNgn+LPYDvRLFwUtVqU8P7p4H+1rC2t3nhg21nm31HUBFDM64f7pG0j25ru/2d75pPhV4RmjlbOk3s2j3AZc7l3EDrXP/AB5ktfDTeAtU1jWb3WITrv2t4bkgRRfISSmB6n9K8k8C/GSx8JeHvFmlyQX1zdajqbXmnwI4W3ibdkMe5HtXRTdncapupGx9N/GDWPD3hbwdcjWry3j3pcmGFlEk0uflIQHjjJPpWX8HIfh7ZeI7aw8Hqs1+um77u7mQmaeRhnaXPQqP4elfL+pa14u+NvjBZ9Tk0+NbGEssceI0iQkbiqnlieM17V4da38PC2uoU2zxAKZ14Y8ck49q8bNc4hgq0Va7Z9TlfDc8XhpS5rW0PprSbVvtZk2qjRrgOwywJz1H0rxLT9U/4RP4/eMbHWdceeTWNGNxG1xGI0Qx5widm4rS+CXiK50rwVe63qF3c6jd67rMwsxIxIWNDtXHoOteW/ta+HNekWy8Uwn7bcJPm4NuhJRf7uOwFeg6vtuWXc+cq0vYTlTlutDX+Cfjqbxt8QNMsES2snTRriC1lk43qJskBejN/IV2/i++/s+XxoNSv9Qv00/TkitLZxhJppF/hUctya+PPhZ4hh034t6BeMBNbRXoVEBI4k+XH1Gf0FfYsehaHqXi/UmXffi0Hk3lw0xZjMRxHu6ZQHp+tE6c09DNTgeTfFbxpoPgz4K+ENJ8P2EFn4htxDdWsrKpmSRXzISB7+vtXSaTq2i/GDS9G8UeOp7HQrTS5o2mgnRds8+MqHJ52nqBXkXxd8NDTJdStVabUG0PUElmecfKkLEfKvc9V/OvVtU0vSdM1HTb+/sof7G8Q2kURQ8pZzIPlb0PPU1ErOCfUSk0uZdT0PxH48+HekLKWn1G9iUfaYphIRHAFHCr6Lnj8a8Q+CPxmuNO8I31je6VcXD32tPd3F8smMhjnaB3PbNZXxd8D654f+HF9qE11HPNreoLvjiy3lRI2ERfQEkGuQ+EP9o2NwtvfaLPd6NbXDtPL5LfIBwRx6GnFKNJsyc5Nnu3xCs/FXin9oT4e3Vxqn9mrKftNlb2o+e2gxubdnu2MZ9K+jNTtmktpFudQufuspEY27/8DXzL8RteSy8c+BvHbSr/AGPpjpFuhf8AeYIxhv8AZwa+iPEGrLd2EM1rMs1rcx+aCowSOxyOwrjrVbw1No3seHfEDwPpFjq8OtS2sst9b6jBJBd+YWcxHiRSPUDpXjf7ack3/CfW+PNa3WxhVJG6O4GSc9+te6/GHW4b7wwY7e6t2vIEM6ywy8Ax8hG+uCK539o680fxD+zVY30dpA17c3lr9iYDc6s65Zd3bk1tgpvmV9jGs/aTT7GX8L/FttP4S0bWLMESQxC1uY8hXK42s3H90kEfjXRa000mp+dJb4VcBWQ9B7+prw34MSnTc6TqAdGErxMhXH7wEZQn6EmvdPBdxpuraWz2N4939mkaEySAg7lODkHof6Yr1I1pXcVseZUp3m5GjFlY96zPJ0z5jYxVbWr62FqVe9wf4UTmrN5YyLHtXOzsR3rGutLaeNzChjP94jPFTN9Ba290oR3drPNlbyMA8bTnLGm3jRhi3IXbghx8ufcVZi0YSmMGIgL04wSf6VoSaVcyRlVCFR1BHShMl3tqed6pLPJA/wC7SNlO0PGmFasTy5v+eo/KvRb7Q7uYG3iVTu64HSqP/CJXX979acjlfNc+lrYttHAqwkrMR2xUCx7QMVMFYemK43g4dT6NVH0LsTswpRuyahibb+FTxzZPbH0rN0LdDWM21uHzF1HI/vepzwMfjWdqN9bWd1e3NxIVt9KtjJctuzlz0WtaedLe3kvDhRDGz7j04GenevPrTTRe+HtK05riV31vVf7QuvWSBG3Mn04xiuqi1HQmcb9TtLOONjp7PEfNjjNwxJ6NJ2qTUN9s6X9rbxytGCsynjcg5J/DrS2U7Xep6sWVQsEy2yFe+0ZP86brUX2m2/syMuj3oMJI7R/xV3Okpw1OZPlZ8+fEHwHp/wAUPAmrfEBlvdOnmZ2sLeEgRvFHJt8x0PUORnHpXqPwu8HTeF/CtlDDpOn6fG0KzXcFs+62yRy6huRnqRWP8WNatPBi3dr5cz2ceniYwxrxDGuFKcfTNcb8N/iVqOtaFFZylZFln2aZJK/yXCH+CQ9iOledCc6T5WtDpkvaI7/VfCdt4bv5tc8Pl7nRNUdft1jAAfKlY8Trj3HI7V2Mum6NczQ3OsRpMwTbasxPHHP4+hqjbXszq+m6jpV7Z4hVZltgojiPoMdQfWqL6jpdxptx4TXWobXVTGz2HmqyqrHhUDMMNz6Guly54uPKc7puLR8/+JvCGk61rsV14OvvtVvp2p/Yb5FyDE7OSpLdeckfhXSaTdN8P/iLpk10xjlvpGtC69W92H6U3wv4DubHS9V8b69qjeH7kyta3+kxoFje4ifKTsx6scE5HXNeXfHn4iWniXUNNuTcRtNaSDzHtl3bl6Ek9jXnVYvmUUd1LDOd5o+wPiJqMFx4dcMiSQPGW8xsHbxyRXxDeeNNX+H/AI41a60WOGWWSBo7JriQzfZlfqRnqfr0ruLf4zQv4JNrbwPeSC3NqqSOQySY4k9xjivBkku1trnUr1TK0++PccE7qihFym3JbHo0cG01zrSzNLW/EPifxVo/n69ql3eXAvFMIlf5R8mDheg4qjqkSX2os7EL5ESoPujdgdeKyEne6g8mORtwYFR7962vBmgyX2sCG4WVmKGRVA4OOpPoPeu2pPlTbOvB4eLlCEI3TtqdN4agNjfPdWlxHFL9nWQyF+cHqAO/OOK6TUPGt4lolg12PtEreXGSfuZ4Jcj+Vcf40ksk161j0K8WR/JCzSKoSNHHUJnqB6+tWfgd4fvPGHxr0PTY4ZJ7WK6Wa8dRvVIl5YtnivLjl0cTJVKn4n02L4gjgaDo04q66o+sbu71DwXL4L0uaNJvCslkst/OkGXsCqgq4PdWc5b2rqfGHhmHxZJDHBrEyWTac1zFLZSgmZyPlLdmU112pzWEcTtMyQQ2+GYlf4FU4BHdQO3evHobq98EeJrjVvBXh/X/ABH4Xu0xcWEf7tdNbqZIM8mI9Sle/GFOEbWPy6pVnXnKaerZ8weJ/hx408JqPG0Wl3MdpBOV+1tGARKGPz7PT2r6u+AOoWmveALK+09lme+Pn3flpjNznDMQOnPrWP4X8eT+K9N1TXtHsrS+WyMsUVjdRvI65zwUA2ZJGMdcGuYsfB/jSDQtK1y/guvD9te3DXGr6Hp85iBBOFkbH3BjHyipuuxlK8VqyfxHpLa3438WaTdQmNdUlktAc795MPydOnzqKl8P+KNI1v8AZtN5ezmG40ZRauJwFDXQGNobvkjNZdtp82g2N7d6SzxGG/SaNxcFy6od5+fv2FU/CXhex1b4ga58NNRBls31lNWSA8b4XUNk/wAJAPFYKmnJm8b+zt2PHvCfizWPF3xe8MLrd/K1rb6hDmKViY9sbbjlR1Jx+leueGvi/beH/HfjGws9B86zu9Ua5jiiYFI1P3m59f7tH7S/gXw74U1Uato+lR6XPEIrqyltmKeYoO14ue46+uK7f4A/C/wJqfhHSvF95Ha6xfTl5Q6tgWzZ/wBW2Pv4PrTlR9o+VIzVWy5uhw3xUg07xvaPrmj2u15VBeNZDFHGo45X6jNcr8Mdd+JmuR3Gm6Xqd3d29mDbnEe+BB2AbGc17d8aNJig0G31SxtotNe31EW0qhQsbxv/ABOR1GcfTNcR8GvFFj4X+I8/hy1MSaRqUougqc+Vc/ddM91JGR9a5lheROnJm7lGa54oytO0XxBp9lLp/idszXJeQWpUIcD+PPv6CpL0/wBseG/DfhV1U3p8TwBrcZGYlXcB+HNe4fGrQdMv/Cdzrd3IbeXRIpLgyKAf3ZHzIQOeexrxH4fy2Or+KfD13c30LWZnW6gYybHVgvCfl3ojQnSmru6MJ1IVLSScWvxOn1HRfCSfErxn4e1TSr6/sbq3j1i0nsztmS4XMUgiPfAbOKf4RjufCXi1dM1yJbcXYEv2i4UDZGFA/e46OeKg+OHj7TfDfjbwX4o0W6szfWF3PbPEjBwbeZMMzKPQ9M+ma8Kt/iNHqXxQ1jxF4smeZrmMhQjEIZAAoYj6D9a0mpxXNBXa/HyOvD4aFS3O7Jn11eiGSQrbyQzAndmJsgbun5j+VVtURIYlVVGe23t9a+dPBXxxsdN8S2cK2brp1w62915zbhEm4bZFPcrzj619N6pYN9naYSrJG+HSQfxA8g1rS5qsOaceV9jgx1JUqnLB3Xc56zkDO2V2OvT0NO84w75AoZ8ZOKmWNomC7c5zk45pRZ5wynORzkVaTOFu25BFHGsbsxILGqu2P/aq9fwTLZbMKMng9xWR5E//AD2rNtp2M2/I9pi+7z17Cn8H+Ln6UyFc4b2604l9wH8qqFRSPbSZKnC896em7aV6ZIxUYznufwqzFJHGPNmcRxRgs7k4GPxrS8bBdp2Rx/xhvtNi8PRaJJf+TqGp3EdtAqPg8sMn8q6oW+m6fqeiWXK3NrbusBzgqoX5mNeTfFfxVoV/4t8IWf2K8kgXUxLNd/ZG8iAKOCXxx/Ksf40fEyLwv8TDcanJLaWx0W5jtZXbImd1/dsoHbOKxi/fN38J7L4B1i01Pw3c60qeXbS3lzIGPUhX27z7nGKv+H2v7hbzUL638gzPttIyc4iHTPoTXjn7N3i6Jv2dLK8mhnvRpnnPfRHAMrmViqITwTzn2q7rv7T/AMMtN0mWSOS/udThKx/2YI9rb+4L9MD1rrjJWMZRbdiT4s3kf/Cwb7TpArRLpka7PKDFjIdnXv2OPevJ/hvok0Pg7xBollYta3mj6gZIBK5Zppc8qg9Mc15P47+LWu+LPibFrl+5tooLqMwWlu+VSNWztJH3j0rT1b4k+JdN8eXkOm6t/Y0U9wzGSRA0iJIvzVyVG/aeR30cNenqz6vg+Jvh/SPAmp3Ou3cVlrFpBvkt55AHupFX5SvqMjHFeax/tCR+JNBtNPXw1bJqt0qyI94QsMT54KfxMK+YvGsdymsm8cT3+9A8c07GQTBvfp+VY+hJLc3Biv8AUGsreDJ5PzJ7L3olzVadouxvSw0aFXlqx5j1b4m+OL7UPE943j+8k1aTyysNvbS7IYnB43IOpGSMmvNNb1ubW41s7HTYrC2t03PHCuN+P4mqjdPYjzre1Muo3rz7objn5l9CD1NUzLfWtzJ9ojlhcqVIxtIz2PtRToKOr3OutjFJ8sVaPZf5nXWPiRrLRfIuIbIFdi4jQbpE9D6Y6/WptKOn3GiXlwFCyNuKmRsLk9lA5zWTo/hfUdaghXTbe4umDgySFSsKj3NdJrXhvTfCGmSS6vr9p/abqGhtLUeaUbsSe1c04Q5vc3O2hiJq8qq0S6nHy2Vxpqb5rQhJSqxybcHGckgHqTWvrGvmS5jiWP8As6yQKk/zYklA7HHP9K5jUNT1K+uWuZppZSWBDyevb2FZ1xJJcSPJMzvJ3PUmuxUL25tzy55n7ODjRe9jS1/VIbuV0sofJg3krn7+PQmvsH9irwZH4X8FXXjK7M8+pa1B+6tI0yRbqcqfqTzXxLyO9fRXg749nS7Kx05t4sbazWOOAyMuXAxtYj+H0Ara3ItEeJja9Ws3Lqz3lvjJ4D0/WNXs9Uh1fT57ttk6ywb1zgqXU9uOw9K1dL8beE/EfgzWR4c8S640MURguLxV8uQYX5QjEYryXxZ44j1jwDba14R8P6lb6sgMkk0ulK8Tt1KAtzhex75rwLxf458d+IyZdUvvssJUR/ZrdRbqR7ouOfrWUZSdzz4e0el7Hq/gDxlrnwdR7C0upf7D10/amlmhWa4tJAxAlwP4W4zmvTtS+Pul2fhyOeyu7XXZWBhvJLiIxrIcYxk8/hXyxcaXfah4b1jUmvpJLnSo4Co80ktA5IZQO+1sE+ma5W31U+SIbhXkRQxAD4+fs34VUedx3O/2NKaTlue9aP4t1LyL6CTCWt5eAxW1ihneCMkAx7j8qdc5JrL8X+O9H8O+Lotf8JteXer2Cm2f7TJvikRTje7DqfQCvK7HxBHa2rCS1vZo5EcSRtdMsUshGN5AwSRkHHtVkWurar4Z05WsXFvbu0UCW9vh5CeSxb+Ks40nGXM2dXtIRjyJHbeNvir4r+IGj6Zper6EhMEkjRva70dmcdGzxjHH0qx8Fvirq/w2u2t/7EeTQ78jzrbzdvz9PMXJ4NedX+n6lY2lnJcz6gs8oZhFggx7TjP5ZrU8IeEv+Eg1q1gihvL2J5NphR8S4zz7CtHNLW5LpJU7H0h4k+MWhzeC0025tHure+kkWVJtrMUI7YPX39q+abLxRJYah5qCUXEOo+dDMW+ZI+hU+vGK7z4yfDjw74T1nSrbQpJjHeIWZL65AeHHX+tcoNG0TT9XXMltfwq6q6RSZyD0INYTrRWu5vgsHGs+VSsafiz4teMNW8Z6tqOi6lNaW2p2cdjNCeY5YlXGCDxzyc1xMmkaxHBEBfGUlsxw27szKfoMYr07XrW00fT7PUNBSy8yYM0oTk2+OArE8HPWszXPENnJoMSNcBbrcNywqTHkDkkjkZ61h9dqNpRge3/Y2EjFynU28jzq+s9U+yCWSG+80k/aHkBwf7vP51nRwMrBp4pCrAlcHkn1NdpP4rH9l3NhdRyzGU8MF2heOMZ5rI0jWNCsmT7Zp13fc5ZDMEUj04Ga66VSq07xPMxlDCQcfZTb73MS3tlklQPOkIJ5J/hr7C+CfxFDfCPTVvWeZraRrZpJWIDbT8p/Kvk+/wBatZ5JV0vRre0R33LuJkZR6Amux8KrrUOjxvN4gs4LWbMgieXJTH+z2zVVXLlv1PBzNwVO0Nz6df4i6K8spMkDsjbTGrHcT7etcH8Q/iJq01vLNoOqQ6PDb/xEDe7DsB3ryf8At7SoZBNd3080obIMIC5xViTxP4AvA8d1peqTh/mP78Z3etcnPUa2Pm6Ma71kmzprH9obxRDHHb6lp2kagExuYxGN3HfJHQ1pf8NEWv8A0Jq/+BjVheFvCvhnUrOXVP7DvBEWCW4luAm4nufUV0X/AAr+z/6BFh/4FiidWz1R1yrRv8LPr23Gflzx6VOM4qomR3xUoY9OaVKSsfTErFlVmUGRkTeEXqxz0rn59S8Par4mh0nUbz7HPYss72czFN8zcKpHRlwa6BR8oDYwfTrWfq2h6bcXH9pXWm211J5JgkllXcxT0rZXctNhLlJvF1zqa29ppGjw2c13qEjxr5ygwwwgfNIVHXrjFfPXxw+DUK6bp1jDrF/q+oSb3sdNSMb5XHVFJ5VOevavQLzTvFel6pJr/g6/kfRrT5Fs9Qk3Kqnlxk/MAT0qhofxRuLPxwL74g+HpdHEcHk2+owsJ7O3Eh43yDmPdjHNatp76BG9/dOW/Z0jm+GfhnWfDvxF02Wyt/7Q+36ek7BlfEeHBx129/evAvjRr2g+Ib/U7qPS7Wxu5LoyW5gxiRCfboCOa9p/aK8baT421mLQdHke10y3m3/boyrxXsh4Zd45iXA7/er5+8WafoeRDpPl4hOZZJn2lG7rx94VzuX73VntYXCy9hKVld9xnw+0aCzRNd1C0e+iV8LBAcyDHUkfj+lbWn6BpHiXXpr24j1J03/JGMKzDtlm4GK57wnrl7oYll0+eLzC+BG4+8OeR9KqDW7ibU5JdVv1lUyZYKT684AqZwqTk5I9PD1sHSpwhJXXW+1z0L4jTaC+jWdjopW3vFmxJFu3eWQuC3oPwrz6PSLIxfaXae9vBMfNiA+Qr2II561flZtFuEuJtPa6tZ9z/Z5nCqVb7vTn/wDVVnwf4X8ReI7eI6QoQX1yYbdIj8xcdc/7IrOhTlRp6S0JxeIw1StZw1/A9T/ZW+Fs154wfXPElpbQ2awE2sMrrvlkJBBVc5AAGK+hPE3wS8B61qkep6hph+1IPkMf+rJ7Fl7815z8DvgT4i8FeNrPxN4h1aO6NuJFMSyswz7Z9c/pX0BqGqLbBmbOCvyZ7n0/CtJ1YpttngVJzUrR2Pl7x38MvjSTc6fa3uh6XpLSFY1tnEY2ZwCSBn7teP8AjP4e2fhMWw1bULm/fBN3NCo8rPYK2c496+vPiVqiG3jb7aDJHJuwG4JxjH1rx/xt4P0/U7e5v5tJkmWRMyMkhBAHQMvb61akuVOOh5M8xq+25Xqjw/w5ofhXWJpLWXxlbaFZSuG8u6iZ8EdQCPTtmtK9sfhLoqy2seu6x4hmaTaI7KIQR4/vGRuT9Ky7fw3ok2uiM6hHaQFzujljJCDPK7u9e8+E/hj4Zm8L32paWNOaMR/Jdw4eRU/iwOxrZ1Y2vcXtFJ6bnjKaV8KgsFvqV5f2icZlg+eQMT0fPG3HcelegaXffBTQLK7m0XTbe11yCRRZ3Oq77iJlx/rNh6H0qv4g+CFi93He3DaxZ2cu1llDLNvQ98cEfSotK+D+gXGro2p3msXtmMqvmkQMwHQKaz+s031LdOUVeTMfSte8ZateXW3Ube7triQ+XcRTeWOP7q5+Xp6Vka9a6hJra287WOp3OAzW9splkx7le9fQHgr4e/C+ztFsW8FyalqaEyKqzuGXHTe547dq9g+H/hnw3oVvLd6R4R0nRbl1GDbHfK2fVjWfNGUrpmXsouW58f8AgzwX44m1KO80zwJqotQWSU3PyRtC4xKDu7sMAfSuG+L/AMN9e8DahDcalphsbO/zJbRmTeYVzwjkdCBX3t4w0i81qGRb3UtWgtWkU7RMInQrz8h6Acck1478WvijoOl6dLokHhbT/EMd1ZlJlm/fKWHAJk7Y68c5rpjJQIVbklaTPkCDWZYbK2tkggzbuzo7Lk/Njr+Vdb4I1Dxtq2sW1rpyXVxJcnyrdthEcRPVh2FY2hafpa3hm1aKRLZlkTbG2XViPlIHoPWvYPhnr/iu4n0zSfCdvbaFp1uhX7Q22SVlJ+Y5bufSrlJS+FCq4mEVct+J/hf431LRdX1q88QaXaWMVikCSzHZ9qeM58tT2b371D+zp8N9S0TxLp3jTxy0WjeHoQz7bm78uW4f+Eqg5Irvdf8Ahbrni7w7LZWXiCS+uZL8Szm4lJt7eLsERerbvyp+kfDLRbDXrvT/AB74t/tORLZR5c8hhSFwPuxMeMntjpWLk46NERrznDQ4r4y/EDw5qV9qVtf6GdQtlvfM00GILIAFwcnGQvPSvPPBOg3OteJrKGO0uNBt5VaVLm6t8RQJ/fy2Nwr6w03wXpt94Ugll02Lwro8MckcLOVnklDHiQuepOM1578WPgv4g8VeNoYbHWkstFitYokvNR1ACQcfwxjGN3pSvB6M3w9aVJ6bnmVja3Wpa9q+h6TcWXiG1RDibPlsCPlaZVHUJnOK4e68MSW2j315cagr3NhqS2Js3zHJMrDiQZ7Hp+FfUvwx+Aeg/D1Ztfu/EN1fasttJHHhdtsm8Y3HHLY607W/EXh3xM17o/jP4f2l1bwBYotUYmP7Uq/xhkHBH6U4qEdjepiqjfvyZ8e6zpdw1ot1Bp2ofupWguHY+YofsAR7fyrPu/D+u2skUdxo99E0yh4w8DDep6EV9i6V8K/ArQ3Nz4Vu7/Q5RA0uUu2uQ4xniNh8zYBA+tec6x4Z8Q6Xot7qN34sv7HT7tU+zpq9vhxyTgp95Rz1HStY1V0OZYlXPnMWlws0kLIUljzuU8FcUx/NjbDbwcd69X0jxDB4Q06402dNE16NpfO8y2hMjPk8hmIyFFV4PiNpdvBdfZ/BOlhrh9wuDAXdT9Tx+VaczG6076Rujzy4029t4FmvI2tkYAqZOCw9QO/1rvfh7o/w6v7aC21CXV9Q1u4nCiGIiGGNMdS/rmueiuNH8QeKPN8Q6xPZ2Lj55lh3vF/sqvpT/EfhRdPs7jVdD1e3vtNilVCyy7ZwGGVZk9/bpTvfQ0d5q2x6Brum+E/D8Uem3HijVbK6OWaKNluI0IPA3DrTP7Ltv+igD/wHavGEuJoZ1mRiJAcgnnmtX/hKte/5/j/3ytYSw93uZfVfM/TcMW4zUgYccn86oQTMyhttWg4xkrxXi0Kp7U6Zbjk+bFW4mVz0BGKyvOQ429aliuCp7V62Hnqcko2Rp3NvBcQ+XMF24wTjH5+tfNnxZ+EWozapepbaXq97balIZZL+yudyNjlYpoc4IBFfQ7XT4A6+tAuJFJYMycYwvQmvQnBTRlGo4M+H/FHgDW2gR4LLRbCTywiWdmWjN6VHzFkY/fBPQeteS6/Jq2k3TafqGnS6bdR8eXJb+W4/Ov0f8RaDoPiCJodb0q2u1OMMRh4/9pSOjcDn2rJ8feA/CnjTw+uj+ItPS4WGMR291/y8QY4Db+p+hrlVHkep1yxs+VRifm7AZWkVlYRLI2zzG6c9ea7P4XaJoV/4ug0vXNTFs0rmJG27kDYyp3ema2/FPwZ8QaT8ZLf4f2UbXv2iRZIJzwrQnksx6DAHP4V63pX7Ol3Z6lYzRbkhh1xZpHlcY+yIOCPfd2q5NdDmlLuch498EJZQJrGoaLI9zHbSSSQPIQsgjcIpA915r2P4L+BbNdO0prdpYZI7lL+GRQBtRhzHXpfijRdP1y5jF3BHLGg+VtvJX0+lWPD9rHo/7qCMKnTYF+6O1YVaNtwU3Nps6DVblI2LM/DHK/X3rh/ijqBsrG18q4ZWkJDAdlPU1peLNShSEMzcRHP1ryr4s6xM+jw3UZY+XkE4457V5cpRnU5BzlKEJtPoXdG0268SS2kNjZhLGJWT7VMc+Y3Ut781a1rRdS0d7ZvtiyxowZ4OBvH+16iuz+GlgbXwjpkS5Vfs4kVSv3S3NYPj3UNCt76a21i4aK8hUNIyAvkHoPauyTjTjY4YYdyip9SlqenaWNEdtWXRrKGUb9htBlsnOCev41b8IafptvpUc2jvb6fbGT94EAKsfXA6CtdPD91quni7mn8iGaFQhmUMBFjsK5GXULPQ5m0+G4uo7fo8yWoCSfQmvPbqt3jseioU4rXc7vVfsV4sEGrNFLBgGAxDJGOpJ7da58TaZY3TwSWMV1AjEQy3E4yhPQ4rnG1LVpIWm0rTL3UIo87J5v3eBnpisrU9S8TiaG5j0HSI2wS73b73X8q6oUbxuzjrTUNTq9R1i1urWTTp7+MSz8rLZws02R0Axx7VreG/EgsLJINI0nVtYv1Ux/adQAiEOO5FeKa34o8aXFyI/wC2LO1gHX7KoGP901zd38QvEdvANJi1qR44gzMQ376Rs9M9/wAatU+XVHJHGxk+Wx9G+M/iNoPhjw+LnxPrFtdahdybIo0g8yKNsdGHfvXjt34W1zx9YnVNX1jTNL0RGJshaCOKOaMnJZv7p9a8/ngj8W2VxealHfzHYUhAsy0gY4O7OcK3bJ4xUet6T8QJPC1tptnY2w05Y2MUYlRnKjrnBxmtV72gVIKb95lyfSfANjdMbrxNYNDbTBPLsoWllnweQTXQ6r44+HOn+G4Y9J0Z3md2WDzJFBRs/eKjtXizeFtUt44pdY1Cz0lJgSiyv82B7L06103gXQfDdilrrFzqFxqI8zy5LeC3BErH+EE810Rfs1ozKeEp21Z9EeCmluLCyu7/AFpWaCLdb2GlTFQWP/PRh/Ku8tvBiatqllqviMxX6WJLWNq8QEERzkkg8u3ua8OPi3xro9uIvC+haF4JtR8vnakyyXF0O2c9BXm/xN+J3j2W6tbe68ci8nA3v/Zw2CMn+AkdfpU8spa3NKEeXSLPtjx9ovhHXxbWPiW9eaNtslnYi48mFWHdQOpHofSvAPGvgPxpdeMp7qS31XXLFtqw3NnKA6RjgIQeAAO9eOeBbzxlr+qQ/afC+qeIpjIMz73WZVPH7vPAPPWvTdI+Gv7QQa80ey1Wbw1o91OTKbrUQ0pU9N+MsePTFZzoTk9zssurO18J37+GtZh86xkjtrRCv2271RbgknIwEBxx0qn8dvjN4Cj8NroNtJfXOtQqJI5LBRDErHqrHuD1NXvBP7I2k20kVx4s8aX9+itua3sz5Ub9z8xOea9FT9nH4OxjLeFfPZzhjJdSMw96mMadN6sI0eZ7nxBB8RfHVzrMTeHtY1n7Uz/JDF85DdgoAr066+FvxW8Saevjb4mapd6VaogIkkUzXHAGMxL0r7H8MeDfCPhGBYtA8N6fpwyEjMFuPMPr8x57dau3EEN3dhm8y4uBkoC25I8/oaipjaaXuo1+rrRHw3pei+MLiwvnPiSwtdGuYZIJZ7q0VZBCRw2wDIJNcPeeDvHlrp9tZ6Tp+t3tuC0h2WJES88FWPUEc5r9BdQ8H6LqWpwT6uLaRYXD+XHCFWRh/fPeuT+I/i3wrqEz+BtM8QaZIblW/tO3idhIsf8ACodOE5681FLHq3M0TChVjJq9z4f1ex0HTkgfxFp+u3OuuR5lpmOOLb2wyc5NenuPgffeDXvh8OvE2m3iQKJlj8zLy9MRseCMjnjvXtvwq+FHw/8AD3iKW5UvqWqSoWitixnghz0Icj5jXsD6RoMN3ZXFxpgmu7KI+UFTckYPUjtmtf7Qg+hXspvc/PHxZ4w8FXnhFtA8NfDyx0W5Ugz3dzK0147A8BSenvXF/wBu6p/zxt//AAFH+FffevzaWfEfn2HwzsIzLIywXl1aKrXUpB9uB7msH7D8SP8AoT/DX/fiP/CsZZtSi7NFql6no0T/ACDaxFPE3q/4VVXJjXBoWNmfkV5FO56NR6lsSDd8vFSq/PJzUUUXuatJF0NepRqW1OaS6D1ZcDrUgxg4zUeFJ561YjwEOa9GniLowcNSER98E+tEgAU9EGOD61I7fL97iqlzKRkY6Vaq3BodHZWklydSkWPz4k2+YVG7HpntUOqtFJaJbQyLtzlyTnj61Re4kVwu4BGPz+4qJim3cAcnt6VatJ7mUrpFz+0IYoRFGu5EGFA6iornUx1C7MqRzUAjTbvGBTri1ivtPmt2AVtuUbvmtK9GTpNpmSqPmRzuryfbNPJdeMgZxXLfFO3aD4cRWqKvzzKJiV5yWGK70aLs02OOeYiPO447EVx3xbuAPD6oCSsl3GFH0NfJqfJUudlWDlA9O8OQqmkWkUTBdtvGCB0+Va84u723l1JUkiga61G+Eb7l3DYDXYeCZriTQr12bLpGSDjp8vSvJdbvHsfEWnxx7t4mRwp7561ricRzpRRvSo2dj1u48Sw3GqP4ctVMkzOsMahOEQDLZ9qnu9C0y5u0uLq3S4aBtsRmyVjHsB1rB+HdjcDU9V8Q3TITcFVtxt+6O9dO7ebPtB+UA/jXZhKkuRXMpRV2jE8X/wBoXsEVnaxYtM4kKPsxjv8ASuC1/QYZUcT3QlcP8ojkOD/skivWpIIWTYyAFzgbucfhXEeO/DxhVJby+nEWws0FuoTf7fWqqyqOVkZSpxSu0eSz2GnpKLWCbTY9WibzURMsqqOzDPWm3Gj29xdzTQtZoX5RoLcHewHIPtWfdWehTeKbnTfD+hX9lcOoP2mVSF3dzvbg1U8S+BNTvod2k6k1tdwqQzeZhHOOeRwDRyTtqzznyc2xy3ibxRaaGPKhk1ezuJlYMUcBZF9CvTAOcexqfRtO8K31zpTyXeu6nDc7fONqTCIXJ5G0dF962/hzDpPg2W1/4S/+yNRtncR3K3Sb2h3Hgg9cd/xr3nTdFs9avX1Twtreh3Phi0iIEWn2wSdWx0DDqPrXTCFo+6Z1Jrojwz4m+D/Anhe3Ftb6Pd6pfXJ+WNrovIn90gjtWL4F8J+KJRDcxalY+HLW3ZvkVN8uSOW2+tewazoOtPdQHQvDumSQqw/tG6vLvaYlJ7d+ma4zxdrPiDwnqV3p6waW0jKXge1nEhweR16cVEnURhKpJGevw28JXEE19dalr3ii6zumuOY7e3bP3XJ+Y/h6VCmk+APDGoi48P3F1qd2QA2yzJhOTyBK4wmB/EATUVh8ZNZ8OWEZvNLsbicqRGqy/OCerOvc9cfWqV18Yv7asTbSW0FhcxYVWiQABT1BB4NVeo9hP2zV0e16Rrj6dotx461SDTp2sQI7KLTpc3IiYbRhe7ZP3sc0ngOfUNAkiuNE0O7jvNWnLOt/cSM7jqWd24THpXjHh3xD4GuJJv7Y1JYdQV1Ftd+YyhQDn+HjgZ49aseOPjJ4ik0i40/w7qtx/Z08Rjllmx5jr04z/Otopte8RTqVXK1mj6e1Hx3pdlLJFqE7rLawmaWUr+5WPuwP8Rz6VzHgP9oTRfF2rajbLBPp2mWVuZG1S6mVFaQdFI9Gr4ym1zVfE8tpZ654oe10+yi8mMyOzbE64Cjrmui8NTfDrw9o82pXFrdeJb2OQItndP5MGf75UcsKmeGg1qexCcoqz1+R9GeAv2gbPxN4vfQ7TQNV1S/aYraGCYLFIOQzNngBRzXr1hp/jHUCDHrOn2domQUiYS/+g98V8Z6R8ZdDVB/a3gDSlggb/RU01jC248EM4524Nb3hX453y3cmm+H4dP8ABGkyKSi2uZ3dzwCxY9cV5mKy935oLQ66dbTU+rdd8M3epadc6fPqOozx3CBHl3i3UDuAepqlo3w0+GPhPS5bOHSLMGX57iWSXfI7HuzdcV4afjXoGiQfZb7WL7xDfTpsZZCSF9sDgHmqniL4ljTtHuI9WjKXN3AUsrGyfzZY2bo7n+lclPD1YaNPU1nWTtqfT1hqljp/lWFgLCyiGNux1Ln8K5b4kfEC/wBFtHm0a3S/uhKIwssgSCNj0Ldz64r5+8FaV4stoLO5utDubKEfvZ9UuXJubgkcKMnCCuo8b+P/AAP4T8L/AOtg1XUiRI1hF+9G8no8nQEe1Y1addVFCK0OijKlZuTOhg8Yah4eLzeJ/FWo63ruoOPKsLSFfIhPXCd8AVf/AOEq8bf9AXU/zWvA9F+Men2eoXfiPVow1w7BbHS7Mf6gdy0h71rf8NCaD/0LOq/+BxrStl+IU3yxIjiIpbn1HDGfLQdatRRZNS2kP7oZHarAj2/dop3sErtjI4sCntwMCh1dR3qJmYGt4XMWSDk4qTKj5c1FEG60sjKvWtYydzSKTQSMqr0FUbmTIOKklkDDiqk7YFehh9dzGqrbFGcbvampJlcGnS4amRx85zXc6cWzjcroerkYHvWppsYkI6Z7c1mLt3VqaZ1X5e9dLsomCT5iHW4Zd3llWwEJyOma85+I6K2nafG3zkXCtXr13D58EgXIbacV5N8RY90lqGV/kbnHTIr4jGvlqs92muaB3OhbbfwzeXCqQTEz4+oxXgHi3U1/4T3TLVslmAAPpk17tbykeBnXcQWhxn2r5y12UzfGzT4mXMUcqKfSklzS5fIHL2Z9MaPZNp+h21qz5OCx/GpYUZpCQO2APSrVxj5QzAbQFH0xTLJS0hxnrXqUnyJeRi9XcW3VRrJifEhjjDY/2qreNgjxLBIsSrjmRhkoT6VZ0iDf4ku5nJ6IP1qokwuvFSiTPkmcqyt90470UpuU+Ywq7Hl/i21njle0j0G9v7ZLXzDKPkU8+p79a8Ju7jWNP1C8s4dSn0/TVVpoFuGE+SeoOO9fS/xg1a917wJPfWNwumWz3U1vG8knlgxxHG8n0Jr5eufCfiVfDM+oX16kVnktFO64VweoUnk13tXPJqWvoa/gKPSpfC17catr+mLql0/7lLtPMMsYGeQPun0qums3tjdj7F42g8NWkUQNwto+DMCegQcZ+teZPeWOnRy2z3izqehtVwT9Sa5+5aOa4LW6yup6bzzVwpO9y4ULvmZ9lwfGv4fXXhNdLS9mtLuZhHJdzRbmcqn3n9jV7wP8J/D3juGHxbrUgu7YgMLSO4CrIB915MdMDtXxnatO8MEfDgZwhGBzXvf7LBib4ix6TdJcTRTWzKUtrpyrjuGA4A96q13a5nKmk9z0z4pfDPwT44hOs+GvJtlskMMlxYIFV3VdoQk8EDHJ9q+SPFXhmbw7qUtpePDet1SS2lDpz6+9ff2taTeX0P8AYsU2m6PoaoDbrZxgzSuDzuHQDHHrXzV8c/Ccdpd3txo2j6fNAJ/3zxb/ADFk75HQZpzfJISnKm/I+dGeS3kyAFOOnWmPLLM/zyMfqelTapG0cx3ReWc8j+lVF610LVXPTjZq5uaDY6bJMj3t80ag5ZYx82B6V2NrN8ObDUVg1DRtRKKgeOd5ATIeo3KO1eeWP2dbuI3vmG3z84Q/MR3Aqw81uL9mhkdYRISgcbiBWcoN9TKdNvVtnsVz418E/ZtNe3+Hmk6nPIxS+Vdyq6A/KIwOh9c1zmr6fpepXTXlxpNvpMbZaGw08E+Um4nDsf4scCubXxL9mEbWcNukqHDPHHt3j3qnrPijVNRlfYBbo/DJEOv1NZKnLZaHLCNZe7Hbz3L+van4bk1J7rR9Jks22BUty2VRhwWJ7k10ehf2xDp1xrGi2s8t15ABupyrBPXYPUeteYS7lc7lKE+vWtBNUuLW1SG1vrhSRhwrkLj0xVypaI3nRlo4s2PEPiTxVelItd8R310uRmFrgkY9wOKp69dW9zDEtu9tBGgwEgBAPu3vVXS9F1XWi7WNrNcOo3NtQ4A9c9KvaD4M13WLv7Pb26RFTtZp3CAfn1qnyrdmrtu2YUQ2zK0Z3Y55q5/aTf8APNfyr6k+GXwa+Fen6VFL4u1Sa/1Bo90pZvLhib+6o6sPeuv/AOEH+Cf/AEDbL8mrCeIhfYXtE9j3KCMrGOe1J2oWUCMbumKaJAw+Wvn/AGiR6kIOQMzEYxUO1yelTnAx70owAa1g9SZRtoJyqjdjFVJznOGqxLKMY61TlGT6V1QhdmeqI+fWorkfL2NIxdWJbp2pjMW+9XpUopHPVkyApz0pdgxTg2KUfMwz0r0aUEcM5sYigGtTTsAqfeqGwZ4rR0/arKDXTKkuVmUJ+8bO3MXHBrzDxlZ/aNwbBKZJPvXpztttztXO7j6V534mA8y5PYA496+DzONpn0uFd4k0zGHwOE4H7oAj614HZ2P9o/F2KQScQ3CE4r3iZg3gxmZekCkj6V4p8M45Lzx/NM0XMt4vHoAaimrSv1MKqTa9T6OvGVWbPA44NWLJWxgDnbmq+slUSXBBO4KOKs2hIx1JMYBx2r1qaTbuZt2RPozgavdvtBCbWOfYVwelXtzf/ESGwSKVoIY7iRn/AIY+uCTWxFrSQeItYgDxs6IuxAeSTgCvMPjL42sfBXh6/wBNs7VZdXn/AHLziXGHbkk47VnSjaVjlryVtGXvG3iz4b6Zp+jaT4s11bldKeWeW2gQyGaTcW2E9MHjivAfjj8Xx40ubeNdJtl0mH/j2i875gPdRwv0ryvX9d1HUZit9dG4dPlDHHAH86yniuHjNw0b7e77eK9eFNdTmp0Osx1/cRXFyXhgWBD0VTwKdYypbsJDKRzyAuciq6RuzKOBk8E0jqUfawwRW1tLHXyq1joxr0cXmfYrCNkxw0i5IFel/s8a5dWfjSKaW8voYhAzLb6fb5NyO6O/8K+9eR6DCkkytIVMe4LICSPlP0r03w6t3oiX1u+tah9nvLMxWa6ZFljI3SPJGQPXFYuyehxTVOMuVbn13c3suu+GxJ4Plgtby4jWQX11k+QCcOFB6tjIH51nSW0On+HD4d8Om81e+jw2oXkse4gsOWLHg4PpXMfA/wAWaDBoEWiajJdzapZRDBuD80vOD7KATj6V1lrc6kuo3X9palbSu5P2W2tFwioein29TVz1QpxurHxh8XfD7ab4pu4ptRgurgykyFIim0HnPp7VwDfKxAIOD1r7J8efC/U9X0qSG30+3kurxzNNeTXW5YFyfkVepJ7V4VqXwd8VW93e295Z21la2UBma6Dgq4/Pj6UQukdNH3Va55SPel3LtA281pXGkSQwvIZY2wwAIPBFZ8ioDhCTjqTWi1Nhm761PZ3E9vIWgcK2MZIquRRigCZ2aSbMzliTyauwy2sLK0ceGUg+Yw3ZP0rNp0cjIwZTgjpSaJaO+0XUfFOpaYba2+0JasxZ5Btij2jqD0rUs9W8PaTrSSzXcupSoFVIo23Kp7kt3xXmdxe3VxgS3EjAdFzgD8KZHPKjhkkKkdCOKxlh1MwlhlJ3Z9Na3488I2unxR6hc2szGPcYoIzvGR0P4Vyv/C1PCv8Az63X514eZJppctIWduCS1S/YZv70P/fYrnWXU+rZrGmoqx+o7KzRBSMDFEKBI85J9qllVlX5sdKp+a5YqCQa+bUfesz2VO10iy5461DM5A+9SDeFCnpVOeX5uvevSpQsczlfUl80YpC4qtkY96GbAFepQppq5yyqaljHmcGmSRjB280xZcjjrTwxHLdK7qUEctWTKpj5IJxSxqw6/hSyfM5NOkbKADrXVTjZnLOQ77q1esT8yH39Kylb17Vp2E3zADGK3m9LGcfiRrys23qNu015v4nyIp3yc4Nd+5+R1IIODivP/F7uokCoScYxXweZr32fS4V+6X7SNZ/DSRyAcwDcK878AWaw/E4CGNVXecJ7+pr0bTi39ioMElo9uPeuZsrR/DGrDXdQdBI4Pl2nQv77u1FOlKpKPKZzqJJ3PQPETMLZd22MK++RmOAoz1Jrk9a+J/hDSy0aXEt3MoxiEEAn61xvjj4i32pWEtrJa/2ZaNujKiYEz+gYjkCvAdb8UeE41dbmKeW/TK71dggPsDXtex69Txq2Mm5ctNXPUNS+Mel2viC8utLjsori8kUSyXRZmQA9gBivIfiJ4o0O+u7rUGtn1K9nuCZZGciHPsorJn8RaTfsyR6Bb3M8ihI2ZCoLevB61z0l6Y45rX+yLGO4UkEsrFyT6DOK0p0lfUmNOU5XmOs7r7ZdmO10a0jWchFARmCnPrnvXVeJ7PxJqFsLJNPW2iGBJBFFhRjvVbwLDrmnTRI2uWujq9xHm3uR85yc7tpGQPfivdNY8Lw+NLNrmLVJZJCvlrPZqV5HGMehPetJys7IxxNRxqLlPmi48J+IobOa+k0m4W0iGXl2YVRXTaP4B0248PLqereJrW0O0OkUI858H1A712Nj8PfH32gWOl6HrXnJc7Zb+7nxbGMDkMjcEfWsjVfD8Hh3xRAkmo6dbzzdIYgWVX/vtngDPvSdSRtOvNpWepe+H/hnwWdUgs7FrzXruYKzqE8qOBMncXJ6dq9hn1PS/DyrZeC/Cou7knZ9uuHCIhH3jGT94/Svn/SdJ1KHXLrbf2rTuXfzLeYNDKD/AA4Wu3a58QCyga+0aedbVhJC8gI8kf3o8cVEqltzz8RVUZ3k9TtZNa0m61qb/RRHqc0eJ7mCPHlovJznHzevFb/gnxl4QuL97PQzqd5exxfPC1szPKQeiY4NecaBef214iSwW2ksraRyfNk+Z/Nx97d6n09K9H8K6XHp94z6Vcq2px43wJIu1l788EfhWU665CqFWUp67HVeH9Q1/wDtL7VqOgW+gQA7lkvbnMiLnrt6Bu3410Oo6H4X8RWqyzaPBqqvN5uQxVWb1YZ5HtUNzqmh3mkOm6C51C3UefGzF/K/LnrU+m+MdJjs41jBMABV5pJVjjQ/j1xWCxU47Hp015nGfEv4K+CPFEySR+HbqC/YBWm051hWMZ6EH5T+dctq/wCzb8PrXQpbOCfVvt8q5F7PIGEDY4AVRzXrGj+P/h//AGvHoi+LtNk1K7fbsikMmTjo3YVtaxNpg0+W6gkt7/Yed9yI0wOCN3Tgdq0ni520VmbKPZnwJ46+FeveGtS+xwk6qp+69tCx/PitjwZ8BvGOvxw3N41loto7bS97LtkB9o/vGvsfT9e0WVEa11fSTbHP7qyAb5/97HJ7Zqxa+D7d7waoznUrlW3wy3eWaP8A2cDgbemTURzGVmmtQtV+R8oat+yx8S475o9GjsNUtdu5LgTiIH2IfGDXkvjDwhrfhLxHP4f1+3jtL+BgJEMgKjPow4I9xX6UO3iiHS7hprXT727kH+jWxkMaE+ruew9q+cPin8J9e1bTLzUfEEkviHXHJa0itZY4YbbcclN55cDtmt6WOi7KTHzSTsz5Xu9KuYLc3DKpjDYLBgR+lZx61pa7peoaLqMllqNlLaTIxBjkH+c1mt1Nd6dy4iUUoo/CqGfqhNIdgzz+NViRv5qKbdsHzfrUe9vxr52nhup1OqW3lUL17Yqi/wA78Yprsd3JppyW4r1KFOPVHNUk7EjoygcjNRyt8vJFSAgZDr+NVbjk8cCu/kjbQ5r6kiyADA61ZDEx1QTCnnripop1X5S1Kkn3HNaDmODjtSA1HI5ZsDpRJwOtd1OyOOW4pYbgBzV2yZTKvGOetZZPzDrV2zbbIpzkZrOs9BwWpuXTjBYk9Olee+Kpx9tk5bbwK7q/kOBx25rzbxDLukmZuPnr4jMX+8Pew7tE6vQAps1LMx2rkc968l+LPxKs9Mj1iG809Ln7IAltG7jBkPT8BXrfhbadLVtxKlQa+NPjxcu2o6vK6hTNqLbfUgV3YfVxSOPERvc5nV/Ed/rdut1q2rXiSyyApZ26BEaMHgLjvVzVPCK39umqTQS6FYIgBFwPMllPrtXn88V0H7L2g2/iL4kJJcQi4g0+x3BXUFQ5OBnP419SfEjwp4f/AOEajtV8Otql3JIqxJDkF5D0LewPXPFenVqcjsjn9m7rlPlbwV4J8BrJby694okt1mIwJbcoEHru7GvW9C/4UncWF94R0K3nnjUb31OJFacv/sSEE5qzB+z9amR7zxbqE053GWa3tciGMfwrj29RUuo6Xpul6e+keFpjaqzfuLGyt1M7OBw0s5Hyr7Vn7VNXMKkZxTb3I5fhB4FnY6o0Ovalc8Fn1K+CEL0AbPP0HpXoGkWGs6ZDHZ6fcadpGjRW4Rdw8yYP67m+XZ6V5FpM3xGTV/L1zxHot5vhO6OZkmWJx91SF6H611UGrxW0CQ+JLyURucyyO+IGx2AHIApuppocc5SnJKRB8bFjsrDzNY8R31/C1v8ALZ286qZ37Ku3JBPqeOK8Xl01ct5vgiUW7xBnOp3DRynI4bzDxgele23msfDx5Z9QuPEel6fAwSNrhbgGaZB/dB5AHHFYniP4jeGNU8P6ja6Rp+sajbwxkPfyRHDRjuN3as3zFNSjsjzT4aeJ9B8M3eo3TaudE2Qj9zBAlybo5xsVmHH1FbI8Ta/ZXx1Xw/rFtrMTxbrmwuP+WKejr3/CvI/F19oeo3Rm0zSbmxTaODMCpP8AeI7Z9qydH17U9Gnmm026MEkqbGYAMdvpzWyo8yNlg41FfqexX3xis10q4W40+zOoSxFFXT08qFcnPPqc1ytp8StSjlXy4NLjmRTiaYEkD04615pNI0jszkkk5NMHsK0jh4dTphhIRR6KnxK8RT3U7S6xPA8qFXexiCNIvp9Kr/8ACWaTJpnk6vDqOsSoG8iKWQRwxse7Y5Y1wqSyKDtYrkc4PNIn3hxn61SowXQ1VCKPTPBN9rPiRL5IbnSdJsdOtTPcxxFLaS5jXrGHPJJ+tZ3jH4ha14uv4Ld4ZbXRLbAttItZW8qNQAD8x5Zj3Y03wf4HvvEVolx5kFpCAQJ72ZYojjk49QBzXU23ijwp4H0iWy8N28Ou6tKB9p1K4gC28fbbEDyw9+9JqN9ERKor2irs7X9nTU2i1O51JLqOzRLYb3uE22lrErf6tSernrmvUPHn7T3gPS4msdFuL3V50ykstrCI43P+y54/HFfHeveK9V1y4f8AtS+luLcKRDDDiGJD6hBwBWFFa3M2fJt5ZcDnYpbH5VjLBQm7yNaacNWz6E0v9pCQeJVmuNJki0/lWMty00xB9zwPwqCL46a/qfieaaNtMh0+aIhLdm24UcAMc/eIrwe10vUrnP2exupsHB2RMcH0rttC+CvxR1uGKfT/AAVqrxyqGR3i2Ar6/NQ8FQWyKk+bdmN8TNYj1rxJNdRrcIT1SSfzVX/dPYVzKpGYnZpArj7q4J3V7tP+zF4r0zRE1HxJ4i8OaEWBYw3V0NyjGT07gdq8t8XeGdP0d92neJNO1aHj5oSVb8jXTBxS5UJNLQ523jR5NrMB9Tirn9mj++n/AH8FZx4NJVtPuDT7n6eTSDaMdRUTPkDHWod3zeopWO08HrXlwTsjVsU7i1PVSOSaiUuG+Y1I7cZ3V3Uqb6szktBJt2ODVOZn9asSMu3rVWSZcEd66duphYiDSbs5JFNkaTcGAqWNtwpCwxzQoX1TE2NWaQNxnFTGQsvzGoxtIzTnZQvFVFNPcnlTHGQlcZFT2DZnCn881mOxXrnNWdOcedyayr1PdHTp62Oh1JtyYB7cV5l4rkImmjbgZzXpdztaRFAx8teZ+NJsahMoTkHrivkswabuetQS2O18Kt/xTmwYAMfWvkL9pS3kF/kbAhuG2qvc19heDVDaCgfkbP6V8oftCwxnU7VF2kiaRiM10YWpJTgZ4lJI6L9hnS5mn8RagVxEnlR5Pc9TX1aVDyiTJB/hwK8J/Yz097T4a6hdyR7PtF9nI7gCveflU/KDgdK9GtUUmznh3KOowvLcoHlItbcZ8sf8tD715vP4V1I391eXDLKLh8hVwg256YFelXTK0TxjO88/hWW+JLuJs/Ig6k9DXHC9yqtNSR5f4h8J6H4S0lV07SLRtX1S5YwQkZ3y9ic9hXg/xClsrG8ltPFl3NrGrMCqx203lQ2h9MdDX0P8Tta/svT9Y8QQSK9xp6bbZmXP7x/lyPoK+PvEvlz3MMUMxmnkO2SRuS7Mc/1rXDTcpHLPDqOx7R8Dvh/ZeJvDouLLQbRVjDCa/nHX6bvStfxRo832RtGdxHDtCG7B2oFHQBR19zXtnwo0i00P4baVpMcZUeSDK+OTlck145+0PqDSeIoIV2x2sdsY4dnALHuQK0da8rXObE0ZKF7nh3jyx0S2ZYZvEIvZlUkraw4jQf3c9zXD6Xo+oaxfCz0fT7u8mY8RxRl2/SrviB45b6CDCQk8O3THzd6+o/C2q+H/AAV8Pm0/wbara3d5CqG6cf6RdFl5bd2HoBXd7T2UFcunP2NJNnzB4i8Ha34dkEOuW6WNwVDCCSQeZg/7IrBkjZHKsrKf9oYNe1eNPD9r4X8Pw3l7dPP4i1BJHkNwRIY1xwBnkGsP4P8Ah/Q9e8WafHqLvcOZQ80bnC7fc96pV01cIY1OLlY84tNPvLo/6PbySYGThSeK7/w18JfFN9a2+qNBDBbP8xaVh8g9WHavrvy/BtlceUvh/SYVQBceWMAjp25rm/Ft5pmohYdNuYuuxoydsZP+77VzzxUpaROTEY+fI+XQ8S8aWlvNp1vpSXFkIbeExG+kttkcY/iCDPc9TjNeYyWOgtdLG2pSSED97IF4J/2fau1+LFi1neS7lBRSFLCUv5jfyH0FeVXEjtKScjBOBWmHUpJ3Y8uUqtNy5jsZL7wPpVmsVvolzq16PmaW6uNkf02rzW14d+NniPw9GLfRdK0OztgpXyltFOc9yx5NeXE0D611cmmp6ipK1nqe6wftO+ObW2hhs9K8PQbQfOcWK7pj2Jx0IrCvPj54+vVmN5qTySyNkSJIyFB6AA9K8m/Oj86TpxYOjDsa/iPxFqmvXr3Wo3tzO7HJEkzMM/iayM0d6GqkrFpWA0ZNJRTGfpcpwvBpCxKhqizxzmpAflGePavPowdgcgdnNI8mQBTXxu+8aayjGQ1dkYuxMmDyDbiqj4/vGp9vPJpGiBIq1TdjK6IlfAwpOKTeOSxyKlYKDimMo/uirhTTJFG4gY6USBwmeaRJBG3UkCrMsgeMMMAYqvYvuLmM0Sckv0qew3NOpHTPFROqMcd6uaXC3nryeD0rlrRsmaU3dm/IxLqzEcDH0ryjxX5h1ScrMW3SdPSvUZchnwegPb2ry7XpDJqedpP7zr+NfJ45+8kepQV2ekeHcQaJHknAjyfyr5O+O0jSeJcLHHsQO33a+tbQKvhmRi3/ACxb+VfJnxa8o6+zAqf3DZya6qcrSRzV1ofQH7NVsLb4RadFgqWZnb3zXpyMxGOwFcF8DbU2nww0lNpAZc59q7wYUHqa6Oa6KjsipMzAHIOc8HPWqUhUSmNV6DJq3MdwPzd+BVGdGijlkVgZApJNSvhZL3PDPjfrUMHhDUYjtX99nB7tnivmHRpPtnjPTY2BAe7jzjvlhXu37RhUeHLdGPL3TSSf4V4L4Lbb450h25/0yP8AnXXgYL2bkZz+M/RK7V7fR7eMMyIluUABx1FfOHxnspBfxSSTjd5o2AnjaBX0jdSFrBs/MeAB+Ar50/aFe4OrqijMKxFlA/vV5FKUvbpE17Om0eAwRw33jh/PQNCGZmXtwD/9ave9PWJtPgVois0ir9gbGAoA5wa8Q8FxhfFZkmY4WJncDrXrttqrN4L0wsSzQSTFSRghcd69rFSd0jzavv6LseV/EjUPtOrTeZdTXDKhBd2/iz2rqv2X4IZvEmoXEke94LT93noGJ615d4gn8y7mUNuyx5Fewfsm6bc3N5q9xH9wLGv5E1pKPLQuVCjajZnpXiW9awYQvvE0x+//AHq8416a5XXra1EjiPO5gO5r2X4hJajULCG5jG9UzkV5R4hWOfWriSMAFOhrhpydzzMRSs7HM/EC6ja3Em0OYVYfN2J4z9a8iiQzXgQ5O5sH869X8QWbXOnvCxzI2Sa810+3kTVfLx8ysetehhpWizry1+zpSE8QW9pb3gjs1YRAAEt3PeqczQmKNY4yrAfOSepq7r/mfaFV8E4zWYa64PmimerRfNBNjaUUd6cvXpVmvmOijaQ4RScDJp09tNCE81Cu4ZXNdfZaLHb2du0kQDkeYzZ++D0FQeL7aNbeyulYHcm0rjG0isPbrn5bHBHGqVXkSORbrSU9zuJNMrc7j9LY87R8pocA85qIcgYZhT3X93kc4pwppIzlO40D56WQfLuGKgZnyMKcUpJIxzVJpaGTbuMy5fnFSdjmlIHGaZkjNS5NDtcldYNhO078cGqrrge9LNN8gx196YsnmHHU0lOxVhrnAI6ULu8ogMKimyc5BzSRbsY5xVKszNxBR3PNbWgsDOBjkVhu2CflNa2gA+aGJGcVz4mV4GlI17puJjuxwf5V5JeIW1lE3PzNn9a9S1BttrOQedpNeZRlpNcgJxjza+Rxb99Hq0VoemzMLfw87MOBEen0r48+KbPL4jusDKBQB+Jr7A19hH4RuDkZ8oc46V8l+Nlin8RzqvKtIi/jmuyEveWhyVT6u+HKLD4D0aPbjFsvA+ldGmfKOOvvWR4Ut/svhnS4tu0Lbrx+Fazg+UxDHmt07xLKU5XIbnA6msu/fZZXckjHBUkH8K1Jfv7WXgDNYniCZRoV1IV4GQPpU3/dsX2j5Z/aFnuPsVlbyOMSOZc+1eQ+BNr+P9G3DKm9j/8AQq9P+P8Ac/bL+2jhIOIjjPYV5t8N40k+I+hxvwPt0YP516OBX7lmD1mfoUfmgbCnHm7efYV8/wD7Rg8mWArnfsYkAV9GQIpsZVzg7mA4+nNfP37Rbp5ccnDDYVbHWvIjG1VE1PhZ8/eDLZZvFX7wlY2t2ZmJ6Cuw1i+MfhYtCCGjRl356jNcb4YMi+Io8SHEqiPgcbc966nxQY4/D9wm7b5TMmO31r1a2skefF3mjyGeRpZWdj8xPWvor9kW6Wz0nWJur+ao/DFfOT8O3INe8/s4SxWOj3ckjAG4kwM11Yr+EzrxDUYI9e8ZSW99r0ckzHckXAryzVSrXcrIpwXI6132prHcX09z5oysVeduwaRiGONxzXlQR49d3ncr3SK2ZVTjGK5DVtIjt9VjuFj2qwJJ967MDom75Cc1zviKYs7lTgICRmummzOnKzseb662b085wMVm1Z1CVpbp2Y5OTVavTpq0Uj6GlHlgkFOWm9qUVZZ6N4dvvtlqWuMSNHGqxITjJ6cGqnxCvFS2TTVC7o3O8EfMhwOM1zem6g9nDhkOe317GqmqX015M8krFmZixJPU1yqm+e55VLBtYhzKTUlKaSuo9U/SAXBYcLUqO23uKq24bo5/GrPyqQu7JxUxm76mMlcUKCvWgjBpDIqpgnmoPOBGMnr1olJX0BImklXZ7ioRMCR3NRzuuCOAe1U0m2Pjrzx7VDYyxcNnIPHNLahicY/EUgZW64Zu9aFrCCobpTjG7JcrDVgVsLg81J9iPHY1fiiVgPapflz6kV20qSOSdRmHcWxwcg8VoaBGokzt6CpZI96s2MVNpiiOFzgZxXJjo8sDfDO8iHWGUaVOW4yuOteZ6PEJPEluoz8r5/Wu/wDFj7dJfbwTXG+CLVp9dLscheK+Nq+9VR7VNaM9B8Q+WvhudZACrKF4r5G15Wn8aiNfuHUEC88YBr6l8f3wstAMfAJBY/TFfNenQrfeNrNdgIe83/rXc3dtnFPc+ttPG3TbVcYxCo/SrLtiLGeTUSL5cMa/d2xqP0qabHkjP6Vo/hRqU5ldsqJBuxyfaub8Zbo/D8wj+6xAP0710E+QGx1YcVyXxAkZfDqxhmEhbipm7UxL4j5Q+NzgeIZjGoCIgVPeuR+D9ob34qaBD/0+Ix/A11nxd/5ChSYKzomST61n/s1xxzfGrRvNHG9iB74r0sLpRZz/AGz7vikC2jvjPzOfwzXz5+0THEwO1SqhTk+5r6AkIXSA2Pm2H+Zr56/aAZ5LaTL5zyo7dK85P94jOpszwjwqs39sxsrKixgtg9xitfxsVj8N+XCwAk+Z93c1j+G9x1q2jXJ835D/AF/CtH4hxvNozRxYIhlOcnsPSvRavURw0rOoeZd8e9e5/Da0Wx8NQbjiQnzME9q8Ptl8y4RPVgK9pt5fs1jbRo3SNVIJ710Yv4bE5rVcYJI9DCltOuLoygBxjGa4m5dYrrywx27Tk11MCSp4aDSMMMc1yl8qyTMPTGDXmRVmefdySuSDLIMYwFrl/ETEK4GD+7PauhdvLgZWyNorm5pheXL24IJEZremtSoI8zuc+c2RjJJqGtHXlVL0qoAxxxWdXqwd4o+hpy5oph2qW2UPMiHABYVH2p8P+tU+4pvqXK9tDb8R2i24BQ5HQGsAnmug1efzdLAJywbrXPnrWVH4TmwrfJqBpKKK1Ok/RmWfChF6etOjmJxtxn1rPQysibuDSxylMpuHNY3ZjzIs3EjEnP51WimKv8+Sp/nTpZgq7ep+lV2bd8xOKSTYOVi48hZSzYz2qpI2eVHPent9z61XUPtZgeBVKD6mbqJl6y2njvWzY/dxxXNW92kZ5+9WxZXsZxzitoKzIbbRuxsVHHFNfrkdahhmVhxzQ86qD616EEkrnM0K8hUYqxZtut2OKyJLrLdTnNa9j/x5j3rysxn7p2YVe8YPjeVo9PjUHqazPhmokvJmZfm3dqt/EPb5MQ3YxzVb4WRHZPI2WJfjNfHpc2IR7KdoEvxduIYbdkljUj7Ox+bua8J+HUf2vx9pvC4WTcR+Ney/HkxxaNK653rCAOeucV5h8E7N5vHEMrpwuMA12Wsmcbd5I+m27/QUtxkIvpTZA24jpzSXDfKq1q9jQpzyDYzEDI6Vw3xUu1h0uBmUjnPFd1OAwHPy9680+L821raF8kdxU1fhRKZ80fFqMy6l5qsPnUE5qH9l6IS/G7RwT0Ln9Kl+LrsNVfjChFApf2U4Xm+N+lbc/KHY/lXqYb+CzBfEfb14wXSlXAJMeDk+9fOnx2ctazLjA3HaR7V7/e3ANiArZBX+pr56+NzH7LKuTlXPfrXm/wDLxGFR7njPh2OT+2I5N4UgEj8qt/ECCZ9Eja0VyuN0mPSoNCB/ti2j6IWO4ewHNb2s2819YzrCSIlZ1AHBK+lein76OSl8Z5PpKh9Rtx/tivQ5J2e8UIxIyMV53Ay2+oZXO1GIG7rXV+HJ5Li/hH3vmFbYm7FmdNySfY9pufOj8OWoY8MP6VzRP7zLcc9+9bniKeWPTbSEqfujvWBd+YQj7cADJ5rz1seclohmpBjaueN1cr4djMurXjFlVlt3K5711qv5sW5xnPaudcpaXk9xCoysTAgjqK3pbl02ea6rKZb6Rmx941U7VPfSLJdSOq7QWJx6VB2r1I7I+hgrRSCnxgs6qPWmVZ04qLyLfyN3NNuyY5NpNk18WSLY2aoGtTXCom+XoelZZ71FL4TOj8IlFFFWan6Hyf6tarD/AFo+tFFZHISXHQVXk+6PrRRVxCRYP3F+lVV+89FFaMw6mdJ/r60rPpRRQt0arY6PTP8AV0XXU/Wiiu77JhLczv8AlsPrXT2P/HktFFeLj/hOzC7nKfET7sf+7SfC37h/36KK+Xpf7yj1fsGf+0B/yB5P+ua/0rg/gl/yOcP0FFFdkupx/aPouf8A1h+tQ3P3k+lFFX2NWUZ/9S31FeW/GX/kLQ/7oooqa2yJR84/GH/j8P8AurWp+x3/AMlssv8ArlJ/6DRRXqYb+CzH7R9aXX/HqP8Ad/qa8F+Nn+rl/wB+iivM/wCXqOap1PHLH/kN2v1b+Vdmn+rl/wBx/wCVFFeivjRy0v4h4hP/AMfT/wDXRv511Pgr/kJ2/wDvCiiurE/CdGYfw2ez+Lv9Taf7v9KwbjoP92iivMWx466EcP3F+hrm7370/wD1zaiit6W44HmU/wDrm/Go/SiivVWyPo47IBU1p/x8x/WiilPZhL4WW9a/1i/Ss496KKml8BnR+BCUUUVZqf/Z"/>
          <p:cNvSpPr>
            <a:spLocks noChangeAspect="1" noChangeArrowheads="1"/>
          </p:cNvSpPr>
          <p:nvPr/>
        </p:nvSpPr>
        <p:spPr bwMode="auto">
          <a:xfrm>
            <a:off x="15875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8" name="AutoShape 10" descr="data:image/jpg;base64,%20/9j/4AAQSkZJRgABAQEAYABgAAD/2wBDAAUDBAQEAwUEBAQFBQUGBwwIBwcHBw8LCwkMEQ8SEhEPERETFhwXExQaFRERGCEYGh0dHx8fExciJCIeJBweHx7/2wBDAQUFBQcGBw4ICA4eFBEUHh4eHh4eHh4eHh4eHh4eHh4eHh4eHh4eHh4eHh4eHh4eHh4eHh4eHh4eHh4eHh4eHh7/wAARCAFBATk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0aO3m45TritK2s7id9ix5H96o4H3skcfLEc11GkRpEgO/5u9eTVcKaVtxwTmrsxxpDhT8rZHWpbbS5JItzHAB6ba6PG5eOR7UgG1DhgD71H1ioupapFezs4YbfCgK2eTt7Vg+JrqdyyxMJLdBhhiundZHQk7ihXBIPSuX1QwqkttA5J6nd1pOUnq0J2Ssc5xcPs5yPu5PSrcWiyPhk2+1MthHHdMzOOldDYXEMgVQ2eK9PDU4yOOpNplGDT7iEgNitm3iZYvmxTiUaMeWuSDTgX4+bj0r0qdFJHPObHQ7YmEq/eHSsjW5L9p2kVXO70rbVSxAAJFWEREjLSIAi9Sx4H19quVKPK3czjVldJHn94t4wLmByeh4rLklmV8FGH1U16ZYXVrqEE0lkCUguXtmDAH5kxkr7dKSTT7eZ90turHPoKxWHTWhrKq0/eR5dIXc5VnB9Bmq2Gw26PcfevVP7AtDKzCHGe2KrXPhjT3ib5WWTtzQ8ICr2PNeBGz7QpA9KsaXdQSNFE8i7lPKkYrpLnw88JJVVCdOTVOysbGGWRtQUR+WcqFODJXNOm4vU6FVurnS+FLGKSQXTRiNEHyNgndW1rrfaWCmYDb/ABZ29Pauan8VtFYx29rmMJ9xQP4e+a5zU9ekmfbIxcHsprGU0hxbbub/AIi1ua5ZbC1R/LjGGK9+Kb4ZtLqZF8xQ3PAxzXO6fdKs7Hc+SOma3pNbm0XTmuTD9skI/dW0WdzN2BbsKukl8TKlrodbPolra2qu8shkk52rxtrADWazHa29M7Tk81z2heNZNQhvdNubpBqFvP8AvbXcWkQMuQo7kD/Gm/b7Jdfl0fzwupxKsstscbo1bkMxrdVItJnP7xqeJGjmiSFWUHHZeFHrXlnxPWbTV0zVCyrFbXCtLlgVMb8bdx6V2nivWodP044w29vLyeSq5+ZuKytS+HOp/ES2t9JvP+JfYT2Et3hov38RyRE0ikjJbHHoK5cVWSkVRp3ZQtrNPsLQqIrhMloySHwPTI9M1Fpfh1b28MzRoloeJNw+Y+1ZHjrwSvgzw94MsY/EV/ZapqU6W95cwTBIRtVtqBBn5iQuTmvQfBCtPpse9ZEmKhZVcZ3ED1HHNVh6imjCvh3CTRa02zs7G3+y2dnDBFjscEn3+lUfEUYdkZUjYBeT15rW1iEWoUrgY64H6Vz2oyhj5iy5B6L3zW9WX7uxyqDuYlxBdTRNB5YOeinotc1deHJFk+ZhGCeTHzXoMUXl2qvI4WV+imrOkafbSb5JcHPRRxtrJ3SQNdzzZdKkupH0vQbSaa6fCYK9Se+e1eoeDfglo+jWKSeItQa81B9rNCjBYUb+7jv9a9F8E6RpdlYJPbRhW5YyDnmtSeKNYD5jszsxbleBUczR0Rw63ZyuoWdlYqI4bGIRouEVFGF9evNcj4jhnljWC0iUR44UcDJ9RXSeIb5oLmR0KOMfMdvAFYmqanY/2aJIS8zNwcDBFb8yRlNWOY12W7hhW2mWFPLA+VCG/D8a8d8WLHcarLKI8LJyUH8PtXpuoTRbGAhLANuJD8V57qUJl1CWYNEgLEAE1NZNanI6mpzNnDAkm4o2B2q99otP+eTU3U41h3eSuWHBOayN0vqv51z3Zd7n13pdmE1LMkzsiqdgXg/jVm81JrS7UpOyKwxgiucW8kEhkZnDkcN3qOaQ3D+ZLI3TjNeO6bk7s+mTsrHe6frlksKI05WXHz7jwabJrwklWO1CP8xGR615z9nurq4jghYZZ8A16Vonhu3sLePzH3TEZJ9DSnFp7lrYuLcTyWmFUGX0rFud/nsXjCuRzgVt3SzW8J+zw+Zx1z3rCk/tB1LSQNG/8666cW7amUmS+HbOwuNRH2pW8ocYccGuiuLBYoJGjt4kjyQDHgEj61laFHBLOgumKQqdzk8EdOB71map4k2+PLC21hYLOG9ea106FZdrOFXO9h6nGK74vkRj7OUm2X3uYbdcxqWAOPmYEj2p9lercFhs8sj3rH1pis5EQyM7hgYGPT3+tQW99wVx5ZXnhsE12wqSOJq+51tqHZgAXJZgCF657VyninUrbVpTp9hNf6iYBLHJDaJg+cPusM/eCnrVfXvEdrpegXGratJNa2tvwVt33POzcIgHXLHitH4f6euoC2mvrFoI1Q3JhRyWiTGfLz/Ec43etY4ipJqyNsPThe7MX4KeItEbUfE3huO+lh1C1vUuriK7k3kSSoPMCt93BZSR6ZxXp0qtG21o3Tdyu4Y+Xt0qS40+yhv5PsHhK2E11agyzCONAGXhQ56kjOR7Zrj/AIXo9r4ZY3k140slzKswupWkeFg3TLdB6AdqnCYuMpcnYrE0nbmOmYshJLcVVu5mwNisxLdqukO0p8pcgdT/AAkVWkYxM2F4/hr05VmjihTvqzJvFkdn3h0Hcg1iXcdmZxuZn92roLiaXO1cfN94kVk31v5kmY4fOHt2rjqpy1OqKSMG80SJ3M9rdmPOcrXOX+juFZ455jKp+Vs8Cu8SB48BUCY6g9aiSxDOWZevtXJKi7F8yPPrGw1SGcPIx3A5ByPmrrfCcNzrevWulyXTwmRjvZTyij0xxz71el0ZVla6hkYkdUI6D2rqPhzYWsN1dv5Mck32bcq44PHQ0nGUYlwabK+m6X4J8Oa5pDWFjc39/d3bxjUYbYyMGCnCvJ/CBzwK84+JdsunfFnUFjsZYbjUYlu0km+Vtw4Oxx95fUGvX/FjRWPw4XULWI28dgUu/Kiy2Nr8jA555/Ksf422f9u+C7fWNLks0vrcJdWruQMjGSpPdT6etciqOOrZ0zhzKyPGPD8d5P4rU65FFLYwW8l6WWTHmJHyysewA5Fey6FB4h1Xw1danc3KNc6npu42cUmNqyZ2Ev22qRjFcm8Wh6n8F7W70y4ikuPEN1DZ3khwGUGQGWD/AGR8vK9xXR/Enx9beArm08jT2u7WWD7IlumI9jqMBTnt6VzYypzDwtCW32jzP4y/DvSdP+H2iXWkwT3utaDKrx+TcGV52VtzKyntjJr0LwrdWuoaHZa1aNA8N6gYiIg7H7g8fhXiGtfFjxJbeKYVTw49kupAzRRzvyJE4OAODkcfjWx4U8Tx6BrR87S9R0fRdVfzXiuoz5cExOG2kdMmtMFOcbKQsZQknqeieMEuLeF5UZCT94HsPauBbUJnaNhC8pB4VR94f416FqkZ2y2jSrKdu9XHzb48evsKo+HtOtx9qlXbuGMKy8+2K9JLW55Tik9TGGnXcnlXFwTDnGxQcnH9K3NHit4lLLucHj5j3pb2I7lUrmQdD6U1mW2gZiFY9lHrSlJxJUE2ejeHJlXTBCCoPp7VR8S61DEvlrJ14Degrm/Cwub68CmR/u/MAcbVq74rs7JYGRZCjp9xwd2fbFRGTepq0kc9rWow7Ngukd8ZAPpXB6vqxidvLZk38HaeKueKW0+GKV7lsXjJiLBOfyFcRIs0pEILtIMb2dSOtax5m9DkqzS3NG6vPMSRA23K4U+rVhT2zpCSEV3/AIh3NbNvpUkzhriQ7FJ2he9c5q39o6bfSO7S+SuGjJGeDxXQ433OJtXKF9avGjNNA3kuvPPINY/2Wy9Jfzrd1a5upLJkeQsGA6isfzZP8mudqzEmfTNxY37DlV9qgg0u7eU74mx616Q8CMBtVVz/ALNNFqi/whq5JULH0sJ3Zi+EdBjiBvZ2kUqcIPWuqklCgblP5VXUCODBbYByoHNQS3SkFgXY471wTozcjq54pFqe6jVARkH61nvdqEdn5XqQT1FQXsz+TxjpWWZmVdrgHd0reMJoyunqaFoL6/mC7Y7O03q0csLZmcE4CkdiOTn3rU1rQPBMlpaz6rbz3P8AZ10BFcSBjIsuOfm64Oe1VfBVvLda7F5wRY40LgLxkjpzXf389tFbRyXEaCJpFDZ5wScdac5NR3NYtNbHhPirWorfxnbWehyW8WiQQFtQE2ZJo3Y/JgHoMjr71at1l1O7t7Sztnkml+6oI/76J7itf4neGrJfFtrqE04tftcRtmlRRjIOVBX+OvLvH/xItPh7ot/a6fdwrrjKYYrqJv3kaf7K+tbUK0uX4jhqUuapsdjfvpmp67c+GreSO6h0WRDqEuM+deEZ2r7IK9J8AyWtlo2p6hK0cflACTccBEHJryP9njSFtfhbp+q3hMt/qskt/dTytueRnbqT9BXc6ws89iPDscRFtrGRcSoPuxKMkH/erqqRkqd0hU0lOzO6vvFGnw6pp8ZuoTaalEfKlD/LuABwfqDXJ3E7WPiW9fzo2srjEsZReWkH3g31HSvn/wDaJvB4Z8V+G7fTbG6SO4TybW1hk/ds4KqFwfTI5969YtfC8n2SObTLnM0iLK8E7sSJQMlUYdD2ry4qvCSkkehV9k6dr6nok99buscltlI3QNtAx24/rVNrlWzgc+prM8OvJfWe4xtHIJjG8Mi7XiYDkH+99RwauyJLDKUaEn/ax/TvX0cLSipPc8l+7oRkhJdzZ9T9KUXSIVjWNBvXK56tXD+IfGcdn4j0/TbeGfyP7RW0u534RXdCVjx2OapLq0158bZ9Lj2fZNI07a4YsWEz9fbgetRKrHYFTklc7m5ZWlzjH0pkLQyTLG5YAjDH2qhLMY/mBY9uantbOScecsm1j2oUx2ubkYggiWOFgy85ZqueFWitG1W9LKEjtwWUf3e5qnZafcGLbKyZ9BUd/YfuP7NZ1Md/IEky2N4HO3Pb8azrpzpuxpRXJM8i8f8AjjxdD8OvGl9LHbf2BMTHpd75xjkuAeDhR/CORWH8BNa8PeJPCX2TxL4ye2ttMgCyF7jrkcKM8kD0xXY/ETQW8aWdl4B0eK2Z7+980tLCwit4IM5O3OTyccdayPh/+yxZ6e81j4s8RNctcM0iRaaphVUzwdxyWJ9McV5fsIqF3ueh7aTe1jJ8L6fp4+IMn/CF3114g0SG6W9azgXa26MDLqD1+8eO/Su18Mf2V8SvFGv+K9c0sNaabfi10i3mBw4TrKynq2e9duvgzwb8LNDn1Lw/YQpqX2fyhNd3JLygc4JJ/lXl/hb4i+DfD8t61w5m1fWL5yfs0AEYXGWYNnHljp61FOEFPlepc6s7cyZzH7Yun302m2HiLSdQ+zjRNonjCqPmd8KVPdvUegr0Hw9qej+KPhvp8Vxf2euF7eJJFYHLnaPmAHRsfka8dHxR0v4gfEGPwzrmh2baFd6gqzoxLPKB8qMOgXr97rX1Z4H8K+G/Cupahpvh7Q0tRaW8Swwqp2BcZ4durZzk5zXVKUI9DkfNNas8C+Md0PCceiaVDDqjIZ0ayt1+WYNySwk7pjIIPpXe+EW1KSxN1qFrDa3DpmSNWDqFPQr7+vas74jWvi+/+Juj6pr+naVaeH5DNaxOJDK8chQgHI/vcD61DDd3WnX2laereWYS6KrBpPNlHBUMOOPQ1pTm3LQ4qsbbnQtc7vEP9hrtdmshcowbkjdjOOtPu9N2zeZ5DAY+UnpiuJvL+88H61oXinxBbXV9q+q6gdOuJQwVEtnBCEL0DKe3XvXr9nbNeSoFkjlRznK/dK9Mimk5t8xTgopSJ/DmjJa6aTvCvOu4zYyQPSsXX9OYs0k1wqrnjA612eqXS6fYmJVRiy7I8DlTXNW/lyP9o1D97t+6OxNUqbREl1OXtPDNkpnu30tp5phhJpF+4PWud8R2dpcSYwJBGMK6rjkV32saxcSROsLLaxKfX9MVxd1IridvKUFz1PAJreive1OatCLRxVzPFBfi0m4jP3R6n0ovWtZGEcuwgAAoR0FV9UtxJrpMyHCNuzng+lU9Su7ayeW4uMRbzyprWfxnDCNmcz4ptmtZFVY1dJGJjK9QKwPK+tautXySXTM0jSD+AdhWX9tf+8a4K794GtWfbcDKyBccdM1Iq/Nj+GrX2dQg4w1VwjeYc881y08Uqmx9LKk4slXaflGBTRbRseWAB64FSYAJ4qRBurtg4NbGE+ZGfcaTDKCGlkA7YFUm8MrtzBK7uT0biugVXz93I9Ktxx5wzA8DgV2U6cZLY53Wa0ONkh1fw/aX9zYWv229lRYLVGk2p5hboT2GOv4V5j8YNI8ZWfgC8d/E13ayWgNxNMx2wpkg+TH/AHu+DXuesaHb63BbWt1c3dskVwswe3k2FmXnJ9uAKx/if8OdJ8baJLoer3txJZ3T7tu7LxP/AAOp7Y7mvNxVGmp8zO3DVJctz5x8J+LPG/jj4eXerQxf8JFFYP8AdhBWe0ZBw3uWX+Vdvqfw48L+MvhtcXlnoqSS3mmNNBdSkmSGYDLHce4PUV6d8Dfhm3w40GfQbW5S4tUmYiUptacn+JgPukDj3FRwXGl+DvGP/CJ3l/bxWmq+ZdWMDkL5DkYdAB1Q5yPeihRpU02mViKspdDL8J6PdWPg7Q7SNS0UOnQRLIjfI5C/MVx1561ieOdd0nwaE1bXtQnX7afKiiZic+qxj0NepabGtvpUFv5cYWBfKxt6gH9K8b/aj0GaXw8upNYpq11HFILCKJSWhBUl5JB2Crk5rbEWVPRnLT5pSPHdF8TTfEP4gMniaPTrqzsNUhktbiSf7ObQKSSBt+90HHtX1Z4Ks9C13w3Hq+n6tLDDNNIilXDLkHBC+lfEXgPRbeTwzqsl9YpNtgP2V1Yh1YjcWB79q+vf2V7jw7ffBnTdLsUjaWyLC5R8MyyHndx3rz5VGndM64xT3E+Jct34R1jT9Z0SK68QT4+zzWMZVIhAxH3n/vD+H3zWnq+rXk1osuhTGXzWUTosqs0f+8/3Vx09a5/4nWV3pfiDw/cwyXMtjJeoXhA4yOm49e/ArR03TLDTvGc+hWCRwxEf2re26nhZGPygjsW710YLFyk2mTiKMVqjiPiT4d1TTp7r4iarOnkQXVlI9gBmMMsnMj4wMhf4u9V/gHbNqzeJ/F0kibNX1gvCxOXKHoM/3cV1X7S1rPffBHxNbwRmaZ4llAxgEIQXYfSrX7PemWFv8HdAa34jkt1ly3d66ZQakjLmXIdTJpNk7bFVi6vzWhaaVHGqhWxVmNVLZ2qGbnirMgQQnHXtmuq2hhGSCK2XIWNm9yBzUf8AY63WtW17dXe20s1Z47Tyl2F+7s3U/Sqwdg4/eFAQeh4GOhqpq2ova6TcmJi17dhba3XG4NI/Vsd+K561SMabsjqpRbkih4T1pNe+K0z2NuHs9P05o2nPGGZ+FRffH6Vo+K4/+LgeE7ibULwM0kqKsJCxOMdGA60eA7Gz0vxRqVvbmBc2MDFoxhmKllLEdskGvLPi/wDECLw5qg0tLjzb7RNRXUpFRNxSA/eQ++K8SVSTirdTukrSPVfiX4W0LX9Fujq1q8suxhFI7klHHQqh4PNfMvg6LQfDWm+Mf+Eka1utQ0618jQ7WW3Qqxl43oo6kk/hXu138V/CuoSo0GpwpZXcEU8U0jllGeSuwd+1fP37QOl6XceIbPXbWaOSAyxHfG+CSDuxj+HPvURfv3YpO0UjzKD4P/E3TLltSTwnq6PaQrcO0UIJySGG3b14x+VfW/7LPxHv/H2l61aeIy1tr9i0a3EIJRmQKAJNh5UnvXXaH480eaytPES3M32WfTk/0eNfMZSpAYZ6Hbnk14J+0xajTfGEPjjwXfmDXEAa9ktbhQssYA2s4yOMdscnNdXtlN2kYODjqj3L44ae8vw8mkhkVpNNlF8qKwO9l5XPt/WvIfBaf8JuLLxFY3t1eX9wdxZHCxWMv/LQ7P8AaxVbR/jZqWteFYYLqEz6tIyKU8shpSf4wccjGciuR8K65q3gTx1qGryaXPHpd3N8ywQkRIWPMjnqAOenFOlKKmc1SM5y2PU/ilYWfiTw5PA00i/2VA15FLtIAnj6n8MdvWul8Aahcy21prE0oSzns4ZJ7K2Xm2mYf61D3jYc49c1keCrqy8Wat4yu7O9t7rRCItPtpIs7SSuZGX1OTgiuO+AEdz4d1rxx4NudYF2dKuCltak7vLtgpbcobnAyR+FdrvzXTJjFuLT6Hp1tq02sz6j9lkD2lvcmG1cOWJxjcT75P8AShrt0tGWVlZy3Cn+GsjwFe28fw+0xdMtpEWZ5Z2dup3OefpxVe/kka5+dj1PbIzWyate+pzy0dhdXuHz8oQt3JrGjLTXTNJkJg7gDxTNVF4qB1kVVU7iB3FPDL9hM7DG5c/SkpO5nUVzAujuuGJjLbm2r3rH1LRUu5N0mflPQvkfjXQlWjzIoLbhlSD0pLqL7DEl2dzI3+s3dqfOzn5LHlXirTbi21A/uNqnhSOhrC+z3n/PA16b4mltr9k8hgUXlsDJHFcttj/56Tf981hNNswe59rRzLJD1HTg0ww8gk4FV7LbJHH1PTOPStKWJWOOQO1fK4KtN7n3GKoq+hCkY7nNShFwAMg0m3aMfnUq44r3oSa2Z5nItmPihORzUqwyNlVbHPpRF96pUc7zGrYOM4xXdRxLSszCdBCLbM1x9nZiA2VJ456Zpun6RaR6rdanH53mOoiOZdysq9OOxps14lqLmeZirQJtXHPLDrjvVPwNe6pdeForvVI7eCUu4DRvkPFnhvYmubEVYzla500YOMTz/wCKqeLtL06yh0TXrpA1zJPJKQQ3ls3ypuHpWV4aW58SeNPEVx4mtY4r+ysbe2gMn71UY87wf4c9zXr8dyLzRWeUwOwlZQAMjhv515h4UuppPip4lDNP5d3boIWcA5VeCABxXNh42rXvoa4mpemo2O00q8TWLZMEJchhFLGrZXeMcjvtPXPtWJ4i1DTG1DWddluzLb20C2MUagYGDmRxngntj0rmvHfiNfBPm6hbtjVfJa2kbbiOGIZIBHTce1Q/DfwzDd+FLK98Q3yahPco10toRsjhDHIyO5NdOIjKq7QOejy003IvRaJ4Bv8AwvqejXM1r5c961zaSRgIcSgMFQj6HK9q8v8AghrUfwv8d614e1FohousXYW3u9+fJl6qG9AfWvWfiHp+mw+AL6UaTaSxwxrI0QAUYBGQrfwnHcV8tfCpvD/iHUtSsfECu9ncPLHbj7Vi5Eo5j2jvjHFc8sPVizqp1qEoNn0r+0NMZfBq39ldKmoafdJcQs5O3gjPTt0FQ/BafVdT1DU/F2oRrJda8wDkDKoIxwFJ6LXC3mrX2g/2X4d8TSTG4u7dRpxnQ4n9nxwWxjNei/CrVvtFpFpEdutrc2dwYTbsu0lWGSVrDL5Sp1+WaKxkYqnzIrftMagum/BXxXdSTeV5trHZ2qnqzO/zn8QK3Pg9b/2f8FtBFyVXydOV5Ng/hxn+VeJ/t1Xd5HoukaRbuos/MLSAPyX2kjI/CvbfhbqUcngLwzGsU0v2nQYpF24IYgYJ5r3ozTkjzpwtA7GEK0EV3Gx8qQKyE8cEZqG+uY4oo/tEgjEjlE3nbuJ9K5S7Q2utR+IPEkwisbaweG1iDnYiqdzysAfv8bR7GvPvAmv2vxK+I/lx2sz6VozG62zXBDjP3PkP3ue9RPFWlyo1hgrx5z2eNQxJbcxHAA7+30rk7q5F98ZfsrSSLbeGtEe9cJ92WaUHDkd8DpXY28Us08UDKd0rANzx+FY6zWd5498ZabbQRteW+lxxs5GMoV4UmsMRUdrWFSWtzxnxD8RLvwR4o8N6tcTvJomo6R5d0QvzxrJIxVm/vHcBz2rgfE11qniDxfd+OYLPZbMogleUO8dxFjg5HJOO1eneJfANv4x+MGi20kkD+GtP8MQPJbbSVmAcqUX1+bv2xXW/FzRbfT/gdquj+GbP7Gmnxo9rFDn5VB5JPoK4J0npY9ClXhTbbV7nyz4KjX+0/s8N5M2ltKW07apLn+8ip1JU9Qe1dToPiuTUPiE3hSCO21XVtanFqwubIRwxtzh2BGQw9q4T4J+Jbbwn8RdNvJrK/wBalhvdtmbUttDSfK2AfvZ3dPavcfj1a6d4N+KHhHxabmLT9bNybeQTqCjwHkTMR1YZxz1xW0sPBTbkyKla65VFfIn1LQ9W8ApLodkk+qfbom/dWc3myJLnD7VA+SP1z6CuX+JngCx0H4aPfXXiHTV14KJY7K1JnZQe+OWBPTnivXtA8MzXsN1/ZOoT3pvpBLdaxcqYJF3HcfJUfeGOh7VX8SaRZ6hP4h0/wrokU3/CO2vlzXCoHN1dOOFY9WCZyBXLQpuUuZms66UEo6HhvwM8Vafr09v4c1azM81ugk82QlMgffTIAII4P519CWfw80/ULe5uvDurXWmJBbttZCs8cwAJIYP95T0r570T4Q/EjwfqGkR6trltp1z4hvVhtbG3YSSzF+ZGbj5UC/e+uK+yND8FQWGgSaNe6jcXcEsQidV/dDbjBUEdq7q1OjG7tqcHPU5rpniPwLEtv8ONQ1yCzktrO6vZVlt7FRJ5cqNtLrGOcdCR2rz74hR33hH4xz+NtBntr0Xuhyq2DzJJgRyIfRx96vW/jh4u0P4O+DLDwt4E0qxTUrt/KsrcEv5RY8uVzknPPNeNftPanf8Ah/wroPhWXyDezsLnUb1Iwjyu4BYcfdQ+lEZN25SVGMJPme57H4Uiu7DwzpWlxyKcWMRfPuN/Xv1596q3Oo/ZbyVWRGGdx3DjIqbwHcDUNGtbfas8ttaRBJFPymMqMHH14/Cquu20j37G4mRgRgBumeh/XNdqoS5eZHkSqP2jM19Vt7i9ezmkiK43MRkFfalbUNIS32TSNnOEXd0HrWpYeGSYzIwURYG5+Bk+lYWu+C7WW4S483y5Dn5Q2Qoo9nZCu3uW7afR5Z1gxI8nY4+Vqu3ctvGkhSKN2C8r97j6Vnw6YlrjNwjFAMZH3abqckdujzW8sZ9fQ1N9dTRL3TgvEFlNcTzXcKLHhsoFO0/lXP7NV/vS/wDfddffJNcPLIqwxZ7o+e1c59jn/wCf2nJxOBxd2fY+muoCLGuBtxyO9aEQzwxrF04zRpiSVtvHAFaImbdjBYflXx6Tp2PuFJVb6l77OrHKn61ItsvXFQwOxT7mKseZhMV308RJox9iOjjGfSpA4RixwFAy2eyjr+dNjZWGWIGOlV9RuPJsZXAyVxgY+8TXfh+eSMKkUjifiLr15p0OlaZaWLXWo6/dyW6OD+7t5Aud7nsACAB61lLc+OvCvgaPTrnTIdTuYA/mXlidysDnkoed1dL4hs7jUtPtrPTb5bS9t7yLbI8O8eYMmXg847ZFJq+rajps0Ms1pb3EU0+xWtpmBDem3qB1q54WMruTsFKvyNK1zyf4Z/FC7udQu9A1q3/s/ZqC5SVdrgMucYP3STXQ6vryeHfEmm+IbhUTS4RLFqDHAaNG+6fQ84r5n+NOuXkPxI1TVYWktxHqjks9uxGwoACT0cDpXo/hnVJtc+FMeoagq6va3sTweZDESiSr0jdOTjHOe1c0aM6bUk7nRilTnqtDP+IXiKXxn4ptdP8AOj2XGowiVFB4HG3d/e3KO1fQOo6Ykd4jaeFtHto1i2MR8gA43DuK5m4sPC3iXw14f8aW0UEOp6SIGbyUBwEIRoiB+hNWf2hdGm1SG21DRr+6sL8QbCLc7GnDfw/UetdMoSUeZnmxmr2PntdT8c+MPGniHwbNegaYHl+2OjHaFz8gX0ycVm/CH4QajH4sS9uboteWGowpawQcrI7HhvM6fL1Iqp8O7LXLbXtQ0s6l5N9fJI1xPM2S7KT0Nex/sz3WpWvjvW9DuoyZLSJLuARZZfMPBBz7d6bryha2xVNJ3R7V4l8K6zd6Tpz6la2N9f6XeR3MN1FGGbqd4APTIOfwqndaLaf21/wlem28kNzHKGW3Ax5ij7xPau51LXoNNsi+og2jH5Vy3BbHY1ynir4gadpKW1lbxxXt3cnbHbxkNgn+LPYDvRLFwUtVqU8P7p4H+1rC2t3nhg21nm31HUBFDM64f7pG0j25ru/2d75pPhV4RmjlbOk3s2j3AZc7l3EDrXP/AB5ktfDTeAtU1jWb3WITrv2t4bkgRRfISSmB6n9K8k8C/GSx8JeHvFmlyQX1zdajqbXmnwI4W3ibdkMe5HtXRTdncapupGx9N/GDWPD3hbwdcjWry3j3pcmGFlEk0uflIQHjjJPpWX8HIfh7ZeI7aw8Hqs1+um77u7mQmaeRhnaXPQqP4elfL+pa14u+NvjBZ9Tk0+NbGEssceI0iQkbiqnlieM17V4da38PC2uoU2zxAKZ14Y8ck49q8bNc4hgq0Va7Z9TlfDc8XhpS5rW0PprSbVvtZk2qjRrgOwywJz1H0rxLT9U/4RP4/eMbHWdceeTWNGNxG1xGI0Qx5widm4rS+CXiK50rwVe63qF3c6jd67rMwsxIxIWNDtXHoOteW/ta+HNekWy8Uwn7bcJPm4NuhJRf7uOwFeg6vtuWXc+cq0vYTlTlutDX+Cfjqbxt8QNMsES2snTRriC1lk43qJskBejN/IV2/i++/s+XxoNSv9Qv00/TkitLZxhJppF/hUctya+PPhZ4hh034t6BeMBNbRXoVEBI4k+XH1Gf0FfYsehaHqXi/UmXffi0Hk3lw0xZjMRxHu6ZQHp+tE6c09DNTgeTfFbxpoPgz4K+ENJ8P2EFn4htxDdWsrKpmSRXzISB7+vtXSaTq2i/GDS9G8UeOp7HQrTS5o2mgnRds8+MqHJ52nqBXkXxd8NDTJdStVabUG0PUElmecfKkLEfKvc9V/OvVtU0vSdM1HTb+/sof7G8Q2kURQ8pZzIPlb0PPU1ErOCfUSk0uZdT0PxH48+HekLKWn1G9iUfaYphIRHAFHCr6Lnj8a8Q+CPxmuNO8I31je6VcXD32tPd3F8smMhjnaB3PbNZXxd8D654f+HF9qE11HPNreoLvjiy3lRI2ERfQEkGuQ+EP9o2NwtvfaLPd6NbXDtPL5LfIBwRx6GnFKNJsyc5Nnu3xCs/FXin9oT4e3Vxqn9mrKftNlb2o+e2gxubdnu2MZ9K+jNTtmktpFudQufuspEY27/8DXzL8RteSy8c+BvHbSr/AGPpjpFuhf8AeYIxhv8AZwa+iPEGrLd2EM1rMs1rcx+aCowSOxyOwrjrVbw1No3seHfEDwPpFjq8OtS2sst9b6jBJBd+YWcxHiRSPUDpXjf7ack3/CfW+PNa3WxhVJG6O4GSc9+te6/GHW4b7wwY7e6t2vIEM6ywy8Ax8hG+uCK539o680fxD+zVY30dpA17c3lr9iYDc6s65Zd3bk1tgpvmV9jGs/aTT7GX8L/FttP4S0bWLMESQxC1uY8hXK42s3H90kEfjXRa000mp+dJb4VcBWQ9B7+prw34MSnTc6TqAdGErxMhXH7wEZQn6EmvdPBdxpuraWz2N4939mkaEySAg7lODkHof6Yr1I1pXcVseZUp3m5GjFlY96zPJ0z5jYxVbWr62FqVe9wf4UTmrN5YyLHtXOzsR3rGutLaeNzChjP94jPFTN9Ba290oR3drPNlbyMA8bTnLGm3jRhi3IXbghx8ufcVZi0YSmMGIgL04wSf6VoSaVcyRlVCFR1BHShMl3tqed6pLPJA/wC7SNlO0PGmFasTy5v+eo/KvRb7Q7uYG3iVTu64HSqP/CJXX979acjlfNc+lrYttHAqwkrMR2xUCx7QMVMFYemK43g4dT6NVH0LsTswpRuyahibb+FTxzZPbH0rN0LdDWM21uHzF1HI/vepzwMfjWdqN9bWd1e3NxIVt9KtjJctuzlz0WtaedLe3kvDhRDGz7j04GenevPrTTRe+HtK05riV31vVf7QuvWSBG3Mn04xiuqi1HQmcb9TtLOONjp7PEfNjjNwxJ6NJ2qTUN9s6X9rbxytGCsynjcg5J/DrS2U7Xep6sWVQsEy2yFe+0ZP86brUX2m2/syMuj3oMJI7R/xV3Okpw1OZPlZ8+fEHwHp/wAUPAmrfEBlvdOnmZ2sLeEgRvFHJt8x0PUORnHpXqPwu8HTeF/CtlDDpOn6fG0KzXcFs+62yRy6huRnqRWP8WNatPBi3dr5cz2ceniYwxrxDGuFKcfTNcb8N/iVqOtaFFZylZFln2aZJK/yXCH+CQ9iOledCc6T5WtDpkvaI7/VfCdt4bv5tc8Pl7nRNUdft1jAAfKlY8Trj3HI7V2Mum6NczQ3OsRpMwTbasxPHHP4+hqjbXszq+m6jpV7Z4hVZltgojiPoMdQfWqL6jpdxptx4TXWobXVTGz2HmqyqrHhUDMMNz6Guly54uPKc7puLR8/+JvCGk61rsV14OvvtVvp2p/Yb5FyDE7OSpLdeckfhXSaTdN8P/iLpk10xjlvpGtC69W92H6U3wv4DubHS9V8b69qjeH7kyta3+kxoFje4ifKTsx6scE5HXNeXfHn4iWniXUNNuTcRtNaSDzHtl3bl6Ek9jXnVYvmUUd1LDOd5o+wPiJqMFx4dcMiSQPGW8xsHbxyRXxDeeNNX+H/AI41a60WOGWWSBo7JriQzfZlfqRnqfr0ruLf4zQv4JNrbwPeSC3NqqSOQySY4k9xjivBkku1trnUr1TK0++PccE7qihFym3JbHo0cG01zrSzNLW/EPifxVo/n69ql3eXAvFMIlf5R8mDheg4qjqkSX2os7EL5ESoPujdgdeKyEne6g8mORtwYFR7962vBmgyX2sCG4WVmKGRVA4OOpPoPeu2pPlTbOvB4eLlCEI3TtqdN4agNjfPdWlxHFL9nWQyF+cHqAO/OOK6TUPGt4lolg12PtEreXGSfuZ4Jcj+Vcf40ksk161j0K8WR/JCzSKoSNHHUJnqB6+tWfgd4fvPGHxr0PTY4ZJ7WK6Wa8dRvVIl5YtnivLjl0cTJVKn4n02L4gjgaDo04q66o+sbu71DwXL4L0uaNJvCslkst/OkGXsCqgq4PdWc5b2rqfGHhmHxZJDHBrEyWTac1zFLZSgmZyPlLdmU112pzWEcTtMyQQ2+GYlf4FU4BHdQO3evHobq98EeJrjVvBXh/X/ABH4Xu0xcWEf7tdNbqZIM8mI9Sle/GFOEbWPy6pVnXnKaerZ8weJ/hx408JqPG0Wl3MdpBOV+1tGARKGPz7PT2r6u+AOoWmveALK+09lme+Pn3flpjNznDMQOnPrWP4X8eT+K9N1TXtHsrS+WyMsUVjdRvI65zwUA2ZJGMdcGuYsfB/jSDQtK1y/guvD9te3DXGr6Hp85iBBOFkbH3BjHyipuuxlK8VqyfxHpLa3438WaTdQmNdUlktAc795MPydOnzqKl8P+KNI1v8AZtN5ezmG40ZRauJwFDXQGNobvkjNZdtp82g2N7d6SzxGG/SaNxcFy6od5+fv2FU/CXhex1b4ga58NNRBls31lNWSA8b4XUNk/wAJAPFYKmnJm8b+zt2PHvCfizWPF3xe8MLrd/K1rb6hDmKViY9sbbjlR1Jx+leueGvi/beH/HfjGws9B86zu9Ua5jiiYFI1P3m59f7tH7S/gXw74U1Uato+lR6XPEIrqyltmKeYoO14ue46+uK7f4A/C/wJqfhHSvF95Ha6xfTl5Q6tgWzZ/wBW2Pv4PrTlR9o+VIzVWy5uhw3xUg07xvaPrmj2u15VBeNZDFHGo45X6jNcr8Mdd+JmuR3Gm6Xqd3d29mDbnEe+BB2AbGc17d8aNJig0G31SxtotNe31EW0qhQsbxv/ABOR1GcfTNcR8GvFFj4X+I8/hy1MSaRqUougqc+Vc/ddM91JGR9a5lheROnJm7lGa54oytO0XxBp9lLp/idszXJeQWpUIcD+PPv6CpL0/wBseG/DfhV1U3p8TwBrcZGYlXcB+HNe4fGrQdMv/Cdzrd3IbeXRIpLgyKAf3ZHzIQOeexrxH4fy2Or+KfD13c30LWZnW6gYybHVgvCfl3ojQnSmru6MJ1IVLSScWvxOn1HRfCSfErxn4e1TSr6/sbq3j1i0nsztmS4XMUgiPfAbOKf4RjufCXi1dM1yJbcXYEv2i4UDZGFA/e46OeKg+OHj7TfDfjbwX4o0W6szfWF3PbPEjBwbeZMMzKPQ9M+ma8Kt/iNHqXxQ1jxF4smeZrmMhQjEIZAAoYj6D9a0mpxXNBXa/HyOvD4aFS3O7Jn11eiGSQrbyQzAndmJsgbun5j+VVtURIYlVVGe23t9a+dPBXxxsdN8S2cK2brp1w62915zbhEm4bZFPcrzj619N6pYN9naYSrJG+HSQfxA8g1rS5qsOaceV9jgx1JUqnLB3Xc56zkDO2V2OvT0NO84w75AoZ8ZOKmWNomC7c5zk45pRZ5wynORzkVaTOFu25BFHGsbsxILGqu2P/aq9fwTLZbMKMng9xWR5E//AD2rNtp2M2/I9pi+7z17Cn8H+Ln6UyFc4b2604l9wH8qqFRSPbSZKnC896em7aV6ZIxUYznufwqzFJHGPNmcRxRgs7k4GPxrS8bBdp2Rx/xhvtNi8PRaJJf+TqGp3EdtAqPg8sMn8q6oW+m6fqeiWXK3NrbusBzgqoX5mNeTfFfxVoV/4t8IWf2K8kgXUxLNd/ZG8iAKOCXxx/Ksf40fEyLwv8TDcanJLaWx0W5jtZXbImd1/dsoHbOKxi/fN38J7L4B1i01Pw3c60qeXbS3lzIGPUhX27z7nGKv+H2v7hbzUL638gzPttIyc4iHTPoTXjn7N3i6Jv2dLK8mhnvRpnnPfRHAMrmViqITwTzn2q7rv7T/AMMtN0mWSOS/udThKx/2YI9rb+4L9MD1rrjJWMZRbdiT4s3kf/Cwb7TpArRLpka7PKDFjIdnXv2OPevJ/hvok0Pg7xBollYta3mj6gZIBK5Zppc8qg9Mc15P47+LWu+LPibFrl+5tooLqMwWlu+VSNWztJH3j0rT1b4k+JdN8eXkOm6t/Y0U9wzGSRA0iJIvzVyVG/aeR30cNenqz6vg+Jvh/SPAmp3Ou3cVlrFpBvkt55AHupFX5SvqMjHFeax/tCR+JNBtNPXw1bJqt0qyI94QsMT54KfxMK+YvGsdymsm8cT3+9A8c07GQTBvfp+VY+hJLc3Biv8AUGsreDJ5PzJ7L3olzVadouxvSw0aFXlqx5j1b4m+OL7UPE943j+8k1aTyysNvbS7IYnB43IOpGSMmvNNb1ubW41s7HTYrC2t03PHCuN+P4mqjdPYjzre1Muo3rz7objn5l9CD1NUzLfWtzJ9ojlhcqVIxtIz2PtRToKOr3OutjFJ8sVaPZf5nXWPiRrLRfIuIbIFdi4jQbpE9D6Y6/WptKOn3GiXlwFCyNuKmRsLk9lA5zWTo/hfUdaghXTbe4umDgySFSsKj3NdJrXhvTfCGmSS6vr9p/abqGhtLUeaUbsSe1c04Q5vc3O2hiJq8qq0S6nHy2Vxpqb5rQhJSqxybcHGckgHqTWvrGvmS5jiWP8As6yQKk/zYklA7HHP9K5jUNT1K+uWuZppZSWBDyevb2FZ1xJJcSPJMzvJ3PUmuxUL25tzy55n7ODjRe9jS1/VIbuV0sofJg3krn7+PQmvsH9irwZH4X8FXXjK7M8+pa1B+6tI0yRbqcqfqTzXxLyO9fRXg749nS7Kx05t4sbazWOOAyMuXAxtYj+H0Ara3ItEeJja9Ws3Lqz3lvjJ4D0/WNXs9Uh1fT57ttk6ywb1zgqXU9uOw9K1dL8beE/EfgzWR4c8S640MURguLxV8uQYX5QjEYryXxZ44j1jwDba14R8P6lb6sgMkk0ulK8Tt1KAtzhex75rwLxf458d+IyZdUvvssJUR/ZrdRbqR7ouOfrWUZSdzz4e0el7Hq/gDxlrnwdR7C0upf7D10/amlmhWa4tJAxAlwP4W4zmvTtS+Pul2fhyOeyu7XXZWBhvJLiIxrIcYxk8/hXyxcaXfah4b1jUmvpJLnSo4Co80ktA5IZQO+1sE+ma5W31U+SIbhXkRQxAD4+fs34VUedx3O/2NKaTlue9aP4t1LyL6CTCWt5eAxW1ihneCMkAx7j8qdc5JrL8X+O9H8O+Lotf8JteXer2Cm2f7TJvikRTje7DqfQCvK7HxBHa2rCS1vZo5EcSRtdMsUshGN5AwSRkHHtVkWurar4Z05WsXFvbu0UCW9vh5CeSxb+Ks40nGXM2dXtIRjyJHbeNvir4r+IGj6Zper6EhMEkjRva70dmcdGzxjHH0qx8Fvirq/w2u2t/7EeTQ78jzrbzdvz9PMXJ4NedX+n6lY2lnJcz6gs8oZhFggx7TjP5ZrU8IeEv+Eg1q1gihvL2J5NphR8S4zz7CtHNLW5LpJU7H0h4k+MWhzeC0025tHure+kkWVJtrMUI7YPX39q+abLxRJYah5qCUXEOo+dDMW+ZI+hU+vGK7z4yfDjw74T1nSrbQpJjHeIWZL65AeHHX+tcoNG0TT9XXMltfwq6q6RSZyD0INYTrRWu5vgsHGs+VSsafiz4teMNW8Z6tqOi6lNaW2p2cdjNCeY5YlXGCDxzyc1xMmkaxHBEBfGUlsxw27szKfoMYr07XrW00fT7PUNBSy8yYM0oTk2+OArE8HPWszXPENnJoMSNcBbrcNywqTHkDkkjkZ61h9dqNpRge3/Y2EjFynU28jzq+s9U+yCWSG+80k/aHkBwf7vP51nRwMrBp4pCrAlcHkn1NdpP4rH9l3NhdRyzGU8MF2heOMZ5rI0jWNCsmT7Zp13fc5ZDMEUj04Ga66VSq07xPMxlDCQcfZTb73MS3tlklQPOkIJ5J/hr7C+CfxFDfCPTVvWeZraRrZpJWIDbT8p/Kvk+/wBatZ5JV0vRre0R33LuJkZR6Amux8KrrUOjxvN4gs4LWbMgieXJTH+z2zVVXLlv1PBzNwVO0Nz6df4i6K8spMkDsjbTGrHcT7etcH8Q/iJq01vLNoOqQ6PDb/xEDe7DsB3ryf8At7SoZBNd3080obIMIC5xViTxP4AvA8d1peqTh/mP78Z3etcnPUa2Pm6Ma71kmzprH9obxRDHHb6lp2kagExuYxGN3HfJHQ1pf8NEWv8A0Jq/+BjVheFvCvhnUrOXVP7DvBEWCW4luAm4nufUV0X/AAr+z/6BFh/4FiidWz1R1yrRv8LPr23Gflzx6VOM4qomR3xUoY9OaVKSsfTErFlVmUGRkTeEXqxz0rn59S8Par4mh0nUbz7HPYss72czFN8zcKpHRlwa6BR8oDYwfTrWfq2h6bcXH9pXWm211J5JgkllXcxT0rZXctNhLlJvF1zqa29ppGjw2c13qEjxr5ygwwwgfNIVHXrjFfPXxw+DUK6bp1jDrF/q+oSb3sdNSMb5XHVFJ5VOevavQLzTvFel6pJr/g6/kfRrT5Fs9Qk3Kqnlxk/MAT0qhofxRuLPxwL74g+HpdHEcHk2+owsJ7O3Eh43yDmPdjHNatp76BG9/dOW/Z0jm+GfhnWfDvxF02Wyt/7Q+36ek7BlfEeHBx129/evAvjRr2g+Ib/U7qPS7Wxu5LoyW5gxiRCfboCOa9p/aK8baT421mLQdHke10y3m3/boyrxXsh4Zd45iXA7/er5+8WafoeRDpPl4hOZZJn2lG7rx94VzuX73VntYXCy9hKVld9xnw+0aCzRNd1C0e+iV8LBAcyDHUkfj+lbWn6BpHiXXpr24j1J03/JGMKzDtlm4GK57wnrl7oYll0+eLzC+BG4+8OeR9KqDW7ibU5JdVv1lUyZYKT684AqZwqTk5I9PD1sHSpwhJXXW+1z0L4jTaC+jWdjopW3vFmxJFu3eWQuC3oPwrz6PSLIxfaXae9vBMfNiA+Qr2II561flZtFuEuJtPa6tZ9z/Z5nCqVb7vTn/wDVVnwf4X8ReI7eI6QoQX1yYbdIj8xcdc/7IrOhTlRp6S0JxeIw1StZw1/A9T/ZW+Fs154wfXPElpbQ2awE2sMrrvlkJBBVc5AAGK+hPE3wS8B61qkep6hph+1IPkMf+rJ7Fl7815z8DvgT4i8FeNrPxN4h1aO6NuJFMSyswz7Z9c/pX0BqGqLbBmbOCvyZ7n0/CtJ1YpttngVJzUrR2Pl7x38MvjSTc6fa3uh6XpLSFY1tnEY2ZwCSBn7teP8AjP4e2fhMWw1bULm/fBN3NCo8rPYK2c496+vPiVqiG3jb7aDJHJuwG4JxjH1rx/xt4P0/U7e5v5tJkmWRMyMkhBAHQMvb61akuVOOh5M8xq+25Xqjw/w5ofhXWJpLWXxlbaFZSuG8u6iZ8EdQCPTtmtK9sfhLoqy2seu6x4hmaTaI7KIQR4/vGRuT9Ky7fw3ok2uiM6hHaQFzujljJCDPK7u9e8+E/hj4Zm8L32paWNOaMR/Jdw4eRU/iwOxrZ1Y2vcXtFJ6bnjKaV8KgsFvqV5f2icZlg+eQMT0fPG3HcelegaXffBTQLK7m0XTbe11yCRRZ3Oq77iJlx/rNh6H0qv4g+CFi93He3DaxZ2cu1llDLNvQ98cEfSotK+D+gXGro2p3msXtmMqvmkQMwHQKaz+s031LdOUVeTMfSte8ZateXW3Ube7triQ+XcRTeWOP7q5+Xp6Vka9a6hJra287WOp3OAzW9splkx7le9fQHgr4e/C+ztFsW8FyalqaEyKqzuGXHTe547dq9g+H/hnw3oVvLd6R4R0nRbl1GDbHfK2fVjWfNGUrpmXsouW58f8AgzwX44m1KO80zwJqotQWSU3PyRtC4xKDu7sMAfSuG+L/AMN9e8DahDcalphsbO/zJbRmTeYVzwjkdCBX3t4w0i81qGRb3UtWgtWkU7RMInQrz8h6Acck1478WvijoOl6dLokHhbT/EMd1ZlJlm/fKWHAJk7Y68c5rpjJQIVbklaTPkCDWZYbK2tkggzbuzo7Lk/Njr+Vdb4I1Dxtq2sW1rpyXVxJcnyrdthEcRPVh2FY2hafpa3hm1aKRLZlkTbG2XViPlIHoPWvYPhnr/iu4n0zSfCdvbaFp1uhX7Q22SVlJ+Y5bufSrlJS+FCq4mEVct+J/hf431LRdX1q88QaXaWMVikCSzHZ9qeM58tT2b371D+zp8N9S0TxLp3jTxy0WjeHoQz7bm78uW4f+Eqg5Irvdf8Ahbrni7w7LZWXiCS+uZL8Szm4lJt7eLsERerbvyp+kfDLRbDXrvT/AB74t/tORLZR5c8hhSFwPuxMeMntjpWLk46NERrznDQ4r4y/EDw5qV9qVtf6GdQtlvfM00GILIAFwcnGQvPSvPPBOg3OteJrKGO0uNBt5VaVLm6t8RQJ/fy2Nwr6w03wXpt94Ugll02Lwro8MckcLOVnklDHiQuepOM1578WPgv4g8VeNoYbHWkstFitYokvNR1ACQcfwxjGN3pSvB6M3w9aVJ6bnmVja3Wpa9q+h6TcWXiG1RDibPlsCPlaZVHUJnOK4e68MSW2j315cagr3NhqS2Js3zHJMrDiQZ7Hp+FfUvwx+Aeg/D1Ztfu/EN1fasttJHHhdtsm8Y3HHLY607W/EXh3xM17o/jP4f2l1bwBYotUYmP7Uq/xhkHBH6U4qEdjepiqjfvyZ8e6zpdw1ot1Bp2ofupWguHY+YofsAR7fyrPu/D+u2skUdxo99E0yh4w8DDep6EV9i6V8K/ArQ3Nz4Vu7/Q5RA0uUu2uQ4xniNh8zYBA+tec6x4Z8Q6Xot7qN34sv7HT7tU+zpq9vhxyTgp95Rz1HStY1V0OZYlXPnMWlws0kLIUljzuU8FcUx/NjbDbwcd69X0jxDB4Q06402dNE16NpfO8y2hMjPk8hmIyFFV4PiNpdvBdfZ/BOlhrh9wuDAXdT9Tx+VaczG6076Rujzy4029t4FmvI2tkYAqZOCw9QO/1rvfh7o/w6v7aC21CXV9Q1u4nCiGIiGGNMdS/rmueiuNH8QeKPN8Q6xPZ2Lj55lh3vF/sqvpT/EfhRdPs7jVdD1e3vtNilVCyy7ZwGGVZk9/bpTvfQ0d5q2x6Brum+E/D8Uem3HijVbK6OWaKNluI0IPA3DrTP7Ltv+igD/wHavGEuJoZ1mRiJAcgnnmtX/hKte/5/j/3ytYSw93uZfVfM/TcMW4zUgYccn86oQTMyhttWg4xkrxXi0Kp7U6Zbjk+bFW4mVz0BGKyvOQ429aliuCp7V62Hnqcko2Rp3NvBcQ+XMF24wTjH5+tfNnxZ+EWozapepbaXq97balIZZL+yudyNjlYpoc4IBFfQ7XT4A6+tAuJFJYMycYwvQmvQnBTRlGo4M+H/FHgDW2gR4LLRbCTywiWdmWjN6VHzFkY/fBPQeteS6/Jq2k3TafqGnS6bdR8eXJb+W4/Ov0f8RaDoPiCJodb0q2u1OMMRh4/9pSOjcDn2rJ8feA/CnjTw+uj+ItPS4WGMR291/y8QY4Db+p+hrlVHkep1yxs+VRifm7AZWkVlYRLI2zzG6c9ea7P4XaJoV/4ug0vXNTFs0rmJG27kDYyp3ema2/FPwZ8QaT8ZLf4f2UbXv2iRZIJzwrQnksx6DAHP4V63pX7Ol3Z6lYzRbkhh1xZpHlcY+yIOCPfd2q5NdDmlLuch498EJZQJrGoaLI9zHbSSSQPIQsgjcIpA915r2P4L+BbNdO0prdpYZI7lL+GRQBtRhzHXpfijRdP1y5jF3BHLGg+VtvJX0+lWPD9rHo/7qCMKnTYF+6O1YVaNtwU3Nps6DVblI2LM/DHK/X3rh/ijqBsrG18q4ZWkJDAdlPU1peLNShSEMzcRHP1ryr4s6xM+jw3UZY+XkE4457V5cpRnU5BzlKEJtPoXdG0268SS2kNjZhLGJWT7VMc+Y3Ut781a1rRdS0d7ZvtiyxowZ4OBvH+16iuz+GlgbXwjpkS5Vfs4kVSv3S3NYPj3UNCt76a21i4aK8hUNIyAvkHoPauyTjTjY4YYdyip9SlqenaWNEdtWXRrKGUb9htBlsnOCev41b8IafptvpUc2jvb6fbGT94EAKsfXA6CtdPD91quni7mn8iGaFQhmUMBFjsK5GXULPQ5m0+G4uo7fo8yWoCSfQmvPbqt3jseioU4rXc7vVfsV4sEGrNFLBgGAxDJGOpJ7da58TaZY3TwSWMV1AjEQy3E4yhPQ4rnG1LVpIWm0rTL3UIo87J5v3eBnpisrU9S8TiaG5j0HSI2wS73b73X8q6oUbxuzjrTUNTq9R1i1urWTTp7+MSz8rLZws02R0Axx7VreG/EgsLJINI0nVtYv1Ux/adQAiEOO5FeKa34o8aXFyI/wC2LO1gHX7KoGP901zd38QvEdvANJi1qR44gzMQ376Rs9M9/wAatU+XVHJHGxk+Wx9G+M/iNoPhjw+LnxPrFtdahdybIo0g8yKNsdGHfvXjt34W1zx9YnVNX1jTNL0RGJshaCOKOaMnJZv7p9a8/ngj8W2VxealHfzHYUhAsy0gY4O7OcK3bJ4xUet6T8QJPC1tptnY2w05Y2MUYlRnKjrnBxmtV72gVIKb95lyfSfANjdMbrxNYNDbTBPLsoWllnweQTXQ6r44+HOn+G4Y9J0Z3md2WDzJFBRs/eKjtXizeFtUt44pdY1Cz0lJgSiyv82B7L06103gXQfDdilrrFzqFxqI8zy5LeC3BErH+EE810Rfs1ozKeEp21Z9EeCmluLCyu7/AFpWaCLdb2GlTFQWP/PRh/Ku8tvBiatqllqviMxX6WJLWNq8QEERzkkg8u3ua8OPi3xro9uIvC+haF4JtR8vnakyyXF0O2c9BXm/xN+J3j2W6tbe68ci8nA3v/Zw2CMn+AkdfpU8spa3NKEeXSLPtjx9ovhHXxbWPiW9eaNtslnYi48mFWHdQOpHofSvAPGvgPxpdeMp7qS31XXLFtqw3NnKA6RjgIQeAAO9eOeBbzxlr+qQ/afC+qeIpjIMz73WZVPH7vPAPPWvTdI+Gv7QQa80ey1Wbw1o91OTKbrUQ0pU9N+MsePTFZzoTk9zssurO18J37+GtZh86xkjtrRCv2271RbgknIwEBxx0qn8dvjN4Cj8NroNtJfXOtQqJI5LBRDErHqrHuD1NXvBP7I2k20kVx4s8aX9+itua3sz5Ub9z8xOea9FT9nH4OxjLeFfPZzhjJdSMw96mMadN6sI0eZ7nxBB8RfHVzrMTeHtY1n7Uz/JDF85DdgoAr066+FvxW8Saevjb4mapd6VaogIkkUzXHAGMxL0r7H8MeDfCPhGBYtA8N6fpwyEjMFuPMPr8x57dau3EEN3dhm8y4uBkoC25I8/oaipjaaXuo1+rrRHw3pei+MLiwvnPiSwtdGuYZIJZ7q0VZBCRw2wDIJNcPeeDvHlrp9tZ6Tp+t3tuC0h2WJES88FWPUEc5r9BdQ8H6LqWpwT6uLaRYXD+XHCFWRh/fPeuT+I/i3wrqEz+BtM8QaZIblW/tO3idhIsf8ACodOE5681FLHq3M0TChVjJq9z4f1ex0HTkgfxFp+u3OuuR5lpmOOLb2wyc5NenuPgffeDXvh8OvE2m3iQKJlj8zLy9MRseCMjnjvXtvwq+FHw/8AD3iKW5UvqWqSoWitixnghz0Icj5jXsD6RoMN3ZXFxpgmu7KI+UFTckYPUjtmtf7Qg+hXspvc/PHxZ4w8FXnhFtA8NfDyx0W5Ugz3dzK0147A8BSenvXF/wBu6p/zxt//AAFH+FffevzaWfEfn2HwzsIzLIywXl1aKrXUpB9uB7msH7D8SP8AoT/DX/fiP/CsZZtSi7NFql6no0T/ACDaxFPE3q/4VVXJjXBoWNmfkV5FO56NR6lsSDd8vFSq/PJzUUUXuatJF0NepRqW1OaS6D1ZcDrUgxg4zUeFJ561YjwEOa9GniLowcNSER98E+tEgAU9EGOD61I7fL97iqlzKRkY6Vaq3BodHZWklydSkWPz4k2+YVG7HpntUOqtFJaJbQyLtzlyTnj61Re4kVwu4BGPz+4qJim3cAcnt6VatJ7mUrpFz+0IYoRFGu5EGFA6iornUx1C7MqRzUAjTbvGBTri1ivtPmt2AVtuUbvmtK9GTpNpmSqPmRzuryfbNPJdeMgZxXLfFO3aD4cRWqKvzzKJiV5yWGK70aLs02OOeYiPO447EVx3xbuAPD6oCSsl3GFH0NfJqfJUudlWDlA9O8OQqmkWkUTBdtvGCB0+Va84u723l1JUkiga61G+Eb7l3DYDXYeCZriTQr12bLpGSDjp8vSvJdbvHsfEWnxx7t4mRwp7561ricRzpRRvSo2dj1u48Sw3GqP4ctVMkzOsMahOEQDLZ9qnu9C0y5u0uLq3S4aBtsRmyVjHsB1rB+HdjcDU9V8Q3TITcFVtxt+6O9dO7ebPtB+UA/jXZhKkuRXMpRV2jE8X/wBoXsEVnaxYtM4kKPsxjv8ASuC1/QYZUcT3QlcP8ojkOD/skivWpIIWTYyAFzgbucfhXEeO/DxhVJby+nEWws0FuoTf7fWqqyqOVkZSpxSu0eSz2GnpKLWCbTY9WibzURMsqqOzDPWm3Gj29xdzTQtZoX5RoLcHewHIPtWfdWehTeKbnTfD+hX9lcOoP2mVSF3dzvbg1U8S+BNTvod2k6k1tdwqQzeZhHOOeRwDRyTtqzznyc2xy3ibxRaaGPKhk1ezuJlYMUcBZF9CvTAOcexqfRtO8K31zpTyXeu6nDc7fONqTCIXJ5G0dF962/hzDpPg2W1/4S/+yNRtncR3K3Sb2h3Hgg9cd/xr3nTdFs9avX1Twtreh3Phi0iIEWn2wSdWx0DDqPrXTCFo+6Z1Jrojwz4m+D/Anhe3Ftb6Pd6pfXJ+WNrovIn90gjtWL4F8J+KJRDcxalY+HLW3ZvkVN8uSOW2+tewazoOtPdQHQvDumSQqw/tG6vLvaYlJ7d+ma4zxdrPiDwnqV3p6waW0jKXge1nEhweR16cVEnURhKpJGevw28JXEE19dalr3ii6zumuOY7e3bP3XJ+Y/h6VCmk+APDGoi48P3F1qd2QA2yzJhOTyBK4wmB/EATUVh8ZNZ8OWEZvNLsbicqRGqy/OCerOvc9cfWqV18Yv7asTbSW0FhcxYVWiQABT1BB4NVeo9hP2zV0e16Rrj6dotx461SDTp2sQI7KLTpc3IiYbRhe7ZP3sc0ngOfUNAkiuNE0O7jvNWnLOt/cSM7jqWd24THpXjHh3xD4GuJJv7Y1JYdQV1Ftd+YyhQDn+HjgZ49aseOPjJ4ik0i40/w7qtx/Z08Rjllmx5jr04z/Otopte8RTqVXK1mj6e1Hx3pdlLJFqE7rLawmaWUr+5WPuwP8Rz6VzHgP9oTRfF2rajbLBPp2mWVuZG1S6mVFaQdFI9Gr4ym1zVfE8tpZ654oe10+yi8mMyOzbE64Cjrmui8NTfDrw9o82pXFrdeJb2OQItndP5MGf75UcsKmeGg1qexCcoqz1+R9GeAv2gbPxN4vfQ7TQNV1S/aYraGCYLFIOQzNngBRzXr1hp/jHUCDHrOn2domQUiYS/+g98V8Z6R8ZdDVB/a3gDSlggb/RU01jC248EM4524Nb3hX453y3cmm+H4dP8ABGkyKSi2uZ3dzwCxY9cV5mKy935oLQ66dbTU+rdd8M3epadc6fPqOozx3CBHl3i3UDuAepqlo3w0+GPhPS5bOHSLMGX57iWSXfI7HuzdcV4afjXoGiQfZb7WL7xDfTpsZZCSF9sDgHmqniL4ljTtHuI9WjKXN3AUsrGyfzZY2bo7n+lclPD1YaNPU1nWTtqfT1hqljp/lWFgLCyiGNux1Ln8K5b4kfEC/wBFtHm0a3S/uhKIwssgSCNj0Ldz64r5+8FaV4stoLO5utDubKEfvZ9UuXJubgkcKMnCCuo8b+P/AAP4T8L/AOtg1XUiRI1hF+9G8no8nQEe1Y1addVFCK0OijKlZuTOhg8Yah4eLzeJ/FWo63ruoOPKsLSFfIhPXCd8AVf/AOEq8bf9AXU/zWvA9F+Men2eoXfiPVow1w7BbHS7Mf6gdy0h71rf8NCaD/0LOq/+BxrStl+IU3yxIjiIpbn1HDGfLQdatRRZNS2kP7oZHarAj2/dop3sErtjI4sCntwMCh1dR3qJmYGt4XMWSDk4qTKj5c1FEG60sjKvWtYydzSKTQSMqr0FUbmTIOKklkDDiqk7YFehh9dzGqrbFGcbvampJlcGnS4amRx85zXc6cWzjcroerkYHvWppsYkI6Z7c1mLt3VqaZ1X5e9dLsomCT5iHW4Zd3llWwEJyOma85+I6K2nafG3zkXCtXr13D58EgXIbacV5N8RY90lqGV/kbnHTIr4jGvlqs92muaB3OhbbfwzeXCqQTEz4+oxXgHi3U1/4T3TLVslmAAPpk17tbykeBnXcQWhxn2r5y12UzfGzT4mXMUcqKfSklzS5fIHL2Z9MaPZNp+h21qz5OCx/GpYUZpCQO2APSrVxj5QzAbQFH0xTLJS0hxnrXqUnyJeRi9XcW3VRrJifEhjjDY/2qreNgjxLBIsSrjmRhkoT6VZ0iDf4ku5nJ6IP1qokwuvFSiTPkmcqyt90470UpuU+Ywq7Hl/i21njle0j0G9v7ZLXzDKPkU8+p79a8Ju7jWNP1C8s4dSn0/TVVpoFuGE+SeoOO9fS/xg1a917wJPfWNwumWz3U1vG8knlgxxHG8n0Jr5eufCfiVfDM+oX16kVnktFO64VweoUnk13tXPJqWvoa/gKPSpfC17catr+mLql0/7lLtPMMsYGeQPun0qums3tjdj7F42g8NWkUQNwto+DMCegQcZ+teZPeWOnRy2z3izqehtVwT9Sa5+5aOa4LW6yup6bzzVwpO9y4ULvmZ9lwfGv4fXXhNdLS9mtLuZhHJdzRbmcqn3n9jV7wP8J/D3juGHxbrUgu7YgMLSO4CrIB915MdMDtXxnatO8MEfDgZwhGBzXvf7LBib4ix6TdJcTRTWzKUtrpyrjuGA4A96q13a5nKmk9z0z4pfDPwT44hOs+GvJtlskMMlxYIFV3VdoQk8EDHJ9q+SPFXhmbw7qUtpePDet1SS2lDpz6+9ff2taTeX0P8AYsU2m6PoaoDbrZxgzSuDzuHQDHHrXzV8c/Ccdpd3txo2j6fNAJ/3zxb/ADFk75HQZpzfJISnKm/I+dGeS3kyAFOOnWmPLLM/zyMfqelTapG0cx3ReWc8j+lVF610LVXPTjZq5uaDY6bJMj3t80ag5ZYx82B6V2NrN8ObDUVg1DRtRKKgeOd5ATIeo3KO1eeWP2dbuI3vmG3z84Q/MR3Aqw81uL9mhkdYRISgcbiBWcoN9TKdNvVtnsVz418E/ZtNe3+Hmk6nPIxS+Vdyq6A/KIwOh9c1zmr6fpepXTXlxpNvpMbZaGw08E+Um4nDsf4scCubXxL9mEbWcNukqHDPHHt3j3qnrPijVNRlfYBbo/DJEOv1NZKnLZaHLCNZe7Hbz3L+van4bk1J7rR9Jks22BUty2VRhwWJ7k10ehf2xDp1xrGi2s8t15ABupyrBPXYPUeteYS7lc7lKE+vWtBNUuLW1SG1vrhSRhwrkLj0xVypaI3nRlo4s2PEPiTxVelItd8R310uRmFrgkY9wOKp69dW9zDEtu9tBGgwEgBAPu3vVXS9F1XWi7WNrNcOo3NtQ4A9c9KvaD4M13WLv7Pb26RFTtZp3CAfn1qnyrdmrtu2YUQ2zK0Z3Y55q5/aTf8APNfyr6k+GXwa+Fen6VFL4u1Sa/1Bo90pZvLhib+6o6sPeuv/AOEH+Cf/AEDbL8mrCeIhfYXtE9j3KCMrGOe1J2oWUCMbumKaJAw+Wvn/AGiR6kIOQMzEYxUO1yelTnAx70owAa1g9SZRtoJyqjdjFVJznOGqxLKMY61TlGT6V1QhdmeqI+fWorkfL2NIxdWJbp2pjMW+9XpUopHPVkyApz0pdgxTg2KUfMwz0r0aUEcM5sYigGtTTsAqfeqGwZ4rR0/arKDXTKkuVmUJ+8bO3MXHBrzDxlZ/aNwbBKZJPvXpztttztXO7j6V534mA8y5PYA496+DzONpn0uFd4k0zGHwOE4H7oAj614HZ2P9o/F2KQScQ3CE4r3iZg3gxmZekCkj6V4p8M45Lzx/NM0XMt4vHoAaimrSv1MKqTa9T6OvGVWbPA44NWLJWxgDnbmq+slUSXBBO4KOKs2hIx1JMYBx2r1qaTbuZt2RPozgavdvtBCbWOfYVwelXtzf/ESGwSKVoIY7iRn/AIY+uCTWxFrSQeItYgDxs6IuxAeSTgCvMPjL42sfBXh6/wBNs7VZdXn/AHLziXGHbkk47VnSjaVjlryVtGXvG3iz4b6Zp+jaT4s11bldKeWeW2gQyGaTcW2E9MHjivAfjj8Xx40ubeNdJtl0mH/j2i875gPdRwv0ryvX9d1HUZit9dG4dPlDHHAH86yniuHjNw0b7e77eK9eFNdTmp0Osx1/cRXFyXhgWBD0VTwKdYypbsJDKRzyAuciq6RuzKOBk8E0jqUfawwRW1tLHXyq1joxr0cXmfYrCNkxw0i5IFel/s8a5dWfjSKaW8voYhAzLb6fb5NyO6O/8K+9eR6DCkkytIVMe4LICSPlP0r03w6t3oiX1u+tah9nvLMxWa6ZFljI3SPJGQPXFYuyehxTVOMuVbn13c3suu+GxJ4Plgtby4jWQX11k+QCcOFB6tjIH51nSW0On+HD4d8Om81e+jw2oXkse4gsOWLHg4PpXMfA/wAWaDBoEWiajJdzapZRDBuD80vOD7KATj6V1lrc6kuo3X9palbSu5P2W2tFwioein29TVz1QpxurHxh8XfD7ab4pu4ptRgurgykyFIim0HnPp7VwDfKxAIOD1r7J8efC/U9X0qSG30+3kurxzNNeTXW5YFyfkVepJ7V4VqXwd8VW93e295Z21la2UBma6Dgq4/Pj6UQukdNH3Va55SPel3LtA281pXGkSQwvIZY2wwAIPBFZ8ioDhCTjqTWi1Nhm761PZ3E9vIWgcK2MZIquRRigCZ2aSbMzliTyauwy2sLK0ceGUg+Yw3ZP0rNp0cjIwZTgjpSaJaO+0XUfFOpaYba2+0JasxZ5Btij2jqD0rUs9W8PaTrSSzXcupSoFVIo23Kp7kt3xXmdxe3VxgS3EjAdFzgD8KZHPKjhkkKkdCOKxlh1MwlhlJ3Z9Na3488I2unxR6hc2szGPcYoIzvGR0P4Vyv/C1PCv8Az63X514eZJppctIWduCS1S/YZv70P/fYrnWXU+rZrGmoqx+o7KzRBSMDFEKBI85J9qllVlX5sdKp+a5YqCQa+bUfesz2VO10iy5461DM5A+9SDeFCnpVOeX5uvevSpQsczlfUl80YpC4qtkY96GbAFepQppq5yyqaljHmcGmSRjB280xZcjjrTwxHLdK7qUEctWTKpj5IJxSxqw6/hSyfM5NOkbKADrXVTjZnLOQ77q1esT8yH39Kylb17Vp2E3zADGK3m9LGcfiRrys23qNu015v4nyIp3yc4Nd+5+R1IIODivP/F7uokCoScYxXweZr32fS4V+6X7SNZ/DSRyAcwDcK878AWaw/E4CGNVXecJ7+pr0bTi39ioMElo9uPeuZsrR/DGrDXdQdBI4Pl2nQv77u1FOlKpKPKZzqJJ3PQPETMLZd22MK++RmOAoz1Jrk9a+J/hDSy0aXEt3MoxiEEAn61xvjj4i32pWEtrJa/2ZaNujKiYEz+gYjkCvAdb8UeE41dbmKeW/TK71dggPsDXtex69Txq2Mm5ctNXPUNS+Mel2viC8utLjsori8kUSyXRZmQA9gBivIfiJ4o0O+u7rUGtn1K9nuCZZGciHPsorJn8RaTfsyR6Bb3M8ihI2ZCoLevB61z0l6Y45rX+yLGO4UkEsrFyT6DOK0p0lfUmNOU5XmOs7r7ZdmO10a0jWchFARmCnPrnvXVeJ7PxJqFsLJNPW2iGBJBFFhRjvVbwLDrmnTRI2uWujq9xHm3uR85yc7tpGQPfivdNY8Lw+NLNrmLVJZJCvlrPZqV5HGMehPetJys7IxxNRxqLlPmi48J+IobOa+k0m4W0iGXl2YVRXTaP4B0248PLqereJrW0O0OkUI858H1A712Nj8PfH32gWOl6HrXnJc7Zb+7nxbGMDkMjcEfWsjVfD8Hh3xRAkmo6dbzzdIYgWVX/vtngDPvSdSRtOvNpWepe+H/hnwWdUgs7FrzXruYKzqE8qOBMncXJ6dq9hn1PS/DyrZeC/Cou7knZ9uuHCIhH3jGT94/Svn/SdJ1KHXLrbf2rTuXfzLeYNDKD/AA4Wu3a58QCyga+0aedbVhJC8gI8kf3o8cVEqltzz8RVUZ3k9TtZNa0m61qb/RRHqc0eJ7mCPHlovJznHzevFb/gnxl4QuL97PQzqd5exxfPC1szPKQeiY4NecaBef214iSwW2ksraRyfNk+Z/Nx97d6n09K9H8K6XHp94z6Vcq2px43wJIu1l788EfhWU665CqFWUp67HVeH9Q1/wDtL7VqOgW+gQA7lkvbnMiLnrt6Bu3410Oo6H4X8RWqyzaPBqqvN5uQxVWb1YZ5HtUNzqmh3mkOm6C51C3UefGzF/K/LnrU+m+MdJjs41jBMABV5pJVjjQ/j1xWCxU47Hp015nGfEv4K+CPFEySR+HbqC/YBWm051hWMZ6EH5T+dctq/wCzb8PrXQpbOCfVvt8q5F7PIGEDY4AVRzXrGj+P/h//AGvHoi+LtNk1K7fbsikMmTjo3YVtaxNpg0+W6gkt7/Yed9yI0wOCN3Tgdq0ni520VmbKPZnwJ46+FeveGtS+xwk6qp+69tCx/PitjwZ8BvGOvxw3N41loto7bS97LtkB9o/vGvsfT9e0WVEa11fSTbHP7qyAb5/97HJ7Zqxa+D7d7waoznUrlW3wy3eWaP8A2cDgbemTURzGVmmtQtV+R8oat+yx8S475o9GjsNUtdu5LgTiIH2IfGDXkvjDwhrfhLxHP4f1+3jtL+BgJEMgKjPow4I9xX6UO3iiHS7hprXT727kH+jWxkMaE+ruew9q+cPin8J9e1bTLzUfEEkviHXHJa0itZY4YbbcclN55cDtmt6WOi7KTHzSTsz5Xu9KuYLc3DKpjDYLBgR+lZx61pa7peoaLqMllqNlLaTIxBjkH+c1mt1Nd6dy4iUUoo/CqGfqhNIdgzz+NViRv5qKbdsHzfrUe9vxr52nhup1OqW3lUL17Yqi/wA78Yprsd3JppyW4r1KFOPVHNUk7EjoygcjNRyt8vJFSAgZDr+NVbjk8cCu/kjbQ5r6kiyADA61ZDEx1QTCnnripop1X5S1Kkn3HNaDmODjtSA1HI5ZsDpRJwOtd1OyOOW4pYbgBzV2yZTKvGOetZZPzDrV2zbbIpzkZrOs9BwWpuXTjBYk9Olee+Kpx9tk5bbwK7q/kOBx25rzbxDLukmZuPnr4jMX+8Pew7tE6vQAps1LMx2rkc968l+LPxKs9Mj1iG809Ln7IAltG7jBkPT8BXrfhbadLVtxKlQa+NPjxcu2o6vK6hTNqLbfUgV3YfVxSOPERvc5nV/Ed/rdut1q2rXiSyyApZ26BEaMHgLjvVzVPCK39umqTQS6FYIgBFwPMllPrtXn88V0H7L2g2/iL4kJJcQi4g0+x3BXUFQ5OBnP419SfEjwp4f/AOEajtV8Otql3JIqxJDkF5D0LewPXPFenVqcjsjn9m7rlPlbwV4J8BrJby694okt1mIwJbcoEHru7GvW9C/4UncWF94R0K3nnjUb31OJFacv/sSEE5qzB+z9amR7zxbqE053GWa3tciGMfwrj29RUuo6Xpul6e+keFpjaqzfuLGyt1M7OBw0s5Hyr7Vn7VNXMKkZxTb3I5fhB4FnY6o0Ovalc8Fn1K+CEL0AbPP0HpXoGkWGs6ZDHZ6fcadpGjRW4Rdw8yYP67m+XZ6V5FpM3xGTV/L1zxHot5vhO6OZkmWJx91SF6H611UGrxW0CQ+JLyURucyyO+IGx2AHIApuppocc5SnJKRB8bFjsrDzNY8R31/C1v8ALZ286qZ37Ku3JBPqeOK8Xl01ct5vgiUW7xBnOp3DRynI4bzDxgele23msfDx5Z9QuPEel6fAwSNrhbgGaZB/dB5AHHFYniP4jeGNU8P6ja6Rp+sajbwxkPfyRHDRjuN3as3zFNSjsjzT4aeJ9B8M3eo3TaudE2Qj9zBAlybo5xsVmHH1FbI8Ta/ZXx1Xw/rFtrMTxbrmwuP+WKejr3/CvI/F19oeo3Rm0zSbmxTaODMCpP8AeI7Z9qydH17U9Gnmm026MEkqbGYAMdvpzWyo8yNlg41FfqexX3xis10q4W40+zOoSxFFXT08qFcnPPqc1ytp8StSjlXy4NLjmRTiaYEkD04615pNI0jszkkk5NMHsK0jh4dTphhIRR6KnxK8RT3U7S6xPA8qFXexiCNIvp9Kr/8ACWaTJpnk6vDqOsSoG8iKWQRwxse7Y5Y1wqSyKDtYrkc4PNIn3hxn61SowXQ1VCKPTPBN9rPiRL5IbnSdJsdOtTPcxxFLaS5jXrGHPJJ+tZ3jH4ha14uv4Ld4ZbXRLbAttItZW8qNQAD8x5Zj3Y03wf4HvvEVolx5kFpCAQJ72ZYojjk49QBzXU23ijwp4H0iWy8N28Ou6tKB9p1K4gC28fbbEDyw9+9JqN9ERKor2irs7X9nTU2i1O51JLqOzRLYb3uE22lrErf6tSernrmvUPHn7T3gPS4msdFuL3V50ykstrCI43P+y54/HFfHeveK9V1y4f8AtS+luLcKRDDDiGJD6hBwBWFFa3M2fJt5ZcDnYpbH5VjLBQm7yNaacNWz6E0v9pCQeJVmuNJki0/lWMty00xB9zwPwqCL46a/qfieaaNtMh0+aIhLdm24UcAMc/eIrwe10vUrnP2exupsHB2RMcH0rttC+CvxR1uGKfT/AAVqrxyqGR3i2Ar6/NQ8FQWyKk+bdmN8TNYj1rxJNdRrcIT1SSfzVX/dPYVzKpGYnZpArj7q4J3V7tP+zF4r0zRE1HxJ4i8OaEWBYw3V0NyjGT07gdq8t8XeGdP0d92neJNO1aHj5oSVb8jXTBxS5UJNLQ523jR5NrMB9Tirn9mj++n/AH8FZx4NJVtPuDT7n6eTSDaMdRUTPkDHWod3zeopWO08HrXlwTsjVsU7i1PVSOSaiUuG+Y1I7cZ3V3Uqb6szktBJt2ODVOZn9asSMu3rVWSZcEd66duphYiDSbs5JFNkaTcGAqWNtwpCwxzQoX1TE2NWaQNxnFTGQsvzGoxtIzTnZQvFVFNPcnlTHGQlcZFT2DZnCn881mOxXrnNWdOcedyayr1PdHTp62Oh1JtyYB7cV5l4rkImmjbgZzXpdztaRFAx8teZ+NJsahMoTkHrivkswabuetQS2O18Kt/xTmwYAMfWvkL9pS3kF/kbAhuG2qvc19heDVDaCgfkbP6V8oftCwxnU7VF2kiaRiM10YWpJTgZ4lJI6L9hnS5mn8RagVxEnlR5Pc9TX1aVDyiTJB/hwK8J/Yz097T4a6hdyR7PtF9nI7gCveflU/KDgdK9GtUUmznh3KOowvLcoHlItbcZ8sf8tD715vP4V1I391eXDLKLh8hVwg256YFelXTK0TxjO88/hWW+JLuJs/Ig6k9DXHC9yqtNSR5f4h8J6H4S0lV07SLRtX1S5YwQkZ3y9ic9hXg/xClsrG8ltPFl3NrGrMCqx203lQ2h9MdDX0P8Tta/svT9Y8QQSK9xp6bbZmXP7x/lyPoK+PvEvlz3MMUMxmnkO2SRuS7Mc/1rXDTcpHLPDqOx7R8Dvh/ZeJvDouLLQbRVjDCa/nHX6bvStfxRo832RtGdxHDtCG7B2oFHQBR19zXtnwo0i00P4baVpMcZUeSDK+OTlck145+0PqDSeIoIV2x2sdsY4dnALHuQK0da8rXObE0ZKF7nh3jyx0S2ZYZvEIvZlUkraw4jQf3c9zXD6Xo+oaxfCz0fT7u8mY8RxRl2/SrviB45b6CDCQk8O3THzd6+o/C2q+H/AAV8Pm0/wbara3d5CqG6cf6RdFl5bd2HoBXd7T2UFcunP2NJNnzB4i8Ha34dkEOuW6WNwVDCCSQeZg/7IrBkjZHKsrKf9oYNe1eNPD9r4X8Pw3l7dPP4i1BJHkNwRIY1xwBnkGsP4P8Ah/Q9e8WafHqLvcOZQ80bnC7fc96pV01cIY1OLlY84tNPvLo/6PbySYGThSeK7/w18JfFN9a2+qNBDBbP8xaVh8g9WHavrvy/BtlceUvh/SYVQBceWMAjp25rm/Ft5pmohYdNuYuuxoydsZP+77VzzxUpaROTEY+fI+XQ8S8aWlvNp1vpSXFkIbeExG+kttkcY/iCDPc9TjNeYyWOgtdLG2pSSED97IF4J/2fau1+LFi1neS7lBRSFLCUv5jfyH0FeVXEjtKScjBOBWmHUpJ3Y8uUqtNy5jsZL7wPpVmsVvolzq16PmaW6uNkf02rzW14d+NniPw9GLfRdK0OztgpXyltFOc9yx5NeXE0D611cmmp6ipK1nqe6wftO+ObW2hhs9K8PQbQfOcWK7pj2Jx0IrCvPj54+vVmN5qTySyNkSJIyFB6AA9K8m/Oj86TpxYOjDsa/iPxFqmvXr3Wo3tzO7HJEkzMM/iayM0d6GqkrFpWA0ZNJRTGfpcpwvBpCxKhqizxzmpAflGePavPowdgcgdnNI8mQBTXxu+8aayjGQ1dkYuxMmDyDbiqj4/vGp9vPJpGiBIq1TdjK6IlfAwpOKTeOSxyKlYKDimMo/uirhTTJFG4gY6USBwmeaRJBG3UkCrMsgeMMMAYqvYvuLmM0Sckv0qew3NOpHTPFROqMcd6uaXC3nryeD0rlrRsmaU3dm/IxLqzEcDH0ryjxX5h1ScrMW3SdPSvUZchnwegPb2ry7XpDJqedpP7zr+NfJ45+8kepQV2ekeHcQaJHknAjyfyr5O+O0jSeJcLHHsQO33a+tbQKvhmRi3/ACxb+VfJnxa8o6+zAqf3DZya6qcrSRzV1ofQH7NVsLb4RadFgqWZnb3zXpyMxGOwFcF8DbU2nww0lNpAZc59q7wYUHqa6Oa6KjsipMzAHIOc8HPWqUhUSmNV6DJq3MdwPzd+BVGdGijlkVgZApJNSvhZL3PDPjfrUMHhDUYjtX99nB7tnivmHRpPtnjPTY2BAe7jzjvlhXu37RhUeHLdGPL3TSSf4V4L4Lbb450h25/0yP8AnXXgYL2bkZz+M/RK7V7fR7eMMyIluUABx1FfOHxnspBfxSSTjd5o2AnjaBX0jdSFrBs/MeAB+Ar50/aFe4OrqijMKxFlA/vV5FKUvbpE17Om0eAwRw33jh/PQNCGZmXtwD/9ave9PWJtPgVois0ir9gbGAoA5wa8Q8FxhfFZkmY4WJncDrXrttqrN4L0wsSzQSTFSRghcd69rFSd0jzavv6LseV/EjUPtOrTeZdTXDKhBd2/iz2rqv2X4IZvEmoXEke94LT93noGJ615d4gn8y7mUNuyx5Fewfsm6bc3N5q9xH9wLGv5E1pKPLQuVCjajZnpXiW9awYQvvE0x+//AHq8416a5XXra1EjiPO5gO5r2X4hJajULCG5jG9UzkV5R4hWOfWriSMAFOhrhpydzzMRSs7HM/EC6ja3Em0OYVYfN2J4z9a8iiQzXgQ5O5sH869X8QWbXOnvCxzI2Sa810+3kTVfLx8ysetehhpWizry1+zpSE8QW9pb3gjs1YRAAEt3PeqczQmKNY4yrAfOSepq7r/mfaFV8E4zWYa64PmimerRfNBNjaUUd6cvXpVmvmOijaQ4RScDJp09tNCE81Cu4ZXNdfZaLHb2du0kQDkeYzZ++D0FQeL7aNbeyulYHcm0rjG0isPbrn5bHBHGqVXkSORbrSU9zuJNMrc7j9LY87R8pocA85qIcgYZhT3X93kc4pwppIzlO40D56WQfLuGKgZnyMKcUpJIxzVJpaGTbuMy5fnFSdjmlIHGaZkjNS5NDtcldYNhO078cGqrrge9LNN8gx196YsnmHHU0lOxVhrnAI6ULu8ogMKimyc5BzSRbsY5xVKszNxBR3PNbWgsDOBjkVhu2CflNa2gA+aGJGcVz4mV4GlI17puJjuxwf5V5JeIW1lE3PzNn9a9S1BttrOQedpNeZRlpNcgJxjza+Rxb99Hq0VoemzMLfw87MOBEen0r48+KbPL4jusDKBQB+Jr7A19hH4RuDkZ8oc46V8l+Nlin8RzqvKtIi/jmuyEveWhyVT6u+HKLD4D0aPbjFsvA+ldGmfKOOvvWR4Ut/svhnS4tu0Lbrx+Fazg+UxDHmt07xLKU5XIbnA6msu/fZZXckjHBUkH8K1Jfv7WXgDNYniCZRoV1IV4GQPpU3/dsX2j5Z/aFnuPsVlbyOMSOZc+1eQ+BNr+P9G3DKm9j/8AQq9P+P8Ac/bL+2jhIOIjjPYV5t8N40k+I+hxvwPt0YP516OBX7lmD1mfoUfmgbCnHm7efYV8/wD7Rg8mWArnfsYkAV9GQIpsZVzg7mA4+nNfP37Rbp5ccnDDYVbHWvIjG1VE1PhZ8/eDLZZvFX7wlY2t2ZmJ6Cuw1i+MfhYtCCGjRl356jNcb4YMi+Io8SHEqiPgcbc966nxQY4/D9wm7b5TMmO31r1a2skefF3mjyGeRpZWdj8xPWvor9kW6Wz0nWJur+ao/DFfOT8O3INe8/s4SxWOj3ckjAG4kwM11Yr+EzrxDUYI9e8ZSW99r0ckzHckXAryzVSrXcrIpwXI6132prHcX09z5oysVeduwaRiGONxzXlQR49d3ncr3SK2ZVTjGK5DVtIjt9VjuFj2qwJJ967MDom75Cc1zviKYs7lTgICRmummzOnKzseb662b085wMVm1Z1CVpbp2Y5OTVavTpq0Uj6GlHlgkFOWm9qUVZZ6N4dvvtlqWuMSNHGqxITjJ6cGqnxCvFS2TTVC7o3O8EfMhwOM1zem6g9nDhkOe317GqmqX015M8krFmZixJPU1yqm+e55VLBtYhzKTUlKaSuo9U/SAXBYcLUqO23uKq24bo5/GrPyqQu7JxUxm76mMlcUKCvWgjBpDIqpgnmoPOBGMnr1olJX0BImklXZ7ioRMCR3NRzuuCOAe1U0m2Pjrzx7VDYyxcNnIPHNLahicY/EUgZW64Zu9aFrCCobpTjG7JcrDVgVsLg81J9iPHY1fiiVgPapflz6kV20qSOSdRmHcWxwcg8VoaBGokzt6CpZI96s2MVNpiiOFzgZxXJjo8sDfDO8iHWGUaVOW4yuOteZ6PEJPEluoz8r5/Wu/wDFj7dJfbwTXG+CLVp9dLscheK+Nq+9VR7VNaM9B8Q+WvhudZACrKF4r5G15Wn8aiNfuHUEC88YBr6l8f3wstAMfAJBY/TFfNenQrfeNrNdgIe83/rXc3dtnFPc+ttPG3TbVcYxCo/SrLtiLGeTUSL5cMa/d2xqP0qabHkjP6Vo/hRqU5ldsqJBuxyfaub8Zbo/D8wj+6xAP0710E+QGx1YcVyXxAkZfDqxhmEhbipm7UxL4j5Q+NzgeIZjGoCIgVPeuR+D9ob34qaBD/0+Ix/A11nxd/5ChSYKzomST61n/s1xxzfGrRvNHG9iB74r0sLpRZz/AGz7vikC2jvjPzOfwzXz5+0THEwO1SqhTk+5r6AkIXSA2Pm2H+Zr56/aAZ5LaTL5zyo7dK85P94jOpszwjwqs39sxsrKixgtg9xitfxsVj8N+XCwAk+Z93c1j+G9x1q2jXJ835D/AF/CtH4hxvNozRxYIhlOcnsPSvRavURw0rOoeZd8e9e5/Da0Wx8NQbjiQnzME9q8Ptl8y4RPVgK9pt5fs1jbRo3SNVIJ710Yv4bE5rVcYJI9DCltOuLoygBxjGa4m5dYrrywx27Tk11MCSp4aDSMMMc1yl8qyTMPTGDXmRVmefdySuSDLIMYwFrl/ETEK4GD+7PauhdvLgZWyNorm5pheXL24IJEZremtSoI8zuc+c2RjJJqGtHXlVL0qoAxxxWdXqwd4o+hpy5oph2qW2UPMiHABYVH2p8P+tU+4pvqXK9tDb8R2i24BQ5HQGsAnmug1efzdLAJywbrXPnrWVH4TmwrfJqBpKKK1Ok/RmWfChF6etOjmJxtxn1rPQysibuDSxylMpuHNY3ZjzIs3EjEnP51WimKv8+Sp/nTpZgq7ep+lV2bd8xOKSTYOVi48hZSzYz2qpI2eVHPent9z61XUPtZgeBVKD6mbqJl6y2njvWzY/dxxXNW92kZ5+9WxZXsZxzitoKzIbbRuxsVHHFNfrkdahhmVhxzQ86qD616EEkrnM0K8hUYqxZtut2OKyJLrLdTnNa9j/x5j3rysxn7p2YVe8YPjeVo9PjUHqazPhmokvJmZfm3dqt/EPb5MQ3YxzVb4WRHZPI2WJfjNfHpc2IR7KdoEvxduIYbdkljUj7Ox+bua8J+HUf2vx9pvC4WTcR+Ney/HkxxaNK653rCAOeucV5h8E7N5vHEMrpwuMA12Wsmcbd5I+m27/QUtxkIvpTZA24jpzSXDfKq1q9jQpzyDYzEDI6Vw3xUu1h0uBmUjnPFd1OAwHPy9680+L821raF8kdxU1fhRKZ80fFqMy6l5qsPnUE5qH9l6IS/G7RwT0Ln9Kl+LrsNVfjChFApf2U4Xm+N+lbc/KHY/lXqYb+CzBfEfb14wXSlXAJMeDk+9fOnx2ctazLjA3HaR7V7/e3ANiArZBX+pr56+NzH7LKuTlXPfrXm/wDLxGFR7njPh2OT+2I5N4UgEj8qt/ECCZ9Eja0VyuN0mPSoNCB/ti2j6IWO4ewHNb2s2819YzrCSIlZ1AHBK+lein76OSl8Z5PpKh9Rtx/tivQ5J2e8UIxIyMV53Ay2+oZXO1GIG7rXV+HJ5Li/hH3vmFbYm7FmdNySfY9pufOj8OWoY8MP6VzRP7zLcc9+9bniKeWPTbSEqfujvWBd+YQj7cADJ5rz1seclohmpBjaueN1cr4djMurXjFlVlt3K5711qv5sW5xnPaudcpaXk9xCoysTAgjqK3pbl02ea6rKZb6Rmx941U7VPfSLJdSOq7QWJx6VB2r1I7I+hgrRSCnxgs6qPWmVZ04qLyLfyN3NNuyY5NpNk18WSLY2aoGtTXCom+XoelZZ71FL4TOj8IlFFFWan6Hyf6tarD/AFo+tFFZHISXHQVXk+6PrRRVxCRYP3F+lVV+89FFaMw6mdJ/r60rPpRRQt0arY6PTP8AV0XXU/Wiiu77JhLczv8AlsPrXT2P/HktFFeLj/hOzC7nKfET7sf+7SfC37h/36KK+Xpf7yj1fsGf+0B/yB5P+ua/0rg/gl/yOcP0FFFdkupx/aPouf8A1h+tQ3P3k+lFFX2NWUZ/9S31FeW/GX/kLQ/7oooqa2yJR84/GH/j8P8AurWp+x3/AMlssv8ArlJ/6DRRXqYb+CzH7R9aXX/HqP8Ad/qa8F+Nn+rl/wB+iivM/wCXqOap1PHLH/kN2v1b+Vdmn+rl/wBx/wCVFFeivjRy0v4h4hP/AMfT/wDXRv511Pgr/kJ2/wDvCiiurE/CdGYfw2ez+Lv9Taf7v9KwbjoP92iivMWx466EcP3F+hrm7370/wD1zaiit6W44HmU/wDrm/Go/SiivVWyPo47IBU1p/x8x/WiilPZhL4WW9a/1i/Ss496KKml8BnR+BCUUUVZqf/Z"/>
          <p:cNvSpPr>
            <a:spLocks noChangeAspect="1" noChangeArrowheads="1"/>
          </p:cNvSpPr>
          <p:nvPr/>
        </p:nvSpPr>
        <p:spPr bwMode="auto">
          <a:xfrm>
            <a:off x="31115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10" name="AutoShape 14" descr="data:image/jpg;base64,%20/9j/4AAQSkZJRgABAQEAYABgAAD/2wBDAAUDBAQEAwUEBAQFBQUGBwwIBwcHBw8LCwkMEQ8SEhEPERETFhwXExQaFRERGCEYGh0dHx8fExciJCIeJBweHx7/2wBDAQUFBQcGBw4ICA4eFBEUHh4eHh4eHh4eHh4eHh4eHh4eHh4eHh4eHh4eHh4eHh4eHh4eHh4eHh4eHh4eHh4eHh7/wAARCAFBATk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0aO3m45TritK2s7id9ix5H96o4H3skcfLEc11GkRpEgO/5u9eTVcKaVtxwTmrsxxpDhT8rZHWpbbS5JItzHAB6ba6PG5eOR7UgG1DhgD71H1ioupapFezs4YbfCgK2eTt7Vg+JrqdyyxMJLdBhhiundZHQk7ihXBIPSuX1QwqkttA5J6nd1pOUnq0J2Ssc5xcPs5yPu5PSrcWiyPhk2+1MthHHdMzOOldDYXEMgVQ2eK9PDU4yOOpNplGDT7iEgNitm3iZYvmxTiUaMeWuSDTgX4+bj0r0qdFJHPObHQ7YmEq/eHSsjW5L9p2kVXO70rbVSxAAJFWEREjLSIAi9Sx4H19quVKPK3czjVldJHn94t4wLmByeh4rLklmV8FGH1U16ZYXVrqEE0lkCUguXtmDAH5kxkr7dKSTT7eZ90turHPoKxWHTWhrKq0/eR5dIXc5VnB9Bmq2Gw26PcfevVP7AtDKzCHGe2KrXPhjT3ib5WWTtzQ8ICr2PNeBGz7QpA9KsaXdQSNFE8i7lPKkYrpLnw88JJVVCdOTVOysbGGWRtQUR+WcqFODJXNOm4vU6FVurnS+FLGKSQXTRiNEHyNgndW1rrfaWCmYDb/ABZ29Pauan8VtFYx29rmMJ9xQP4e+a5zU9ekmfbIxcHsprGU0hxbbub/AIi1ua5ZbC1R/LjGGK9+Kb4ZtLqZF8xQ3PAxzXO6fdKs7Hc+SOma3pNbm0XTmuTD9skI/dW0WdzN2BbsKukl8TKlrodbPolra2qu8shkk52rxtrADWazHa29M7Tk81z2heNZNQhvdNubpBqFvP8AvbXcWkQMuQo7kD/Gm/b7Jdfl0fzwupxKsstscbo1bkMxrdVItJnP7xqeJGjmiSFWUHHZeFHrXlnxPWbTV0zVCyrFbXCtLlgVMb8bdx6V2nivWodP044w29vLyeSq5+ZuKytS+HOp/ES2t9JvP+JfYT2Et3hov38RyRE0ikjJbHHoK5cVWSkVRp3ZQtrNPsLQqIrhMloySHwPTI9M1Fpfh1b28MzRoloeJNw+Y+1ZHjrwSvgzw94MsY/EV/ZapqU6W95cwTBIRtVtqBBn5iQuTmvQfBCtPpse9ZEmKhZVcZ3ED1HHNVh6imjCvh3CTRa02zs7G3+y2dnDBFjscEn3+lUfEUYdkZUjYBeT15rW1iEWoUrgY64H6Vz2oyhj5iy5B6L3zW9WX7uxyqDuYlxBdTRNB5YOeinotc1deHJFk+ZhGCeTHzXoMUXl2qvI4WV+imrOkafbSb5JcHPRRxtrJ3SQNdzzZdKkupH0vQbSaa6fCYK9Se+e1eoeDfglo+jWKSeItQa81B9rNCjBYUb+7jv9a9F8E6RpdlYJPbRhW5YyDnmtSeKNYD5jszsxbleBUczR0Rw63ZyuoWdlYqI4bGIRouEVFGF9evNcj4jhnljWC0iUR44UcDJ9RXSeIb5oLmR0KOMfMdvAFYmqanY/2aJIS8zNwcDBFb8yRlNWOY12W7hhW2mWFPLA+VCG/D8a8d8WLHcarLKI8LJyUH8PtXpuoTRbGAhLANuJD8V57qUJl1CWYNEgLEAE1NZNanI6mpzNnDAkm4o2B2q99otP+eTU3U41h3eSuWHBOayN0vqv51z3Zd7n13pdmE1LMkzsiqdgXg/jVm81JrS7UpOyKwxgiucW8kEhkZnDkcN3qOaQ3D+ZLI3TjNeO6bk7s+mTsrHe6frlksKI05WXHz7jwabJrwklWO1CP8xGR615z9nurq4jghYZZ8A16Vonhu3sLePzH3TEZJ9DSnFp7lrYuLcTyWmFUGX0rFud/nsXjCuRzgVt3SzW8J+zw+Zx1z3rCk/tB1LSQNG/8666cW7amUmS+HbOwuNRH2pW8ocYccGuiuLBYoJGjt4kjyQDHgEj61laFHBLOgumKQqdzk8EdOB71map4k2+PLC21hYLOG9ea106FZdrOFXO9h6nGK74vkRj7OUm2X3uYbdcxqWAOPmYEj2p9lercFhs8sj3rH1pis5EQyM7hgYGPT3+tQW99wVx5ZXnhsE12wqSOJq+51tqHZgAXJZgCF657VyninUrbVpTp9hNf6iYBLHJDaJg+cPusM/eCnrVfXvEdrpegXGratJNa2tvwVt33POzcIgHXLHitH4f6euoC2mvrFoI1Q3JhRyWiTGfLz/Ec43etY4ipJqyNsPThe7MX4KeItEbUfE3huO+lh1C1vUuriK7k3kSSoPMCt93BZSR6ZxXp0qtG21o3Tdyu4Y+Xt0qS40+yhv5PsHhK2E11agyzCONAGXhQ56kjOR7Zrj/AIXo9r4ZY3k140slzKswupWkeFg3TLdB6AdqnCYuMpcnYrE0nbmOmYshJLcVVu5mwNisxLdqukO0p8pcgdT/AAkVWkYxM2F4/hr05VmjihTvqzJvFkdn3h0Hcg1iXcdmZxuZn92roLiaXO1cfN94kVk31v5kmY4fOHt2rjqpy1OqKSMG80SJ3M9rdmPOcrXOX+juFZ455jKp+Vs8Cu8SB48BUCY6g9aiSxDOWZevtXJKi7F8yPPrGw1SGcPIx3A5ByPmrrfCcNzrevWulyXTwmRjvZTyij0xxz71el0ZVla6hkYkdUI6D2rqPhzYWsN1dv5Mck32bcq44PHQ0nGUYlwabK+m6X4J8Oa5pDWFjc39/d3bxjUYbYyMGCnCvJ/CBzwK84+JdsunfFnUFjsZYbjUYlu0km+Vtw4Oxx95fUGvX/FjRWPw4XULWI28dgUu/Kiy2Nr8jA555/Ksf422f9u+C7fWNLks0vrcJdWruQMjGSpPdT6etciqOOrZ0zhzKyPGPD8d5P4rU65FFLYwW8l6WWTHmJHyysewA5Fey6FB4h1Xw1danc3KNc6npu42cUmNqyZ2Ev22qRjFcm8Wh6n8F7W70y4ikuPEN1DZ3khwGUGQGWD/AGR8vK9xXR/Enx9beArm08jT2u7WWD7IlumI9jqMBTnt6VzYypzDwtCW32jzP4y/DvSdP+H2iXWkwT3utaDKrx+TcGV52VtzKyntjJr0LwrdWuoaHZa1aNA8N6gYiIg7H7g8fhXiGtfFjxJbeKYVTw49kupAzRRzvyJE4OAODkcfjWx4U8Tx6BrR87S9R0fRdVfzXiuoz5cExOG2kdMmtMFOcbKQsZQknqeieMEuLeF5UZCT94HsPauBbUJnaNhC8pB4VR94f416FqkZ2y2jSrKdu9XHzb48evsKo+HtOtx9qlXbuGMKy8+2K9JLW55Tik9TGGnXcnlXFwTDnGxQcnH9K3NHit4lLLucHj5j3pb2I7lUrmQdD6U1mW2gZiFY9lHrSlJxJUE2ejeHJlXTBCCoPp7VR8S61DEvlrJ14Degrm/Cwub68CmR/u/MAcbVq74rs7JYGRZCjp9xwd2fbFRGTepq0kc9rWow7Ngukd8ZAPpXB6vqxidvLZk38HaeKueKW0+GKV7lsXjJiLBOfyFcRIs0pEILtIMb2dSOtax5m9DkqzS3NG6vPMSRA23K4U+rVhT2zpCSEV3/AIh3NbNvpUkzhriQ7FJ2he9c5q39o6bfSO7S+SuGjJGeDxXQ433OJtXKF9avGjNNA3kuvPPINY/2Wy9Jfzrd1a5upLJkeQsGA6isfzZP8mudqzEmfTNxY37DlV9qgg0u7eU74mx616Q8CMBtVVz/ALNNFqi/whq5JULH0sJ3Zi+EdBjiBvZ2kUqcIPWuqklCgblP5VXUCODBbYByoHNQS3SkFgXY471wTozcjq54pFqe6jVARkH61nvdqEdn5XqQT1FQXsz+TxjpWWZmVdrgHd0reMJoyunqaFoL6/mC7Y7O03q0csLZmcE4CkdiOTn3rU1rQPBMlpaz6rbz3P8AZ10BFcSBjIsuOfm64Oe1VfBVvLda7F5wRY40LgLxkjpzXf389tFbRyXEaCJpFDZ5wScdac5NR3NYtNbHhPirWorfxnbWehyW8WiQQFtQE2ZJo3Y/JgHoMjr71at1l1O7t7Sztnkml+6oI/76J7itf4neGrJfFtrqE04tftcRtmlRRjIOVBX+OvLvH/xItPh7ot/a6fdwrrjKYYrqJv3kaf7K+tbUK0uX4jhqUuapsdjfvpmp67c+GreSO6h0WRDqEuM+deEZ2r7IK9J8AyWtlo2p6hK0cflACTccBEHJryP9njSFtfhbp+q3hMt/qskt/dTytueRnbqT9BXc6ws89iPDscRFtrGRcSoPuxKMkH/erqqRkqd0hU0lOzO6vvFGnw6pp8ZuoTaalEfKlD/LuABwfqDXJ3E7WPiW9fzo2srjEsZReWkH3g31HSvn/wDaJvB4Z8V+G7fTbG6SO4TybW1hk/ds4KqFwfTI5969YtfC8n2SObTLnM0iLK8E7sSJQMlUYdD2ry4qvCSkkehV9k6dr6nok99buscltlI3QNtAx24/rVNrlWzgc+prM8OvJfWe4xtHIJjG8Mi7XiYDkH+99RwauyJLDKUaEn/ax/TvX0cLSipPc8l+7oRkhJdzZ9T9KUXSIVjWNBvXK56tXD+IfGcdn4j0/TbeGfyP7RW0u534RXdCVjx2OapLq0158bZ9Lj2fZNI07a4YsWEz9fbgetRKrHYFTklc7m5ZWlzjH0pkLQyTLG5YAjDH2qhLMY/mBY9uantbOScecsm1j2oUx2ubkYggiWOFgy85ZqueFWitG1W9LKEjtwWUf3e5qnZafcGLbKyZ9BUd/YfuP7NZ1Md/IEky2N4HO3Pb8azrpzpuxpRXJM8i8f8AjjxdD8OvGl9LHbf2BMTHpd75xjkuAeDhR/CORWH8BNa8PeJPCX2TxL4ye2ttMgCyF7jrkcKM8kD0xXY/ETQW8aWdl4B0eK2Z7+980tLCwit4IM5O3OTyccdayPh/+yxZ6e81j4s8RNctcM0iRaaphVUzwdxyWJ9McV5fsIqF3ueh7aTe1jJ8L6fp4+IMn/CF3114g0SG6W9azgXa26MDLqD1+8eO/Su18Mf2V8SvFGv+K9c0sNaabfi10i3mBw4TrKynq2e9duvgzwb8LNDn1Lw/YQpqX2fyhNd3JLygc4JJ/lXl/hb4i+DfD8t61w5m1fWL5yfs0AEYXGWYNnHljp61FOEFPlepc6s7cyZzH7Yun302m2HiLSdQ+zjRNonjCqPmd8KVPdvUegr0Hw9qej+KPhvp8Vxf2euF7eJJFYHLnaPmAHRsfka8dHxR0v4gfEGPwzrmh2baFd6gqzoxLPKB8qMOgXr97rX1Z4H8K+G/Cupahpvh7Q0tRaW8Swwqp2BcZ4durZzk5zXVKUI9DkfNNas8C+Md0PCceiaVDDqjIZ0ayt1+WYNySwk7pjIIPpXe+EW1KSxN1qFrDa3DpmSNWDqFPQr7+vas74jWvi+/+Juj6pr+naVaeH5DNaxOJDK8chQgHI/vcD61DDd3WnX2laereWYS6KrBpPNlHBUMOOPQ1pTm3LQ4qsbbnQtc7vEP9hrtdmshcowbkjdjOOtPu9N2zeZ5DAY+UnpiuJvL+88H61oXinxBbXV9q+q6gdOuJQwVEtnBCEL0DKe3XvXr9nbNeSoFkjlRznK/dK9Mimk5t8xTgopSJ/DmjJa6aTvCvOu4zYyQPSsXX9OYs0k1wqrnjA612eqXS6fYmJVRiy7I8DlTXNW/lyP9o1D97t+6OxNUqbREl1OXtPDNkpnu30tp5phhJpF+4PWud8R2dpcSYwJBGMK6rjkV32saxcSROsLLaxKfX9MVxd1IridvKUFz1PAJreive1OatCLRxVzPFBfi0m4jP3R6n0ovWtZGEcuwgAAoR0FV9UtxJrpMyHCNuzng+lU9Su7ayeW4uMRbzyprWfxnDCNmcz4ptmtZFVY1dJGJjK9QKwPK+tautXySXTM0jSD+AdhWX9tf+8a4K794GtWfbcDKyBccdM1Iq/Nj+GrX2dQg4w1VwjeYc881y08Uqmx9LKk4slXaflGBTRbRseWAB64FSYAJ4qRBurtg4NbGE+ZGfcaTDKCGlkA7YFUm8MrtzBK7uT0biugVXz93I9Ktxx5wzA8DgV2U6cZLY53Wa0ONkh1fw/aX9zYWv229lRYLVGk2p5hboT2GOv4V5j8YNI8ZWfgC8d/E13ayWgNxNMx2wpkg+TH/AHu+DXuesaHb63BbWt1c3dskVwswe3k2FmXnJ9uAKx/if8OdJ8baJLoer3txJZ3T7tu7LxP/AAOp7Y7mvNxVGmp8zO3DVJctz5x8J+LPG/jj4eXerQxf8JFFYP8AdhBWe0ZBw3uWX+Vdvqfw48L+MvhtcXlnoqSS3mmNNBdSkmSGYDLHce4PUV6d8Dfhm3w40GfQbW5S4tUmYiUptacn+JgPukDj3FRwXGl+DvGP/CJ3l/bxWmq+ZdWMDkL5DkYdAB1Q5yPeihRpU02mViKspdDL8J6PdWPg7Q7SNS0UOnQRLIjfI5C/MVx1561ieOdd0nwaE1bXtQnX7afKiiZic+qxj0NepabGtvpUFv5cYWBfKxt6gH9K8b/aj0GaXw8upNYpq11HFILCKJSWhBUl5JB2Crk5rbEWVPRnLT5pSPHdF8TTfEP4gMniaPTrqzsNUhktbiSf7ObQKSSBt+90HHtX1Z4Ks9C13w3Hq+n6tLDDNNIilXDLkHBC+lfEXgPRbeTwzqsl9YpNtgP2V1Yh1YjcWB79q+vf2V7jw7ffBnTdLsUjaWyLC5R8MyyHndx3rz5VGndM64xT3E+Jct34R1jT9Z0SK68QT4+zzWMZVIhAxH3n/vD+H3zWnq+rXk1osuhTGXzWUTosqs0f+8/3Vx09a5/4nWV3pfiDw/cwyXMtjJeoXhA4yOm49e/ArR03TLDTvGc+hWCRwxEf2re26nhZGPygjsW710YLFyk2mTiKMVqjiPiT4d1TTp7r4iarOnkQXVlI9gBmMMsnMj4wMhf4u9V/gHbNqzeJ/F0kibNX1gvCxOXKHoM/3cV1X7S1rPffBHxNbwRmaZ4llAxgEIQXYfSrX7PemWFv8HdAa34jkt1ly3d66ZQakjLmXIdTJpNk7bFVi6vzWhaaVHGqhWxVmNVLZ2qGbnirMgQQnHXtmuq2hhGSCK2XIWNm9yBzUf8AY63WtW17dXe20s1Z47Tyl2F+7s3U/Sqwdg4/eFAQeh4GOhqpq2ova6TcmJi17dhba3XG4NI/Vsd+K561SMabsjqpRbkih4T1pNe+K0z2NuHs9P05o2nPGGZ+FRffH6Vo+K4/+LgeE7ibULwM0kqKsJCxOMdGA60eA7Gz0vxRqVvbmBc2MDFoxhmKllLEdskGvLPi/wDECLw5qg0tLjzb7RNRXUpFRNxSA/eQ++K8SVSTirdTukrSPVfiX4W0LX9Fujq1q8suxhFI7klHHQqh4PNfMvg6LQfDWm+Mf+Eka1utQ0618jQ7WW3Qqxl43oo6kk/hXu138V/CuoSo0GpwpZXcEU8U0jllGeSuwd+1fP37QOl6XceIbPXbWaOSAyxHfG+CSDuxj+HPvURfv3YpO0UjzKD4P/E3TLltSTwnq6PaQrcO0UIJySGG3b14x+VfW/7LPxHv/H2l61aeIy1tr9i0a3EIJRmQKAJNh5UnvXXaH480eaytPES3M32WfTk/0eNfMZSpAYZ6Hbnk14J+0xajTfGEPjjwXfmDXEAa9ktbhQssYA2s4yOMdscnNdXtlN2kYODjqj3L44ae8vw8mkhkVpNNlF8qKwO9l5XPt/WvIfBaf8JuLLxFY3t1eX9wdxZHCxWMv/LQ7P8AaxVbR/jZqWteFYYLqEz6tIyKU8shpSf4wccjGciuR8K65q3gTx1qGryaXPHpd3N8ywQkRIWPMjnqAOenFOlKKmc1SM5y2PU/ilYWfiTw5PA00i/2VA15FLtIAnj6n8MdvWul8Aahcy21prE0oSzns4ZJ7K2Xm2mYf61D3jYc49c1keCrqy8Wat4yu7O9t7rRCItPtpIs7SSuZGX1OTgiuO+AEdz4d1rxx4NudYF2dKuCltak7vLtgpbcobnAyR+FdrvzXTJjFuLT6Hp1tq02sz6j9lkD2lvcmG1cOWJxjcT75P8AShrt0tGWVlZy3Cn+GsjwFe28fw+0xdMtpEWZ5Z2dup3OefpxVe/kka5+dj1PbIzWyate+pzy0dhdXuHz8oQt3JrGjLTXTNJkJg7gDxTNVF4qB1kVVU7iB3FPDL9hM7DG5c/SkpO5nUVzAujuuGJjLbm2r3rH1LRUu5N0mflPQvkfjXQlWjzIoLbhlSD0pLqL7DEl2dzI3+s3dqfOzn5LHlXirTbi21A/uNqnhSOhrC+z3n/PA16b4mltr9k8hgUXlsDJHFcttj/56Tf981hNNswe59rRzLJD1HTg0ww8gk4FV7LbJHH1PTOPStKWJWOOQO1fK4KtN7n3GKoq+hCkY7nNShFwAMg0m3aMfnUq44r3oSa2Z5nItmPihORzUqwyNlVbHPpRF96pUc7zGrYOM4xXdRxLSszCdBCLbM1x9nZiA2VJ456Zpun6RaR6rdanH53mOoiOZdysq9OOxps14lqLmeZirQJtXHPLDrjvVPwNe6pdeForvVI7eCUu4DRvkPFnhvYmubEVYzla500YOMTz/wCKqeLtL06yh0TXrpA1zJPJKQQ3ls3ypuHpWV4aW58SeNPEVx4mtY4r+ysbe2gMn71UY87wf4c9zXr8dyLzRWeUwOwlZQAMjhv515h4UuppPip4lDNP5d3boIWcA5VeCABxXNh42rXvoa4mpemo2O00q8TWLZMEJchhFLGrZXeMcjvtPXPtWJ4i1DTG1DWddluzLb20C2MUagYGDmRxngntj0rmvHfiNfBPm6hbtjVfJa2kbbiOGIZIBHTce1Q/DfwzDd+FLK98Q3yahPco10toRsjhDHIyO5NdOIjKq7QOejy003IvRaJ4Bv8AwvqejXM1r5c961zaSRgIcSgMFQj6HK9q8v8AghrUfwv8d614e1FohousXYW3u9+fJl6qG9AfWvWfiHp+mw+AL6UaTaSxwxrI0QAUYBGQrfwnHcV8tfCpvD/iHUtSsfECu9ncPLHbj7Vi5Eo5j2jvjHFc8sPVizqp1qEoNn0r+0NMZfBq39ldKmoafdJcQs5O3gjPTt0FQ/BafVdT1DU/F2oRrJda8wDkDKoIxwFJ6LXC3mrX2g/2X4d8TSTG4u7dRpxnQ4n9nxwWxjNei/CrVvtFpFpEdutrc2dwYTbsu0lWGSVrDL5Sp1+WaKxkYqnzIrftMagum/BXxXdSTeV5trHZ2qnqzO/zn8QK3Pg9b/2f8FtBFyVXydOV5Ng/hxn+VeJ/t1Xd5HoukaRbuos/MLSAPyX2kjI/CvbfhbqUcngLwzGsU0v2nQYpF24IYgYJ5r3ozTkjzpwtA7GEK0EV3Gx8qQKyE8cEZqG+uY4oo/tEgjEjlE3nbuJ9K5S7Q2utR+IPEkwisbaweG1iDnYiqdzysAfv8bR7GvPvAmv2vxK+I/lx2sz6VozG62zXBDjP3PkP3ue9RPFWlyo1hgrx5z2eNQxJbcxHAA7+30rk7q5F98ZfsrSSLbeGtEe9cJ92WaUHDkd8DpXY28Us08UDKd0rANzx+FY6zWd5498ZabbQRteW+lxxs5GMoV4UmsMRUdrWFSWtzxnxD8RLvwR4o8N6tcTvJomo6R5d0QvzxrJIxVm/vHcBz2rgfE11qniDxfd+OYLPZbMogleUO8dxFjg5HJOO1eneJfANv4x+MGi20kkD+GtP8MQPJbbSVmAcqUX1+bv2xXW/FzRbfT/gdquj+GbP7Gmnxo9rFDn5VB5JPoK4J0npY9ClXhTbbV7nyz4KjX+0/s8N5M2ltKW07apLn+8ip1JU9Qe1dToPiuTUPiE3hSCO21XVtanFqwubIRwxtzh2BGQw9q4T4J+Jbbwn8RdNvJrK/wBalhvdtmbUttDSfK2AfvZ3dPavcfj1a6d4N+KHhHxabmLT9bNybeQTqCjwHkTMR1YZxz1xW0sPBTbkyKla65VFfIn1LQ9W8ApLodkk+qfbom/dWc3myJLnD7VA+SP1z6CuX+JngCx0H4aPfXXiHTV14KJY7K1JnZQe+OWBPTnivXtA8MzXsN1/ZOoT3pvpBLdaxcqYJF3HcfJUfeGOh7VX8SaRZ6hP4h0/wrokU3/CO2vlzXCoHN1dOOFY9WCZyBXLQpuUuZms66UEo6HhvwM8Vafr09v4c1azM81ugk82QlMgffTIAII4P519CWfw80/ULe5uvDurXWmJBbttZCs8cwAJIYP95T0r570T4Q/EjwfqGkR6trltp1z4hvVhtbG3YSSzF+ZGbj5UC/e+uK+yND8FQWGgSaNe6jcXcEsQidV/dDbjBUEdq7q1OjG7tqcHPU5rpniPwLEtv8ONQ1yCzktrO6vZVlt7FRJ5cqNtLrGOcdCR2rz74hR33hH4xz+NtBntr0Xuhyq2DzJJgRyIfRx96vW/jh4u0P4O+DLDwt4E0qxTUrt/KsrcEv5RY8uVzknPPNeNftPanf8Ah/wroPhWXyDezsLnUb1Iwjyu4BYcfdQ+lEZN25SVGMJPme57H4Uiu7DwzpWlxyKcWMRfPuN/Xv1596q3Oo/ZbyVWRGGdx3DjIqbwHcDUNGtbfas8ttaRBJFPymMqMHH14/Cquu20j37G4mRgRgBumeh/XNdqoS5eZHkSqP2jM19Vt7i9ezmkiK43MRkFfalbUNIS32TSNnOEXd0HrWpYeGSYzIwURYG5+Bk+lYWu+C7WW4S483y5Dn5Q2Qoo9nZCu3uW7afR5Z1gxI8nY4+Vqu3ctvGkhSKN2C8r97j6Vnw6YlrjNwjFAMZH3abqckdujzW8sZ9fQ1N9dTRL3TgvEFlNcTzXcKLHhsoFO0/lXP7NV/vS/wDfddffJNcPLIqwxZ7o+e1c59jn/wCf2nJxOBxd2fY+muoCLGuBtxyO9aEQzwxrF04zRpiSVtvHAFaImbdjBYflXx6Tp2PuFJVb6l77OrHKn61ItsvXFQwOxT7mKseZhMV308RJox9iOjjGfSpA4RixwFAy2eyjr+dNjZWGWIGOlV9RuPJsZXAyVxgY+8TXfh+eSMKkUjifiLr15p0OlaZaWLXWo6/dyW6OD+7t5Aud7nsACAB61lLc+OvCvgaPTrnTIdTuYA/mXlidysDnkoed1dL4hs7jUtPtrPTb5bS9t7yLbI8O8eYMmXg847ZFJq+rajps0Ms1pb3EU0+xWtpmBDem3qB1q54WMruTsFKvyNK1zyf4Z/FC7udQu9A1q3/s/ZqC5SVdrgMucYP3STXQ6vryeHfEmm+IbhUTS4RLFqDHAaNG+6fQ84r5n+NOuXkPxI1TVYWktxHqjks9uxGwoACT0cDpXo/hnVJtc+FMeoagq6va3sTweZDESiSr0jdOTjHOe1c0aM6bUk7nRilTnqtDP+IXiKXxn4ptdP8AOj2XGowiVFB4HG3d/e3KO1fQOo6Ykd4jaeFtHto1i2MR8gA43DuK5m4sPC3iXw14f8aW0UEOp6SIGbyUBwEIRoiB+hNWf2hdGm1SG21DRr+6sL8QbCLc7GnDfw/UetdMoSUeZnmxmr2PntdT8c+MPGniHwbNegaYHl+2OjHaFz8gX0ycVm/CH4QajH4sS9uboteWGowpawQcrI7HhvM6fL1Iqp8O7LXLbXtQ0s6l5N9fJI1xPM2S7KT0Nex/sz3WpWvjvW9DuoyZLSJLuARZZfMPBBz7d6bryha2xVNJ3R7V4l8K6zd6Tpz6la2N9f6XeR3MN1FGGbqd4APTIOfwqndaLaf21/wlem28kNzHKGW3Ax5ij7xPau51LXoNNsi+og2jH5Vy3BbHY1ynir4gadpKW1lbxxXt3cnbHbxkNgn+LPYDvRLFwUtVqU8P7p4H+1rC2t3nhg21nm31HUBFDM64f7pG0j25ru/2d75pPhV4RmjlbOk3s2j3AZc7l3EDrXP/AB5ktfDTeAtU1jWb3WITrv2t4bkgRRfISSmB6n9K8k8C/GSx8JeHvFmlyQX1zdajqbXmnwI4W3ibdkMe5HtXRTdncapupGx9N/GDWPD3hbwdcjWry3j3pcmGFlEk0uflIQHjjJPpWX8HIfh7ZeI7aw8Hqs1+um77u7mQmaeRhnaXPQqP4elfL+pa14u+NvjBZ9Tk0+NbGEssceI0iQkbiqnlieM17V4da38PC2uoU2zxAKZ14Y8ck49q8bNc4hgq0Va7Z9TlfDc8XhpS5rW0PprSbVvtZk2qjRrgOwywJz1H0rxLT9U/4RP4/eMbHWdceeTWNGNxG1xGI0Qx5widm4rS+CXiK50rwVe63qF3c6jd67rMwsxIxIWNDtXHoOteW/ta+HNekWy8Uwn7bcJPm4NuhJRf7uOwFeg6vtuWXc+cq0vYTlTlutDX+Cfjqbxt8QNMsES2snTRriC1lk43qJskBejN/IV2/i++/s+XxoNSv9Qv00/TkitLZxhJppF/hUctya+PPhZ4hh034t6BeMBNbRXoVEBI4k+XH1Gf0FfYsehaHqXi/UmXffi0Hk3lw0xZjMRxHu6ZQHp+tE6c09DNTgeTfFbxpoPgz4K+ENJ8P2EFn4htxDdWsrKpmSRXzISB7+vtXSaTq2i/GDS9G8UeOp7HQrTS5o2mgnRds8+MqHJ52nqBXkXxd8NDTJdStVabUG0PUElmecfKkLEfKvc9V/OvVtU0vSdM1HTb+/sof7G8Q2kURQ8pZzIPlb0PPU1ErOCfUSk0uZdT0PxH48+HekLKWn1G9iUfaYphIRHAFHCr6Lnj8a8Q+CPxmuNO8I31je6VcXD32tPd3F8smMhjnaB3PbNZXxd8D654f+HF9qE11HPNreoLvjiy3lRI2ERfQEkGuQ+EP9o2NwtvfaLPd6NbXDtPL5LfIBwRx6GnFKNJsyc5Nnu3xCs/FXin9oT4e3Vxqn9mrKftNlb2o+e2gxubdnu2MZ9K+jNTtmktpFudQufuspEY27/8DXzL8RteSy8c+BvHbSr/AGPpjpFuhf8AeYIxhv8AZwa+iPEGrLd2EM1rMs1rcx+aCowSOxyOwrjrVbw1No3seHfEDwPpFjq8OtS2sst9b6jBJBd+YWcxHiRSPUDpXjf7ack3/CfW+PNa3WxhVJG6O4GSc9+te6/GHW4b7wwY7e6t2vIEM6ywy8Ax8hG+uCK539o680fxD+zVY30dpA17c3lr9iYDc6s65Zd3bk1tgpvmV9jGs/aTT7GX8L/FttP4S0bWLMESQxC1uY8hXK42s3H90kEfjXRa000mp+dJb4VcBWQ9B7+prw34MSnTc6TqAdGErxMhXH7wEZQn6EmvdPBdxpuraWz2N4939mkaEySAg7lODkHof6Yr1I1pXcVseZUp3m5GjFlY96zPJ0z5jYxVbWr62FqVe9wf4UTmrN5YyLHtXOzsR3rGutLaeNzChjP94jPFTN9Ba290oR3drPNlbyMA8bTnLGm3jRhi3IXbghx8ufcVZi0YSmMGIgL04wSf6VoSaVcyRlVCFR1BHShMl3tqed6pLPJA/wC7SNlO0PGmFasTy5v+eo/KvRb7Q7uYG3iVTu64HSqP/CJXX979acjlfNc+lrYttHAqwkrMR2xUCx7QMVMFYemK43g4dT6NVH0LsTswpRuyahibb+FTxzZPbH0rN0LdDWM21uHzF1HI/vepzwMfjWdqN9bWd1e3NxIVt9KtjJctuzlz0WtaedLe3kvDhRDGz7j04GenevPrTTRe+HtK05riV31vVf7QuvWSBG3Mn04xiuqi1HQmcb9TtLOONjp7PEfNjjNwxJ6NJ2qTUN9s6X9rbxytGCsynjcg5J/DrS2U7Xep6sWVQsEy2yFe+0ZP86brUX2m2/syMuj3oMJI7R/xV3Okpw1OZPlZ8+fEHwHp/wAUPAmrfEBlvdOnmZ2sLeEgRvFHJt8x0PUORnHpXqPwu8HTeF/CtlDDpOn6fG0KzXcFs+62yRy6huRnqRWP8WNatPBi3dr5cz2ceniYwxrxDGuFKcfTNcb8N/iVqOtaFFZylZFln2aZJK/yXCH+CQ9iOledCc6T5WtDpkvaI7/VfCdt4bv5tc8Pl7nRNUdft1jAAfKlY8Trj3HI7V2Mum6NczQ3OsRpMwTbasxPHHP4+hqjbXszq+m6jpV7Z4hVZltgojiPoMdQfWqL6jpdxptx4TXWobXVTGz2HmqyqrHhUDMMNz6Guly54uPKc7puLR8/+JvCGk61rsV14OvvtVvp2p/Yb5FyDE7OSpLdeckfhXSaTdN8P/iLpk10xjlvpGtC69W92H6U3wv4DubHS9V8b69qjeH7kyta3+kxoFje4ifKTsx6scE5HXNeXfHn4iWniXUNNuTcRtNaSDzHtl3bl6Ek9jXnVYvmUUd1LDOd5o+wPiJqMFx4dcMiSQPGW8xsHbxyRXxDeeNNX+H/AI41a60WOGWWSBo7JriQzfZlfqRnqfr0ruLf4zQv4JNrbwPeSC3NqqSOQySY4k9xjivBkku1trnUr1TK0++PccE7qihFym3JbHo0cG01zrSzNLW/EPifxVo/n69ql3eXAvFMIlf5R8mDheg4qjqkSX2os7EL5ESoPujdgdeKyEne6g8mORtwYFR7962vBmgyX2sCG4WVmKGRVA4OOpPoPeu2pPlTbOvB4eLlCEI3TtqdN4agNjfPdWlxHFL9nWQyF+cHqAO/OOK6TUPGt4lolg12PtEreXGSfuZ4Jcj+Vcf40ksk161j0K8WR/JCzSKoSNHHUJnqB6+tWfgd4fvPGHxr0PTY4ZJ7WK6Wa8dRvVIl5YtnivLjl0cTJVKn4n02L4gjgaDo04q66o+sbu71DwXL4L0uaNJvCslkst/OkGXsCqgq4PdWc5b2rqfGHhmHxZJDHBrEyWTac1zFLZSgmZyPlLdmU112pzWEcTtMyQQ2+GYlf4FU4BHdQO3evHobq98EeJrjVvBXh/X/ABH4Xu0xcWEf7tdNbqZIM8mI9Sle/GFOEbWPy6pVnXnKaerZ8weJ/hx408JqPG0Wl3MdpBOV+1tGARKGPz7PT2r6u+AOoWmveALK+09lme+Pn3flpjNznDMQOnPrWP4X8eT+K9N1TXtHsrS+WyMsUVjdRvI65zwUA2ZJGMdcGuYsfB/jSDQtK1y/guvD9te3DXGr6Hp85iBBOFkbH3BjHyipuuxlK8VqyfxHpLa3438WaTdQmNdUlktAc795MPydOnzqKl8P+KNI1v8AZtN5ezmG40ZRauJwFDXQGNobvkjNZdtp82g2N7d6SzxGG/SaNxcFy6od5+fv2FU/CXhex1b4ga58NNRBls31lNWSA8b4XUNk/wAJAPFYKmnJm8b+zt2PHvCfizWPF3xe8MLrd/K1rb6hDmKViY9sbbjlR1Jx+leueGvi/beH/HfjGws9B86zu9Ua5jiiYFI1P3m59f7tH7S/gXw74U1Uato+lR6XPEIrqyltmKeYoO14ue46+uK7f4A/C/wJqfhHSvF95Ha6xfTl5Q6tgWzZ/wBW2Pv4PrTlR9o+VIzVWy5uhw3xUg07xvaPrmj2u15VBeNZDFHGo45X6jNcr8Mdd+JmuR3Gm6Xqd3d29mDbnEe+BB2AbGc17d8aNJig0G31SxtotNe31EW0qhQsbxv/ABOR1GcfTNcR8GvFFj4X+I8/hy1MSaRqUougqc+Vc/ddM91JGR9a5lheROnJm7lGa54oytO0XxBp9lLp/idszXJeQWpUIcD+PPv6CpL0/wBseG/DfhV1U3p8TwBrcZGYlXcB+HNe4fGrQdMv/Cdzrd3IbeXRIpLgyKAf3ZHzIQOeexrxH4fy2Or+KfD13c30LWZnW6gYybHVgvCfl3ojQnSmru6MJ1IVLSScWvxOn1HRfCSfErxn4e1TSr6/sbq3j1i0nsztmS4XMUgiPfAbOKf4RjufCXi1dM1yJbcXYEv2i4UDZGFA/e46OeKg+OHj7TfDfjbwX4o0W6szfWF3PbPEjBwbeZMMzKPQ9M+ma8Kt/iNHqXxQ1jxF4smeZrmMhQjEIZAAoYj6D9a0mpxXNBXa/HyOvD4aFS3O7Jn11eiGSQrbyQzAndmJsgbun5j+VVtURIYlVVGe23t9a+dPBXxxsdN8S2cK2brp1w62915zbhEm4bZFPcrzj619N6pYN9naYSrJG+HSQfxA8g1rS5qsOaceV9jgx1JUqnLB3Xc56zkDO2V2OvT0NO84w75AoZ8ZOKmWNomC7c5zk45pRZ5wynORzkVaTOFu25BFHGsbsxILGqu2P/aq9fwTLZbMKMng9xWR5E//AD2rNtp2M2/I9pi+7z17Cn8H+Ln6UyFc4b2604l9wH8qqFRSPbSZKnC896em7aV6ZIxUYznufwqzFJHGPNmcRxRgs7k4GPxrS8bBdp2Rx/xhvtNi8PRaJJf+TqGp3EdtAqPg8sMn8q6oW+m6fqeiWXK3NrbusBzgqoX5mNeTfFfxVoV/4t8IWf2K8kgXUxLNd/ZG8iAKOCXxx/Ksf40fEyLwv8TDcanJLaWx0W5jtZXbImd1/dsoHbOKxi/fN38J7L4B1i01Pw3c60qeXbS3lzIGPUhX27z7nGKv+H2v7hbzUL638gzPttIyc4iHTPoTXjn7N3i6Jv2dLK8mhnvRpnnPfRHAMrmViqITwTzn2q7rv7T/AMMtN0mWSOS/udThKx/2YI9rb+4L9MD1rrjJWMZRbdiT4s3kf/Cwb7TpArRLpka7PKDFjIdnXv2OPevJ/hvok0Pg7xBollYta3mj6gZIBK5Zppc8qg9Mc15P47+LWu+LPibFrl+5tooLqMwWlu+VSNWztJH3j0rT1b4k+JdN8eXkOm6t/Y0U9wzGSRA0iJIvzVyVG/aeR30cNenqz6vg+Jvh/SPAmp3Ou3cVlrFpBvkt55AHupFX5SvqMjHFeax/tCR+JNBtNPXw1bJqt0qyI94QsMT54KfxMK+YvGsdymsm8cT3+9A8c07GQTBvfp+VY+hJLc3Biv8AUGsreDJ5PzJ7L3olzVadouxvSw0aFXlqx5j1b4m+OL7UPE943j+8k1aTyysNvbS7IYnB43IOpGSMmvNNb1ubW41s7HTYrC2t03PHCuN+P4mqjdPYjzre1Muo3rz7objn5l9CD1NUzLfWtzJ9ojlhcqVIxtIz2PtRToKOr3OutjFJ8sVaPZf5nXWPiRrLRfIuIbIFdi4jQbpE9D6Y6/WptKOn3GiXlwFCyNuKmRsLk9lA5zWTo/hfUdaghXTbe4umDgySFSsKj3NdJrXhvTfCGmSS6vr9p/abqGhtLUeaUbsSe1c04Q5vc3O2hiJq8qq0S6nHy2Vxpqb5rQhJSqxybcHGckgHqTWvrGvmS5jiWP8As6yQKk/zYklA7HHP9K5jUNT1K+uWuZppZSWBDyevb2FZ1xJJcSPJMzvJ3PUmuxUL25tzy55n7ODjRe9jS1/VIbuV0sofJg3krn7+PQmvsH9irwZH4X8FXXjK7M8+pa1B+6tI0yRbqcqfqTzXxLyO9fRXg749nS7Kx05t4sbazWOOAyMuXAxtYj+H0Ara3ItEeJja9Ws3Lqz3lvjJ4D0/WNXs9Uh1fT57ttk6ywb1zgqXU9uOw9K1dL8beE/EfgzWR4c8S640MURguLxV8uQYX5QjEYryXxZ44j1jwDba14R8P6lb6sgMkk0ulK8Tt1KAtzhex75rwLxf458d+IyZdUvvssJUR/ZrdRbqR7ouOfrWUZSdzz4e0el7Hq/gDxlrnwdR7C0upf7D10/amlmhWa4tJAxAlwP4W4zmvTtS+Pul2fhyOeyu7XXZWBhvJLiIxrIcYxk8/hXyxcaXfah4b1jUmvpJLnSo4Co80ktA5IZQO+1sE+ma5W31U+SIbhXkRQxAD4+fs34VUedx3O/2NKaTlue9aP4t1LyL6CTCWt5eAxW1ihneCMkAx7j8qdc5JrL8X+O9H8O+Lotf8JteXer2Cm2f7TJvikRTje7DqfQCvK7HxBHa2rCS1vZo5EcSRtdMsUshGN5AwSRkHHtVkWurar4Z05WsXFvbu0UCW9vh5CeSxb+Ks40nGXM2dXtIRjyJHbeNvir4r+IGj6Zper6EhMEkjRva70dmcdGzxjHH0qx8Fvirq/w2u2t/7EeTQ78jzrbzdvz9PMXJ4NedX+n6lY2lnJcz6gs8oZhFggx7TjP5ZrU8IeEv+Eg1q1gihvL2J5NphR8S4zz7CtHNLW5LpJU7H0h4k+MWhzeC0025tHure+kkWVJtrMUI7YPX39q+abLxRJYah5qCUXEOo+dDMW+ZI+hU+vGK7z4yfDjw74T1nSrbQpJjHeIWZL65AeHHX+tcoNG0TT9XXMltfwq6q6RSZyD0INYTrRWu5vgsHGs+VSsafiz4teMNW8Z6tqOi6lNaW2p2cdjNCeY5YlXGCDxzyc1xMmkaxHBEBfGUlsxw27szKfoMYr07XrW00fT7PUNBSy8yYM0oTk2+OArE8HPWszXPENnJoMSNcBbrcNywqTHkDkkjkZ61h9dqNpRge3/Y2EjFynU28jzq+s9U+yCWSG+80k/aHkBwf7vP51nRwMrBp4pCrAlcHkn1NdpP4rH9l3NhdRyzGU8MF2heOMZ5rI0jWNCsmT7Zp13fc5ZDMEUj04Ga66VSq07xPMxlDCQcfZTb73MS3tlklQPOkIJ5J/hr7C+CfxFDfCPTVvWeZraRrZpJWIDbT8p/Kvk+/wBatZ5JV0vRre0R33LuJkZR6Amux8KrrUOjxvN4gs4LWbMgieXJTH+z2zVVXLlv1PBzNwVO0Nz6df4i6K8spMkDsjbTGrHcT7etcH8Q/iJq01vLNoOqQ6PDb/xEDe7DsB3ryf8At7SoZBNd3080obIMIC5xViTxP4AvA8d1peqTh/mP78Z3etcnPUa2Pm6Ma71kmzprH9obxRDHHb6lp2kagExuYxGN3HfJHQ1pf8NEWv8A0Jq/+BjVheFvCvhnUrOXVP7DvBEWCW4luAm4nufUV0X/AAr+z/6BFh/4FiidWz1R1yrRv8LPr23Gflzx6VOM4qomR3xUoY9OaVKSsfTErFlVmUGRkTeEXqxz0rn59S8Par4mh0nUbz7HPYss72czFN8zcKpHRlwa6BR8oDYwfTrWfq2h6bcXH9pXWm211J5JgkllXcxT0rZXctNhLlJvF1zqa29ppGjw2c13qEjxr5ygwwwgfNIVHXrjFfPXxw+DUK6bp1jDrF/q+oSb3sdNSMb5XHVFJ5VOevavQLzTvFel6pJr/g6/kfRrT5Fs9Qk3Kqnlxk/MAT0qhofxRuLPxwL74g+HpdHEcHk2+owsJ7O3Eh43yDmPdjHNatp76BG9/dOW/Z0jm+GfhnWfDvxF02Wyt/7Q+36ek7BlfEeHBx129/evAvjRr2g+Ib/U7qPS7Wxu5LoyW5gxiRCfboCOa9p/aK8baT421mLQdHke10y3m3/boyrxXsh4Zd45iXA7/er5+8WafoeRDpPl4hOZZJn2lG7rx94VzuX73VntYXCy9hKVld9xnw+0aCzRNd1C0e+iV8LBAcyDHUkfj+lbWn6BpHiXXpr24j1J03/JGMKzDtlm4GK57wnrl7oYll0+eLzC+BG4+8OeR9KqDW7ibU5JdVv1lUyZYKT684AqZwqTk5I9PD1sHSpwhJXXW+1z0L4jTaC+jWdjopW3vFmxJFu3eWQuC3oPwrz6PSLIxfaXae9vBMfNiA+Qr2II561flZtFuEuJtPa6tZ9z/Z5nCqVb7vTn/wDVVnwf4X8ReI7eI6QoQX1yYbdIj8xcdc/7IrOhTlRp6S0JxeIw1StZw1/A9T/ZW+Fs154wfXPElpbQ2awE2sMrrvlkJBBVc5AAGK+hPE3wS8B61qkep6hph+1IPkMf+rJ7Fl7815z8DvgT4i8FeNrPxN4h1aO6NuJFMSyswz7Z9c/pX0BqGqLbBmbOCvyZ7n0/CtJ1YpttngVJzUrR2Pl7x38MvjSTc6fa3uh6XpLSFY1tnEY2ZwCSBn7teP8AjP4e2fhMWw1bULm/fBN3NCo8rPYK2c496+vPiVqiG3jb7aDJHJuwG4JxjH1rx/xt4P0/U7e5v5tJkmWRMyMkhBAHQMvb61akuVOOh5M8xq+25Xqjw/w5ofhXWJpLWXxlbaFZSuG8u6iZ8EdQCPTtmtK9sfhLoqy2seu6x4hmaTaI7KIQR4/vGRuT9Ky7fw3ok2uiM6hHaQFzujljJCDPK7u9e8+E/hj4Zm8L32paWNOaMR/Jdw4eRU/iwOxrZ1Y2vcXtFJ6bnjKaV8KgsFvqV5f2icZlg+eQMT0fPG3HcelegaXffBTQLK7m0XTbe11yCRRZ3Oq77iJlx/rNh6H0qv4g+CFi93He3DaxZ2cu1llDLNvQ98cEfSotK+D+gXGro2p3msXtmMqvmkQMwHQKaz+s031LdOUVeTMfSte8ZateXW3Ube7triQ+XcRTeWOP7q5+Xp6Vka9a6hJra287WOp3OAzW9splkx7le9fQHgr4e/C+ztFsW8FyalqaEyKqzuGXHTe547dq9g+H/hnw3oVvLd6R4R0nRbl1GDbHfK2fVjWfNGUrpmXsouW58f8AgzwX44m1KO80zwJqotQWSU3PyRtC4xKDu7sMAfSuG+L/AMN9e8DahDcalphsbO/zJbRmTeYVzwjkdCBX3t4w0i81qGRb3UtWgtWkU7RMInQrz8h6Acck1478WvijoOl6dLokHhbT/EMd1ZlJlm/fKWHAJk7Y68c5rpjJQIVbklaTPkCDWZYbK2tkggzbuzo7Lk/Njr+Vdb4I1Dxtq2sW1rpyXVxJcnyrdthEcRPVh2FY2hafpa3hm1aKRLZlkTbG2XViPlIHoPWvYPhnr/iu4n0zSfCdvbaFp1uhX7Q22SVlJ+Y5bufSrlJS+FCq4mEVct+J/hf431LRdX1q88QaXaWMVikCSzHZ9qeM58tT2b371D+zp8N9S0TxLp3jTxy0WjeHoQz7bm78uW4f+Eqg5Irvdf8Ahbrni7w7LZWXiCS+uZL8Szm4lJt7eLsERerbvyp+kfDLRbDXrvT/AB74t/tORLZR5c8hhSFwPuxMeMntjpWLk46NERrznDQ4r4y/EDw5qV9qVtf6GdQtlvfM00GILIAFwcnGQvPSvPPBOg3OteJrKGO0uNBt5VaVLm6t8RQJ/fy2Nwr6w03wXpt94Ugll02Lwro8MckcLOVnklDHiQuepOM1578WPgv4g8VeNoYbHWkstFitYokvNR1ACQcfwxjGN3pSvB6M3w9aVJ6bnmVja3Wpa9q+h6TcWXiG1RDibPlsCPlaZVHUJnOK4e68MSW2j315cagr3NhqS2Js3zHJMrDiQZ7Hp+FfUvwx+Aeg/D1Ztfu/EN1fasttJHHhdtsm8Y3HHLY607W/EXh3xM17o/jP4f2l1bwBYotUYmP7Uq/xhkHBH6U4qEdjepiqjfvyZ8e6zpdw1ot1Bp2ofupWguHY+YofsAR7fyrPu/D+u2skUdxo99E0yh4w8DDep6EV9i6V8K/ArQ3Nz4Vu7/Q5RA0uUu2uQ4xniNh8zYBA+tec6x4Z8Q6Xot7qN34sv7HT7tU+zpq9vhxyTgp95Rz1HStY1V0OZYlXPnMWlws0kLIUljzuU8FcUx/NjbDbwcd69X0jxDB4Q06402dNE16NpfO8y2hMjPk8hmIyFFV4PiNpdvBdfZ/BOlhrh9wuDAXdT9Tx+VaczG6076Rujzy4029t4FmvI2tkYAqZOCw9QO/1rvfh7o/w6v7aC21CXV9Q1u4nCiGIiGGNMdS/rmueiuNH8QeKPN8Q6xPZ2Lj55lh3vF/sqvpT/EfhRdPs7jVdD1e3vtNilVCyy7ZwGGVZk9/bpTvfQ0d5q2x6Brum+E/D8Uem3HijVbK6OWaKNluI0IPA3DrTP7Ltv+igD/wHavGEuJoZ1mRiJAcgnnmtX/hKte/5/j/3ytYSw93uZfVfM/TcMW4zUgYccn86oQTMyhttWg4xkrxXi0Kp7U6Zbjk+bFW4mVz0BGKyvOQ429aliuCp7V62Hnqcko2Rp3NvBcQ+XMF24wTjH5+tfNnxZ+EWozapepbaXq97balIZZL+yudyNjlYpoc4IBFfQ7XT4A6+tAuJFJYMycYwvQmvQnBTRlGo4M+H/FHgDW2gR4LLRbCTywiWdmWjN6VHzFkY/fBPQeteS6/Jq2k3TafqGnS6bdR8eXJb+W4/Ov0f8RaDoPiCJodb0q2u1OMMRh4/9pSOjcDn2rJ8feA/CnjTw+uj+ItPS4WGMR291/y8QY4Db+p+hrlVHkep1yxs+VRifm7AZWkVlYRLI2zzG6c9ea7P4XaJoV/4ug0vXNTFs0rmJG27kDYyp3ema2/FPwZ8QaT8ZLf4f2UbXv2iRZIJzwrQnksx6DAHP4V63pX7Ol3Z6lYzRbkhh1xZpHlcY+yIOCPfd2q5NdDmlLuch498EJZQJrGoaLI9zHbSSSQPIQsgjcIpA915r2P4L+BbNdO0prdpYZI7lL+GRQBtRhzHXpfijRdP1y5jF3BHLGg+VtvJX0+lWPD9rHo/7qCMKnTYF+6O1YVaNtwU3Nps6DVblI2LM/DHK/X3rh/ijqBsrG18q4ZWkJDAdlPU1peLNShSEMzcRHP1ryr4s6xM+jw3UZY+XkE4457V5cpRnU5BzlKEJtPoXdG0268SS2kNjZhLGJWT7VMc+Y3Ut781a1rRdS0d7ZvtiyxowZ4OBvH+16iuz+GlgbXwjpkS5Vfs4kVSv3S3NYPj3UNCt76a21i4aK8hUNIyAvkHoPauyTjTjY4YYdyip9SlqenaWNEdtWXRrKGUb9htBlsnOCev41b8IafptvpUc2jvb6fbGT94EAKsfXA6CtdPD91quni7mn8iGaFQhmUMBFjsK5GXULPQ5m0+G4uo7fo8yWoCSfQmvPbqt3jseioU4rXc7vVfsV4sEGrNFLBgGAxDJGOpJ7da58TaZY3TwSWMV1AjEQy3E4yhPQ4rnG1LVpIWm0rTL3UIo87J5v3eBnpisrU9S8TiaG5j0HSI2wS73b73X8q6oUbxuzjrTUNTq9R1i1urWTTp7+MSz8rLZws02R0Axx7VreG/EgsLJINI0nVtYv1Ux/adQAiEOO5FeKa34o8aXFyI/wC2LO1gHX7KoGP901zd38QvEdvANJi1qR44gzMQ376Rs9M9/wAatU+XVHJHGxk+Wx9G+M/iNoPhjw+LnxPrFtdahdybIo0g8yKNsdGHfvXjt34W1zx9YnVNX1jTNL0RGJshaCOKOaMnJZv7p9a8/ngj8W2VxealHfzHYUhAsy0gY4O7OcK3bJ4xUet6T8QJPC1tptnY2w05Y2MUYlRnKjrnBxmtV72gVIKb95lyfSfANjdMbrxNYNDbTBPLsoWllnweQTXQ6r44+HOn+G4Y9J0Z3md2WDzJFBRs/eKjtXizeFtUt44pdY1Cz0lJgSiyv82B7L06103gXQfDdilrrFzqFxqI8zy5LeC3BErH+EE810Rfs1ozKeEp21Z9EeCmluLCyu7/AFpWaCLdb2GlTFQWP/PRh/Ku8tvBiatqllqviMxX6WJLWNq8QEERzkkg8u3ua8OPi3xro9uIvC+haF4JtR8vnakyyXF0O2c9BXm/xN+J3j2W6tbe68ci8nA3v/Zw2CMn+AkdfpU8spa3NKEeXSLPtjx9ovhHXxbWPiW9eaNtslnYi48mFWHdQOpHofSvAPGvgPxpdeMp7qS31XXLFtqw3NnKA6RjgIQeAAO9eOeBbzxlr+qQ/afC+qeIpjIMz73WZVPH7vPAPPWvTdI+Gv7QQa80ey1Wbw1o91OTKbrUQ0pU9N+MsePTFZzoTk9zssurO18J37+GtZh86xkjtrRCv2271RbgknIwEBxx0qn8dvjN4Cj8NroNtJfXOtQqJI5LBRDErHqrHuD1NXvBP7I2k20kVx4s8aX9+itua3sz5Ub9z8xOea9FT9nH4OxjLeFfPZzhjJdSMw96mMadN6sI0eZ7nxBB8RfHVzrMTeHtY1n7Uz/JDF85DdgoAr066+FvxW8Saevjb4mapd6VaogIkkUzXHAGMxL0r7H8MeDfCPhGBYtA8N6fpwyEjMFuPMPr8x57dau3EEN3dhm8y4uBkoC25I8/oaipjaaXuo1+rrRHw3pei+MLiwvnPiSwtdGuYZIJZ7q0VZBCRw2wDIJNcPeeDvHlrp9tZ6Tp+t3tuC0h2WJES88FWPUEc5r9BdQ8H6LqWpwT6uLaRYXD+XHCFWRh/fPeuT+I/i3wrqEz+BtM8QaZIblW/tO3idhIsf8ACodOE5681FLHq3M0TChVjJq9z4f1ex0HTkgfxFp+u3OuuR5lpmOOLb2wyc5NenuPgffeDXvh8OvE2m3iQKJlj8zLy9MRseCMjnjvXtvwq+FHw/8AD3iKW5UvqWqSoWitixnghz0Icj5jXsD6RoMN3ZXFxpgmu7KI+UFTckYPUjtmtf7Qg+hXspvc/PHxZ4w8FXnhFtA8NfDyx0W5Ugz3dzK0147A8BSenvXF/wBu6p/zxt//AAFH+FffevzaWfEfn2HwzsIzLIywXl1aKrXUpB9uB7msH7D8SP8AoT/DX/fiP/CsZZtSi7NFql6no0T/ACDaxFPE3q/4VVXJjXBoWNmfkV5FO56NR6lsSDd8vFSq/PJzUUUXuatJF0NepRqW1OaS6D1ZcDrUgxg4zUeFJ561YjwEOa9GniLowcNSER98E+tEgAU9EGOD61I7fL97iqlzKRkY6Vaq3BodHZWklydSkWPz4k2+YVG7HpntUOqtFJaJbQyLtzlyTnj61Re4kVwu4BGPz+4qJim3cAcnt6VatJ7mUrpFz+0IYoRFGu5EGFA6iornUx1C7MqRzUAjTbvGBTri1ivtPmt2AVtuUbvmtK9GTpNpmSqPmRzuryfbNPJdeMgZxXLfFO3aD4cRWqKvzzKJiV5yWGK70aLs02OOeYiPO447EVx3xbuAPD6oCSsl3GFH0NfJqfJUudlWDlA9O8OQqmkWkUTBdtvGCB0+Va84u723l1JUkiga61G+Eb7l3DYDXYeCZriTQr12bLpGSDjp8vSvJdbvHsfEWnxx7t4mRwp7561ricRzpRRvSo2dj1u48Sw3GqP4ctVMkzOsMahOEQDLZ9qnu9C0y5u0uLq3S4aBtsRmyVjHsB1rB+HdjcDU9V8Q3TITcFVtxt+6O9dO7ebPtB+UA/jXZhKkuRXMpRV2jE8X/wBoXsEVnaxYtM4kKPsxjv8ASuC1/QYZUcT3QlcP8ojkOD/skivWpIIWTYyAFzgbucfhXEeO/DxhVJby+nEWws0FuoTf7fWqqyqOVkZSpxSu0eSz2GnpKLWCbTY9WibzURMsqqOzDPWm3Gj29xdzTQtZoX5RoLcHewHIPtWfdWehTeKbnTfD+hX9lcOoP2mVSF3dzvbg1U8S+BNTvod2k6k1tdwqQzeZhHOOeRwDRyTtqzznyc2xy3ibxRaaGPKhk1ezuJlYMUcBZF9CvTAOcexqfRtO8K31zpTyXeu6nDc7fONqTCIXJ5G0dF962/hzDpPg2W1/4S/+yNRtncR3K3Sb2h3Hgg9cd/xr3nTdFs9avX1Twtreh3Phi0iIEWn2wSdWx0DDqPrXTCFo+6Z1Jrojwz4m+D/Anhe3Ftb6Pd6pfXJ+WNrovIn90gjtWL4F8J+KJRDcxalY+HLW3ZvkVN8uSOW2+tewazoOtPdQHQvDumSQqw/tG6vLvaYlJ7d+ma4zxdrPiDwnqV3p6waW0jKXge1nEhweR16cVEnURhKpJGevw28JXEE19dalr3ii6zumuOY7e3bP3XJ+Y/h6VCmk+APDGoi48P3F1qd2QA2yzJhOTyBK4wmB/EATUVh8ZNZ8OWEZvNLsbicqRGqy/OCerOvc9cfWqV18Yv7asTbSW0FhcxYVWiQABT1BB4NVeo9hP2zV0e16Rrj6dotx461SDTp2sQI7KLTpc3IiYbRhe7ZP3sc0ngOfUNAkiuNE0O7jvNWnLOt/cSM7jqWd24THpXjHh3xD4GuJJv7Y1JYdQV1Ftd+YyhQDn+HjgZ49aseOPjJ4ik0i40/w7qtx/Z08Rjllmx5jr04z/Otopte8RTqVXK1mj6e1Hx3pdlLJFqE7rLawmaWUr+5WPuwP8Rz6VzHgP9oTRfF2rajbLBPp2mWVuZG1S6mVFaQdFI9Gr4ym1zVfE8tpZ654oe10+yi8mMyOzbE64Cjrmui8NTfDrw9o82pXFrdeJb2OQItndP5MGf75UcsKmeGg1qexCcoqz1+R9GeAv2gbPxN4vfQ7TQNV1S/aYraGCYLFIOQzNngBRzXr1hp/jHUCDHrOn2domQUiYS/+g98V8Z6R8ZdDVB/a3gDSlggb/RU01jC248EM4524Nb3hX453y3cmm+H4dP8ABGkyKSi2uZ3dzwCxY9cV5mKy935oLQ66dbTU+rdd8M3epadc6fPqOozx3CBHl3i3UDuAepqlo3w0+GPhPS5bOHSLMGX57iWSXfI7HuzdcV4afjXoGiQfZb7WL7xDfTpsZZCSF9sDgHmqniL4ljTtHuI9WjKXN3AUsrGyfzZY2bo7n+lclPD1YaNPU1nWTtqfT1hqljp/lWFgLCyiGNux1Ln8K5b4kfEC/wBFtHm0a3S/uhKIwssgSCNj0Ldz64r5+8FaV4stoLO5utDubKEfvZ9UuXJubgkcKMnCCuo8b+P/AAP4T8L/AOtg1XUiRI1hF+9G8no8nQEe1Y1addVFCK0OijKlZuTOhg8Yah4eLzeJ/FWo63ruoOPKsLSFfIhPXCd8AVf/AOEq8bf9AXU/zWvA9F+Men2eoXfiPVow1w7BbHS7Mf6gdy0h71rf8NCaD/0LOq/+BxrStl+IU3yxIjiIpbn1HDGfLQdatRRZNS2kP7oZHarAj2/dop3sErtjI4sCntwMCh1dR3qJmYGt4XMWSDk4qTKj5c1FEG60sjKvWtYydzSKTQSMqr0FUbmTIOKklkDDiqk7YFehh9dzGqrbFGcbvampJlcGnS4amRx85zXc6cWzjcroerkYHvWppsYkI6Z7c1mLt3VqaZ1X5e9dLsomCT5iHW4Zd3llWwEJyOma85+I6K2nafG3zkXCtXr13D58EgXIbacV5N8RY90lqGV/kbnHTIr4jGvlqs92muaB3OhbbfwzeXCqQTEz4+oxXgHi3U1/4T3TLVslmAAPpk17tbykeBnXcQWhxn2r5y12UzfGzT4mXMUcqKfSklzS5fIHL2Z9MaPZNp+h21qz5OCx/GpYUZpCQO2APSrVxj5QzAbQFH0xTLJS0hxnrXqUnyJeRi9XcW3VRrJifEhjjDY/2qreNgjxLBIsSrjmRhkoT6VZ0iDf4ku5nJ6IP1qokwuvFSiTPkmcqyt90470UpuU+Ywq7Hl/i21njle0j0G9v7ZLXzDKPkU8+p79a8Ju7jWNP1C8s4dSn0/TVVpoFuGE+SeoOO9fS/xg1a917wJPfWNwumWz3U1vG8knlgxxHG8n0Jr5eufCfiVfDM+oX16kVnktFO64VweoUnk13tXPJqWvoa/gKPSpfC17catr+mLql0/7lLtPMMsYGeQPun0qums3tjdj7F42g8NWkUQNwto+DMCegQcZ+teZPeWOnRy2z3izqehtVwT9Sa5+5aOa4LW6yup6bzzVwpO9y4ULvmZ9lwfGv4fXXhNdLS9mtLuZhHJdzRbmcqn3n9jV7wP8J/D3juGHxbrUgu7YgMLSO4CrIB915MdMDtXxnatO8MEfDgZwhGBzXvf7LBib4ix6TdJcTRTWzKUtrpyrjuGA4A96q13a5nKmk9z0z4pfDPwT44hOs+GvJtlskMMlxYIFV3VdoQk8EDHJ9q+SPFXhmbw7qUtpePDet1SS2lDpz6+9ff2taTeX0P8AYsU2m6PoaoDbrZxgzSuDzuHQDHHrXzV8c/Ccdpd3txo2j6fNAJ/3zxb/ADFk75HQZpzfJISnKm/I+dGeS3kyAFOOnWmPLLM/zyMfqelTapG0cx3ReWc8j+lVF610LVXPTjZq5uaDY6bJMj3t80ag5ZYx82B6V2NrN8ObDUVg1DRtRKKgeOd5ATIeo3KO1eeWP2dbuI3vmG3z84Q/MR3Aqw81uL9mhkdYRISgcbiBWcoN9TKdNvVtnsVz418E/ZtNe3+Hmk6nPIxS+Vdyq6A/KIwOh9c1zmr6fpepXTXlxpNvpMbZaGw08E+Um4nDsf4scCubXxL9mEbWcNukqHDPHHt3j3qnrPijVNRlfYBbo/DJEOv1NZKnLZaHLCNZe7Hbz3L+van4bk1J7rR9Jks22BUty2VRhwWJ7k10ehf2xDp1xrGi2s8t15ABupyrBPXYPUeteYS7lc7lKE+vWtBNUuLW1SG1vrhSRhwrkLj0xVypaI3nRlo4s2PEPiTxVelItd8R310uRmFrgkY9wOKp69dW9zDEtu9tBGgwEgBAPu3vVXS9F1XWi7WNrNcOo3NtQ4A9c9KvaD4M13WLv7Pb26RFTtZp3CAfn1qnyrdmrtu2YUQ2zK0Z3Y55q5/aTf8APNfyr6k+GXwa+Fen6VFL4u1Sa/1Bo90pZvLhib+6o6sPeuv/AOEH+Cf/AEDbL8mrCeIhfYXtE9j3KCMrGOe1J2oWUCMbumKaJAw+Wvn/AGiR6kIOQMzEYxUO1yelTnAx70owAa1g9SZRtoJyqjdjFVJznOGqxLKMY61TlGT6V1QhdmeqI+fWorkfL2NIxdWJbp2pjMW+9XpUopHPVkyApz0pdgxTg2KUfMwz0r0aUEcM5sYigGtTTsAqfeqGwZ4rR0/arKDXTKkuVmUJ+8bO3MXHBrzDxlZ/aNwbBKZJPvXpztttztXO7j6V534mA8y5PYA496+DzONpn0uFd4k0zGHwOE4H7oAj614HZ2P9o/F2KQScQ3CE4r3iZg3gxmZekCkj6V4p8M45Lzx/NM0XMt4vHoAaimrSv1MKqTa9T6OvGVWbPA44NWLJWxgDnbmq+slUSXBBO4KOKs2hIx1JMYBx2r1qaTbuZt2RPozgavdvtBCbWOfYVwelXtzf/ESGwSKVoIY7iRn/AIY+uCTWxFrSQeItYgDxs6IuxAeSTgCvMPjL42sfBXh6/wBNs7VZdXn/AHLziXGHbkk47VnSjaVjlryVtGXvG3iz4b6Zp+jaT4s11bldKeWeW2gQyGaTcW2E9MHjivAfjj8Xx40ubeNdJtl0mH/j2i875gPdRwv0ryvX9d1HUZit9dG4dPlDHHAH86yniuHjNw0b7e77eK9eFNdTmp0Osx1/cRXFyXhgWBD0VTwKdYypbsJDKRzyAuciq6RuzKOBk8E0jqUfawwRW1tLHXyq1joxr0cXmfYrCNkxw0i5IFel/s8a5dWfjSKaW8voYhAzLb6fb5NyO6O/8K+9eR6DCkkytIVMe4LICSPlP0r03w6t3oiX1u+tah9nvLMxWa6ZFljI3SPJGQPXFYuyehxTVOMuVbn13c3suu+GxJ4Plgtby4jWQX11k+QCcOFB6tjIH51nSW0On+HD4d8Om81e+jw2oXkse4gsOWLHg4PpXMfA/wAWaDBoEWiajJdzapZRDBuD80vOD7KATj6V1lrc6kuo3X9palbSu5P2W2tFwioein29TVz1QpxurHxh8XfD7ab4pu4ptRgurgykyFIim0HnPp7VwDfKxAIOD1r7J8efC/U9X0qSG30+3kurxzNNeTXW5YFyfkVepJ7V4VqXwd8VW93e295Z21la2UBma6Dgq4/Pj6UQukdNH3Va55SPel3LtA281pXGkSQwvIZY2wwAIPBFZ8ioDhCTjqTWi1Nhm761PZ3E9vIWgcK2MZIquRRigCZ2aSbMzliTyauwy2sLK0ceGUg+Yw3ZP0rNp0cjIwZTgjpSaJaO+0XUfFOpaYba2+0JasxZ5Btij2jqD0rUs9W8PaTrSSzXcupSoFVIo23Kp7kt3xXmdxe3VxgS3EjAdFzgD8KZHPKjhkkKkdCOKxlh1MwlhlJ3Z9Na3488I2unxR6hc2szGPcYoIzvGR0P4Vyv/C1PCv8Az63X514eZJppctIWduCS1S/YZv70P/fYrnWXU+rZrGmoqx+o7KzRBSMDFEKBI85J9qllVlX5sdKp+a5YqCQa+bUfesz2VO10iy5461DM5A+9SDeFCnpVOeX5uvevSpQsczlfUl80YpC4qtkY96GbAFepQppq5yyqaljHmcGmSRjB280xZcjjrTwxHLdK7qUEctWTKpj5IJxSxqw6/hSyfM5NOkbKADrXVTjZnLOQ77q1esT8yH39Kylb17Vp2E3zADGK3m9LGcfiRrys23qNu015v4nyIp3yc4Nd+5+R1IIODivP/F7uokCoScYxXweZr32fS4V+6X7SNZ/DSRyAcwDcK878AWaw/E4CGNVXecJ7+pr0bTi39ioMElo9uPeuZsrR/DGrDXdQdBI4Pl2nQv77u1FOlKpKPKZzqJJ3PQPETMLZd22MK++RmOAoz1Jrk9a+J/hDSy0aXEt3MoxiEEAn61xvjj4i32pWEtrJa/2ZaNujKiYEz+gYjkCvAdb8UeE41dbmKeW/TK71dggPsDXtex69Txq2Mm5ctNXPUNS+Mel2viC8utLjsori8kUSyXRZmQA9gBivIfiJ4o0O+u7rUGtn1K9nuCZZGciHPsorJn8RaTfsyR6Bb3M8ihI2ZCoLevB61z0l6Y45rX+yLGO4UkEsrFyT6DOK0p0lfUmNOU5XmOs7r7ZdmO10a0jWchFARmCnPrnvXVeJ7PxJqFsLJNPW2iGBJBFFhRjvVbwLDrmnTRI2uWujq9xHm3uR85yc7tpGQPfivdNY8Lw+NLNrmLVJZJCvlrPZqV5HGMehPetJys7IxxNRxqLlPmi48J+IobOa+k0m4W0iGXl2YVRXTaP4B0248PLqereJrW0O0OkUI858H1A712Nj8PfH32gWOl6HrXnJc7Zb+7nxbGMDkMjcEfWsjVfD8Hh3xRAkmo6dbzzdIYgWVX/vtngDPvSdSRtOvNpWepe+H/hnwWdUgs7FrzXruYKzqE8qOBMncXJ6dq9hn1PS/DyrZeC/Cou7knZ9uuHCIhH3jGT94/Svn/SdJ1KHXLrbf2rTuXfzLeYNDKD/AA4Wu3a58QCyga+0aedbVhJC8gI8kf3o8cVEqltzz8RVUZ3k9TtZNa0m61qb/RRHqc0eJ7mCPHlovJznHzevFb/gnxl4QuL97PQzqd5exxfPC1szPKQeiY4NecaBef214iSwW2ksraRyfNk+Z/Nx97d6n09K9H8K6XHp94z6Vcq2px43wJIu1l788EfhWU665CqFWUp67HVeH9Q1/wDtL7VqOgW+gQA7lkvbnMiLnrt6Bu3410Oo6H4X8RWqyzaPBqqvN5uQxVWb1YZ5HtUNzqmh3mkOm6C51C3UefGzF/K/LnrU+m+MdJjs41jBMABV5pJVjjQ/j1xWCxU47Hp015nGfEv4K+CPFEySR+HbqC/YBWm051hWMZ6EH5T+dctq/wCzb8PrXQpbOCfVvt8q5F7PIGEDY4AVRzXrGj+P/h//AGvHoi+LtNk1K7fbsikMmTjo3YVtaxNpg0+W6gkt7/Yed9yI0wOCN3Tgdq0ni520VmbKPZnwJ46+FeveGtS+xwk6qp+69tCx/PitjwZ8BvGOvxw3N41loto7bS97LtkB9o/vGvsfT9e0WVEa11fSTbHP7qyAb5/97HJ7Zqxa+D7d7waoznUrlW3wy3eWaP8A2cDgbemTURzGVmmtQtV+R8oat+yx8S475o9GjsNUtdu5LgTiIH2IfGDXkvjDwhrfhLxHP4f1+3jtL+BgJEMgKjPow4I9xX6UO3iiHS7hprXT727kH+jWxkMaE+ruew9q+cPin8J9e1bTLzUfEEkviHXHJa0itZY4YbbcclN55cDtmt6WOi7KTHzSTsz5Xu9KuYLc3DKpjDYLBgR+lZx61pa7peoaLqMllqNlLaTIxBjkH+c1mt1Nd6dy4iUUoo/CqGfqhNIdgzz+NViRv5qKbdsHzfrUe9vxr52nhup1OqW3lUL17Yqi/wA78Yprsd3JppyW4r1KFOPVHNUk7EjoygcjNRyt8vJFSAgZDr+NVbjk8cCu/kjbQ5r6kiyADA61ZDEx1QTCnnripop1X5S1Kkn3HNaDmODjtSA1HI5ZsDpRJwOtd1OyOOW4pYbgBzV2yZTKvGOetZZPzDrV2zbbIpzkZrOs9BwWpuXTjBYk9Olee+Kpx9tk5bbwK7q/kOBx25rzbxDLukmZuPnr4jMX+8Pew7tE6vQAps1LMx2rkc968l+LPxKs9Mj1iG809Ln7IAltG7jBkPT8BXrfhbadLVtxKlQa+NPjxcu2o6vK6hTNqLbfUgV3YfVxSOPERvc5nV/Ed/rdut1q2rXiSyyApZ26BEaMHgLjvVzVPCK39umqTQS6FYIgBFwPMllPrtXn88V0H7L2g2/iL4kJJcQi4g0+x3BXUFQ5OBnP419SfEjwp4f/AOEajtV8Otql3JIqxJDkF5D0LewPXPFenVqcjsjn9m7rlPlbwV4J8BrJby694okt1mIwJbcoEHru7GvW9C/4UncWF94R0K3nnjUb31OJFacv/sSEE5qzB+z9amR7zxbqE053GWa3tciGMfwrj29RUuo6Xpul6e+keFpjaqzfuLGyt1M7OBw0s5Hyr7Vn7VNXMKkZxTb3I5fhB4FnY6o0Ovalc8Fn1K+CEL0AbPP0HpXoGkWGs6ZDHZ6fcadpGjRW4Rdw8yYP67m+XZ6V5FpM3xGTV/L1zxHot5vhO6OZkmWJx91SF6H611UGrxW0CQ+JLyURucyyO+IGx2AHIApuppocc5SnJKRB8bFjsrDzNY8R31/C1v8ALZ286qZ37Ku3JBPqeOK8Xl01ct5vgiUW7xBnOp3DRynI4bzDxgele23msfDx5Z9QuPEel6fAwSNrhbgGaZB/dB5AHHFYniP4jeGNU8P6ja6Rp+sajbwxkPfyRHDRjuN3as3zFNSjsjzT4aeJ9B8M3eo3TaudE2Qj9zBAlybo5xsVmHH1FbI8Ta/ZXx1Xw/rFtrMTxbrmwuP+WKejr3/CvI/F19oeo3Rm0zSbmxTaODMCpP8AeI7Z9qydH17U9Gnmm026MEkqbGYAMdvpzWyo8yNlg41FfqexX3xis10q4W40+zOoSxFFXT08qFcnPPqc1ytp8StSjlXy4NLjmRTiaYEkD04615pNI0jszkkk5NMHsK0jh4dTphhIRR6KnxK8RT3U7S6xPA8qFXexiCNIvp9Kr/8ACWaTJpnk6vDqOsSoG8iKWQRwxse7Y5Y1wqSyKDtYrkc4PNIn3hxn61SowXQ1VCKPTPBN9rPiRL5IbnSdJsdOtTPcxxFLaS5jXrGHPJJ+tZ3jH4ha14uv4Ld4ZbXRLbAttItZW8qNQAD8x5Zj3Y03wf4HvvEVolx5kFpCAQJ72ZYojjk49QBzXU23ijwp4H0iWy8N28Ou6tKB9p1K4gC28fbbEDyw9+9JqN9ERKor2irs7X9nTU2i1O51JLqOzRLYb3uE22lrErf6tSernrmvUPHn7T3gPS4msdFuL3V50ykstrCI43P+y54/HFfHeveK9V1y4f8AtS+luLcKRDDDiGJD6hBwBWFFa3M2fJt5ZcDnYpbH5VjLBQm7yNaacNWz6E0v9pCQeJVmuNJki0/lWMty00xB9zwPwqCL46a/qfieaaNtMh0+aIhLdm24UcAMc/eIrwe10vUrnP2exupsHB2RMcH0rttC+CvxR1uGKfT/AAVqrxyqGR3i2Ar6/NQ8FQWyKk+bdmN8TNYj1rxJNdRrcIT1SSfzVX/dPYVzKpGYnZpArj7q4J3V7tP+zF4r0zRE1HxJ4i8OaEWBYw3V0NyjGT07gdq8t8XeGdP0d92neJNO1aHj5oSVb8jXTBxS5UJNLQ523jR5NrMB9Tirn9mj++n/AH8FZx4NJVtPuDT7n6eTSDaMdRUTPkDHWod3zeopWO08HrXlwTsjVsU7i1PVSOSaiUuG+Y1I7cZ3V3Uqb6szktBJt2ODVOZn9asSMu3rVWSZcEd66duphYiDSbs5JFNkaTcGAqWNtwpCwxzQoX1TE2NWaQNxnFTGQsvzGoxtIzTnZQvFVFNPcnlTHGQlcZFT2DZnCn881mOxXrnNWdOcedyayr1PdHTp62Oh1JtyYB7cV5l4rkImmjbgZzXpdztaRFAx8teZ+NJsahMoTkHrivkswabuetQS2O18Kt/xTmwYAMfWvkL9pS3kF/kbAhuG2qvc19heDVDaCgfkbP6V8oftCwxnU7VF2kiaRiM10YWpJTgZ4lJI6L9hnS5mn8RagVxEnlR5Pc9TX1aVDyiTJB/hwK8J/Yz097T4a6hdyR7PtF9nI7gCveflU/KDgdK9GtUUmznh3KOowvLcoHlItbcZ8sf8tD715vP4V1I391eXDLKLh8hVwg256YFelXTK0TxjO88/hWW+JLuJs/Ig6k9DXHC9yqtNSR5f4h8J6H4S0lV07SLRtX1S5YwQkZ3y9ic9hXg/xClsrG8ltPFl3NrGrMCqx203lQ2h9MdDX0P8Tta/svT9Y8QQSK9xp6bbZmXP7x/lyPoK+PvEvlz3MMUMxmnkO2SRuS7Mc/1rXDTcpHLPDqOx7R8Dvh/ZeJvDouLLQbRVjDCa/nHX6bvStfxRo832RtGdxHDtCG7B2oFHQBR19zXtnwo0i00P4baVpMcZUeSDK+OTlck145+0PqDSeIoIV2x2sdsY4dnALHuQK0da8rXObE0ZKF7nh3jyx0S2ZYZvEIvZlUkraw4jQf3c9zXD6Xo+oaxfCz0fT7u8mY8RxRl2/SrviB45b6CDCQk8O3THzd6+o/C2q+H/AAV8Pm0/wbara3d5CqG6cf6RdFl5bd2HoBXd7T2UFcunP2NJNnzB4i8Ha34dkEOuW6WNwVDCCSQeZg/7IrBkjZHKsrKf9oYNe1eNPD9r4X8Pw3l7dPP4i1BJHkNwRIY1xwBnkGsP4P8Ah/Q9e8WafHqLvcOZQ80bnC7fc96pV01cIY1OLlY84tNPvLo/6PbySYGThSeK7/w18JfFN9a2+qNBDBbP8xaVh8g9WHavrvy/BtlceUvh/SYVQBceWMAjp25rm/Ft5pmohYdNuYuuxoydsZP+77VzzxUpaROTEY+fI+XQ8S8aWlvNp1vpSXFkIbeExG+kttkcY/iCDPc9TjNeYyWOgtdLG2pSSED97IF4J/2fau1+LFi1neS7lBRSFLCUv5jfyH0FeVXEjtKScjBOBWmHUpJ3Y8uUqtNy5jsZL7wPpVmsVvolzq16PmaW6uNkf02rzW14d+NniPw9GLfRdK0OztgpXyltFOc9yx5NeXE0D611cmmp6ipK1nqe6wftO+ObW2hhs9K8PQbQfOcWK7pj2Jx0IrCvPj54+vVmN5qTySyNkSJIyFB6AA9K8m/Oj86TpxYOjDsa/iPxFqmvXr3Wo3tzO7HJEkzMM/iayM0d6GqkrFpWA0ZNJRTGfpcpwvBpCxKhqizxzmpAflGePavPowdgcgdnNI8mQBTXxu+8aayjGQ1dkYuxMmDyDbiqj4/vGp9vPJpGiBIq1TdjK6IlfAwpOKTeOSxyKlYKDimMo/uirhTTJFG4gY6USBwmeaRJBG3UkCrMsgeMMMAYqvYvuLmM0Sckv0qew3NOpHTPFROqMcd6uaXC3nryeD0rlrRsmaU3dm/IxLqzEcDH0ryjxX5h1ScrMW3SdPSvUZchnwegPb2ry7XpDJqedpP7zr+NfJ45+8kepQV2ekeHcQaJHknAjyfyr5O+O0jSeJcLHHsQO33a+tbQKvhmRi3/ACxb+VfJnxa8o6+zAqf3DZya6qcrSRzV1ofQH7NVsLb4RadFgqWZnb3zXpyMxGOwFcF8DbU2nww0lNpAZc59q7wYUHqa6Oa6KjsipMzAHIOc8HPWqUhUSmNV6DJq3MdwPzd+BVGdGijlkVgZApJNSvhZL3PDPjfrUMHhDUYjtX99nB7tnivmHRpPtnjPTY2BAe7jzjvlhXu37RhUeHLdGPL3TSSf4V4L4Lbb450h25/0yP8AnXXgYL2bkZz+M/RK7V7fR7eMMyIluUABx1FfOHxnspBfxSSTjd5o2AnjaBX0jdSFrBs/MeAB+Ar50/aFe4OrqijMKxFlA/vV5FKUvbpE17Om0eAwRw33jh/PQNCGZmXtwD/9ave9PWJtPgVois0ir9gbGAoA5wa8Q8FxhfFZkmY4WJncDrXrttqrN4L0wsSzQSTFSRghcd69rFSd0jzavv6LseV/EjUPtOrTeZdTXDKhBd2/iz2rqv2X4IZvEmoXEke94LT93noGJ615d4gn8y7mUNuyx5Fewfsm6bc3N5q9xH9wLGv5E1pKPLQuVCjajZnpXiW9awYQvvE0x+//AHq8416a5XXra1EjiPO5gO5r2X4hJajULCG5jG9UzkV5R4hWOfWriSMAFOhrhpydzzMRSs7HM/EC6ja3Em0OYVYfN2J4z9a8iiQzXgQ5O5sH869X8QWbXOnvCxzI2Sa810+3kTVfLx8ysetehhpWizry1+zpSE8QW9pb3gjs1YRAAEt3PeqczQmKNY4yrAfOSepq7r/mfaFV8E4zWYa64PmimerRfNBNjaUUd6cvXpVmvmOijaQ4RScDJp09tNCE81Cu4ZXNdfZaLHb2du0kQDkeYzZ++D0FQeL7aNbeyulYHcm0rjG0isPbrn5bHBHGqVXkSORbrSU9zuJNMrc7j9LY87R8pocA85qIcgYZhT3X93kc4pwppIzlO40D56WQfLuGKgZnyMKcUpJIxzVJpaGTbuMy5fnFSdjmlIHGaZkjNS5NDtcldYNhO078cGqrrge9LNN8gx196YsnmHHU0lOxVhrnAI6ULu8ogMKimyc5BzSRbsY5xVKszNxBR3PNbWgsDOBjkVhu2CflNa2gA+aGJGcVz4mV4GlI17puJjuxwf5V5JeIW1lE3PzNn9a9S1BttrOQedpNeZRlpNcgJxjza+Rxb99Hq0VoemzMLfw87MOBEen0r48+KbPL4jusDKBQB+Jr7A19hH4RuDkZ8oc46V8l+Nlin8RzqvKtIi/jmuyEveWhyVT6u+HKLD4D0aPbjFsvA+ldGmfKOOvvWR4Ut/svhnS4tu0Lbrx+Fazg+UxDHmt07xLKU5XIbnA6msu/fZZXckjHBUkH8K1Jfv7WXgDNYniCZRoV1IV4GQPpU3/dsX2j5Z/aFnuPsVlbyOMSOZc+1eQ+BNr+P9G3DKm9j/8AQq9P+P8Ac/bL+2jhIOIjjPYV5t8N40k+I+hxvwPt0YP516OBX7lmD1mfoUfmgbCnHm7efYV8/wD7Rg8mWArnfsYkAV9GQIpsZVzg7mA4+nNfP37Rbp5ccnDDYVbHWvIjG1VE1PhZ8/eDLZZvFX7wlY2t2ZmJ6Cuw1i+MfhYtCCGjRl356jNcb4YMi+Io8SHEqiPgcbc966nxQY4/D9wm7b5TMmO31r1a2skefF3mjyGeRpZWdj8xPWvor9kW6Wz0nWJur+ao/DFfOT8O3INe8/s4SxWOj3ckjAG4kwM11Yr+EzrxDUYI9e8ZSW99r0ckzHckXAryzVSrXcrIpwXI6132prHcX09z5oysVeduwaRiGONxzXlQR49d3ncr3SK2ZVTjGK5DVtIjt9VjuFj2qwJJ967MDom75Cc1zviKYs7lTgICRmummzOnKzseb662b085wMVm1Z1CVpbp2Y5OTVavTpq0Uj6GlHlgkFOWm9qUVZZ6N4dvvtlqWuMSNHGqxITjJ6cGqnxCvFS2TTVC7o3O8EfMhwOM1zem6g9nDhkOe317GqmqX015M8krFmZixJPU1yqm+e55VLBtYhzKTUlKaSuo9U/SAXBYcLUqO23uKq24bo5/GrPyqQu7JxUxm76mMlcUKCvWgjBpDIqpgnmoPOBGMnr1olJX0BImklXZ7ioRMCR3NRzuuCOAe1U0m2Pjrzx7VDYyxcNnIPHNLahicY/EUgZW64Zu9aFrCCobpTjG7JcrDVgVsLg81J9iPHY1fiiVgPapflz6kV20qSOSdRmHcWxwcg8VoaBGokzt6CpZI96s2MVNpiiOFzgZxXJjo8sDfDO8iHWGUaVOW4yuOteZ6PEJPEluoz8r5/Wu/wDFj7dJfbwTXG+CLVp9dLscheK+Nq+9VR7VNaM9B8Q+WvhudZACrKF4r5G15Wn8aiNfuHUEC88YBr6l8f3wstAMfAJBY/TFfNenQrfeNrNdgIe83/rXc3dtnFPc+ttPG3TbVcYxCo/SrLtiLGeTUSL5cMa/d2xqP0qabHkjP6Vo/hRqU5ldsqJBuxyfaub8Zbo/D8wj+6xAP0710E+QGx1YcVyXxAkZfDqxhmEhbipm7UxL4j5Q+NzgeIZjGoCIgVPeuR+D9ob34qaBD/0+Ix/A11nxd/5ChSYKzomST61n/s1xxzfGrRvNHG9iB74r0sLpRZz/AGz7vikC2jvjPzOfwzXz5+0THEwO1SqhTk+5r6AkIXSA2Pm2H+Zr56/aAZ5LaTL5zyo7dK85P94jOpszwjwqs39sxsrKixgtg9xitfxsVj8N+XCwAk+Z93c1j+G9x1q2jXJ835D/AF/CtH4hxvNozRxYIhlOcnsPSvRavURw0rOoeZd8e9e5/Da0Wx8NQbjiQnzME9q8Ptl8y4RPVgK9pt5fs1jbRo3SNVIJ710Yv4bE5rVcYJI9DCltOuLoygBxjGa4m5dYrrywx27Tk11MCSp4aDSMMMc1yl8qyTMPTGDXmRVmefdySuSDLIMYwFrl/ETEK4GD+7PauhdvLgZWyNorm5pheXL24IJEZremtSoI8zuc+c2RjJJqGtHXlVL0qoAxxxWdXqwd4o+hpy5oph2qW2UPMiHABYVH2p8P+tU+4pvqXK9tDb8R2i24BQ5HQGsAnmug1efzdLAJywbrXPnrWVH4TmwrfJqBpKKK1Ok/RmWfChF6etOjmJxtxn1rPQysibuDSxylMpuHNY3ZjzIs3EjEnP51WimKv8+Sp/nTpZgq7ep+lV2bd8xOKSTYOVi48hZSzYz2qpI2eVHPent9z61XUPtZgeBVKD6mbqJl6y2njvWzY/dxxXNW92kZ5+9WxZXsZxzitoKzIbbRuxsVHHFNfrkdahhmVhxzQ86qD616EEkrnM0K8hUYqxZtut2OKyJLrLdTnNa9j/x5j3rysxn7p2YVe8YPjeVo9PjUHqazPhmokvJmZfm3dqt/EPb5MQ3YxzVb4WRHZPI2WJfjNfHpc2IR7KdoEvxduIYbdkljUj7Ox+bua8J+HUf2vx9pvC4WTcR+Ney/HkxxaNK653rCAOeucV5h8E7N5vHEMrpwuMA12Wsmcbd5I+m27/QUtxkIvpTZA24jpzSXDfKq1q9jQpzyDYzEDI6Vw3xUu1h0uBmUjnPFd1OAwHPy9680+L821raF8kdxU1fhRKZ80fFqMy6l5qsPnUE5qH9l6IS/G7RwT0Ln9Kl+LrsNVfjChFApf2U4Xm+N+lbc/KHY/lXqYb+CzBfEfb14wXSlXAJMeDk+9fOnx2ctazLjA3HaR7V7/e3ANiArZBX+pr56+NzH7LKuTlXPfrXm/wDLxGFR7njPh2OT+2I5N4UgEj8qt/ECCZ9Eja0VyuN0mPSoNCB/ti2j6IWO4ewHNb2s2819YzrCSIlZ1AHBK+lein76OSl8Z5PpKh9Rtx/tivQ5J2e8UIxIyMV53Ay2+oZXO1GIG7rXV+HJ5Li/hH3vmFbYm7FmdNySfY9pufOj8OWoY8MP6VzRP7zLcc9+9bniKeWPTbSEqfujvWBd+YQj7cADJ5rz1seclohmpBjaueN1cr4djMurXjFlVlt3K5711qv5sW5xnPaudcpaXk9xCoysTAgjqK3pbl02ea6rKZb6Rmx941U7VPfSLJdSOq7QWJx6VB2r1I7I+hgrRSCnxgs6qPWmVZ04qLyLfyN3NNuyY5NpNk18WSLY2aoGtTXCom+XoelZZ71FL4TOj8IlFFFWan6Hyf6tarD/AFo+tFFZHISXHQVXk+6PrRRVxCRYP3F+lVV+89FFaMw6mdJ/r60rPpRRQt0arY6PTP8AV0XXU/Wiiu77JhLczv8AlsPrXT2P/HktFFeLj/hOzC7nKfET7sf+7SfC37h/36KK+Xpf7yj1fsGf+0B/yB5P+ua/0rg/gl/yOcP0FFFdkupx/aPouf8A1h+tQ3P3k+lFFX2NWUZ/9S31FeW/GX/kLQ/7oooqa2yJR84/GH/j8P8AurWp+x3/AMlssv8ArlJ/6DRRXqYb+CzH7R9aXX/HqP8Ad/qa8F+Nn+rl/wB+iivM/wCXqOap1PHLH/kN2v1b+Vdmn+rl/wBx/wCVFFeivjRy0v4h4hP/AMfT/wDXRv511Pgr/kJ2/wDvCiiurE/CdGYfw2ez+Lv9Taf7v9KwbjoP92iivMWx466EcP3F+hrm7370/wD1zaiit6W44HmU/wDrm/Go/SiivVWyPo47IBU1p/x8x/WiilPZhL4WW9a/1i/Ss496KKml8BnR+BCUUUVZqf/Z"/>
          <p:cNvSpPr>
            <a:spLocks noChangeAspect="1" noChangeArrowheads="1"/>
          </p:cNvSpPr>
          <p:nvPr/>
        </p:nvSpPr>
        <p:spPr bwMode="auto">
          <a:xfrm>
            <a:off x="7702549" y="6044066"/>
            <a:ext cx="1820857" cy="182086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11" name="AutoShape 16" descr="data:image/jpg;base64,%20/9j/4AAQSkZJRgABAQEAYABgAAD/2wBDAAUDBAQEAwUEBAQFBQUGBwwIBwcHBw8LCwkMEQ8SEhEPERETFhwXExQaFRERGCEYGh0dHx8fExciJCIeJBweHx7/2wBDAQUFBQcGBw4ICA4eFBEUHh4eHh4eHh4eHh4eHh4eHh4eHh4eHh4eHh4eHh4eHh4eHh4eHh4eHh4eHh4eHh4eHh7/wAARCAFBATk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0aO3m45TritK2s7id9ix5H96o4H3skcfLEc11GkRpEgO/5u9eTVcKaVtxwTmrsxxpDhT8rZHWpbbS5JItzHAB6ba6PG5eOR7UgG1DhgD71H1ioupapFezs4YbfCgK2eTt7Vg+JrqdyyxMJLdBhhiundZHQk7ihXBIPSuX1QwqkttA5J6nd1pOUnq0J2Ssc5xcPs5yPu5PSrcWiyPhk2+1MthHHdMzOOldDYXEMgVQ2eK9PDU4yOOpNplGDT7iEgNitm3iZYvmxTiUaMeWuSDTgX4+bj0r0qdFJHPObHQ7YmEq/eHSsjW5L9p2kVXO70rbVSxAAJFWEREjLSIAi9Sx4H19quVKPK3czjVldJHn94t4wLmByeh4rLklmV8FGH1U16ZYXVrqEE0lkCUguXtmDAH5kxkr7dKSTT7eZ90turHPoKxWHTWhrKq0/eR5dIXc5VnB9Bmq2Gw26PcfevVP7AtDKzCHGe2KrXPhjT3ib5WWTtzQ8ICr2PNeBGz7QpA9KsaXdQSNFE8i7lPKkYrpLnw88JJVVCdOTVOysbGGWRtQUR+WcqFODJXNOm4vU6FVurnS+FLGKSQXTRiNEHyNgndW1rrfaWCmYDb/ABZ29Pauan8VtFYx29rmMJ9xQP4e+a5zU9ekmfbIxcHsprGU0hxbbub/AIi1ua5ZbC1R/LjGGK9+Kb4ZtLqZF8xQ3PAxzXO6fdKs7Hc+SOma3pNbm0XTmuTD9skI/dW0WdzN2BbsKukl8TKlrodbPolra2qu8shkk52rxtrADWazHa29M7Tk81z2heNZNQhvdNubpBqFvP8AvbXcWkQMuQo7kD/Gm/b7Jdfl0fzwupxKsstscbo1bkMxrdVItJnP7xqeJGjmiSFWUHHZeFHrXlnxPWbTV0zVCyrFbXCtLlgVMb8bdx6V2nivWodP044w29vLyeSq5+ZuKytS+HOp/ES2t9JvP+JfYT2Et3hov38RyRE0ikjJbHHoK5cVWSkVRp3ZQtrNPsLQqIrhMloySHwPTI9M1Fpfh1b28MzRoloeJNw+Y+1ZHjrwSvgzw94MsY/EV/ZapqU6W95cwTBIRtVtqBBn5iQuTmvQfBCtPpse9ZEmKhZVcZ3ED1HHNVh6imjCvh3CTRa02zs7G3+y2dnDBFjscEn3+lUfEUYdkZUjYBeT15rW1iEWoUrgY64H6Vz2oyhj5iy5B6L3zW9WX7uxyqDuYlxBdTRNB5YOeinotc1deHJFk+ZhGCeTHzXoMUXl2qvI4WV+imrOkafbSb5JcHPRRxtrJ3SQNdzzZdKkupH0vQbSaa6fCYK9Se+e1eoeDfglo+jWKSeItQa81B9rNCjBYUb+7jv9a9F8E6RpdlYJPbRhW5YyDnmtSeKNYD5jszsxbleBUczR0Rw63ZyuoWdlYqI4bGIRouEVFGF9evNcj4jhnljWC0iUR44UcDJ9RXSeIb5oLmR0KOMfMdvAFYmqanY/2aJIS8zNwcDBFb8yRlNWOY12W7hhW2mWFPLA+VCG/D8a8d8WLHcarLKI8LJyUH8PtXpuoTRbGAhLANuJD8V57qUJl1CWYNEgLEAE1NZNanI6mpzNnDAkm4o2B2q99otP+eTU3U41h3eSuWHBOayN0vqv51z3Zd7n13pdmE1LMkzsiqdgXg/jVm81JrS7UpOyKwxgiucW8kEhkZnDkcN3qOaQ3D+ZLI3TjNeO6bk7s+mTsrHe6frlksKI05WXHz7jwabJrwklWO1CP8xGR615z9nurq4jghYZZ8A16Vonhu3sLePzH3TEZJ9DSnFp7lrYuLcTyWmFUGX0rFud/nsXjCuRzgVt3SzW8J+zw+Zx1z3rCk/tB1LSQNG/8666cW7amUmS+HbOwuNRH2pW8ocYccGuiuLBYoJGjt4kjyQDHgEj61laFHBLOgumKQqdzk8EdOB71map4k2+PLC21hYLOG9ea106FZdrOFXO9h6nGK74vkRj7OUm2X3uYbdcxqWAOPmYEj2p9lercFhs8sj3rH1pis5EQyM7hgYGPT3+tQW99wVx5ZXnhsE12wqSOJq+51tqHZgAXJZgCF657VyninUrbVpTp9hNf6iYBLHJDaJg+cPusM/eCnrVfXvEdrpegXGratJNa2tvwVt33POzcIgHXLHitH4f6euoC2mvrFoI1Q3JhRyWiTGfLz/Ec43etY4ipJqyNsPThe7MX4KeItEbUfE3huO+lh1C1vUuriK7k3kSSoPMCt93BZSR6ZxXp0qtG21o3Tdyu4Y+Xt0qS40+yhv5PsHhK2E11agyzCONAGXhQ56kjOR7Zrj/AIXo9r4ZY3k140slzKswupWkeFg3TLdB6AdqnCYuMpcnYrE0nbmOmYshJLcVVu5mwNisxLdqukO0p8pcgdT/AAkVWkYxM2F4/hr05VmjihTvqzJvFkdn3h0Hcg1iXcdmZxuZn92roLiaXO1cfN94kVk31v5kmY4fOHt2rjqpy1OqKSMG80SJ3M9rdmPOcrXOX+juFZ455jKp+Vs8Cu8SB48BUCY6g9aiSxDOWZevtXJKi7F8yPPrGw1SGcPIx3A5ByPmrrfCcNzrevWulyXTwmRjvZTyij0xxz71el0ZVla6hkYkdUI6D2rqPhzYWsN1dv5Mck32bcq44PHQ0nGUYlwabK+m6X4J8Oa5pDWFjc39/d3bxjUYbYyMGCnCvJ/CBzwK84+JdsunfFnUFjsZYbjUYlu0km+Vtw4Oxx95fUGvX/FjRWPw4XULWI28dgUu/Kiy2Nr8jA555/Ksf422f9u+C7fWNLks0vrcJdWruQMjGSpPdT6etciqOOrZ0zhzKyPGPD8d5P4rU65FFLYwW8l6WWTHmJHyysewA5Fey6FB4h1Xw1danc3KNc6npu42cUmNqyZ2Ev22qRjFcm8Wh6n8F7W70y4ikuPEN1DZ3khwGUGQGWD/AGR8vK9xXR/Enx9beArm08jT2u7WWD7IlumI9jqMBTnt6VzYypzDwtCW32jzP4y/DvSdP+H2iXWkwT3utaDKrx+TcGV52VtzKyntjJr0LwrdWuoaHZa1aNA8N6gYiIg7H7g8fhXiGtfFjxJbeKYVTw49kupAzRRzvyJE4OAODkcfjWx4U8Tx6BrR87S9R0fRdVfzXiuoz5cExOG2kdMmtMFOcbKQsZQknqeieMEuLeF5UZCT94HsPauBbUJnaNhC8pB4VR94f416FqkZ2y2jSrKdu9XHzb48evsKo+HtOtx9qlXbuGMKy8+2K9JLW55Tik9TGGnXcnlXFwTDnGxQcnH9K3NHit4lLLucHj5j3pb2I7lUrmQdD6U1mW2gZiFY9lHrSlJxJUE2ejeHJlXTBCCoPp7VR8S61DEvlrJ14Degrm/Cwub68CmR/u/MAcbVq74rs7JYGRZCjp9xwd2fbFRGTepq0kc9rWow7Ngukd8ZAPpXB6vqxidvLZk38HaeKueKW0+GKV7lsXjJiLBOfyFcRIs0pEILtIMb2dSOtax5m9DkqzS3NG6vPMSRA23K4U+rVhT2zpCSEV3/AIh3NbNvpUkzhriQ7FJ2he9c5q39o6bfSO7S+SuGjJGeDxXQ433OJtXKF9avGjNNA3kuvPPINY/2Wy9Jfzrd1a5upLJkeQsGA6isfzZP8mudqzEmfTNxY37DlV9qgg0u7eU74mx616Q8CMBtVVz/ALNNFqi/whq5JULH0sJ3Zi+EdBjiBvZ2kUqcIPWuqklCgblP5VXUCODBbYByoHNQS3SkFgXY471wTozcjq54pFqe6jVARkH61nvdqEdn5XqQT1FQXsz+TxjpWWZmVdrgHd0reMJoyunqaFoL6/mC7Y7O03q0csLZmcE4CkdiOTn3rU1rQPBMlpaz6rbz3P8AZ10BFcSBjIsuOfm64Oe1VfBVvLda7F5wRY40LgLxkjpzXf389tFbRyXEaCJpFDZ5wScdac5NR3NYtNbHhPirWorfxnbWehyW8WiQQFtQE2ZJo3Y/JgHoMjr71at1l1O7t7Sztnkml+6oI/76J7itf4neGrJfFtrqE04tftcRtmlRRjIOVBX+OvLvH/xItPh7ot/a6fdwrrjKYYrqJv3kaf7K+tbUK0uX4jhqUuapsdjfvpmp67c+GreSO6h0WRDqEuM+deEZ2r7IK9J8AyWtlo2p6hK0cflACTccBEHJryP9njSFtfhbp+q3hMt/qskt/dTytueRnbqT9BXc6ws89iPDscRFtrGRcSoPuxKMkH/erqqRkqd0hU0lOzO6vvFGnw6pp8ZuoTaalEfKlD/LuABwfqDXJ3E7WPiW9fzo2srjEsZReWkH3g31HSvn/wDaJvB4Z8V+G7fTbG6SO4TybW1hk/ds4KqFwfTI5969YtfC8n2SObTLnM0iLK8E7sSJQMlUYdD2ry4qvCSkkehV9k6dr6nok99buscltlI3QNtAx24/rVNrlWzgc+prM8OvJfWe4xtHIJjG8Mi7XiYDkH+99RwauyJLDKUaEn/ax/TvX0cLSipPc8l+7oRkhJdzZ9T9KUXSIVjWNBvXK56tXD+IfGcdn4j0/TbeGfyP7RW0u534RXdCVjx2OapLq0158bZ9Lj2fZNI07a4YsWEz9fbgetRKrHYFTklc7m5ZWlzjH0pkLQyTLG5YAjDH2qhLMY/mBY9uantbOScecsm1j2oUx2ubkYggiWOFgy85ZqueFWitG1W9LKEjtwWUf3e5qnZafcGLbKyZ9BUd/YfuP7NZ1Md/IEky2N4HO3Pb8azrpzpuxpRXJM8i8f8AjjxdD8OvGl9LHbf2BMTHpd75xjkuAeDhR/CORWH8BNa8PeJPCX2TxL4ye2ttMgCyF7jrkcKM8kD0xXY/ETQW8aWdl4B0eK2Z7+980tLCwit4IM5O3OTyccdayPh/+yxZ6e81j4s8RNctcM0iRaaphVUzwdxyWJ9McV5fsIqF3ueh7aTe1jJ8L6fp4+IMn/CF3114g0SG6W9azgXa26MDLqD1+8eO/Su18Mf2V8SvFGv+K9c0sNaabfi10i3mBw4TrKynq2e9duvgzwb8LNDn1Lw/YQpqX2fyhNd3JLygc4JJ/lXl/hb4i+DfD8t61w5m1fWL5yfs0AEYXGWYNnHljp61FOEFPlepc6s7cyZzH7Yun302m2HiLSdQ+zjRNonjCqPmd8KVPdvUegr0Hw9qej+KPhvp8Vxf2euF7eJJFYHLnaPmAHRsfka8dHxR0v4gfEGPwzrmh2baFd6gqzoxLPKB8qMOgXr97rX1Z4H8K+G/Cupahpvh7Q0tRaW8Swwqp2BcZ4durZzk5zXVKUI9DkfNNas8C+Md0PCceiaVDDqjIZ0ayt1+WYNySwk7pjIIPpXe+EW1KSxN1qFrDa3DpmSNWDqFPQr7+vas74jWvi+/+Juj6pr+naVaeH5DNaxOJDK8chQgHI/vcD61DDd3WnX2laereWYS6KrBpPNlHBUMOOPQ1pTm3LQ4qsbbnQtc7vEP9hrtdmshcowbkjdjOOtPu9N2zeZ5DAY+UnpiuJvL+88H61oXinxBbXV9q+q6gdOuJQwVEtnBCEL0DKe3XvXr9nbNeSoFkjlRznK/dK9Mimk5t8xTgopSJ/DmjJa6aTvCvOu4zYyQPSsXX9OYs0k1wqrnjA612eqXS6fYmJVRiy7I8DlTXNW/lyP9o1D97t+6OxNUqbREl1OXtPDNkpnu30tp5phhJpF+4PWud8R2dpcSYwJBGMK6rjkV32saxcSROsLLaxKfX9MVxd1IridvKUFz1PAJreive1OatCLRxVzPFBfi0m4jP3R6n0ovWtZGEcuwgAAoR0FV9UtxJrpMyHCNuzng+lU9Su7ayeW4uMRbzyprWfxnDCNmcz4ptmtZFVY1dJGJjK9QKwPK+tautXySXTM0jSD+AdhWX9tf+8a4K794GtWfbcDKyBccdM1Iq/Nj+GrX2dQg4w1VwjeYc881y08Uqmx9LKk4slXaflGBTRbRseWAB64FSYAJ4qRBurtg4NbGE+ZGfcaTDKCGlkA7YFUm8MrtzBK7uT0biugVXz93I9Ktxx5wzA8DgV2U6cZLY53Wa0ONkh1fw/aX9zYWv229lRYLVGk2p5hboT2GOv4V5j8YNI8ZWfgC8d/E13ayWgNxNMx2wpkg+TH/AHu+DXuesaHb63BbWt1c3dskVwswe3k2FmXnJ9uAKx/if8OdJ8baJLoer3txJZ3T7tu7LxP/AAOp7Y7mvNxVGmp8zO3DVJctz5x8J+LPG/jj4eXerQxf8JFFYP8AdhBWe0ZBw3uWX+Vdvqfw48L+MvhtcXlnoqSS3mmNNBdSkmSGYDLHce4PUV6d8Dfhm3w40GfQbW5S4tUmYiUptacn+JgPukDj3FRwXGl+DvGP/CJ3l/bxWmq+ZdWMDkL5DkYdAB1Q5yPeihRpU02mViKspdDL8J6PdWPg7Q7SNS0UOnQRLIjfI5C/MVx1561ieOdd0nwaE1bXtQnX7afKiiZic+qxj0NepabGtvpUFv5cYWBfKxt6gH9K8b/aj0GaXw8upNYpq11HFILCKJSWhBUl5JB2Crk5rbEWVPRnLT5pSPHdF8TTfEP4gMniaPTrqzsNUhktbiSf7ObQKSSBt+90HHtX1Z4Ks9C13w3Hq+n6tLDDNNIilXDLkHBC+lfEXgPRbeTwzqsl9YpNtgP2V1Yh1YjcWB79q+vf2V7jw7ffBnTdLsUjaWyLC5R8MyyHndx3rz5VGndM64xT3E+Jct34R1jT9Z0SK68QT4+zzWMZVIhAxH3n/vD+H3zWnq+rXk1osuhTGXzWUTosqs0f+8/3Vx09a5/4nWV3pfiDw/cwyXMtjJeoXhA4yOm49e/ArR03TLDTvGc+hWCRwxEf2re26nhZGPygjsW710YLFyk2mTiKMVqjiPiT4d1TTp7r4iarOnkQXVlI9gBmMMsnMj4wMhf4u9V/gHbNqzeJ/F0kibNX1gvCxOXKHoM/3cV1X7S1rPffBHxNbwRmaZ4llAxgEIQXYfSrX7PemWFv8HdAa34jkt1ly3d66ZQakjLmXIdTJpNk7bFVi6vzWhaaVHGqhWxVmNVLZ2qGbnirMgQQnHXtmuq2hhGSCK2XIWNm9yBzUf8AY63WtW17dXe20s1Z47Tyl2F+7s3U/Sqwdg4/eFAQeh4GOhqpq2ova6TcmJi17dhba3XG4NI/Vsd+K561SMabsjqpRbkih4T1pNe+K0z2NuHs9P05o2nPGGZ+FRffH6Vo+K4/+LgeE7ibULwM0kqKsJCxOMdGA60eA7Gz0vxRqVvbmBc2MDFoxhmKllLEdskGvLPi/wDECLw5qg0tLjzb7RNRXUpFRNxSA/eQ++K8SVSTirdTukrSPVfiX4W0LX9Fujq1q8suxhFI7klHHQqh4PNfMvg6LQfDWm+Mf+Eka1utQ0618jQ7WW3Qqxl43oo6kk/hXu138V/CuoSo0GpwpZXcEU8U0jllGeSuwd+1fP37QOl6XceIbPXbWaOSAyxHfG+CSDuxj+HPvURfv3YpO0UjzKD4P/E3TLltSTwnq6PaQrcO0UIJySGG3b14x+VfW/7LPxHv/H2l61aeIy1tr9i0a3EIJRmQKAJNh5UnvXXaH480eaytPES3M32WfTk/0eNfMZSpAYZ6Hbnk14J+0xajTfGEPjjwXfmDXEAa9ktbhQssYA2s4yOMdscnNdXtlN2kYODjqj3L44ae8vw8mkhkVpNNlF8qKwO9l5XPt/WvIfBaf8JuLLxFY3t1eX9wdxZHCxWMv/LQ7P8AaxVbR/jZqWteFYYLqEz6tIyKU8shpSf4wccjGciuR8K65q3gTx1qGryaXPHpd3N8ywQkRIWPMjnqAOenFOlKKmc1SM5y2PU/ilYWfiTw5PA00i/2VA15FLtIAnj6n8MdvWul8Aahcy21prE0oSzns4ZJ7K2Xm2mYf61D3jYc49c1keCrqy8Wat4yu7O9t7rRCItPtpIs7SSuZGX1OTgiuO+AEdz4d1rxx4NudYF2dKuCltak7vLtgpbcobnAyR+FdrvzXTJjFuLT6Hp1tq02sz6j9lkD2lvcmG1cOWJxjcT75P8AShrt0tGWVlZy3Cn+GsjwFe28fw+0xdMtpEWZ5Z2dup3OefpxVe/kka5+dj1PbIzWyate+pzy0dhdXuHz8oQt3JrGjLTXTNJkJg7gDxTNVF4qB1kVVU7iB3FPDL9hM7DG5c/SkpO5nUVzAujuuGJjLbm2r3rH1LRUu5N0mflPQvkfjXQlWjzIoLbhlSD0pLqL7DEl2dzI3+s3dqfOzn5LHlXirTbi21A/uNqnhSOhrC+z3n/PA16b4mltr9k8hgUXlsDJHFcttj/56Tf981hNNswe59rRzLJD1HTg0ww8gk4FV7LbJHH1PTOPStKWJWOOQO1fK4KtN7n3GKoq+hCkY7nNShFwAMg0m3aMfnUq44r3oSa2Z5nItmPihORzUqwyNlVbHPpRF96pUc7zGrYOM4xXdRxLSszCdBCLbM1x9nZiA2VJ456Zpun6RaR6rdanH53mOoiOZdysq9OOxps14lqLmeZirQJtXHPLDrjvVPwNe6pdeForvVI7eCUu4DRvkPFnhvYmubEVYzla500YOMTz/wCKqeLtL06yh0TXrpA1zJPJKQQ3ls3ypuHpWV4aW58SeNPEVx4mtY4r+ysbe2gMn71UY87wf4c9zXr8dyLzRWeUwOwlZQAMjhv515h4UuppPip4lDNP5d3boIWcA5VeCABxXNh42rXvoa4mpemo2O00q8TWLZMEJchhFLGrZXeMcjvtPXPtWJ4i1DTG1DWddluzLb20C2MUagYGDmRxngntj0rmvHfiNfBPm6hbtjVfJa2kbbiOGIZIBHTce1Q/DfwzDd+FLK98Q3yahPco10toRsjhDHIyO5NdOIjKq7QOejy003IvRaJ4Bv8AwvqejXM1r5c961zaSRgIcSgMFQj6HK9q8v8AghrUfwv8d614e1FohousXYW3u9+fJl6qG9AfWvWfiHp+mw+AL6UaTaSxwxrI0QAUYBGQrfwnHcV8tfCpvD/iHUtSsfECu9ncPLHbj7Vi5Eo5j2jvjHFc8sPVizqp1qEoNn0r+0NMZfBq39ldKmoafdJcQs5O3gjPTt0FQ/BafVdT1DU/F2oRrJda8wDkDKoIxwFJ6LXC3mrX2g/2X4d8TSTG4u7dRpxnQ4n9nxwWxjNei/CrVvtFpFpEdutrc2dwYTbsu0lWGSVrDL5Sp1+WaKxkYqnzIrftMagum/BXxXdSTeV5trHZ2qnqzO/zn8QK3Pg9b/2f8FtBFyVXydOV5Ng/hxn+VeJ/t1Xd5HoukaRbuos/MLSAPyX2kjI/CvbfhbqUcngLwzGsU0v2nQYpF24IYgYJ5r3ozTkjzpwtA7GEK0EV3Gx8qQKyE8cEZqG+uY4oo/tEgjEjlE3nbuJ9K5S7Q2utR+IPEkwisbaweG1iDnYiqdzysAfv8bR7GvPvAmv2vxK+I/lx2sz6VozG62zXBDjP3PkP3ue9RPFWlyo1hgrx5z2eNQxJbcxHAA7+30rk7q5F98ZfsrSSLbeGtEe9cJ92WaUHDkd8DpXY28Us08UDKd0rANzx+FY6zWd5498ZabbQRteW+lxxs5GMoV4UmsMRUdrWFSWtzxnxD8RLvwR4o8N6tcTvJomo6R5d0QvzxrJIxVm/vHcBz2rgfE11qniDxfd+OYLPZbMogleUO8dxFjg5HJOO1eneJfANv4x+MGi20kkD+GtP8MQPJbbSVmAcqUX1+bv2xXW/FzRbfT/gdquj+GbP7Gmnxo9rFDn5VB5JPoK4J0npY9ClXhTbbV7nyz4KjX+0/s8N5M2ltKW07apLn+8ip1JU9Qe1dToPiuTUPiE3hSCO21XVtanFqwubIRwxtzh2BGQw9q4T4J+Jbbwn8RdNvJrK/wBalhvdtmbUttDSfK2AfvZ3dPavcfj1a6d4N+KHhHxabmLT9bNybeQTqCjwHkTMR1YZxz1xW0sPBTbkyKla65VFfIn1LQ9W8ApLodkk+qfbom/dWc3myJLnD7VA+SP1z6CuX+JngCx0H4aPfXXiHTV14KJY7K1JnZQe+OWBPTnivXtA8MzXsN1/ZOoT3pvpBLdaxcqYJF3HcfJUfeGOh7VX8SaRZ6hP4h0/wrokU3/CO2vlzXCoHN1dOOFY9WCZyBXLQpuUuZms66UEo6HhvwM8Vafr09v4c1azM81ugk82QlMgffTIAII4P519CWfw80/ULe5uvDurXWmJBbttZCs8cwAJIYP95T0r570T4Q/EjwfqGkR6trltp1z4hvVhtbG3YSSzF+ZGbj5UC/e+uK+yND8FQWGgSaNe6jcXcEsQidV/dDbjBUEdq7q1OjG7tqcHPU5rpniPwLEtv8ONQ1yCzktrO6vZVlt7FRJ5cqNtLrGOcdCR2rz74hR33hH4xz+NtBntr0Xuhyq2DzJJgRyIfRx96vW/jh4u0P4O+DLDwt4E0qxTUrt/KsrcEv5RY8uVzknPPNeNftPanf8Ah/wroPhWXyDezsLnUb1Iwjyu4BYcfdQ+lEZN25SVGMJPme57H4Uiu7DwzpWlxyKcWMRfPuN/Xv1596q3Oo/ZbyVWRGGdx3DjIqbwHcDUNGtbfas8ttaRBJFPymMqMHH14/Cquu20j37G4mRgRgBumeh/XNdqoS5eZHkSqP2jM19Vt7i9ezmkiK43MRkFfalbUNIS32TSNnOEXd0HrWpYeGSYzIwURYG5+Bk+lYWu+C7WW4S483y5Dn5Q2Qoo9nZCu3uW7afR5Z1gxI8nY4+Vqu3ctvGkhSKN2C8r97j6Vnw6YlrjNwjFAMZH3abqckdujzW8sZ9fQ1N9dTRL3TgvEFlNcTzXcKLHhsoFO0/lXP7NV/vS/wDfddffJNcPLIqwxZ7o+e1c59jn/wCf2nJxOBxd2fY+muoCLGuBtxyO9aEQzwxrF04zRpiSVtvHAFaImbdjBYflXx6Tp2PuFJVb6l77OrHKn61ItsvXFQwOxT7mKseZhMV308RJox9iOjjGfSpA4RixwFAy2eyjr+dNjZWGWIGOlV9RuPJsZXAyVxgY+8TXfh+eSMKkUjifiLr15p0OlaZaWLXWo6/dyW6OD+7t5Aud7nsACAB61lLc+OvCvgaPTrnTIdTuYA/mXlidysDnkoed1dL4hs7jUtPtrPTb5bS9t7yLbI8O8eYMmXg847ZFJq+rajps0Ms1pb3EU0+xWtpmBDem3qB1q54WMruTsFKvyNK1zyf4Z/FC7udQu9A1q3/s/ZqC5SVdrgMucYP3STXQ6vryeHfEmm+IbhUTS4RLFqDHAaNG+6fQ84r5n+NOuXkPxI1TVYWktxHqjks9uxGwoACT0cDpXo/hnVJtc+FMeoagq6va3sTweZDESiSr0jdOTjHOe1c0aM6bUk7nRilTnqtDP+IXiKXxn4ptdP8AOj2XGowiVFB4HG3d/e3KO1fQOo6Ykd4jaeFtHto1i2MR8gA43DuK5m4sPC3iXw14f8aW0UEOp6SIGbyUBwEIRoiB+hNWf2hdGm1SG21DRr+6sL8QbCLc7GnDfw/UetdMoSUeZnmxmr2PntdT8c+MPGniHwbNegaYHl+2OjHaFz8gX0ycVm/CH4QajH4sS9uboteWGowpawQcrI7HhvM6fL1Iqp8O7LXLbXtQ0s6l5N9fJI1xPM2S7KT0Nex/sz3WpWvjvW9DuoyZLSJLuARZZfMPBBz7d6bryha2xVNJ3R7V4l8K6zd6Tpz6la2N9f6XeR3MN1FGGbqd4APTIOfwqndaLaf21/wlem28kNzHKGW3Ax5ij7xPau51LXoNNsi+og2jH5Vy3BbHY1ynir4gadpKW1lbxxXt3cnbHbxkNgn+LPYDvRLFwUtVqU8P7p4H+1rC2t3nhg21nm31HUBFDM64f7pG0j25ru/2d75pPhV4RmjlbOk3s2j3AZc7l3EDrXP/AB5ktfDTeAtU1jWb3WITrv2t4bkgRRfISSmB6n9K8k8C/GSx8JeHvFmlyQX1zdajqbXmnwI4W3ibdkMe5HtXRTdncapupGx9N/GDWPD3hbwdcjWry3j3pcmGFlEk0uflIQHjjJPpWX8HIfh7ZeI7aw8Hqs1+um77u7mQmaeRhnaXPQqP4elfL+pa14u+NvjBZ9Tk0+NbGEssceI0iQkbiqnlieM17V4da38PC2uoU2zxAKZ14Y8ck49q8bNc4hgq0Va7Z9TlfDc8XhpS5rW0PprSbVvtZk2qjRrgOwywJz1H0rxLT9U/4RP4/eMbHWdceeTWNGNxG1xGI0Qx5widm4rS+CXiK50rwVe63qF3c6jd67rMwsxIxIWNDtXHoOteW/ta+HNekWy8Uwn7bcJPm4NuhJRf7uOwFeg6vtuWXc+cq0vYTlTlutDX+Cfjqbxt8QNMsES2snTRriC1lk43qJskBejN/IV2/i++/s+XxoNSv9Qv00/TkitLZxhJppF/hUctya+PPhZ4hh034t6BeMBNbRXoVEBI4k+XH1Gf0FfYsehaHqXi/UmXffi0Hk3lw0xZjMRxHu6ZQHp+tE6c09DNTgeTfFbxpoPgz4K+ENJ8P2EFn4htxDdWsrKpmSRXzISB7+vtXSaTq2i/GDS9G8UeOp7HQrTS5o2mgnRds8+MqHJ52nqBXkXxd8NDTJdStVabUG0PUElmecfKkLEfKvc9V/OvVtU0vSdM1HTb+/sof7G8Q2kURQ8pZzIPlb0PPU1ErOCfUSk0uZdT0PxH48+HekLKWn1G9iUfaYphIRHAFHCr6Lnj8a8Q+CPxmuNO8I31je6VcXD32tPd3F8smMhjnaB3PbNZXxd8D654f+HF9qE11HPNreoLvjiy3lRI2ERfQEkGuQ+EP9o2NwtvfaLPd6NbXDtPL5LfIBwRx6GnFKNJsyc5Nnu3xCs/FXin9oT4e3Vxqn9mrKftNlb2o+e2gxubdnu2MZ9K+jNTtmktpFudQufuspEY27/8DXzL8RteSy8c+BvHbSr/AGPpjpFuhf8AeYIxhv8AZwa+iPEGrLd2EM1rMs1rcx+aCowSOxyOwrjrVbw1No3seHfEDwPpFjq8OtS2sst9b6jBJBd+YWcxHiRSPUDpXjf7ack3/CfW+PNa3WxhVJG6O4GSc9+te6/GHW4b7wwY7e6t2vIEM6ywy8Ax8hG+uCK539o680fxD+zVY30dpA17c3lr9iYDc6s65Zd3bk1tgpvmV9jGs/aTT7GX8L/FttP4S0bWLMESQxC1uY8hXK42s3H90kEfjXRa000mp+dJb4VcBWQ9B7+prw34MSnTc6TqAdGErxMhXH7wEZQn6EmvdPBdxpuraWz2N4939mkaEySAg7lODkHof6Yr1I1pXcVseZUp3m5GjFlY96zPJ0z5jYxVbWr62FqVe9wf4UTmrN5YyLHtXOzsR3rGutLaeNzChjP94jPFTN9Ba290oR3drPNlbyMA8bTnLGm3jRhi3IXbghx8ufcVZi0YSmMGIgL04wSf6VoSaVcyRlVCFR1BHShMl3tqed6pLPJA/wC7SNlO0PGmFasTy5v+eo/KvRb7Q7uYG3iVTu64HSqP/CJXX979acjlfNc+lrYttHAqwkrMR2xUCx7QMVMFYemK43g4dT6NVH0LsTswpRuyahibb+FTxzZPbH0rN0LdDWM21uHzF1HI/vepzwMfjWdqN9bWd1e3NxIVt9KtjJctuzlz0WtaedLe3kvDhRDGz7j04GenevPrTTRe+HtK05riV31vVf7QuvWSBG3Mn04xiuqi1HQmcb9TtLOONjp7PEfNjjNwxJ6NJ2qTUN9s6X9rbxytGCsynjcg5J/DrS2U7Xep6sWVQsEy2yFe+0ZP86brUX2m2/syMuj3oMJI7R/xV3Okpw1OZPlZ8+fEHwHp/wAUPAmrfEBlvdOnmZ2sLeEgRvFHJt8x0PUORnHpXqPwu8HTeF/CtlDDpOn6fG0KzXcFs+62yRy6huRnqRWP8WNatPBi3dr5cz2ceniYwxrxDGuFKcfTNcb8N/iVqOtaFFZylZFln2aZJK/yXCH+CQ9iOledCc6T5WtDpkvaI7/VfCdt4bv5tc8Pl7nRNUdft1jAAfKlY8Trj3HI7V2Mum6NczQ3OsRpMwTbasxPHHP4+hqjbXszq+m6jpV7Z4hVZltgojiPoMdQfWqL6jpdxptx4TXWobXVTGz2HmqyqrHhUDMMNz6Guly54uPKc7puLR8/+JvCGk61rsV14OvvtVvp2p/Yb5FyDE7OSpLdeckfhXSaTdN8P/iLpk10xjlvpGtC69W92H6U3wv4DubHS9V8b69qjeH7kyta3+kxoFje4ifKTsx6scE5HXNeXfHn4iWniXUNNuTcRtNaSDzHtl3bl6Ek9jXnVYvmUUd1LDOd5o+wPiJqMFx4dcMiSQPGW8xsHbxyRXxDeeNNX+H/AI41a60WOGWWSBo7JriQzfZlfqRnqfr0ruLf4zQv4JNrbwPeSC3NqqSOQySY4k9xjivBkku1trnUr1TK0++PccE7qihFym3JbHo0cG01zrSzNLW/EPifxVo/n69ql3eXAvFMIlf5R8mDheg4qjqkSX2os7EL5ESoPujdgdeKyEne6g8mORtwYFR7962vBmgyX2sCG4WVmKGRVA4OOpPoPeu2pPlTbOvB4eLlCEI3TtqdN4agNjfPdWlxHFL9nWQyF+cHqAO/OOK6TUPGt4lolg12PtEreXGSfuZ4Jcj+Vcf40ksk161j0K8WR/JCzSKoSNHHUJnqB6+tWfgd4fvPGHxr0PTY4ZJ7WK6Wa8dRvVIl5YtnivLjl0cTJVKn4n02L4gjgaDo04q66o+sbu71DwXL4L0uaNJvCslkst/OkGXsCqgq4PdWc5b2rqfGHhmHxZJDHBrEyWTac1zFLZSgmZyPlLdmU112pzWEcTtMyQQ2+GYlf4FU4BHdQO3evHobq98EeJrjVvBXh/X/ABH4Xu0xcWEf7tdNbqZIM8mI9Sle/GFOEbWPy6pVnXnKaerZ8weJ/hx408JqPG0Wl3MdpBOV+1tGARKGPz7PT2r6u+AOoWmveALK+09lme+Pn3flpjNznDMQOnPrWP4X8eT+K9N1TXtHsrS+WyMsUVjdRvI65zwUA2ZJGMdcGuYsfB/jSDQtK1y/guvD9te3DXGr6Hp85iBBOFkbH3BjHyipuuxlK8VqyfxHpLa3438WaTdQmNdUlktAc795MPydOnzqKl8P+KNI1v8AZtN5ezmG40ZRauJwFDXQGNobvkjNZdtp82g2N7d6SzxGG/SaNxcFy6od5+fv2FU/CXhex1b4ga58NNRBls31lNWSA8b4XUNk/wAJAPFYKmnJm8b+zt2PHvCfizWPF3xe8MLrd/K1rb6hDmKViY9sbbjlR1Jx+leueGvi/beH/HfjGws9B86zu9Ua5jiiYFI1P3m59f7tH7S/gXw74U1Uato+lR6XPEIrqyltmKeYoO14ue46+uK7f4A/C/wJqfhHSvF95Ha6xfTl5Q6tgWzZ/wBW2Pv4PrTlR9o+VIzVWy5uhw3xUg07xvaPrmj2u15VBeNZDFHGo45X6jNcr8Mdd+JmuR3Gm6Xqd3d29mDbnEe+BB2AbGc17d8aNJig0G31SxtotNe31EW0qhQsbxv/ABOR1GcfTNcR8GvFFj4X+I8/hy1MSaRqUougqc+Vc/ddM91JGR9a5lheROnJm7lGa54oytO0XxBp9lLp/idszXJeQWpUIcD+PPv6CpL0/wBseG/DfhV1U3p8TwBrcZGYlXcB+HNe4fGrQdMv/Cdzrd3IbeXRIpLgyKAf3ZHzIQOeexrxH4fy2Or+KfD13c30LWZnW6gYybHVgvCfl3ojQnSmru6MJ1IVLSScWvxOn1HRfCSfErxn4e1TSr6/sbq3j1i0nsztmS4XMUgiPfAbOKf4RjufCXi1dM1yJbcXYEv2i4UDZGFA/e46OeKg+OHj7TfDfjbwX4o0W6szfWF3PbPEjBwbeZMMzKPQ9M+ma8Kt/iNHqXxQ1jxF4smeZrmMhQjEIZAAoYj6D9a0mpxXNBXa/HyOvD4aFS3O7Jn11eiGSQrbyQzAndmJsgbun5j+VVtURIYlVVGe23t9a+dPBXxxsdN8S2cK2brp1w62915zbhEm4bZFPcrzj619N6pYN9naYSrJG+HSQfxA8g1rS5qsOaceV9jgx1JUqnLB3Xc56zkDO2V2OvT0NO84w75AoZ8ZOKmWNomC7c5zk45pRZ5wynORzkVaTOFu25BFHGsbsxILGqu2P/aq9fwTLZbMKMng9xWR5E//AD2rNtp2M2/I9pi+7z17Cn8H+Ln6UyFc4b2604l9wH8qqFRSPbSZKnC896em7aV6ZIxUYznufwqzFJHGPNmcRxRgs7k4GPxrS8bBdp2Rx/xhvtNi8PRaJJf+TqGp3EdtAqPg8sMn8q6oW+m6fqeiWXK3NrbusBzgqoX5mNeTfFfxVoV/4t8IWf2K8kgXUxLNd/ZG8iAKOCXxx/Ksf40fEyLwv8TDcanJLaWx0W5jtZXbImd1/dsoHbOKxi/fN38J7L4B1i01Pw3c60qeXbS3lzIGPUhX27z7nGKv+H2v7hbzUL638gzPttIyc4iHTPoTXjn7N3i6Jv2dLK8mhnvRpnnPfRHAMrmViqITwTzn2q7rv7T/AMMtN0mWSOS/udThKx/2YI9rb+4L9MD1rrjJWMZRbdiT4s3kf/Cwb7TpArRLpka7PKDFjIdnXv2OPevJ/hvok0Pg7xBollYta3mj6gZIBK5Zppc8qg9Mc15P47+LWu+LPibFrl+5tooLqMwWlu+VSNWztJH3j0rT1b4k+JdN8eXkOm6t/Y0U9wzGSRA0iJIvzVyVG/aeR30cNenqz6vg+Jvh/SPAmp3Ou3cVlrFpBvkt55AHupFX5SvqMjHFeax/tCR+JNBtNPXw1bJqt0qyI94QsMT54KfxMK+YvGsdymsm8cT3+9A8c07GQTBvfp+VY+hJLc3Biv8AUGsreDJ5PzJ7L3olzVadouxvSw0aFXlqx5j1b4m+OL7UPE943j+8k1aTyysNvbS7IYnB43IOpGSMmvNNb1ubW41s7HTYrC2t03PHCuN+P4mqjdPYjzre1Muo3rz7objn5l9CD1NUzLfWtzJ9ojlhcqVIxtIz2PtRToKOr3OutjFJ8sVaPZf5nXWPiRrLRfIuIbIFdi4jQbpE9D6Y6/WptKOn3GiXlwFCyNuKmRsLk9lA5zWTo/hfUdaghXTbe4umDgySFSsKj3NdJrXhvTfCGmSS6vr9p/abqGhtLUeaUbsSe1c04Q5vc3O2hiJq8qq0S6nHy2Vxpqb5rQhJSqxybcHGckgHqTWvrGvmS5jiWP8As6yQKk/zYklA7HHP9K5jUNT1K+uWuZppZSWBDyevb2FZ1xJJcSPJMzvJ3PUmuxUL25tzy55n7ODjRe9jS1/VIbuV0sofJg3krn7+PQmvsH9irwZH4X8FXXjK7M8+pa1B+6tI0yRbqcqfqTzXxLyO9fRXg749nS7Kx05t4sbazWOOAyMuXAxtYj+H0Ara3ItEeJja9Ws3Lqz3lvjJ4D0/WNXs9Uh1fT57ttk6ywb1zgqXU9uOw9K1dL8beE/EfgzWR4c8S640MURguLxV8uQYX5QjEYryXxZ44j1jwDba14R8P6lb6sgMkk0ulK8Tt1KAtzhex75rwLxf458d+IyZdUvvssJUR/ZrdRbqR7ouOfrWUZSdzz4e0el7Hq/gDxlrnwdR7C0upf7D10/amlmhWa4tJAxAlwP4W4zmvTtS+Pul2fhyOeyu7XXZWBhvJLiIxrIcYxk8/hXyxcaXfah4b1jUmvpJLnSo4Co80ktA5IZQO+1sE+ma5W31U+SIbhXkRQxAD4+fs34VUedx3O/2NKaTlue9aP4t1LyL6CTCWt5eAxW1ihneCMkAx7j8qdc5JrL8X+O9H8O+Lotf8JteXer2Cm2f7TJvikRTje7DqfQCvK7HxBHa2rCS1vZo5EcSRtdMsUshGN5AwSRkHHtVkWurar4Z05WsXFvbu0UCW9vh5CeSxb+Ks40nGXM2dXtIRjyJHbeNvir4r+IGj6Zper6EhMEkjRva70dmcdGzxjHH0qx8Fvirq/w2u2t/7EeTQ78jzrbzdvz9PMXJ4NedX+n6lY2lnJcz6gs8oZhFggx7TjP5ZrU8IeEv+Eg1q1gihvL2J5NphR8S4zz7CtHNLW5LpJU7H0h4k+MWhzeC0025tHure+kkWVJtrMUI7YPX39q+abLxRJYah5qCUXEOo+dDMW+ZI+hU+vGK7z4yfDjw74T1nSrbQpJjHeIWZL65AeHHX+tcoNG0TT9XXMltfwq6q6RSZyD0INYTrRWu5vgsHGs+VSsafiz4teMNW8Z6tqOi6lNaW2p2cdjNCeY5YlXGCDxzyc1xMmkaxHBEBfGUlsxw27szKfoMYr07XrW00fT7PUNBSy8yYM0oTk2+OArE8HPWszXPENnJoMSNcBbrcNywqTHkDkkjkZ61h9dqNpRge3/Y2EjFynU28jzq+s9U+yCWSG+80k/aHkBwf7vP51nRwMrBp4pCrAlcHkn1NdpP4rH9l3NhdRyzGU8MF2heOMZ5rI0jWNCsmT7Zp13fc5ZDMEUj04Ga66VSq07xPMxlDCQcfZTb73MS3tlklQPOkIJ5J/hr7C+CfxFDfCPTVvWeZraRrZpJWIDbT8p/Kvk+/wBatZ5JV0vRre0R33LuJkZR6Amux8KrrUOjxvN4gs4LWbMgieXJTH+z2zVVXLlv1PBzNwVO0Nz6df4i6K8spMkDsjbTGrHcT7etcH8Q/iJq01vLNoOqQ6PDb/xEDe7DsB3ryf8At7SoZBNd3080obIMIC5xViTxP4AvA8d1peqTh/mP78Z3etcnPUa2Pm6Ma71kmzprH9obxRDHHb6lp2kagExuYxGN3HfJHQ1pf8NEWv8A0Jq/+BjVheFvCvhnUrOXVP7DvBEWCW4luAm4nufUV0X/AAr+z/6BFh/4FiidWz1R1yrRv8LPr23Gflzx6VOM4qomR3xUoY9OaVKSsfTErFlVmUGRkTeEXqxz0rn59S8Par4mh0nUbz7HPYss72czFN8zcKpHRlwa6BR8oDYwfTrWfq2h6bcXH9pXWm211J5JgkllXcxT0rZXctNhLlJvF1zqa29ppGjw2c13qEjxr5ygwwwgfNIVHXrjFfPXxw+DUK6bp1jDrF/q+oSb3sdNSMb5XHVFJ5VOevavQLzTvFel6pJr/g6/kfRrT5Fs9Qk3Kqnlxk/MAT0qhofxRuLPxwL74g+HpdHEcHk2+owsJ7O3Eh43yDmPdjHNatp76BG9/dOW/Z0jm+GfhnWfDvxF02Wyt/7Q+36ek7BlfEeHBx129/evAvjRr2g+Ib/U7qPS7Wxu5LoyW5gxiRCfboCOa9p/aK8baT421mLQdHke10y3m3/boyrxXsh4Zd45iXA7/er5+8WafoeRDpPl4hOZZJn2lG7rx94VzuX73VntYXCy9hKVld9xnw+0aCzRNd1C0e+iV8LBAcyDHUkfj+lbWn6BpHiXXpr24j1J03/JGMKzDtlm4GK57wnrl7oYll0+eLzC+BG4+8OeR9KqDW7ibU5JdVv1lUyZYKT684AqZwqTk5I9PD1sHSpwhJXXW+1z0L4jTaC+jWdjopW3vFmxJFu3eWQuC3oPwrz6PSLIxfaXae9vBMfNiA+Qr2II561flZtFuEuJtPa6tZ9z/Z5nCqVb7vTn/wDVVnwf4X8ReI7eI6QoQX1yYbdIj8xcdc/7IrOhTlRp6S0JxeIw1StZw1/A9T/ZW+Fs154wfXPElpbQ2awE2sMrrvlkJBBVc5AAGK+hPE3wS8B61qkep6hph+1IPkMf+rJ7Fl7815z8DvgT4i8FeNrPxN4h1aO6NuJFMSyswz7Z9c/pX0BqGqLbBmbOCvyZ7n0/CtJ1YpttngVJzUrR2Pl7x38MvjSTc6fa3uh6XpLSFY1tnEY2ZwCSBn7teP8AjP4e2fhMWw1bULm/fBN3NCo8rPYK2c496+vPiVqiG3jb7aDJHJuwG4JxjH1rx/xt4P0/U7e5v5tJkmWRMyMkhBAHQMvb61akuVOOh5M8xq+25Xqjw/w5ofhXWJpLWXxlbaFZSuG8u6iZ8EdQCPTtmtK9sfhLoqy2seu6x4hmaTaI7KIQR4/vGRuT9Ky7fw3ok2uiM6hHaQFzujljJCDPK7u9e8+E/hj4Zm8L32paWNOaMR/Jdw4eRU/iwOxrZ1Y2vcXtFJ6bnjKaV8KgsFvqV5f2icZlg+eQMT0fPG3HcelegaXffBTQLK7m0XTbe11yCRRZ3Oq77iJlx/rNh6H0qv4g+CFi93He3DaxZ2cu1llDLNvQ98cEfSotK+D+gXGro2p3msXtmMqvmkQMwHQKaz+s031LdOUVeTMfSte8ZateXW3Ube7triQ+XcRTeWOP7q5+Xp6Vka9a6hJra287WOp3OAzW9splkx7le9fQHgr4e/C+ztFsW8FyalqaEyKqzuGXHTe547dq9g+H/hnw3oVvLd6R4R0nRbl1GDbHfK2fVjWfNGUrpmXsouW58f8AgzwX44m1KO80zwJqotQWSU3PyRtC4xKDu7sMAfSuG+L/AMN9e8DahDcalphsbO/zJbRmTeYVzwjkdCBX3t4w0i81qGRb3UtWgtWkU7RMInQrz8h6Acck1478WvijoOl6dLokHhbT/EMd1ZlJlm/fKWHAJk7Y68c5rpjJQIVbklaTPkCDWZYbK2tkggzbuzo7Lk/Njr+Vdb4I1Dxtq2sW1rpyXVxJcnyrdthEcRPVh2FY2hafpa3hm1aKRLZlkTbG2XViPlIHoPWvYPhnr/iu4n0zSfCdvbaFp1uhX7Q22SVlJ+Y5bufSrlJS+FCq4mEVct+J/hf431LRdX1q88QaXaWMVikCSzHZ9qeM58tT2b371D+zp8N9S0TxLp3jTxy0WjeHoQz7bm78uW4f+Eqg5Irvdf8Ahbrni7w7LZWXiCS+uZL8Szm4lJt7eLsERerbvyp+kfDLRbDXrvT/AB74t/tORLZR5c8hhSFwPuxMeMntjpWLk46NERrznDQ4r4y/EDw5qV9qVtf6GdQtlvfM00GILIAFwcnGQvPSvPPBOg3OteJrKGO0uNBt5VaVLm6t8RQJ/fy2Nwr6w03wXpt94Ugll02Lwro8MckcLOVnklDHiQuepOM1578WPgv4g8VeNoYbHWkstFitYokvNR1ACQcfwxjGN3pSvB6M3w9aVJ6bnmVja3Wpa9q+h6TcWXiG1RDibPlsCPlaZVHUJnOK4e68MSW2j315cagr3NhqS2Js3zHJMrDiQZ7Hp+FfUvwx+Aeg/D1Ztfu/EN1fasttJHHhdtsm8Y3HHLY607W/EXh3xM17o/jP4f2l1bwBYotUYmP7Uq/xhkHBH6U4qEdjepiqjfvyZ8e6zpdw1ot1Bp2ofupWguHY+YofsAR7fyrPu/D+u2skUdxo99E0yh4w8DDep6EV9i6V8K/ArQ3Nz4Vu7/Q5RA0uUu2uQ4xniNh8zYBA+tec6x4Z8Q6Xot7qN34sv7HT7tU+zpq9vhxyTgp95Rz1HStY1V0OZYlXPnMWlws0kLIUljzuU8FcUx/NjbDbwcd69X0jxDB4Q06402dNE16NpfO8y2hMjPk8hmIyFFV4PiNpdvBdfZ/BOlhrh9wuDAXdT9Tx+VaczG6076Rujzy4029t4FmvI2tkYAqZOCw9QO/1rvfh7o/w6v7aC21CXV9Q1u4nCiGIiGGNMdS/rmueiuNH8QeKPN8Q6xPZ2Lj55lh3vF/sqvpT/EfhRdPs7jVdD1e3vtNilVCyy7ZwGGVZk9/bpTvfQ0d5q2x6Brum+E/D8Uem3HijVbK6OWaKNluI0IPA3DrTP7Ltv+igD/wHavGEuJoZ1mRiJAcgnnmtX/hKte/5/j/3ytYSw93uZfVfM/TcMW4zUgYccn86oQTMyhttWg4xkrxXi0Kp7U6Zbjk+bFW4mVz0BGKyvOQ429aliuCp7V62Hnqcko2Rp3NvBcQ+XMF24wTjH5+tfNnxZ+EWozapepbaXq97balIZZL+yudyNjlYpoc4IBFfQ7XT4A6+tAuJFJYMycYwvQmvQnBTRlGo4M+H/FHgDW2gR4LLRbCTywiWdmWjN6VHzFkY/fBPQeteS6/Jq2k3TafqGnS6bdR8eXJb+W4/Ov0f8RaDoPiCJodb0q2u1OMMRh4/9pSOjcDn2rJ8feA/CnjTw+uj+ItPS4WGMR291/y8QY4Db+p+hrlVHkep1yxs+VRifm7AZWkVlYRLI2zzG6c9ea7P4XaJoV/4ug0vXNTFs0rmJG27kDYyp3ema2/FPwZ8QaT8ZLf4f2UbXv2iRZIJzwrQnksx6DAHP4V63pX7Ol3Z6lYzRbkhh1xZpHlcY+yIOCPfd2q5NdDmlLuch498EJZQJrGoaLI9zHbSSSQPIQsgjcIpA915r2P4L+BbNdO0prdpYZI7lL+GRQBtRhzHXpfijRdP1y5jF3BHLGg+VtvJX0+lWPD9rHo/7qCMKnTYF+6O1YVaNtwU3Nps6DVblI2LM/DHK/X3rh/ijqBsrG18q4ZWkJDAdlPU1peLNShSEMzcRHP1ryr4s6xM+jw3UZY+XkE4457V5cpRnU5BzlKEJtPoXdG0268SS2kNjZhLGJWT7VMc+Y3Ut781a1rRdS0d7ZvtiyxowZ4OBvH+16iuz+GlgbXwjpkS5Vfs4kVSv3S3NYPj3UNCt76a21i4aK8hUNIyAvkHoPauyTjTjY4YYdyip9SlqenaWNEdtWXRrKGUb9htBlsnOCev41b8IafptvpUc2jvb6fbGT94EAKsfXA6CtdPD91quni7mn8iGaFQhmUMBFjsK5GXULPQ5m0+G4uo7fo8yWoCSfQmvPbqt3jseioU4rXc7vVfsV4sEGrNFLBgGAxDJGOpJ7da58TaZY3TwSWMV1AjEQy3E4yhPQ4rnG1LVpIWm0rTL3UIo87J5v3eBnpisrU9S8TiaG5j0HSI2wS73b73X8q6oUbxuzjrTUNTq9R1i1urWTTp7+MSz8rLZws02R0Axx7VreG/EgsLJINI0nVtYv1Ux/adQAiEOO5FeKa34o8aXFyI/wC2LO1gHX7KoGP901zd38QvEdvANJi1qR44gzMQ376Rs9M9/wAatU+XVHJHGxk+Wx9G+M/iNoPhjw+LnxPrFtdahdybIo0g8yKNsdGHfvXjt34W1zx9YnVNX1jTNL0RGJshaCOKOaMnJZv7p9a8/ngj8W2VxealHfzHYUhAsy0gY4O7OcK3bJ4xUet6T8QJPC1tptnY2w05Y2MUYlRnKjrnBxmtV72gVIKb95lyfSfANjdMbrxNYNDbTBPLsoWllnweQTXQ6r44+HOn+G4Y9J0Z3md2WDzJFBRs/eKjtXizeFtUt44pdY1Cz0lJgSiyv82B7L06103gXQfDdilrrFzqFxqI8zy5LeC3BErH+EE810Rfs1ozKeEp21Z9EeCmluLCyu7/AFpWaCLdb2GlTFQWP/PRh/Ku8tvBiatqllqviMxX6WJLWNq8QEERzkkg8u3ua8OPi3xro9uIvC+haF4JtR8vnakyyXF0O2c9BXm/xN+J3j2W6tbe68ci8nA3v/Zw2CMn+AkdfpU8spa3NKEeXSLPtjx9ovhHXxbWPiW9eaNtslnYi48mFWHdQOpHofSvAPGvgPxpdeMp7qS31XXLFtqw3NnKA6RjgIQeAAO9eOeBbzxlr+qQ/afC+qeIpjIMz73WZVPH7vPAPPWvTdI+Gv7QQa80ey1Wbw1o91OTKbrUQ0pU9N+MsePTFZzoTk9zssurO18J37+GtZh86xkjtrRCv2271RbgknIwEBxx0qn8dvjN4Cj8NroNtJfXOtQqJI5LBRDErHqrHuD1NXvBP7I2k20kVx4s8aX9+itua3sz5Ub9z8xOea9FT9nH4OxjLeFfPZzhjJdSMw96mMadN6sI0eZ7nxBB8RfHVzrMTeHtY1n7Uz/JDF85DdgoAr066+FvxW8Saevjb4mapd6VaogIkkUzXHAGMxL0r7H8MeDfCPhGBYtA8N6fpwyEjMFuPMPr8x57dau3EEN3dhm8y4uBkoC25I8/oaipjaaXuo1+rrRHw3pei+MLiwvnPiSwtdGuYZIJZ7q0VZBCRw2wDIJNcPeeDvHlrp9tZ6Tp+t3tuC0h2WJES88FWPUEc5r9BdQ8H6LqWpwT6uLaRYXD+XHCFWRh/fPeuT+I/i3wrqEz+BtM8QaZIblW/tO3idhIsf8ACodOE5681FLHq3M0TChVjJq9z4f1ex0HTkgfxFp+u3OuuR5lpmOOLb2wyc5NenuPgffeDXvh8OvE2m3iQKJlj8zLy9MRseCMjnjvXtvwq+FHw/8AD3iKW5UvqWqSoWitixnghz0Icj5jXsD6RoMN3ZXFxpgmu7KI+UFTckYPUjtmtf7Qg+hXspvc/PHxZ4w8FXnhFtA8NfDyx0W5Ugz3dzK0147A8BSenvXF/wBu6p/zxt//AAFH+FffevzaWfEfn2HwzsIzLIywXl1aKrXUpB9uB7msH7D8SP8AoT/DX/fiP/CsZZtSi7NFql6no0T/ACDaxFPE3q/4VVXJjXBoWNmfkV5FO56NR6lsSDd8vFSq/PJzUUUXuatJF0NepRqW1OaS6D1ZcDrUgxg4zUeFJ561YjwEOa9GniLowcNSER98E+tEgAU9EGOD61I7fL97iqlzKRkY6Vaq3BodHZWklydSkWPz4k2+YVG7HpntUOqtFJaJbQyLtzlyTnj61Re4kVwu4BGPz+4qJim3cAcnt6VatJ7mUrpFz+0IYoRFGu5EGFA6iornUx1C7MqRzUAjTbvGBTri1ivtPmt2AVtuUbvmtK9GTpNpmSqPmRzuryfbNPJdeMgZxXLfFO3aD4cRWqKvzzKJiV5yWGK70aLs02OOeYiPO447EVx3xbuAPD6oCSsl3GFH0NfJqfJUudlWDlA9O8OQqmkWkUTBdtvGCB0+Va84u723l1JUkiga61G+Eb7l3DYDXYeCZriTQr12bLpGSDjp8vSvJdbvHsfEWnxx7t4mRwp7561ricRzpRRvSo2dj1u48Sw3GqP4ctVMkzOsMahOEQDLZ9qnu9C0y5u0uLq3S4aBtsRmyVjHsB1rB+HdjcDU9V8Q3TITcFVtxt+6O9dO7ebPtB+UA/jXZhKkuRXMpRV2jE8X/wBoXsEVnaxYtM4kKPsxjv8ASuC1/QYZUcT3QlcP8ojkOD/skivWpIIWTYyAFzgbucfhXEeO/DxhVJby+nEWws0FuoTf7fWqqyqOVkZSpxSu0eSz2GnpKLWCbTY9WibzURMsqqOzDPWm3Gj29xdzTQtZoX5RoLcHewHIPtWfdWehTeKbnTfD+hX9lcOoP2mVSF3dzvbg1U8S+BNTvod2k6k1tdwqQzeZhHOOeRwDRyTtqzznyc2xy3ibxRaaGPKhk1ezuJlYMUcBZF9CvTAOcexqfRtO8K31zpTyXeu6nDc7fONqTCIXJ5G0dF962/hzDpPg2W1/4S/+yNRtncR3K3Sb2h3Hgg9cd/xr3nTdFs9avX1Twtreh3Phi0iIEWn2wSdWx0DDqPrXTCFo+6Z1Jrojwz4m+D/Anhe3Ftb6Pd6pfXJ+WNrovIn90gjtWL4F8J+KJRDcxalY+HLW3ZvkVN8uSOW2+tewazoOtPdQHQvDumSQqw/tG6vLvaYlJ7d+ma4zxdrPiDwnqV3p6waW0jKXge1nEhweR16cVEnURhKpJGevw28JXEE19dalr3ii6zumuOY7e3bP3XJ+Y/h6VCmk+APDGoi48P3F1qd2QA2yzJhOTyBK4wmB/EATUVh8ZNZ8OWEZvNLsbicqRGqy/OCerOvc9cfWqV18Yv7asTbSW0FhcxYVWiQABT1BB4NVeo9hP2zV0e16Rrj6dotx461SDTp2sQI7KLTpc3IiYbRhe7ZP3sc0ngOfUNAkiuNE0O7jvNWnLOt/cSM7jqWd24THpXjHh3xD4GuJJv7Y1JYdQV1Ftd+YyhQDn+HjgZ49aseOPjJ4ik0i40/w7qtx/Z08Rjllmx5jr04z/Otopte8RTqVXK1mj6e1Hx3pdlLJFqE7rLawmaWUr+5WPuwP8Rz6VzHgP9oTRfF2rajbLBPp2mWVuZG1S6mVFaQdFI9Gr4ym1zVfE8tpZ654oe10+yi8mMyOzbE64Cjrmui8NTfDrw9o82pXFrdeJb2OQItndP5MGf75UcsKmeGg1qexCcoqz1+R9GeAv2gbPxN4vfQ7TQNV1S/aYraGCYLFIOQzNngBRzXr1hp/jHUCDHrOn2domQUiYS/+g98V8Z6R8ZdDVB/a3gDSlggb/RU01jC248EM4524Nb3hX453y3cmm+H4dP8ABGkyKSi2uZ3dzwCxY9cV5mKy935oLQ66dbTU+rdd8M3epadc6fPqOozx3CBHl3i3UDuAepqlo3w0+GPhPS5bOHSLMGX57iWSXfI7HuzdcV4afjXoGiQfZb7WL7xDfTpsZZCSF9sDgHmqniL4ljTtHuI9WjKXN3AUsrGyfzZY2bo7n+lclPD1YaNPU1nWTtqfT1hqljp/lWFgLCyiGNux1Ln8K5b4kfEC/wBFtHm0a3S/uhKIwssgSCNj0Ldz64r5+8FaV4stoLO5utDubKEfvZ9UuXJubgkcKMnCCuo8b+P/AAP4T8L/AOtg1XUiRI1hF+9G8no8nQEe1Y1addVFCK0OijKlZuTOhg8Yah4eLzeJ/FWo63ruoOPKsLSFfIhPXCd8AVf/AOEq8bf9AXU/zWvA9F+Men2eoXfiPVow1w7BbHS7Mf6gdy0h71rf8NCaD/0LOq/+BxrStl+IU3yxIjiIpbn1HDGfLQdatRRZNS2kP7oZHarAj2/dop3sErtjI4sCntwMCh1dR3qJmYGt4XMWSDk4qTKj5c1FEG60sjKvWtYydzSKTQSMqr0FUbmTIOKklkDDiqk7YFehh9dzGqrbFGcbvampJlcGnS4amRx85zXc6cWzjcroerkYHvWppsYkI6Z7c1mLt3VqaZ1X5e9dLsomCT5iHW4Zd3llWwEJyOma85+I6K2nafG3zkXCtXr13D58EgXIbacV5N8RY90lqGV/kbnHTIr4jGvlqs92muaB3OhbbfwzeXCqQTEz4+oxXgHi3U1/4T3TLVslmAAPpk17tbykeBnXcQWhxn2r5y12UzfGzT4mXMUcqKfSklzS5fIHL2Z9MaPZNp+h21qz5OCx/GpYUZpCQO2APSrVxj5QzAbQFH0xTLJS0hxnrXqUnyJeRi9XcW3VRrJifEhjjDY/2qreNgjxLBIsSrjmRhkoT6VZ0iDf4ku5nJ6IP1qokwuvFSiTPkmcqyt90470UpuU+Ywq7Hl/i21njle0j0G9v7ZLXzDKPkU8+p79a8Ju7jWNP1C8s4dSn0/TVVpoFuGE+SeoOO9fS/xg1a917wJPfWNwumWz3U1vG8knlgxxHG8n0Jr5eufCfiVfDM+oX16kVnktFO64VweoUnk13tXPJqWvoa/gKPSpfC17catr+mLql0/7lLtPMMsYGeQPun0qums3tjdj7F42g8NWkUQNwto+DMCegQcZ+teZPeWOnRy2z3izqehtVwT9Sa5+5aOa4LW6yup6bzzVwpO9y4ULvmZ9lwfGv4fXXhNdLS9mtLuZhHJdzRbmcqn3n9jV7wP8J/D3juGHxbrUgu7YgMLSO4CrIB915MdMDtXxnatO8MEfDgZwhGBzXvf7LBib4ix6TdJcTRTWzKUtrpyrjuGA4A96q13a5nKmk9z0z4pfDPwT44hOs+GvJtlskMMlxYIFV3VdoQk8EDHJ9q+SPFXhmbw7qUtpePDet1SS2lDpz6+9ff2taTeX0P8AYsU2m6PoaoDbrZxgzSuDzuHQDHHrXzV8c/Ccdpd3txo2j6fNAJ/3zxb/ADFk75HQZpzfJISnKm/I+dGeS3kyAFOOnWmPLLM/zyMfqelTapG0cx3ReWc8j+lVF610LVXPTjZq5uaDY6bJMj3t80ag5ZYx82B6V2NrN8ObDUVg1DRtRKKgeOd5ATIeo3KO1eeWP2dbuI3vmG3z84Q/MR3Aqw81uL9mhkdYRISgcbiBWcoN9TKdNvVtnsVz418E/ZtNe3+Hmk6nPIxS+Vdyq6A/KIwOh9c1zmr6fpepXTXlxpNvpMbZaGw08E+Um4nDsf4scCubXxL9mEbWcNukqHDPHHt3j3qnrPijVNRlfYBbo/DJEOv1NZKnLZaHLCNZe7Hbz3L+van4bk1J7rR9Jks22BUty2VRhwWJ7k10ehf2xDp1xrGi2s8t15ABupyrBPXYPUeteYS7lc7lKE+vWtBNUuLW1SG1vrhSRhwrkLj0xVypaI3nRlo4s2PEPiTxVelItd8R310uRmFrgkY9wOKp69dW9zDEtu9tBGgwEgBAPu3vVXS9F1XWi7WNrNcOo3NtQ4A9c9KvaD4M13WLv7Pb26RFTtZp3CAfn1qnyrdmrtu2YUQ2zK0Z3Y55q5/aTf8APNfyr6k+GXwa+Fen6VFL4u1Sa/1Bo90pZvLhib+6o6sPeuv/AOEH+Cf/AEDbL8mrCeIhfYXtE9j3KCMrGOe1J2oWUCMbumKaJAw+Wvn/AGiR6kIOQMzEYxUO1yelTnAx70owAa1g9SZRtoJyqjdjFVJznOGqxLKMY61TlGT6V1QhdmeqI+fWorkfL2NIxdWJbp2pjMW+9XpUopHPVkyApz0pdgxTg2KUfMwz0r0aUEcM5sYigGtTTsAqfeqGwZ4rR0/arKDXTKkuVmUJ+8bO3MXHBrzDxlZ/aNwbBKZJPvXpztttztXO7j6V534mA8y5PYA496+DzONpn0uFd4k0zGHwOE4H7oAj614HZ2P9o/F2KQScQ3CE4r3iZg3gxmZekCkj6V4p8M45Lzx/NM0XMt4vHoAaimrSv1MKqTa9T6OvGVWbPA44NWLJWxgDnbmq+slUSXBBO4KOKs2hIx1JMYBx2r1qaTbuZt2RPozgavdvtBCbWOfYVwelXtzf/ESGwSKVoIY7iRn/AIY+uCTWxFrSQeItYgDxs6IuxAeSTgCvMPjL42sfBXh6/wBNs7VZdXn/AHLziXGHbkk47VnSjaVjlryVtGXvG3iz4b6Zp+jaT4s11bldKeWeW2gQyGaTcW2E9MHjivAfjj8Xx40ubeNdJtl0mH/j2i875gPdRwv0ryvX9d1HUZit9dG4dPlDHHAH86yniuHjNw0b7e77eK9eFNdTmp0Osx1/cRXFyXhgWBD0VTwKdYypbsJDKRzyAuciq6RuzKOBk8E0jqUfawwRW1tLHXyq1joxr0cXmfYrCNkxw0i5IFel/s8a5dWfjSKaW8voYhAzLb6fb5NyO6O/8K+9eR6DCkkytIVMe4LICSPlP0r03w6t3oiX1u+tah9nvLMxWa6ZFljI3SPJGQPXFYuyehxTVOMuVbn13c3suu+GxJ4Plgtby4jWQX11k+QCcOFB6tjIH51nSW0On+HD4d8Om81e+jw2oXkse4gsOWLHg4PpXMfA/wAWaDBoEWiajJdzapZRDBuD80vOD7KATj6V1lrc6kuo3X9palbSu5P2W2tFwioein29TVz1QpxurHxh8XfD7ab4pu4ptRgurgykyFIim0HnPp7VwDfKxAIOD1r7J8efC/U9X0qSG30+3kurxzNNeTXW5YFyfkVepJ7V4VqXwd8VW93e295Z21la2UBma6Dgq4/Pj6UQukdNH3Va55SPel3LtA281pXGkSQwvIZY2wwAIPBFZ8ioDhCTjqTWi1Nhm761PZ3E9vIWgcK2MZIquRRigCZ2aSbMzliTyauwy2sLK0ceGUg+Yw3ZP0rNp0cjIwZTgjpSaJaO+0XUfFOpaYba2+0JasxZ5Btij2jqD0rUs9W8PaTrSSzXcupSoFVIo23Kp7kt3xXmdxe3VxgS3EjAdFzgD8KZHPKjhkkKkdCOKxlh1MwlhlJ3Z9Na3488I2unxR6hc2szGPcYoIzvGR0P4Vyv/C1PCv8Az63X514eZJppctIWduCS1S/YZv70P/fYrnWXU+rZrGmoqx+o7KzRBSMDFEKBI85J9qllVlX5sdKp+a5YqCQa+bUfesz2VO10iy5461DM5A+9SDeFCnpVOeX5uvevSpQsczlfUl80YpC4qtkY96GbAFepQppq5yyqaljHmcGmSRjB280xZcjjrTwxHLdK7qUEctWTKpj5IJxSxqw6/hSyfM5NOkbKADrXVTjZnLOQ77q1esT8yH39Kylb17Vp2E3zADGK3m9LGcfiRrys23qNu015v4nyIp3yc4Nd+5+R1IIODivP/F7uokCoScYxXweZr32fS4V+6X7SNZ/DSRyAcwDcK878AWaw/E4CGNVXecJ7+pr0bTi39ioMElo9uPeuZsrR/DGrDXdQdBI4Pl2nQv77u1FOlKpKPKZzqJJ3PQPETMLZd22MK++RmOAoz1Jrk9a+J/hDSy0aXEt3MoxiEEAn61xvjj4i32pWEtrJa/2ZaNujKiYEz+gYjkCvAdb8UeE41dbmKeW/TK71dggPsDXtex69Txq2Mm5ctNXPUNS+Mel2viC8utLjsori8kUSyXRZmQA9gBivIfiJ4o0O+u7rUGtn1K9nuCZZGciHPsorJn8RaTfsyR6Bb3M8ihI2ZCoLevB61z0l6Y45rX+yLGO4UkEsrFyT6DOK0p0lfUmNOU5XmOs7r7ZdmO10a0jWchFARmCnPrnvXVeJ7PxJqFsLJNPW2iGBJBFFhRjvVbwLDrmnTRI2uWujq9xHm3uR85yc7tpGQPfivdNY8Lw+NLNrmLVJZJCvlrPZqV5HGMehPetJys7IxxNRxqLlPmi48J+IobOa+k0m4W0iGXl2YVRXTaP4B0248PLqereJrW0O0OkUI858H1A712Nj8PfH32gWOl6HrXnJc7Zb+7nxbGMDkMjcEfWsjVfD8Hh3xRAkmo6dbzzdIYgWVX/vtngDPvSdSRtOvNpWepe+H/hnwWdUgs7FrzXruYKzqE8qOBMncXJ6dq9hn1PS/DyrZeC/Cou7knZ9uuHCIhH3jGT94/Svn/SdJ1KHXLrbf2rTuXfzLeYNDKD/AA4Wu3a58QCyga+0aedbVhJC8gI8kf3o8cVEqltzz8RVUZ3k9TtZNa0m61qb/RRHqc0eJ7mCPHlovJznHzevFb/gnxl4QuL97PQzqd5exxfPC1szPKQeiY4NecaBef214iSwW2ksraRyfNk+Z/Nx97d6n09K9H8K6XHp94z6Vcq2px43wJIu1l788EfhWU665CqFWUp67HVeH9Q1/wDtL7VqOgW+gQA7lkvbnMiLnrt6Bu3410Oo6H4X8RWqyzaPBqqvN5uQxVWb1YZ5HtUNzqmh3mkOm6C51C3UefGzF/K/LnrU+m+MdJjs41jBMABV5pJVjjQ/j1xWCxU47Hp015nGfEv4K+CPFEySR+HbqC/YBWm051hWMZ6EH5T+dctq/wCzb8PrXQpbOCfVvt8q5F7PIGEDY4AVRzXrGj+P/h//AGvHoi+LtNk1K7fbsikMmTjo3YVtaxNpg0+W6gkt7/Yed9yI0wOCN3Tgdq0ni520VmbKPZnwJ46+FeveGtS+xwk6qp+69tCx/PitjwZ8BvGOvxw3N41loto7bS97LtkB9o/vGvsfT9e0WVEa11fSTbHP7qyAb5/97HJ7Zqxa+D7d7waoznUrlW3wy3eWaP8A2cDgbemTURzGVmmtQtV+R8oat+yx8S475o9GjsNUtdu5LgTiIH2IfGDXkvjDwhrfhLxHP4f1+3jtL+BgJEMgKjPow4I9xX6UO3iiHS7hprXT727kH+jWxkMaE+ruew9q+cPin8J9e1bTLzUfEEkviHXHJa0itZY4YbbcclN55cDtmt6WOi7KTHzSTsz5Xu9KuYLc3DKpjDYLBgR+lZx61pa7peoaLqMllqNlLaTIxBjkH+c1mt1Nd6dy4iUUoo/CqGfqhNIdgzz+NViRv5qKbdsHzfrUe9vxr52nhup1OqW3lUL17Yqi/wA78Yprsd3JppyW4r1KFOPVHNUk7EjoygcjNRyt8vJFSAgZDr+NVbjk8cCu/kjbQ5r6kiyADA61ZDEx1QTCnnripop1X5S1Kkn3HNaDmODjtSA1HI5ZsDpRJwOtd1OyOOW4pYbgBzV2yZTKvGOetZZPzDrV2zbbIpzkZrOs9BwWpuXTjBYk9Olee+Kpx9tk5bbwK7q/kOBx25rzbxDLukmZuPnr4jMX+8Pew7tE6vQAps1LMx2rkc968l+LPxKs9Mj1iG809Ln7IAltG7jBkPT8BXrfhbadLVtxKlQa+NPjxcu2o6vK6hTNqLbfUgV3YfVxSOPERvc5nV/Ed/rdut1q2rXiSyyApZ26BEaMHgLjvVzVPCK39umqTQS6FYIgBFwPMllPrtXn88V0H7L2g2/iL4kJJcQi4g0+x3BXUFQ5OBnP419SfEjwp4f/AOEajtV8Otql3JIqxJDkF5D0LewPXPFenVqcjsjn9m7rlPlbwV4J8BrJby694okt1mIwJbcoEHru7GvW9C/4UncWF94R0K3nnjUb31OJFacv/sSEE5qzB+z9amR7zxbqE053GWa3tciGMfwrj29RUuo6Xpul6e+keFpjaqzfuLGyt1M7OBw0s5Hyr7Vn7VNXMKkZxTb3I5fhB4FnY6o0Ovalc8Fn1K+CEL0AbPP0HpXoGkWGs6ZDHZ6fcadpGjRW4Rdw8yYP67m+XZ6V5FpM3xGTV/L1zxHot5vhO6OZkmWJx91SF6H611UGrxW0CQ+JLyURucyyO+IGx2AHIApuppocc5SnJKRB8bFjsrDzNY8R31/C1v8ALZ286qZ37Ku3JBPqeOK8Xl01ct5vgiUW7xBnOp3DRynI4bzDxgele23msfDx5Z9QuPEel6fAwSNrhbgGaZB/dB5AHHFYniP4jeGNU8P6ja6Rp+sajbwxkPfyRHDRjuN3as3zFNSjsjzT4aeJ9B8M3eo3TaudE2Qj9zBAlybo5xsVmHH1FbI8Ta/ZXx1Xw/rFtrMTxbrmwuP+WKejr3/CvI/F19oeo3Rm0zSbmxTaODMCpP8AeI7Z9qydH17U9Gnmm026MEkqbGYAMdvpzWyo8yNlg41FfqexX3xis10q4W40+zOoSxFFXT08qFcnPPqc1ytp8StSjlXy4NLjmRTiaYEkD04615pNI0jszkkk5NMHsK0jh4dTphhIRR6KnxK8RT3U7S6xPA8qFXexiCNIvp9Kr/8ACWaTJpnk6vDqOsSoG8iKWQRwxse7Y5Y1wqSyKDtYrkc4PNIn3hxn61SowXQ1VCKPTPBN9rPiRL5IbnSdJsdOtTPcxxFLaS5jXrGHPJJ+tZ3jH4ha14uv4Ld4ZbXRLbAttItZW8qNQAD8x5Zj3Y03wf4HvvEVolx5kFpCAQJ72ZYojjk49QBzXU23ijwp4H0iWy8N28Ou6tKB9p1K4gC28fbbEDyw9+9JqN9ERKor2irs7X9nTU2i1O51JLqOzRLYb3uE22lrErf6tSernrmvUPHn7T3gPS4msdFuL3V50ykstrCI43P+y54/HFfHeveK9V1y4f8AtS+luLcKRDDDiGJD6hBwBWFFa3M2fJt5ZcDnYpbH5VjLBQm7yNaacNWz6E0v9pCQeJVmuNJki0/lWMty00xB9zwPwqCL46a/qfieaaNtMh0+aIhLdm24UcAMc/eIrwe10vUrnP2exupsHB2RMcH0rttC+CvxR1uGKfT/AAVqrxyqGR3i2Ar6/NQ8FQWyKk+bdmN8TNYj1rxJNdRrcIT1SSfzVX/dPYVzKpGYnZpArj7q4J3V7tP+zF4r0zRE1HxJ4i8OaEWBYw3V0NyjGT07gdq8t8XeGdP0d92neJNO1aHj5oSVb8jXTBxS5UJNLQ523jR5NrMB9Tirn9mj++n/AH8FZx4NJVtPuDT7n6eTSDaMdRUTPkDHWod3zeopWO08HrXlwTsjVsU7i1PVSOSaiUuG+Y1I7cZ3V3Uqb6szktBJt2ODVOZn9asSMu3rVWSZcEd66duphYiDSbs5JFNkaTcGAqWNtwpCwxzQoX1TE2NWaQNxnFTGQsvzGoxtIzTnZQvFVFNPcnlTHGQlcZFT2DZnCn881mOxXrnNWdOcedyayr1PdHTp62Oh1JtyYB7cV5l4rkImmjbgZzXpdztaRFAx8teZ+NJsahMoTkHrivkswabuetQS2O18Kt/xTmwYAMfWvkL9pS3kF/kbAhuG2qvc19heDVDaCgfkbP6V8oftCwxnU7VF2kiaRiM10YWpJTgZ4lJI6L9hnS5mn8RagVxEnlR5Pc9TX1aVDyiTJB/hwK8J/Yz097T4a6hdyR7PtF9nI7gCveflU/KDgdK9GtUUmznh3KOowvLcoHlItbcZ8sf8tD715vP4V1I391eXDLKLh8hVwg256YFelXTK0TxjO88/hWW+JLuJs/Ig6k9DXHC9yqtNSR5f4h8J6H4S0lV07SLRtX1S5YwQkZ3y9ic9hXg/xClsrG8ltPFl3NrGrMCqx203lQ2h9MdDX0P8Tta/svT9Y8QQSK9xp6bbZmXP7x/lyPoK+PvEvlz3MMUMxmnkO2SRuS7Mc/1rXDTcpHLPDqOx7R8Dvh/ZeJvDouLLQbRVjDCa/nHX6bvStfxRo832RtGdxHDtCG7B2oFHQBR19zXtnwo0i00P4baVpMcZUeSDK+OTlck145+0PqDSeIoIV2x2sdsY4dnALHuQK0da8rXObE0ZKF7nh3jyx0S2ZYZvEIvZlUkraw4jQf3c9zXD6Xo+oaxfCz0fT7u8mY8RxRl2/SrviB45b6CDCQk8O3THzd6+o/C2q+H/AAV8Pm0/wbara3d5CqG6cf6RdFl5bd2HoBXd7T2UFcunP2NJNnzB4i8Ha34dkEOuW6WNwVDCCSQeZg/7IrBkjZHKsrKf9oYNe1eNPD9r4X8Pw3l7dPP4i1BJHkNwRIY1xwBnkGsP4P8Ah/Q9e8WafHqLvcOZQ80bnC7fc96pV01cIY1OLlY84tNPvLo/6PbySYGThSeK7/w18JfFN9a2+qNBDBbP8xaVh8g9WHavrvy/BtlceUvh/SYVQBceWMAjp25rm/Ft5pmohYdNuYuuxoydsZP+77VzzxUpaROTEY+fI+XQ8S8aWlvNp1vpSXFkIbeExG+kttkcY/iCDPc9TjNeYyWOgtdLG2pSSED97IF4J/2fau1+LFi1neS7lBRSFLCUv5jfyH0FeVXEjtKScjBOBWmHUpJ3Y8uUqtNy5jsZL7wPpVmsVvolzq16PmaW6uNkf02rzW14d+NniPw9GLfRdK0OztgpXyltFOc9yx5NeXE0D611cmmp6ipK1nqe6wftO+ObW2hhs9K8PQbQfOcWK7pj2Jx0IrCvPj54+vVmN5qTySyNkSJIyFB6AA9K8m/Oj86TpxYOjDsa/iPxFqmvXr3Wo3tzO7HJEkzMM/iayM0d6GqkrFpWA0ZNJRTGfpcpwvBpCxKhqizxzmpAflGePavPowdgcgdnNI8mQBTXxu+8aayjGQ1dkYuxMmDyDbiqj4/vGp9vPJpGiBIq1TdjK6IlfAwpOKTeOSxyKlYKDimMo/uirhTTJFG4gY6USBwmeaRJBG3UkCrMsgeMMMAYqvYvuLmM0Sckv0qew3NOpHTPFROqMcd6uaXC3nryeD0rlrRsmaU3dm/IxLqzEcDH0ryjxX5h1ScrMW3SdPSvUZchnwegPb2ry7XpDJqedpP7zr+NfJ45+8kepQV2ekeHcQaJHknAjyfyr5O+O0jSeJcLHHsQO33a+tbQKvhmRi3/ACxb+VfJnxa8o6+zAqf3DZya6qcrSRzV1ofQH7NVsLb4RadFgqWZnb3zXpyMxGOwFcF8DbU2nww0lNpAZc59q7wYUHqa6Oa6KjsipMzAHIOc8HPWqUhUSmNV6DJq3MdwPzd+BVGdGijlkVgZApJNSvhZL3PDPjfrUMHhDUYjtX99nB7tnivmHRpPtnjPTY2BAe7jzjvlhXu37RhUeHLdGPL3TSSf4V4L4Lbb450h25/0yP8AnXXgYL2bkZz+M/RK7V7fR7eMMyIluUABx1FfOHxnspBfxSSTjd5o2AnjaBX0jdSFrBs/MeAB+Ar50/aFe4OrqijMKxFlA/vV5FKUvbpE17Om0eAwRw33jh/PQNCGZmXtwD/9ave9PWJtPgVois0ir9gbGAoA5wa8Q8FxhfFZkmY4WJncDrXrttqrN4L0wsSzQSTFSRghcd69rFSd0jzavv6LseV/EjUPtOrTeZdTXDKhBd2/iz2rqv2X4IZvEmoXEke94LT93noGJ615d4gn8y7mUNuyx5Fewfsm6bc3N5q9xH9wLGv5E1pKPLQuVCjajZnpXiW9awYQvvE0x+//AHq8416a5XXra1EjiPO5gO5r2X4hJajULCG5jG9UzkV5R4hWOfWriSMAFOhrhpydzzMRSs7HM/EC6ja3Em0OYVYfN2J4z9a8iiQzXgQ5O5sH869X8QWbXOnvCxzI2Sa810+3kTVfLx8ysetehhpWizry1+zpSE8QW9pb3gjs1YRAAEt3PeqczQmKNY4yrAfOSepq7r/mfaFV8E4zWYa64PmimerRfNBNjaUUd6cvXpVmvmOijaQ4RScDJp09tNCE81Cu4ZXNdfZaLHb2du0kQDkeYzZ++D0FQeL7aNbeyulYHcm0rjG0isPbrn5bHBHGqVXkSORbrSU9zuJNMrc7j9LY87R8pocA85qIcgYZhT3X93kc4pwppIzlO40D56WQfLuGKgZnyMKcUpJIxzVJpaGTbuMy5fnFSdjmlIHGaZkjNS5NDtcldYNhO078cGqrrge9LNN8gx196YsnmHHU0lOxVhrnAI6ULu8ogMKimyc5BzSRbsY5xVKszNxBR3PNbWgsDOBjkVhu2CflNa2gA+aGJGcVz4mV4GlI17puJjuxwf5V5JeIW1lE3PzNn9a9S1BttrOQedpNeZRlpNcgJxjza+Rxb99Hq0VoemzMLfw87MOBEen0r48+KbPL4jusDKBQB+Jr7A19hH4RuDkZ8oc46V8l+Nlin8RzqvKtIi/jmuyEveWhyVT6u+HKLD4D0aPbjFsvA+ldGmfKOOvvWR4Ut/svhnS4tu0Lbrx+Fazg+UxDHmt07xLKU5XIbnA6msu/fZZXckjHBUkH8K1Jfv7WXgDNYniCZRoV1IV4GQPpU3/dsX2j5Z/aFnuPsVlbyOMSOZc+1eQ+BNr+P9G3DKm9j/8AQq9P+P8Ac/bL+2jhIOIjjPYV5t8N40k+I+hxvwPt0YP516OBX7lmD1mfoUfmgbCnHm7efYV8/wD7Rg8mWArnfsYkAV9GQIpsZVzg7mA4+nNfP37Rbp5ccnDDYVbHWvIjG1VE1PhZ8/eDLZZvFX7wlY2t2ZmJ6Cuw1i+MfhYtCCGjRl356jNcb4YMi+Io8SHEqiPgcbc966nxQY4/D9wm7b5TMmO31r1a2skefF3mjyGeRpZWdj8xPWvor9kW6Wz0nWJur+ao/DFfOT8O3INe8/s4SxWOj3ckjAG4kwM11Yr+EzrxDUYI9e8ZSW99r0ckzHckXAryzVSrXcrIpwXI6132prHcX09z5oysVeduwaRiGONxzXlQR49d3ncr3SK2ZVTjGK5DVtIjt9VjuFj2qwJJ967MDom75Cc1zviKYs7lTgICRmummzOnKzseb662b085wMVm1Z1CVpbp2Y5OTVavTpq0Uj6GlHlgkFOWm9qUVZZ6N4dvvtlqWuMSNHGqxITjJ6cGqnxCvFS2TTVC7o3O8EfMhwOM1zem6g9nDhkOe317GqmqX015M8krFmZixJPU1yqm+e55VLBtYhzKTUlKaSuo9U/SAXBYcLUqO23uKq24bo5/GrPyqQu7JxUxm76mMlcUKCvWgjBpDIqpgnmoPOBGMnr1olJX0BImklXZ7ioRMCR3NRzuuCOAe1U0m2Pjrzx7VDYyxcNnIPHNLahicY/EUgZW64Zu9aFrCCobpTjG7JcrDVgVsLg81J9iPHY1fiiVgPapflz6kV20qSOSdRmHcWxwcg8VoaBGokzt6CpZI96s2MVNpiiOFzgZxXJjo8sDfDO8iHWGUaVOW4yuOteZ6PEJPEluoz8r5/Wu/wDFj7dJfbwTXG+CLVp9dLscheK+Nq+9VR7VNaM9B8Q+WvhudZACrKF4r5G15Wn8aiNfuHUEC88YBr6l8f3wstAMfAJBY/TFfNenQrfeNrNdgIe83/rXc3dtnFPc+ttPG3TbVcYxCo/SrLtiLGeTUSL5cMa/d2xqP0qabHkjP6Vo/hRqU5ldsqJBuxyfaub8Zbo/D8wj+6xAP0710E+QGx1YcVyXxAkZfDqxhmEhbipm7UxL4j5Q+NzgeIZjGoCIgVPeuR+D9ob34qaBD/0+Ix/A11nxd/5ChSYKzomST61n/s1xxzfGrRvNHG9iB74r0sLpRZz/AGz7vikC2jvjPzOfwzXz5+0THEwO1SqhTk+5r6AkIXSA2Pm2H+Zr56/aAZ5LaTL5zyo7dK85P94jOpszwjwqs39sxsrKixgtg9xitfxsVj8N+XCwAk+Z93c1j+G9x1q2jXJ835D/AF/CtH4hxvNozRxYIhlOcnsPSvRavURw0rOoeZd8e9e5/Da0Wx8NQbjiQnzME9q8Ptl8y4RPVgK9pt5fs1jbRo3SNVIJ710Yv4bE5rVcYJI9DCltOuLoygBxjGa4m5dYrrywx27Tk11MCSp4aDSMMMc1yl8qyTMPTGDXmRVmefdySuSDLIMYwFrl/ETEK4GD+7PauhdvLgZWyNorm5pheXL24IJEZremtSoI8zuc+c2RjJJqGtHXlVL0qoAxxxWdXqwd4o+hpy5oph2qW2UPMiHABYVH2p8P+tU+4pvqXK9tDb8R2i24BQ5HQGsAnmug1efzdLAJywbrXPnrWVH4TmwrfJqBpKKK1Ok/RmWfChF6etOjmJxtxn1rPQysibuDSxylMpuHNY3ZjzIs3EjEnP51WimKv8+Sp/nTpZgq7ep+lV2bd8xOKSTYOVi48hZSzYz2qpI2eVHPent9z61XUPtZgeBVKD6mbqJl6y2njvWzY/dxxXNW92kZ5+9WxZXsZxzitoKzIbbRuxsVHHFNfrkdahhmVhxzQ86qD616EEkrnM0K8hUYqxZtut2OKyJLrLdTnNa9j/x5j3rysxn7p2YVe8YPjeVo9PjUHqazPhmokvJmZfm3dqt/EPb5MQ3YxzVb4WRHZPI2WJfjNfHpc2IR7KdoEvxduIYbdkljUj7Ox+bua8J+HUf2vx9pvC4WTcR+Ney/HkxxaNK653rCAOeucV5h8E7N5vHEMrpwuMA12Wsmcbd5I+m27/QUtxkIvpTZA24jpzSXDfKq1q9jQpzyDYzEDI6Vw3xUu1h0uBmUjnPFd1OAwHPy9680+L821raF8kdxU1fhRKZ80fFqMy6l5qsPnUE5qH9l6IS/G7RwT0Ln9Kl+LrsNVfjChFApf2U4Xm+N+lbc/KHY/lXqYb+CzBfEfb14wXSlXAJMeDk+9fOnx2ctazLjA3HaR7V7/e3ANiArZBX+pr56+NzH7LKuTlXPfrXm/wDLxGFR7njPh2OT+2I5N4UgEj8qt/ECCZ9Eja0VyuN0mPSoNCB/ti2j6IWO4ewHNb2s2819YzrCSIlZ1AHBK+lein76OSl8Z5PpKh9Rtx/tivQ5J2e8UIxIyMV53Ay2+oZXO1GIG7rXV+HJ5Li/hH3vmFbYm7FmdNySfY9pufOj8OWoY8MP6VzRP7zLcc9+9bniKeWPTbSEqfujvWBd+YQj7cADJ5rz1seclohmpBjaueN1cr4djMurXjFlVlt3K5711qv5sW5xnPaudcpaXk9xCoysTAgjqK3pbl02ea6rKZb6Rmx941U7VPfSLJdSOq7QWJx6VB2r1I7I+hgrRSCnxgs6qPWmVZ04qLyLfyN3NNuyY5NpNk18WSLY2aoGtTXCom+XoelZZ71FL4TOj8IlFFFWan6Hyf6tarD/AFo+tFFZHISXHQVXk+6PrRRVxCRYP3F+lVV+89FFaMw6mdJ/r60rPpRRQt0arY6PTP8AV0XXU/Wiiu77JhLczv8AlsPrXT2P/HktFFeLj/hOzC7nKfET7sf+7SfC37h/36KK+Xpf7yj1fsGf+0B/yB5P+ua/0rg/gl/yOcP0FFFdkupx/aPouf8A1h+tQ3P3k+lFFX2NWUZ/9S31FeW/GX/kLQ/7oooqa2yJR84/GH/j8P8AurWp+x3/AMlssv8ArlJ/6DRRXqYb+CzH7R9aXX/HqP8Ad/qa8F+Nn+rl/wB+iivM/wCXqOap1PHLH/kN2v1b+Vdmn+rl/wBx/wCVFFeivjRy0v4h4hP/AMfT/wDXRv511Pgr/kJ2/wDvCiiurE/CdGYfw2ez+Lv9Taf7v9KwbjoP92iivMWx466EcP3F+hrm7370/wD1zaiit6W44HmU/wDrm/Go/SiivVWyPo47IBU1p/x8x/WiilPZhL4WW9a/1i/Ss496KKml8BnR+BCUUUVZqf/Z"/>
          <p:cNvSpPr>
            <a:spLocks noChangeAspect="1" noChangeArrowheads="1"/>
          </p:cNvSpPr>
          <p:nvPr/>
        </p:nvSpPr>
        <p:spPr bwMode="auto">
          <a:xfrm>
            <a:off x="46355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042" name="Picture 18" descr="Story-Image_flat_earth_ship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6432" y="2133600"/>
            <a:ext cx="2857500" cy="3105150"/>
          </a:xfrm>
          <a:prstGeom prst="rect">
            <a:avLst/>
          </a:prstGeom>
          <a:noFill/>
          <a:extLst>
            <a:ext uri="{909E8E84-426E-40DD-AFC4-6F175D3DCCD1}">
              <a14:hiddenFill xmlns:a14="http://schemas.microsoft.com/office/drawing/2010/main">
                <a:solidFill>
                  <a:srgbClr val="FFFFFF"/>
                </a:solidFill>
              </a14:hiddenFill>
            </a:ext>
          </a:extLst>
        </p:spPr>
      </p:pic>
      <p:sp>
        <p:nvSpPr>
          <p:cNvPr id="3" name="Tekstvak 2">
            <a:extLst>
              <a:ext uri="{FF2B5EF4-FFF2-40B4-BE49-F238E27FC236}">
                <a16:creationId xmlns:a16="http://schemas.microsoft.com/office/drawing/2014/main" id="{D0042E9E-1ADA-4833-90F2-99BC7DD78EAA}"/>
              </a:ext>
            </a:extLst>
          </p:cNvPr>
          <p:cNvSpPr txBox="1"/>
          <p:nvPr/>
        </p:nvSpPr>
        <p:spPr>
          <a:xfrm>
            <a:off x="5845834" y="5241985"/>
            <a:ext cx="24125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err="1"/>
              <a:t>Naar</a:t>
            </a:r>
            <a:r>
              <a:rPr lang="en-US" i="1" dirty="0"/>
              <a:t>: Edge of the World. (Painting.)</a:t>
            </a:r>
            <a:endParaRPr lang="en-US" dirty="0"/>
          </a:p>
        </p:txBody>
      </p:sp>
    </p:spTree>
    <p:extLst>
      <p:ext uri="{BB962C8B-B14F-4D97-AF65-F5344CB8AC3E}">
        <p14:creationId xmlns:p14="http://schemas.microsoft.com/office/powerpoint/2010/main" val="3532695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ltLang="en-US" b="1" dirty="0"/>
              <a:t>Wanneer moet je aan een moreel (ethisch) probleem denken?</a:t>
            </a:r>
            <a:endParaRPr lang="en-US" dirty="0"/>
          </a:p>
        </p:txBody>
      </p:sp>
      <p:sp>
        <p:nvSpPr>
          <p:cNvPr id="3" name="Content Placeholder 2"/>
          <p:cNvSpPr>
            <a:spLocks noGrp="1"/>
          </p:cNvSpPr>
          <p:nvPr>
            <p:ph idx="1"/>
          </p:nvPr>
        </p:nvSpPr>
        <p:spPr/>
        <p:txBody>
          <a:bodyPr/>
          <a:lstStyle/>
          <a:p>
            <a:r>
              <a:rPr lang="en-US" altLang="en-US" noProof="1"/>
              <a:t>onenigheid met een zorgvrager of diens omgeving</a:t>
            </a:r>
          </a:p>
          <a:p>
            <a:r>
              <a:rPr lang="en-US" altLang="en-US" noProof="1"/>
              <a:t>onenigheid met een medezorgverlener over een zorgvrager</a:t>
            </a:r>
          </a:p>
          <a:p>
            <a:r>
              <a:rPr lang="en-US" altLang="en-US" noProof="1"/>
              <a:t>een tweestrijd bij jezelf</a:t>
            </a:r>
          </a:p>
          <a:p>
            <a:r>
              <a:rPr lang="en-US" altLang="en-US" noProof="1"/>
              <a:t>een gevoel van onbehagen ('onderbuik-gevoel')</a:t>
            </a:r>
          </a:p>
          <a:p>
            <a:r>
              <a:rPr lang="nl-NL" altLang="en-US" noProof="1"/>
              <a:t>een ervaring van morele stress (iets aan de ene kant willen, maar het niet doen</a:t>
            </a:r>
            <a:endParaRPr lang="en-US" altLang="en-US" noProof="1"/>
          </a:p>
          <a:p>
            <a:r>
              <a:rPr lang="nl-NL" altLang="en-US" noProof="1"/>
              <a:t>….</a:t>
            </a:r>
            <a:endParaRPr lang="en-US" altLang="en-US" noProof="1"/>
          </a:p>
          <a:p>
            <a:endParaRPr lang="en-US" altLang="en-US" noProof="1"/>
          </a:p>
          <a:p>
            <a:endParaRPr lang="en-US" dirty="0"/>
          </a:p>
        </p:txBody>
      </p:sp>
    </p:spTree>
    <p:extLst>
      <p:ext uri="{BB962C8B-B14F-4D97-AF65-F5344CB8AC3E}">
        <p14:creationId xmlns:p14="http://schemas.microsoft.com/office/powerpoint/2010/main" val="2352979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Kenmerken van een moreel probleem</a:t>
            </a:r>
            <a:endParaRPr lang="en-US" dirty="0"/>
          </a:p>
        </p:txBody>
      </p:sp>
      <p:sp>
        <p:nvSpPr>
          <p:cNvPr id="3" name="Content Placeholder 2"/>
          <p:cNvSpPr>
            <a:spLocks noGrp="1"/>
          </p:cNvSpPr>
          <p:nvPr>
            <p:ph idx="1"/>
          </p:nvPr>
        </p:nvSpPr>
        <p:spPr/>
        <p:txBody>
          <a:bodyPr/>
          <a:lstStyle/>
          <a:p>
            <a:r>
              <a:rPr lang="en-US" altLang="en-US" dirty="0"/>
              <a:t>H</a:t>
            </a:r>
            <a:r>
              <a:rPr lang="nl-NL" altLang="en-US" dirty="0"/>
              <a:t>et is niet (langer) vanzelfsprekend voor de betrokkene wat juist is om te doen in een bepaalde situatie</a:t>
            </a:r>
            <a:r>
              <a:rPr lang="en-US" altLang="en-US" dirty="0"/>
              <a:t>.</a:t>
            </a:r>
            <a:endParaRPr lang="nl-NL" altLang="en-US" dirty="0"/>
          </a:p>
          <a:p>
            <a:pPr>
              <a:spcBef>
                <a:spcPct val="50000"/>
              </a:spcBef>
            </a:pPr>
            <a:r>
              <a:rPr lang="nl-NL" altLang="en-US" dirty="0"/>
              <a:t>Daarbij zijn opvattingen over wat juist is — morele waarden en/of normen — in het geding. </a:t>
            </a:r>
          </a:p>
          <a:p>
            <a:pPr>
              <a:spcBef>
                <a:spcPct val="50000"/>
              </a:spcBef>
            </a:pPr>
            <a:r>
              <a:rPr lang="nl-NL" altLang="en-US" dirty="0"/>
              <a:t>Verschillende handelswijzen mogelijk.</a:t>
            </a:r>
          </a:p>
          <a:p>
            <a:endParaRPr lang="en-US" dirty="0"/>
          </a:p>
        </p:txBody>
      </p:sp>
    </p:spTree>
    <p:extLst>
      <p:ext uri="{BB962C8B-B14F-4D97-AF65-F5344CB8AC3E}">
        <p14:creationId xmlns:p14="http://schemas.microsoft.com/office/powerpoint/2010/main" val="3707659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Oriënteren</a:t>
            </a:r>
            <a:endParaRPr lang="en-US" dirty="0"/>
          </a:p>
        </p:txBody>
      </p:sp>
      <p:sp>
        <p:nvSpPr>
          <p:cNvPr id="3" name="Content Placeholder 2"/>
          <p:cNvSpPr>
            <a:spLocks noGrp="1"/>
          </p:cNvSpPr>
          <p:nvPr>
            <p:ph idx="1"/>
          </p:nvPr>
        </p:nvSpPr>
        <p:spPr/>
        <p:txBody>
          <a:bodyPr/>
          <a:lstStyle/>
          <a:p>
            <a:r>
              <a:rPr lang="nl-NL" altLang="en-US" dirty="0"/>
              <a:t>Welke gevoel roept deze casus op?</a:t>
            </a:r>
          </a:p>
          <a:p>
            <a:r>
              <a:rPr lang="nl-NL" altLang="en-US" dirty="0"/>
              <a:t>Een zoektocht naar het zogenaamde hittepunt?</a:t>
            </a:r>
          </a:p>
          <a:p>
            <a:r>
              <a:rPr lang="nl-NL" altLang="en-US" dirty="0"/>
              <a:t>Functie van deze stap: verwoorden van dit — morele — gevoel:  richtinggevend voor het morele probleem. (gevoel of emoties als waardevolle kennisbron)</a:t>
            </a:r>
          </a:p>
          <a:p>
            <a:endParaRPr lang="en-US" dirty="0"/>
          </a:p>
        </p:txBody>
      </p:sp>
    </p:spTree>
    <p:extLst>
      <p:ext uri="{BB962C8B-B14F-4D97-AF65-F5344CB8AC3E}">
        <p14:creationId xmlns:p14="http://schemas.microsoft.com/office/powerpoint/2010/main" val="152734639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445</TotalTime>
  <Words>2694</Words>
  <Application>Microsoft Office PowerPoint</Application>
  <PresentationFormat>Breedbeeld</PresentationFormat>
  <Paragraphs>241</Paragraphs>
  <Slides>29</Slides>
  <Notes>22</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29</vt:i4>
      </vt:variant>
    </vt:vector>
  </HeadingPairs>
  <TitlesOfParts>
    <vt:vector size="36" baseType="lpstr">
      <vt:lpstr>Aparajita</vt:lpstr>
      <vt:lpstr>Arial</vt:lpstr>
      <vt:lpstr>Calibri</vt:lpstr>
      <vt:lpstr>Century Gothic</vt:lpstr>
      <vt:lpstr>Wingdings</vt:lpstr>
      <vt:lpstr>Wingdings 3</vt:lpstr>
      <vt:lpstr>Wisp</vt:lpstr>
      <vt:lpstr>Ethisch redeneren: Introductie </vt:lpstr>
      <vt:lpstr>Kennis van begrippen als voorwaarde voor ethische vaardigheden  </vt:lpstr>
      <vt:lpstr>PowerPoint-presentatie</vt:lpstr>
      <vt:lpstr>Onderverdeling van de ethiek van de zorg</vt:lpstr>
      <vt:lpstr>Vaardigheden i.v.m. ethiek v.d. zorgverlening</vt:lpstr>
      <vt:lpstr>Doel van het ethische stappenplan: Oriënteren-Analyse- Conclusie </vt:lpstr>
      <vt:lpstr>Wanneer moet je aan een moreel (ethisch) probleem denken?</vt:lpstr>
      <vt:lpstr>Kenmerken van een moreel probleem</vt:lpstr>
      <vt:lpstr>Oriënteren</vt:lpstr>
      <vt:lpstr>De morele vraag </vt:lpstr>
      <vt:lpstr>Handelingsmogelijkheden ?</vt:lpstr>
      <vt:lpstr>Perspectieven van alle betrokkenen</vt:lpstr>
      <vt:lpstr>Formuleren van argumenten</vt:lpstr>
      <vt:lpstr>Waarom waarden of belangen bij de argumenten</vt:lpstr>
      <vt:lpstr>Wat is een norm?</vt:lpstr>
      <vt:lpstr>De beroepscode van verpleegkundigen en verzorgenden (V&amp;VN et al, 2015)</vt:lpstr>
      <vt:lpstr>Kenmerken van een (morele) waarde</vt:lpstr>
      <vt:lpstr>Waarden in de gezondheidszorg</vt:lpstr>
      <vt:lpstr>Wat zijn belangen?</vt:lpstr>
      <vt:lpstr>Belangen (in de ethische context)</vt:lpstr>
      <vt:lpstr>Het benoemen van waarden en argumenten</vt:lpstr>
      <vt:lpstr>Wel of geen dilemma?</vt:lpstr>
      <vt:lpstr>Wel of geen dilemma?</vt:lpstr>
      <vt:lpstr>Hoe ga je met het probleem om?</vt:lpstr>
      <vt:lpstr>Morele kwaliteiten</vt:lpstr>
      <vt:lpstr>Kenmerken van morele kwaliteiten</vt:lpstr>
      <vt:lpstr>PowerPoint-presentatie</vt:lpstr>
      <vt:lpstr>Vragen of suggesties?</vt:lpstr>
      <vt:lpstr>Referenties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Ethisch redeneren (ethische reflectie)</dc:title>
  <dc:creator>Arjan van Os</dc:creator>
  <cp:lastModifiedBy>Arjan van Os</cp:lastModifiedBy>
  <cp:revision>92</cp:revision>
  <cp:lastPrinted>2018-02-12T12:33:04Z</cp:lastPrinted>
  <dcterms:created xsi:type="dcterms:W3CDTF">2016-12-31T09:57:23Z</dcterms:created>
  <dcterms:modified xsi:type="dcterms:W3CDTF">2020-03-26T15:07:48Z</dcterms:modified>
</cp:coreProperties>
</file>