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Corbel"/>
      <p:regular r:id="rId15"/>
      <p:bold r:id="rId16"/>
      <p:italic r:id="rId17"/>
      <p:boldItalic r:id="rId18"/>
    </p:embeddedFont>
    <p:embeddedFont>
      <p:font typeface="Tahoma"/>
      <p:regular r:id="rId19"/>
      <p:bold r:id="rId20"/>
    </p:embeddedFont>
    <p:embeddedFont>
      <p:font typeface="Helvetica Neue"/>
      <p:regular r:id="rId21"/>
      <p:bold r:id="rId22"/>
      <p:italic r:id="rId23"/>
      <p:boldItalic r:id="rId24"/>
    </p:embeddedFont>
    <p:embeddedFont>
      <p:font typeface="Helvetica Neue Light"/>
      <p:regular r:id="rId25"/>
      <p:bold r:id="rId26"/>
      <p:italic r:id="rId27"/>
      <p:boldItalic r:id="rId28"/>
    </p:embeddedFont>
    <p:embeddedFont>
      <p:font typeface="Cambria Math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F3YZKmy0ZwbHjsWzxmwVM3JiJ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bold.fntdata"/><Relationship Id="rId25" Type="http://schemas.openxmlformats.org/officeDocument/2006/relationships/font" Target="fonts/HelveticaNeueLight-regular.fntdata"/><Relationship Id="rId28" Type="http://schemas.openxmlformats.org/officeDocument/2006/relationships/font" Target="fonts/HelveticaNeueLight-boldItalic.fntdata"/><Relationship Id="rId27" Type="http://schemas.openxmlformats.org/officeDocument/2006/relationships/font" Target="fonts/HelveticaNeue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mbriaMath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Corbel-regular.fntdata"/><Relationship Id="rId14" Type="http://schemas.openxmlformats.org/officeDocument/2006/relationships/slide" Target="slides/slide10.xml"/><Relationship Id="rId17" Type="http://schemas.openxmlformats.org/officeDocument/2006/relationships/font" Target="fonts/Corbel-italic.fntdata"/><Relationship Id="rId16" Type="http://schemas.openxmlformats.org/officeDocument/2006/relationships/font" Target="fonts/Corbel-bold.fntdata"/><Relationship Id="rId19" Type="http://schemas.openxmlformats.org/officeDocument/2006/relationships/font" Target="fonts/Tahoma-regular.fntdata"/><Relationship Id="rId18" Type="http://schemas.openxmlformats.org/officeDocument/2006/relationships/font" Target="fonts/Corbel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1bfad0a84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31bfad0a84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b="0" i="0" lang="en-GB"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b="0" lang="en-GB" u="none"/>
              <a:t>https://creativecommons.org/licenses/by-sa/4.0</a:t>
            </a:r>
            <a:endParaRPr/>
          </a:p>
        </p:txBody>
      </p:sp>
      <p:sp>
        <p:nvSpPr>
          <p:cNvPr id="305" name="Google Shape;305;g31bfad0a84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G-11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Niet herkennen of je bij het berekenen van een zijde in een driehoek de sinusregel of de cosinusregel moet gebruiken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Juist, er zijn twee zijden en een ingesloten hoek gegeven en de zijde tegenover de ingesloten hoek wordt gevraagd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Onjuist, er is geen ‘setje’ (hoek+ zijde er tegenover) bekend, dus er zijn te weinig gegevens voor de sinusregel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G-12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Niet herkennen of je bij het berekenen van een zijde in een driehoek de sinusregel of de cosinusregel moet gebruiken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Juist, er zijn drie zijden gegeven en er wordt een hoek gevraagd</a:t>
            </a:r>
            <a:br>
              <a:rPr lang="en-GB"/>
            </a:br>
            <a:r>
              <a:rPr lang="en-GB"/>
              <a:t>B: Onjuist, er is geen ‘setje’ (hoek+ zijde er tegenover) bekend, dus er zijn te weinig gegevens voor de sinusregel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G-13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Niet herkennen of je bij het berekenen van een zijde in een driehoek de sinusregel of de cosinusregel moet gebruiken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Onjuist, voor het gebruik van de cosinusregel heb je nog een zijde nodig.</a:t>
            </a:r>
            <a:br>
              <a:rPr lang="en-GB"/>
            </a:br>
            <a:r>
              <a:rPr lang="en-GB"/>
              <a:t>B: Juist, er is één ‘setje’ (hoek+ zijde er tegenover) bekend, en een hoek van een tweede ‘setje’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G-14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Niet herkennen of je bij het berekenen van een zijde in een driehoek de sinusregel of de cosinusregel moet gebruiken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Juist, er zijn twee zijden en een ingesloten hoek gegeven, dus kun je de zijde tegenover de gegeven hoek berekenen</a:t>
            </a:r>
            <a:br>
              <a:rPr lang="en-GB"/>
            </a:br>
            <a:r>
              <a:rPr lang="en-GB"/>
              <a:t>B: Onuist, er is geen ‘setje’ (hoek+ zijde er tegenover) bekend, dus er zijn te weinig gegevens om de sinusregel te kunnen gebruiken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G-15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Niet herkennen of je bij het berekenen van een zijde in een driehoek de sinusregel of de cosinusregel moet gebruiken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Onjuist, voor het gebruik van de cosinusregel heb je nog een derde zijde nodig om de hoek te kunnen berekenen.</a:t>
            </a:r>
            <a:br>
              <a:rPr lang="en-GB"/>
            </a:br>
            <a:r>
              <a:rPr lang="en-GB"/>
              <a:t>B: Juist, er is één  ‘setje’ (hoek en zijde er tegenover) bekend en een zijde van het tweede setje.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G-16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Niet herkennen of je bij het berekenen van een zijde in een driehoek de sinusregel of de cosinusregel moet gebruiken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Juist, er zijn 3 zijden bekend en er wordt een hoek gevraagd, dus kun je de cosinusregel gebruiken.</a:t>
            </a:r>
            <a:br>
              <a:rPr lang="en-GB"/>
            </a:br>
            <a:r>
              <a:rPr lang="en-GB"/>
              <a:t>B: Onjuist, er is geen ‘setje’ (hoek en zijde er tegenover) bekend, dus zijn er te weinig gegevens om de sinusregel te kunnen gebruiken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G-17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Niet herkennen of je bij het berekenen van een zijde in een driehoek de sinusregel of de cosinusregel moet gebruiken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Onjuist, hoek B zou je nog kunnen berekenen, maar dan heb je nog steeds een zijde extra nodig</a:t>
            </a:r>
            <a:br>
              <a:rPr lang="en-GB"/>
            </a:br>
            <a:r>
              <a:rPr lang="en-GB"/>
              <a:t>B: Juist, eris  één ‘setje’ (hoek en zijde er tegenover) bekend, en door hoek B te berekenen met de hoekensom, kun je vervolgens AC met de sinusregel berekenen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2" name="Google Shape;25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G-18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Niet herkennen of je bij het berekenen van een zijde in een driehoek de sinusregel of de cosinusregel moet gebruiken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Onjuist, voor de cosinusregel heb je minimal twee gegeven zijdes nodig</a:t>
            </a:r>
            <a:br>
              <a:rPr lang="en-GB"/>
            </a:br>
            <a:r>
              <a:rPr lang="en-GB"/>
              <a:t>B: Onjuist, er is geen ‘setje’ (hoek en zijde er tegenover) bekend. Voor de sinusregel heb je minimaal één bekende zijde nodig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Onjuist,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Juist, zie boven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8" name="Google Shape;27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604045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628650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1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diagnostischevragen.nl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2667000" y="483456"/>
            <a:ext cx="6858000" cy="29455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</a:pPr>
            <a:r>
              <a:rPr b="1" lang="en-GB" sz="5400">
                <a:solidFill>
                  <a:schemeClr val="accent1"/>
                </a:solidFill>
              </a:rPr>
              <a:t>Goniometrie</a:t>
            </a:r>
            <a:br>
              <a:rPr b="1" lang="en-GB" sz="5400">
                <a:solidFill>
                  <a:schemeClr val="accent1"/>
                </a:solidFill>
              </a:rPr>
            </a:br>
            <a:br>
              <a:rPr b="1" lang="en-GB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2667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GB">
                <a:solidFill>
                  <a:schemeClr val="accent1"/>
                </a:solidFill>
              </a:rPr>
              <a:t>Sinusregel en cosinusregel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015" y="6256870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1bfad0a849_0_0"/>
          <p:cNvSpPr txBox="1"/>
          <p:nvPr/>
        </p:nvSpPr>
        <p:spPr>
          <a:xfrm>
            <a:off x="7580244" y="6407433"/>
            <a:ext cx="4611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31bfad0a849_0_0"/>
          <p:cNvSpPr txBox="1"/>
          <p:nvPr>
            <p:ph type="title"/>
          </p:nvPr>
        </p:nvSpPr>
        <p:spPr>
          <a:xfrm>
            <a:off x="838200" y="365126"/>
            <a:ext cx="105156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b="1" lang="en-GB"/>
            </a:br>
            <a:endParaRPr/>
          </a:p>
        </p:txBody>
      </p:sp>
      <p:sp>
        <p:nvSpPr>
          <p:cNvPr id="309" name="Google Shape;309;g31bfad0a849_0_0"/>
          <p:cNvSpPr txBox="1"/>
          <p:nvPr/>
        </p:nvSpPr>
        <p:spPr>
          <a:xfrm>
            <a:off x="838200" y="572530"/>
            <a:ext cx="105156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NVvW. Meer vragen en info vind je op: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www.diagnostischevragen.nl</a:t>
            </a:r>
            <a:endParaRPr sz="33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31bfad0a849_0_0"/>
          <p:cNvSpPr/>
          <p:nvPr/>
        </p:nvSpPr>
        <p:spPr>
          <a:xfrm>
            <a:off x="140553" y="6285469"/>
            <a:ext cx="119109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1" name="Google Shape;311;g31bfad0a849_0_0"/>
          <p:cNvSpPr txBox="1"/>
          <p:nvPr/>
        </p:nvSpPr>
        <p:spPr>
          <a:xfrm>
            <a:off x="9103360" y="6407433"/>
            <a:ext cx="308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Attribution-ShareAlike 3.0 Unported - Wikidata" id="312" name="Google Shape;312;g31bfad0a84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584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31bfad0a84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2400" y="4223450"/>
            <a:ext cx="5660400" cy="16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101" name="Google Shape;101;p2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104" name="Google Shape;104;p2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107" name="Google Shape;107;p2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110" name="Google Shape;110;p2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2"/>
          <p:cNvSpPr/>
          <p:nvPr/>
        </p:nvSpPr>
        <p:spPr>
          <a:xfrm>
            <a:off x="2150527" y="5018215"/>
            <a:ext cx="160317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4225157" y="5026393"/>
            <a:ext cx="158716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6263088" y="5172958"/>
            <a:ext cx="1817221" cy="847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8303794" y="5057242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allebei niet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>
            <p:ph type="title"/>
          </p:nvPr>
        </p:nvSpPr>
        <p:spPr>
          <a:xfrm>
            <a:off x="1632378" y="595553"/>
            <a:ext cx="9624451" cy="3306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ct val="114695"/>
              <a:buNone/>
            </a:pP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Welke regel(s) zou je in ∆ABC</a:t>
            </a:r>
            <a:br>
              <a:rPr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kunnen gebruiken om AB te </a:t>
            </a:r>
            <a:br>
              <a:rPr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berekenen?</a:t>
            </a:r>
            <a:br>
              <a:rPr i="1"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i="0" lang="en-GB" sz="3100">
                <a:latin typeface="Calibri"/>
                <a:ea typeface="Calibri"/>
                <a:cs typeface="Calibri"/>
                <a:sym typeface="Calibri"/>
              </a:rPr>
              <a:t>1)</a:t>
            </a:r>
            <a:r>
              <a:rPr b="0" i="0" lang="en-GB" sz="3100">
                <a:latin typeface="Calibri"/>
                <a:ea typeface="Calibri"/>
                <a:cs typeface="Calibri"/>
                <a:sym typeface="Calibri"/>
              </a:rPr>
              <a:t> de cosinusregel</a:t>
            </a:r>
            <a:br>
              <a:rPr b="0" i="1"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i="0" lang="en-GB" sz="3100">
                <a:latin typeface="Calibri"/>
                <a:ea typeface="Calibri"/>
                <a:cs typeface="Calibri"/>
                <a:sym typeface="Calibri"/>
              </a:rPr>
              <a:t>2)</a:t>
            </a:r>
            <a:r>
              <a:rPr b="0" i="0" lang="en-GB" sz="3100">
                <a:latin typeface="Calibri"/>
                <a:ea typeface="Calibri"/>
                <a:cs typeface="Calibri"/>
                <a:sym typeface="Calibri"/>
              </a:rPr>
              <a:t> de sinusregel</a:t>
            </a:r>
            <a:br>
              <a:rPr b="0" i="1" lang="en-GB" sz="3100">
                <a:latin typeface="Cambria Math"/>
                <a:ea typeface="Cambria Math"/>
                <a:cs typeface="Cambria Math"/>
                <a:sym typeface="Cambria Math"/>
              </a:rPr>
            </a:br>
            <a:br>
              <a:rPr lang="en-GB" sz="3100"/>
            </a:br>
            <a:br>
              <a:rPr lang="en-GB"/>
            </a:br>
            <a:endParaRPr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6275272" y="505798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en 2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3412" y="938523"/>
            <a:ext cx="3696215" cy="2562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3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127" name="Google Shape;127;p3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3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130" name="Google Shape;130;p3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3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133" name="Google Shape;133;p3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3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136" name="Google Shape;136;p3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2150527" y="5018215"/>
            <a:ext cx="1603175" cy="11062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4225157" y="5026393"/>
            <a:ext cx="1587164" cy="11062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6263088" y="5172958"/>
            <a:ext cx="1817221" cy="847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8303794" y="5057242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allebei niet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 txBox="1"/>
          <p:nvPr>
            <p:ph type="title"/>
          </p:nvPr>
        </p:nvSpPr>
        <p:spPr>
          <a:xfrm>
            <a:off x="1632378" y="595553"/>
            <a:ext cx="9624451" cy="330613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328" r="0" t="-18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/>
          <p:nvPr/>
        </p:nvSpPr>
        <p:spPr>
          <a:xfrm>
            <a:off x="6275272" y="505798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en 2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86912" y="600054"/>
            <a:ext cx="4201405" cy="2846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4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153" name="Google Shape;153;p4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4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156" name="Google Shape;156;p4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4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159" name="Google Shape;159;p4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4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162" name="Google Shape;162;p4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4"/>
          <p:cNvSpPr/>
          <p:nvPr/>
        </p:nvSpPr>
        <p:spPr>
          <a:xfrm>
            <a:off x="2150527" y="5018215"/>
            <a:ext cx="1603175" cy="11062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5" name="Google Shape;165;p4"/>
          <p:cNvSpPr/>
          <p:nvPr/>
        </p:nvSpPr>
        <p:spPr>
          <a:xfrm>
            <a:off x="4225157" y="5026393"/>
            <a:ext cx="1587164" cy="11062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6263088" y="5172958"/>
            <a:ext cx="1817221" cy="847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8303794" y="5057242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allebei niet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 txBox="1"/>
          <p:nvPr>
            <p:ph type="title"/>
          </p:nvPr>
        </p:nvSpPr>
        <p:spPr>
          <a:xfrm>
            <a:off x="1632378" y="595553"/>
            <a:ext cx="9624451" cy="330613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328" r="0" t="-18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69" name="Google Shape;16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"/>
          <p:cNvSpPr/>
          <p:nvPr/>
        </p:nvSpPr>
        <p:spPr>
          <a:xfrm>
            <a:off x="6275272" y="505798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en 2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31040" y="835718"/>
            <a:ext cx="4230353" cy="2593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" name="Google Shape;178;p5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179" name="Google Shape;179;p5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5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182" name="Google Shape;182;p5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5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185" name="Google Shape;185;p5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5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188" name="Google Shape;188;p5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5"/>
          <p:cNvSpPr/>
          <p:nvPr/>
        </p:nvSpPr>
        <p:spPr>
          <a:xfrm>
            <a:off x="2150527" y="5018215"/>
            <a:ext cx="160317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4225157" y="5026393"/>
            <a:ext cx="158716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6263088" y="5172958"/>
            <a:ext cx="1817221" cy="847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8303794" y="5057242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allebei niet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 txBox="1"/>
          <p:nvPr>
            <p:ph type="title"/>
          </p:nvPr>
        </p:nvSpPr>
        <p:spPr>
          <a:xfrm>
            <a:off x="1632378" y="457200"/>
            <a:ext cx="9624451" cy="34444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28" r="0" t="-17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95" name="Google Shape;19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"/>
          <p:cNvSpPr/>
          <p:nvPr/>
        </p:nvSpPr>
        <p:spPr>
          <a:xfrm>
            <a:off x="6275272" y="505798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en 2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2284" y="483972"/>
            <a:ext cx="1859584" cy="34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6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205" name="Google Shape;205;p6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6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208" name="Google Shape;208;p6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6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211" name="Google Shape;211;p6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6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214" name="Google Shape;214;p6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6"/>
          <p:cNvSpPr/>
          <p:nvPr/>
        </p:nvSpPr>
        <p:spPr>
          <a:xfrm>
            <a:off x="2150527" y="5018215"/>
            <a:ext cx="160317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4225157" y="5026393"/>
            <a:ext cx="158716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6263088" y="5172958"/>
            <a:ext cx="1817221" cy="847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303794" y="5057242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allebei niet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 txBox="1"/>
          <p:nvPr>
            <p:ph type="title"/>
          </p:nvPr>
        </p:nvSpPr>
        <p:spPr>
          <a:xfrm>
            <a:off x="1632378" y="457200"/>
            <a:ext cx="9624451" cy="34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ct val="114695"/>
              <a:buNone/>
            </a:pP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Welke regel(s) zou je in ∆ABC</a:t>
            </a:r>
            <a:br>
              <a:rPr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kunnen gebruiken om </a:t>
            </a:r>
            <a:r>
              <a:rPr i="0" lang="en-GB" sz="3100">
                <a:latin typeface="Calibri"/>
                <a:ea typeface="Calibri"/>
                <a:cs typeface="Calibri"/>
                <a:sym typeface="Calibri"/>
              </a:rPr>
              <a:t>∠</a:t>
            </a:r>
            <a:r>
              <a:rPr b="0" i="0" lang="en-GB" sz="3100">
                <a:latin typeface="Calibri"/>
                <a:ea typeface="Calibri"/>
                <a:cs typeface="Calibri"/>
                <a:sym typeface="Calibri"/>
              </a:rPr>
              <a:t>C </a:t>
            </a: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te </a:t>
            </a:r>
            <a:br>
              <a:rPr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berekenen?</a:t>
            </a:r>
            <a:br>
              <a:rPr i="1"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i="0" lang="en-GB" sz="3100">
                <a:latin typeface="Calibri"/>
                <a:ea typeface="Calibri"/>
                <a:cs typeface="Calibri"/>
                <a:sym typeface="Calibri"/>
              </a:rPr>
              <a:t>1)</a:t>
            </a:r>
            <a:r>
              <a:rPr b="0" i="0" lang="en-GB" sz="3100">
                <a:latin typeface="Calibri"/>
                <a:ea typeface="Calibri"/>
                <a:cs typeface="Calibri"/>
                <a:sym typeface="Calibri"/>
              </a:rPr>
              <a:t> de cosinusregel</a:t>
            </a:r>
            <a:br>
              <a:rPr b="0" i="1"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i="0" lang="en-GB" sz="3100">
                <a:latin typeface="Calibri"/>
                <a:ea typeface="Calibri"/>
                <a:cs typeface="Calibri"/>
                <a:sym typeface="Calibri"/>
              </a:rPr>
              <a:t>2)</a:t>
            </a:r>
            <a:r>
              <a:rPr b="0" i="0" lang="en-GB" sz="3100">
                <a:latin typeface="Calibri"/>
                <a:ea typeface="Calibri"/>
                <a:cs typeface="Calibri"/>
                <a:sym typeface="Calibri"/>
              </a:rPr>
              <a:t> de sinusregel</a:t>
            </a:r>
            <a:br>
              <a:rPr b="0" i="1" lang="en-GB" sz="3100">
                <a:latin typeface="Cambria Math"/>
                <a:ea typeface="Cambria Math"/>
                <a:cs typeface="Cambria Math"/>
                <a:sym typeface="Cambria Math"/>
              </a:rPr>
            </a:br>
            <a:br>
              <a:rPr lang="en-GB" sz="3100"/>
            </a:br>
            <a:br>
              <a:rPr lang="en-GB"/>
            </a:br>
            <a:endParaRPr/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"/>
          <p:cNvSpPr/>
          <p:nvPr/>
        </p:nvSpPr>
        <p:spPr>
          <a:xfrm>
            <a:off x="6275272" y="505798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en 2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3059" y="490712"/>
            <a:ext cx="1929210" cy="333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7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231" name="Google Shape;231;p7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7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234" name="Google Shape;234;p7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7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237" name="Google Shape;237;p7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7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240" name="Google Shape;240;p7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7"/>
          <p:cNvSpPr/>
          <p:nvPr/>
        </p:nvSpPr>
        <p:spPr>
          <a:xfrm>
            <a:off x="2150527" y="5018215"/>
            <a:ext cx="160317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4225157" y="5026393"/>
            <a:ext cx="158716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6263088" y="5172958"/>
            <a:ext cx="1817221" cy="847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8303794" y="5057242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allebei niet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 txBox="1"/>
          <p:nvPr>
            <p:ph type="title"/>
          </p:nvPr>
        </p:nvSpPr>
        <p:spPr>
          <a:xfrm>
            <a:off x="1632378" y="457200"/>
            <a:ext cx="9624451" cy="34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ct val="114695"/>
              <a:buNone/>
            </a:pP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Welke regel(s) zou je in ∆ABC</a:t>
            </a:r>
            <a:br>
              <a:rPr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kunnen gebruiken om </a:t>
            </a:r>
            <a:r>
              <a:rPr i="0" lang="en-GB" sz="3100">
                <a:latin typeface="Calibri"/>
                <a:ea typeface="Calibri"/>
                <a:cs typeface="Calibri"/>
                <a:sym typeface="Calibri"/>
              </a:rPr>
              <a:t>∠</a:t>
            </a: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0" i="0" lang="en-GB" sz="3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te </a:t>
            </a:r>
            <a:br>
              <a:rPr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berekenen?</a:t>
            </a:r>
            <a:br>
              <a:rPr i="1"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i="0" lang="en-GB" sz="3100">
                <a:latin typeface="Calibri"/>
                <a:ea typeface="Calibri"/>
                <a:cs typeface="Calibri"/>
                <a:sym typeface="Calibri"/>
              </a:rPr>
              <a:t>1)</a:t>
            </a:r>
            <a:r>
              <a:rPr b="0" i="0" lang="en-GB" sz="3100">
                <a:latin typeface="Calibri"/>
                <a:ea typeface="Calibri"/>
                <a:cs typeface="Calibri"/>
                <a:sym typeface="Calibri"/>
              </a:rPr>
              <a:t> de cosinusregel</a:t>
            </a:r>
            <a:br>
              <a:rPr b="0" i="1"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i="0" lang="en-GB" sz="3100">
                <a:latin typeface="Calibri"/>
                <a:ea typeface="Calibri"/>
                <a:cs typeface="Calibri"/>
                <a:sym typeface="Calibri"/>
              </a:rPr>
              <a:t>2)</a:t>
            </a:r>
            <a:r>
              <a:rPr b="0" i="0" lang="en-GB" sz="3100">
                <a:latin typeface="Calibri"/>
                <a:ea typeface="Calibri"/>
                <a:cs typeface="Calibri"/>
                <a:sym typeface="Calibri"/>
              </a:rPr>
              <a:t> de sinusregel</a:t>
            </a:r>
            <a:br>
              <a:rPr b="0" i="1" lang="en-GB" sz="3100">
                <a:latin typeface="Cambria Math"/>
                <a:ea typeface="Cambria Math"/>
                <a:cs typeface="Cambria Math"/>
                <a:sym typeface="Cambria Math"/>
              </a:rPr>
            </a:br>
            <a:br>
              <a:rPr lang="en-GB" sz="3100"/>
            </a:br>
            <a:br>
              <a:rPr lang="en-GB"/>
            </a:br>
            <a:endParaRPr/>
          </a:p>
        </p:txBody>
      </p:sp>
      <p:pic>
        <p:nvPicPr>
          <p:cNvPr id="247" name="Google Shape;2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/>
          <p:nvPr/>
        </p:nvSpPr>
        <p:spPr>
          <a:xfrm>
            <a:off x="6275272" y="505798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en 2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244" y="613046"/>
            <a:ext cx="3297676" cy="3132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8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257" name="Google Shape;257;p8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8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260" name="Google Shape;260;p8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8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263" name="Google Shape;263;p8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266" name="Google Shape;266;p8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8"/>
          <p:cNvSpPr/>
          <p:nvPr/>
        </p:nvSpPr>
        <p:spPr>
          <a:xfrm>
            <a:off x="2150527" y="5018215"/>
            <a:ext cx="160317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4225157" y="5026393"/>
            <a:ext cx="158716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6263088" y="5172958"/>
            <a:ext cx="1817221" cy="847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8303794" y="5057242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allebei niet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 txBox="1"/>
          <p:nvPr>
            <p:ph type="title"/>
          </p:nvPr>
        </p:nvSpPr>
        <p:spPr>
          <a:xfrm>
            <a:off x="1632378" y="457200"/>
            <a:ext cx="9624451" cy="34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ct val="114695"/>
              <a:buNone/>
            </a:pP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Welke regel(s) zou je in ∆ABC</a:t>
            </a:r>
            <a:br>
              <a:rPr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kunnen gebruiken om AC</a:t>
            </a:r>
            <a:r>
              <a:rPr b="0" i="0" lang="en-GB" sz="3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te </a:t>
            </a:r>
            <a:br>
              <a:rPr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berekenen?</a:t>
            </a:r>
            <a:br>
              <a:rPr i="1"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i="0" lang="en-GB" sz="3100">
                <a:latin typeface="Calibri"/>
                <a:ea typeface="Calibri"/>
                <a:cs typeface="Calibri"/>
                <a:sym typeface="Calibri"/>
              </a:rPr>
              <a:t>1)</a:t>
            </a:r>
            <a:r>
              <a:rPr b="0" i="0" lang="en-GB" sz="3100">
                <a:latin typeface="Calibri"/>
                <a:ea typeface="Calibri"/>
                <a:cs typeface="Calibri"/>
                <a:sym typeface="Calibri"/>
              </a:rPr>
              <a:t> de cosinusregel</a:t>
            </a:r>
            <a:br>
              <a:rPr b="0" i="1"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i="0" lang="en-GB" sz="3100">
                <a:latin typeface="Calibri"/>
                <a:ea typeface="Calibri"/>
                <a:cs typeface="Calibri"/>
                <a:sym typeface="Calibri"/>
              </a:rPr>
              <a:t>2)</a:t>
            </a:r>
            <a:r>
              <a:rPr b="0" i="0" lang="en-GB" sz="3100">
                <a:latin typeface="Calibri"/>
                <a:ea typeface="Calibri"/>
                <a:cs typeface="Calibri"/>
                <a:sym typeface="Calibri"/>
              </a:rPr>
              <a:t> de sinusregel</a:t>
            </a:r>
            <a:br>
              <a:rPr b="0" i="1" lang="en-GB" sz="3100">
                <a:latin typeface="Cambria Math"/>
                <a:ea typeface="Cambria Math"/>
                <a:cs typeface="Cambria Math"/>
                <a:sym typeface="Cambria Math"/>
              </a:rPr>
            </a:br>
            <a:br>
              <a:rPr lang="en-GB" sz="3100"/>
            </a:br>
            <a:br>
              <a:rPr lang="en-GB"/>
            </a:br>
            <a:endParaRPr/>
          </a:p>
        </p:txBody>
      </p:sp>
      <p:pic>
        <p:nvPicPr>
          <p:cNvPr id="273" name="Google Shape;2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8"/>
          <p:cNvSpPr/>
          <p:nvPr/>
        </p:nvSpPr>
        <p:spPr>
          <a:xfrm>
            <a:off x="6275272" y="505798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en 2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9151" y="778936"/>
            <a:ext cx="2851027" cy="2866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1" name="Google Shape;281;p9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283" name="Google Shape;283;p9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9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286" name="Google Shape;286;p9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9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289" name="Google Shape;289;p9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9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292" name="Google Shape;292;p9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9"/>
          <p:cNvSpPr/>
          <p:nvPr/>
        </p:nvSpPr>
        <p:spPr>
          <a:xfrm>
            <a:off x="2150527" y="5018215"/>
            <a:ext cx="160317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4225157" y="5026393"/>
            <a:ext cx="158716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6263088" y="5172958"/>
            <a:ext cx="1817221" cy="847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8303794" y="5057242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allebei niet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 txBox="1"/>
          <p:nvPr>
            <p:ph type="title"/>
          </p:nvPr>
        </p:nvSpPr>
        <p:spPr>
          <a:xfrm>
            <a:off x="1632378" y="457200"/>
            <a:ext cx="9624451" cy="34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ct val="114695"/>
              <a:buNone/>
            </a:pP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Welke regel(s) zou je in ∆ABC</a:t>
            </a:r>
            <a:br>
              <a:rPr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kunnen gebruiken om AC</a:t>
            </a:r>
            <a:r>
              <a:rPr b="0" i="0" lang="en-GB" sz="3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te </a:t>
            </a:r>
            <a:br>
              <a:rPr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100">
                <a:latin typeface="Calibri"/>
                <a:ea typeface="Calibri"/>
                <a:cs typeface="Calibri"/>
                <a:sym typeface="Calibri"/>
              </a:rPr>
              <a:t>berekenen?</a:t>
            </a:r>
            <a:br>
              <a:rPr i="1"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i="0" lang="en-GB" sz="3100">
                <a:latin typeface="Calibri"/>
                <a:ea typeface="Calibri"/>
                <a:cs typeface="Calibri"/>
                <a:sym typeface="Calibri"/>
              </a:rPr>
              <a:t>1)</a:t>
            </a:r>
            <a:r>
              <a:rPr b="0" i="0" lang="en-GB" sz="3100">
                <a:latin typeface="Calibri"/>
                <a:ea typeface="Calibri"/>
                <a:cs typeface="Calibri"/>
                <a:sym typeface="Calibri"/>
              </a:rPr>
              <a:t> de cosinusregel</a:t>
            </a:r>
            <a:br>
              <a:rPr b="0" i="1" lang="en-GB" sz="3100">
                <a:latin typeface="Calibri"/>
                <a:ea typeface="Calibri"/>
                <a:cs typeface="Calibri"/>
                <a:sym typeface="Calibri"/>
              </a:rPr>
            </a:br>
            <a:r>
              <a:rPr i="0" lang="en-GB" sz="3100">
                <a:latin typeface="Calibri"/>
                <a:ea typeface="Calibri"/>
                <a:cs typeface="Calibri"/>
                <a:sym typeface="Calibri"/>
              </a:rPr>
              <a:t>2)</a:t>
            </a:r>
            <a:r>
              <a:rPr b="0" i="0" lang="en-GB" sz="3100">
                <a:latin typeface="Calibri"/>
                <a:ea typeface="Calibri"/>
                <a:cs typeface="Calibri"/>
                <a:sym typeface="Calibri"/>
              </a:rPr>
              <a:t> de sinusregel</a:t>
            </a:r>
            <a:br>
              <a:rPr b="0" i="1" lang="en-GB" sz="3100">
                <a:latin typeface="Cambria Math"/>
                <a:ea typeface="Cambria Math"/>
                <a:cs typeface="Cambria Math"/>
                <a:sym typeface="Cambria Math"/>
              </a:rPr>
            </a:br>
            <a:br>
              <a:rPr lang="en-GB" sz="3100"/>
            </a:br>
            <a:br>
              <a:rPr lang="en-GB"/>
            </a:br>
            <a:endParaRPr/>
          </a:p>
        </p:txBody>
      </p:sp>
      <p:pic>
        <p:nvPicPr>
          <p:cNvPr id="299" name="Google Shape;2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9"/>
          <p:cNvSpPr/>
          <p:nvPr/>
        </p:nvSpPr>
        <p:spPr>
          <a:xfrm>
            <a:off x="6275272" y="505798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en 2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4201" y="623534"/>
            <a:ext cx="3126192" cy="3138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2023-08-24T09:29:05Z</dcterms:created>
  <dc:creator>Mariska Idema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0x01010076AEBA8C8D3CB140931A64A6F5375D28</vt:lpwstr>
  </property>
</Properties>
</file>