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6858000" cx="12192000"/>
  <p:notesSz cx="6858000" cy="9144000"/>
  <p:embeddedFontLst>
    <p:embeddedFont>
      <p:font typeface="Corbel"/>
      <p:regular r:id="rId15"/>
      <p:bold r:id="rId16"/>
      <p:italic r:id="rId17"/>
      <p:boldItalic r:id="rId18"/>
    </p:embeddedFont>
    <p:embeddedFont>
      <p:font typeface="Tahoma"/>
      <p:regular r:id="rId19"/>
      <p:bold r:id="rId20"/>
    </p:embeddedFont>
    <p:embeddedFont>
      <p:font typeface="Helvetica Neue"/>
      <p:regular r:id="rId21"/>
      <p:bold r:id="rId22"/>
      <p:italic r:id="rId23"/>
      <p:boldItalic r:id="rId24"/>
    </p:embeddedFont>
    <p:embeddedFont>
      <p:font typeface="Helvetica Neue Light"/>
      <p:regular r:id="rId25"/>
      <p:bold r:id="rId26"/>
      <p:italic r:id="rId27"/>
      <p:boldItalic r:id="rId28"/>
    </p:embeddedFont>
    <p:embeddedFont>
      <p:font typeface="Cambria Math"/>
      <p:regular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0" roundtripDataSignature="AMtx7mjF3YZKmy0ZwbHjsWzxmwVM3JiJt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Tahoma-bold.fntdata"/><Relationship Id="rId22" Type="http://schemas.openxmlformats.org/officeDocument/2006/relationships/font" Target="fonts/HelveticaNeue-bold.fntdata"/><Relationship Id="rId21" Type="http://schemas.openxmlformats.org/officeDocument/2006/relationships/font" Target="fonts/HelveticaNeue-regular.fntdata"/><Relationship Id="rId24" Type="http://schemas.openxmlformats.org/officeDocument/2006/relationships/font" Target="fonts/HelveticaNeue-boldItalic.fntdata"/><Relationship Id="rId23" Type="http://schemas.openxmlformats.org/officeDocument/2006/relationships/font" Target="fonts/HelveticaNeue-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HelveticaNeueLight-bold.fntdata"/><Relationship Id="rId25" Type="http://schemas.openxmlformats.org/officeDocument/2006/relationships/font" Target="fonts/HelveticaNeueLight-regular.fntdata"/><Relationship Id="rId28" Type="http://schemas.openxmlformats.org/officeDocument/2006/relationships/font" Target="fonts/HelveticaNeueLight-boldItalic.fntdata"/><Relationship Id="rId27" Type="http://schemas.openxmlformats.org/officeDocument/2006/relationships/font" Target="fonts/HelveticaNeueLight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CambriaMath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0" Type="http://customschemas.google.com/relationships/presentationmetadata" Target="meta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font" Target="fonts/Corbel-regular.fntdata"/><Relationship Id="rId14" Type="http://schemas.openxmlformats.org/officeDocument/2006/relationships/slide" Target="slides/slide10.xml"/><Relationship Id="rId17" Type="http://schemas.openxmlformats.org/officeDocument/2006/relationships/font" Target="fonts/Corbel-italic.fntdata"/><Relationship Id="rId16" Type="http://schemas.openxmlformats.org/officeDocument/2006/relationships/font" Target="fonts/Corbel-bold.fntdata"/><Relationship Id="rId19" Type="http://schemas.openxmlformats.org/officeDocument/2006/relationships/font" Target="fonts/Tahoma-regular.fntdata"/><Relationship Id="rId18" Type="http://schemas.openxmlformats.org/officeDocument/2006/relationships/font" Target="fonts/Corbel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1bfad0a849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4" name="Google Shape;304;g31bfad0a849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/>
              <a:t>De vragen en toelichtingen vallen onder een </a:t>
            </a:r>
            <a:r>
              <a:rPr b="0" i="0" lang="en-GB">
                <a:latin typeface="Arial"/>
                <a:ea typeface="Arial"/>
                <a:cs typeface="Arial"/>
                <a:sym typeface="Arial"/>
              </a:rPr>
              <a:t>CC BY-SA 4.0 licentie </a:t>
            </a:r>
            <a:r>
              <a:rPr b="0" lang="en-GB" u="none"/>
              <a:t>https://creativecommons.org/licenses/by-sa/4.0</a:t>
            </a:r>
            <a:endParaRPr/>
          </a:p>
        </p:txBody>
      </p:sp>
      <p:sp>
        <p:nvSpPr>
          <p:cNvPr id="305" name="Google Shape;305;g31bfad0a849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G-11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Niet herkennen of je bij het berekenen van een zijde in een driehoek de sinusregel of de cosinusregel moet gebruiken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Juist, er zijn twee zijden en een ingesloten hoek gegeven en de zijde tegenover de ingesloten hoek wordt gevraagd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B: Onjuist, er is geen ‘setje’ (hoek+ zijde er tegenover) bekend, dus er zijn te weinig gegevens voor de sinusregel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Onjuist, zie boven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Onjuist, zie boven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96" name="Google Shape;96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G-12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Niet herkennen of je bij het berekenen van een zijde in een driehoek de sinusregel of de cosinusregel moet gebruiken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Juist, er zijn drie zijden gegeven en er wordt een hoek gevraagd</a:t>
            </a:r>
            <a:br>
              <a:rPr lang="en-GB"/>
            </a:br>
            <a:r>
              <a:rPr lang="en-GB"/>
              <a:t>B: Onjuist, er is geen ‘setje’ (hoek+ zijde er tegenover) bekend, dus er zijn te weinig gegevens voor de sinusregel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Onjuist, zie boven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Onjuist, zie boven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22" name="Google Shape;122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G-13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Niet herkennen of je bij het berekenen van een zijde in een driehoek de sinusregel of de cosinusregel moet gebruiken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Onjuist, voor het gebruik van de cosinusregel heb je nog een zijde nodig.</a:t>
            </a:r>
            <a:br>
              <a:rPr lang="en-GB"/>
            </a:br>
            <a:r>
              <a:rPr lang="en-GB"/>
              <a:t>B: Juist, er is één ‘setje’ (hoek+ zijde er tegenover) bekend, en een hoek van een tweede ‘setje’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Onjuist, zie boven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Onjuist, zie boven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48" name="Google Shape;148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G-14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Niet herkennen of je bij het berekenen van een zijde in een driehoek de sinusregel of de cosinusregel moet gebruiken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Juist, er zijn twee zijden en een ingesloten hoek gegeven, dus kun je de zijde tegenover de gegeven hoek berekenen</a:t>
            </a:r>
            <a:br>
              <a:rPr lang="en-GB"/>
            </a:br>
            <a:r>
              <a:rPr lang="en-GB"/>
              <a:t>B: Onuist, er is geen ‘setje’ (hoek+ zijde er tegenover) bekend, dus er zijn te weinig gegevens om de sinusregel te kunnen gebruiken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Onjuist, zie boven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Onjuist, zie boven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74" name="Google Shape;174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G-15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Niet herkennen of je bij het berekenen van een zijde in een driehoek de sinusregel of de cosinusregel moet gebruiken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Onjuist, voor het gebruik van de cosinusregel heb je nog een derde zijde nodig om de hoek te kunnen berekenen.</a:t>
            </a:r>
            <a:br>
              <a:rPr lang="en-GB"/>
            </a:br>
            <a:r>
              <a:rPr lang="en-GB"/>
              <a:t>B: Juist, er is één  ‘setje’ (hoek en zijde er tegenover) bekend en een zijde van het tweede setje.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Onjuist, zie boven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Onjuist, zie boven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00" name="Google Shape;200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G-16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Niet herkennen of je bij het berekenen van een zijde in een driehoek de sinusregel of de cosinusregel moet gebruiken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Juist, er zijn 3 zijden bekend en er wordt een hoek gevraagd, dus kun je de cosinusregel gebruiken.</a:t>
            </a:r>
            <a:br>
              <a:rPr lang="en-GB"/>
            </a:br>
            <a:r>
              <a:rPr lang="en-GB"/>
              <a:t>B: Onjuist, er is geen ‘setje’ (hoek en zijde er tegenover) bekend, dus zijn er te weinig gegevens om de sinusregel te kunnen gebruiken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Onjuist, zie boven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Onjuist, zie boven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26" name="Google Shape;226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G-17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Niet herkennen of je bij het berekenen van een zijde in een driehoek de sinusregel of de cosinusregel moet gebruiken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Onjuist, hoek B zou je nog kunnen berekenen, maar dan heb je nog steeds een zijde extra nodig</a:t>
            </a:r>
            <a:br>
              <a:rPr lang="en-GB"/>
            </a:br>
            <a:r>
              <a:rPr lang="en-GB"/>
              <a:t>B: Juist, eris  één ‘setje’ (hoek en zijde er tegenover) bekend, en door hoek B te berekenen met de hoekensom, kun je vervolgens AC met de sinusregel berekenen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Onjuist, zie boven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Onjuist, zie boven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52" name="Google Shape;252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G-18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Niet herkennen of je bij het berekenen van een zijde in een driehoek de sinusregel of de cosinusregel moet gebruiken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Onjuist, voor de cosinusregel heb je minimal twee gegeven zijdes nodig</a:t>
            </a:r>
            <a:br>
              <a:rPr lang="en-GB"/>
            </a:br>
            <a:r>
              <a:rPr lang="en-GB"/>
              <a:t>B: Onjuist, er is geen ‘setje’ (hoek en zijde er tegenover) bekend. Voor de sinusregel heb je minimaal één bekende zijde nodig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Onjuist, zie boven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Juist, zie boven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78" name="Google Shape;278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dia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8" name="Google Shape;18;p12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2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2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verticale teks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/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1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1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1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e titel en teks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/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2"/>
          <p:cNvSpPr txBox="1"/>
          <p:nvPr>
            <p:ph idx="1" type="body"/>
          </p:nvPr>
        </p:nvSpPr>
        <p:spPr>
          <a:xfrm rot="5400000">
            <a:off x="604045" y="389732"/>
            <a:ext cx="5811838" cy="5762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2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2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2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objec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/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3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3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3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ekop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/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4"/>
          <p:cNvSpPr txBox="1"/>
          <p:nvPr>
            <p:ph idx="1" type="body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4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4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4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van twee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/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5"/>
          <p:cNvSpPr txBox="1"/>
          <p:nvPr>
            <p:ph idx="1" type="body"/>
          </p:nvPr>
        </p:nvSpPr>
        <p:spPr>
          <a:xfrm>
            <a:off x="628650" y="1825625"/>
            <a:ext cx="3867151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5"/>
          <p:cNvSpPr txBox="1"/>
          <p:nvPr>
            <p:ph idx="2" type="body"/>
          </p:nvPr>
        </p:nvSpPr>
        <p:spPr>
          <a:xfrm>
            <a:off x="4648201" y="1825625"/>
            <a:ext cx="3867151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5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5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5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gelijking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/>
          <p:nvPr>
            <p:ph type="title"/>
          </p:nvPr>
        </p:nvSpPr>
        <p:spPr>
          <a:xfrm>
            <a:off x="839788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6"/>
          <p:cNvSpPr txBox="1"/>
          <p:nvPr>
            <p:ph idx="1" type="body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3" name="Google Shape;43;p16"/>
          <p:cNvSpPr txBox="1"/>
          <p:nvPr>
            <p:ph idx="2" type="body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6"/>
          <p:cNvSpPr txBox="1"/>
          <p:nvPr>
            <p:ph idx="3" type="body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5" name="Google Shape;45;p16"/>
          <p:cNvSpPr txBox="1"/>
          <p:nvPr>
            <p:ph idx="4" type="body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16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6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6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lleen titel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/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7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7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7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eg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8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8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met bijschrift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9"/>
          <p:cNvSpPr txBox="1"/>
          <p:nvPr>
            <p:ph idx="1" type="body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61" name="Google Shape;61;p1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2" name="Google Shape;62;p19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9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9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fbeelding met bijschrift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0"/>
          <p:cNvSpPr/>
          <p:nvPr>
            <p:ph idx="2" type="pic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9" name="Google Shape;69;p20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0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0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/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1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1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1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://www.diagnostischevragen.nl/" TargetMode="External"/><Relationship Id="rId4" Type="http://schemas.openxmlformats.org/officeDocument/2006/relationships/image" Target="../media/image10.png"/><Relationship Id="rId5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png"/><Relationship Id="rId4" Type="http://schemas.openxmlformats.org/officeDocument/2006/relationships/image" Target="../media/image2.png"/><Relationship Id="rId5" Type="http://schemas.openxmlformats.org/officeDocument/2006/relationships/image" Target="../media/image1.png"/><Relationship Id="rId6" Type="http://schemas.openxmlformats.org/officeDocument/2006/relationships/image" Target="../media/image4.png"/><Relationship Id="rId7" Type="http://schemas.openxmlformats.org/officeDocument/2006/relationships/image" Target="../media/image1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Relationship Id="rId4" Type="http://schemas.openxmlformats.org/officeDocument/2006/relationships/image" Target="../media/image2.png"/><Relationship Id="rId5" Type="http://schemas.openxmlformats.org/officeDocument/2006/relationships/image" Target="../media/image13.png"/><Relationship Id="rId6" Type="http://schemas.openxmlformats.org/officeDocument/2006/relationships/image" Target="../media/image4.png"/><Relationship Id="rId7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4.png"/><Relationship Id="rId5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Relationship Id="rId4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1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>
            <p:ph type="ctrTitle"/>
          </p:nvPr>
        </p:nvSpPr>
        <p:spPr>
          <a:xfrm>
            <a:off x="2667000" y="483456"/>
            <a:ext cx="6858000" cy="294554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</a:pPr>
            <a:r>
              <a:rPr b="1" lang="en-GB" sz="5400">
                <a:solidFill>
                  <a:schemeClr val="accent1"/>
                </a:solidFill>
              </a:rPr>
              <a:t>Goniometrie</a:t>
            </a:r>
            <a:br>
              <a:rPr b="1" lang="en-GB" sz="5400">
                <a:solidFill>
                  <a:schemeClr val="accent1"/>
                </a:solidFill>
              </a:rPr>
            </a:br>
            <a:br>
              <a:rPr b="1" lang="en-GB">
                <a:solidFill>
                  <a:schemeClr val="accent1"/>
                </a:solidFill>
              </a:rPr>
            </a:br>
            <a:endParaRPr b="1">
              <a:solidFill>
                <a:schemeClr val="accent1"/>
              </a:solidFill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1735015" y="6285470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8351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"/>
          <p:cNvSpPr txBox="1"/>
          <p:nvPr>
            <p:ph idx="1" type="subTitle"/>
          </p:nvPr>
        </p:nvSpPr>
        <p:spPr>
          <a:xfrm>
            <a:off x="2667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61950" lvl="0" marL="45720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GB">
                <a:solidFill>
                  <a:schemeClr val="accent1"/>
                </a:solidFill>
              </a:rPr>
              <a:t>Sinusregel en cosinusregel</a:t>
            </a:r>
            <a:endParaRPr/>
          </a:p>
        </p:txBody>
      </p:sp>
      <p:pic>
        <p:nvPicPr>
          <p:cNvPr id="93" name="Google Shape;93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35015" y="6256870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1bfad0a849_0_0"/>
          <p:cNvSpPr txBox="1"/>
          <p:nvPr/>
        </p:nvSpPr>
        <p:spPr>
          <a:xfrm>
            <a:off x="7580244" y="6407433"/>
            <a:ext cx="4611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        © 2022 NVON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g31bfad0a849_0_0"/>
          <p:cNvSpPr txBox="1"/>
          <p:nvPr>
            <p:ph type="title"/>
          </p:nvPr>
        </p:nvSpPr>
        <p:spPr>
          <a:xfrm>
            <a:off x="838200" y="365126"/>
            <a:ext cx="10515600" cy="40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br>
              <a:rPr b="1" lang="en-GB"/>
            </a:br>
            <a:endParaRPr/>
          </a:p>
        </p:txBody>
      </p:sp>
      <p:sp>
        <p:nvSpPr>
          <p:cNvPr id="309" name="Google Shape;309;g31bfad0a849_0_0"/>
          <p:cNvSpPr txBox="1"/>
          <p:nvPr/>
        </p:nvSpPr>
        <p:spPr>
          <a:xfrm>
            <a:off x="838200" y="572530"/>
            <a:ext cx="10515600" cy="33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-GB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Deze vragen met toelichting zijn ontwikkeld door de werkgroep diagnostische vragen van de NVvW. Meer vragen en info vind je op: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0" i="0" sz="3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3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www.diagnostischevragen.nl</a:t>
            </a:r>
            <a:endParaRPr sz="3300" u="sng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sz="33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g31bfad0a849_0_0"/>
          <p:cNvSpPr/>
          <p:nvPr/>
        </p:nvSpPr>
        <p:spPr>
          <a:xfrm>
            <a:off x="140553" y="6285469"/>
            <a:ext cx="119109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11" name="Google Shape;311;g31bfad0a849_0_0"/>
          <p:cNvSpPr txBox="1"/>
          <p:nvPr/>
        </p:nvSpPr>
        <p:spPr>
          <a:xfrm>
            <a:off x="9103360" y="6407433"/>
            <a:ext cx="30888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reative Commons Attribution-ShareAlike 3.0 Unported - Wikidata" id="312" name="Google Shape;312;g31bfad0a849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7584" y="6332184"/>
            <a:ext cx="1148977" cy="404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g31bfad0a849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22400" y="4223450"/>
            <a:ext cx="5660400" cy="166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"/>
          <p:cNvSpPr/>
          <p:nvPr/>
        </p:nvSpPr>
        <p:spPr>
          <a:xfrm>
            <a:off x="1735015" y="6285470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9" name="Google Shape;99;p2"/>
          <p:cNvSpPr txBox="1"/>
          <p:nvPr/>
        </p:nvSpPr>
        <p:spPr>
          <a:xfrm>
            <a:off x="8351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0" name="Google Shape;100;p2"/>
          <p:cNvGrpSpPr/>
          <p:nvPr/>
        </p:nvGrpSpPr>
        <p:grpSpPr>
          <a:xfrm>
            <a:off x="2497792" y="4076370"/>
            <a:ext cx="908647" cy="908646"/>
            <a:chOff x="1339856" y="4930964"/>
            <a:chExt cx="908647" cy="908646"/>
          </a:xfrm>
        </p:grpSpPr>
        <p:sp>
          <p:nvSpPr>
            <p:cNvPr id="101" name="Google Shape;101;p2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3" name="Google Shape;103;p2"/>
          <p:cNvGrpSpPr/>
          <p:nvPr/>
        </p:nvGrpSpPr>
        <p:grpSpPr>
          <a:xfrm>
            <a:off x="4564416" y="4076370"/>
            <a:ext cx="908647" cy="908646"/>
            <a:chOff x="4181543" y="4930964"/>
            <a:chExt cx="908647" cy="908646"/>
          </a:xfrm>
        </p:grpSpPr>
        <p:sp>
          <p:nvSpPr>
            <p:cNvPr id="104" name="Google Shape;104;p2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6" name="Google Shape;106;p2"/>
          <p:cNvGrpSpPr/>
          <p:nvPr/>
        </p:nvGrpSpPr>
        <p:grpSpPr>
          <a:xfrm>
            <a:off x="6631040" y="4076370"/>
            <a:ext cx="908647" cy="908646"/>
            <a:chOff x="7016818" y="4930964"/>
            <a:chExt cx="908647" cy="908646"/>
          </a:xfrm>
        </p:grpSpPr>
        <p:sp>
          <p:nvSpPr>
            <p:cNvPr id="107" name="Google Shape;107;p2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" name="Google Shape;109;p2"/>
          <p:cNvGrpSpPr/>
          <p:nvPr/>
        </p:nvGrpSpPr>
        <p:grpSpPr>
          <a:xfrm>
            <a:off x="8697664" y="4076370"/>
            <a:ext cx="908647" cy="908646"/>
            <a:chOff x="9854506" y="4930964"/>
            <a:chExt cx="908647" cy="908646"/>
          </a:xfrm>
        </p:grpSpPr>
        <p:sp>
          <p:nvSpPr>
            <p:cNvPr id="110" name="Google Shape;110;p2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2" name="Google Shape;112;p2"/>
          <p:cNvSpPr/>
          <p:nvPr/>
        </p:nvSpPr>
        <p:spPr>
          <a:xfrm>
            <a:off x="2150527" y="5018215"/>
            <a:ext cx="1603175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2"/>
          <p:cNvSpPr/>
          <p:nvPr/>
        </p:nvSpPr>
        <p:spPr>
          <a:xfrm>
            <a:off x="4225157" y="5026393"/>
            <a:ext cx="1587164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2"/>
          <p:cNvSpPr/>
          <p:nvPr/>
        </p:nvSpPr>
        <p:spPr>
          <a:xfrm>
            <a:off x="6263088" y="5172958"/>
            <a:ext cx="1817221" cy="8477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2"/>
          <p:cNvSpPr/>
          <p:nvPr/>
        </p:nvSpPr>
        <p:spPr>
          <a:xfrm>
            <a:off x="8303794" y="5057242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allebei niet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2"/>
          <p:cNvSpPr txBox="1"/>
          <p:nvPr>
            <p:ph type="title"/>
          </p:nvPr>
        </p:nvSpPr>
        <p:spPr>
          <a:xfrm>
            <a:off x="1632378" y="595553"/>
            <a:ext cx="9624451" cy="33061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SzPct val="114695"/>
              <a:buNone/>
            </a:pPr>
            <a:r>
              <a:rPr lang="en-GB" sz="3100">
                <a:latin typeface="Calibri"/>
                <a:ea typeface="Calibri"/>
                <a:cs typeface="Calibri"/>
                <a:sym typeface="Calibri"/>
              </a:rPr>
              <a:t>Welke regel(s) zou je in ∆ABC</a:t>
            </a:r>
            <a:br>
              <a:rPr lang="en-GB" sz="3100">
                <a:latin typeface="Calibri"/>
                <a:ea typeface="Calibri"/>
                <a:cs typeface="Calibri"/>
                <a:sym typeface="Calibri"/>
              </a:rPr>
            </a:br>
            <a:r>
              <a:rPr lang="en-GB" sz="3100">
                <a:latin typeface="Calibri"/>
                <a:ea typeface="Calibri"/>
                <a:cs typeface="Calibri"/>
                <a:sym typeface="Calibri"/>
              </a:rPr>
              <a:t>kunnen gebruiken om AB te </a:t>
            </a:r>
            <a:br>
              <a:rPr lang="en-GB" sz="3100">
                <a:latin typeface="Calibri"/>
                <a:ea typeface="Calibri"/>
                <a:cs typeface="Calibri"/>
                <a:sym typeface="Calibri"/>
              </a:rPr>
            </a:br>
            <a:r>
              <a:rPr lang="en-GB" sz="3100">
                <a:latin typeface="Calibri"/>
                <a:ea typeface="Calibri"/>
                <a:cs typeface="Calibri"/>
                <a:sym typeface="Calibri"/>
              </a:rPr>
              <a:t>berekenen?</a:t>
            </a:r>
            <a:br>
              <a:rPr i="1" lang="en-GB" sz="3100">
                <a:latin typeface="Calibri"/>
                <a:ea typeface="Calibri"/>
                <a:cs typeface="Calibri"/>
                <a:sym typeface="Calibri"/>
              </a:rPr>
            </a:br>
            <a:r>
              <a:rPr i="0" lang="en-GB" sz="3100">
                <a:latin typeface="Calibri"/>
                <a:ea typeface="Calibri"/>
                <a:cs typeface="Calibri"/>
                <a:sym typeface="Calibri"/>
              </a:rPr>
              <a:t>1)</a:t>
            </a:r>
            <a:r>
              <a:rPr b="0" i="0" lang="en-GB" sz="3100">
                <a:latin typeface="Calibri"/>
                <a:ea typeface="Calibri"/>
                <a:cs typeface="Calibri"/>
                <a:sym typeface="Calibri"/>
              </a:rPr>
              <a:t> de cosinusregel</a:t>
            </a:r>
            <a:br>
              <a:rPr b="0" i="1" lang="en-GB" sz="3100">
                <a:latin typeface="Calibri"/>
                <a:ea typeface="Calibri"/>
                <a:cs typeface="Calibri"/>
                <a:sym typeface="Calibri"/>
              </a:rPr>
            </a:br>
            <a:r>
              <a:rPr i="0" lang="en-GB" sz="3100">
                <a:latin typeface="Calibri"/>
                <a:ea typeface="Calibri"/>
                <a:cs typeface="Calibri"/>
                <a:sym typeface="Calibri"/>
              </a:rPr>
              <a:t>2)</a:t>
            </a:r>
            <a:r>
              <a:rPr b="0" i="0" lang="en-GB" sz="3100">
                <a:latin typeface="Calibri"/>
                <a:ea typeface="Calibri"/>
                <a:cs typeface="Calibri"/>
                <a:sym typeface="Calibri"/>
              </a:rPr>
              <a:t> de sinusregel</a:t>
            </a:r>
            <a:br>
              <a:rPr b="0" i="1" lang="en-GB" sz="3100">
                <a:latin typeface="Cambria Math"/>
                <a:ea typeface="Cambria Math"/>
                <a:cs typeface="Cambria Math"/>
                <a:sym typeface="Cambria Math"/>
              </a:rPr>
            </a:br>
            <a:br>
              <a:rPr lang="en-GB" sz="3100"/>
            </a:br>
            <a:br>
              <a:rPr lang="en-GB"/>
            </a:br>
            <a:endParaRPr/>
          </a:p>
        </p:txBody>
      </p:sp>
      <p:pic>
        <p:nvPicPr>
          <p:cNvPr id="117" name="Google Shape;117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35016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"/>
          <p:cNvSpPr/>
          <p:nvPr/>
        </p:nvSpPr>
        <p:spPr>
          <a:xfrm>
            <a:off x="6275272" y="5057981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 en 2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" name="Google Shape;119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03412" y="938523"/>
            <a:ext cx="3696215" cy="25625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/>
          <p:nvPr/>
        </p:nvSpPr>
        <p:spPr>
          <a:xfrm>
            <a:off x="1735015" y="6285470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5" name="Google Shape;125;p3"/>
          <p:cNvSpPr txBox="1"/>
          <p:nvPr/>
        </p:nvSpPr>
        <p:spPr>
          <a:xfrm>
            <a:off x="8351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6" name="Google Shape;126;p3"/>
          <p:cNvGrpSpPr/>
          <p:nvPr/>
        </p:nvGrpSpPr>
        <p:grpSpPr>
          <a:xfrm>
            <a:off x="2497792" y="4076370"/>
            <a:ext cx="908647" cy="908646"/>
            <a:chOff x="1339856" y="4930964"/>
            <a:chExt cx="908647" cy="908646"/>
          </a:xfrm>
        </p:grpSpPr>
        <p:sp>
          <p:nvSpPr>
            <p:cNvPr id="127" name="Google Shape;127;p3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9" name="Google Shape;129;p3"/>
          <p:cNvGrpSpPr/>
          <p:nvPr/>
        </p:nvGrpSpPr>
        <p:grpSpPr>
          <a:xfrm>
            <a:off x="4564416" y="4076370"/>
            <a:ext cx="908647" cy="908646"/>
            <a:chOff x="4181543" y="4930964"/>
            <a:chExt cx="908647" cy="908646"/>
          </a:xfrm>
        </p:grpSpPr>
        <p:sp>
          <p:nvSpPr>
            <p:cNvPr id="130" name="Google Shape;130;p3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" name="Google Shape;132;p3"/>
          <p:cNvGrpSpPr/>
          <p:nvPr/>
        </p:nvGrpSpPr>
        <p:grpSpPr>
          <a:xfrm>
            <a:off x="6631040" y="4076370"/>
            <a:ext cx="908647" cy="908646"/>
            <a:chOff x="7016818" y="4930964"/>
            <a:chExt cx="908647" cy="908646"/>
          </a:xfrm>
        </p:grpSpPr>
        <p:sp>
          <p:nvSpPr>
            <p:cNvPr id="133" name="Google Shape;133;p3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" name="Google Shape;135;p3"/>
          <p:cNvGrpSpPr/>
          <p:nvPr/>
        </p:nvGrpSpPr>
        <p:grpSpPr>
          <a:xfrm>
            <a:off x="8697664" y="4076370"/>
            <a:ext cx="908647" cy="908646"/>
            <a:chOff x="9854506" y="4930964"/>
            <a:chExt cx="908647" cy="908646"/>
          </a:xfrm>
        </p:grpSpPr>
        <p:sp>
          <p:nvSpPr>
            <p:cNvPr id="136" name="Google Shape;136;p3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8" name="Google Shape;138;p3"/>
          <p:cNvSpPr/>
          <p:nvPr/>
        </p:nvSpPr>
        <p:spPr>
          <a:xfrm>
            <a:off x="2150527" y="5018215"/>
            <a:ext cx="1603175" cy="110626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8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39" name="Google Shape;139;p3"/>
          <p:cNvSpPr/>
          <p:nvPr/>
        </p:nvSpPr>
        <p:spPr>
          <a:xfrm>
            <a:off x="4225157" y="5026393"/>
            <a:ext cx="1587164" cy="1106263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40" name="Google Shape;140;p3"/>
          <p:cNvSpPr/>
          <p:nvPr/>
        </p:nvSpPr>
        <p:spPr>
          <a:xfrm>
            <a:off x="6263088" y="5172958"/>
            <a:ext cx="1817221" cy="8477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3"/>
          <p:cNvSpPr/>
          <p:nvPr/>
        </p:nvSpPr>
        <p:spPr>
          <a:xfrm>
            <a:off x="8303794" y="5057242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allebei niet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3"/>
          <p:cNvSpPr txBox="1"/>
          <p:nvPr>
            <p:ph type="title"/>
          </p:nvPr>
        </p:nvSpPr>
        <p:spPr>
          <a:xfrm>
            <a:off x="1632378" y="595553"/>
            <a:ext cx="9624451" cy="3306134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-1328" r="0" t="-184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143" name="Google Shape;143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735016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3"/>
          <p:cNvSpPr/>
          <p:nvPr/>
        </p:nvSpPr>
        <p:spPr>
          <a:xfrm>
            <a:off x="6275272" y="5057981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 en 2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5" name="Google Shape;145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186912" y="600054"/>
            <a:ext cx="4201405" cy="28469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4"/>
          <p:cNvSpPr/>
          <p:nvPr/>
        </p:nvSpPr>
        <p:spPr>
          <a:xfrm>
            <a:off x="1735015" y="6285470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51" name="Google Shape;151;p4"/>
          <p:cNvSpPr txBox="1"/>
          <p:nvPr/>
        </p:nvSpPr>
        <p:spPr>
          <a:xfrm>
            <a:off x="8351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2" name="Google Shape;152;p4"/>
          <p:cNvGrpSpPr/>
          <p:nvPr/>
        </p:nvGrpSpPr>
        <p:grpSpPr>
          <a:xfrm>
            <a:off x="2497792" y="4076370"/>
            <a:ext cx="908647" cy="908646"/>
            <a:chOff x="1339856" y="4930964"/>
            <a:chExt cx="908647" cy="908646"/>
          </a:xfrm>
        </p:grpSpPr>
        <p:sp>
          <p:nvSpPr>
            <p:cNvPr id="153" name="Google Shape;153;p4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4" name="Google Shape;154;p4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4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5" name="Google Shape;155;p4"/>
          <p:cNvGrpSpPr/>
          <p:nvPr/>
        </p:nvGrpSpPr>
        <p:grpSpPr>
          <a:xfrm>
            <a:off x="4564416" y="4076370"/>
            <a:ext cx="908647" cy="908646"/>
            <a:chOff x="4181543" y="4930964"/>
            <a:chExt cx="908647" cy="908646"/>
          </a:xfrm>
        </p:grpSpPr>
        <p:sp>
          <p:nvSpPr>
            <p:cNvPr id="156" name="Google Shape;156;p4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7" name="Google Shape;157;p4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4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8" name="Google Shape;158;p4"/>
          <p:cNvGrpSpPr/>
          <p:nvPr/>
        </p:nvGrpSpPr>
        <p:grpSpPr>
          <a:xfrm>
            <a:off x="6631040" y="4076370"/>
            <a:ext cx="908647" cy="908646"/>
            <a:chOff x="7016818" y="4930964"/>
            <a:chExt cx="908647" cy="908646"/>
          </a:xfrm>
        </p:grpSpPr>
        <p:sp>
          <p:nvSpPr>
            <p:cNvPr id="159" name="Google Shape;159;p4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0" name="Google Shape;160;p4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4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1" name="Google Shape;161;p4"/>
          <p:cNvGrpSpPr/>
          <p:nvPr/>
        </p:nvGrpSpPr>
        <p:grpSpPr>
          <a:xfrm>
            <a:off x="8697664" y="4076370"/>
            <a:ext cx="908647" cy="908646"/>
            <a:chOff x="9854506" y="4930964"/>
            <a:chExt cx="908647" cy="908646"/>
          </a:xfrm>
        </p:grpSpPr>
        <p:sp>
          <p:nvSpPr>
            <p:cNvPr id="162" name="Google Shape;162;p4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3" name="Google Shape;163;p4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4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4" name="Google Shape;164;p4"/>
          <p:cNvSpPr/>
          <p:nvPr/>
        </p:nvSpPr>
        <p:spPr>
          <a:xfrm>
            <a:off x="2150527" y="5018215"/>
            <a:ext cx="1603175" cy="110626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65" name="Google Shape;165;p4"/>
          <p:cNvSpPr/>
          <p:nvPr/>
        </p:nvSpPr>
        <p:spPr>
          <a:xfrm>
            <a:off x="4225157" y="5026393"/>
            <a:ext cx="1587164" cy="1106263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66" name="Google Shape;166;p4"/>
          <p:cNvSpPr/>
          <p:nvPr/>
        </p:nvSpPr>
        <p:spPr>
          <a:xfrm>
            <a:off x="6263088" y="5172958"/>
            <a:ext cx="1817221" cy="8477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4"/>
          <p:cNvSpPr/>
          <p:nvPr/>
        </p:nvSpPr>
        <p:spPr>
          <a:xfrm>
            <a:off x="8303794" y="5057242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allebei niet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4"/>
          <p:cNvSpPr txBox="1"/>
          <p:nvPr>
            <p:ph type="title"/>
          </p:nvPr>
        </p:nvSpPr>
        <p:spPr>
          <a:xfrm>
            <a:off x="1632378" y="595553"/>
            <a:ext cx="9624451" cy="3306134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-1328" r="0" t="-184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169" name="Google Shape;169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735016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4"/>
          <p:cNvSpPr/>
          <p:nvPr/>
        </p:nvSpPr>
        <p:spPr>
          <a:xfrm>
            <a:off x="6275272" y="5057981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 en 2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1" name="Google Shape;171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631040" y="835718"/>
            <a:ext cx="4230353" cy="25932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5"/>
          <p:cNvSpPr/>
          <p:nvPr/>
        </p:nvSpPr>
        <p:spPr>
          <a:xfrm>
            <a:off x="1735015" y="6285470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7" name="Google Shape;177;p5"/>
          <p:cNvSpPr txBox="1"/>
          <p:nvPr/>
        </p:nvSpPr>
        <p:spPr>
          <a:xfrm>
            <a:off x="8351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8" name="Google Shape;178;p5"/>
          <p:cNvGrpSpPr/>
          <p:nvPr/>
        </p:nvGrpSpPr>
        <p:grpSpPr>
          <a:xfrm>
            <a:off x="2497792" y="4076370"/>
            <a:ext cx="908647" cy="908646"/>
            <a:chOff x="1339856" y="4930964"/>
            <a:chExt cx="908647" cy="908646"/>
          </a:xfrm>
        </p:grpSpPr>
        <p:sp>
          <p:nvSpPr>
            <p:cNvPr id="179" name="Google Shape;179;p5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0" name="Google Shape;180;p5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4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1" name="Google Shape;181;p5"/>
          <p:cNvGrpSpPr/>
          <p:nvPr/>
        </p:nvGrpSpPr>
        <p:grpSpPr>
          <a:xfrm>
            <a:off x="4564416" y="4076370"/>
            <a:ext cx="908647" cy="908646"/>
            <a:chOff x="4181543" y="4930964"/>
            <a:chExt cx="908647" cy="908646"/>
          </a:xfrm>
        </p:grpSpPr>
        <p:sp>
          <p:nvSpPr>
            <p:cNvPr id="182" name="Google Shape;182;p5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3" name="Google Shape;183;p5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4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4" name="Google Shape;184;p5"/>
          <p:cNvGrpSpPr/>
          <p:nvPr/>
        </p:nvGrpSpPr>
        <p:grpSpPr>
          <a:xfrm>
            <a:off x="6631040" y="4076370"/>
            <a:ext cx="908647" cy="908646"/>
            <a:chOff x="7016818" y="4930964"/>
            <a:chExt cx="908647" cy="908646"/>
          </a:xfrm>
        </p:grpSpPr>
        <p:sp>
          <p:nvSpPr>
            <p:cNvPr id="185" name="Google Shape;185;p5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6" name="Google Shape;186;p5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4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7" name="Google Shape;187;p5"/>
          <p:cNvGrpSpPr/>
          <p:nvPr/>
        </p:nvGrpSpPr>
        <p:grpSpPr>
          <a:xfrm>
            <a:off x="8697664" y="4076370"/>
            <a:ext cx="908647" cy="908646"/>
            <a:chOff x="9854506" y="4930964"/>
            <a:chExt cx="908647" cy="908646"/>
          </a:xfrm>
        </p:grpSpPr>
        <p:sp>
          <p:nvSpPr>
            <p:cNvPr id="188" name="Google Shape;188;p5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9" name="Google Shape;189;p5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4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0" name="Google Shape;190;p5"/>
          <p:cNvSpPr/>
          <p:nvPr/>
        </p:nvSpPr>
        <p:spPr>
          <a:xfrm>
            <a:off x="2150527" y="5018215"/>
            <a:ext cx="1603175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5"/>
          <p:cNvSpPr/>
          <p:nvPr/>
        </p:nvSpPr>
        <p:spPr>
          <a:xfrm>
            <a:off x="4225157" y="5026393"/>
            <a:ext cx="1587164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5"/>
          <p:cNvSpPr/>
          <p:nvPr/>
        </p:nvSpPr>
        <p:spPr>
          <a:xfrm>
            <a:off x="6263088" y="5172958"/>
            <a:ext cx="1817221" cy="8477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5"/>
          <p:cNvSpPr/>
          <p:nvPr/>
        </p:nvSpPr>
        <p:spPr>
          <a:xfrm>
            <a:off x="8303794" y="5057242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allebei niet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5"/>
          <p:cNvSpPr txBox="1"/>
          <p:nvPr>
            <p:ph type="title"/>
          </p:nvPr>
        </p:nvSpPr>
        <p:spPr>
          <a:xfrm>
            <a:off x="1632378" y="457200"/>
            <a:ext cx="9624451" cy="34444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-1328" r="0" t="-176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195" name="Google Shape;195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5016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5"/>
          <p:cNvSpPr/>
          <p:nvPr/>
        </p:nvSpPr>
        <p:spPr>
          <a:xfrm>
            <a:off x="6275272" y="5057981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 en 2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7" name="Google Shape;197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152284" y="483972"/>
            <a:ext cx="1859584" cy="343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6"/>
          <p:cNvSpPr/>
          <p:nvPr/>
        </p:nvSpPr>
        <p:spPr>
          <a:xfrm>
            <a:off x="1735015" y="6285470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03" name="Google Shape;203;p6"/>
          <p:cNvSpPr txBox="1"/>
          <p:nvPr/>
        </p:nvSpPr>
        <p:spPr>
          <a:xfrm>
            <a:off x="8351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4" name="Google Shape;204;p6"/>
          <p:cNvGrpSpPr/>
          <p:nvPr/>
        </p:nvGrpSpPr>
        <p:grpSpPr>
          <a:xfrm>
            <a:off x="2497792" y="4076370"/>
            <a:ext cx="908647" cy="908646"/>
            <a:chOff x="1339856" y="4930964"/>
            <a:chExt cx="908647" cy="908646"/>
          </a:xfrm>
        </p:grpSpPr>
        <p:sp>
          <p:nvSpPr>
            <p:cNvPr id="205" name="Google Shape;205;p6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6" name="Google Shape;206;p6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4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7" name="Google Shape;207;p6"/>
          <p:cNvGrpSpPr/>
          <p:nvPr/>
        </p:nvGrpSpPr>
        <p:grpSpPr>
          <a:xfrm>
            <a:off x="4564416" y="4076370"/>
            <a:ext cx="908647" cy="908646"/>
            <a:chOff x="4181543" y="4930964"/>
            <a:chExt cx="908647" cy="908646"/>
          </a:xfrm>
        </p:grpSpPr>
        <p:sp>
          <p:nvSpPr>
            <p:cNvPr id="208" name="Google Shape;208;p6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9" name="Google Shape;209;p6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4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0" name="Google Shape;210;p6"/>
          <p:cNvGrpSpPr/>
          <p:nvPr/>
        </p:nvGrpSpPr>
        <p:grpSpPr>
          <a:xfrm>
            <a:off x="6631040" y="4076370"/>
            <a:ext cx="908647" cy="908646"/>
            <a:chOff x="7016818" y="4930964"/>
            <a:chExt cx="908647" cy="908646"/>
          </a:xfrm>
        </p:grpSpPr>
        <p:sp>
          <p:nvSpPr>
            <p:cNvPr id="211" name="Google Shape;211;p6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12" name="Google Shape;212;p6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4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3" name="Google Shape;213;p6"/>
          <p:cNvGrpSpPr/>
          <p:nvPr/>
        </p:nvGrpSpPr>
        <p:grpSpPr>
          <a:xfrm>
            <a:off x="8697664" y="4076370"/>
            <a:ext cx="908647" cy="908646"/>
            <a:chOff x="9854506" y="4930964"/>
            <a:chExt cx="908647" cy="908646"/>
          </a:xfrm>
        </p:grpSpPr>
        <p:sp>
          <p:nvSpPr>
            <p:cNvPr id="214" name="Google Shape;214;p6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15" name="Google Shape;215;p6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4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6" name="Google Shape;216;p6"/>
          <p:cNvSpPr/>
          <p:nvPr/>
        </p:nvSpPr>
        <p:spPr>
          <a:xfrm>
            <a:off x="2150527" y="5018215"/>
            <a:ext cx="1603175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6"/>
          <p:cNvSpPr/>
          <p:nvPr/>
        </p:nvSpPr>
        <p:spPr>
          <a:xfrm>
            <a:off x="4225157" y="5026393"/>
            <a:ext cx="1587164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6"/>
          <p:cNvSpPr/>
          <p:nvPr/>
        </p:nvSpPr>
        <p:spPr>
          <a:xfrm>
            <a:off x="6263088" y="5172958"/>
            <a:ext cx="1817221" cy="8477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6"/>
          <p:cNvSpPr/>
          <p:nvPr/>
        </p:nvSpPr>
        <p:spPr>
          <a:xfrm>
            <a:off x="8303794" y="5057242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allebei niet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6"/>
          <p:cNvSpPr txBox="1"/>
          <p:nvPr>
            <p:ph type="title"/>
          </p:nvPr>
        </p:nvSpPr>
        <p:spPr>
          <a:xfrm>
            <a:off x="1632378" y="457200"/>
            <a:ext cx="9624451" cy="34444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SzPct val="114695"/>
              <a:buNone/>
            </a:pPr>
            <a:r>
              <a:rPr lang="en-GB" sz="3100">
                <a:latin typeface="Calibri"/>
                <a:ea typeface="Calibri"/>
                <a:cs typeface="Calibri"/>
                <a:sym typeface="Calibri"/>
              </a:rPr>
              <a:t>Welke regel(s) zou je in ∆ABC</a:t>
            </a:r>
            <a:br>
              <a:rPr lang="en-GB" sz="3100">
                <a:latin typeface="Calibri"/>
                <a:ea typeface="Calibri"/>
                <a:cs typeface="Calibri"/>
                <a:sym typeface="Calibri"/>
              </a:rPr>
            </a:br>
            <a:r>
              <a:rPr lang="en-GB" sz="3100">
                <a:latin typeface="Calibri"/>
                <a:ea typeface="Calibri"/>
                <a:cs typeface="Calibri"/>
                <a:sym typeface="Calibri"/>
              </a:rPr>
              <a:t>kunnen gebruiken om </a:t>
            </a:r>
            <a:r>
              <a:rPr i="0" lang="en-GB" sz="3100">
                <a:latin typeface="Calibri"/>
                <a:ea typeface="Calibri"/>
                <a:cs typeface="Calibri"/>
                <a:sym typeface="Calibri"/>
              </a:rPr>
              <a:t>∠</a:t>
            </a:r>
            <a:r>
              <a:rPr b="0" i="0" lang="en-GB" sz="3100">
                <a:latin typeface="Calibri"/>
                <a:ea typeface="Calibri"/>
                <a:cs typeface="Calibri"/>
                <a:sym typeface="Calibri"/>
              </a:rPr>
              <a:t>C </a:t>
            </a:r>
            <a:r>
              <a:rPr lang="en-GB" sz="3100">
                <a:latin typeface="Calibri"/>
                <a:ea typeface="Calibri"/>
                <a:cs typeface="Calibri"/>
                <a:sym typeface="Calibri"/>
              </a:rPr>
              <a:t>te </a:t>
            </a:r>
            <a:br>
              <a:rPr lang="en-GB" sz="3100">
                <a:latin typeface="Calibri"/>
                <a:ea typeface="Calibri"/>
                <a:cs typeface="Calibri"/>
                <a:sym typeface="Calibri"/>
              </a:rPr>
            </a:br>
            <a:r>
              <a:rPr lang="en-GB" sz="3100">
                <a:latin typeface="Calibri"/>
                <a:ea typeface="Calibri"/>
                <a:cs typeface="Calibri"/>
                <a:sym typeface="Calibri"/>
              </a:rPr>
              <a:t>berekenen?</a:t>
            </a:r>
            <a:br>
              <a:rPr i="1" lang="en-GB" sz="3100">
                <a:latin typeface="Calibri"/>
                <a:ea typeface="Calibri"/>
                <a:cs typeface="Calibri"/>
                <a:sym typeface="Calibri"/>
              </a:rPr>
            </a:br>
            <a:r>
              <a:rPr i="0" lang="en-GB" sz="3100">
                <a:latin typeface="Calibri"/>
                <a:ea typeface="Calibri"/>
                <a:cs typeface="Calibri"/>
                <a:sym typeface="Calibri"/>
              </a:rPr>
              <a:t>1)</a:t>
            </a:r>
            <a:r>
              <a:rPr b="0" i="0" lang="en-GB" sz="3100">
                <a:latin typeface="Calibri"/>
                <a:ea typeface="Calibri"/>
                <a:cs typeface="Calibri"/>
                <a:sym typeface="Calibri"/>
              </a:rPr>
              <a:t> de cosinusregel</a:t>
            </a:r>
            <a:br>
              <a:rPr b="0" i="1" lang="en-GB" sz="3100">
                <a:latin typeface="Calibri"/>
                <a:ea typeface="Calibri"/>
                <a:cs typeface="Calibri"/>
                <a:sym typeface="Calibri"/>
              </a:rPr>
            </a:br>
            <a:r>
              <a:rPr i="0" lang="en-GB" sz="3100">
                <a:latin typeface="Calibri"/>
                <a:ea typeface="Calibri"/>
                <a:cs typeface="Calibri"/>
                <a:sym typeface="Calibri"/>
              </a:rPr>
              <a:t>2)</a:t>
            </a:r>
            <a:r>
              <a:rPr b="0" i="0" lang="en-GB" sz="3100">
                <a:latin typeface="Calibri"/>
                <a:ea typeface="Calibri"/>
                <a:cs typeface="Calibri"/>
                <a:sym typeface="Calibri"/>
              </a:rPr>
              <a:t> de sinusregel</a:t>
            </a:r>
            <a:br>
              <a:rPr b="0" i="1" lang="en-GB" sz="3100">
                <a:latin typeface="Cambria Math"/>
                <a:ea typeface="Cambria Math"/>
                <a:cs typeface="Cambria Math"/>
                <a:sym typeface="Cambria Math"/>
              </a:rPr>
            </a:br>
            <a:br>
              <a:rPr lang="en-GB" sz="3100"/>
            </a:br>
            <a:br>
              <a:rPr lang="en-GB"/>
            </a:br>
            <a:endParaRPr/>
          </a:p>
        </p:txBody>
      </p:sp>
      <p:pic>
        <p:nvPicPr>
          <p:cNvPr id="221" name="Google Shape;221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35016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6"/>
          <p:cNvSpPr/>
          <p:nvPr/>
        </p:nvSpPr>
        <p:spPr>
          <a:xfrm>
            <a:off x="6275272" y="5057981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 en 2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3" name="Google Shape;223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33059" y="490712"/>
            <a:ext cx="1929210" cy="333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7"/>
          <p:cNvSpPr/>
          <p:nvPr/>
        </p:nvSpPr>
        <p:spPr>
          <a:xfrm>
            <a:off x="1735015" y="6285470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29" name="Google Shape;229;p7"/>
          <p:cNvSpPr txBox="1"/>
          <p:nvPr/>
        </p:nvSpPr>
        <p:spPr>
          <a:xfrm>
            <a:off x="8351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0" name="Google Shape;230;p7"/>
          <p:cNvGrpSpPr/>
          <p:nvPr/>
        </p:nvGrpSpPr>
        <p:grpSpPr>
          <a:xfrm>
            <a:off x="2497792" y="4076370"/>
            <a:ext cx="908647" cy="908646"/>
            <a:chOff x="1339856" y="4930964"/>
            <a:chExt cx="908647" cy="908646"/>
          </a:xfrm>
        </p:grpSpPr>
        <p:sp>
          <p:nvSpPr>
            <p:cNvPr id="231" name="Google Shape;231;p7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32" name="Google Shape;232;p7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4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3" name="Google Shape;233;p7"/>
          <p:cNvGrpSpPr/>
          <p:nvPr/>
        </p:nvGrpSpPr>
        <p:grpSpPr>
          <a:xfrm>
            <a:off x="4564416" y="4076370"/>
            <a:ext cx="908647" cy="908646"/>
            <a:chOff x="4181543" y="4930964"/>
            <a:chExt cx="908647" cy="908646"/>
          </a:xfrm>
        </p:grpSpPr>
        <p:sp>
          <p:nvSpPr>
            <p:cNvPr id="234" name="Google Shape;234;p7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35" name="Google Shape;235;p7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4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6" name="Google Shape;236;p7"/>
          <p:cNvGrpSpPr/>
          <p:nvPr/>
        </p:nvGrpSpPr>
        <p:grpSpPr>
          <a:xfrm>
            <a:off x="6631040" y="4076370"/>
            <a:ext cx="908647" cy="908646"/>
            <a:chOff x="7016818" y="4930964"/>
            <a:chExt cx="908647" cy="908646"/>
          </a:xfrm>
        </p:grpSpPr>
        <p:sp>
          <p:nvSpPr>
            <p:cNvPr id="237" name="Google Shape;237;p7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38" name="Google Shape;238;p7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4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9" name="Google Shape;239;p7"/>
          <p:cNvGrpSpPr/>
          <p:nvPr/>
        </p:nvGrpSpPr>
        <p:grpSpPr>
          <a:xfrm>
            <a:off x="8697664" y="4076370"/>
            <a:ext cx="908647" cy="908646"/>
            <a:chOff x="9854506" y="4930964"/>
            <a:chExt cx="908647" cy="908646"/>
          </a:xfrm>
        </p:grpSpPr>
        <p:sp>
          <p:nvSpPr>
            <p:cNvPr id="240" name="Google Shape;240;p7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1" name="Google Shape;241;p7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4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2150527" y="5018215"/>
            <a:ext cx="1603175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7"/>
          <p:cNvSpPr/>
          <p:nvPr/>
        </p:nvSpPr>
        <p:spPr>
          <a:xfrm>
            <a:off x="4225157" y="5026393"/>
            <a:ext cx="1587164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7"/>
          <p:cNvSpPr/>
          <p:nvPr/>
        </p:nvSpPr>
        <p:spPr>
          <a:xfrm>
            <a:off x="6263088" y="5172958"/>
            <a:ext cx="1817221" cy="8477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7"/>
          <p:cNvSpPr/>
          <p:nvPr/>
        </p:nvSpPr>
        <p:spPr>
          <a:xfrm>
            <a:off x="8303794" y="5057242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allebei niet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7"/>
          <p:cNvSpPr txBox="1"/>
          <p:nvPr>
            <p:ph type="title"/>
          </p:nvPr>
        </p:nvSpPr>
        <p:spPr>
          <a:xfrm>
            <a:off x="1632378" y="457200"/>
            <a:ext cx="9624451" cy="34444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SzPct val="114695"/>
              <a:buNone/>
            </a:pPr>
            <a:r>
              <a:rPr lang="en-GB" sz="3100">
                <a:latin typeface="Calibri"/>
                <a:ea typeface="Calibri"/>
                <a:cs typeface="Calibri"/>
                <a:sym typeface="Calibri"/>
              </a:rPr>
              <a:t>Welke regel(s) zou je in ∆ABC</a:t>
            </a:r>
            <a:br>
              <a:rPr lang="en-GB" sz="3100">
                <a:latin typeface="Calibri"/>
                <a:ea typeface="Calibri"/>
                <a:cs typeface="Calibri"/>
                <a:sym typeface="Calibri"/>
              </a:rPr>
            </a:br>
            <a:r>
              <a:rPr lang="en-GB" sz="3100">
                <a:latin typeface="Calibri"/>
                <a:ea typeface="Calibri"/>
                <a:cs typeface="Calibri"/>
                <a:sym typeface="Calibri"/>
              </a:rPr>
              <a:t>kunnen gebruiken om </a:t>
            </a:r>
            <a:r>
              <a:rPr i="0" lang="en-GB" sz="3100">
                <a:latin typeface="Calibri"/>
                <a:ea typeface="Calibri"/>
                <a:cs typeface="Calibri"/>
                <a:sym typeface="Calibri"/>
              </a:rPr>
              <a:t>∠</a:t>
            </a:r>
            <a:r>
              <a:rPr lang="en-GB" sz="3100"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b="0" i="0" lang="en-GB" sz="310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3100">
                <a:latin typeface="Calibri"/>
                <a:ea typeface="Calibri"/>
                <a:cs typeface="Calibri"/>
                <a:sym typeface="Calibri"/>
              </a:rPr>
              <a:t>te </a:t>
            </a:r>
            <a:br>
              <a:rPr lang="en-GB" sz="3100">
                <a:latin typeface="Calibri"/>
                <a:ea typeface="Calibri"/>
                <a:cs typeface="Calibri"/>
                <a:sym typeface="Calibri"/>
              </a:rPr>
            </a:br>
            <a:r>
              <a:rPr lang="en-GB" sz="3100">
                <a:latin typeface="Calibri"/>
                <a:ea typeface="Calibri"/>
                <a:cs typeface="Calibri"/>
                <a:sym typeface="Calibri"/>
              </a:rPr>
              <a:t>berekenen?</a:t>
            </a:r>
            <a:br>
              <a:rPr i="1" lang="en-GB" sz="3100">
                <a:latin typeface="Calibri"/>
                <a:ea typeface="Calibri"/>
                <a:cs typeface="Calibri"/>
                <a:sym typeface="Calibri"/>
              </a:rPr>
            </a:br>
            <a:r>
              <a:rPr i="0" lang="en-GB" sz="3100">
                <a:latin typeface="Calibri"/>
                <a:ea typeface="Calibri"/>
                <a:cs typeface="Calibri"/>
                <a:sym typeface="Calibri"/>
              </a:rPr>
              <a:t>1)</a:t>
            </a:r>
            <a:r>
              <a:rPr b="0" i="0" lang="en-GB" sz="3100">
                <a:latin typeface="Calibri"/>
                <a:ea typeface="Calibri"/>
                <a:cs typeface="Calibri"/>
                <a:sym typeface="Calibri"/>
              </a:rPr>
              <a:t> de cosinusregel</a:t>
            </a:r>
            <a:br>
              <a:rPr b="0" i="1" lang="en-GB" sz="3100">
                <a:latin typeface="Calibri"/>
                <a:ea typeface="Calibri"/>
                <a:cs typeface="Calibri"/>
                <a:sym typeface="Calibri"/>
              </a:rPr>
            </a:br>
            <a:r>
              <a:rPr i="0" lang="en-GB" sz="3100">
                <a:latin typeface="Calibri"/>
                <a:ea typeface="Calibri"/>
                <a:cs typeface="Calibri"/>
                <a:sym typeface="Calibri"/>
              </a:rPr>
              <a:t>2)</a:t>
            </a:r>
            <a:r>
              <a:rPr b="0" i="0" lang="en-GB" sz="3100">
                <a:latin typeface="Calibri"/>
                <a:ea typeface="Calibri"/>
                <a:cs typeface="Calibri"/>
                <a:sym typeface="Calibri"/>
              </a:rPr>
              <a:t> de sinusregel</a:t>
            </a:r>
            <a:br>
              <a:rPr b="0" i="1" lang="en-GB" sz="3100">
                <a:latin typeface="Cambria Math"/>
                <a:ea typeface="Cambria Math"/>
                <a:cs typeface="Cambria Math"/>
                <a:sym typeface="Cambria Math"/>
              </a:rPr>
            </a:br>
            <a:br>
              <a:rPr lang="en-GB" sz="3100"/>
            </a:br>
            <a:br>
              <a:rPr lang="en-GB"/>
            </a:br>
            <a:endParaRPr/>
          </a:p>
        </p:txBody>
      </p:sp>
      <p:pic>
        <p:nvPicPr>
          <p:cNvPr id="247" name="Google Shape;247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35016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7"/>
          <p:cNvSpPr/>
          <p:nvPr/>
        </p:nvSpPr>
        <p:spPr>
          <a:xfrm>
            <a:off x="6275272" y="5057981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 en 2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9" name="Google Shape;249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45244" y="613046"/>
            <a:ext cx="3297676" cy="31327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8"/>
          <p:cNvSpPr/>
          <p:nvPr/>
        </p:nvSpPr>
        <p:spPr>
          <a:xfrm>
            <a:off x="1735015" y="6285470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55" name="Google Shape;255;p8"/>
          <p:cNvSpPr txBox="1"/>
          <p:nvPr/>
        </p:nvSpPr>
        <p:spPr>
          <a:xfrm>
            <a:off x="8351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6" name="Google Shape;256;p8"/>
          <p:cNvGrpSpPr/>
          <p:nvPr/>
        </p:nvGrpSpPr>
        <p:grpSpPr>
          <a:xfrm>
            <a:off x="2497792" y="4076370"/>
            <a:ext cx="908647" cy="908646"/>
            <a:chOff x="1339856" y="4930964"/>
            <a:chExt cx="908647" cy="908646"/>
          </a:xfrm>
        </p:grpSpPr>
        <p:sp>
          <p:nvSpPr>
            <p:cNvPr id="257" name="Google Shape;257;p8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8" name="Google Shape;258;p8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4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9" name="Google Shape;259;p8"/>
          <p:cNvGrpSpPr/>
          <p:nvPr/>
        </p:nvGrpSpPr>
        <p:grpSpPr>
          <a:xfrm>
            <a:off x="4564416" y="4076370"/>
            <a:ext cx="908647" cy="908646"/>
            <a:chOff x="4181543" y="4930964"/>
            <a:chExt cx="908647" cy="908646"/>
          </a:xfrm>
        </p:grpSpPr>
        <p:sp>
          <p:nvSpPr>
            <p:cNvPr id="260" name="Google Shape;260;p8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61" name="Google Shape;261;p8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4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2" name="Google Shape;262;p8"/>
          <p:cNvGrpSpPr/>
          <p:nvPr/>
        </p:nvGrpSpPr>
        <p:grpSpPr>
          <a:xfrm>
            <a:off x="6631040" y="4076370"/>
            <a:ext cx="908647" cy="908646"/>
            <a:chOff x="7016818" y="4930964"/>
            <a:chExt cx="908647" cy="908646"/>
          </a:xfrm>
        </p:grpSpPr>
        <p:sp>
          <p:nvSpPr>
            <p:cNvPr id="263" name="Google Shape;263;p8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64" name="Google Shape;264;p8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4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5" name="Google Shape;265;p8"/>
          <p:cNvGrpSpPr/>
          <p:nvPr/>
        </p:nvGrpSpPr>
        <p:grpSpPr>
          <a:xfrm>
            <a:off x="8697664" y="4076370"/>
            <a:ext cx="908647" cy="908646"/>
            <a:chOff x="9854506" y="4930964"/>
            <a:chExt cx="908647" cy="908646"/>
          </a:xfrm>
        </p:grpSpPr>
        <p:sp>
          <p:nvSpPr>
            <p:cNvPr id="266" name="Google Shape;266;p8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67" name="Google Shape;267;p8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4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8" name="Google Shape;268;p8"/>
          <p:cNvSpPr/>
          <p:nvPr/>
        </p:nvSpPr>
        <p:spPr>
          <a:xfrm>
            <a:off x="2150527" y="5018215"/>
            <a:ext cx="1603175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8"/>
          <p:cNvSpPr/>
          <p:nvPr/>
        </p:nvSpPr>
        <p:spPr>
          <a:xfrm>
            <a:off x="4225157" y="5026393"/>
            <a:ext cx="1587164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8"/>
          <p:cNvSpPr/>
          <p:nvPr/>
        </p:nvSpPr>
        <p:spPr>
          <a:xfrm>
            <a:off x="6263088" y="5172958"/>
            <a:ext cx="1817221" cy="8477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8"/>
          <p:cNvSpPr/>
          <p:nvPr/>
        </p:nvSpPr>
        <p:spPr>
          <a:xfrm>
            <a:off x="8303794" y="5057242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allebei niet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8"/>
          <p:cNvSpPr txBox="1"/>
          <p:nvPr>
            <p:ph type="title"/>
          </p:nvPr>
        </p:nvSpPr>
        <p:spPr>
          <a:xfrm>
            <a:off x="1632378" y="457200"/>
            <a:ext cx="9624451" cy="34444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SzPct val="114695"/>
              <a:buNone/>
            </a:pPr>
            <a:r>
              <a:rPr lang="en-GB" sz="3100">
                <a:latin typeface="Calibri"/>
                <a:ea typeface="Calibri"/>
                <a:cs typeface="Calibri"/>
                <a:sym typeface="Calibri"/>
              </a:rPr>
              <a:t>Welke regel(s) zou je in ∆ABC</a:t>
            </a:r>
            <a:br>
              <a:rPr lang="en-GB" sz="3100">
                <a:latin typeface="Calibri"/>
                <a:ea typeface="Calibri"/>
                <a:cs typeface="Calibri"/>
                <a:sym typeface="Calibri"/>
              </a:rPr>
            </a:br>
            <a:r>
              <a:rPr lang="en-GB" sz="3100">
                <a:latin typeface="Calibri"/>
                <a:ea typeface="Calibri"/>
                <a:cs typeface="Calibri"/>
                <a:sym typeface="Calibri"/>
              </a:rPr>
              <a:t>kunnen gebruiken om AC</a:t>
            </a:r>
            <a:r>
              <a:rPr b="0" i="0" lang="en-GB" sz="310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3100">
                <a:latin typeface="Calibri"/>
                <a:ea typeface="Calibri"/>
                <a:cs typeface="Calibri"/>
                <a:sym typeface="Calibri"/>
              </a:rPr>
              <a:t>te </a:t>
            </a:r>
            <a:br>
              <a:rPr lang="en-GB" sz="3100">
                <a:latin typeface="Calibri"/>
                <a:ea typeface="Calibri"/>
                <a:cs typeface="Calibri"/>
                <a:sym typeface="Calibri"/>
              </a:rPr>
            </a:br>
            <a:r>
              <a:rPr lang="en-GB" sz="3100">
                <a:latin typeface="Calibri"/>
                <a:ea typeface="Calibri"/>
                <a:cs typeface="Calibri"/>
                <a:sym typeface="Calibri"/>
              </a:rPr>
              <a:t>berekenen?</a:t>
            </a:r>
            <a:br>
              <a:rPr i="1" lang="en-GB" sz="3100">
                <a:latin typeface="Calibri"/>
                <a:ea typeface="Calibri"/>
                <a:cs typeface="Calibri"/>
                <a:sym typeface="Calibri"/>
              </a:rPr>
            </a:br>
            <a:r>
              <a:rPr i="0" lang="en-GB" sz="3100">
                <a:latin typeface="Calibri"/>
                <a:ea typeface="Calibri"/>
                <a:cs typeface="Calibri"/>
                <a:sym typeface="Calibri"/>
              </a:rPr>
              <a:t>1)</a:t>
            </a:r>
            <a:r>
              <a:rPr b="0" i="0" lang="en-GB" sz="3100">
                <a:latin typeface="Calibri"/>
                <a:ea typeface="Calibri"/>
                <a:cs typeface="Calibri"/>
                <a:sym typeface="Calibri"/>
              </a:rPr>
              <a:t> de cosinusregel</a:t>
            </a:r>
            <a:br>
              <a:rPr b="0" i="1" lang="en-GB" sz="3100">
                <a:latin typeface="Calibri"/>
                <a:ea typeface="Calibri"/>
                <a:cs typeface="Calibri"/>
                <a:sym typeface="Calibri"/>
              </a:rPr>
            </a:br>
            <a:r>
              <a:rPr i="0" lang="en-GB" sz="3100">
                <a:latin typeface="Calibri"/>
                <a:ea typeface="Calibri"/>
                <a:cs typeface="Calibri"/>
                <a:sym typeface="Calibri"/>
              </a:rPr>
              <a:t>2)</a:t>
            </a:r>
            <a:r>
              <a:rPr b="0" i="0" lang="en-GB" sz="3100">
                <a:latin typeface="Calibri"/>
                <a:ea typeface="Calibri"/>
                <a:cs typeface="Calibri"/>
                <a:sym typeface="Calibri"/>
              </a:rPr>
              <a:t> de sinusregel</a:t>
            </a:r>
            <a:br>
              <a:rPr b="0" i="1" lang="en-GB" sz="3100">
                <a:latin typeface="Cambria Math"/>
                <a:ea typeface="Cambria Math"/>
                <a:cs typeface="Cambria Math"/>
                <a:sym typeface="Cambria Math"/>
              </a:rPr>
            </a:br>
            <a:br>
              <a:rPr lang="en-GB" sz="3100"/>
            </a:br>
            <a:br>
              <a:rPr lang="en-GB"/>
            </a:br>
            <a:endParaRPr/>
          </a:p>
        </p:txBody>
      </p:sp>
      <p:pic>
        <p:nvPicPr>
          <p:cNvPr id="273" name="Google Shape;273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35016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8"/>
          <p:cNvSpPr/>
          <p:nvPr/>
        </p:nvSpPr>
        <p:spPr>
          <a:xfrm>
            <a:off x="6275272" y="5057981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 en 2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5" name="Google Shape;275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49151" y="778936"/>
            <a:ext cx="2851027" cy="2866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9"/>
          <p:cNvSpPr/>
          <p:nvPr/>
        </p:nvSpPr>
        <p:spPr>
          <a:xfrm>
            <a:off x="1735015" y="6285470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81" name="Google Shape;281;p9"/>
          <p:cNvSpPr txBox="1"/>
          <p:nvPr/>
        </p:nvSpPr>
        <p:spPr>
          <a:xfrm>
            <a:off x="8351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2" name="Google Shape;282;p9"/>
          <p:cNvGrpSpPr/>
          <p:nvPr/>
        </p:nvGrpSpPr>
        <p:grpSpPr>
          <a:xfrm>
            <a:off x="2497792" y="4076370"/>
            <a:ext cx="908647" cy="908646"/>
            <a:chOff x="1339856" y="4930964"/>
            <a:chExt cx="908647" cy="908646"/>
          </a:xfrm>
        </p:grpSpPr>
        <p:sp>
          <p:nvSpPr>
            <p:cNvPr id="283" name="Google Shape;283;p9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84" name="Google Shape;284;p9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4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5" name="Google Shape;285;p9"/>
          <p:cNvGrpSpPr/>
          <p:nvPr/>
        </p:nvGrpSpPr>
        <p:grpSpPr>
          <a:xfrm>
            <a:off x="4564416" y="4076370"/>
            <a:ext cx="908647" cy="908646"/>
            <a:chOff x="4181543" y="4930964"/>
            <a:chExt cx="908647" cy="908646"/>
          </a:xfrm>
        </p:grpSpPr>
        <p:sp>
          <p:nvSpPr>
            <p:cNvPr id="286" name="Google Shape;286;p9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87" name="Google Shape;287;p9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4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8" name="Google Shape;288;p9"/>
          <p:cNvGrpSpPr/>
          <p:nvPr/>
        </p:nvGrpSpPr>
        <p:grpSpPr>
          <a:xfrm>
            <a:off x="6631040" y="4076370"/>
            <a:ext cx="908647" cy="908646"/>
            <a:chOff x="7016818" y="4930964"/>
            <a:chExt cx="908647" cy="908646"/>
          </a:xfrm>
        </p:grpSpPr>
        <p:sp>
          <p:nvSpPr>
            <p:cNvPr id="289" name="Google Shape;289;p9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90" name="Google Shape;290;p9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4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1" name="Google Shape;291;p9"/>
          <p:cNvGrpSpPr/>
          <p:nvPr/>
        </p:nvGrpSpPr>
        <p:grpSpPr>
          <a:xfrm>
            <a:off x="8697664" y="4076370"/>
            <a:ext cx="908647" cy="908646"/>
            <a:chOff x="9854506" y="4930964"/>
            <a:chExt cx="908647" cy="908646"/>
          </a:xfrm>
        </p:grpSpPr>
        <p:sp>
          <p:nvSpPr>
            <p:cNvPr id="292" name="Google Shape;292;p9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93" name="Google Shape;293;p9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4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4" name="Google Shape;294;p9"/>
          <p:cNvSpPr/>
          <p:nvPr/>
        </p:nvSpPr>
        <p:spPr>
          <a:xfrm>
            <a:off x="2150527" y="5018215"/>
            <a:ext cx="1603175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9"/>
          <p:cNvSpPr/>
          <p:nvPr/>
        </p:nvSpPr>
        <p:spPr>
          <a:xfrm>
            <a:off x="4225157" y="5026393"/>
            <a:ext cx="1587164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9"/>
          <p:cNvSpPr/>
          <p:nvPr/>
        </p:nvSpPr>
        <p:spPr>
          <a:xfrm>
            <a:off x="6263088" y="5172958"/>
            <a:ext cx="1817221" cy="847731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9"/>
          <p:cNvSpPr/>
          <p:nvPr/>
        </p:nvSpPr>
        <p:spPr>
          <a:xfrm>
            <a:off x="8303794" y="5057242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allebei niet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9"/>
          <p:cNvSpPr txBox="1"/>
          <p:nvPr>
            <p:ph type="title"/>
          </p:nvPr>
        </p:nvSpPr>
        <p:spPr>
          <a:xfrm>
            <a:off x="1632378" y="457200"/>
            <a:ext cx="9624451" cy="34444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SzPct val="114695"/>
              <a:buNone/>
            </a:pPr>
            <a:r>
              <a:rPr lang="en-GB" sz="3100">
                <a:latin typeface="Calibri"/>
                <a:ea typeface="Calibri"/>
                <a:cs typeface="Calibri"/>
                <a:sym typeface="Calibri"/>
              </a:rPr>
              <a:t>Welke regel(s) zou je in ∆ABC</a:t>
            </a:r>
            <a:br>
              <a:rPr lang="en-GB" sz="3100">
                <a:latin typeface="Calibri"/>
                <a:ea typeface="Calibri"/>
                <a:cs typeface="Calibri"/>
                <a:sym typeface="Calibri"/>
              </a:rPr>
            </a:br>
            <a:r>
              <a:rPr lang="en-GB" sz="3100">
                <a:latin typeface="Calibri"/>
                <a:ea typeface="Calibri"/>
                <a:cs typeface="Calibri"/>
                <a:sym typeface="Calibri"/>
              </a:rPr>
              <a:t>kunnen gebruiken om AC</a:t>
            </a:r>
            <a:r>
              <a:rPr b="0" i="0" lang="en-GB" sz="310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3100">
                <a:latin typeface="Calibri"/>
                <a:ea typeface="Calibri"/>
                <a:cs typeface="Calibri"/>
                <a:sym typeface="Calibri"/>
              </a:rPr>
              <a:t>te </a:t>
            </a:r>
            <a:br>
              <a:rPr lang="en-GB" sz="3100">
                <a:latin typeface="Calibri"/>
                <a:ea typeface="Calibri"/>
                <a:cs typeface="Calibri"/>
                <a:sym typeface="Calibri"/>
              </a:rPr>
            </a:br>
            <a:r>
              <a:rPr lang="en-GB" sz="3100">
                <a:latin typeface="Calibri"/>
                <a:ea typeface="Calibri"/>
                <a:cs typeface="Calibri"/>
                <a:sym typeface="Calibri"/>
              </a:rPr>
              <a:t>berekenen?</a:t>
            </a:r>
            <a:br>
              <a:rPr i="1" lang="en-GB" sz="3100">
                <a:latin typeface="Calibri"/>
                <a:ea typeface="Calibri"/>
                <a:cs typeface="Calibri"/>
                <a:sym typeface="Calibri"/>
              </a:rPr>
            </a:br>
            <a:r>
              <a:rPr i="0" lang="en-GB" sz="3100">
                <a:latin typeface="Calibri"/>
                <a:ea typeface="Calibri"/>
                <a:cs typeface="Calibri"/>
                <a:sym typeface="Calibri"/>
              </a:rPr>
              <a:t>1)</a:t>
            </a:r>
            <a:r>
              <a:rPr b="0" i="0" lang="en-GB" sz="3100">
                <a:latin typeface="Calibri"/>
                <a:ea typeface="Calibri"/>
                <a:cs typeface="Calibri"/>
                <a:sym typeface="Calibri"/>
              </a:rPr>
              <a:t> de cosinusregel</a:t>
            </a:r>
            <a:br>
              <a:rPr b="0" i="1" lang="en-GB" sz="3100">
                <a:latin typeface="Calibri"/>
                <a:ea typeface="Calibri"/>
                <a:cs typeface="Calibri"/>
                <a:sym typeface="Calibri"/>
              </a:rPr>
            </a:br>
            <a:r>
              <a:rPr i="0" lang="en-GB" sz="3100">
                <a:latin typeface="Calibri"/>
                <a:ea typeface="Calibri"/>
                <a:cs typeface="Calibri"/>
                <a:sym typeface="Calibri"/>
              </a:rPr>
              <a:t>2)</a:t>
            </a:r>
            <a:r>
              <a:rPr b="0" i="0" lang="en-GB" sz="3100">
                <a:latin typeface="Calibri"/>
                <a:ea typeface="Calibri"/>
                <a:cs typeface="Calibri"/>
                <a:sym typeface="Calibri"/>
              </a:rPr>
              <a:t> de sinusregel</a:t>
            </a:r>
            <a:br>
              <a:rPr b="0" i="1" lang="en-GB" sz="3100">
                <a:latin typeface="Cambria Math"/>
                <a:ea typeface="Cambria Math"/>
                <a:cs typeface="Cambria Math"/>
                <a:sym typeface="Cambria Math"/>
              </a:rPr>
            </a:br>
            <a:br>
              <a:rPr lang="en-GB" sz="3100"/>
            </a:br>
            <a:br>
              <a:rPr lang="en-GB"/>
            </a:br>
            <a:endParaRPr/>
          </a:p>
        </p:txBody>
      </p:sp>
      <p:pic>
        <p:nvPicPr>
          <p:cNvPr id="299" name="Google Shape;299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35016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9"/>
          <p:cNvSpPr/>
          <p:nvPr/>
        </p:nvSpPr>
        <p:spPr>
          <a:xfrm>
            <a:off x="6275272" y="5057981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 en 2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1" name="Google Shape;301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74201" y="623534"/>
            <a:ext cx="3126192" cy="31380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Kantoorth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2_Kantoorthema">
  <a:themeElements>
    <a:clrScheme name="Aangepast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2023-08-24T09:29:05Z</dcterms:created>
  <dc:creator>Mariska Idema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0x01010076AEBA8C8D3CB140931A64A6F5375D28</vt:lpwstr>
  </property>
</Properties>
</file>