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E8EF-6A27-4FA2-A88C-94555BB336C4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69067-199C-4A83-AD32-B7429AF2E5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6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69067-199C-4A83-AD32-B7429AF2E57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8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Werking van de nieren</a:t>
            </a:r>
          </a:p>
          <a:p>
            <a:r>
              <a:rPr lang="nl-NL" dirty="0" smtClean="0"/>
              <a:t>Gedeeltelijk in het Engels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69067-199C-4A83-AD32-B7429AF2E57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2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04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0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19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37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6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2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24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04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5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91B29DE-68C5-41E1-9664-1176EA791523}" type="datetimeFigureOut">
              <a:rPr lang="nl-NL" smtClean="0"/>
              <a:t>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4A177BF-0586-4258-BF6E-346485253D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45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ren.nl/bibliotheek/5-wat-doen-de-nieren/16-waar-zitten-de-nieren" TargetMode="External"/><Relationship Id="rId2" Type="http://schemas.openxmlformats.org/officeDocument/2006/relationships/hyperlink" Target="https://www.gezondheidsplein.nl/menselijk-lichaam/nieren-en-urinewegen/item4507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verydayhealth.com/uti/guide/symptoms/" TargetMode="External"/><Relationship Id="rId4" Type="http://schemas.openxmlformats.org/officeDocument/2006/relationships/hyperlink" Target="http://slideplayer.nl/slide/223404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werking van de nieren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Hoorcollege</a:t>
            </a:r>
          </a:p>
          <a:p>
            <a:r>
              <a:rPr lang="nl-NL" dirty="0" smtClean="0"/>
              <a:t>Vakgroep Kind Kraam Jeugd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87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Figuren bronnenlijst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3564" y="2638044"/>
            <a:ext cx="10474036" cy="31019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www.gezondheidsplein.nl/menselijk-lichaam/nieren-en-urinewegen/item45077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www.nieren.nl/bibliotheek/5-wat-doen-de-nieren/16-waar-zitten-de-nieren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hlinkClick r:id="rId4"/>
              </a:rPr>
              <a:t>http://slideplayer.nl/slide/2234040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hlinkClick r:id="rId5"/>
              </a:rPr>
              <a:t>https://www.everydayhealth.com/uti/guide/symptoms</a:t>
            </a:r>
            <a:r>
              <a:rPr lang="nl-NL" dirty="0" smtClean="0">
                <a:hlinkClick r:id="rId5"/>
              </a:rPr>
              <a:t>/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4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student heeft algemene </a:t>
            </a:r>
            <a:br>
              <a:rPr lang="nl-NL" dirty="0" smtClean="0"/>
            </a:br>
            <a:r>
              <a:rPr lang="nl-NL" dirty="0" smtClean="0"/>
              <a:t>kennis over de werking van de nieren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2286831"/>
            <a:ext cx="5860473" cy="45711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7635"/>
            <a:ext cx="5126182" cy="36203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6756" y="2991414"/>
            <a:ext cx="1551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Figuur 1</a:t>
            </a:r>
            <a:endParaRPr lang="nl-NL" sz="1000" dirty="0"/>
          </a:p>
        </p:txBody>
      </p:sp>
      <p:sp>
        <p:nvSpPr>
          <p:cNvPr id="8" name="Tekstvak 7"/>
          <p:cNvSpPr txBox="1"/>
          <p:nvPr/>
        </p:nvSpPr>
        <p:spPr>
          <a:xfrm>
            <a:off x="11346872" y="2030301"/>
            <a:ext cx="1690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Figuur 2</a:t>
            </a:r>
            <a:endParaRPr lang="nl-NL" sz="1000" dirty="0"/>
          </a:p>
        </p:txBody>
      </p:sp>
      <p:sp>
        <p:nvSpPr>
          <p:cNvPr id="9" name="Rechthoek 8"/>
          <p:cNvSpPr/>
          <p:nvPr/>
        </p:nvSpPr>
        <p:spPr>
          <a:xfrm>
            <a:off x="4114800" y="6664036"/>
            <a:ext cx="1011382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2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Nieren zuiveren het bloed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nieren filteren afvalstoffen uit </a:t>
            </a:r>
            <a:r>
              <a:rPr lang="nl-NL" dirty="0" smtClean="0"/>
              <a:t>het </a:t>
            </a:r>
            <a:r>
              <a:rPr lang="nl-NL" dirty="0"/>
              <a:t>bloed. Elke nier bestaat uit een miljoen filtertjes. </a:t>
            </a:r>
          </a:p>
          <a:p>
            <a:r>
              <a:rPr lang="nl-NL" dirty="0"/>
              <a:t>Na het filteren blijven water en afvalstoffen over: urine. Die stroomt via het nierbekken naar de urineleider, en ten slotte via de blaas naar buiten. </a:t>
            </a:r>
          </a:p>
          <a:p>
            <a:endParaRPr lang="nl-NL" dirty="0"/>
          </a:p>
          <a:p>
            <a:r>
              <a:rPr lang="nl-NL" dirty="0"/>
              <a:t>Werken </a:t>
            </a:r>
            <a:r>
              <a:rPr lang="nl-NL" dirty="0" smtClean="0"/>
              <a:t>de </a:t>
            </a:r>
            <a:r>
              <a:rPr lang="nl-NL" dirty="0"/>
              <a:t>nieren niet goed meer? Dan vergiftigt je lichaam langzaam. Dat komt door de ophoping van steeds meer afvalstoffen. Vaak krijg </a:t>
            </a:r>
            <a:r>
              <a:rPr lang="nl-NL" dirty="0" smtClean="0"/>
              <a:t>de patiënt </a:t>
            </a:r>
            <a:r>
              <a:rPr lang="nl-NL" dirty="0"/>
              <a:t>hier pas klachten van, als </a:t>
            </a:r>
            <a:r>
              <a:rPr lang="nl-NL" dirty="0" smtClean="0"/>
              <a:t>de </a:t>
            </a:r>
            <a:r>
              <a:rPr lang="nl-NL" dirty="0"/>
              <a:t>nieren heel slecht werken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83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werking van de nieren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/>
              <a:t>Hoe zat het ook al weer… </a:t>
            </a:r>
            <a:r>
              <a:rPr lang="nl-NL" dirty="0" err="1"/>
              <a:t>partly</a:t>
            </a:r>
            <a:r>
              <a:rPr lang="nl-NL" dirty="0"/>
              <a:t> in English…</a:t>
            </a:r>
          </a:p>
          <a:p>
            <a:endParaRPr lang="nl-NL" dirty="0" smtClean="0"/>
          </a:p>
          <a:p>
            <a:r>
              <a:rPr lang="nl-NL" dirty="0" smtClean="0"/>
              <a:t>http</a:t>
            </a:r>
            <a:r>
              <a:rPr lang="nl-NL" dirty="0"/>
              <a:t>://www.youtube.com/watch?v=pQR2W_Mxjg4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Wat doen </a:t>
            </a:r>
            <a:br>
              <a:rPr lang="nl-NL" dirty="0" smtClean="0"/>
            </a:br>
            <a:r>
              <a:rPr lang="nl-NL" dirty="0" smtClean="0"/>
              <a:t>de nieren?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Nieren zorgen voor de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Waterhuishouding</a:t>
            </a:r>
            <a:r>
              <a:rPr lang="nl-NL" sz="2400" dirty="0"/>
              <a:t>		</a:t>
            </a:r>
          </a:p>
          <a:p>
            <a:r>
              <a:rPr lang="nl-NL" sz="2400" dirty="0"/>
              <a:t>Zouthuishouding</a:t>
            </a:r>
          </a:p>
          <a:p>
            <a:r>
              <a:rPr lang="nl-NL" sz="2400" dirty="0"/>
              <a:t>Bloeddrukregulatie</a:t>
            </a:r>
          </a:p>
          <a:p>
            <a:r>
              <a:rPr lang="nl-NL" sz="2400" dirty="0"/>
              <a:t>Zuur - base evenwicht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Aanmaak erytrocyten (EPO)</a:t>
            </a:r>
            <a:endParaRPr lang="nl-NL" sz="2400" dirty="0"/>
          </a:p>
          <a:p>
            <a:r>
              <a:rPr lang="nl-NL" sz="2400" dirty="0"/>
              <a:t>Botstofwisseling</a:t>
            </a:r>
          </a:p>
          <a:p>
            <a:r>
              <a:rPr lang="nl-NL" sz="2400" dirty="0"/>
              <a:t>Afvalstoffen uitscheiden</a:t>
            </a:r>
          </a:p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-387167"/>
            <a:ext cx="5780948" cy="433571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430000" y="3948544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Figuur 3</a:t>
            </a:r>
            <a:endParaRPr lang="nl-NL" sz="1000" dirty="0"/>
          </a:p>
        </p:txBody>
      </p:sp>
      <p:sp>
        <p:nvSpPr>
          <p:cNvPr id="8" name="Rechthoek 7"/>
          <p:cNvSpPr/>
          <p:nvPr/>
        </p:nvSpPr>
        <p:spPr>
          <a:xfrm>
            <a:off x="6819900" y="0"/>
            <a:ext cx="744682" cy="4073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259782" y="3768436"/>
            <a:ext cx="5341066" cy="18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belangrijke hormonen die de nieren </a:t>
            </a:r>
            <a:r>
              <a:rPr lang="nl-NL" dirty="0" smtClean="0"/>
              <a:t>produceren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1540" y="2153412"/>
            <a:ext cx="10698480" cy="4338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Erytropoëtine</a:t>
            </a:r>
            <a:r>
              <a:rPr lang="nl-NL" dirty="0"/>
              <a:t> </a:t>
            </a:r>
            <a:r>
              <a:rPr lang="nl-NL" dirty="0" smtClean="0"/>
              <a:t>(EPO) wordt </a:t>
            </a:r>
            <a:r>
              <a:rPr lang="nl-NL" dirty="0"/>
              <a:t>gevormd in de cellen van de nierschors.</a:t>
            </a:r>
          </a:p>
          <a:p>
            <a:r>
              <a:rPr lang="nl-NL" dirty="0"/>
              <a:t>Dit hormoon reguleert de vorming van rode bloedcellen door het beenmerg. De hoeveelheid </a:t>
            </a:r>
            <a:r>
              <a:rPr lang="nl-NL" dirty="0" err="1"/>
              <a:t>erytropoëtine</a:t>
            </a:r>
            <a:r>
              <a:rPr lang="nl-NL" dirty="0"/>
              <a:t> die wordt aangemaakt in de nierschors, hangt af van de Saturatie in het bloed. Als in de nieren blijkt dat er te weinig zuurstof in het bloed zit, wordt </a:t>
            </a:r>
            <a:r>
              <a:rPr lang="nl-NL" dirty="0" err="1"/>
              <a:t>erytropoëtine</a:t>
            </a:r>
            <a:r>
              <a:rPr lang="nl-NL" dirty="0"/>
              <a:t> afgegeven. Er worden daardoor meer rode bloedcellen gevormd waardoor er meer hemoglobine is om zuurstof op te nemen en te vervoeren door het lichaam. </a:t>
            </a:r>
          </a:p>
          <a:p>
            <a:pPr marL="0" indent="0">
              <a:buNone/>
            </a:pPr>
            <a:r>
              <a:rPr lang="nl-NL" b="1" dirty="0"/>
              <a:t>Renine</a:t>
            </a:r>
          </a:p>
          <a:p>
            <a:r>
              <a:rPr lang="nl-NL" dirty="0"/>
              <a:t>Als het zogeheten renine-</a:t>
            </a:r>
            <a:r>
              <a:rPr lang="nl-NL" dirty="0" err="1"/>
              <a:t>angiotensine</a:t>
            </a:r>
            <a:r>
              <a:rPr lang="nl-NL" dirty="0"/>
              <a:t>-systeem (RAS) wordt geactiveerd, vernauwen de bloedvaten (vasoconstrictie) waardoor de bloeddruk </a:t>
            </a:r>
            <a:r>
              <a:rPr lang="nl-NL" dirty="0" smtClean="0"/>
              <a:t>stijgt.</a:t>
            </a:r>
          </a:p>
          <a:p>
            <a:r>
              <a:rPr lang="nl-NL" dirty="0" smtClean="0"/>
              <a:t>Het </a:t>
            </a:r>
            <a:r>
              <a:rPr lang="nl-NL" dirty="0"/>
              <a:t>RAS zet daarnaast de bijnieren, die boven de nieren liggen, aan tot de productie van het hormoon </a:t>
            </a:r>
            <a:r>
              <a:rPr lang="nl-NL" dirty="0" err="1"/>
              <a:t>aldosteron</a:t>
            </a:r>
            <a:r>
              <a:rPr lang="nl-NL" dirty="0"/>
              <a:t>. </a:t>
            </a:r>
            <a:r>
              <a:rPr lang="nl-NL" dirty="0" err="1"/>
              <a:t>Aldosteron</a:t>
            </a:r>
            <a:r>
              <a:rPr lang="nl-NL" dirty="0"/>
              <a:t> zorgt voor het in evenwicht houden van de zout- en vochtbalans door zout en water vast te houden en kalium uit te scheiden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9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Nieren en de botstofwisseling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Botstofwisseling</a:t>
            </a:r>
            <a:endParaRPr lang="nl-NL" sz="2400" dirty="0"/>
          </a:p>
          <a:p>
            <a:r>
              <a:rPr lang="nl-NL" sz="2400" dirty="0"/>
              <a:t>Nieren zetten vitamine D om in een stof die nodig is voor sterke botten en om belangrijke mineralen (calcium) in het lichaam te kunnen opnemen.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071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de </a:t>
            </a:r>
            <a:r>
              <a:rPr lang="nl-NL" dirty="0" smtClean="0"/>
              <a:t>werking van de nieren beoordeeld?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2377440"/>
            <a:ext cx="10881360" cy="4251960"/>
          </a:xfrm>
        </p:spPr>
        <p:txBody>
          <a:bodyPr>
            <a:normAutofit/>
          </a:bodyPr>
          <a:lstStyle/>
          <a:p>
            <a:r>
              <a:rPr lang="nl-NL" sz="2400" dirty="0"/>
              <a:t>Chronische nierinsufficiëntie is een teken dat de nieren zijn beschadigd.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Dit </a:t>
            </a:r>
            <a:r>
              <a:rPr lang="nl-NL" sz="2400" dirty="0"/>
              <a:t>kan veel oorzaken hebben.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Bij </a:t>
            </a:r>
            <a:r>
              <a:rPr lang="nl-NL" sz="2400" dirty="0"/>
              <a:t>kinderen kan de oorzaak een erfelijke aandoening van de nieren </a:t>
            </a:r>
            <a:r>
              <a:rPr lang="nl-NL" sz="2400" dirty="0" smtClean="0"/>
              <a:t>zijn, maar </a:t>
            </a:r>
            <a:r>
              <a:rPr lang="nl-NL" sz="2400" dirty="0"/>
              <a:t>ook door afsluiting van de urinewegen in combinatie met een infectie kan er voor zorgen dat de nierfuncties verstoord raken.</a:t>
            </a:r>
          </a:p>
          <a:p>
            <a:endParaRPr lang="nl-NL" sz="2400" dirty="0" smtClean="0"/>
          </a:p>
          <a:p>
            <a:r>
              <a:rPr lang="nl-NL" sz="2400" dirty="0" smtClean="0"/>
              <a:t>De </a:t>
            </a:r>
            <a:r>
              <a:rPr lang="nl-NL" sz="2400" dirty="0"/>
              <a:t>werking van de nieren wordt beoordeeld aan de hand van </a:t>
            </a:r>
            <a:r>
              <a:rPr lang="nl-NL" sz="2400" b="1" dirty="0"/>
              <a:t>bloedonderzoek</a:t>
            </a:r>
            <a:r>
              <a:rPr lang="nl-NL" sz="2400" dirty="0"/>
              <a:t> en </a:t>
            </a:r>
            <a:r>
              <a:rPr lang="nl-NL" sz="2400" b="1" dirty="0"/>
              <a:t>urineonderzoek</a:t>
            </a:r>
            <a:r>
              <a:rPr lang="nl-NL" sz="2400" dirty="0"/>
              <a:t>. 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5047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de </a:t>
            </a:r>
            <a:r>
              <a:rPr lang="nl-NL" dirty="0" smtClean="0"/>
              <a:t>werking van de nieren beoordeeld?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2377440"/>
            <a:ext cx="10881360" cy="425196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 </a:t>
            </a:r>
            <a:r>
              <a:rPr lang="nl-NL" sz="2400" dirty="0"/>
              <a:t>hoeveelheid </a:t>
            </a:r>
            <a:r>
              <a:rPr lang="nl-NL" sz="2400" dirty="0" err="1"/>
              <a:t>kreatinine</a:t>
            </a:r>
            <a:r>
              <a:rPr lang="nl-NL" sz="2400" dirty="0"/>
              <a:t> in het bloed is een maat voor de nierfunctie. </a:t>
            </a:r>
            <a:r>
              <a:rPr lang="nl-NL" sz="2400" dirty="0" err="1"/>
              <a:t>Kreatinine</a:t>
            </a:r>
            <a:r>
              <a:rPr lang="nl-NL" sz="2400" dirty="0"/>
              <a:t> is een van de afvalstoffen die door de nieren uit het bloed worden gefilterd. Bij onvoldoende nierfunctie hoopt </a:t>
            </a:r>
            <a:r>
              <a:rPr lang="nl-NL" sz="2400" dirty="0" err="1"/>
              <a:t>kreatinine</a:t>
            </a:r>
            <a:r>
              <a:rPr lang="nl-NL" sz="2400" dirty="0"/>
              <a:t> zich op in het bloed.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5834"/>
            <a:ext cx="5721927" cy="321759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21928" y="6456218"/>
            <a:ext cx="774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Figuur 4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32114522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57</TotalTime>
  <Words>436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De werking van de nieren</vt:lpstr>
      <vt:lpstr>Leerdoel</vt:lpstr>
      <vt:lpstr>Nieren zuiveren het bloed </vt:lpstr>
      <vt:lpstr>De werking van de nieren</vt:lpstr>
      <vt:lpstr>Wat doen  de nieren?</vt:lpstr>
      <vt:lpstr>Twee belangrijke hormonen die de nieren produceren</vt:lpstr>
      <vt:lpstr>Nieren en de botstofwisseling</vt:lpstr>
      <vt:lpstr>Hoe wordt de werking van de nieren beoordeeld?</vt:lpstr>
      <vt:lpstr>Hoe wordt de werking van de nieren beoordeeld?</vt:lpstr>
      <vt:lpstr>Figuren bronnenlijst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Suzanne van de Peppel</dc:creator>
  <cp:lastModifiedBy>Nienke Verduijn</cp:lastModifiedBy>
  <cp:revision>9</cp:revision>
  <dcterms:created xsi:type="dcterms:W3CDTF">2018-06-28T09:38:29Z</dcterms:created>
  <dcterms:modified xsi:type="dcterms:W3CDTF">2019-12-06T14:32:23Z</dcterms:modified>
</cp:coreProperties>
</file>