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9144000"/>
  <p:notesSz cx="6858000" cy="9144000"/>
  <p:embeddedFontLst>
    <p:embeddedFont>
      <p:font typeface="Corbel"/>
      <p:regular r:id="rId18"/>
      <p:bold r:id="rId19"/>
      <p:italic r:id="rId20"/>
      <p:boldItalic r:id="rId21"/>
    </p:embeddedFont>
    <p:embeddedFont>
      <p:font typeface="Tahoma"/>
      <p:regular r:id="rId22"/>
      <p:bold r:id="rId23"/>
    </p:embeddedFont>
    <p:embeddedFont>
      <p:font typeface="Helvetica Neue"/>
      <p:regular r:id="rId24"/>
      <p:bold r:id="rId25"/>
      <p:italic r:id="rId26"/>
      <p:boldItalic r:id="rId27"/>
    </p:embeddedFont>
    <p:embeddedFont>
      <p:font typeface="Helvetica Neue Light"/>
      <p:regular r:id="rId28"/>
      <p:bold r:id="rId29"/>
      <p:italic r:id="rId30"/>
      <p:boldItalic r:id="rId31"/>
    </p:embeddedFont>
    <p:embeddedFont>
      <p:font typeface="Cambria Math"/>
      <p:regular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3" roundtripDataSignature="AMtx7mit2HjsbldNELYPORn0/KdFviFT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rbel-italic.fntdata"/><Relationship Id="rId22" Type="http://schemas.openxmlformats.org/officeDocument/2006/relationships/font" Target="fonts/Tahoma-regular.fntdata"/><Relationship Id="rId21" Type="http://schemas.openxmlformats.org/officeDocument/2006/relationships/font" Target="fonts/Corbel-boldItalic.fntdata"/><Relationship Id="rId24" Type="http://schemas.openxmlformats.org/officeDocument/2006/relationships/font" Target="fonts/HelveticaNeue-regular.fntdata"/><Relationship Id="rId23" Type="http://schemas.openxmlformats.org/officeDocument/2006/relationships/font" Target="fonts/Tahoma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HelveticaNeue-italic.fntdata"/><Relationship Id="rId25" Type="http://schemas.openxmlformats.org/officeDocument/2006/relationships/font" Target="fonts/HelveticaNeue-bold.fntdata"/><Relationship Id="rId28" Type="http://schemas.openxmlformats.org/officeDocument/2006/relationships/font" Target="fonts/HelveticaNeueLight-regular.fntdata"/><Relationship Id="rId27" Type="http://schemas.openxmlformats.org/officeDocument/2006/relationships/font" Target="fonts/HelveticaNeue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HelveticaNeueLigh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HelveticaNeueLight-boldItalic.fntdata"/><Relationship Id="rId30" Type="http://schemas.openxmlformats.org/officeDocument/2006/relationships/font" Target="fonts/HelveticaNeueLight-italic.fntdata"/><Relationship Id="rId11" Type="http://schemas.openxmlformats.org/officeDocument/2006/relationships/slide" Target="slides/slide7.xml"/><Relationship Id="rId33" Type="http://customschemas.google.com/relationships/presentationmetadata" Target="metadata"/><Relationship Id="rId10" Type="http://schemas.openxmlformats.org/officeDocument/2006/relationships/slide" Target="slides/slide6.xml"/><Relationship Id="rId32" Type="http://schemas.openxmlformats.org/officeDocument/2006/relationships/font" Target="fonts/CambriaMath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Corbel-bold.fntdata"/><Relationship Id="rId18" Type="http://schemas.openxmlformats.org/officeDocument/2006/relationships/font" Target="fonts/Corbel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VF-26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Verband tussen de RC van twee lijnen als ze loodrecht op elkaar staan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A. Juist.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B. Maakt rekenfout bij invullen P: </a:t>
            </a:r>
            <a:r>
              <a:rPr b="0" i="0" lang="en-GB">
                <a:latin typeface="Cambria Math"/>
                <a:ea typeface="Cambria Math"/>
                <a:cs typeface="Cambria Math"/>
                <a:sym typeface="Cambria Math"/>
              </a:rPr>
              <a:t>−1/2∗−2=−1</a:t>
            </a:r>
            <a:r>
              <a:rPr lang="en-GB"/>
              <a:t>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C. Maakt zowel fout B als D.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D. Denkt dat </a:t>
            </a:r>
            <a:r>
              <a:rPr b="0" i="0" lang="en-GB">
                <a:latin typeface="Cambria Math"/>
                <a:ea typeface="Cambria Math"/>
                <a:cs typeface="Cambria Math"/>
                <a:sym typeface="Cambria Math"/>
              </a:rPr>
              <a:t>𝑟𝑐_𝑙∗𝑟𝑐_𝑘=1</a:t>
            </a:r>
            <a:r>
              <a:rPr lang="en-GB"/>
              <a:t> i.p.v. </a:t>
            </a:r>
            <a:r>
              <a:rPr b="0" i="0" lang="en-GB">
                <a:latin typeface="Cambria Math"/>
                <a:ea typeface="Cambria Math"/>
                <a:cs typeface="Cambria Math"/>
                <a:sym typeface="Cambria Math"/>
              </a:rPr>
              <a:t>−1</a:t>
            </a:r>
            <a:r>
              <a:rPr lang="en-GB"/>
              <a:t>. Invullen punt P gaat goed.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90" name="Google Shape;290;p2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VF-27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Verband tussen de RC van twee lijnen als ze loodrecht op elkaar staan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A. Maakt zowel fout B als D.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B. Denkt dat </a:t>
            </a:r>
            <a:r>
              <a:rPr b="0" i="0" lang="en-GB">
                <a:latin typeface="Cambria Math"/>
                <a:ea typeface="Cambria Math"/>
                <a:cs typeface="Cambria Math"/>
                <a:sym typeface="Cambria Math"/>
              </a:rPr>
              <a:t>𝑟𝑐_𝑙∗𝑟𝑐_𝑘=1</a:t>
            </a:r>
            <a:r>
              <a:rPr lang="en-GB"/>
              <a:t> i.p.v. </a:t>
            </a:r>
            <a:r>
              <a:rPr b="0" i="0" lang="en-GB">
                <a:latin typeface="Cambria Math"/>
                <a:ea typeface="Cambria Math"/>
                <a:cs typeface="Cambria Math"/>
                <a:sym typeface="Cambria Math"/>
              </a:rPr>
              <a:t>−1</a:t>
            </a:r>
            <a:r>
              <a:rPr lang="en-GB"/>
              <a:t>. Invullen punt P gaat goed.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C. Juist.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D. Maakt rekenfout bij invullen P: </a:t>
            </a:r>
            <a:r>
              <a:rPr b="0" i="0" lang="en-GB">
                <a:latin typeface="Cambria Math"/>
                <a:ea typeface="Cambria Math"/>
                <a:cs typeface="Cambria Math"/>
                <a:sym typeface="Cambria Math"/>
              </a:rPr>
              <a:t>−1/3∗−3=−1</a:t>
            </a:r>
            <a:r>
              <a:rPr lang="en-GB"/>
              <a:t>. </a:t>
            </a:r>
            <a:endParaRPr/>
          </a:p>
        </p:txBody>
      </p:sp>
      <p:sp>
        <p:nvSpPr>
          <p:cNvPr id="314" name="Google Shape;314;p2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ade146100b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g2ade146100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9" name="Google Shape;339;g2ade146100b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ade146100b_0_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g2ade146100b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De vragen en toelichtingen vallen onder een </a:t>
            </a:r>
            <a:r>
              <a:rPr b="0" i="0" lang="en-GB">
                <a:latin typeface="Arial"/>
                <a:ea typeface="Arial"/>
                <a:cs typeface="Arial"/>
                <a:sym typeface="Arial"/>
              </a:rPr>
              <a:t>CC BY-SA 4.0 licentie </a:t>
            </a:r>
            <a:r>
              <a:rPr b="0" lang="en-GB" u="none"/>
              <a:t>https://creativecommons.org/licenses/by-sa/4.0</a:t>
            </a:r>
            <a:endParaRPr/>
          </a:p>
        </p:txBody>
      </p:sp>
      <p:sp>
        <p:nvSpPr>
          <p:cNvPr id="349" name="Google Shape;349;g2ade146100b_0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VF-18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Misvatting: Assenvergelijking opstellen en breuken wegwerken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A. Breuken weggewerkt zonder de constante te vermenigvuldigen.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B. Juist.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C. Zowel fout A als D.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D. Verwisselen de x- en y-coördinaat in de (assen)vergelijking.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VF-19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Misvatting: assenvergelijking opstellen en breuken wegwerken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A. Breuken weggewerkt zonder de constante te vermenigvuldigen.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B. Juist.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C. Zowel fout A als D.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D. Verwisselen de x- en y-coördinaat in de (assen)vergelijking.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p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VF-20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Veel gemaakte fouten bij het herleiden van formules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A. Min vergeten bij het naar de andere kant brengen van </a:t>
            </a:r>
            <a:r>
              <a:rPr b="0" i="0" lang="en-GB">
                <a:latin typeface="Cambria Math"/>
                <a:ea typeface="Cambria Math"/>
                <a:cs typeface="Cambria Math"/>
                <a:sym typeface="Cambria Math"/>
              </a:rPr>
              <a:t>3𝑥</a:t>
            </a:r>
            <a:r>
              <a:rPr lang="en-GB"/>
              <a:t>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B. Zowel fout A als D.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C. Juist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D. Alleen </a:t>
            </a:r>
            <a:r>
              <a:rPr b="0" i="0" lang="en-GB">
                <a:latin typeface="Cambria Math"/>
                <a:ea typeface="Cambria Math"/>
                <a:cs typeface="Cambria Math"/>
                <a:sym typeface="Cambria Math"/>
              </a:rPr>
              <a:t>3𝑥</a:t>
            </a:r>
            <a:r>
              <a:rPr lang="en-GB"/>
              <a:t> gedeeld door </a:t>
            </a:r>
            <a:r>
              <a:rPr b="0" i="0" lang="en-GB">
                <a:latin typeface="Cambria Math"/>
                <a:ea typeface="Cambria Math"/>
                <a:cs typeface="Cambria Math"/>
                <a:sym typeface="Cambria Math"/>
              </a:rPr>
              <a:t>2</a:t>
            </a:r>
            <a:r>
              <a:rPr lang="en-GB"/>
              <a:t>, niet de constante.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1" name="Google Shape;151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VF-21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 Veel gemaakte fouten bij het herleiden van formules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A. Min vergeten bij het naar de andere kant brengen van </a:t>
            </a:r>
            <a:r>
              <a:rPr b="0" i="0" lang="en-GB">
                <a:latin typeface="Cambria Math"/>
                <a:ea typeface="Cambria Math"/>
                <a:cs typeface="Cambria Math"/>
                <a:sym typeface="Cambria Math"/>
              </a:rPr>
              <a:t>4𝑥</a:t>
            </a:r>
            <a:r>
              <a:rPr lang="en-GB"/>
              <a:t>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B. Juist.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C. Zowel fout A als D.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D. Alleen </a:t>
            </a:r>
            <a:r>
              <a:rPr b="0" i="0" lang="en-GB">
                <a:latin typeface="Cambria Math"/>
                <a:ea typeface="Cambria Math"/>
                <a:cs typeface="Cambria Math"/>
                <a:sym typeface="Cambria Math"/>
              </a:rPr>
              <a:t>4𝑥</a:t>
            </a:r>
            <a:r>
              <a:rPr lang="en-GB"/>
              <a:t> gedeeld door </a:t>
            </a:r>
            <a:r>
              <a:rPr b="0" i="0" lang="en-GB">
                <a:latin typeface="Cambria Math"/>
                <a:ea typeface="Cambria Math"/>
                <a:cs typeface="Cambria Math"/>
                <a:sym typeface="Cambria Math"/>
              </a:rPr>
              <a:t>3</a:t>
            </a:r>
            <a:r>
              <a:rPr lang="en-GB"/>
              <a:t>, niet de constante.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5" name="Google Shape;175;p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VF-22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Verband tussen de tangens en de RC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A. Juist.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B. Wisselt de hoeken om.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C. Maakt geen gebruik van de afbeelding.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9" name="Google Shape;199;p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VF-23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Verband tussen de tangens en de RC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lphaUcPeriod"/>
            </a:pPr>
            <a:r>
              <a:rPr lang="en-GB"/>
              <a:t>Wisselt de hoeken om.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lphaUcPeriod"/>
            </a:pPr>
            <a:r>
              <a:rPr lang="en-GB"/>
              <a:t>Juist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C. Maakt geen gebruik van de afbeelding.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D. -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21" name="Google Shape;221;p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VF-24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Verband tussen de RC van twee lijnen als ze loodrecht op elkaar staan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A. Denkt dat </a:t>
            </a:r>
            <a:r>
              <a:rPr b="0" i="0" lang="en-GB">
                <a:latin typeface="Cambria Math"/>
                <a:ea typeface="Cambria Math"/>
                <a:cs typeface="Cambria Math"/>
                <a:sym typeface="Cambria Math"/>
              </a:rPr>
              <a:t>𝑟𝑐_𝑙∗𝑟𝑐_𝑘=1</a:t>
            </a:r>
            <a:r>
              <a:rPr lang="en-GB"/>
              <a:t> i.p.v. </a:t>
            </a:r>
            <a:r>
              <a:rPr b="0" i="0" lang="en-GB">
                <a:latin typeface="Cambria Math"/>
                <a:ea typeface="Cambria Math"/>
                <a:cs typeface="Cambria Math"/>
                <a:sym typeface="Cambria Math"/>
              </a:rPr>
              <a:t>−1</a:t>
            </a:r>
            <a:r>
              <a:rPr lang="en-GB"/>
              <a:t>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B. Juist.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C. Denkt dat lijnen loodrecht op elkaar staan als </a:t>
            </a:r>
            <a:r>
              <a:rPr b="0" i="0" lang="en-GB">
                <a:latin typeface="Cambria Math"/>
                <a:ea typeface="Cambria Math"/>
                <a:cs typeface="Cambria Math"/>
                <a:sym typeface="Cambria Math"/>
              </a:rPr>
              <a:t>𝑟𝑐_𝑙=𝑟𝑐_𝑘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D. Denkt dat lijnen loodrecht op elkaar staan als </a:t>
            </a:r>
            <a:r>
              <a:rPr b="0" i="0" lang="en-GB">
                <a:latin typeface="Cambria Math"/>
                <a:ea typeface="Cambria Math"/>
                <a:cs typeface="Cambria Math"/>
                <a:sym typeface="Cambria Math"/>
              </a:rPr>
              <a:t>𝑟𝑐_𝑙+𝑟𝑐_𝑘=0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42" name="Google Shape;242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VF-25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Verband tussen de RC van twee lijnen als ze loodrecht op elkaar staan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A. Denkt dat lijnen loodrecht op elkaar staan als </a:t>
            </a:r>
            <a:r>
              <a:rPr b="0" i="0" lang="en-GB">
                <a:latin typeface="Cambria Math"/>
                <a:ea typeface="Cambria Math"/>
                <a:cs typeface="Cambria Math"/>
                <a:sym typeface="Cambria Math"/>
              </a:rPr>
              <a:t>𝑟𝑐_𝑙=𝑟𝑐_𝑘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B. Denkt dat lijnen loodrecht op elkaar staan als </a:t>
            </a:r>
            <a:r>
              <a:rPr b="0" i="0" lang="en-GB">
                <a:latin typeface="Cambria Math"/>
                <a:ea typeface="Cambria Math"/>
                <a:cs typeface="Cambria Math"/>
                <a:sym typeface="Cambria Math"/>
              </a:rPr>
              <a:t>𝑟𝑐_𝑙+𝑟𝑐_𝑘=0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C. Denkt dat </a:t>
            </a:r>
            <a:r>
              <a:rPr b="0" i="0" lang="en-GB">
                <a:latin typeface="Cambria Math"/>
                <a:ea typeface="Cambria Math"/>
                <a:cs typeface="Cambria Math"/>
                <a:sym typeface="Cambria Math"/>
              </a:rPr>
              <a:t>𝑟𝑐_𝑙∗𝑟𝑐_𝑘=1</a:t>
            </a:r>
            <a:r>
              <a:rPr lang="en-GB"/>
              <a:t> i.p.v. </a:t>
            </a:r>
            <a:r>
              <a:rPr b="0" i="0" lang="en-GB">
                <a:latin typeface="Cambria Math"/>
                <a:ea typeface="Cambria Math"/>
                <a:cs typeface="Cambria Math"/>
                <a:sym typeface="Cambria Math"/>
              </a:rPr>
              <a:t>−1</a:t>
            </a:r>
            <a:r>
              <a:rPr lang="en-GB"/>
              <a:t>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D. Juist.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266" name="Google Shape;266;p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2ade146100b_0_110"/>
          <p:cNvSpPr txBox="1"/>
          <p:nvPr>
            <p:ph type="ctrTitle"/>
          </p:nvPr>
        </p:nvSpPr>
        <p:spPr>
          <a:xfrm>
            <a:off x="1143000" y="112236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g2ade146100b_0_110"/>
          <p:cNvSpPr txBox="1"/>
          <p:nvPr>
            <p:ph idx="1" type="subTitle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g2ade146100b_0_110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g2ade146100b_0_110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g2ade146100b_0_110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>
            <p:ph type="title"/>
          </p:nvPr>
        </p:nvSpPr>
        <p:spPr>
          <a:xfrm rot="5400000">
            <a:off x="2741216" y="2531666"/>
            <a:ext cx="5811838" cy="147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" type="body"/>
          </p:nvPr>
        </p:nvSpPr>
        <p:spPr>
          <a:xfrm rot="5400000">
            <a:off x="-273446" y="1110059"/>
            <a:ext cx="5811838" cy="4321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471487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3486150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1" name="Google Shape;61;p19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2" name="Google Shape;62;p1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9" name="Google Shape;69;p2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44.png"/><Relationship Id="rId5" Type="http://schemas.openxmlformats.org/officeDocument/2006/relationships/image" Target="../media/image47.png"/><Relationship Id="rId6" Type="http://schemas.openxmlformats.org/officeDocument/2006/relationships/image" Target="../media/image36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40.png"/><Relationship Id="rId5" Type="http://schemas.openxmlformats.org/officeDocument/2006/relationships/image" Target="../media/image37.png"/><Relationship Id="rId6" Type="http://schemas.openxmlformats.org/officeDocument/2006/relationships/image" Target="../media/image42.png"/><Relationship Id="rId7" Type="http://schemas.openxmlformats.org/officeDocument/2006/relationships/image" Target="../media/image39.png"/><Relationship Id="rId8" Type="http://schemas.openxmlformats.org/officeDocument/2006/relationships/image" Target="../media/image5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mailto:diagnostischevragen@nvon.nl" TargetMode="External"/><Relationship Id="rId4" Type="http://schemas.openxmlformats.org/officeDocument/2006/relationships/image" Target="../media/image43.png"/><Relationship Id="rId5" Type="http://schemas.openxmlformats.org/officeDocument/2006/relationships/image" Target="../media/image4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26.png"/><Relationship Id="rId6" Type="http://schemas.openxmlformats.org/officeDocument/2006/relationships/image" Target="../media/image16.png"/><Relationship Id="rId7" Type="http://schemas.openxmlformats.org/officeDocument/2006/relationships/image" Target="../media/image5.png"/><Relationship Id="rId8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.png"/><Relationship Id="rId4" Type="http://schemas.openxmlformats.org/officeDocument/2006/relationships/image" Target="../media/image15.png"/><Relationship Id="rId5" Type="http://schemas.openxmlformats.org/officeDocument/2006/relationships/image" Target="../media/image9.png"/><Relationship Id="rId6" Type="http://schemas.openxmlformats.org/officeDocument/2006/relationships/image" Target="../media/image24.png"/><Relationship Id="rId7" Type="http://schemas.openxmlformats.org/officeDocument/2006/relationships/image" Target="../media/image5.png"/><Relationship Id="rId8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14.png"/><Relationship Id="rId7" Type="http://schemas.openxmlformats.org/officeDocument/2006/relationships/image" Target="../media/image10.png"/><Relationship Id="rId8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Relationship Id="rId4" Type="http://schemas.openxmlformats.org/officeDocument/2006/relationships/image" Target="../media/image5.png"/><Relationship Id="rId5" Type="http://schemas.openxmlformats.org/officeDocument/2006/relationships/image" Target="../media/image45.png"/><Relationship Id="rId6" Type="http://schemas.openxmlformats.org/officeDocument/2006/relationships/image" Target="../media/image18.png"/><Relationship Id="rId7" Type="http://schemas.openxmlformats.org/officeDocument/2006/relationships/image" Target="../media/image30.png"/><Relationship Id="rId8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38.png"/><Relationship Id="rId7" Type="http://schemas.openxmlformats.org/officeDocument/2006/relationships/image" Target="../media/image20.png"/><Relationship Id="rId8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png"/><Relationship Id="rId4" Type="http://schemas.openxmlformats.org/officeDocument/2006/relationships/image" Target="../media/image5.png"/><Relationship Id="rId5" Type="http://schemas.openxmlformats.org/officeDocument/2006/relationships/image" Target="../media/image27.png"/><Relationship Id="rId6" Type="http://schemas.openxmlformats.org/officeDocument/2006/relationships/image" Target="../media/image35.png"/><Relationship Id="rId7" Type="http://schemas.openxmlformats.org/officeDocument/2006/relationships/image" Target="../media/image21.png"/><Relationship Id="rId8" Type="http://schemas.openxmlformats.org/officeDocument/2006/relationships/image" Target="../media/image3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41.png"/><Relationship Id="rId5" Type="http://schemas.openxmlformats.org/officeDocument/2006/relationships/image" Target="../media/image22.png"/><Relationship Id="rId6" Type="http://schemas.openxmlformats.org/officeDocument/2006/relationships/image" Target="../media/image49.png"/><Relationship Id="rId7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32.png"/><Relationship Id="rId5" Type="http://schemas.openxmlformats.org/officeDocument/2006/relationships/image" Target="../media/image50.png"/><Relationship Id="rId6" Type="http://schemas.openxmlformats.org/officeDocument/2006/relationships/image" Target="../media/image52.png"/><Relationship Id="rId7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type="ctrTitle"/>
          </p:nvPr>
        </p:nvSpPr>
        <p:spPr>
          <a:xfrm>
            <a:off x="1143000" y="483455"/>
            <a:ext cx="6858000" cy="29455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b="1" lang="en-GB" sz="5400">
                <a:solidFill>
                  <a:schemeClr val="accent1"/>
                </a:solidFill>
              </a:rPr>
              <a:t>Lijnen</a:t>
            </a:r>
            <a:br>
              <a:rPr b="1" lang="en-GB" sz="5400">
                <a:solidFill>
                  <a:schemeClr val="accent1"/>
                </a:solidFill>
              </a:rPr>
            </a:br>
            <a:r>
              <a:rPr b="1" lang="en-GB" sz="3200">
                <a:solidFill>
                  <a:schemeClr val="accent1"/>
                </a:solidFill>
              </a:rPr>
              <a:t>vergelijking,</a:t>
            </a:r>
            <a:r>
              <a:rPr b="1" lang="en-GB" sz="5400">
                <a:solidFill>
                  <a:schemeClr val="accent1"/>
                </a:solidFill>
              </a:rPr>
              <a:t> </a:t>
            </a:r>
            <a:r>
              <a:rPr b="1" lang="en-GB" sz="3200">
                <a:solidFill>
                  <a:schemeClr val="accent1"/>
                </a:solidFill>
              </a:rPr>
              <a:t>hoek tussen lijnen, loodrecht</a:t>
            </a:r>
            <a:br>
              <a:rPr b="1" lang="en-GB">
                <a:solidFill>
                  <a:schemeClr val="accent1"/>
                </a:solidFill>
              </a:rPr>
            </a:br>
            <a:endParaRPr b="1">
              <a:solidFill>
                <a:schemeClr val="accent1"/>
              </a:solidFill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1950" lvl="0" marL="45720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8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3" name="Google Shape;293;p28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4" name="Google Shape;294;p28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295" name="Google Shape;295;p28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96" name="Google Shape;296;p28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7" name="Google Shape;297;p28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298" name="Google Shape;298;p28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99" name="Google Shape;299;p28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0" name="Google Shape;300;p28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301" name="Google Shape;301;p28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02" name="Google Shape;302;p28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" name="Google Shape;303;p28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304" name="Google Shape;304;p28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05" name="Google Shape;305;p28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6" name="Google Shape;30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015" y="6256868"/>
            <a:ext cx="535219" cy="52644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8"/>
          <p:cNvSpPr txBox="1"/>
          <p:nvPr/>
        </p:nvSpPr>
        <p:spPr>
          <a:xfrm>
            <a:off x="1958099" y="1735189"/>
            <a:ext cx="2041777" cy="43075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7141" l="-3105" r="-310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08" name="Google Shape;308;p28"/>
          <p:cNvSpPr txBox="1"/>
          <p:nvPr/>
        </p:nvSpPr>
        <p:spPr>
          <a:xfrm>
            <a:off x="1958098" y="2786023"/>
            <a:ext cx="2041777" cy="43075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4285" l="-3105" r="-310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09" name="Google Shape;309;p28"/>
          <p:cNvSpPr txBox="1"/>
          <p:nvPr/>
        </p:nvSpPr>
        <p:spPr>
          <a:xfrm>
            <a:off x="1958097" y="3889488"/>
            <a:ext cx="1812547" cy="43075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4285" l="-3471" r="-208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10" name="Google Shape;310;p28"/>
          <p:cNvSpPr txBox="1"/>
          <p:nvPr/>
        </p:nvSpPr>
        <p:spPr>
          <a:xfrm>
            <a:off x="1958096" y="5055925"/>
            <a:ext cx="1812547" cy="43075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3888" l="-3471" r="-208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11" name="Google Shape;311;p28"/>
          <p:cNvSpPr txBox="1"/>
          <p:nvPr/>
        </p:nvSpPr>
        <p:spPr>
          <a:xfrm>
            <a:off x="746234" y="404949"/>
            <a:ext cx="7783812" cy="95410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15583" l="-1628" r="0" t="-649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9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17" name="Google Shape;317;p29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8" name="Google Shape;318;p29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319" name="Google Shape;319;p29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20" name="Google Shape;320;p29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1" name="Google Shape;321;p29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322" name="Google Shape;322;p29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23" name="Google Shape;323;p29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4" name="Google Shape;324;p29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325" name="Google Shape;325;p29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" name="Google Shape;327;p29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328" name="Google Shape;328;p29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30" name="Google Shape;33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015" y="6256868"/>
            <a:ext cx="535219" cy="526445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29"/>
          <p:cNvSpPr txBox="1"/>
          <p:nvPr/>
        </p:nvSpPr>
        <p:spPr>
          <a:xfrm>
            <a:off x="2029812" y="4002053"/>
            <a:ext cx="2041777" cy="4326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7644" l="-2468" r="-246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32" name="Google Shape;332;p29"/>
          <p:cNvSpPr txBox="1"/>
          <p:nvPr/>
        </p:nvSpPr>
        <p:spPr>
          <a:xfrm>
            <a:off x="2029812" y="5100929"/>
            <a:ext cx="2041777" cy="43261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7141" l="-2468" r="-3084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33" name="Google Shape;333;p29"/>
          <p:cNvSpPr txBox="1"/>
          <p:nvPr/>
        </p:nvSpPr>
        <p:spPr>
          <a:xfrm>
            <a:off x="2029813" y="1632973"/>
            <a:ext cx="1812547" cy="43261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4285" l="-2777" r="-277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34" name="Google Shape;334;p29"/>
          <p:cNvSpPr txBox="1"/>
          <p:nvPr/>
        </p:nvSpPr>
        <p:spPr>
          <a:xfrm>
            <a:off x="2029812" y="2817513"/>
            <a:ext cx="1812547" cy="43261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7141" l="-2776" r="-347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35" name="Google Shape;335;p29"/>
          <p:cNvSpPr txBox="1"/>
          <p:nvPr/>
        </p:nvSpPr>
        <p:spPr>
          <a:xfrm>
            <a:off x="806910" y="411112"/>
            <a:ext cx="7723135" cy="95410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17102" l="-1641" r="0" t="-65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ade146100b_0_0"/>
          <p:cNvSpPr txBox="1"/>
          <p:nvPr>
            <p:ph type="ctrTitle"/>
          </p:nvPr>
        </p:nvSpPr>
        <p:spPr>
          <a:xfrm>
            <a:off x="1143000" y="424046"/>
            <a:ext cx="6858000" cy="158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b="1" lang="en-GB" sz="5400">
                <a:solidFill>
                  <a:schemeClr val="accent1"/>
                </a:solidFill>
              </a:rPr>
              <a:t>Tags</a:t>
            </a:r>
            <a:br>
              <a:rPr b="1" lang="en-GB">
                <a:solidFill>
                  <a:schemeClr val="accent1"/>
                </a:solidFill>
              </a:rPr>
            </a:br>
            <a:endParaRPr b="1">
              <a:solidFill>
                <a:schemeClr val="accent1"/>
              </a:solidFill>
            </a:endParaRPr>
          </a:p>
        </p:txBody>
      </p:sp>
      <p:sp>
        <p:nvSpPr>
          <p:cNvPr id="342" name="Google Shape;342;g2ade146100b_0_0"/>
          <p:cNvSpPr txBox="1"/>
          <p:nvPr>
            <p:ph idx="1" type="subTitle"/>
          </p:nvPr>
        </p:nvSpPr>
        <p:spPr>
          <a:xfrm>
            <a:off x="1143000" y="1504100"/>
            <a:ext cx="6858000" cy="44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n-GB"/>
              <a:t>Assenvergelijking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n-GB"/>
              <a:t>4 havo B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n-GB"/>
              <a:t>4 vwo B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n-GB"/>
              <a:t>Loodlijn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n-GB"/>
              <a:t>Hoek tussen lijnen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n-GB"/>
              <a:t>Lijnen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n-GB"/>
              <a:t>Vergelijking van een lijn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43" name="Google Shape;343;g2ade146100b_0_0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4" name="Google Shape;344;g2ade146100b_0_0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g2ade146100b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015" y="6256868"/>
            <a:ext cx="535219" cy="526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ade146100b_0_24"/>
          <p:cNvSpPr txBox="1"/>
          <p:nvPr/>
        </p:nvSpPr>
        <p:spPr>
          <a:xfrm>
            <a:off x="5685183" y="6407433"/>
            <a:ext cx="34587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        © 2022 NVON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g2ade146100b_0_24"/>
          <p:cNvSpPr txBox="1"/>
          <p:nvPr>
            <p:ph type="title"/>
          </p:nvPr>
        </p:nvSpPr>
        <p:spPr>
          <a:xfrm>
            <a:off x="628650" y="365126"/>
            <a:ext cx="7886700" cy="409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br>
              <a:rPr b="1" lang="en-GB"/>
            </a:br>
            <a:endParaRPr/>
          </a:p>
        </p:txBody>
      </p:sp>
      <p:sp>
        <p:nvSpPr>
          <p:cNvPr id="353" name="Google Shape;353;g2ade146100b_0_24"/>
          <p:cNvSpPr txBox="1"/>
          <p:nvPr/>
        </p:nvSpPr>
        <p:spPr>
          <a:xfrm>
            <a:off x="628650" y="572530"/>
            <a:ext cx="7886700" cy="3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GB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Deze vragen met toelichting zijn ontwikkeld door de werkgroep diagnostische vragen van de NVvW.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GB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Heb je feedback, wil je bijdragen, vragen testen of samenwerken? Laat het weten via:</a:t>
            </a:r>
            <a:br>
              <a:rPr b="0" i="0" lang="en-GB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33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diagnostischevragen@nvvw.nl</a:t>
            </a:r>
            <a:r>
              <a:rPr b="0" i="0" lang="en-GB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g2ade146100b_0_24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5" name="Google Shape;355;g2ade146100b_0_24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eative Commons Attribution-ShareAlike 3.0 Unported - Wikidata" id="356" name="Google Shape;356;g2ade146100b_0_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8188" y="6332184"/>
            <a:ext cx="1148977" cy="404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g2ade146100b_0_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41800" y="4223450"/>
            <a:ext cx="5660400" cy="166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9" name="Google Shape;99;p3"/>
          <p:cNvGrpSpPr/>
          <p:nvPr/>
        </p:nvGrpSpPr>
        <p:grpSpPr>
          <a:xfrm>
            <a:off x="806913" y="1496245"/>
            <a:ext cx="7309476" cy="908646"/>
            <a:chOff x="806913" y="1496245"/>
            <a:chExt cx="7309476" cy="908646"/>
          </a:xfrm>
        </p:grpSpPr>
        <p:grpSp>
          <p:nvGrpSpPr>
            <p:cNvPr id="100" name="Google Shape;100;p3"/>
            <p:cNvGrpSpPr/>
            <p:nvPr/>
          </p:nvGrpSpPr>
          <p:grpSpPr>
            <a:xfrm>
              <a:off x="806913" y="1496245"/>
              <a:ext cx="908647" cy="908646"/>
              <a:chOff x="947033" y="2362454"/>
              <a:chExt cx="908647" cy="908646"/>
            </a:xfrm>
          </p:grpSpPr>
          <p:sp>
            <p:nvSpPr>
              <p:cNvPr id="101" name="Google Shape;101;p3"/>
              <p:cNvSpPr/>
              <p:nvPr/>
            </p:nvSpPr>
            <p:spPr>
              <a:xfrm>
                <a:off x="947033" y="2362454"/>
                <a:ext cx="908647" cy="908646"/>
              </a:xfrm>
              <a:prstGeom prst="ellipse">
                <a:avLst/>
              </a:prstGeom>
              <a:solidFill>
                <a:srgbClr val="73C3E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1261236" y="2588475"/>
                <a:ext cx="356441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A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3" name="Google Shape;103;p3"/>
            <p:cNvSpPr/>
            <p:nvPr/>
          </p:nvSpPr>
          <p:spPr>
            <a:xfrm>
              <a:off x="1958101" y="1655969"/>
              <a:ext cx="6158288" cy="589198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" name="Google Shape;104;p3"/>
          <p:cNvGrpSpPr/>
          <p:nvPr/>
        </p:nvGrpSpPr>
        <p:grpSpPr>
          <a:xfrm>
            <a:off x="806912" y="2594911"/>
            <a:ext cx="7309477" cy="908646"/>
            <a:chOff x="806912" y="2594911"/>
            <a:chExt cx="7309477" cy="908646"/>
          </a:xfrm>
        </p:grpSpPr>
        <p:grpSp>
          <p:nvGrpSpPr>
            <p:cNvPr id="105" name="Google Shape;105;p3"/>
            <p:cNvGrpSpPr/>
            <p:nvPr/>
          </p:nvGrpSpPr>
          <p:grpSpPr>
            <a:xfrm>
              <a:off x="806912" y="2594911"/>
              <a:ext cx="908647" cy="908646"/>
              <a:chOff x="4665644" y="2362454"/>
              <a:chExt cx="908647" cy="908646"/>
            </a:xfrm>
          </p:grpSpPr>
          <p:sp>
            <p:nvSpPr>
              <p:cNvPr id="106" name="Google Shape;106;p3"/>
              <p:cNvSpPr/>
              <p:nvPr/>
            </p:nvSpPr>
            <p:spPr>
              <a:xfrm>
                <a:off x="4665644" y="2362454"/>
                <a:ext cx="908647" cy="908646"/>
              </a:xfrm>
              <a:prstGeom prst="ellipse">
                <a:avLst/>
              </a:prstGeom>
              <a:solidFill>
                <a:srgbClr val="919CE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4979847" y="2588475"/>
                <a:ext cx="356441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B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8" name="Google Shape;108;p3"/>
            <p:cNvSpPr/>
            <p:nvPr/>
          </p:nvSpPr>
          <p:spPr>
            <a:xfrm>
              <a:off x="1958101" y="2711037"/>
              <a:ext cx="6158288" cy="58919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3"/>
          <p:cNvGrpSpPr/>
          <p:nvPr/>
        </p:nvGrpSpPr>
        <p:grpSpPr>
          <a:xfrm>
            <a:off x="806911" y="3730897"/>
            <a:ext cx="7309478" cy="908646"/>
            <a:chOff x="806911" y="3730897"/>
            <a:chExt cx="7309478" cy="908646"/>
          </a:xfrm>
        </p:grpSpPr>
        <p:grpSp>
          <p:nvGrpSpPr>
            <p:cNvPr id="110" name="Google Shape;110;p3"/>
            <p:cNvGrpSpPr/>
            <p:nvPr/>
          </p:nvGrpSpPr>
          <p:grpSpPr>
            <a:xfrm>
              <a:off x="806911" y="3730897"/>
              <a:ext cx="908647" cy="908646"/>
              <a:chOff x="947033" y="4156948"/>
              <a:chExt cx="908647" cy="908646"/>
            </a:xfrm>
          </p:grpSpPr>
          <p:sp>
            <p:nvSpPr>
              <p:cNvPr id="111" name="Google Shape;111;p3"/>
              <p:cNvSpPr/>
              <p:nvPr/>
            </p:nvSpPr>
            <p:spPr>
              <a:xfrm>
                <a:off x="947033" y="4156948"/>
                <a:ext cx="908647" cy="908646"/>
              </a:xfrm>
              <a:prstGeom prst="ellipse">
                <a:avLst/>
              </a:prstGeom>
              <a:solidFill>
                <a:srgbClr val="95DF8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1261237" y="4382969"/>
                <a:ext cx="356440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3" name="Google Shape;113;p3"/>
            <p:cNvSpPr/>
            <p:nvPr/>
          </p:nvSpPr>
          <p:spPr>
            <a:xfrm>
              <a:off x="1958100" y="3856597"/>
              <a:ext cx="6158289" cy="589198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" name="Google Shape;114;p3"/>
          <p:cNvGrpSpPr/>
          <p:nvPr/>
        </p:nvGrpSpPr>
        <p:grpSpPr>
          <a:xfrm>
            <a:off x="806911" y="4829563"/>
            <a:ext cx="7309588" cy="908646"/>
            <a:chOff x="806911" y="4829563"/>
            <a:chExt cx="7309588" cy="908646"/>
          </a:xfrm>
        </p:grpSpPr>
        <p:grpSp>
          <p:nvGrpSpPr>
            <p:cNvPr id="115" name="Google Shape;115;p3"/>
            <p:cNvGrpSpPr/>
            <p:nvPr/>
          </p:nvGrpSpPr>
          <p:grpSpPr>
            <a:xfrm>
              <a:off x="806911" y="4829563"/>
              <a:ext cx="908647" cy="908646"/>
              <a:chOff x="4665644" y="4148177"/>
              <a:chExt cx="908647" cy="908646"/>
            </a:xfrm>
          </p:grpSpPr>
          <p:sp>
            <p:nvSpPr>
              <p:cNvPr id="116" name="Google Shape;116;p3"/>
              <p:cNvSpPr/>
              <p:nvPr/>
            </p:nvSpPr>
            <p:spPr>
              <a:xfrm>
                <a:off x="4665644" y="4148177"/>
                <a:ext cx="908647" cy="908646"/>
              </a:xfrm>
              <a:prstGeom prst="ellipse">
                <a:avLst/>
              </a:prstGeom>
              <a:solidFill>
                <a:srgbClr val="E58BA8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17" name="Google Shape;117;p3"/>
              <p:cNvSpPr/>
              <p:nvPr/>
            </p:nvSpPr>
            <p:spPr>
              <a:xfrm>
                <a:off x="4979848" y="4374198"/>
                <a:ext cx="356440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D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8" name="Google Shape;118;p3"/>
            <p:cNvSpPr/>
            <p:nvPr/>
          </p:nvSpPr>
          <p:spPr>
            <a:xfrm>
              <a:off x="1958099" y="4989297"/>
              <a:ext cx="6158400" cy="5892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9" name="Google Shape;119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1015" y="6256868"/>
            <a:ext cx="535219" cy="52644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 txBox="1"/>
          <p:nvPr/>
        </p:nvSpPr>
        <p:spPr>
          <a:xfrm>
            <a:off x="806911" y="332302"/>
            <a:ext cx="7309478" cy="102412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14632" l="-1735" r="0" t="-365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6" name="Google Shape;126;p23"/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7" name="Google Shape;127;p23"/>
          <p:cNvGrpSpPr/>
          <p:nvPr/>
        </p:nvGrpSpPr>
        <p:grpSpPr>
          <a:xfrm>
            <a:off x="806913" y="1496245"/>
            <a:ext cx="7309476" cy="908646"/>
            <a:chOff x="806913" y="1496245"/>
            <a:chExt cx="7309476" cy="908646"/>
          </a:xfrm>
        </p:grpSpPr>
        <p:grpSp>
          <p:nvGrpSpPr>
            <p:cNvPr id="128" name="Google Shape;128;p23"/>
            <p:cNvGrpSpPr/>
            <p:nvPr/>
          </p:nvGrpSpPr>
          <p:grpSpPr>
            <a:xfrm>
              <a:off x="806913" y="1496245"/>
              <a:ext cx="908647" cy="908646"/>
              <a:chOff x="947033" y="2362454"/>
              <a:chExt cx="908647" cy="908646"/>
            </a:xfrm>
          </p:grpSpPr>
          <p:sp>
            <p:nvSpPr>
              <p:cNvPr id="129" name="Google Shape;129;p23"/>
              <p:cNvSpPr/>
              <p:nvPr/>
            </p:nvSpPr>
            <p:spPr>
              <a:xfrm>
                <a:off x="947033" y="2362454"/>
                <a:ext cx="908647" cy="908646"/>
              </a:xfrm>
              <a:prstGeom prst="ellipse">
                <a:avLst/>
              </a:prstGeom>
              <a:solidFill>
                <a:srgbClr val="73C3E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30" name="Google Shape;130;p23"/>
              <p:cNvSpPr/>
              <p:nvPr/>
            </p:nvSpPr>
            <p:spPr>
              <a:xfrm>
                <a:off x="1261236" y="2588475"/>
                <a:ext cx="356441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A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1" name="Google Shape;131;p23"/>
            <p:cNvSpPr/>
            <p:nvPr/>
          </p:nvSpPr>
          <p:spPr>
            <a:xfrm>
              <a:off x="1958101" y="1655969"/>
              <a:ext cx="6158288" cy="589198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" name="Google Shape;132;p23"/>
          <p:cNvGrpSpPr/>
          <p:nvPr/>
        </p:nvGrpSpPr>
        <p:grpSpPr>
          <a:xfrm>
            <a:off x="806912" y="2594911"/>
            <a:ext cx="7309477" cy="908646"/>
            <a:chOff x="806912" y="2594911"/>
            <a:chExt cx="7309477" cy="908646"/>
          </a:xfrm>
        </p:grpSpPr>
        <p:grpSp>
          <p:nvGrpSpPr>
            <p:cNvPr id="133" name="Google Shape;133;p23"/>
            <p:cNvGrpSpPr/>
            <p:nvPr/>
          </p:nvGrpSpPr>
          <p:grpSpPr>
            <a:xfrm>
              <a:off x="806912" y="2594911"/>
              <a:ext cx="908647" cy="908646"/>
              <a:chOff x="4665644" y="2362454"/>
              <a:chExt cx="908647" cy="908646"/>
            </a:xfrm>
          </p:grpSpPr>
          <p:sp>
            <p:nvSpPr>
              <p:cNvPr id="134" name="Google Shape;134;p23"/>
              <p:cNvSpPr/>
              <p:nvPr/>
            </p:nvSpPr>
            <p:spPr>
              <a:xfrm>
                <a:off x="4665644" y="2362454"/>
                <a:ext cx="908647" cy="908646"/>
              </a:xfrm>
              <a:prstGeom prst="ellipse">
                <a:avLst/>
              </a:prstGeom>
              <a:solidFill>
                <a:srgbClr val="919CE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35" name="Google Shape;135;p23"/>
              <p:cNvSpPr/>
              <p:nvPr/>
            </p:nvSpPr>
            <p:spPr>
              <a:xfrm>
                <a:off x="4979847" y="2588475"/>
                <a:ext cx="356441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B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6" name="Google Shape;136;p23"/>
            <p:cNvSpPr/>
            <p:nvPr/>
          </p:nvSpPr>
          <p:spPr>
            <a:xfrm>
              <a:off x="1958101" y="2711037"/>
              <a:ext cx="6158288" cy="58919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" name="Google Shape;137;p23"/>
          <p:cNvGrpSpPr/>
          <p:nvPr/>
        </p:nvGrpSpPr>
        <p:grpSpPr>
          <a:xfrm>
            <a:off x="806911" y="3730897"/>
            <a:ext cx="7309478" cy="908646"/>
            <a:chOff x="806911" y="3730897"/>
            <a:chExt cx="7309478" cy="908646"/>
          </a:xfrm>
        </p:grpSpPr>
        <p:grpSp>
          <p:nvGrpSpPr>
            <p:cNvPr id="138" name="Google Shape;138;p23"/>
            <p:cNvGrpSpPr/>
            <p:nvPr/>
          </p:nvGrpSpPr>
          <p:grpSpPr>
            <a:xfrm>
              <a:off x="806911" y="3730897"/>
              <a:ext cx="908647" cy="908646"/>
              <a:chOff x="947033" y="4156948"/>
              <a:chExt cx="908647" cy="908646"/>
            </a:xfrm>
          </p:grpSpPr>
          <p:sp>
            <p:nvSpPr>
              <p:cNvPr id="139" name="Google Shape;139;p23"/>
              <p:cNvSpPr/>
              <p:nvPr/>
            </p:nvSpPr>
            <p:spPr>
              <a:xfrm>
                <a:off x="947033" y="4156948"/>
                <a:ext cx="908647" cy="908646"/>
              </a:xfrm>
              <a:prstGeom prst="ellipse">
                <a:avLst/>
              </a:prstGeom>
              <a:solidFill>
                <a:srgbClr val="95DF8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40" name="Google Shape;140;p23"/>
              <p:cNvSpPr/>
              <p:nvPr/>
            </p:nvSpPr>
            <p:spPr>
              <a:xfrm>
                <a:off x="1261237" y="4382969"/>
                <a:ext cx="356440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1" name="Google Shape;141;p23"/>
            <p:cNvSpPr/>
            <p:nvPr/>
          </p:nvSpPr>
          <p:spPr>
            <a:xfrm>
              <a:off x="1958100" y="3856597"/>
              <a:ext cx="6158289" cy="589198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" name="Google Shape;142;p23"/>
          <p:cNvGrpSpPr/>
          <p:nvPr/>
        </p:nvGrpSpPr>
        <p:grpSpPr>
          <a:xfrm>
            <a:off x="806911" y="4829563"/>
            <a:ext cx="7309588" cy="908646"/>
            <a:chOff x="806911" y="4829563"/>
            <a:chExt cx="7309588" cy="908646"/>
          </a:xfrm>
        </p:grpSpPr>
        <p:grpSp>
          <p:nvGrpSpPr>
            <p:cNvPr id="143" name="Google Shape;143;p23"/>
            <p:cNvGrpSpPr/>
            <p:nvPr/>
          </p:nvGrpSpPr>
          <p:grpSpPr>
            <a:xfrm>
              <a:off x="806911" y="4829563"/>
              <a:ext cx="908647" cy="908646"/>
              <a:chOff x="4665644" y="4148177"/>
              <a:chExt cx="908647" cy="908646"/>
            </a:xfrm>
          </p:grpSpPr>
          <p:sp>
            <p:nvSpPr>
              <p:cNvPr id="144" name="Google Shape;144;p23"/>
              <p:cNvSpPr/>
              <p:nvPr/>
            </p:nvSpPr>
            <p:spPr>
              <a:xfrm>
                <a:off x="4665644" y="4148177"/>
                <a:ext cx="908647" cy="908646"/>
              </a:xfrm>
              <a:prstGeom prst="ellipse">
                <a:avLst/>
              </a:prstGeom>
              <a:solidFill>
                <a:srgbClr val="E58BA8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45" name="Google Shape;145;p23"/>
              <p:cNvSpPr/>
              <p:nvPr/>
            </p:nvSpPr>
            <p:spPr>
              <a:xfrm>
                <a:off x="4979848" y="4374198"/>
                <a:ext cx="356440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D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6" name="Google Shape;146;p23"/>
            <p:cNvSpPr/>
            <p:nvPr/>
          </p:nvSpPr>
          <p:spPr>
            <a:xfrm>
              <a:off x="1958099" y="4989297"/>
              <a:ext cx="6158400" cy="5892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7" name="Google Shape;147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1015" y="6256868"/>
            <a:ext cx="535219" cy="52644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/>
        </p:nvSpPr>
        <p:spPr>
          <a:xfrm>
            <a:off x="806911" y="332302"/>
            <a:ext cx="7309478" cy="102412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14632" l="-1735" r="0" t="-365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4" name="Google Shape;154;p4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5" name="Google Shape;155;p4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156" name="Google Shape;156;p4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" name="Google Shape;158;p4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159" name="Google Shape;159;p4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" name="Google Shape;161;p4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162" name="Google Shape;162;p4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" name="Google Shape;164;p4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165" name="Google Shape;165;p4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" name="Google Shape;167;p4"/>
          <p:cNvSpPr txBox="1"/>
          <p:nvPr>
            <p:ph type="title"/>
          </p:nvPr>
        </p:nvSpPr>
        <p:spPr>
          <a:xfrm>
            <a:off x="729419" y="396260"/>
            <a:ext cx="8109900" cy="855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201" r="0" t="-3568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 </a:t>
            </a:r>
            <a:endParaRPr/>
          </a:p>
        </p:txBody>
      </p:sp>
      <p:pic>
        <p:nvPicPr>
          <p:cNvPr id="168" name="Google Shape;16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1015" y="6256868"/>
            <a:ext cx="535219" cy="52644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4"/>
          <p:cNvSpPr txBox="1"/>
          <p:nvPr/>
        </p:nvSpPr>
        <p:spPr>
          <a:xfrm>
            <a:off x="2029816" y="1478652"/>
            <a:ext cx="2729075" cy="91832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138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70" name="Google Shape;170;p4"/>
          <p:cNvSpPr txBox="1"/>
          <p:nvPr/>
        </p:nvSpPr>
        <p:spPr>
          <a:xfrm>
            <a:off x="2029812" y="3726083"/>
            <a:ext cx="2729075" cy="91832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-1388" r="-277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71" name="Google Shape;171;p4"/>
          <p:cNvSpPr txBox="1"/>
          <p:nvPr/>
        </p:nvSpPr>
        <p:spPr>
          <a:xfrm>
            <a:off x="2029813" y="2736601"/>
            <a:ext cx="2729075" cy="91832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-138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72" name="Google Shape;172;p4"/>
          <p:cNvSpPr txBox="1"/>
          <p:nvPr/>
        </p:nvSpPr>
        <p:spPr>
          <a:xfrm>
            <a:off x="2029814" y="5027520"/>
            <a:ext cx="2729075" cy="91832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-1388" r="-277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8" name="Google Shape;178;p24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9" name="Google Shape;179;p24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180" name="Google Shape;180;p24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1" name="Google Shape;181;p24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" name="Google Shape;182;p24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183" name="Google Shape;183;p24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4" name="Google Shape;184;p24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" name="Google Shape;185;p24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186" name="Google Shape;186;p24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7" name="Google Shape;187;p24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" name="Google Shape;188;p24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189" name="Google Shape;189;p24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90" name="Google Shape;190;p24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1" name="Google Shape;191;p24"/>
          <p:cNvSpPr txBox="1"/>
          <p:nvPr>
            <p:ph type="title"/>
          </p:nvPr>
        </p:nvSpPr>
        <p:spPr>
          <a:xfrm>
            <a:off x="622615" y="367342"/>
            <a:ext cx="8109900" cy="855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201" r="0" t="-3568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 </a:t>
            </a:r>
            <a:endParaRPr/>
          </a:p>
        </p:txBody>
      </p:sp>
      <p:pic>
        <p:nvPicPr>
          <p:cNvPr id="192" name="Google Shape;19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1015" y="6256868"/>
            <a:ext cx="535219" cy="52644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 txBox="1"/>
          <p:nvPr/>
        </p:nvSpPr>
        <p:spPr>
          <a:xfrm>
            <a:off x="2300124" y="1580410"/>
            <a:ext cx="2729075" cy="91832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92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94" name="Google Shape;194;p24"/>
          <p:cNvSpPr txBox="1"/>
          <p:nvPr/>
        </p:nvSpPr>
        <p:spPr>
          <a:xfrm>
            <a:off x="2286000" y="2680443"/>
            <a:ext cx="4572000" cy="70288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570" l="-83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95" name="Google Shape;195;p24"/>
          <p:cNvSpPr txBox="1"/>
          <p:nvPr/>
        </p:nvSpPr>
        <p:spPr>
          <a:xfrm>
            <a:off x="2255520" y="3833804"/>
            <a:ext cx="4572000" cy="702885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3508" l="-83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96" name="Google Shape;196;p24"/>
          <p:cNvSpPr txBox="1"/>
          <p:nvPr/>
        </p:nvSpPr>
        <p:spPr>
          <a:xfrm>
            <a:off x="2255520" y="4926147"/>
            <a:ext cx="4572000" cy="702885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3508" l="-83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2" name="Google Shape;202;p25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3" name="Google Shape;203;p25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204" name="Google Shape;204;p25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05" name="Google Shape;205;p25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6" name="Google Shape;206;p25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207" name="Google Shape;207;p25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08" name="Google Shape;208;p25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9" name="Google Shape;209;p25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210" name="Google Shape;210;p25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11" name="Google Shape;211;p25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2" name="Google Shape;212;p25"/>
          <p:cNvSpPr/>
          <p:nvPr/>
        </p:nvSpPr>
        <p:spPr>
          <a:xfrm>
            <a:off x="1958099" y="4989334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5"/>
          <p:cNvSpPr txBox="1"/>
          <p:nvPr>
            <p:ph type="title"/>
          </p:nvPr>
        </p:nvSpPr>
        <p:spPr>
          <a:xfrm>
            <a:off x="729419" y="396260"/>
            <a:ext cx="8109900" cy="855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201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 </a:t>
            </a:r>
            <a:endParaRPr/>
          </a:p>
        </p:txBody>
      </p:sp>
      <p:pic>
        <p:nvPicPr>
          <p:cNvPr id="214" name="Google Shape;21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1015" y="6256868"/>
            <a:ext cx="535219" cy="526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09979" y="1089324"/>
            <a:ext cx="2966770" cy="3356473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5"/>
          <p:cNvSpPr txBox="1"/>
          <p:nvPr/>
        </p:nvSpPr>
        <p:spPr>
          <a:xfrm>
            <a:off x="2214949" y="1680997"/>
            <a:ext cx="2995692" cy="43172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4285" l="-126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17" name="Google Shape;217;p25"/>
          <p:cNvSpPr txBox="1"/>
          <p:nvPr/>
        </p:nvSpPr>
        <p:spPr>
          <a:xfrm>
            <a:off x="2214949" y="2797512"/>
            <a:ext cx="2995692" cy="43172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4285" l="-126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18" name="Google Shape;218;p25"/>
          <p:cNvSpPr txBox="1"/>
          <p:nvPr/>
        </p:nvSpPr>
        <p:spPr>
          <a:xfrm>
            <a:off x="2214949" y="3872819"/>
            <a:ext cx="2995692" cy="43172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17141" l="-126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6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4" name="Google Shape;224;p26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5" name="Google Shape;225;p26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226" name="Google Shape;226;p26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27" name="Google Shape;227;p26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8" name="Google Shape;228;p26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229" name="Google Shape;229;p26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30" name="Google Shape;230;p26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1" name="Google Shape;231;p26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232" name="Google Shape;232;p26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33" name="Google Shape;233;p26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" name="Google Shape;234;p26"/>
          <p:cNvSpPr txBox="1"/>
          <p:nvPr>
            <p:ph type="title"/>
          </p:nvPr>
        </p:nvSpPr>
        <p:spPr>
          <a:xfrm>
            <a:off x="729419" y="396260"/>
            <a:ext cx="8109900" cy="855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201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 </a:t>
            </a:r>
            <a:endParaRPr/>
          </a:p>
        </p:txBody>
      </p:sp>
      <p:pic>
        <p:nvPicPr>
          <p:cNvPr id="235" name="Google Shape;23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1015" y="6256868"/>
            <a:ext cx="535219" cy="526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62468" y="1152497"/>
            <a:ext cx="2976851" cy="387746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6"/>
          <p:cNvSpPr txBox="1"/>
          <p:nvPr/>
        </p:nvSpPr>
        <p:spPr>
          <a:xfrm>
            <a:off x="2029816" y="2832471"/>
            <a:ext cx="2844817" cy="43358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4285" l="-133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38" name="Google Shape;238;p26"/>
          <p:cNvSpPr txBox="1"/>
          <p:nvPr/>
        </p:nvSpPr>
        <p:spPr>
          <a:xfrm>
            <a:off x="1973710" y="1704414"/>
            <a:ext cx="2957027" cy="43358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4285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39" name="Google Shape;239;p26"/>
          <p:cNvSpPr txBox="1"/>
          <p:nvPr/>
        </p:nvSpPr>
        <p:spPr>
          <a:xfrm>
            <a:off x="2029815" y="3968457"/>
            <a:ext cx="2844818" cy="43358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14285" l="-133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5" name="Google Shape;245;p8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6" name="Google Shape;246;p8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247" name="Google Shape;247;p8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9" name="Google Shape;249;p8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250" name="Google Shape;250;p8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2" name="Google Shape;252;p8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253" name="Google Shape;253;p8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5" name="Google Shape;255;p8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256" name="Google Shape;256;p8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8" name="Google Shape;258;p8"/>
          <p:cNvSpPr txBox="1"/>
          <p:nvPr>
            <p:ph type="title"/>
          </p:nvPr>
        </p:nvSpPr>
        <p:spPr>
          <a:xfrm>
            <a:off x="729419" y="396260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3200"/>
              <a:t>Welke twee lijnen staan loodrecht op elkaar?</a:t>
            </a:r>
            <a:endParaRPr sz="3200"/>
          </a:p>
        </p:txBody>
      </p:sp>
      <p:pic>
        <p:nvPicPr>
          <p:cNvPr id="259" name="Google Shape;25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015" y="6256868"/>
            <a:ext cx="535219" cy="52644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8"/>
          <p:cNvSpPr txBox="1"/>
          <p:nvPr/>
        </p:nvSpPr>
        <p:spPr>
          <a:xfrm>
            <a:off x="2029816" y="1826241"/>
            <a:ext cx="3965637" cy="43075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6468" l="-954" r="-954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61" name="Google Shape;261;p8"/>
          <p:cNvSpPr txBox="1"/>
          <p:nvPr/>
        </p:nvSpPr>
        <p:spPr>
          <a:xfrm>
            <a:off x="2029815" y="2818282"/>
            <a:ext cx="4129144" cy="43075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5713" l="-919" r="-122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62" name="Google Shape;262;p8"/>
          <p:cNvSpPr txBox="1"/>
          <p:nvPr/>
        </p:nvSpPr>
        <p:spPr>
          <a:xfrm>
            <a:off x="2029815" y="3957088"/>
            <a:ext cx="4005712" cy="36933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9995" l="-945" r="-945" t="-666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63" name="Google Shape;263;p8"/>
          <p:cNvSpPr txBox="1"/>
          <p:nvPr/>
        </p:nvSpPr>
        <p:spPr>
          <a:xfrm>
            <a:off x="2029815" y="4976105"/>
            <a:ext cx="4234942" cy="36933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39995" l="-895" r="-895" t="-666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7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9" name="Google Shape;269;p27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0" name="Google Shape;270;p27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271" name="Google Shape;271;p27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72" name="Google Shape;272;p27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" name="Google Shape;273;p27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274" name="Google Shape;274;p27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75" name="Google Shape;275;p27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6" name="Google Shape;276;p27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277" name="Google Shape;277;p27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78" name="Google Shape;278;p27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9" name="Google Shape;279;p27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280" name="Google Shape;280;p27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81" name="Google Shape;281;p27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2" name="Google Shape;282;p27"/>
          <p:cNvSpPr txBox="1"/>
          <p:nvPr>
            <p:ph type="title"/>
          </p:nvPr>
        </p:nvSpPr>
        <p:spPr>
          <a:xfrm>
            <a:off x="729419" y="396260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3200"/>
              <a:t>Welke twee lijnen staan loodrecht op elkaar?</a:t>
            </a:r>
            <a:endParaRPr sz="3200"/>
          </a:p>
        </p:txBody>
      </p:sp>
      <p:pic>
        <p:nvPicPr>
          <p:cNvPr id="283" name="Google Shape;28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015" y="6256868"/>
            <a:ext cx="535219" cy="52644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7"/>
          <p:cNvSpPr txBox="1"/>
          <p:nvPr/>
        </p:nvSpPr>
        <p:spPr>
          <a:xfrm>
            <a:off x="2029815" y="3955399"/>
            <a:ext cx="3965637" cy="4326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5713" l="-954" r="-954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85" name="Google Shape;285;p27"/>
          <p:cNvSpPr txBox="1"/>
          <p:nvPr/>
        </p:nvSpPr>
        <p:spPr>
          <a:xfrm>
            <a:off x="2029815" y="5044704"/>
            <a:ext cx="4194866" cy="43261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2854" l="-903" r="-903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86" name="Google Shape;286;p27"/>
          <p:cNvSpPr txBox="1"/>
          <p:nvPr/>
        </p:nvSpPr>
        <p:spPr>
          <a:xfrm>
            <a:off x="2029815" y="1722266"/>
            <a:ext cx="3925562" cy="43261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5713" l="-966" r="-128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87" name="Google Shape;287;p27"/>
          <p:cNvSpPr txBox="1"/>
          <p:nvPr/>
        </p:nvSpPr>
        <p:spPr>
          <a:xfrm>
            <a:off x="2029815" y="2832951"/>
            <a:ext cx="4089068" cy="43261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2854" l="-928" r="-123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Aangepast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