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2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2.xml" ContentType="application/vnd.openxmlformats-officedocument.presentationml.slide+xml"/>
  <Override PartName="/ppt/slides/slide11.xml" ContentType="application/vnd.openxmlformats-officedocument.presentationml.slide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10.xml" ContentType="application/vnd.openxmlformats-officedocument.presentationml.slide+xml"/>
  <Override PartName="/ppt/slides/slide4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5.xml" ContentType="application/vnd.openxmlformats-officedocument.presentationml.slide+xml"/>
  <Override PartName="/ppt/notesSlides/notesSlide10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8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13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4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2"/>
    <p:sldId id="258" r:id="rId3"/>
    <p:sldId id="259" r:id="rId4"/>
    <p:sldId id="260" r:id="rId5"/>
    <p:sldId id="271" r:id="rId6"/>
    <p:sldId id="276" r:id="rId7"/>
    <p:sldId id="277" r:id="rId8"/>
    <p:sldId id="279" r:id="rId9"/>
    <p:sldId id="282" r:id="rId10"/>
    <p:sldId id="283" r:id="rId11"/>
    <p:sldId id="281" r:id="rId12"/>
    <p:sldId id="286" r:id="rId13"/>
    <p:sldId id="287" r:id="rId14"/>
    <p:sldId id="274" r:id="rId15"/>
    <p:sldId id="284" r:id="rId16"/>
    <p:sldId id="285" r:id="rId17"/>
    <p:sldId id="270" r:id="rId18"/>
    <p:sldId id="262" r:id="rId19"/>
    <p:sldId id="265" r:id="rId20"/>
    <p:sldId id="267" r:id="rId21"/>
    <p:sldId id="268" r:id="rId22"/>
    <p:sldId id="269" r:id="rId23"/>
  </p:sldIdLst>
  <p:sldSz cx="12192000" cy="6858000"/>
  <p:notesSz cx="6794500" cy="9931400"/>
  <p:custDataLst>
    <p:tags r:id="rId2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el" id="{D3A013C6-5F55-B142-9290-64515C9E5C8C}">
          <p14:sldIdLst>
            <p14:sldId id="256"/>
          </p14:sldIdLst>
        </p14:section>
        <p14:section name="Presentatie" id="{FA00A26E-548D-464D-A15F-40A49EFC5B77}">
          <p14:sldIdLst>
            <p14:sldId id="258"/>
            <p14:sldId id="259"/>
            <p14:sldId id="260"/>
            <p14:sldId id="271"/>
            <p14:sldId id="276"/>
            <p14:sldId id="277"/>
            <p14:sldId id="279"/>
            <p14:sldId id="282"/>
            <p14:sldId id="283"/>
            <p14:sldId id="281"/>
            <p14:sldId id="286"/>
            <p14:sldId id="287"/>
            <p14:sldId id="274"/>
            <p14:sldId id="284"/>
            <p14:sldId id="285"/>
            <p14:sldId id="270"/>
            <p14:sldId id="262"/>
            <p14:sldId id="265"/>
            <p14:sldId id="267"/>
            <p14:sldId id="268"/>
            <p14:sldId id="26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13343"/>
    <a:srgbClr val="FF66FF"/>
    <a:srgbClr val="9097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00" autoAdjust="0"/>
    <p:restoredTop sz="68431" autoAdjust="0"/>
  </p:normalViewPr>
  <p:slideViewPr>
    <p:cSldViewPr snapToGrid="0" showGuides="1">
      <p:cViewPr varScale="1">
        <p:scale>
          <a:sx n="79" d="100"/>
          <a:sy n="79" d="100"/>
        </p:scale>
        <p:origin x="1974" y="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84" d="100"/>
          <a:sy n="84" d="100"/>
        </p:scale>
        <p:origin x="282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38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7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36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5E45A5-A29D-4E3B-B598-F32F75400083}" type="datetimeFigureOut">
              <a:rPr lang="nl-NL" smtClean="0"/>
              <a:t>14-1-2020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48645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BF5EA7-A535-4ACE-B87A-C2984926A9E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608395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F8CFED-38D0-4B88-9B36-FF395476E392}" type="datetimeFigureOut">
              <a:rPr lang="nl-NL" smtClean="0"/>
              <a:t>14-1-2020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79450" y="4779486"/>
            <a:ext cx="5435600" cy="3910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48645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FACC1F-386F-4E42-8E38-7BACBF49330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091789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Na het verwerken van de gegevens heb je een geschoond</a:t>
            </a:r>
            <a:r>
              <a:rPr lang="nl-NL" baseline="0" dirty="0" smtClean="0"/>
              <a:t> bestand dat je kan gebruiken voor de analyse van de gegevens (om een antwoord te krijgen op je onderzoeksvraag).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FACC1F-386F-4E42-8E38-7BACBF493300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03670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jdelijke aanduiding voor dia-afbeelding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Tijdelijke aanduiding voor notities 2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altLang="nl-NL" dirty="0" smtClean="0"/>
              <a:t>De </a:t>
            </a:r>
            <a:r>
              <a:rPr lang="nl-NL" altLang="nl-NL" dirty="0" err="1" smtClean="0"/>
              <a:t>onderzoeksvariabelen</a:t>
            </a:r>
            <a:r>
              <a:rPr lang="nl-NL" altLang="nl-NL" dirty="0" smtClean="0"/>
              <a:t> in de kolommen. Een variabele is iets dat verschillende waarden</a:t>
            </a:r>
            <a:r>
              <a:rPr lang="nl-NL" altLang="nl-NL" baseline="0" dirty="0" smtClean="0"/>
              <a:t> kan hebben.</a:t>
            </a:r>
            <a:endParaRPr lang="nl-NL" altLang="nl-NL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altLang="nl-NL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altLang="nl-NL" dirty="0" smtClean="0"/>
              <a:t>De respondenten onder elkaar. </a:t>
            </a:r>
            <a:r>
              <a:rPr lang="nl-NL" altLang="en-US" dirty="0" smtClean="0"/>
              <a:t>Geef elke persoon een identificatie</a:t>
            </a:r>
            <a:r>
              <a:rPr lang="nl-NL" altLang="en-US" u="sng" dirty="0" smtClean="0"/>
              <a:t>nummer (privacy)</a:t>
            </a:r>
            <a:r>
              <a:rPr lang="nl-NL" altLang="en-US" dirty="0" smtClean="0"/>
              <a:t>. Als je elders een lijst hebt met </a:t>
            </a:r>
            <a:r>
              <a:rPr lang="nl-NL" altLang="en-US" dirty="0" err="1" smtClean="0"/>
              <a:t>namen+nummers</a:t>
            </a:r>
            <a:r>
              <a:rPr lang="nl-NL" altLang="en-US" dirty="0" smtClean="0"/>
              <a:t>, dan kun je de betreffende persoon/ vragenlijst terugvinden als dat nog nodig is. </a:t>
            </a:r>
          </a:p>
          <a:p>
            <a:endParaRPr lang="nl-NL" altLang="nl-NL" dirty="0" smtClean="0"/>
          </a:p>
        </p:txBody>
      </p:sp>
      <p:sp>
        <p:nvSpPr>
          <p:cNvPr id="18436" name="Tijdelijke aanduiding voor datum 3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6871895-EB8B-4688-95E3-045280182B09}" type="datetime4">
              <a:rPr kumimoji="0" lang="nl-NL" altLang="nl-NL" sz="1200" b="0" smtClean="0">
                <a:solidFill>
                  <a:srgbClr val="FF0000"/>
                </a:solidFill>
                <a:latin typeface="DINMittelschrift" pitchFamily="2" charset="2"/>
              </a:rPr>
              <a:pPr/>
              <a:t>14 januari 2020</a:t>
            </a:fld>
            <a:endParaRPr kumimoji="0" lang="en-GB" altLang="nl-NL" sz="1200" b="0" smtClean="0">
              <a:solidFill>
                <a:srgbClr val="FF0000"/>
              </a:solidFill>
              <a:latin typeface="DINMittelschrift" pitchFamily="2" charset="2"/>
            </a:endParaRPr>
          </a:p>
        </p:txBody>
      </p:sp>
      <p:sp>
        <p:nvSpPr>
          <p:cNvPr id="18437" name="Tijdelijke aanduiding voor dianumm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9A8DD93-2853-4614-A826-2D4CB3B7B86B}" type="slidenum">
              <a:rPr kumimoji="0" lang="en-GB" altLang="nl-NL" sz="1200" b="0" smtClean="0">
                <a:solidFill>
                  <a:srgbClr val="FF0000"/>
                </a:solidFill>
                <a:latin typeface="DINMittelschrift" pitchFamily="2" charset="2"/>
              </a:rPr>
              <a:pPr/>
              <a:t>6</a:t>
            </a:fld>
            <a:endParaRPr kumimoji="0" lang="en-GB" altLang="nl-NL" sz="1200" b="0" smtClean="0">
              <a:solidFill>
                <a:srgbClr val="FF0000"/>
              </a:solidFill>
              <a:latin typeface="DINMittelschrift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2142106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jdelijke aanduiding voor dia-afbeelding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Tijdelijke aanduiding voor notities 2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nl-NL" altLang="en-US" dirty="0" smtClean="0"/>
              <a:t>Nominaal: % en aantallen</a:t>
            </a:r>
          </a:p>
          <a:p>
            <a:r>
              <a:rPr lang="nl-NL" altLang="en-US" dirty="0" smtClean="0"/>
              <a:t>Ordinaal: modus, mediaan, non-parametrische toetsen (bv </a:t>
            </a:r>
            <a:r>
              <a:rPr lang="nl-NL" altLang="en-US" dirty="0" err="1" smtClean="0"/>
              <a:t>pearsons</a:t>
            </a:r>
            <a:r>
              <a:rPr lang="nl-NL" altLang="en-US" dirty="0" smtClean="0"/>
              <a:t> </a:t>
            </a:r>
            <a:r>
              <a:rPr lang="nl-NL" altLang="en-US" dirty="0" err="1" smtClean="0"/>
              <a:t>chi</a:t>
            </a:r>
            <a:r>
              <a:rPr lang="nl-NL" altLang="en-US" dirty="0" smtClean="0"/>
              <a:t> kwadraat)</a:t>
            </a:r>
          </a:p>
          <a:p>
            <a:r>
              <a:rPr lang="nl-NL" altLang="en-US" dirty="0" smtClean="0"/>
              <a:t>Ratio en interval: gem, </a:t>
            </a:r>
            <a:r>
              <a:rPr lang="nl-NL" altLang="en-US" dirty="0" err="1" smtClean="0"/>
              <a:t>standdaarddeviatie</a:t>
            </a:r>
            <a:r>
              <a:rPr lang="nl-NL" altLang="en-US" dirty="0" smtClean="0"/>
              <a:t> en variantie (gem afwijking van het gem), parametrische testen (t-test of correlatie)</a:t>
            </a:r>
          </a:p>
          <a:p>
            <a:endParaRPr lang="nl-NL" altLang="en-US" dirty="0" smtClean="0"/>
          </a:p>
          <a:p>
            <a:r>
              <a:rPr lang="nl-NL" altLang="en-US" dirty="0" smtClean="0"/>
              <a:t> </a:t>
            </a:r>
          </a:p>
          <a:p>
            <a:r>
              <a:rPr lang="nl-NL" altLang="en-US" dirty="0" smtClean="0"/>
              <a:t>Modus → het getal dat het vaakst voorkomt in een </a:t>
            </a:r>
            <a:r>
              <a:rPr lang="nl-NL" altLang="en-US" dirty="0" err="1" smtClean="0"/>
              <a:t>bep</a:t>
            </a:r>
            <a:r>
              <a:rPr lang="nl-NL" altLang="en-US" dirty="0" smtClean="0"/>
              <a:t> categorie (welk cijfer komt het vaakst voor bij een toets, welke beroepsgroep komt het meest voor)</a:t>
            </a:r>
          </a:p>
          <a:p>
            <a:r>
              <a:rPr lang="nl-NL" altLang="en-US" dirty="0" smtClean="0"/>
              <a:t>Mediaan → (alleen bij ordinaal/ </a:t>
            </a:r>
            <a:r>
              <a:rPr lang="nl-NL" altLang="en-US" dirty="0" err="1" smtClean="0"/>
              <a:t>ratio,intervalniveau</a:t>
            </a:r>
            <a:r>
              <a:rPr lang="nl-NL" altLang="en-US" dirty="0" smtClean="0"/>
              <a:t>), wat is het middelste getal (minder gevoelig voor uitschieters dan het gemiddelde (zie Leeftijd en Vraag 5); bij een verdeling met uitschieters wijkt deze maat sterk af van het gemiddelde)</a:t>
            </a:r>
          </a:p>
          <a:p>
            <a:r>
              <a:rPr lang="nl-NL" altLang="en-US" dirty="0" smtClean="0"/>
              <a:t>Gemiddelde → (alleen bij variabele op </a:t>
            </a:r>
            <a:r>
              <a:rPr lang="nl-NL" altLang="en-US" dirty="0" err="1" smtClean="0"/>
              <a:t>interval,rationiveau</a:t>
            </a:r>
            <a:r>
              <a:rPr lang="nl-NL" altLang="en-US" dirty="0" smtClean="0"/>
              <a:t>) </a:t>
            </a:r>
          </a:p>
          <a:p>
            <a:endParaRPr lang="en-US" altLang="en-US" dirty="0" smtClean="0"/>
          </a:p>
        </p:txBody>
      </p:sp>
      <p:sp>
        <p:nvSpPr>
          <p:cNvPr id="20484" name="Tijdelijke aanduiding voor datum 3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435B104-8AEA-44AD-847F-14FF942E0465}" type="datetime4">
              <a:rPr kumimoji="0" lang="nl-NL" altLang="en-US" sz="1200" b="0" smtClean="0">
                <a:solidFill>
                  <a:srgbClr val="FF0000"/>
                </a:solidFill>
                <a:latin typeface="DINMittelschrift" pitchFamily="2" charset="2"/>
              </a:rPr>
              <a:pPr/>
              <a:t>14 januari 2020</a:t>
            </a:fld>
            <a:endParaRPr kumimoji="0" lang="en-GB" altLang="en-US" sz="1200" b="0" smtClean="0">
              <a:solidFill>
                <a:srgbClr val="FF0000"/>
              </a:solidFill>
              <a:latin typeface="DINMittelschrift" pitchFamily="2" charset="2"/>
            </a:endParaRPr>
          </a:p>
        </p:txBody>
      </p:sp>
      <p:sp>
        <p:nvSpPr>
          <p:cNvPr id="20485" name="Tijdelijke aanduiding voor dianumm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8A4B87F-0A50-42F6-B559-92E7608036E0}" type="slidenum">
              <a:rPr kumimoji="0" lang="en-GB" altLang="nl-NL" sz="1200" b="0" smtClean="0">
                <a:solidFill>
                  <a:srgbClr val="FF0000"/>
                </a:solidFill>
                <a:latin typeface="DINMittelschrift" pitchFamily="2" charset="2"/>
              </a:rPr>
              <a:pPr/>
              <a:t>7</a:t>
            </a:fld>
            <a:endParaRPr kumimoji="0" lang="en-GB" altLang="nl-NL" sz="1200" b="0" smtClean="0">
              <a:solidFill>
                <a:srgbClr val="FF0000"/>
              </a:solidFill>
              <a:latin typeface="DINMittelschrift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1163196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Tijdelijke aanduiding voor notiti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/>
          </a:p>
        </p:txBody>
      </p:sp>
      <p:sp>
        <p:nvSpPr>
          <p:cNvPr id="24580" name="Tijdelijke aanduiding voor datum 3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C0E798D-47F0-466D-A3F3-4F5E4E958D52}" type="datetime4">
              <a:rPr kumimoji="0" lang="nl-NL" altLang="en-US" sz="1200" b="0" smtClean="0">
                <a:solidFill>
                  <a:srgbClr val="FF0000"/>
                </a:solidFill>
                <a:latin typeface="DINMittelschrift" pitchFamily="2" charset="2"/>
              </a:rPr>
              <a:pPr/>
              <a:t>14 januari 2020</a:t>
            </a:fld>
            <a:endParaRPr kumimoji="0" lang="en-GB" altLang="en-US" sz="1200" b="0" smtClean="0">
              <a:solidFill>
                <a:srgbClr val="FF0000"/>
              </a:solidFill>
              <a:latin typeface="DINMittelschrift" pitchFamily="2" charset="2"/>
            </a:endParaRPr>
          </a:p>
        </p:txBody>
      </p:sp>
      <p:sp>
        <p:nvSpPr>
          <p:cNvPr id="24581" name="Tijdelijke aanduiding voor dianumm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E18ADEF-9473-479B-B3E9-765296CA9E8B}" type="slidenum">
              <a:rPr kumimoji="0" lang="en-GB" altLang="nl-NL" sz="1200" b="0" smtClean="0">
                <a:solidFill>
                  <a:srgbClr val="FF0000"/>
                </a:solidFill>
                <a:latin typeface="DINMittelschrift" pitchFamily="2" charset="2"/>
              </a:rPr>
              <a:pPr/>
              <a:t>8</a:t>
            </a:fld>
            <a:endParaRPr kumimoji="0" lang="en-GB" altLang="nl-NL" sz="1200" b="0" smtClean="0">
              <a:solidFill>
                <a:srgbClr val="FF0000"/>
              </a:solidFill>
              <a:latin typeface="DINMittelschrift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4255822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jdelijke aanduiding voor dia-afbeelding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Tijdelijke aanduiding voor notities 2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nl-NL" dirty="0" err="1" smtClean="0"/>
              <a:t>Prevalentie</a:t>
            </a:r>
            <a:r>
              <a:rPr lang="en-US" altLang="nl-NL" dirty="0" smtClean="0"/>
              <a:t>: hoe </a:t>
            </a:r>
            <a:r>
              <a:rPr lang="en-US" altLang="nl-NL" dirty="0" err="1" smtClean="0"/>
              <a:t>vaak</a:t>
            </a:r>
            <a:r>
              <a:rPr lang="en-US" altLang="nl-NL" dirty="0" smtClean="0"/>
              <a:t> </a:t>
            </a:r>
            <a:r>
              <a:rPr lang="en-US" altLang="nl-NL" dirty="0" err="1" smtClean="0"/>
              <a:t>komt</a:t>
            </a:r>
            <a:r>
              <a:rPr lang="en-US" altLang="nl-NL" dirty="0" smtClean="0"/>
              <a:t> het </a:t>
            </a:r>
            <a:r>
              <a:rPr lang="en-US" altLang="nl-NL" dirty="0" err="1" smtClean="0"/>
              <a:t>voor</a:t>
            </a:r>
            <a:r>
              <a:rPr lang="en-US" altLang="nl-NL" dirty="0" smtClean="0"/>
              <a:t>.</a:t>
            </a:r>
          </a:p>
          <a:p>
            <a:r>
              <a:rPr lang="en-US" altLang="nl-NL" dirty="0" err="1" smtClean="0"/>
              <a:t>Aantallen</a:t>
            </a:r>
            <a:r>
              <a:rPr lang="en-US" altLang="nl-NL" dirty="0" smtClean="0"/>
              <a:t>, % </a:t>
            </a:r>
            <a:r>
              <a:rPr lang="en-US" altLang="nl-NL" dirty="0" err="1" smtClean="0"/>
              <a:t>incontinentie</a:t>
            </a:r>
            <a:r>
              <a:rPr lang="en-US" altLang="nl-NL" dirty="0" smtClean="0"/>
              <a:t> van de </a:t>
            </a:r>
            <a:r>
              <a:rPr lang="en-US" altLang="nl-NL" dirty="0" err="1" smtClean="0"/>
              <a:t>totale</a:t>
            </a:r>
            <a:r>
              <a:rPr lang="en-US" altLang="nl-NL" dirty="0" smtClean="0"/>
              <a:t> </a:t>
            </a:r>
            <a:r>
              <a:rPr lang="en-US" altLang="nl-NL" dirty="0" err="1" smtClean="0"/>
              <a:t>responsgroep</a:t>
            </a:r>
            <a:endParaRPr lang="en-US" altLang="nl-NL" dirty="0" smtClean="0"/>
          </a:p>
          <a:p>
            <a:r>
              <a:rPr lang="en-US" altLang="nl-NL" dirty="0" err="1" smtClean="0"/>
              <a:t>Aantallen</a:t>
            </a:r>
            <a:r>
              <a:rPr lang="en-US" altLang="nl-NL" dirty="0" smtClean="0"/>
              <a:t>, % </a:t>
            </a:r>
            <a:r>
              <a:rPr lang="en-US" altLang="nl-NL" dirty="0" err="1" smtClean="0"/>
              <a:t>incon</a:t>
            </a:r>
            <a:r>
              <a:rPr lang="en-US" altLang="nl-NL" dirty="0" smtClean="0"/>
              <a:t>. Man</a:t>
            </a:r>
          </a:p>
          <a:p>
            <a:r>
              <a:rPr lang="en-US" altLang="nl-NL" dirty="0" err="1" smtClean="0"/>
              <a:t>Aantallen</a:t>
            </a:r>
            <a:r>
              <a:rPr lang="en-US" altLang="nl-NL" dirty="0" smtClean="0"/>
              <a:t>, % </a:t>
            </a:r>
            <a:r>
              <a:rPr lang="en-US" altLang="nl-NL" dirty="0" err="1" smtClean="0"/>
              <a:t>incon</a:t>
            </a:r>
            <a:r>
              <a:rPr lang="en-US" altLang="nl-NL" dirty="0" smtClean="0"/>
              <a:t>. </a:t>
            </a:r>
            <a:r>
              <a:rPr lang="en-US" altLang="nl-NL" dirty="0" err="1" smtClean="0"/>
              <a:t>Vrouw</a:t>
            </a:r>
            <a:endParaRPr lang="en-US" altLang="nl-NL" dirty="0" smtClean="0"/>
          </a:p>
          <a:p>
            <a:endParaRPr lang="en-US" altLang="nl-NL" dirty="0" smtClean="0"/>
          </a:p>
          <a:p>
            <a:r>
              <a:rPr lang="en-US" altLang="nl-NL" dirty="0" err="1" smtClean="0"/>
              <a:t>Associatie</a:t>
            </a:r>
            <a:r>
              <a:rPr lang="en-US" altLang="nl-NL" dirty="0" smtClean="0"/>
              <a:t>: </a:t>
            </a:r>
            <a:r>
              <a:rPr lang="en-US" altLang="nl-NL" dirty="0" err="1" smtClean="0"/>
              <a:t>verband</a:t>
            </a:r>
            <a:r>
              <a:rPr lang="en-US" altLang="nl-NL" dirty="0" smtClean="0"/>
              <a:t> </a:t>
            </a:r>
            <a:r>
              <a:rPr lang="en-US" altLang="nl-NL" dirty="0" err="1" smtClean="0"/>
              <a:t>tussen</a:t>
            </a:r>
            <a:r>
              <a:rPr lang="en-US" altLang="nl-NL" dirty="0" smtClean="0"/>
              <a:t> </a:t>
            </a:r>
            <a:r>
              <a:rPr lang="en-US" altLang="nl-NL" dirty="0" err="1" smtClean="0"/>
              <a:t>geslacht</a:t>
            </a:r>
            <a:r>
              <a:rPr lang="en-US" altLang="nl-NL" dirty="0" smtClean="0"/>
              <a:t> </a:t>
            </a:r>
            <a:r>
              <a:rPr lang="en-US" altLang="nl-NL" dirty="0" err="1" smtClean="0"/>
              <a:t>en</a:t>
            </a:r>
            <a:r>
              <a:rPr lang="en-US" altLang="nl-NL" dirty="0" smtClean="0"/>
              <a:t> urine-</a:t>
            </a:r>
            <a:r>
              <a:rPr lang="en-US" altLang="nl-NL" dirty="0" err="1" smtClean="0"/>
              <a:t>incontinentie</a:t>
            </a:r>
            <a:endParaRPr lang="en-US" altLang="nl-NL" dirty="0" smtClean="0"/>
          </a:p>
          <a:p>
            <a:r>
              <a:rPr lang="en-US" altLang="nl-NL" dirty="0" smtClean="0"/>
              <a:t>Maar </a:t>
            </a:r>
            <a:r>
              <a:rPr lang="en-US" altLang="nl-NL" dirty="0" err="1" smtClean="0"/>
              <a:t>ook</a:t>
            </a:r>
            <a:r>
              <a:rPr lang="en-US" altLang="nl-NL" dirty="0" smtClean="0"/>
              <a:t> </a:t>
            </a:r>
            <a:r>
              <a:rPr lang="en-US" altLang="nl-NL" dirty="0" err="1" smtClean="0"/>
              <a:t>kunnen</a:t>
            </a:r>
            <a:r>
              <a:rPr lang="en-US" altLang="nl-NL" dirty="0" smtClean="0"/>
              <a:t> we </a:t>
            </a:r>
            <a:r>
              <a:rPr lang="en-US" altLang="nl-NL" dirty="0" err="1" smtClean="0"/>
              <a:t>kijken</a:t>
            </a:r>
            <a:r>
              <a:rPr lang="en-US" altLang="nl-NL" dirty="0" smtClean="0"/>
              <a:t> of </a:t>
            </a:r>
            <a:r>
              <a:rPr lang="en-US" altLang="nl-NL" dirty="0" err="1" smtClean="0"/>
              <a:t>er</a:t>
            </a:r>
            <a:r>
              <a:rPr lang="en-US" altLang="nl-NL" dirty="0" smtClean="0"/>
              <a:t> </a:t>
            </a:r>
            <a:r>
              <a:rPr lang="en-US" altLang="nl-NL" dirty="0" err="1" smtClean="0"/>
              <a:t>een</a:t>
            </a:r>
            <a:r>
              <a:rPr lang="en-US" altLang="nl-NL" dirty="0" smtClean="0"/>
              <a:t> significant </a:t>
            </a:r>
            <a:r>
              <a:rPr lang="en-US" altLang="nl-NL" dirty="0" err="1" smtClean="0"/>
              <a:t>verschil</a:t>
            </a:r>
            <a:r>
              <a:rPr lang="en-US" altLang="nl-NL" dirty="0" smtClean="0"/>
              <a:t> is </a:t>
            </a:r>
            <a:r>
              <a:rPr lang="en-US" altLang="nl-NL" dirty="0" err="1" smtClean="0"/>
              <a:t>tussen</a:t>
            </a:r>
            <a:r>
              <a:rPr lang="en-US" altLang="nl-NL" dirty="0" smtClean="0"/>
              <a:t> de </a:t>
            </a:r>
            <a:r>
              <a:rPr lang="en-US" altLang="nl-NL" dirty="0" err="1" smtClean="0"/>
              <a:t>mannen</a:t>
            </a:r>
            <a:r>
              <a:rPr lang="en-US" altLang="nl-NL" dirty="0" smtClean="0"/>
              <a:t> </a:t>
            </a:r>
            <a:r>
              <a:rPr lang="en-US" altLang="nl-NL" dirty="0" err="1" smtClean="0"/>
              <a:t>en</a:t>
            </a:r>
            <a:r>
              <a:rPr lang="en-US" altLang="nl-NL" dirty="0" smtClean="0"/>
              <a:t> </a:t>
            </a:r>
            <a:r>
              <a:rPr lang="en-US" altLang="nl-NL" dirty="0" err="1" smtClean="0"/>
              <a:t>vrouwen</a:t>
            </a:r>
            <a:r>
              <a:rPr lang="en-US" altLang="nl-NL" dirty="0" smtClean="0"/>
              <a:t> </a:t>
            </a:r>
            <a:r>
              <a:rPr lang="nl-NL" altLang="en-US" dirty="0" smtClean="0"/>
              <a:t>Is urine incontinentie afhankelijk van geslacht. 0-hypothese er is geen verschil, alternatieve hypothese er is wel een verschil.</a:t>
            </a:r>
            <a:endParaRPr lang="en-US" altLang="nl-NL" dirty="0" smtClean="0"/>
          </a:p>
          <a:p>
            <a:r>
              <a:rPr lang="en-US" altLang="nl-NL" dirty="0" smtClean="0"/>
              <a:t>We </a:t>
            </a:r>
            <a:r>
              <a:rPr lang="en-US" altLang="nl-NL" dirty="0" err="1" smtClean="0"/>
              <a:t>gaan</a:t>
            </a:r>
            <a:r>
              <a:rPr lang="en-US" altLang="nl-NL" dirty="0" smtClean="0"/>
              <a:t> </a:t>
            </a:r>
            <a:r>
              <a:rPr lang="en-US" altLang="nl-NL" dirty="0" err="1" smtClean="0"/>
              <a:t>er</a:t>
            </a:r>
            <a:r>
              <a:rPr lang="en-US" altLang="nl-NL" dirty="0" smtClean="0"/>
              <a:t> van </a:t>
            </a:r>
            <a:r>
              <a:rPr lang="en-US" altLang="nl-NL" dirty="0" err="1" smtClean="0"/>
              <a:t>uit</a:t>
            </a:r>
            <a:r>
              <a:rPr lang="en-US" altLang="nl-NL" dirty="0" smtClean="0"/>
              <a:t> </a:t>
            </a:r>
            <a:r>
              <a:rPr lang="en-US" altLang="nl-NL" dirty="0" err="1" smtClean="0"/>
              <a:t>dat</a:t>
            </a:r>
            <a:r>
              <a:rPr lang="en-US" altLang="nl-NL" dirty="0" smtClean="0"/>
              <a:t> </a:t>
            </a:r>
            <a:r>
              <a:rPr lang="en-US" altLang="nl-NL" dirty="0" err="1" smtClean="0"/>
              <a:t>er</a:t>
            </a:r>
            <a:r>
              <a:rPr lang="en-US" altLang="nl-NL" dirty="0" smtClean="0"/>
              <a:t> </a:t>
            </a:r>
            <a:r>
              <a:rPr lang="en-US" altLang="nl-NL" dirty="0" err="1" smtClean="0"/>
              <a:t>geen</a:t>
            </a:r>
            <a:r>
              <a:rPr lang="en-US" altLang="nl-NL" dirty="0" smtClean="0"/>
              <a:t> </a:t>
            </a:r>
            <a:r>
              <a:rPr lang="en-US" altLang="nl-NL" dirty="0" err="1" smtClean="0"/>
              <a:t>verschil</a:t>
            </a:r>
            <a:r>
              <a:rPr lang="en-US" altLang="nl-NL" dirty="0" smtClean="0"/>
              <a:t> is </a:t>
            </a:r>
            <a:r>
              <a:rPr lang="en-US" altLang="nl-NL" dirty="0" err="1" smtClean="0"/>
              <a:t>tussen</a:t>
            </a:r>
            <a:r>
              <a:rPr lang="en-US" altLang="nl-NL" dirty="0" smtClean="0"/>
              <a:t> de </a:t>
            </a:r>
            <a:r>
              <a:rPr lang="en-US" altLang="nl-NL" dirty="0" err="1" smtClean="0"/>
              <a:t>hoeveelheid</a:t>
            </a:r>
            <a:r>
              <a:rPr lang="en-US" altLang="nl-NL" dirty="0" smtClean="0"/>
              <a:t> </a:t>
            </a:r>
            <a:r>
              <a:rPr lang="en-US" altLang="nl-NL" dirty="0" err="1" smtClean="0"/>
              <a:t>mannen</a:t>
            </a:r>
            <a:r>
              <a:rPr lang="en-US" altLang="nl-NL" dirty="0" smtClean="0"/>
              <a:t> </a:t>
            </a:r>
            <a:r>
              <a:rPr lang="en-US" altLang="nl-NL" dirty="0" err="1" smtClean="0"/>
              <a:t>en</a:t>
            </a:r>
            <a:r>
              <a:rPr lang="en-US" altLang="nl-NL" dirty="0" smtClean="0"/>
              <a:t> </a:t>
            </a:r>
            <a:r>
              <a:rPr lang="en-US" altLang="nl-NL" dirty="0" err="1" smtClean="0"/>
              <a:t>hoeveelheid</a:t>
            </a:r>
            <a:r>
              <a:rPr lang="en-US" altLang="nl-NL" dirty="0" smtClean="0"/>
              <a:t> </a:t>
            </a:r>
            <a:r>
              <a:rPr lang="en-US" altLang="nl-NL" dirty="0" err="1" smtClean="0"/>
              <a:t>vrouwen</a:t>
            </a:r>
            <a:r>
              <a:rPr lang="en-US" altLang="nl-NL" dirty="0" smtClean="0"/>
              <a:t> die incontinent </a:t>
            </a:r>
            <a:r>
              <a:rPr lang="en-US" altLang="nl-NL" dirty="0" err="1" smtClean="0"/>
              <a:t>zijn</a:t>
            </a:r>
            <a:r>
              <a:rPr lang="en-US" altLang="nl-NL" dirty="0" smtClean="0"/>
              <a:t>.  We </a:t>
            </a:r>
            <a:r>
              <a:rPr lang="en-US" altLang="nl-NL" dirty="0" err="1" smtClean="0"/>
              <a:t>gaan</a:t>
            </a:r>
            <a:r>
              <a:rPr lang="en-US" altLang="nl-NL" dirty="0" smtClean="0"/>
              <a:t> </a:t>
            </a:r>
            <a:r>
              <a:rPr lang="en-US" altLang="nl-NL" dirty="0" err="1" smtClean="0"/>
              <a:t>bij</a:t>
            </a:r>
            <a:r>
              <a:rPr lang="en-US" altLang="nl-NL" dirty="0" smtClean="0"/>
              <a:t> zo </a:t>
            </a:r>
            <a:r>
              <a:rPr lang="en-US" altLang="nl-NL" dirty="0" err="1" smtClean="0"/>
              <a:t>een</a:t>
            </a:r>
            <a:r>
              <a:rPr lang="en-US" altLang="nl-NL" dirty="0" smtClean="0"/>
              <a:t> </a:t>
            </a:r>
            <a:r>
              <a:rPr lang="en-US" altLang="nl-NL" dirty="0" err="1" smtClean="0"/>
              <a:t>berekening</a:t>
            </a:r>
            <a:r>
              <a:rPr lang="en-US" altLang="nl-NL" dirty="0" smtClean="0"/>
              <a:t> </a:t>
            </a:r>
            <a:r>
              <a:rPr lang="en-US" altLang="nl-NL" dirty="0" err="1" smtClean="0"/>
              <a:t>uit</a:t>
            </a:r>
            <a:r>
              <a:rPr lang="en-US" altLang="nl-NL" dirty="0" smtClean="0"/>
              <a:t> van </a:t>
            </a:r>
            <a:r>
              <a:rPr lang="en-US" altLang="nl-NL" dirty="0" err="1" smtClean="0"/>
              <a:t>een</a:t>
            </a:r>
            <a:r>
              <a:rPr lang="en-US" altLang="nl-NL" dirty="0" smtClean="0"/>
              <a:t> </a:t>
            </a:r>
            <a:r>
              <a:rPr lang="en-US" altLang="nl-NL" dirty="0" err="1" smtClean="0"/>
              <a:t>nulhypothese</a:t>
            </a:r>
            <a:r>
              <a:rPr lang="en-US" altLang="nl-NL" dirty="0" smtClean="0"/>
              <a:t>: </a:t>
            </a:r>
            <a:r>
              <a:rPr lang="en-US" altLang="nl-NL" dirty="0" err="1" smtClean="0"/>
              <a:t>er</a:t>
            </a:r>
            <a:r>
              <a:rPr lang="en-US" altLang="nl-NL" dirty="0" smtClean="0"/>
              <a:t> is </a:t>
            </a:r>
            <a:r>
              <a:rPr lang="en-US" altLang="nl-NL" dirty="0" err="1" smtClean="0"/>
              <a:t>geen</a:t>
            </a:r>
            <a:r>
              <a:rPr lang="en-US" altLang="nl-NL" dirty="0" smtClean="0"/>
              <a:t> </a:t>
            </a:r>
            <a:r>
              <a:rPr lang="en-US" altLang="nl-NL" dirty="0" err="1" smtClean="0"/>
              <a:t>verschil</a:t>
            </a:r>
            <a:r>
              <a:rPr lang="en-US" altLang="nl-NL" dirty="0" smtClean="0"/>
              <a:t>. </a:t>
            </a:r>
            <a:r>
              <a:rPr lang="en-US" altLang="nl-NL" dirty="0" err="1" smtClean="0"/>
              <a:t>Berekening</a:t>
            </a:r>
            <a:r>
              <a:rPr lang="en-US" altLang="nl-NL" dirty="0" smtClean="0"/>
              <a:t> in SPSS</a:t>
            </a:r>
          </a:p>
          <a:p>
            <a:r>
              <a:rPr lang="en-US" altLang="nl-NL" dirty="0" err="1" smtClean="0"/>
              <a:t>Pearsons</a:t>
            </a:r>
            <a:r>
              <a:rPr lang="en-US" altLang="nl-NL" dirty="0" smtClean="0"/>
              <a:t> chi-</a:t>
            </a:r>
            <a:r>
              <a:rPr lang="en-US" altLang="nl-NL" dirty="0" err="1" smtClean="0"/>
              <a:t>kwadraat</a:t>
            </a:r>
            <a:r>
              <a:rPr lang="en-US" altLang="nl-NL" dirty="0" smtClean="0"/>
              <a:t> </a:t>
            </a:r>
            <a:r>
              <a:rPr lang="en-US" altLang="nl-NL" dirty="0" err="1" smtClean="0"/>
              <a:t>laat</a:t>
            </a:r>
            <a:r>
              <a:rPr lang="en-US" altLang="nl-NL" dirty="0" smtClean="0"/>
              <a:t> </a:t>
            </a:r>
            <a:r>
              <a:rPr lang="en-US" altLang="nl-NL" dirty="0" err="1" smtClean="0"/>
              <a:t>zien</a:t>
            </a:r>
            <a:r>
              <a:rPr lang="en-US" altLang="nl-NL" dirty="0" smtClean="0"/>
              <a:t> </a:t>
            </a:r>
            <a:r>
              <a:rPr lang="en-US" altLang="nl-NL" dirty="0" err="1" smtClean="0"/>
              <a:t>dat</a:t>
            </a:r>
            <a:r>
              <a:rPr lang="en-US" altLang="nl-NL" dirty="0" smtClean="0"/>
              <a:t> </a:t>
            </a:r>
            <a:r>
              <a:rPr lang="en-US" altLang="nl-NL" dirty="0" err="1" smtClean="0"/>
              <a:t>er</a:t>
            </a:r>
            <a:r>
              <a:rPr lang="en-US" altLang="nl-NL" dirty="0" smtClean="0"/>
              <a:t> </a:t>
            </a:r>
            <a:r>
              <a:rPr lang="en-US" altLang="nl-NL" dirty="0" err="1" smtClean="0"/>
              <a:t>een</a:t>
            </a:r>
            <a:r>
              <a:rPr lang="en-US" altLang="nl-NL" dirty="0" smtClean="0"/>
              <a:t> significant </a:t>
            </a:r>
            <a:r>
              <a:rPr lang="en-US" altLang="nl-NL" dirty="0" err="1" smtClean="0"/>
              <a:t>verschil</a:t>
            </a:r>
            <a:r>
              <a:rPr lang="en-US" altLang="nl-NL" dirty="0" smtClean="0"/>
              <a:t> is.</a:t>
            </a:r>
          </a:p>
          <a:p>
            <a:r>
              <a:rPr lang="nl-NL" altLang="en-US" dirty="0" smtClean="0"/>
              <a:t>Variabele moet </a:t>
            </a:r>
            <a:r>
              <a:rPr lang="nl-NL" altLang="en-US" dirty="0" err="1" smtClean="0"/>
              <a:t>catagorisch</a:t>
            </a:r>
            <a:r>
              <a:rPr lang="nl-NL" altLang="en-US" dirty="0" smtClean="0"/>
              <a:t> zijn. </a:t>
            </a:r>
          </a:p>
          <a:p>
            <a:endParaRPr lang="en-US" altLang="nl-NL" dirty="0" smtClean="0"/>
          </a:p>
        </p:txBody>
      </p:sp>
      <p:sp>
        <p:nvSpPr>
          <p:cNvPr id="30724" name="Tijdelijke aanduiding voor datum 3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8087F30-CA50-4D82-8FA9-F31D0F7ADB9A}" type="datetime4">
              <a:rPr kumimoji="0" lang="nl-NL" altLang="nl-NL" sz="1200" b="0" smtClean="0">
                <a:solidFill>
                  <a:srgbClr val="FF0000"/>
                </a:solidFill>
                <a:latin typeface="DINMittelschrift" pitchFamily="2" charset="2"/>
              </a:rPr>
              <a:pPr/>
              <a:t>14 januari 2020</a:t>
            </a:fld>
            <a:endParaRPr kumimoji="0" lang="en-GB" altLang="nl-NL" sz="1200" b="0" smtClean="0">
              <a:solidFill>
                <a:srgbClr val="FF0000"/>
              </a:solidFill>
              <a:latin typeface="DINMittelschrift" pitchFamily="2" charset="2"/>
            </a:endParaRPr>
          </a:p>
        </p:txBody>
      </p:sp>
      <p:sp>
        <p:nvSpPr>
          <p:cNvPr id="30725" name="Tijdelijke aanduiding voor dianumm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8032465-BB31-4B0F-9580-02A6BC2552BC}" type="slidenum">
              <a:rPr kumimoji="0" lang="en-GB" altLang="nl-NL" sz="1200" b="0" smtClean="0">
                <a:solidFill>
                  <a:srgbClr val="FF0000"/>
                </a:solidFill>
                <a:latin typeface="DINMittelschrift" pitchFamily="2" charset="2"/>
              </a:rPr>
              <a:pPr/>
              <a:t>9</a:t>
            </a:fld>
            <a:endParaRPr kumimoji="0" lang="en-GB" altLang="nl-NL" sz="1200" b="0" smtClean="0">
              <a:solidFill>
                <a:srgbClr val="FF0000"/>
              </a:solidFill>
              <a:latin typeface="DINMittelschrift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886811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Tijdelijke aanduiding voor notiti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  <p:sp>
        <p:nvSpPr>
          <p:cNvPr id="32772" name="Tijdelijke aanduiding voor datum 3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3CDAA7C-B88D-4844-8F75-CC7B5AAC04A7}" type="datetime4">
              <a:rPr kumimoji="0" lang="nl-NL" altLang="en-US" sz="1200" b="0" smtClean="0">
                <a:solidFill>
                  <a:srgbClr val="FF0000"/>
                </a:solidFill>
                <a:latin typeface="DINMittelschrift" pitchFamily="2" charset="2"/>
              </a:rPr>
              <a:pPr/>
              <a:t>14 januari 2020</a:t>
            </a:fld>
            <a:endParaRPr kumimoji="0" lang="en-GB" altLang="en-US" sz="1200" b="0" smtClean="0">
              <a:solidFill>
                <a:srgbClr val="FF0000"/>
              </a:solidFill>
              <a:latin typeface="DINMittelschrift" pitchFamily="2" charset="2"/>
            </a:endParaRPr>
          </a:p>
        </p:txBody>
      </p:sp>
      <p:sp>
        <p:nvSpPr>
          <p:cNvPr id="32773" name="Tijdelijke aanduiding voor dianumm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F035CDE-83D5-44B8-94B7-138043BA762A}" type="slidenum">
              <a:rPr kumimoji="0" lang="en-GB" altLang="nl-NL" sz="1200" b="0" smtClean="0">
                <a:solidFill>
                  <a:srgbClr val="FF0000"/>
                </a:solidFill>
                <a:latin typeface="DINMittelschrift" pitchFamily="2" charset="2"/>
              </a:rPr>
              <a:pPr/>
              <a:t>10</a:t>
            </a:fld>
            <a:endParaRPr kumimoji="0" lang="en-GB" altLang="nl-NL" sz="1200" b="0" smtClean="0">
              <a:solidFill>
                <a:srgbClr val="FF0000"/>
              </a:solidFill>
              <a:latin typeface="DINMittelschrift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6562396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Tijdelijke aanduiding voor notiti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  <p:sp>
        <p:nvSpPr>
          <p:cNvPr id="28676" name="Tijdelijke aanduiding voor datum 3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A4F31CD-4D01-4B22-B60A-BDC831669B20}" type="datetime4">
              <a:rPr kumimoji="0" lang="nl-NL" altLang="en-US" sz="1200" b="0" smtClean="0">
                <a:solidFill>
                  <a:srgbClr val="FF0000"/>
                </a:solidFill>
                <a:latin typeface="DINMittelschrift" pitchFamily="2" charset="2"/>
              </a:rPr>
              <a:pPr/>
              <a:t>14 januari 2020</a:t>
            </a:fld>
            <a:endParaRPr kumimoji="0" lang="en-GB" altLang="en-US" sz="1200" b="0" smtClean="0">
              <a:solidFill>
                <a:srgbClr val="FF0000"/>
              </a:solidFill>
              <a:latin typeface="DINMittelschrift" pitchFamily="2" charset="2"/>
            </a:endParaRPr>
          </a:p>
        </p:txBody>
      </p:sp>
      <p:sp>
        <p:nvSpPr>
          <p:cNvPr id="28677" name="Tijdelijke aanduiding voor dianumm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095A368-C1AA-4BF6-8D24-F9B66138DE30}" type="slidenum">
              <a:rPr kumimoji="0" lang="en-GB" altLang="nl-NL" sz="1200" b="0" smtClean="0">
                <a:solidFill>
                  <a:srgbClr val="FF0000"/>
                </a:solidFill>
                <a:latin typeface="DINMittelschrift" pitchFamily="2" charset="2"/>
              </a:rPr>
              <a:pPr/>
              <a:t>11</a:t>
            </a:fld>
            <a:endParaRPr kumimoji="0" lang="en-GB" altLang="nl-NL" sz="1200" b="0" smtClean="0">
              <a:solidFill>
                <a:srgbClr val="FF0000"/>
              </a:solidFill>
              <a:latin typeface="DINMittelschrift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6310492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jdelijke aanduiding voor dia-afbeelding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Tijdelijke aanduiding voor notities 2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nl-NL" altLang="nl-NL" dirty="0" smtClean="0"/>
              <a:t>Wat is jouw onderzoeksvraag? Wat wil je weten? </a:t>
            </a:r>
          </a:p>
          <a:p>
            <a:endParaRPr lang="nl-NL" altLang="nl-NL" dirty="0" smtClean="0"/>
          </a:p>
          <a:p>
            <a:r>
              <a:rPr lang="nl-NL" altLang="nl-NL" dirty="0" smtClean="0"/>
              <a:t>Frequentie: Hoe vaak komt iets voor. Je gaat tellen, gemiddeldes berekenen.</a:t>
            </a:r>
          </a:p>
          <a:p>
            <a:r>
              <a:rPr lang="nl-NL" altLang="nl-NL" dirty="0" smtClean="0"/>
              <a:t>     Bv </a:t>
            </a:r>
            <a:r>
              <a:rPr lang="nl-NL" altLang="nl-NL" dirty="0" err="1" smtClean="0"/>
              <a:t>toetscijfers</a:t>
            </a:r>
            <a:r>
              <a:rPr lang="nl-NL" altLang="nl-NL" dirty="0" smtClean="0"/>
              <a:t>. Welk cijfer komt het vaakst voor. Wat is het gemiddelde cijfer van de studenten, wat is gem van de vrouwen, wat is gemiddelde van de mannen</a:t>
            </a:r>
          </a:p>
          <a:p>
            <a:r>
              <a:rPr lang="nl-NL" altLang="nl-NL" dirty="0" smtClean="0"/>
              <a:t>Verschil: als je een verschil wilt weten tussen groepen. </a:t>
            </a:r>
          </a:p>
          <a:p>
            <a:r>
              <a:rPr lang="nl-NL" altLang="nl-NL" dirty="0" smtClean="0"/>
              <a:t>     Groep mannen, groep vrouwen, gem </a:t>
            </a:r>
            <a:r>
              <a:rPr lang="nl-NL" altLang="nl-NL" dirty="0" err="1" smtClean="0"/>
              <a:t>toetscijfers</a:t>
            </a:r>
            <a:r>
              <a:rPr lang="nl-NL" altLang="nl-NL" dirty="0" smtClean="0"/>
              <a:t> tussen de groepen vergelijken. </a:t>
            </a:r>
          </a:p>
          <a:p>
            <a:r>
              <a:rPr lang="nl-NL" altLang="nl-NL" dirty="0" smtClean="0"/>
              <a:t>Samenhang/ verband:</a:t>
            </a:r>
          </a:p>
          <a:p>
            <a:r>
              <a:rPr lang="nl-NL" altLang="nl-NL" dirty="0" smtClean="0"/>
              <a:t>    Is er een samenhang tussen gem cijfer en het aantal uren dat er gestudeerd is. Je hebt het nu over correlatie. (spreidingsdiagram)</a:t>
            </a:r>
          </a:p>
          <a:p>
            <a:endParaRPr lang="nl-NL" altLang="nl-NL" dirty="0" smtClean="0"/>
          </a:p>
        </p:txBody>
      </p:sp>
      <p:sp>
        <p:nvSpPr>
          <p:cNvPr id="12292" name="Tijdelijke aanduiding voor datum 3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6357F1F-347B-4E7E-9B82-98FAFC6A8792}" type="datetime4">
              <a:rPr kumimoji="0" lang="nl-NL" altLang="nl-NL" sz="1200" b="0" smtClean="0">
                <a:solidFill>
                  <a:srgbClr val="FF0000"/>
                </a:solidFill>
                <a:latin typeface="DINMittelschrift" pitchFamily="2" charset="2"/>
              </a:rPr>
              <a:pPr/>
              <a:t>14 januari 2020</a:t>
            </a:fld>
            <a:endParaRPr kumimoji="0" lang="en-GB" altLang="nl-NL" sz="1200" b="0" smtClean="0">
              <a:solidFill>
                <a:srgbClr val="FF0000"/>
              </a:solidFill>
              <a:latin typeface="DINMittelschrift" pitchFamily="2" charset="2"/>
            </a:endParaRPr>
          </a:p>
        </p:txBody>
      </p:sp>
      <p:sp>
        <p:nvSpPr>
          <p:cNvPr id="12293" name="Tijdelijke aanduiding voor dianumm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5F654A8-7B4B-4ED1-8612-87E18E77B931}" type="slidenum">
              <a:rPr kumimoji="0" lang="en-GB" altLang="nl-NL" sz="1200" b="0" smtClean="0">
                <a:solidFill>
                  <a:srgbClr val="FF0000"/>
                </a:solidFill>
                <a:latin typeface="DINMittelschrift" pitchFamily="2" charset="2"/>
              </a:rPr>
              <a:pPr/>
              <a:t>12</a:t>
            </a:fld>
            <a:endParaRPr kumimoji="0" lang="en-GB" altLang="nl-NL" sz="1200" b="0" smtClean="0">
              <a:solidFill>
                <a:srgbClr val="FF0000"/>
              </a:solidFill>
              <a:latin typeface="DINMittelschrift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8153123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jdelijke aanduiding voor dia-afbeelding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Tijdelijke aanduiding voor notities 2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nl-NL" altLang="en-US" u="none" dirty="0" smtClean="0"/>
              <a:t>De studenten die een kwantitatief</a:t>
            </a:r>
            <a:r>
              <a:rPr lang="nl-NL" altLang="en-US" u="none" baseline="0" dirty="0" smtClean="0"/>
              <a:t> onderzoek gaan doen pakken hun vragenlijst (of ander kwantitatief meetinstrument). De andere studenten sluiten zich bij deze studenten aan en doen mee met die vragenlijst.</a:t>
            </a:r>
          </a:p>
          <a:p>
            <a:r>
              <a:rPr lang="nl-NL" altLang="en-US" u="none" baseline="0" dirty="0" smtClean="0"/>
              <a:t>* Tot welke variabelen leidt de vragenlijst?</a:t>
            </a:r>
          </a:p>
          <a:p>
            <a:r>
              <a:rPr lang="nl-NL" altLang="en-US" u="none" baseline="0" dirty="0" smtClean="0"/>
              <a:t>* Zijn deze van een nominaal, ordinaal, interval of ratio </a:t>
            </a:r>
            <a:r>
              <a:rPr lang="nl-NL" altLang="en-US" u="none" baseline="0" smtClean="0"/>
              <a:t>-niveau?</a:t>
            </a:r>
            <a:endParaRPr lang="nl-NL" altLang="en-US" u="none" dirty="0" smtClean="0"/>
          </a:p>
          <a:p>
            <a:endParaRPr lang="nl-NL" altLang="en-US" u="sng" dirty="0" smtClean="0"/>
          </a:p>
          <a:p>
            <a:r>
              <a:rPr lang="nl-NL" altLang="en-US" u="sng" dirty="0" smtClean="0"/>
              <a:t>Nominaal</a:t>
            </a:r>
            <a:r>
              <a:rPr lang="nl-NL" altLang="en-US" dirty="0" smtClean="0"/>
              <a:t>: 2 categorieën → man-vrouw, geslaagd-niet geslaagd, ouder dan 50-jonger dan 50</a:t>
            </a:r>
          </a:p>
          <a:p>
            <a:r>
              <a:rPr lang="nl-NL" altLang="en-US" dirty="0" smtClean="0"/>
              <a:t>&gt;2 categorieën → provincie, haarkleur, </a:t>
            </a:r>
          </a:p>
          <a:p>
            <a:endParaRPr lang="nl-NL" altLang="en-US" dirty="0" smtClean="0"/>
          </a:p>
          <a:p>
            <a:r>
              <a:rPr lang="nl-NL" altLang="en-US" u="sng" dirty="0" smtClean="0"/>
              <a:t>Ordinaal</a:t>
            </a:r>
            <a:r>
              <a:rPr lang="nl-NL" altLang="en-US" dirty="0" smtClean="0"/>
              <a:t>: verschillende categorieën, niet in een getal uit te drukken → mavo-havo-vwo, eens-neutraal-oneens, goud-zilver-brons</a:t>
            </a:r>
          </a:p>
          <a:p>
            <a:endParaRPr lang="nl-NL" altLang="en-US" dirty="0" smtClean="0"/>
          </a:p>
          <a:p>
            <a:r>
              <a:rPr lang="nl-NL" altLang="en-US" dirty="0" smtClean="0"/>
              <a:t>Interval-ratio meetniveau: verschil in categorieën, wel in een cijfer uit te drukken → tijd (1-2-3 uur), IQ (100,110,120), temperatuur, gewicht</a:t>
            </a:r>
          </a:p>
          <a:p>
            <a:endParaRPr lang="nl-NL" altLang="en-US" dirty="0" smtClean="0"/>
          </a:p>
          <a:p>
            <a:r>
              <a:rPr lang="nl-NL" altLang="en-US" dirty="0" smtClean="0"/>
              <a:t>Bij </a:t>
            </a:r>
            <a:r>
              <a:rPr lang="nl-NL" altLang="en-US" u="sng" dirty="0" smtClean="0"/>
              <a:t>intervalniveau</a:t>
            </a:r>
            <a:r>
              <a:rPr lang="nl-NL" altLang="en-US" dirty="0" smtClean="0"/>
              <a:t> geen absoluut 0punt (tijd, IQ, temp in </a:t>
            </a:r>
            <a:r>
              <a:rPr lang="nl-NL" altLang="en-US" dirty="0" err="1" smtClean="0"/>
              <a:t>Celcius</a:t>
            </a:r>
            <a:r>
              <a:rPr lang="nl-NL" altLang="en-US" dirty="0" smtClean="0"/>
              <a:t>), bij </a:t>
            </a:r>
            <a:r>
              <a:rPr lang="nl-NL" altLang="en-US" u="sng" dirty="0" smtClean="0"/>
              <a:t>rationiveau</a:t>
            </a:r>
            <a:r>
              <a:rPr lang="nl-NL" altLang="en-US" dirty="0" smtClean="0"/>
              <a:t> wel absoluut 0punt (%, aantal goed beantwoorde vragen, inkomen, leeftijd,</a:t>
            </a:r>
            <a:r>
              <a:rPr lang="nl-NL" altLang="en-US" baseline="0" dirty="0" smtClean="0"/>
              <a:t> temp in Kelvin</a:t>
            </a:r>
            <a:r>
              <a:rPr lang="nl-NL" altLang="en-US" dirty="0" smtClean="0"/>
              <a:t>).</a:t>
            </a:r>
          </a:p>
          <a:p>
            <a:endParaRPr lang="nl-NL" altLang="en-US" dirty="0" smtClean="0"/>
          </a:p>
          <a:p>
            <a:r>
              <a:rPr lang="nl-NL" altLang="en-US" dirty="0" smtClean="0"/>
              <a:t>Waarom is dit belangrijk om te weten → verschillende meetniveaus vragen om verschillende statistische berekeningen.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altLang="en-US" dirty="0" smtClean="0"/>
              <a:t>Goed om te weten bij berekeningen. Je kunt het meetniveau van de variabele verlagen: dus van rationiveau leeftijd in ‘jaar’ naar nominaal ‘leeftijd in ‘ouder dan 50 of jonger dan 50’.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altLang="en-US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altLang="en-US" dirty="0" smtClean="0"/>
              <a:t>Bij</a:t>
            </a:r>
            <a:r>
              <a:rPr lang="nl-NL" altLang="en-US" baseline="0" dirty="0" smtClean="0"/>
              <a:t> 2</a:t>
            </a:r>
            <a:r>
              <a:rPr lang="nl-NL" altLang="en-US" baseline="30000" dirty="0" smtClean="0"/>
              <a:t>e</a:t>
            </a:r>
            <a:r>
              <a:rPr lang="nl-NL" altLang="en-US" baseline="0" dirty="0" smtClean="0"/>
              <a:t> deel van de opdracht: bedenk wat (on)mogelijk is (een leeftijd boven de 115jaar) en wat plausibel is (een leeftijd tussen de 20 en 67).</a:t>
            </a:r>
            <a:endParaRPr lang="nl-NL" altLang="en-US" dirty="0" smtClean="0"/>
          </a:p>
          <a:p>
            <a:endParaRPr lang="nl-NL" altLang="en-US" dirty="0" smtClean="0"/>
          </a:p>
        </p:txBody>
      </p:sp>
      <p:sp>
        <p:nvSpPr>
          <p:cNvPr id="16388" name="Tijdelijke aanduiding voor datum 3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09D2BBD-8A7E-46E6-8E41-D6BBBBC0D5DA}" type="datetime4">
              <a:rPr kumimoji="0" lang="nl-NL" altLang="en-US" sz="1200" b="0" smtClean="0">
                <a:solidFill>
                  <a:srgbClr val="FF0000"/>
                </a:solidFill>
                <a:latin typeface="DINMittelschrift" pitchFamily="2" charset="2"/>
              </a:rPr>
              <a:pPr/>
              <a:t>14 januari 2020</a:t>
            </a:fld>
            <a:endParaRPr kumimoji="0" lang="en-GB" altLang="en-US" sz="1200" b="0" smtClean="0">
              <a:solidFill>
                <a:srgbClr val="FF0000"/>
              </a:solidFill>
              <a:latin typeface="DINMittelschrift" pitchFamily="2" charset="2"/>
            </a:endParaRPr>
          </a:p>
        </p:txBody>
      </p:sp>
      <p:sp>
        <p:nvSpPr>
          <p:cNvPr id="16389" name="Tijdelijke aanduiding voor dianumm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F6C9781-4E43-4923-BD74-F9A89C7ADEC0}" type="slidenum">
              <a:rPr kumimoji="0" lang="en-GB" altLang="nl-NL" sz="1200" b="0" smtClean="0">
                <a:solidFill>
                  <a:srgbClr val="FF0000"/>
                </a:solidFill>
                <a:latin typeface="DINMittelschrift" pitchFamily="2" charset="2"/>
              </a:rPr>
              <a:pPr/>
              <a:t>13</a:t>
            </a:fld>
            <a:endParaRPr kumimoji="0" lang="en-GB" altLang="nl-NL" sz="1200" b="0" smtClean="0">
              <a:solidFill>
                <a:srgbClr val="FF0000"/>
              </a:solidFill>
              <a:latin typeface="DINMittelschrift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6786096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jdelijke aanduiding voor dia-afbeelding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Tijdelijke aanduiding voor notities 2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nl-NL" altLang="en-US" dirty="0" smtClean="0"/>
          </a:p>
        </p:txBody>
      </p:sp>
      <p:sp>
        <p:nvSpPr>
          <p:cNvPr id="14340" name="Tijdelijke aanduiding voor datum 3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68FF8F0-105C-4B1E-9364-57EC0C13F430}" type="datetime4">
              <a:rPr kumimoji="0" lang="nl-NL" altLang="en-US" sz="1200" b="0" smtClean="0">
                <a:solidFill>
                  <a:srgbClr val="FF0000"/>
                </a:solidFill>
                <a:latin typeface="DINMittelschrift" pitchFamily="2" charset="2"/>
              </a:rPr>
              <a:pPr/>
              <a:t>14 januari 2020</a:t>
            </a:fld>
            <a:endParaRPr kumimoji="0" lang="en-GB" altLang="en-US" sz="1200" b="0" smtClean="0">
              <a:solidFill>
                <a:srgbClr val="FF0000"/>
              </a:solidFill>
              <a:latin typeface="DINMittelschrift" pitchFamily="2" charset="2"/>
            </a:endParaRPr>
          </a:p>
        </p:txBody>
      </p:sp>
      <p:sp>
        <p:nvSpPr>
          <p:cNvPr id="14341" name="Tijdelijke aanduiding voor dianumm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2852880-4F95-4E61-819C-9460D5BCE08C}" type="slidenum">
              <a:rPr kumimoji="0" lang="en-GB" altLang="nl-NL" sz="1200" b="0" smtClean="0">
                <a:solidFill>
                  <a:srgbClr val="FF0000"/>
                </a:solidFill>
                <a:latin typeface="DINMittelschrift" pitchFamily="2" charset="2"/>
              </a:rPr>
              <a:pPr/>
              <a:t>14</a:t>
            </a:fld>
            <a:endParaRPr kumimoji="0" lang="en-GB" altLang="nl-NL" sz="1200" b="0" smtClean="0">
              <a:solidFill>
                <a:srgbClr val="FF0000"/>
              </a:solidFill>
              <a:latin typeface="DINMittelschrift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3029958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Tijdelijke aanduiding voor notiti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  <p:sp>
        <p:nvSpPr>
          <p:cNvPr id="34820" name="Tijdelijke aanduiding voor datum 3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F4D268A-FFE4-4ACE-8152-8E7A558A47BF}" type="datetime4">
              <a:rPr kumimoji="0" lang="nl-NL" altLang="en-US" sz="1200" b="0" smtClean="0">
                <a:solidFill>
                  <a:srgbClr val="FF0000"/>
                </a:solidFill>
                <a:latin typeface="DINMittelschrift" pitchFamily="2" charset="2"/>
              </a:rPr>
              <a:pPr/>
              <a:t>14 januari 2020</a:t>
            </a:fld>
            <a:endParaRPr kumimoji="0" lang="en-GB" altLang="en-US" sz="1200" b="0" smtClean="0">
              <a:solidFill>
                <a:srgbClr val="FF0000"/>
              </a:solidFill>
              <a:latin typeface="DINMittelschrift" pitchFamily="2" charset="2"/>
            </a:endParaRPr>
          </a:p>
        </p:txBody>
      </p:sp>
      <p:sp>
        <p:nvSpPr>
          <p:cNvPr id="34821" name="Tijdelijke aanduiding voor dianumm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0CF8122-2C67-4ADD-83AE-0CEDE937DFE3}" type="slidenum">
              <a:rPr kumimoji="0" lang="en-GB" altLang="nl-NL" sz="1200" b="0" smtClean="0">
                <a:solidFill>
                  <a:srgbClr val="FF0000"/>
                </a:solidFill>
                <a:latin typeface="DINMittelschrift" pitchFamily="2" charset="2"/>
              </a:rPr>
              <a:pPr/>
              <a:t>15</a:t>
            </a:fld>
            <a:endParaRPr kumimoji="0" lang="en-GB" altLang="nl-NL" sz="1200" b="0" smtClean="0">
              <a:solidFill>
                <a:srgbClr val="FF0000"/>
              </a:solidFill>
              <a:latin typeface="DINMittelschrift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4487594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Tijdelijke aanduiding voor notiti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  <p:sp>
        <p:nvSpPr>
          <p:cNvPr id="34820" name="Tijdelijke aanduiding voor datum 3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F4D268A-FFE4-4ACE-8152-8E7A558A47BF}" type="datetime4">
              <a:rPr kumimoji="0" lang="nl-NL" altLang="en-US" sz="1200" b="0" smtClean="0">
                <a:solidFill>
                  <a:srgbClr val="FF0000"/>
                </a:solidFill>
                <a:latin typeface="DINMittelschrift" pitchFamily="2" charset="2"/>
              </a:rPr>
              <a:pPr/>
              <a:t>14 januari 2020</a:t>
            </a:fld>
            <a:endParaRPr kumimoji="0" lang="en-GB" altLang="en-US" sz="1200" b="0" smtClean="0">
              <a:solidFill>
                <a:srgbClr val="FF0000"/>
              </a:solidFill>
              <a:latin typeface="DINMittelschrift" pitchFamily="2" charset="2"/>
            </a:endParaRPr>
          </a:p>
        </p:txBody>
      </p:sp>
      <p:sp>
        <p:nvSpPr>
          <p:cNvPr id="34821" name="Tijdelijke aanduiding voor dianumm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04875"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0CF8122-2C67-4ADD-83AE-0CEDE937DFE3}" type="slidenum">
              <a:rPr kumimoji="0" lang="en-GB" altLang="nl-NL" sz="1200" b="0" smtClean="0">
                <a:solidFill>
                  <a:srgbClr val="FF0000"/>
                </a:solidFill>
                <a:latin typeface="DINMittelschrift" pitchFamily="2" charset="2"/>
              </a:rPr>
              <a:pPr/>
              <a:t>16</a:t>
            </a:fld>
            <a:endParaRPr kumimoji="0" lang="en-GB" altLang="nl-NL" sz="1200" b="0" smtClean="0">
              <a:solidFill>
                <a:srgbClr val="FF0000"/>
              </a:solidFill>
              <a:latin typeface="DINMittelschrift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9227412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Als je nog geen gegevens</a:t>
            </a:r>
            <a:r>
              <a:rPr lang="nl-NL" baseline="0" dirty="0" smtClean="0"/>
              <a:t> hebt: even snel wat aanmaken:</a:t>
            </a:r>
          </a:p>
          <a:p>
            <a:r>
              <a:rPr lang="nl-NL" baseline="0" dirty="0" smtClean="0"/>
              <a:t>Kwalitatief: stukje tekst schrijven.</a:t>
            </a:r>
          </a:p>
          <a:p>
            <a:r>
              <a:rPr lang="nl-NL" baseline="0" dirty="0" smtClean="0"/>
              <a:t>Kwantitatief: paar respondenten &amp; paar variabelen (bijv. 5 &amp; 3)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FACC1F-386F-4E42-8E38-7BACBF493300}" type="slidenum">
              <a:rPr lang="nl-NL" smtClean="0"/>
              <a:t>22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860676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afbeelding 6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algn="l">
              <a:defRPr/>
            </a:lvl1pPr>
          </a:lstStyle>
          <a:p>
            <a:r>
              <a:rPr lang="nl-NL" dirty="0"/>
              <a:t>Klik hier en voeg de afbeelding in, klik vervolgens 'reset' of 'opnieuw instellen' in het menu</a:t>
            </a:r>
          </a:p>
        </p:txBody>
      </p:sp>
      <p:sp>
        <p:nvSpPr>
          <p:cNvPr id="9" name="Tijdelijke aanduiding voor tekst 11"/>
          <p:cNvSpPr>
            <a:spLocks noGrp="1"/>
          </p:cNvSpPr>
          <p:nvPr>
            <p:ph type="body" sz="quarter" idx="11"/>
          </p:nvPr>
        </p:nvSpPr>
        <p:spPr>
          <a:xfrm>
            <a:off x="0" y="0"/>
            <a:ext cx="12192000" cy="6858000"/>
          </a:xfrm>
          <a:blipFill rotWithShape="1">
            <a:blip r:embed="rId2"/>
            <a:stretch>
              <a:fillRect/>
            </a:stretch>
          </a:blipFill>
        </p:spPr>
        <p:txBody>
          <a:bodyPr lIns="0" tIns="0" rIns="0" bIns="0">
            <a:no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06620" y="4484914"/>
            <a:ext cx="5876351" cy="1120798"/>
          </a:xfrm>
        </p:spPr>
        <p:txBody>
          <a:bodyPr tIns="0" anchor="b">
            <a:noAutofit/>
          </a:bodyPr>
          <a:lstStyle>
            <a:lvl1pPr algn="l">
              <a:defRPr lang="nl-NL" sz="2800" b="1" kern="1200" cap="all" spc="-5" baseline="0" smtClean="0">
                <a:solidFill>
                  <a:schemeClr val="tx2"/>
                </a:solidFill>
                <a:latin typeface="+mj-lt"/>
                <a:ea typeface="+mn-ea"/>
                <a:cs typeface="Arial Black"/>
              </a:defRPr>
            </a:lvl1pPr>
          </a:lstStyle>
          <a:p>
            <a:r>
              <a:rPr lang="en-US" smtClean="0"/>
              <a:t>Click to edit Master title style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206620" y="5654426"/>
            <a:ext cx="5876351" cy="760888"/>
          </a:xfrm>
        </p:spPr>
        <p:txBody>
          <a:bodyPr lIns="0" tIns="0" rIns="0" bIns="0"/>
          <a:lstStyle>
            <a:lvl1pPr marL="0" indent="0" algn="l">
              <a:buNone/>
              <a:defRPr lang="nl-NL" sz="1800" kern="1200" spc="-5" dirty="0" smtClean="0">
                <a:solidFill>
                  <a:srgbClr val="213343"/>
                </a:solidFill>
                <a:latin typeface="+mn-lt"/>
                <a:ea typeface="+mn-ea"/>
                <a:cs typeface="Arial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nl-NL" dirty="0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8522539" y="2260840"/>
            <a:ext cx="2159000" cy="1208074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lang="nl-NL" sz="1300" kern="1200" dirty="0">
                <a:solidFill>
                  <a:srgbClr val="FFFFFF"/>
                </a:solidFill>
                <a:latin typeface="+mn-lt"/>
                <a:ea typeface="+mn-ea"/>
                <a:cs typeface="Arial"/>
              </a:defRPr>
            </a:lvl1pPr>
          </a:lstStyle>
          <a:p>
            <a:pPr lvl="0"/>
            <a:r>
              <a:rPr lang="nl-NL" dirty="0"/>
              <a:t>Naam</a:t>
            </a:r>
          </a:p>
        </p:txBody>
      </p:sp>
      <p:sp>
        <p:nvSpPr>
          <p:cNvPr id="15" name="Tijdelijke aanduiding voor tekst 13"/>
          <p:cNvSpPr>
            <a:spLocks noGrp="1"/>
          </p:cNvSpPr>
          <p:nvPr>
            <p:ph type="body" sz="quarter" idx="14" hasCustomPrompt="1"/>
          </p:nvPr>
        </p:nvSpPr>
        <p:spPr>
          <a:xfrm>
            <a:off x="8522539" y="1103085"/>
            <a:ext cx="2159000" cy="772229"/>
          </a:xfrm>
        </p:spPr>
        <p:txBody>
          <a:bodyPr lIns="0" tIns="0" rIns="0" bIns="0" anchor="b">
            <a:noAutofit/>
          </a:bodyPr>
          <a:lstStyle>
            <a:lvl1pPr marL="0" indent="0">
              <a:buNone/>
              <a:defRPr lang="nl-NL" sz="1300" i="1" kern="1200" dirty="0">
                <a:solidFill>
                  <a:srgbClr val="213343"/>
                </a:solidFill>
                <a:latin typeface="+mn-lt"/>
                <a:ea typeface="+mn-ea"/>
                <a:cs typeface="Arial"/>
              </a:defRPr>
            </a:lvl1pPr>
          </a:lstStyle>
          <a:p>
            <a:pPr lvl="0"/>
            <a:r>
              <a:rPr lang="nl-NL" dirty="0"/>
              <a:t>Versie/Datum</a:t>
            </a:r>
          </a:p>
        </p:txBody>
      </p:sp>
    </p:spTree>
    <p:extLst>
      <p:ext uri="{BB962C8B-B14F-4D97-AF65-F5344CB8AC3E}">
        <p14:creationId xmlns:p14="http://schemas.microsoft.com/office/powerpoint/2010/main" val="288054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7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910800" y="6598800"/>
            <a:ext cx="2743200" cy="1793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1100" i="1" smtClean="0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pPr marL="12700">
              <a:lnSpc>
                <a:spcPts val="1535"/>
              </a:lnSpc>
            </a:pPr>
            <a:fld id="{CAD1C12C-E026-46B5-8F6B-A3D2EAEC19FC}" type="datetime1">
              <a:rPr lang="nl-NL" smtClean="0"/>
              <a:t>14-1-2020</a:t>
            </a:fld>
            <a:endParaRPr lang="en-GB"/>
          </a:p>
        </p:txBody>
      </p:sp>
      <p:sp>
        <p:nvSpPr>
          <p:cNvPr id="8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910800" y="6404400"/>
            <a:ext cx="4114800" cy="1922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1100" i="1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pPr marL="12700">
              <a:lnSpc>
                <a:spcPts val="1535"/>
              </a:lnSpc>
            </a:pPr>
            <a:r>
              <a:rPr lang="nl-NL" smtClean="0"/>
              <a:t>korte titel presentatie - aan te passen via voettekst</a:t>
            </a:r>
            <a:endParaRPr lang="nl-NL" dirty="0"/>
          </a:p>
        </p:txBody>
      </p:sp>
      <p:sp>
        <p:nvSpPr>
          <p:cNvPr id="10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262800" y="6418800"/>
            <a:ext cx="574829" cy="166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r">
              <a:defRPr kumimoji="0" lang="nl-NL" sz="1050" b="0" i="0" u="none" strike="noStrike" cap="none" spc="0" normalizeH="0" baseline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cs typeface="Arial"/>
              </a:defRPr>
            </a:lvl1pPr>
          </a:lstStyle>
          <a:p>
            <a:pPr marL="25400">
              <a:lnSpc>
                <a:spcPts val="1425"/>
              </a:lnSpc>
            </a:pPr>
            <a:fld id="{68BC35B1-DB37-4D69-B23B-4C9E9B475BB5}" type="slidenum">
              <a:rPr lang="en-GB" smtClean="0"/>
              <a:pPr marL="25400">
                <a:lnSpc>
                  <a:spcPts val="1425"/>
                </a:lnSpc>
              </a:pPr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08542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 - zonder opsomm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ct val="133000"/>
              </a:lnSpc>
              <a:buNone/>
              <a:defRPr/>
            </a:lvl1pPr>
            <a:lvl2pPr marL="261938" indent="-261938">
              <a:lnSpc>
                <a:spcPct val="133000"/>
              </a:lnSpc>
              <a:buFont typeface="Arial" panose="020B0604020202020204" pitchFamily="34" charset="0"/>
              <a:buChar char="•"/>
              <a:defRPr/>
            </a:lvl2pPr>
            <a:lvl3pPr marL="536575" indent="-274638">
              <a:lnSpc>
                <a:spcPct val="133000"/>
              </a:lnSpc>
              <a:defRPr/>
            </a:lvl3pPr>
            <a:lvl4pPr marL="812800" indent="-276225">
              <a:lnSpc>
                <a:spcPct val="133000"/>
              </a:lnSpc>
              <a:defRPr/>
            </a:lvl4pPr>
            <a:lvl5pPr marL="1160463" indent="-255588">
              <a:lnSpc>
                <a:spcPct val="133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 dirty="0"/>
          </a:p>
        </p:txBody>
      </p:sp>
      <p:sp>
        <p:nvSpPr>
          <p:cNvPr id="7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910800" y="6598800"/>
            <a:ext cx="2743200" cy="1793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1100" i="1" smtClean="0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pPr marL="12700">
              <a:lnSpc>
                <a:spcPts val="1535"/>
              </a:lnSpc>
            </a:pPr>
            <a:fld id="{CAD1C12C-E026-46B5-8F6B-A3D2EAEC19FC}" type="datetime1">
              <a:rPr lang="nl-NL" smtClean="0"/>
              <a:t>14-1-2020</a:t>
            </a:fld>
            <a:endParaRPr lang="en-GB"/>
          </a:p>
        </p:txBody>
      </p:sp>
      <p:sp>
        <p:nvSpPr>
          <p:cNvPr id="9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910800" y="6404400"/>
            <a:ext cx="4114800" cy="1922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1100" i="1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pPr marL="12700">
              <a:lnSpc>
                <a:spcPts val="1535"/>
              </a:lnSpc>
            </a:pPr>
            <a:r>
              <a:rPr lang="nl-NL" smtClean="0"/>
              <a:t>korte titel presentatie - aan te passen via voettekst</a:t>
            </a:r>
            <a:endParaRPr lang="nl-NL" dirty="0"/>
          </a:p>
        </p:txBody>
      </p:sp>
      <p:sp>
        <p:nvSpPr>
          <p:cNvPr id="10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262800" y="6418800"/>
            <a:ext cx="574829" cy="166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r">
              <a:defRPr kumimoji="0" lang="nl-NL" sz="1050" b="0" i="0" u="none" strike="noStrike" cap="none" spc="0" normalizeH="0" baseline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cs typeface="Arial"/>
              </a:defRPr>
            </a:lvl1pPr>
          </a:lstStyle>
          <a:p>
            <a:pPr marL="25400">
              <a:lnSpc>
                <a:spcPts val="1425"/>
              </a:lnSpc>
            </a:pPr>
            <a:fld id="{68BC35B1-DB37-4D69-B23B-4C9E9B475BB5}" type="slidenum">
              <a:rPr lang="en-GB" smtClean="0"/>
              <a:pPr marL="25400">
                <a:lnSpc>
                  <a:spcPts val="1425"/>
                </a:lnSpc>
              </a:pPr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80585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425940" y="1217403"/>
            <a:ext cx="7114540" cy="42883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7" name="object 2"/>
          <p:cNvSpPr/>
          <p:nvPr userDrawn="1"/>
        </p:nvSpPr>
        <p:spPr>
          <a:xfrm>
            <a:off x="0" y="474186"/>
            <a:ext cx="1219835" cy="1701800"/>
          </a:xfrm>
          <a:custGeom>
            <a:avLst/>
            <a:gdLst/>
            <a:ahLst/>
            <a:cxnLst/>
            <a:rect l="l" t="t" r="r" b="b"/>
            <a:pathLst>
              <a:path w="1219835" h="1701800">
                <a:moveTo>
                  <a:pt x="0" y="0"/>
                </a:moveTo>
                <a:lnTo>
                  <a:pt x="0" y="1701469"/>
                </a:lnTo>
                <a:lnTo>
                  <a:pt x="975601" y="1558010"/>
                </a:lnTo>
                <a:lnTo>
                  <a:pt x="1219314" y="135483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910800" y="6598800"/>
            <a:ext cx="2743200" cy="1793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1100" i="1" smtClean="0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pPr marL="12700">
              <a:lnSpc>
                <a:spcPts val="1535"/>
              </a:lnSpc>
            </a:pPr>
            <a:fld id="{CAD1C12C-E026-46B5-8F6B-A3D2EAEC19FC}" type="datetime1">
              <a:rPr lang="nl-NL" smtClean="0"/>
              <a:t>14-1-2020</a:t>
            </a:fld>
            <a:endParaRPr lang="en-GB"/>
          </a:p>
        </p:txBody>
      </p:sp>
      <p:sp>
        <p:nvSpPr>
          <p:cNvPr id="11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910800" y="6404400"/>
            <a:ext cx="4114800" cy="1922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1100" i="1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pPr marL="12700">
              <a:lnSpc>
                <a:spcPts val="1535"/>
              </a:lnSpc>
            </a:pPr>
            <a:r>
              <a:rPr lang="nl-NL" smtClean="0"/>
              <a:t>korte titel presentatie - aan te passen via voettekst</a:t>
            </a:r>
            <a:endParaRPr lang="nl-NL" dirty="0"/>
          </a:p>
        </p:txBody>
      </p:sp>
      <p:sp>
        <p:nvSpPr>
          <p:cNvPr id="12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262800" y="6418800"/>
            <a:ext cx="574829" cy="166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r">
              <a:defRPr kumimoji="0" lang="nl-NL" sz="1050" b="0" i="0" u="none" strike="noStrike" cap="none" spc="0" normalizeH="0" baseline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cs typeface="Arial"/>
              </a:defRPr>
            </a:lvl1pPr>
          </a:lstStyle>
          <a:p>
            <a:pPr marL="25400">
              <a:lnSpc>
                <a:spcPts val="1425"/>
              </a:lnSpc>
            </a:pPr>
            <a:fld id="{68BC35B1-DB37-4D69-B23B-4C9E9B475BB5}" type="slidenum">
              <a:rPr lang="en-GB" smtClean="0"/>
              <a:pPr marL="25400">
                <a:lnSpc>
                  <a:spcPts val="1425"/>
                </a:lnSpc>
              </a:pPr>
              <a:t>‹nr.›</a:t>
            </a:fld>
            <a:endParaRPr lang="en-GB" dirty="0"/>
          </a:p>
        </p:txBody>
      </p:sp>
      <p:pic>
        <p:nvPicPr>
          <p:cNvPr id="13" name="Afbeelding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0800" y="5904000"/>
            <a:ext cx="2880000" cy="85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530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Titel en object - zonder opsomm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425940" y="1217403"/>
            <a:ext cx="7114540" cy="42883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ct val="133000"/>
              </a:lnSpc>
              <a:buNone/>
              <a:defRPr/>
            </a:lvl1pPr>
            <a:lvl2pPr marL="261938" indent="-261938">
              <a:lnSpc>
                <a:spcPct val="133000"/>
              </a:lnSpc>
              <a:buFont typeface="Arial" panose="020B0604020202020204" pitchFamily="34" charset="0"/>
              <a:buChar char="•"/>
              <a:defRPr/>
            </a:lvl2pPr>
            <a:lvl3pPr marL="536575" indent="-274638">
              <a:lnSpc>
                <a:spcPct val="133000"/>
              </a:lnSpc>
              <a:defRPr/>
            </a:lvl3pPr>
            <a:lvl4pPr marL="812800" indent="-276225">
              <a:lnSpc>
                <a:spcPct val="133000"/>
              </a:lnSpc>
              <a:defRPr/>
            </a:lvl4pPr>
            <a:lvl5pPr marL="1160463" indent="-255588">
              <a:lnSpc>
                <a:spcPct val="133000"/>
              </a:lnSpc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 dirty="0"/>
          </a:p>
        </p:txBody>
      </p:sp>
      <p:sp>
        <p:nvSpPr>
          <p:cNvPr id="7" name="object 2"/>
          <p:cNvSpPr/>
          <p:nvPr userDrawn="1"/>
        </p:nvSpPr>
        <p:spPr>
          <a:xfrm>
            <a:off x="0" y="474186"/>
            <a:ext cx="1219835" cy="1701800"/>
          </a:xfrm>
          <a:custGeom>
            <a:avLst/>
            <a:gdLst/>
            <a:ahLst/>
            <a:cxnLst/>
            <a:rect l="l" t="t" r="r" b="b"/>
            <a:pathLst>
              <a:path w="1219835" h="1701800">
                <a:moveTo>
                  <a:pt x="0" y="0"/>
                </a:moveTo>
                <a:lnTo>
                  <a:pt x="0" y="1701469"/>
                </a:lnTo>
                <a:lnTo>
                  <a:pt x="975601" y="1558010"/>
                </a:lnTo>
                <a:lnTo>
                  <a:pt x="1219314" y="135483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910800" y="6598800"/>
            <a:ext cx="2743200" cy="1793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1100" i="1" smtClean="0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pPr marL="12700">
              <a:lnSpc>
                <a:spcPts val="1535"/>
              </a:lnSpc>
            </a:pPr>
            <a:fld id="{CAD1C12C-E026-46B5-8F6B-A3D2EAEC19FC}" type="datetime1">
              <a:rPr lang="nl-NL" smtClean="0"/>
              <a:t>14-1-2020</a:t>
            </a:fld>
            <a:endParaRPr lang="en-GB"/>
          </a:p>
        </p:txBody>
      </p:sp>
      <p:sp>
        <p:nvSpPr>
          <p:cNvPr id="11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910800" y="6404400"/>
            <a:ext cx="4114800" cy="1922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1100" i="1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pPr marL="12700">
              <a:lnSpc>
                <a:spcPts val="1535"/>
              </a:lnSpc>
            </a:pPr>
            <a:r>
              <a:rPr lang="nl-NL" smtClean="0"/>
              <a:t>korte titel presentatie - aan te passen via voettekst</a:t>
            </a:r>
            <a:endParaRPr lang="nl-NL" dirty="0"/>
          </a:p>
        </p:txBody>
      </p:sp>
      <p:sp>
        <p:nvSpPr>
          <p:cNvPr id="12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262800" y="6418800"/>
            <a:ext cx="574829" cy="166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r">
              <a:defRPr kumimoji="0" lang="nl-NL" sz="1050" b="0" i="0" u="none" strike="noStrike" cap="none" spc="0" normalizeH="0" baseline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cs typeface="Arial"/>
              </a:defRPr>
            </a:lvl1pPr>
          </a:lstStyle>
          <a:p>
            <a:pPr marL="25400">
              <a:lnSpc>
                <a:spcPts val="1425"/>
              </a:lnSpc>
            </a:pPr>
            <a:fld id="{68BC35B1-DB37-4D69-B23B-4C9E9B475BB5}" type="slidenum">
              <a:rPr lang="en-GB" smtClean="0"/>
              <a:pPr marL="25400">
                <a:lnSpc>
                  <a:spcPts val="1425"/>
                </a:lnSpc>
              </a:pPr>
              <a:t>‹nr.›</a:t>
            </a:fld>
            <a:endParaRPr lang="en-GB" dirty="0"/>
          </a:p>
        </p:txBody>
      </p:sp>
      <p:pic>
        <p:nvPicPr>
          <p:cNvPr id="13" name="Afbeelding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0800" y="5904000"/>
            <a:ext cx="2880000" cy="85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903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fbeelding links - tekst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jdelijke aanduiding voor afbeelding 20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096596" cy="5080494"/>
          </a:xfrm>
          <a:custGeom>
            <a:avLst/>
            <a:gdLst>
              <a:gd name="connsiteX0" fmla="*/ 0 w 6096596"/>
              <a:gd name="connsiteY0" fmla="*/ 0 h 5080494"/>
              <a:gd name="connsiteX1" fmla="*/ 6096596 w 6096596"/>
              <a:gd name="connsiteY1" fmla="*/ 0 h 5080494"/>
              <a:gd name="connsiteX2" fmla="*/ 5908637 w 6096596"/>
              <a:gd name="connsiteY2" fmla="*/ 4479966 h 5080494"/>
              <a:gd name="connsiteX3" fmla="*/ 10 w 6096596"/>
              <a:gd name="connsiteY3" fmla="*/ 5080494 h 5080494"/>
              <a:gd name="connsiteX4" fmla="*/ 0 w 6096596"/>
              <a:gd name="connsiteY4" fmla="*/ 5080494 h 5080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596" h="5080494">
                <a:moveTo>
                  <a:pt x="0" y="0"/>
                </a:moveTo>
                <a:lnTo>
                  <a:pt x="6096596" y="0"/>
                </a:lnTo>
                <a:lnTo>
                  <a:pt x="5908637" y="4479966"/>
                </a:lnTo>
                <a:lnTo>
                  <a:pt x="10" y="5080494"/>
                </a:lnTo>
                <a:lnTo>
                  <a:pt x="0" y="5080494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en-US" smtClean="0"/>
              <a:t>Click icon to add picture</a:t>
            </a:r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693558" y="709001"/>
            <a:ext cx="4091304" cy="705834"/>
          </a:xfrm>
        </p:spPr>
        <p:txBody>
          <a:bodyPr/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693558" y="1848779"/>
            <a:ext cx="4091304" cy="4207374"/>
          </a:xfrm>
        </p:spPr>
        <p:txBody>
          <a:bodyPr/>
          <a:lstStyle>
            <a:lvl1pPr marL="0" indent="0">
              <a:lnSpc>
                <a:spcPct val="133000"/>
              </a:lnSpc>
              <a:buNone/>
              <a:defRPr lang="nl-NL" sz="2000" kern="1200" spc="-5" dirty="0" smtClean="0">
                <a:solidFill>
                  <a:srgbClr val="213343"/>
                </a:solidFill>
                <a:latin typeface="Arial"/>
                <a:ea typeface="+mn-ea"/>
                <a:cs typeface="Arial"/>
              </a:defRPr>
            </a:lvl1pPr>
            <a:lvl2pPr marL="261938" indent="-261938">
              <a:lnSpc>
                <a:spcPct val="133000"/>
              </a:lnSpc>
              <a:buFont typeface="Arial" panose="020B0604020202020204" pitchFamily="34" charset="0"/>
              <a:buChar char="•"/>
              <a:defRPr lang="nl-NL" sz="2000" kern="1200" spc="-5" dirty="0" smtClean="0">
                <a:solidFill>
                  <a:srgbClr val="213343"/>
                </a:solidFill>
                <a:latin typeface="Arial"/>
                <a:ea typeface="+mn-ea"/>
                <a:cs typeface="Arial"/>
              </a:defRPr>
            </a:lvl2pPr>
            <a:lvl3pPr marL="536575" indent="-274638">
              <a:lnSpc>
                <a:spcPct val="133000"/>
              </a:lnSpc>
              <a:defRPr lang="nl-NL" sz="2000" kern="1200" spc="-5" dirty="0" smtClean="0">
                <a:solidFill>
                  <a:srgbClr val="213343"/>
                </a:solidFill>
                <a:latin typeface="Arial"/>
                <a:ea typeface="+mn-ea"/>
                <a:cs typeface="Arial"/>
              </a:defRPr>
            </a:lvl3pPr>
            <a:lvl4pPr marL="812800" indent="-276225">
              <a:lnSpc>
                <a:spcPct val="133000"/>
              </a:lnSpc>
              <a:defRPr lang="nl-NL" sz="2000" kern="1200" spc="-5" dirty="0" smtClean="0">
                <a:solidFill>
                  <a:srgbClr val="213343"/>
                </a:solidFill>
                <a:latin typeface="Arial"/>
                <a:ea typeface="+mn-ea"/>
                <a:cs typeface="Arial"/>
              </a:defRPr>
            </a:lvl4pPr>
            <a:lvl5pPr marL="1160463" indent="-255588">
              <a:lnSpc>
                <a:spcPct val="133000"/>
              </a:lnSpc>
              <a:defRPr lang="nl-NL" sz="2000" kern="1200" spc="-5" dirty="0">
                <a:solidFill>
                  <a:srgbClr val="213343"/>
                </a:solidFill>
                <a:latin typeface="Arial"/>
                <a:ea typeface="+mn-ea"/>
                <a:cs typeface="Arial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 dirty="0"/>
          </a:p>
        </p:txBody>
      </p:sp>
      <p:sp>
        <p:nvSpPr>
          <p:cNvPr id="8" name="object 3"/>
          <p:cNvSpPr/>
          <p:nvPr userDrawn="1"/>
        </p:nvSpPr>
        <p:spPr>
          <a:xfrm>
            <a:off x="0" y="4674059"/>
            <a:ext cx="6299835" cy="2184400"/>
          </a:xfrm>
          <a:custGeom>
            <a:avLst/>
            <a:gdLst/>
            <a:ahLst/>
            <a:cxnLst/>
            <a:rect l="l" t="t" r="r" b="b"/>
            <a:pathLst>
              <a:path w="6299835" h="2184400">
                <a:moveTo>
                  <a:pt x="5893371" y="0"/>
                </a:moveTo>
                <a:lnTo>
                  <a:pt x="0" y="609663"/>
                </a:lnTo>
                <a:lnTo>
                  <a:pt x="0" y="2183942"/>
                </a:lnTo>
                <a:lnTo>
                  <a:pt x="6299809" y="2183942"/>
                </a:lnTo>
                <a:lnTo>
                  <a:pt x="5893371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Afbeelding 12" descr="HHS_NL_groen_HEX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0800" y="5904000"/>
            <a:ext cx="2880000" cy="85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497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Afbeelding links - tekst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jdelijke aanduiding voor afbeelding 15"/>
          <p:cNvSpPr>
            <a:spLocks noGrp="1"/>
          </p:cNvSpPr>
          <p:nvPr>
            <p:ph type="pic" sz="quarter" idx="12"/>
          </p:nvPr>
        </p:nvSpPr>
        <p:spPr>
          <a:xfrm>
            <a:off x="-7620" y="0"/>
            <a:ext cx="5913120" cy="6858000"/>
          </a:xfrm>
          <a:custGeom>
            <a:avLst/>
            <a:gdLst>
              <a:gd name="connsiteX0" fmla="*/ 0 w 5905500"/>
              <a:gd name="connsiteY0" fmla="*/ 4133849 h 6858000"/>
              <a:gd name="connsiteX1" fmla="*/ 5886450 w 5905500"/>
              <a:gd name="connsiteY1" fmla="*/ 4743449 h 6858000"/>
              <a:gd name="connsiteX2" fmla="*/ 5705475 w 5905500"/>
              <a:gd name="connsiteY2" fmla="*/ 6848474 h 6858000"/>
              <a:gd name="connsiteX3" fmla="*/ 5705474 w 5905500"/>
              <a:gd name="connsiteY3" fmla="*/ 6848474 h 6858000"/>
              <a:gd name="connsiteX4" fmla="*/ 5705474 w 5905500"/>
              <a:gd name="connsiteY4" fmla="*/ 6858000 h 6858000"/>
              <a:gd name="connsiteX5" fmla="*/ 0 w 5905500"/>
              <a:gd name="connsiteY5" fmla="*/ 6858000 h 6858000"/>
              <a:gd name="connsiteX6" fmla="*/ 0 w 5905500"/>
              <a:gd name="connsiteY6" fmla="*/ 6315074 h 6858000"/>
              <a:gd name="connsiteX7" fmla="*/ 0 w 5905500"/>
              <a:gd name="connsiteY7" fmla="*/ 0 h 6858000"/>
              <a:gd name="connsiteX8" fmla="*/ 5410200 w 5905500"/>
              <a:gd name="connsiteY8" fmla="*/ 0 h 6858000"/>
              <a:gd name="connsiteX9" fmla="*/ 5410200 w 5905500"/>
              <a:gd name="connsiteY9" fmla="*/ 3174 h 6858000"/>
              <a:gd name="connsiteX10" fmla="*/ 5419725 w 5905500"/>
              <a:gd name="connsiteY10" fmla="*/ 3179 h 6858000"/>
              <a:gd name="connsiteX11" fmla="*/ 5905500 w 5905500"/>
              <a:gd name="connsiteY11" fmla="*/ 4474988 h 6858000"/>
              <a:gd name="connsiteX12" fmla="*/ 0 w 5905500"/>
              <a:gd name="connsiteY12" fmla="*/ 3802483 h 6858000"/>
              <a:gd name="connsiteX13" fmla="*/ 0 w 5905500"/>
              <a:gd name="connsiteY13" fmla="*/ 542925 h 6858000"/>
              <a:gd name="connsiteX0" fmla="*/ 7620 w 5913120"/>
              <a:gd name="connsiteY0" fmla="*/ 4133849 h 6858000"/>
              <a:gd name="connsiteX1" fmla="*/ 5894070 w 5913120"/>
              <a:gd name="connsiteY1" fmla="*/ 4743449 h 6858000"/>
              <a:gd name="connsiteX2" fmla="*/ 5713095 w 5913120"/>
              <a:gd name="connsiteY2" fmla="*/ 6848474 h 6858000"/>
              <a:gd name="connsiteX3" fmla="*/ 5713094 w 5913120"/>
              <a:gd name="connsiteY3" fmla="*/ 6848474 h 6858000"/>
              <a:gd name="connsiteX4" fmla="*/ 5713094 w 5913120"/>
              <a:gd name="connsiteY4" fmla="*/ 6858000 h 6858000"/>
              <a:gd name="connsiteX5" fmla="*/ 7620 w 5913120"/>
              <a:gd name="connsiteY5" fmla="*/ 6858000 h 6858000"/>
              <a:gd name="connsiteX6" fmla="*/ 7620 w 5913120"/>
              <a:gd name="connsiteY6" fmla="*/ 6315074 h 6858000"/>
              <a:gd name="connsiteX7" fmla="*/ 7620 w 5913120"/>
              <a:gd name="connsiteY7" fmla="*/ 4133849 h 6858000"/>
              <a:gd name="connsiteX8" fmla="*/ 7620 w 5913120"/>
              <a:gd name="connsiteY8" fmla="*/ 0 h 6858000"/>
              <a:gd name="connsiteX9" fmla="*/ 5417820 w 5913120"/>
              <a:gd name="connsiteY9" fmla="*/ 0 h 6858000"/>
              <a:gd name="connsiteX10" fmla="*/ 5417820 w 5913120"/>
              <a:gd name="connsiteY10" fmla="*/ 3174 h 6858000"/>
              <a:gd name="connsiteX11" fmla="*/ 5427345 w 5913120"/>
              <a:gd name="connsiteY11" fmla="*/ 3179 h 6858000"/>
              <a:gd name="connsiteX12" fmla="*/ 5913120 w 5913120"/>
              <a:gd name="connsiteY12" fmla="*/ 4474988 h 6858000"/>
              <a:gd name="connsiteX13" fmla="*/ 0 w 5913120"/>
              <a:gd name="connsiteY13" fmla="*/ 3832963 h 6858000"/>
              <a:gd name="connsiteX14" fmla="*/ 7620 w 5913120"/>
              <a:gd name="connsiteY14" fmla="*/ 542925 h 6858000"/>
              <a:gd name="connsiteX15" fmla="*/ 7620 w 5913120"/>
              <a:gd name="connsiteY15" fmla="*/ 0 h 6858000"/>
              <a:gd name="connsiteX0" fmla="*/ 7620 w 5913120"/>
              <a:gd name="connsiteY0" fmla="*/ 4133849 h 6858000"/>
              <a:gd name="connsiteX1" fmla="*/ 5894070 w 5913120"/>
              <a:gd name="connsiteY1" fmla="*/ 4743449 h 6858000"/>
              <a:gd name="connsiteX2" fmla="*/ 5713095 w 5913120"/>
              <a:gd name="connsiteY2" fmla="*/ 6848474 h 6858000"/>
              <a:gd name="connsiteX3" fmla="*/ 5713094 w 5913120"/>
              <a:gd name="connsiteY3" fmla="*/ 6848474 h 6858000"/>
              <a:gd name="connsiteX4" fmla="*/ 5713094 w 5913120"/>
              <a:gd name="connsiteY4" fmla="*/ 6858000 h 6858000"/>
              <a:gd name="connsiteX5" fmla="*/ 7620 w 5913120"/>
              <a:gd name="connsiteY5" fmla="*/ 6858000 h 6858000"/>
              <a:gd name="connsiteX6" fmla="*/ 7620 w 5913120"/>
              <a:gd name="connsiteY6" fmla="*/ 6315074 h 6858000"/>
              <a:gd name="connsiteX7" fmla="*/ 7620 w 5913120"/>
              <a:gd name="connsiteY7" fmla="*/ 4133849 h 6858000"/>
              <a:gd name="connsiteX8" fmla="*/ 7620 w 5913120"/>
              <a:gd name="connsiteY8" fmla="*/ 0 h 6858000"/>
              <a:gd name="connsiteX9" fmla="*/ 5417820 w 5913120"/>
              <a:gd name="connsiteY9" fmla="*/ 0 h 6858000"/>
              <a:gd name="connsiteX10" fmla="*/ 5417820 w 5913120"/>
              <a:gd name="connsiteY10" fmla="*/ 3174 h 6858000"/>
              <a:gd name="connsiteX11" fmla="*/ 5427345 w 5913120"/>
              <a:gd name="connsiteY11" fmla="*/ 3179 h 6858000"/>
              <a:gd name="connsiteX12" fmla="*/ 5913120 w 5913120"/>
              <a:gd name="connsiteY12" fmla="*/ 4474988 h 6858000"/>
              <a:gd name="connsiteX13" fmla="*/ 0 w 5913120"/>
              <a:gd name="connsiteY13" fmla="*/ 3863443 h 6858000"/>
              <a:gd name="connsiteX14" fmla="*/ 7620 w 5913120"/>
              <a:gd name="connsiteY14" fmla="*/ 542925 h 6858000"/>
              <a:gd name="connsiteX15" fmla="*/ 7620 w 5913120"/>
              <a:gd name="connsiteY1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913120" h="6858000">
                <a:moveTo>
                  <a:pt x="7620" y="4133849"/>
                </a:moveTo>
                <a:lnTo>
                  <a:pt x="5894070" y="4743449"/>
                </a:lnTo>
                <a:lnTo>
                  <a:pt x="5713095" y="6848474"/>
                </a:lnTo>
                <a:lnTo>
                  <a:pt x="5713094" y="6848474"/>
                </a:lnTo>
                <a:lnTo>
                  <a:pt x="5713094" y="6858000"/>
                </a:lnTo>
                <a:lnTo>
                  <a:pt x="7620" y="6858000"/>
                </a:lnTo>
                <a:lnTo>
                  <a:pt x="7620" y="6315074"/>
                </a:lnTo>
                <a:lnTo>
                  <a:pt x="7620" y="4133849"/>
                </a:lnTo>
                <a:close/>
                <a:moveTo>
                  <a:pt x="7620" y="0"/>
                </a:moveTo>
                <a:lnTo>
                  <a:pt x="5417820" y="0"/>
                </a:lnTo>
                <a:lnTo>
                  <a:pt x="5417820" y="3174"/>
                </a:lnTo>
                <a:lnTo>
                  <a:pt x="5427345" y="3179"/>
                </a:lnTo>
                <a:lnTo>
                  <a:pt x="5913120" y="4474988"/>
                </a:lnTo>
                <a:lnTo>
                  <a:pt x="0" y="3863443"/>
                </a:lnTo>
                <a:lnTo>
                  <a:pt x="7620" y="542925"/>
                </a:lnTo>
                <a:lnTo>
                  <a:pt x="762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en-US" smtClean="0"/>
              <a:t>Click icon to add picture</a:t>
            </a:r>
            <a:endParaRPr lang="nl-NL"/>
          </a:p>
        </p:txBody>
      </p:sp>
      <p:sp>
        <p:nvSpPr>
          <p:cNvPr id="2" name="Titel 1"/>
          <p:cNvSpPr>
            <a:spLocks noGrp="1"/>
          </p:cNvSpPr>
          <p:nvPr userDrawn="1">
            <p:ph type="title"/>
          </p:nvPr>
        </p:nvSpPr>
        <p:spPr>
          <a:xfrm>
            <a:off x="6693558" y="709001"/>
            <a:ext cx="4091304" cy="705834"/>
          </a:xfrm>
        </p:spPr>
        <p:txBody>
          <a:bodyPr/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 userDrawn="1">
            <p:ph idx="1"/>
          </p:nvPr>
        </p:nvSpPr>
        <p:spPr>
          <a:xfrm>
            <a:off x="6693558" y="1848779"/>
            <a:ext cx="4091304" cy="4207374"/>
          </a:xfrm>
        </p:spPr>
        <p:txBody>
          <a:bodyPr/>
          <a:lstStyle>
            <a:lvl1pPr marL="0" indent="0">
              <a:lnSpc>
                <a:spcPct val="133000"/>
              </a:lnSpc>
              <a:buNone/>
              <a:defRPr lang="nl-NL" sz="2000" kern="1200" spc="-5" dirty="0" smtClean="0">
                <a:solidFill>
                  <a:srgbClr val="213343"/>
                </a:solidFill>
                <a:latin typeface="Arial"/>
                <a:ea typeface="+mn-ea"/>
                <a:cs typeface="Arial"/>
              </a:defRPr>
            </a:lvl1pPr>
            <a:lvl2pPr marL="261938" indent="-261938">
              <a:lnSpc>
                <a:spcPct val="133000"/>
              </a:lnSpc>
              <a:buFont typeface="Arial" panose="020B0604020202020204" pitchFamily="34" charset="0"/>
              <a:buChar char="•"/>
              <a:defRPr lang="nl-NL" sz="2000" kern="1200" spc="-5" dirty="0" smtClean="0">
                <a:solidFill>
                  <a:srgbClr val="213343"/>
                </a:solidFill>
                <a:latin typeface="Arial"/>
                <a:ea typeface="+mn-ea"/>
                <a:cs typeface="Arial"/>
              </a:defRPr>
            </a:lvl2pPr>
            <a:lvl3pPr marL="536575" indent="-274638">
              <a:lnSpc>
                <a:spcPct val="133000"/>
              </a:lnSpc>
              <a:defRPr lang="nl-NL" sz="2000" kern="1200" spc="-5" dirty="0" smtClean="0">
                <a:solidFill>
                  <a:srgbClr val="213343"/>
                </a:solidFill>
                <a:latin typeface="Arial"/>
                <a:ea typeface="+mn-ea"/>
                <a:cs typeface="Arial"/>
              </a:defRPr>
            </a:lvl3pPr>
            <a:lvl4pPr marL="812800" indent="-276225">
              <a:lnSpc>
                <a:spcPct val="133000"/>
              </a:lnSpc>
              <a:defRPr lang="nl-NL" sz="2000" kern="1200" spc="-5" dirty="0" smtClean="0">
                <a:solidFill>
                  <a:srgbClr val="213343"/>
                </a:solidFill>
                <a:latin typeface="Arial"/>
                <a:ea typeface="+mn-ea"/>
                <a:cs typeface="Arial"/>
              </a:defRPr>
            </a:lvl4pPr>
            <a:lvl5pPr marL="1160463" indent="-255588">
              <a:lnSpc>
                <a:spcPct val="133000"/>
              </a:lnSpc>
              <a:defRPr lang="nl-NL" sz="2000" kern="1200" spc="-5" dirty="0">
                <a:solidFill>
                  <a:srgbClr val="213343"/>
                </a:solidFill>
                <a:latin typeface="Arial"/>
                <a:ea typeface="+mn-ea"/>
                <a:cs typeface="Arial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 dirty="0"/>
          </a:p>
        </p:txBody>
      </p:sp>
      <p:pic>
        <p:nvPicPr>
          <p:cNvPr id="12" name="Afbeelding 11" descr="HHS_NL_groen_HEX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0800" y="5904000"/>
            <a:ext cx="2880000" cy="85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104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ep 8">
            <a:extLst>
              <a:ext uri="{FF2B5EF4-FFF2-40B4-BE49-F238E27FC236}">
                <a16:creationId xmlns:a16="http://schemas.microsoft.com/office/drawing/2014/main" id="{4AEF7F14-3D57-4BF3-81AE-57E8C91DCA07}"/>
              </a:ext>
            </a:extLst>
          </p:cNvPr>
          <p:cNvGrpSpPr/>
          <p:nvPr userDrawn="1"/>
        </p:nvGrpSpPr>
        <p:grpSpPr>
          <a:xfrm>
            <a:off x="1219320" y="406440"/>
            <a:ext cx="9754870" cy="5487515"/>
            <a:chOff x="1219320" y="406440"/>
            <a:chExt cx="9754870" cy="5487515"/>
          </a:xfrm>
        </p:grpSpPr>
        <p:grpSp>
          <p:nvGrpSpPr>
            <p:cNvPr id="22" name="Groep 21"/>
            <p:cNvGrpSpPr/>
            <p:nvPr userDrawn="1"/>
          </p:nvGrpSpPr>
          <p:grpSpPr>
            <a:xfrm>
              <a:off x="1219320" y="406440"/>
              <a:ext cx="9754870" cy="5487515"/>
              <a:chOff x="1219320" y="406440"/>
              <a:chExt cx="9754870" cy="5487515"/>
            </a:xfrm>
          </p:grpSpPr>
          <p:sp>
            <p:nvSpPr>
              <p:cNvPr id="11" name="object 2"/>
              <p:cNvSpPr/>
              <p:nvPr userDrawn="1"/>
            </p:nvSpPr>
            <p:spPr>
              <a:xfrm>
                <a:off x="1219320" y="406440"/>
                <a:ext cx="9754870" cy="5283835"/>
              </a:xfrm>
              <a:custGeom>
                <a:avLst/>
                <a:gdLst/>
                <a:ahLst/>
                <a:cxnLst/>
                <a:rect l="l" t="t" r="r" b="b"/>
                <a:pathLst>
                  <a:path w="9754870" h="5283835">
                    <a:moveTo>
                      <a:pt x="0" y="0"/>
                    </a:moveTo>
                    <a:lnTo>
                      <a:pt x="609663" y="5283720"/>
                    </a:lnTo>
                    <a:lnTo>
                      <a:pt x="9144901" y="5080495"/>
                    </a:lnTo>
                    <a:lnTo>
                      <a:pt x="9754565" y="20322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1" name="object 3"/>
              <p:cNvSpPr/>
              <p:nvPr userDrawn="1"/>
            </p:nvSpPr>
            <p:spPr>
              <a:xfrm>
                <a:off x="5486939" y="5283720"/>
                <a:ext cx="813435" cy="610235"/>
              </a:xfrm>
              <a:custGeom>
                <a:avLst/>
                <a:gdLst/>
                <a:ahLst/>
                <a:cxnLst/>
                <a:rect l="l" t="t" r="r" b="b"/>
                <a:pathLst>
                  <a:path w="813435" h="610235">
                    <a:moveTo>
                      <a:pt x="812876" y="0"/>
                    </a:moveTo>
                    <a:lnTo>
                      <a:pt x="0" y="0"/>
                    </a:lnTo>
                    <a:lnTo>
                      <a:pt x="412788" y="609650"/>
                    </a:lnTo>
                    <a:lnTo>
                      <a:pt x="812876" y="0"/>
                    </a:lnTo>
                    <a:close/>
                  </a:path>
                </a:pathLst>
              </a:custGeom>
              <a:solidFill>
                <a:srgbClr val="9EA7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pic>
          <p:nvPicPr>
            <p:cNvPr id="4" name="Afbeelding 3">
              <a:extLst>
                <a:ext uri="{FF2B5EF4-FFF2-40B4-BE49-F238E27FC236}">
                  <a16:creationId xmlns:a16="http://schemas.microsoft.com/office/drawing/2014/main" id="{916A5A41-70D1-4E19-AA8F-358D4AA1927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l="29424" t="18614" r="34878" b="57624"/>
            <a:stretch/>
          </p:blipFill>
          <p:spPr>
            <a:xfrm>
              <a:off x="1476375" y="514350"/>
              <a:ext cx="975003" cy="762000"/>
            </a:xfrm>
            <a:prstGeom prst="rect">
              <a:avLst/>
            </a:prstGeom>
          </p:spPr>
        </p:pic>
        <p:pic>
          <p:nvPicPr>
            <p:cNvPr id="5" name="Afbeelding 4">
              <a:extLst>
                <a:ext uri="{FF2B5EF4-FFF2-40B4-BE49-F238E27FC236}">
                  <a16:creationId xmlns:a16="http://schemas.microsoft.com/office/drawing/2014/main" id="{578FE056-EDDC-4031-859F-DBF99481F9B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/>
            <a:srcRect l="35801" t="59806" r="32463" b="20796"/>
            <a:stretch/>
          </p:blipFill>
          <p:spPr>
            <a:xfrm>
              <a:off x="9344025" y="4686300"/>
              <a:ext cx="866775" cy="622062"/>
            </a:xfrm>
            <a:prstGeom prst="rect">
              <a:avLst/>
            </a:prstGeom>
          </p:spPr>
        </p:pic>
      </p:grpSp>
      <p:sp>
        <p:nvSpPr>
          <p:cNvPr id="15" name="Tijdelijke aanduiding voor tekst 14"/>
          <p:cNvSpPr>
            <a:spLocks noGrp="1"/>
          </p:cNvSpPr>
          <p:nvPr>
            <p:ph type="body" sz="quarter" idx="13"/>
          </p:nvPr>
        </p:nvSpPr>
        <p:spPr>
          <a:xfrm>
            <a:off x="2451378" y="2616188"/>
            <a:ext cx="7239000" cy="864339"/>
          </a:xfrm>
        </p:spPr>
        <p:txBody>
          <a:bodyPr vert="horz" wrap="square" lIns="0" tIns="43180" rIns="0" bIns="0" rtlCol="0" anchor="ctr">
            <a:spAutoFit/>
          </a:bodyPr>
          <a:lstStyle>
            <a:lvl1pPr marL="8890" indent="0" algn="ctr">
              <a:buNone/>
              <a:defRPr lang="nl-NL" sz="2800" b="0" cap="all" spc="-20" baseline="0" dirty="0" smtClean="0">
                <a:solidFill>
                  <a:srgbClr val="FFFFFF"/>
                </a:solidFill>
                <a:latin typeface="Arial Black"/>
                <a:cs typeface="Arial Black"/>
              </a:defRPr>
            </a:lvl1pPr>
            <a:lvl2pPr marL="193675" indent="0">
              <a:buNone/>
              <a:defRPr lang="nl-NL" sz="1800" dirty="0">
                <a:solidFill>
                  <a:schemeClr val="tx1"/>
                </a:solidFill>
                <a:cs typeface="+mn-cs"/>
              </a:defRPr>
            </a:lvl2pPr>
          </a:lstStyle>
          <a:p>
            <a:pPr marL="12065" marR="5080" lvl="0" indent="-3175" algn="ctr">
              <a:lnSpc>
                <a:spcPts val="3200"/>
              </a:lnSpc>
              <a:spcBef>
                <a:spcPts val="340"/>
              </a:spcBef>
            </a:pPr>
            <a:r>
              <a:rPr lang="en-US" smtClean="0"/>
              <a:t>Click to edit Master text styles</a:t>
            </a:r>
          </a:p>
        </p:txBody>
      </p:sp>
      <p:sp>
        <p:nvSpPr>
          <p:cNvPr id="19" name="Tijdelijke aanduiding voor tekst 18"/>
          <p:cNvSpPr>
            <a:spLocks noGrp="1"/>
          </p:cNvSpPr>
          <p:nvPr>
            <p:ph type="body" sz="quarter" idx="14" hasCustomPrompt="1"/>
          </p:nvPr>
        </p:nvSpPr>
        <p:spPr>
          <a:xfrm>
            <a:off x="1905001" y="5878295"/>
            <a:ext cx="4471386" cy="409343"/>
          </a:xfr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lang="nl-NL" sz="2000" i="1" kern="1200" dirty="0">
                <a:solidFill>
                  <a:srgbClr val="213343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nl-NL" dirty="0"/>
              <a:t>Naam, </a:t>
            </a:r>
          </a:p>
        </p:txBody>
      </p:sp>
      <p:sp>
        <p:nvSpPr>
          <p:cNvPr id="20" name="Tijdelijke aanduiding voor tekst 18"/>
          <p:cNvSpPr>
            <a:spLocks noGrp="1"/>
          </p:cNvSpPr>
          <p:nvPr>
            <p:ph type="body" sz="quarter" idx="15" hasCustomPrompt="1"/>
          </p:nvPr>
        </p:nvSpPr>
        <p:spPr>
          <a:xfrm>
            <a:off x="6407368" y="5878295"/>
            <a:ext cx="4006632" cy="409343"/>
          </a:xfr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lang="nl-NL" sz="2000" i="1" kern="1200" dirty="0">
                <a:solidFill>
                  <a:srgbClr val="213343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nl-NL" dirty="0"/>
              <a:t>functietitel</a:t>
            </a:r>
          </a:p>
        </p:txBody>
      </p:sp>
      <p:sp>
        <p:nvSpPr>
          <p:cNvPr id="16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910800" y="6598800"/>
            <a:ext cx="2743200" cy="1793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1100" i="1" smtClean="0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pPr marL="12700">
              <a:lnSpc>
                <a:spcPts val="1535"/>
              </a:lnSpc>
            </a:pPr>
            <a:fld id="{CAD1C12C-E026-46B5-8F6B-A3D2EAEC19FC}" type="datetime1">
              <a:rPr lang="nl-NL" smtClean="0"/>
              <a:t>14-1-2020</a:t>
            </a:fld>
            <a:endParaRPr lang="en-GB"/>
          </a:p>
        </p:txBody>
      </p:sp>
      <p:sp>
        <p:nvSpPr>
          <p:cNvPr id="17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910800" y="6404400"/>
            <a:ext cx="4114800" cy="1922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1100" i="1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pPr marL="12700">
              <a:lnSpc>
                <a:spcPts val="1535"/>
              </a:lnSpc>
            </a:pPr>
            <a:r>
              <a:rPr lang="nl-NL" smtClean="0"/>
              <a:t>korte titel presentatie - aan te passen via voettekst</a:t>
            </a:r>
            <a:endParaRPr lang="nl-NL" dirty="0"/>
          </a:p>
        </p:txBody>
      </p:sp>
      <p:sp>
        <p:nvSpPr>
          <p:cNvPr id="23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262800" y="6418800"/>
            <a:ext cx="574829" cy="166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r">
              <a:defRPr kumimoji="0" lang="nl-NL" sz="1050" b="0" i="0" u="none" strike="noStrike" cap="none" spc="0" normalizeH="0" baseline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cs typeface="Arial"/>
              </a:defRPr>
            </a:lvl1pPr>
          </a:lstStyle>
          <a:p>
            <a:pPr marL="25400">
              <a:lnSpc>
                <a:spcPts val="1425"/>
              </a:lnSpc>
            </a:pPr>
            <a:fld id="{68BC35B1-DB37-4D69-B23B-4C9E9B475BB5}" type="slidenum">
              <a:rPr lang="en-GB" smtClean="0"/>
              <a:pPr marL="25400">
                <a:lnSpc>
                  <a:spcPts val="1425"/>
                </a:lnSpc>
              </a:pPr>
              <a:t>‹nr.›</a:t>
            </a:fld>
            <a:endParaRPr lang="en-GB" dirty="0"/>
          </a:p>
        </p:txBody>
      </p:sp>
      <p:pic>
        <p:nvPicPr>
          <p:cNvPr id="24" name="Afbeelding 23" descr="HHS_NL_groen_HEX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0800" y="5904000"/>
            <a:ext cx="2880000" cy="85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269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ep 3">
            <a:extLst>
              <a:ext uri="{FF2B5EF4-FFF2-40B4-BE49-F238E27FC236}">
                <a16:creationId xmlns:a16="http://schemas.microsoft.com/office/drawing/2014/main" id="{D64AB382-4DC8-4B0F-94C7-AEA099915EC4}"/>
              </a:ext>
            </a:extLst>
          </p:cNvPr>
          <p:cNvGrpSpPr/>
          <p:nvPr userDrawn="1"/>
        </p:nvGrpSpPr>
        <p:grpSpPr>
          <a:xfrm>
            <a:off x="1219315" y="406440"/>
            <a:ext cx="9754870" cy="5283835"/>
            <a:chOff x="1219315" y="406440"/>
            <a:chExt cx="9754870" cy="5283835"/>
          </a:xfrm>
        </p:grpSpPr>
        <p:sp>
          <p:nvSpPr>
            <p:cNvPr id="14" name="object 2"/>
            <p:cNvSpPr/>
            <p:nvPr userDrawn="1"/>
          </p:nvSpPr>
          <p:spPr>
            <a:xfrm>
              <a:off x="1219315" y="406440"/>
              <a:ext cx="9754870" cy="5283835"/>
            </a:xfrm>
            <a:custGeom>
              <a:avLst/>
              <a:gdLst/>
              <a:ahLst/>
              <a:cxnLst/>
              <a:rect l="l" t="t" r="r" b="b"/>
              <a:pathLst>
                <a:path w="9754870" h="5283835">
                  <a:moveTo>
                    <a:pt x="9754565" y="0"/>
                  </a:moveTo>
                  <a:lnTo>
                    <a:pt x="0" y="203225"/>
                  </a:lnTo>
                  <a:lnTo>
                    <a:pt x="609663" y="5080495"/>
                  </a:lnTo>
                  <a:lnTo>
                    <a:pt x="9144901" y="5283720"/>
                  </a:lnTo>
                  <a:lnTo>
                    <a:pt x="9754565" y="0"/>
                  </a:lnTo>
                  <a:close/>
                </a:path>
              </a:pathLst>
            </a:custGeom>
            <a:solidFill>
              <a:schemeClr val="tx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Afbeelding 17">
              <a:extLst>
                <a:ext uri="{FF2B5EF4-FFF2-40B4-BE49-F238E27FC236}">
                  <a16:creationId xmlns:a16="http://schemas.microsoft.com/office/drawing/2014/main" id="{89931C96-1086-46CF-84F0-387E178E54F7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l="29424" t="18614" r="34878" b="57624"/>
            <a:stretch/>
          </p:blipFill>
          <p:spPr>
            <a:xfrm>
              <a:off x="1476375" y="741029"/>
              <a:ext cx="975003" cy="762000"/>
            </a:xfrm>
            <a:prstGeom prst="rect">
              <a:avLst/>
            </a:prstGeom>
          </p:spPr>
        </p:pic>
        <p:pic>
          <p:nvPicPr>
            <p:cNvPr id="21" name="Afbeelding 20">
              <a:extLst>
                <a:ext uri="{FF2B5EF4-FFF2-40B4-BE49-F238E27FC236}">
                  <a16:creationId xmlns:a16="http://schemas.microsoft.com/office/drawing/2014/main" id="{BFFF8D0A-3D24-4932-947D-0BF048BD1689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/>
            <a:srcRect l="35801" t="59806" r="32463" b="20796"/>
            <a:stretch/>
          </p:blipFill>
          <p:spPr>
            <a:xfrm>
              <a:off x="9344025" y="4886325"/>
              <a:ext cx="866775" cy="622062"/>
            </a:xfrm>
            <a:prstGeom prst="rect">
              <a:avLst/>
            </a:prstGeom>
          </p:spPr>
        </p:pic>
      </p:grpSp>
      <p:sp>
        <p:nvSpPr>
          <p:cNvPr id="16" name="object 3"/>
          <p:cNvSpPr/>
          <p:nvPr userDrawn="1"/>
        </p:nvSpPr>
        <p:spPr>
          <a:xfrm>
            <a:off x="5486939" y="5283720"/>
            <a:ext cx="813435" cy="610235"/>
          </a:xfrm>
          <a:custGeom>
            <a:avLst/>
            <a:gdLst/>
            <a:ahLst/>
            <a:cxnLst/>
            <a:rect l="l" t="t" r="r" b="b"/>
            <a:pathLst>
              <a:path w="813435" h="610235">
                <a:moveTo>
                  <a:pt x="812876" y="0"/>
                </a:moveTo>
                <a:lnTo>
                  <a:pt x="0" y="0"/>
                </a:lnTo>
                <a:lnTo>
                  <a:pt x="412788" y="609650"/>
                </a:lnTo>
                <a:lnTo>
                  <a:pt x="812876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Tijdelijke aanduiding voor tekst 14"/>
          <p:cNvSpPr>
            <a:spLocks noGrp="1"/>
          </p:cNvSpPr>
          <p:nvPr>
            <p:ph type="body" sz="quarter" idx="13"/>
          </p:nvPr>
        </p:nvSpPr>
        <p:spPr>
          <a:xfrm>
            <a:off x="2451378" y="2616188"/>
            <a:ext cx="7239000" cy="864339"/>
          </a:xfrm>
        </p:spPr>
        <p:txBody>
          <a:bodyPr vert="horz" wrap="square" lIns="0" tIns="43180" rIns="0" bIns="0" rtlCol="0" anchor="ctr">
            <a:spAutoFit/>
          </a:bodyPr>
          <a:lstStyle>
            <a:lvl1pPr marL="8890" indent="0" algn="ctr">
              <a:buNone/>
              <a:defRPr lang="nl-NL" sz="2800" b="0" cap="all" spc="-20" baseline="0" dirty="0" smtClean="0">
                <a:solidFill>
                  <a:srgbClr val="FFFFFF"/>
                </a:solidFill>
                <a:latin typeface="Arial Black"/>
                <a:cs typeface="Arial Black"/>
              </a:defRPr>
            </a:lvl1pPr>
            <a:lvl2pPr marL="193675" indent="0">
              <a:buNone/>
              <a:defRPr lang="nl-NL" sz="1800" dirty="0">
                <a:solidFill>
                  <a:schemeClr val="tx1"/>
                </a:solidFill>
                <a:cs typeface="+mn-cs"/>
              </a:defRPr>
            </a:lvl2pPr>
          </a:lstStyle>
          <a:p>
            <a:pPr marL="12065" marR="5080" lvl="0" indent="-3175" algn="ctr">
              <a:lnSpc>
                <a:spcPts val="3200"/>
              </a:lnSpc>
              <a:spcBef>
                <a:spcPts val="340"/>
              </a:spcBef>
            </a:pPr>
            <a:r>
              <a:rPr lang="en-US" smtClean="0"/>
              <a:t>Click to edit Master text styles</a:t>
            </a:r>
          </a:p>
        </p:txBody>
      </p:sp>
      <p:sp>
        <p:nvSpPr>
          <p:cNvPr id="19" name="Tijdelijke aanduiding voor tekst 18"/>
          <p:cNvSpPr>
            <a:spLocks noGrp="1"/>
          </p:cNvSpPr>
          <p:nvPr>
            <p:ph type="body" sz="quarter" idx="14" hasCustomPrompt="1"/>
          </p:nvPr>
        </p:nvSpPr>
        <p:spPr>
          <a:xfrm>
            <a:off x="1904400" y="5878295"/>
            <a:ext cx="4471386" cy="409343"/>
          </a:xfr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lang="nl-NL" sz="2000" i="1" kern="1200" dirty="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nl-NL" dirty="0"/>
              <a:t>Naam, </a:t>
            </a:r>
          </a:p>
        </p:txBody>
      </p:sp>
      <p:sp>
        <p:nvSpPr>
          <p:cNvPr id="20" name="Tijdelijke aanduiding voor tekst 18"/>
          <p:cNvSpPr>
            <a:spLocks noGrp="1"/>
          </p:cNvSpPr>
          <p:nvPr>
            <p:ph type="body" sz="quarter" idx="15" hasCustomPrompt="1"/>
          </p:nvPr>
        </p:nvSpPr>
        <p:spPr>
          <a:xfrm>
            <a:off x="6408000" y="5878295"/>
            <a:ext cx="4006632" cy="409343"/>
          </a:xfr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lang="nl-NL" sz="2000" i="1" kern="1200" dirty="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nl-NL" dirty="0"/>
              <a:t>functietitel</a:t>
            </a:r>
          </a:p>
        </p:txBody>
      </p:sp>
      <p:sp>
        <p:nvSpPr>
          <p:cNvPr id="17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910800" y="6598800"/>
            <a:ext cx="2743200" cy="1793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1100" i="1" smtClean="0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pPr marL="12700">
              <a:lnSpc>
                <a:spcPts val="1535"/>
              </a:lnSpc>
            </a:pPr>
            <a:fld id="{CAD1C12C-E026-46B5-8F6B-A3D2EAEC19FC}" type="datetime1">
              <a:rPr lang="nl-NL" smtClean="0"/>
              <a:t>14-1-2020</a:t>
            </a:fld>
            <a:endParaRPr lang="en-GB"/>
          </a:p>
        </p:txBody>
      </p:sp>
      <p:sp>
        <p:nvSpPr>
          <p:cNvPr id="22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910800" y="6404400"/>
            <a:ext cx="4114800" cy="1922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1100" i="1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pPr marL="12700">
              <a:lnSpc>
                <a:spcPts val="1535"/>
              </a:lnSpc>
            </a:pPr>
            <a:r>
              <a:rPr lang="nl-NL" smtClean="0"/>
              <a:t>korte titel presentatie - aan te passen via voettekst</a:t>
            </a:r>
            <a:endParaRPr lang="nl-NL" dirty="0"/>
          </a:p>
        </p:txBody>
      </p:sp>
      <p:sp>
        <p:nvSpPr>
          <p:cNvPr id="23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262800" y="6418800"/>
            <a:ext cx="574829" cy="166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r">
              <a:defRPr kumimoji="0" lang="nl-NL" sz="1050" b="0" i="0" u="none" strike="noStrike" cap="none" spc="0" normalizeH="0" baseline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cs typeface="Arial"/>
              </a:defRPr>
            </a:lvl1pPr>
          </a:lstStyle>
          <a:p>
            <a:pPr marL="25400">
              <a:lnSpc>
                <a:spcPts val="1425"/>
              </a:lnSpc>
            </a:pPr>
            <a:fld id="{68BC35B1-DB37-4D69-B23B-4C9E9B475BB5}" type="slidenum">
              <a:rPr lang="en-GB" smtClean="0"/>
              <a:pPr marL="25400">
                <a:lnSpc>
                  <a:spcPts val="1425"/>
                </a:lnSpc>
              </a:pPr>
              <a:t>‹nr.›</a:t>
            </a:fld>
            <a:endParaRPr lang="en-GB" dirty="0"/>
          </a:p>
        </p:txBody>
      </p:sp>
      <p:pic>
        <p:nvPicPr>
          <p:cNvPr id="24" name="Afbeelding 2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0800" y="5904000"/>
            <a:ext cx="2880000" cy="85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085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6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algn="l">
              <a:defRPr/>
            </a:lvl1pPr>
          </a:lstStyle>
          <a:p>
            <a:r>
              <a:rPr lang="nl-NL" dirty="0"/>
              <a:t>Klik hier en voeg de afbeelding in, klik vervolgens 'reset' of 'opnieuw instellen' in het menu</a:t>
            </a:r>
          </a:p>
        </p:txBody>
      </p: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1409838" y="5321860"/>
            <a:ext cx="9970775" cy="428835"/>
          </a:xfrm>
        </p:spPr>
        <p:txBody>
          <a:bodyPr anchor="b"/>
          <a:lstStyle>
            <a:lvl1pPr>
              <a:defRPr lang="nl-NL" sz="2800" b="1" kern="1200" cap="all" spc="-5" baseline="0" smtClean="0">
                <a:solidFill>
                  <a:srgbClr val="FFFFFF"/>
                </a:solidFill>
                <a:latin typeface="+mj-lt"/>
                <a:ea typeface="+mn-ea"/>
                <a:cs typeface="Arial Black"/>
              </a:defRPr>
            </a:lvl1pPr>
          </a:lstStyle>
          <a:p>
            <a:r>
              <a:rPr lang="en-US" smtClean="0"/>
              <a:t>Click to edit Master title style</a:t>
            </a:r>
            <a:endParaRPr lang="nl-NL" dirty="0"/>
          </a:p>
        </p:txBody>
      </p:sp>
      <p:sp>
        <p:nvSpPr>
          <p:cNvPr id="16" name="Tijdelijke aanduiding voor tekst 11"/>
          <p:cNvSpPr>
            <a:spLocks noGrp="1"/>
          </p:cNvSpPr>
          <p:nvPr>
            <p:ph type="body" sz="quarter" idx="11"/>
          </p:nvPr>
        </p:nvSpPr>
        <p:spPr>
          <a:xfrm>
            <a:off x="7923882" y="812880"/>
            <a:ext cx="3456000" cy="3456000"/>
          </a:xfrm>
          <a:blipFill rotWithShape="1">
            <a:blip r:embed="rId2"/>
            <a:stretch>
              <a:fillRect/>
            </a:stretch>
          </a:blipFill>
        </p:spPr>
        <p:txBody>
          <a:bodyPr lIns="0" tIns="0" rIns="0" bIns="0">
            <a:noAutofit/>
          </a:bodyPr>
          <a:lstStyle>
            <a:lvl1pPr marL="0" indent="0" algn="r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#"/>
          <p:cNvSpPr>
            <a:spLocks noGrp="1"/>
          </p:cNvSpPr>
          <p:nvPr>
            <p:ph type="body" idx="1" hasCustomPrompt="1"/>
          </p:nvPr>
        </p:nvSpPr>
        <p:spPr>
          <a:xfrm>
            <a:off x="8169275" y="1084233"/>
            <a:ext cx="2978150" cy="2103467"/>
          </a:xfrm>
        </p:spPr>
        <p:txBody>
          <a:bodyPr wrap="none" lIns="0" rIns="0">
            <a:noAutofit/>
          </a:bodyPr>
          <a:lstStyle>
            <a:lvl1pPr marL="0" indent="0" algn="ctr">
              <a:buNone/>
              <a:defRPr sz="1390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dirty="0"/>
              <a:t>#</a:t>
            </a:r>
          </a:p>
        </p:txBody>
      </p:sp>
      <p:sp>
        <p:nvSpPr>
          <p:cNvPr id="14" name="#"/>
          <p:cNvSpPr>
            <a:spLocks noGrp="1"/>
          </p:cNvSpPr>
          <p:nvPr>
            <p:ph type="body" idx="15" hasCustomPrompt="1"/>
          </p:nvPr>
        </p:nvSpPr>
        <p:spPr>
          <a:xfrm>
            <a:off x="8153400" y="1198532"/>
            <a:ext cx="2997200" cy="484748"/>
          </a:xfrm>
        </p:spPr>
        <p:txBody>
          <a:bodyPr wrap="square" lIns="0" rIns="0">
            <a:spAutoFit/>
          </a:bodyPr>
          <a:lstStyle>
            <a:lvl1pPr marL="0" indent="0" algn="ctr">
              <a:buNone/>
              <a:defRPr sz="2000" cap="none">
                <a:solidFill>
                  <a:srgbClr val="21334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dirty="0" smtClean="0"/>
              <a:t>HOOFDSTUK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93191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algn="l">
              <a:defRPr/>
            </a:lvl1pPr>
          </a:lstStyle>
          <a:p>
            <a:r>
              <a:rPr lang="nl-NL" dirty="0"/>
              <a:t>Klik hier en voeg de afbeelding in, klik vervolgens 'reset' of 'opnieuw instellen' in het menu</a:t>
            </a:r>
          </a:p>
        </p:txBody>
      </p:sp>
      <p:sp>
        <p:nvSpPr>
          <p:cNvPr id="12" name="Tijdelijke aanduiding voor tekst 11"/>
          <p:cNvSpPr>
            <a:spLocks noGrp="1"/>
          </p:cNvSpPr>
          <p:nvPr>
            <p:ph type="body" sz="quarter" idx="11"/>
          </p:nvPr>
        </p:nvSpPr>
        <p:spPr>
          <a:xfrm>
            <a:off x="1" y="0"/>
            <a:ext cx="12192000" cy="6858000"/>
          </a:xfrm>
          <a:blipFill>
            <a:blip r:embed="rId2"/>
            <a:stretch>
              <a:fillRect/>
            </a:stretch>
          </a:blipFill>
        </p:spPr>
        <p:txBody>
          <a:bodyPr lIns="0" tIns="0" rIns="0" bIns="0">
            <a:no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48626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910800" y="6598800"/>
            <a:ext cx="2743200" cy="1793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1100" i="1" smtClean="0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pPr marL="12700">
              <a:lnSpc>
                <a:spcPts val="1535"/>
              </a:lnSpc>
            </a:pPr>
            <a:fld id="{CAD1C12C-E026-46B5-8F6B-A3D2EAEC19FC}" type="datetime1">
              <a:rPr lang="nl-NL" smtClean="0"/>
              <a:t>14-1-2020</a:t>
            </a:fld>
            <a:endParaRPr lang="en-GB"/>
          </a:p>
        </p:txBody>
      </p:sp>
      <p:sp>
        <p:nvSpPr>
          <p:cNvPr id="8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910800" y="6404400"/>
            <a:ext cx="4114800" cy="1922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1100" i="1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pPr marL="12700">
              <a:lnSpc>
                <a:spcPts val="1535"/>
              </a:lnSpc>
            </a:pPr>
            <a:r>
              <a:rPr lang="nl-NL" smtClean="0"/>
              <a:t>korte titel presentatie - aan te passen via voettekst</a:t>
            </a:r>
            <a:endParaRPr lang="nl-NL" dirty="0"/>
          </a:p>
        </p:txBody>
      </p:sp>
      <p:sp>
        <p:nvSpPr>
          <p:cNvPr id="9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262800" y="6418800"/>
            <a:ext cx="574829" cy="166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r">
              <a:defRPr kumimoji="0" lang="nl-NL" sz="1050" b="0" i="0" u="none" strike="noStrike" cap="none" spc="0" normalizeH="0" baseline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cs typeface="Arial"/>
              </a:defRPr>
            </a:lvl1pPr>
          </a:lstStyle>
          <a:p>
            <a:pPr marL="25400">
              <a:lnSpc>
                <a:spcPts val="1425"/>
              </a:lnSpc>
            </a:pPr>
            <a:fld id="{68BC35B1-DB37-4D69-B23B-4C9E9B475BB5}" type="slidenum">
              <a:rPr lang="en-GB" smtClean="0"/>
              <a:pPr marL="25400">
                <a:lnSpc>
                  <a:spcPts val="1425"/>
                </a:lnSpc>
              </a:pPr>
              <a:t>‹nr.›</a:t>
            </a:fld>
            <a:endParaRPr lang="en-GB" dirty="0"/>
          </a:p>
        </p:txBody>
      </p:sp>
      <p:pic>
        <p:nvPicPr>
          <p:cNvPr id="10" name="Afbeelding 9" descr="HHS_NL_groen_HEX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0800" y="5904000"/>
            <a:ext cx="2880000" cy="85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565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cat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4657" y="0"/>
            <a:ext cx="10327343" cy="6858000"/>
          </a:xfrm>
          <a:prstGeom prst="rect">
            <a:avLst/>
          </a:prstGeom>
        </p:spPr>
      </p:pic>
      <p:sp>
        <p:nvSpPr>
          <p:cNvPr id="5" name="object 11"/>
          <p:cNvSpPr txBox="1"/>
          <p:nvPr userDrawn="1"/>
        </p:nvSpPr>
        <p:spPr>
          <a:xfrm>
            <a:off x="2019300" y="1014830"/>
            <a:ext cx="2490051" cy="635000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337820" algn="r">
              <a:lnSpc>
                <a:spcPct val="100000"/>
              </a:lnSpc>
              <a:spcBef>
                <a:spcPts val="259"/>
              </a:spcBef>
            </a:pPr>
            <a:r>
              <a:rPr sz="1200" b="1" dirty="0">
                <a:solidFill>
                  <a:schemeClr val="tx2"/>
                </a:solidFill>
                <a:latin typeface="Arial Black"/>
                <a:cs typeface="Arial Black"/>
              </a:rPr>
              <a:t>HOOF</a:t>
            </a:r>
            <a:r>
              <a:rPr sz="1200" b="1" spc="-45" dirty="0">
                <a:solidFill>
                  <a:schemeClr val="tx2"/>
                </a:solidFill>
                <a:latin typeface="Arial Black"/>
                <a:cs typeface="Arial Black"/>
              </a:rPr>
              <a:t>D</a:t>
            </a:r>
            <a:r>
              <a:rPr sz="1200" b="1" dirty="0">
                <a:solidFill>
                  <a:schemeClr val="tx2"/>
                </a:solidFill>
                <a:latin typeface="Arial Black"/>
                <a:cs typeface="Arial Black"/>
              </a:rPr>
              <a:t>VESTIGING</a:t>
            </a:r>
            <a:endParaRPr sz="1200" dirty="0">
              <a:solidFill>
                <a:schemeClr val="tx2"/>
              </a:solidFill>
              <a:latin typeface="Arial Black"/>
              <a:cs typeface="Arial Black"/>
            </a:endParaRPr>
          </a:p>
          <a:p>
            <a:pPr marL="560070" marR="5080" indent="-548005" algn="r">
              <a:lnSpc>
                <a:spcPct val="111100"/>
              </a:lnSpc>
            </a:pPr>
            <a:r>
              <a:rPr sz="1200" dirty="0">
                <a:solidFill>
                  <a:schemeClr val="tx2"/>
                </a:solidFill>
                <a:latin typeface="Arial"/>
                <a:cs typeface="Arial"/>
              </a:rPr>
              <a:t>Johanna </a:t>
            </a:r>
            <a:r>
              <a:rPr sz="1200" spc="-10" dirty="0">
                <a:solidFill>
                  <a:schemeClr val="tx2"/>
                </a:solidFill>
                <a:latin typeface="Arial"/>
                <a:cs typeface="Arial"/>
              </a:rPr>
              <a:t>Westerdijkplein </a:t>
            </a:r>
            <a:r>
              <a:rPr sz="1200" spc="-5" dirty="0" smtClean="0">
                <a:solidFill>
                  <a:schemeClr val="tx2"/>
                </a:solidFill>
                <a:latin typeface="Arial"/>
                <a:cs typeface="Arial"/>
              </a:rPr>
              <a:t>75</a:t>
            </a:r>
            <a:endParaRPr lang="en-US" sz="1200" spc="-5" dirty="0" smtClean="0">
              <a:solidFill>
                <a:schemeClr val="tx2"/>
              </a:solidFill>
              <a:latin typeface="Arial"/>
              <a:cs typeface="Arial"/>
            </a:endParaRPr>
          </a:p>
          <a:p>
            <a:pPr marL="560070" marR="5080" indent="-548005" algn="r">
              <a:lnSpc>
                <a:spcPct val="111100"/>
              </a:lnSpc>
            </a:pPr>
            <a:r>
              <a:rPr sz="1200" spc="-5" dirty="0" smtClean="0">
                <a:solidFill>
                  <a:schemeClr val="tx2"/>
                </a:solidFill>
                <a:latin typeface="Arial"/>
                <a:cs typeface="Arial"/>
              </a:rPr>
              <a:t>2521 </a:t>
            </a:r>
            <a:r>
              <a:rPr sz="1200" dirty="0">
                <a:solidFill>
                  <a:schemeClr val="tx2"/>
                </a:solidFill>
                <a:latin typeface="Arial"/>
                <a:cs typeface="Arial"/>
              </a:rPr>
              <a:t>EN </a:t>
            </a:r>
            <a:r>
              <a:rPr sz="1200" spc="-5" dirty="0">
                <a:solidFill>
                  <a:schemeClr val="tx2"/>
                </a:solidFill>
                <a:latin typeface="Arial"/>
                <a:cs typeface="Arial"/>
              </a:rPr>
              <a:t>Den</a:t>
            </a:r>
            <a:r>
              <a:rPr sz="1200" spc="-95" dirty="0">
                <a:solidFill>
                  <a:schemeClr val="tx2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chemeClr val="tx2"/>
                </a:solidFill>
                <a:latin typeface="Arial"/>
                <a:cs typeface="Arial"/>
              </a:rPr>
              <a:t>Haag</a:t>
            </a:r>
            <a:endParaRPr sz="1200" dirty="0">
              <a:solidFill>
                <a:schemeClr val="tx2"/>
              </a:solidFill>
              <a:latin typeface="Arial"/>
              <a:cs typeface="Arial"/>
            </a:endParaRPr>
          </a:p>
        </p:txBody>
      </p:sp>
      <p:sp>
        <p:nvSpPr>
          <p:cNvPr id="7" name="object 12"/>
          <p:cNvSpPr txBox="1"/>
          <p:nvPr userDrawn="1"/>
        </p:nvSpPr>
        <p:spPr>
          <a:xfrm>
            <a:off x="2942413" y="2240499"/>
            <a:ext cx="1567180" cy="635000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algn="r">
              <a:lnSpc>
                <a:spcPct val="100000"/>
              </a:lnSpc>
              <a:spcBef>
                <a:spcPts val="259"/>
              </a:spcBef>
            </a:pPr>
            <a:r>
              <a:rPr sz="1200" b="1" dirty="0">
                <a:solidFill>
                  <a:schemeClr val="tx2"/>
                </a:solidFill>
                <a:latin typeface="Arial Black"/>
                <a:cs typeface="Arial Black"/>
              </a:rPr>
              <a:t>VESTIGING</a:t>
            </a:r>
            <a:r>
              <a:rPr sz="1200" b="1" spc="-105" dirty="0">
                <a:solidFill>
                  <a:schemeClr val="tx2"/>
                </a:solidFill>
                <a:latin typeface="Arial Black"/>
                <a:cs typeface="Arial Black"/>
              </a:rPr>
              <a:t> </a:t>
            </a:r>
            <a:r>
              <a:rPr sz="1200" b="1" dirty="0">
                <a:solidFill>
                  <a:schemeClr val="tx2"/>
                </a:solidFill>
                <a:latin typeface="Arial Black"/>
                <a:cs typeface="Arial Black"/>
              </a:rPr>
              <a:t>DELFT</a:t>
            </a:r>
            <a:endParaRPr sz="1200" dirty="0">
              <a:solidFill>
                <a:schemeClr val="tx2"/>
              </a:solidFill>
              <a:latin typeface="Arial Black"/>
              <a:cs typeface="Arial Black"/>
            </a:endParaRPr>
          </a:p>
          <a:p>
            <a:pPr marL="90805" algn="r">
              <a:lnSpc>
                <a:spcPct val="100000"/>
              </a:lnSpc>
              <a:spcBef>
                <a:spcPts val="160"/>
              </a:spcBef>
            </a:pPr>
            <a:r>
              <a:rPr sz="1200" spc="-5" dirty="0">
                <a:solidFill>
                  <a:schemeClr val="tx2"/>
                </a:solidFill>
                <a:latin typeface="Arial"/>
                <a:cs typeface="Arial"/>
              </a:rPr>
              <a:t>Rotterdamseweg</a:t>
            </a:r>
            <a:r>
              <a:rPr sz="1200" spc="-100" dirty="0">
                <a:solidFill>
                  <a:schemeClr val="tx2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chemeClr val="tx2"/>
                </a:solidFill>
                <a:latin typeface="Arial"/>
                <a:cs typeface="Arial"/>
              </a:rPr>
              <a:t>137</a:t>
            </a:r>
            <a:endParaRPr sz="1200" dirty="0">
              <a:solidFill>
                <a:schemeClr val="tx2"/>
              </a:solidFill>
              <a:latin typeface="Arial"/>
              <a:cs typeface="Arial"/>
            </a:endParaRPr>
          </a:p>
          <a:p>
            <a:pPr marL="643890" algn="r">
              <a:lnSpc>
                <a:spcPct val="100000"/>
              </a:lnSpc>
              <a:spcBef>
                <a:spcPts val="160"/>
              </a:spcBef>
            </a:pPr>
            <a:r>
              <a:rPr sz="1200" spc="-5" dirty="0">
                <a:solidFill>
                  <a:schemeClr val="tx2"/>
                </a:solidFill>
                <a:latin typeface="Arial"/>
                <a:cs typeface="Arial"/>
              </a:rPr>
              <a:t>2628 </a:t>
            </a:r>
            <a:r>
              <a:rPr sz="1200" dirty="0">
                <a:solidFill>
                  <a:schemeClr val="tx2"/>
                </a:solidFill>
                <a:latin typeface="Arial"/>
                <a:cs typeface="Arial"/>
              </a:rPr>
              <a:t>AL</a:t>
            </a:r>
            <a:r>
              <a:rPr sz="1200" spc="-204" dirty="0">
                <a:solidFill>
                  <a:schemeClr val="tx2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chemeClr val="tx2"/>
                </a:solidFill>
                <a:latin typeface="Arial"/>
                <a:cs typeface="Arial"/>
              </a:rPr>
              <a:t>Delft</a:t>
            </a:r>
            <a:endParaRPr sz="1200" dirty="0">
              <a:solidFill>
                <a:schemeClr val="tx2"/>
              </a:solidFill>
              <a:latin typeface="Arial"/>
              <a:cs typeface="Arial"/>
            </a:endParaRPr>
          </a:p>
        </p:txBody>
      </p:sp>
      <p:sp>
        <p:nvSpPr>
          <p:cNvPr id="8" name="object 13"/>
          <p:cNvSpPr txBox="1"/>
          <p:nvPr userDrawn="1"/>
        </p:nvSpPr>
        <p:spPr>
          <a:xfrm>
            <a:off x="1168401" y="3459820"/>
            <a:ext cx="3340846" cy="654025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260"/>
              </a:spcBef>
            </a:pPr>
            <a:r>
              <a:rPr sz="1200" b="1" spc="-10" dirty="0">
                <a:solidFill>
                  <a:schemeClr val="tx2"/>
                </a:solidFill>
                <a:latin typeface="Arial Black"/>
                <a:cs typeface="Arial Black"/>
              </a:rPr>
              <a:t>SPORTCAMPUS</a:t>
            </a:r>
            <a:r>
              <a:rPr sz="1200" b="1" spc="-55" dirty="0">
                <a:solidFill>
                  <a:schemeClr val="tx2"/>
                </a:solidFill>
                <a:latin typeface="Arial Black"/>
                <a:cs typeface="Arial Black"/>
              </a:rPr>
              <a:t> </a:t>
            </a:r>
            <a:r>
              <a:rPr sz="1200" b="1" spc="-15" dirty="0">
                <a:solidFill>
                  <a:schemeClr val="tx2"/>
                </a:solidFill>
                <a:latin typeface="Arial Black"/>
                <a:cs typeface="Arial Black"/>
              </a:rPr>
              <a:t>ZUIDERPARK</a:t>
            </a:r>
            <a:endParaRPr sz="1200" dirty="0">
              <a:solidFill>
                <a:schemeClr val="tx2"/>
              </a:solidFill>
              <a:latin typeface="Arial Black"/>
              <a:cs typeface="Arial Black"/>
            </a:endParaRPr>
          </a:p>
          <a:p>
            <a:pPr marR="5080" algn="r">
              <a:lnSpc>
                <a:spcPct val="100000"/>
              </a:lnSpc>
              <a:spcBef>
                <a:spcPts val="260"/>
              </a:spcBef>
            </a:pPr>
            <a:r>
              <a:rPr lang="nl-NL" sz="1200" dirty="0" smtClean="0">
                <a:solidFill>
                  <a:schemeClr val="tx2"/>
                </a:solidFill>
                <a:latin typeface="+mn-lt"/>
                <a:cs typeface="Arial"/>
              </a:rPr>
              <a:t>Meester P. </a:t>
            </a:r>
            <a:r>
              <a:rPr lang="nl-NL" sz="1200" dirty="0" err="1" smtClean="0">
                <a:solidFill>
                  <a:schemeClr val="tx2"/>
                </a:solidFill>
                <a:latin typeface="+mn-lt"/>
                <a:cs typeface="Arial"/>
              </a:rPr>
              <a:t>Droogleever</a:t>
            </a:r>
            <a:r>
              <a:rPr lang="nl-NL" sz="1200" baseline="0" dirty="0" smtClean="0">
                <a:solidFill>
                  <a:schemeClr val="tx2"/>
                </a:solidFill>
                <a:latin typeface="+mn-lt"/>
                <a:cs typeface="Arial"/>
              </a:rPr>
              <a:t> </a:t>
            </a:r>
            <a:r>
              <a:rPr lang="nl-NL" sz="1200" dirty="0" smtClean="0">
                <a:solidFill>
                  <a:schemeClr val="tx2"/>
                </a:solidFill>
                <a:latin typeface="+mn-lt"/>
                <a:cs typeface="Arial"/>
              </a:rPr>
              <a:t>Fortuynweg 22</a:t>
            </a:r>
          </a:p>
          <a:p>
            <a:pPr marR="5080" algn="r">
              <a:lnSpc>
                <a:spcPct val="100000"/>
              </a:lnSpc>
              <a:spcBef>
                <a:spcPts val="260"/>
              </a:spcBef>
            </a:pPr>
            <a:r>
              <a:rPr lang="nl-NL" sz="1200" spc="-5" dirty="0" smtClean="0">
                <a:solidFill>
                  <a:schemeClr val="tx2"/>
                </a:solidFill>
                <a:latin typeface="+mn-lt"/>
                <a:cs typeface="Arial"/>
              </a:rPr>
              <a:t>2533 SR Den</a:t>
            </a:r>
            <a:r>
              <a:rPr lang="nl-NL" sz="1200" spc="-100" dirty="0" smtClean="0">
                <a:solidFill>
                  <a:schemeClr val="tx2"/>
                </a:solidFill>
                <a:latin typeface="+mn-lt"/>
                <a:cs typeface="Arial"/>
              </a:rPr>
              <a:t> </a:t>
            </a:r>
            <a:r>
              <a:rPr lang="nl-NL" sz="1200" spc="-5" dirty="0" smtClean="0">
                <a:solidFill>
                  <a:schemeClr val="tx2"/>
                </a:solidFill>
                <a:latin typeface="+mn-lt"/>
                <a:cs typeface="Arial"/>
              </a:rPr>
              <a:t>Haag</a:t>
            </a:r>
            <a:endParaRPr lang="nl-NL" sz="1200" dirty="0">
              <a:solidFill>
                <a:schemeClr val="tx2"/>
              </a:solidFill>
              <a:latin typeface="+mn-lt"/>
              <a:cs typeface="Arial"/>
            </a:endParaRPr>
          </a:p>
        </p:txBody>
      </p:sp>
      <p:sp>
        <p:nvSpPr>
          <p:cNvPr id="9" name="object 14"/>
          <p:cNvSpPr txBox="1"/>
          <p:nvPr userDrawn="1"/>
        </p:nvSpPr>
        <p:spPr>
          <a:xfrm>
            <a:off x="2316144" y="4679139"/>
            <a:ext cx="2193290" cy="654025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60"/>
              </a:spcBef>
            </a:pPr>
            <a:r>
              <a:rPr sz="1200" b="1" dirty="0">
                <a:solidFill>
                  <a:schemeClr val="tx2"/>
                </a:solidFill>
                <a:latin typeface="Arial Black"/>
                <a:cs typeface="Arial Black"/>
              </a:rPr>
              <a:t>VESTIGING</a:t>
            </a:r>
            <a:r>
              <a:rPr sz="1200" b="1" spc="-105" dirty="0">
                <a:solidFill>
                  <a:schemeClr val="tx2"/>
                </a:solidFill>
                <a:latin typeface="Arial Black"/>
                <a:cs typeface="Arial Black"/>
              </a:rPr>
              <a:t> </a:t>
            </a:r>
            <a:r>
              <a:rPr sz="1200" b="1" spc="-5" dirty="0">
                <a:solidFill>
                  <a:schemeClr val="tx2"/>
                </a:solidFill>
                <a:latin typeface="Arial Black"/>
                <a:cs typeface="Arial Black"/>
              </a:rPr>
              <a:t>ZOETERMEER</a:t>
            </a:r>
            <a:endParaRPr sz="1200" dirty="0">
              <a:solidFill>
                <a:schemeClr val="tx2"/>
              </a:solidFill>
              <a:latin typeface="Arial Black"/>
              <a:cs typeface="Arial Black"/>
            </a:endParaRPr>
          </a:p>
          <a:p>
            <a:pPr marL="12700" algn="r">
              <a:lnSpc>
                <a:spcPct val="100000"/>
              </a:lnSpc>
              <a:spcBef>
                <a:spcPts val="260"/>
              </a:spcBef>
            </a:pPr>
            <a:r>
              <a:rPr lang="nl-NL" sz="1200" dirty="0" err="1" smtClean="0">
                <a:solidFill>
                  <a:schemeClr val="tx2"/>
                </a:solidFill>
                <a:latin typeface="+mn-lt"/>
                <a:cs typeface="Arial"/>
              </a:rPr>
              <a:t>Bleiswijkseweg</a:t>
            </a:r>
            <a:r>
              <a:rPr lang="nl-NL" sz="1200" dirty="0" smtClean="0">
                <a:solidFill>
                  <a:schemeClr val="tx2"/>
                </a:solidFill>
                <a:latin typeface="+mn-lt"/>
                <a:cs typeface="Arial"/>
              </a:rPr>
              <a:t> 37</a:t>
            </a:r>
            <a:endParaRPr lang="nl-NL" sz="1200" spc="-5" dirty="0" smtClean="0">
              <a:solidFill>
                <a:schemeClr val="tx2"/>
              </a:solidFill>
              <a:latin typeface="+mn-lt"/>
              <a:cs typeface="Arial"/>
            </a:endParaRPr>
          </a:p>
          <a:p>
            <a:pPr marL="12700" algn="r">
              <a:lnSpc>
                <a:spcPct val="100000"/>
              </a:lnSpc>
              <a:spcBef>
                <a:spcPts val="260"/>
              </a:spcBef>
            </a:pPr>
            <a:r>
              <a:rPr lang="nl-NL" sz="1200" spc="-5" dirty="0" smtClean="0">
                <a:solidFill>
                  <a:schemeClr val="tx2"/>
                </a:solidFill>
                <a:latin typeface="+mn-lt"/>
                <a:cs typeface="Arial"/>
              </a:rPr>
              <a:t>2712 BP</a:t>
            </a:r>
            <a:r>
              <a:rPr lang="nl-NL" sz="1200" dirty="0" smtClean="0">
                <a:solidFill>
                  <a:schemeClr val="tx2"/>
                </a:solidFill>
                <a:latin typeface="+mn-lt"/>
                <a:cs typeface="Arial"/>
              </a:rPr>
              <a:t> </a:t>
            </a:r>
            <a:r>
              <a:rPr lang="nl-NL" sz="1200" spc="-5" dirty="0" smtClean="0">
                <a:solidFill>
                  <a:schemeClr val="tx2"/>
                </a:solidFill>
                <a:latin typeface="+mn-lt"/>
                <a:cs typeface="Arial"/>
              </a:rPr>
              <a:t>Zoetermeer</a:t>
            </a:r>
            <a:endParaRPr lang="nl-NL" sz="1200" dirty="0">
              <a:solidFill>
                <a:schemeClr val="tx2"/>
              </a:solidFill>
              <a:latin typeface="+mn-lt"/>
              <a:cs typeface="Arial"/>
            </a:endParaRPr>
          </a:p>
        </p:txBody>
      </p:sp>
      <p:pic>
        <p:nvPicPr>
          <p:cNvPr id="10" name="Afbeelding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1041" y="3035031"/>
            <a:ext cx="3510570" cy="1039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763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Anima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lets-1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389" cy="6858000"/>
          </a:xfrm>
          <a:prstGeom prst="rect">
            <a:avLst/>
          </a:prstGeom>
        </p:spPr>
      </p:pic>
      <p:pic>
        <p:nvPicPr>
          <p:cNvPr id="3" name="Afbeelding 2" descr="lets-2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389" cy="6858000"/>
          </a:xfrm>
          <a:prstGeom prst="rect">
            <a:avLst/>
          </a:prstGeom>
        </p:spPr>
      </p:pic>
      <p:pic>
        <p:nvPicPr>
          <p:cNvPr id="4" name="Afbeelding 3" descr="lets-3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389" cy="6858000"/>
          </a:xfrm>
          <a:prstGeom prst="rect">
            <a:avLst/>
          </a:prstGeom>
        </p:spPr>
      </p:pic>
      <p:pic>
        <p:nvPicPr>
          <p:cNvPr id="5" name="Afbeelding 4" descr="lets-4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3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541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5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2425940" y="1194832"/>
            <a:ext cx="7114540" cy="451406"/>
          </a:xfrm>
          <a:prstGeom prst="rect">
            <a:avLst/>
          </a:prstGeom>
        </p:spPr>
        <p:txBody>
          <a:bodyPr vert="horz" wrap="square" lIns="0" tIns="40640" rIns="0" bIns="0" rtlCol="0" anchor="b">
            <a:spAutoFit/>
          </a:bodyPr>
          <a:lstStyle/>
          <a:p>
            <a:pPr marL="12700" marR="5080" lvl="0" indent="0" fontAlgn="auto">
              <a:lnSpc>
                <a:spcPts val="3220"/>
              </a:lnSpc>
              <a:spcBef>
                <a:spcPts val="320"/>
              </a:spcBef>
              <a:spcAft>
                <a:spcPts val="0"/>
              </a:spcAft>
              <a:buClrTx/>
              <a:buSzTx/>
              <a:buFontTx/>
              <a:tabLst/>
            </a:pPr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2425940" y="2070299"/>
            <a:ext cx="7114540" cy="39858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910800" y="6598800"/>
            <a:ext cx="2743200" cy="1793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1100" i="1" smtClean="0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pPr marL="12700">
              <a:lnSpc>
                <a:spcPts val="1535"/>
              </a:lnSpc>
            </a:pPr>
            <a:fld id="{CAD1C12C-E026-46B5-8F6B-A3D2EAEC19FC}" type="datetime1">
              <a:rPr lang="nl-NL" smtClean="0"/>
              <a:t>14-1-2020</a:t>
            </a:fld>
            <a:endParaRPr lang="en-GB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910800" y="6404400"/>
            <a:ext cx="4114800" cy="1922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>
              <a:defRPr lang="nl-NL" sz="1100" i="1">
                <a:solidFill>
                  <a:schemeClr val="tx2"/>
                </a:solidFill>
                <a:latin typeface="+mn-lt"/>
                <a:cs typeface="Arial"/>
              </a:defRPr>
            </a:lvl1pPr>
          </a:lstStyle>
          <a:p>
            <a:pPr marL="12700">
              <a:lnSpc>
                <a:spcPts val="1535"/>
              </a:lnSpc>
            </a:pPr>
            <a:r>
              <a:rPr lang="nl-NL" smtClean="0"/>
              <a:t>korte titel presentatie - aan te passen via voettekst</a:t>
            </a:r>
            <a:endParaRPr lang="nl-NL" dirty="0"/>
          </a:p>
        </p:txBody>
      </p:sp>
      <p:sp>
        <p:nvSpPr>
          <p:cNvPr id="11" name="object 2"/>
          <p:cNvSpPr/>
          <p:nvPr userDrawn="1"/>
        </p:nvSpPr>
        <p:spPr>
          <a:xfrm>
            <a:off x="0" y="474186"/>
            <a:ext cx="1219835" cy="1701800"/>
          </a:xfrm>
          <a:custGeom>
            <a:avLst/>
            <a:gdLst/>
            <a:ahLst/>
            <a:cxnLst/>
            <a:rect l="l" t="t" r="r" b="b"/>
            <a:pathLst>
              <a:path w="1219835" h="1701800">
                <a:moveTo>
                  <a:pt x="0" y="0"/>
                </a:moveTo>
                <a:lnTo>
                  <a:pt x="0" y="1701469"/>
                </a:lnTo>
                <a:lnTo>
                  <a:pt x="975601" y="1558010"/>
                </a:lnTo>
                <a:lnTo>
                  <a:pt x="1219314" y="135483"/>
                </a:lnTo>
                <a:lnTo>
                  <a:pt x="0" y="0"/>
                </a:lnTo>
                <a:close/>
              </a:path>
            </a:pathLst>
          </a:custGeom>
          <a:solidFill>
            <a:srgbClr val="9EA7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262800" y="6418800"/>
            <a:ext cx="574829" cy="166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r">
              <a:defRPr kumimoji="0" lang="nl-NL" sz="1050" b="0" i="0" u="none" strike="noStrike" cap="none" spc="0" normalizeH="0" baseline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cs typeface="Arial"/>
              </a:defRPr>
            </a:lvl1pPr>
          </a:lstStyle>
          <a:p>
            <a:pPr marL="25400">
              <a:lnSpc>
                <a:spcPts val="1425"/>
              </a:lnSpc>
            </a:pPr>
            <a:fld id="{68BC35B1-DB37-4D69-B23B-4C9E9B475BB5}" type="slidenum">
              <a:rPr lang="en-GB" smtClean="0"/>
              <a:pPr marL="25400">
                <a:lnSpc>
                  <a:spcPts val="1425"/>
                </a:lnSpc>
              </a:pPr>
              <a:t>‹nr.›</a:t>
            </a:fld>
            <a:endParaRPr lang="en-GB" dirty="0"/>
          </a:p>
        </p:txBody>
      </p:sp>
      <p:pic>
        <p:nvPicPr>
          <p:cNvPr id="8" name="Afbeelding 7" descr="HHS_NL_groen_HEX.png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0800" y="5904000"/>
            <a:ext cx="2880000" cy="85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583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7" r:id="rId3"/>
    <p:sldLayoutId id="2147483658" r:id="rId4"/>
    <p:sldLayoutId id="2147483659" r:id="rId5"/>
    <p:sldLayoutId id="2147483660" r:id="rId6"/>
    <p:sldLayoutId id="2147483663" r:id="rId7"/>
    <p:sldLayoutId id="2147483664" r:id="rId8"/>
    <p:sldLayoutId id="2147483665" r:id="rId9"/>
    <p:sldLayoutId id="2147483651" r:id="rId10"/>
    <p:sldLayoutId id="2147483656" r:id="rId11"/>
    <p:sldLayoutId id="2147483655" r:id="rId12"/>
    <p:sldLayoutId id="2147483667" r:id="rId13"/>
    <p:sldLayoutId id="2147483666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nl-NL" sz="2800" b="1" i="0" u="none" strike="noStrike" kern="0" cap="none" spc="0" normalizeH="0" baseline="0" smtClean="0">
          <a:ln>
            <a:noFill/>
          </a:ln>
          <a:solidFill>
            <a:schemeClr val="accent1"/>
          </a:solidFill>
          <a:effectLst/>
          <a:uLnTx/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3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1pPr>
      <a:lvl2pPr marL="536575" indent="-263525" algn="l" defTabSz="914400" rtl="0" eaLnBrk="1" latinLnBrk="0" hangingPunct="1">
        <a:lnSpc>
          <a:spcPct val="133000"/>
        </a:lnSpc>
        <a:spcBef>
          <a:spcPts val="0"/>
        </a:spcBef>
        <a:spcAft>
          <a:spcPts val="0"/>
        </a:spcAft>
        <a:buFont typeface="Calibri" panose="020F0502020204030204" pitchFamily="34" charset="0"/>
        <a:buChar char="−"/>
        <a:defRPr sz="200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2pPr>
      <a:lvl3pPr marL="809625" indent="-273050" algn="l" defTabSz="914400" rtl="0" eaLnBrk="1" latinLnBrk="0" hangingPunct="1">
        <a:lnSpc>
          <a:spcPct val="133000"/>
        </a:lnSpc>
        <a:spcBef>
          <a:spcPts val="0"/>
        </a:spcBef>
        <a:spcAft>
          <a:spcPts val="0"/>
        </a:spcAft>
        <a:buFont typeface="Calibri" panose="020F0502020204030204" pitchFamily="34" charset="0"/>
        <a:buChar char="−"/>
        <a:defRPr sz="200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3pPr>
      <a:lvl4pPr marL="1073150" indent="-263525" algn="l" defTabSz="914400" rtl="0" eaLnBrk="1" latinLnBrk="0" hangingPunct="1">
        <a:lnSpc>
          <a:spcPct val="133000"/>
        </a:lnSpc>
        <a:spcBef>
          <a:spcPts val="0"/>
        </a:spcBef>
        <a:spcAft>
          <a:spcPts val="0"/>
        </a:spcAft>
        <a:buFont typeface="Calibri" panose="020F0502020204030204" pitchFamily="34" charset="0"/>
        <a:buChar char="−"/>
        <a:defRPr sz="200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4pPr>
      <a:lvl5pPr marL="1344613" indent="-271463" algn="l" defTabSz="914400" rtl="0" eaLnBrk="1" latinLnBrk="0" hangingPunct="1">
        <a:lnSpc>
          <a:spcPct val="133000"/>
        </a:lnSpc>
        <a:spcBef>
          <a:spcPts val="0"/>
        </a:spcBef>
        <a:spcAft>
          <a:spcPts val="0"/>
        </a:spcAft>
        <a:buFont typeface="Calibri" panose="020F0502020204030204" pitchFamily="34" charset="0"/>
        <a:buChar char="−"/>
        <a:defRPr sz="200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Tijdelijke aanduiding voor afbeelding 27"/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DB08BBF5-CD40-4A16-8903-8DF4B091994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30" name="Titel 29"/>
          <p:cNvSpPr>
            <a:spLocks noGrp="1"/>
          </p:cNvSpPr>
          <p:nvPr>
            <p:ph type="ctrTitle"/>
          </p:nvPr>
        </p:nvSpPr>
        <p:spPr>
          <a:xfrm>
            <a:off x="1206620" y="4484914"/>
            <a:ext cx="6180769" cy="1666504"/>
          </a:xfrm>
        </p:spPr>
        <p:txBody>
          <a:bodyPr/>
          <a:lstStyle/>
          <a:p>
            <a:r>
              <a:rPr lang="en-GB" dirty="0" err="1" smtClean="0"/>
              <a:t>Kwantitatieve</a:t>
            </a:r>
            <a:r>
              <a:rPr lang="en-GB" dirty="0" smtClean="0"/>
              <a:t> </a:t>
            </a:r>
            <a:r>
              <a:rPr lang="en-GB" dirty="0" err="1" smtClean="0"/>
              <a:t>en</a:t>
            </a:r>
            <a:r>
              <a:rPr lang="en-GB" dirty="0" smtClean="0"/>
              <a:t> </a:t>
            </a:r>
            <a:r>
              <a:rPr lang="en-GB" dirty="0" err="1" smtClean="0"/>
              <a:t>Kwalitatieve</a:t>
            </a: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>data-analyse</a:t>
            </a:r>
            <a:endParaRPr lang="nl-NL" dirty="0"/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261E422D-6F58-4DFE-B09A-977A670799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dirty="0" smtClean="0"/>
              <a:t>Team </a:t>
            </a:r>
            <a:r>
              <a:rPr lang="nl-NL" dirty="0" err="1" smtClean="0"/>
              <a:t>Beroepsbekwaam</a:t>
            </a:r>
            <a:endParaRPr lang="nl-NL" dirty="0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CF43F662-A34D-4B2E-B273-EB28CE016E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l-NL" dirty="0" smtClean="0"/>
              <a:t>November 2019</a:t>
            </a:r>
            <a:endParaRPr lang="nl-NL" dirty="0"/>
          </a:p>
        </p:txBody>
      </p:sp>
      <p:sp>
        <p:nvSpPr>
          <p:cNvPr id="2" name="Ondertitel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05581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1736129" y="655929"/>
            <a:ext cx="7114540" cy="428835"/>
          </a:xfrm>
        </p:spPr>
        <p:txBody>
          <a:bodyPr/>
          <a:lstStyle/>
          <a:p>
            <a:r>
              <a:rPr lang="en-US" altLang="en-US" dirty="0" err="1" smtClean="0"/>
              <a:t>Lesdoelen</a:t>
            </a:r>
            <a:r>
              <a:rPr lang="en-US" altLang="en-US" dirty="0" smtClean="0"/>
              <a:t> 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1736129" y="1309256"/>
            <a:ext cx="9922471" cy="5216236"/>
          </a:xfrm>
        </p:spPr>
        <p:txBody>
          <a:bodyPr>
            <a:normAutofit fontScale="92500" lnSpcReduction="20000"/>
          </a:bodyPr>
          <a:lstStyle/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nl-NL" dirty="0"/>
              <a:t>Na deze les kan </a:t>
            </a:r>
            <a:r>
              <a:rPr lang="nl-NL" dirty="0" smtClean="0"/>
              <a:t>je</a:t>
            </a:r>
            <a:r>
              <a:rPr lang="nl-NL" dirty="0"/>
              <a:t> </a:t>
            </a:r>
            <a:r>
              <a:rPr lang="nl-NL" dirty="0" smtClean="0"/>
              <a:t>onderzoeksgegevens verwerken en analyseren: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nl-NL" dirty="0"/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nl-NL" b="1" dirty="0" smtClean="0"/>
              <a:t>Kwantitatief:</a:t>
            </a:r>
            <a:endParaRPr lang="nl-NL" b="1" dirty="0"/>
          </a:p>
          <a:p>
            <a:pPr marL="457200" indent="-457200">
              <a:buFont typeface="Wingdings" panose="05000000000000000000" pitchFamily="2" charset="2"/>
              <a:buAutoNum type="arabicPeriod"/>
              <a:defRPr/>
            </a:pPr>
            <a:r>
              <a:rPr lang="nl-NL" dirty="0" smtClean="0"/>
              <a:t>Datamatrix </a:t>
            </a:r>
            <a:r>
              <a:rPr lang="nl-NL" dirty="0"/>
              <a:t>opbouwen in Excel</a:t>
            </a:r>
          </a:p>
          <a:p>
            <a:pPr marL="457200" indent="-457200">
              <a:buFont typeface="Wingdings" panose="05000000000000000000" pitchFamily="2" charset="2"/>
              <a:buAutoNum type="arabicPeriod"/>
              <a:defRPr/>
            </a:pPr>
            <a:r>
              <a:rPr lang="nl-NL" dirty="0"/>
              <a:t>Meetniveau van gemeten variabelen benoemen en rekenkundige consequenties eraan verbinden</a:t>
            </a:r>
          </a:p>
          <a:p>
            <a:pPr marL="457200" indent="-457200">
              <a:buFont typeface="Wingdings" panose="05000000000000000000" pitchFamily="2" charset="2"/>
              <a:buAutoNum type="arabicPeriod"/>
              <a:defRPr/>
            </a:pPr>
            <a:r>
              <a:rPr lang="nl-NL" dirty="0" smtClean="0"/>
              <a:t>Eenvoudige analyse </a:t>
            </a:r>
            <a:r>
              <a:rPr lang="nl-NL" dirty="0"/>
              <a:t>van kwantitatieve </a:t>
            </a:r>
            <a:r>
              <a:rPr lang="nl-NL" dirty="0" smtClean="0"/>
              <a:t>gegevens </a:t>
            </a:r>
            <a:r>
              <a:rPr lang="nl-NL" dirty="0"/>
              <a:t>uitvoeren</a:t>
            </a:r>
          </a:p>
          <a:p>
            <a:pPr marL="0" indent="0">
              <a:buNone/>
            </a:pPr>
            <a:endParaRPr lang="en-US" altLang="en-US" dirty="0" smtClean="0"/>
          </a:p>
          <a:p>
            <a:pPr marL="0" indent="0">
              <a:buNone/>
            </a:pPr>
            <a:r>
              <a:rPr lang="nl-NL" b="1" dirty="0" smtClean="0"/>
              <a:t>Kwalitatief</a:t>
            </a:r>
            <a:r>
              <a:rPr lang="nl-NL" b="1" dirty="0"/>
              <a:t>: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en-US" dirty="0" err="1" smtClean="0"/>
              <a:t>Transcriberen</a:t>
            </a:r>
            <a:endParaRPr lang="en-US" alt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altLang="en-US" dirty="0" err="1" smtClean="0"/>
              <a:t>Coderen</a:t>
            </a:r>
            <a:r>
              <a:rPr lang="en-US" altLang="en-US" dirty="0" smtClean="0"/>
              <a:t>: o</a:t>
            </a:r>
            <a:r>
              <a:rPr lang="nl-NL" dirty="0" smtClean="0">
                <a:sym typeface="Wingdings" panose="05000000000000000000" pitchFamily="2" charset="2"/>
              </a:rPr>
              <a:t>pen, axiaal en selectief</a:t>
            </a:r>
            <a:endParaRPr lang="en-US" altLang="en-US" dirty="0" smtClean="0"/>
          </a:p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r>
              <a:rPr lang="nl-NL" b="1" dirty="0" smtClean="0"/>
              <a:t>Je kan:</a:t>
            </a:r>
          </a:p>
          <a:p>
            <a:pPr marL="457200" indent="-457200">
              <a:buFont typeface="+mj-lt"/>
              <a:buAutoNum type="arabicPeriod"/>
            </a:pPr>
            <a:r>
              <a:rPr lang="nl-NL" dirty="0" smtClean="0"/>
              <a:t>Je paragraaf ‘Data-analyse verbeteren</a:t>
            </a:r>
          </a:p>
          <a:p>
            <a:pPr marL="457200" indent="-457200">
              <a:buFont typeface="+mj-lt"/>
              <a:buAutoNum type="arabicPeriod"/>
            </a:pPr>
            <a:r>
              <a:rPr lang="nl-NL" dirty="0"/>
              <a:t>A</a:t>
            </a:r>
            <a:r>
              <a:rPr lang="nl-NL" dirty="0" smtClean="0"/>
              <a:t>an de slag met je eigen gegevens</a:t>
            </a: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767744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1732546" y="473609"/>
            <a:ext cx="7952312" cy="497304"/>
          </a:xfrm>
        </p:spPr>
        <p:txBody>
          <a:bodyPr/>
          <a:lstStyle/>
          <a:p>
            <a:r>
              <a:rPr lang="en-US" altLang="en-US" dirty="0" err="1" smtClean="0"/>
              <a:t>Programma</a:t>
            </a:r>
            <a:r>
              <a:rPr lang="en-US" altLang="en-US" dirty="0" smtClean="0"/>
              <a:t> 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1732547" y="1291754"/>
            <a:ext cx="10459453" cy="498909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altLang="en-US" dirty="0" err="1" smtClean="0"/>
              <a:t>Voorwoord</a:t>
            </a:r>
            <a:r>
              <a:rPr lang="en-US" altLang="en-US" dirty="0" smtClean="0"/>
              <a:t>: “Van </a:t>
            </a:r>
            <a:r>
              <a:rPr lang="en-US" altLang="en-US" dirty="0" err="1" smtClean="0"/>
              <a:t>gegevens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naar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resultaten</a:t>
            </a:r>
            <a:r>
              <a:rPr lang="en-US" altLang="en-US" dirty="0" smtClean="0"/>
              <a:t>”</a:t>
            </a:r>
          </a:p>
          <a:p>
            <a:endParaRPr lang="en-US" altLang="en-US" dirty="0" smtClean="0"/>
          </a:p>
          <a:p>
            <a:pPr marL="0" indent="0">
              <a:buNone/>
            </a:pPr>
            <a:r>
              <a:rPr lang="nl-NL" altLang="en-US" b="1" dirty="0" smtClean="0"/>
              <a:t>1. Kwantitatief</a:t>
            </a:r>
          </a:p>
          <a:p>
            <a:r>
              <a:rPr lang="nl-NL" altLang="en-US" dirty="0"/>
              <a:t>Opbouwen </a:t>
            </a:r>
            <a:r>
              <a:rPr lang="nl-NL" altLang="en-US" dirty="0" smtClean="0"/>
              <a:t>dataset en variabelen-overzicht</a:t>
            </a:r>
          </a:p>
          <a:p>
            <a:r>
              <a:rPr lang="nl-NL" altLang="en-US" dirty="0" smtClean="0"/>
              <a:t>Van je onderzoeksvraag </a:t>
            </a:r>
            <a:r>
              <a:rPr lang="nl-NL" altLang="en-US" dirty="0"/>
              <a:t>naar analyse</a:t>
            </a:r>
          </a:p>
          <a:p>
            <a:r>
              <a:rPr lang="nl-NL" altLang="en-US" dirty="0"/>
              <a:t>Analyseren en interpreteren</a:t>
            </a:r>
          </a:p>
          <a:p>
            <a:endParaRPr lang="en-US" altLang="en-US" dirty="0"/>
          </a:p>
          <a:p>
            <a:pPr marL="0" indent="0">
              <a:buNone/>
            </a:pPr>
            <a:r>
              <a:rPr lang="nl-NL" altLang="en-US" b="1" dirty="0" smtClean="0"/>
              <a:t>2. Kwalitatief</a:t>
            </a:r>
            <a:endParaRPr lang="nl-NL" altLang="en-US" b="1" dirty="0"/>
          </a:p>
          <a:p>
            <a:r>
              <a:rPr lang="nl-NL" altLang="en-US" dirty="0"/>
              <a:t>Oefenen open coderen (plenair)</a:t>
            </a:r>
            <a:endParaRPr lang="en-US" altLang="en-US" dirty="0"/>
          </a:p>
          <a:p>
            <a:r>
              <a:rPr lang="en-US" altLang="en-US" dirty="0" err="1" smtClean="0"/>
              <a:t>voorbeeld</a:t>
            </a:r>
            <a:r>
              <a:rPr lang="en-US" altLang="en-US" dirty="0" smtClean="0"/>
              <a:t> </a:t>
            </a:r>
            <a:r>
              <a:rPr lang="en-US" altLang="en-US" dirty="0" err="1"/>
              <a:t>transcriptie</a:t>
            </a:r>
            <a:r>
              <a:rPr lang="en-US" altLang="en-US" dirty="0"/>
              <a:t> </a:t>
            </a:r>
            <a:endParaRPr lang="en-US" altLang="en-US" dirty="0" smtClean="0"/>
          </a:p>
          <a:p>
            <a:r>
              <a:rPr lang="en-US" altLang="en-US" dirty="0" smtClean="0"/>
              <a:t>Van </a:t>
            </a:r>
            <a:r>
              <a:rPr lang="en-US" altLang="en-US" dirty="0" err="1" smtClean="0"/>
              <a:t>gegevens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naar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resultaten</a:t>
            </a:r>
            <a:endParaRPr lang="en-US" altLang="en-US" dirty="0" smtClean="0"/>
          </a:p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r>
              <a:rPr lang="en-US" altLang="en-US" b="1" dirty="0" smtClean="0"/>
              <a:t>3. </a:t>
            </a:r>
            <a:r>
              <a:rPr lang="en-US" altLang="en-US" b="1" dirty="0" err="1" smtClean="0"/>
              <a:t>Aan</a:t>
            </a:r>
            <a:r>
              <a:rPr lang="en-US" altLang="en-US" b="1" dirty="0" smtClean="0"/>
              <a:t> de slag</a:t>
            </a:r>
          </a:p>
          <a:p>
            <a:r>
              <a:rPr lang="en-US" altLang="en-US" dirty="0" smtClean="0"/>
              <a:t>met je </a:t>
            </a:r>
            <a:r>
              <a:rPr lang="en-US" altLang="en-US" dirty="0" err="1" smtClean="0"/>
              <a:t>eigen</a:t>
            </a:r>
            <a:r>
              <a:rPr lang="en-US" altLang="en-US" dirty="0" smtClean="0"/>
              <a:t> (</a:t>
            </a:r>
            <a:r>
              <a:rPr lang="en-US" altLang="en-US" dirty="0" err="1" smtClean="0"/>
              <a:t>fictieve</a:t>
            </a:r>
            <a:r>
              <a:rPr lang="en-US" altLang="en-US" dirty="0" smtClean="0"/>
              <a:t>) </a:t>
            </a:r>
            <a:r>
              <a:rPr lang="nl-NL" altLang="en-US" dirty="0" smtClean="0"/>
              <a:t>kwalitatieve of kwantitatieve gegevens</a:t>
            </a:r>
            <a:r>
              <a:rPr lang="en-US" altLang="en-US" dirty="0" smtClean="0"/>
              <a:t> (</a:t>
            </a:r>
            <a:r>
              <a:rPr lang="en-US" altLang="en-US" dirty="0" err="1" smtClean="0"/>
              <a:t>individueel</a:t>
            </a:r>
            <a:r>
              <a:rPr lang="en-US" altLang="en-US" dirty="0"/>
              <a:t> </a:t>
            </a:r>
            <a:r>
              <a:rPr lang="en-US" altLang="en-US" dirty="0" err="1" smtClean="0"/>
              <a:t>oefenen</a:t>
            </a:r>
            <a:r>
              <a:rPr lang="en-US" altLang="en-US" dirty="0"/>
              <a:t>)</a:t>
            </a:r>
            <a:endParaRPr lang="en-US" altLang="en-US" dirty="0" smtClean="0"/>
          </a:p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552997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1833273" y="607803"/>
            <a:ext cx="9285000" cy="428835"/>
          </a:xfrm>
        </p:spPr>
        <p:txBody>
          <a:bodyPr/>
          <a:lstStyle/>
          <a:p>
            <a:r>
              <a:rPr lang="nl-NL" altLang="nl-NL" dirty="0" smtClean="0"/>
              <a:t>Voorwoord: “Van gegevens naar resultaten”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33273" y="1337733"/>
            <a:ext cx="10358727" cy="471842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nl-NL" dirty="0" smtClean="0"/>
              <a:t>Het is een ontdekkingstocht !</a:t>
            </a:r>
          </a:p>
          <a:p>
            <a:pPr>
              <a:defRPr/>
            </a:pPr>
            <a:r>
              <a:rPr lang="nl-NL" dirty="0" smtClean="0"/>
              <a:t>Van te voren weet je niet waar je zult uitkomen</a:t>
            </a:r>
          </a:p>
          <a:p>
            <a:pPr>
              <a:defRPr/>
            </a:pPr>
            <a:r>
              <a:rPr lang="nl-NL" dirty="0"/>
              <a:t>Verzamel, verwerk, analyseer en rapporteer zo objectief mogelijk </a:t>
            </a:r>
          </a:p>
          <a:p>
            <a:pPr>
              <a:defRPr/>
            </a:pPr>
            <a:r>
              <a:rPr lang="nl-NL" dirty="0" smtClean="0"/>
              <a:t>Maak een analyseplan dat:</a:t>
            </a:r>
          </a:p>
          <a:p>
            <a:pPr lvl="1">
              <a:defRPr/>
            </a:pPr>
            <a:r>
              <a:rPr lang="nl-NL" dirty="0" smtClean="0"/>
              <a:t>uitgaat van de beschikbare gegevens </a:t>
            </a:r>
          </a:p>
          <a:p>
            <a:pPr lvl="1">
              <a:defRPr/>
            </a:pPr>
            <a:r>
              <a:rPr lang="nl-NL" dirty="0"/>
              <a:t>i</a:t>
            </a:r>
            <a:r>
              <a:rPr lang="nl-NL" dirty="0" smtClean="0"/>
              <a:t>s gericht op beantwoording van de onderzoeksvraag</a:t>
            </a:r>
          </a:p>
          <a:p>
            <a:pPr>
              <a:defRPr/>
            </a:pPr>
            <a:r>
              <a:rPr lang="nl-NL" dirty="0" smtClean="0"/>
              <a:t>Volg je </a:t>
            </a:r>
            <a:r>
              <a:rPr lang="nl-NL" dirty="0"/>
              <a:t>analyseplan</a:t>
            </a:r>
            <a:endParaRPr lang="nl-NL" dirty="0" smtClean="0"/>
          </a:p>
          <a:p>
            <a:pPr>
              <a:defRPr/>
            </a:pPr>
            <a:r>
              <a:rPr lang="nl-NL" dirty="0" smtClean="0"/>
              <a:t>Durf </a:t>
            </a:r>
            <a:r>
              <a:rPr lang="nl-NL" dirty="0"/>
              <a:t>jezelf te laten verrassen door de gegevens</a:t>
            </a:r>
          </a:p>
          <a:p>
            <a:pPr marL="0" indent="0">
              <a:buNone/>
              <a:defRPr/>
            </a:pPr>
            <a:endParaRPr lang="nl-NL" dirty="0"/>
          </a:p>
          <a:p>
            <a:pPr marL="0" indent="0">
              <a:buNone/>
              <a:defRPr/>
            </a:pPr>
            <a:r>
              <a:rPr lang="nl-NL" dirty="0" smtClean="0">
                <a:sym typeface="Wingdings" panose="05000000000000000000" pitchFamily="2" charset="2"/>
              </a:rPr>
              <a:t>	</a:t>
            </a:r>
            <a:r>
              <a:rPr lang="nl-NL" b="1" dirty="0" smtClean="0">
                <a:sym typeface="Wingdings" panose="05000000000000000000" pitchFamily="2" charset="2"/>
              </a:rPr>
              <a:t> </a:t>
            </a:r>
            <a:r>
              <a:rPr lang="nl-NL" b="1" dirty="0" smtClean="0"/>
              <a:t>Let </a:t>
            </a:r>
            <a:r>
              <a:rPr lang="nl-NL" b="1" dirty="0" err="1" smtClean="0"/>
              <a:t>the</a:t>
            </a:r>
            <a:r>
              <a:rPr lang="nl-NL" b="1" dirty="0" smtClean="0"/>
              <a:t> data </a:t>
            </a:r>
            <a:r>
              <a:rPr lang="nl-NL" b="1" dirty="0" err="1" smtClean="0"/>
              <a:t>speak</a:t>
            </a:r>
            <a:r>
              <a:rPr lang="nl-NL" b="1" dirty="0" smtClean="0"/>
              <a:t> !</a:t>
            </a:r>
          </a:p>
        </p:txBody>
      </p:sp>
    </p:spTree>
    <p:extLst>
      <p:ext uri="{BB962C8B-B14F-4D97-AF65-F5344CB8AC3E}">
        <p14:creationId xmlns:p14="http://schemas.microsoft.com/office/powerpoint/2010/main" val="2373480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1833273" y="607803"/>
            <a:ext cx="7114540" cy="428835"/>
          </a:xfrm>
        </p:spPr>
        <p:txBody>
          <a:bodyPr/>
          <a:lstStyle/>
          <a:p>
            <a:r>
              <a:rPr lang="nl-NL" altLang="nl-NL" dirty="0" smtClean="0"/>
              <a:t>1. Kwantitatieve analyse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7073" y="1337733"/>
            <a:ext cx="10674927" cy="4718420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  <a:defRPr/>
            </a:pPr>
            <a:r>
              <a:rPr lang="nl-NL" sz="2400" b="1" dirty="0" smtClean="0"/>
              <a:t>Verwerken</a:t>
            </a:r>
            <a:r>
              <a:rPr lang="nl-NL" sz="2400" dirty="0" smtClean="0"/>
              <a:t> van de gegevens (de vragen + antwoorden per respondent)</a:t>
            </a:r>
          </a:p>
          <a:p>
            <a:pPr marL="0" indent="0">
              <a:buNone/>
              <a:defRPr/>
            </a:pPr>
            <a:r>
              <a:rPr lang="nl-NL" sz="2400" dirty="0"/>
              <a:t>	</a:t>
            </a:r>
            <a:r>
              <a:rPr lang="nl-NL" sz="2400" dirty="0" smtClean="0"/>
              <a:t>doe je in twee stappen:</a:t>
            </a:r>
          </a:p>
          <a:p>
            <a:pPr marL="893763" lvl="1" indent="-436563">
              <a:buFont typeface="+mj-lt"/>
              <a:buAutoNum type="alphaLcParenR"/>
              <a:defRPr/>
            </a:pPr>
            <a:r>
              <a:rPr lang="nl-NL" sz="2400" dirty="0" smtClean="0">
                <a:sym typeface="Wingdings" panose="05000000000000000000" pitchFamily="2" charset="2"/>
              </a:rPr>
              <a:t>Invoeren in een </a:t>
            </a:r>
            <a:r>
              <a:rPr lang="nl-NL" sz="2400" u="sng" dirty="0" smtClean="0">
                <a:sym typeface="Wingdings" panose="05000000000000000000" pitchFamily="2" charset="2"/>
              </a:rPr>
              <a:t>database</a:t>
            </a:r>
            <a:r>
              <a:rPr lang="nl-NL" sz="2400" dirty="0" smtClean="0">
                <a:sym typeface="Wingdings" panose="05000000000000000000" pitchFamily="2" charset="2"/>
              </a:rPr>
              <a:t> (in Excel of SPSS)</a:t>
            </a:r>
          </a:p>
          <a:p>
            <a:pPr marL="893763" lvl="1" indent="-436563">
              <a:buFont typeface="+mj-lt"/>
              <a:buAutoNum type="alphaLcParenR"/>
              <a:defRPr/>
            </a:pPr>
            <a:r>
              <a:rPr lang="nl-NL" sz="2400" dirty="0" smtClean="0">
                <a:sym typeface="Wingdings" panose="05000000000000000000" pitchFamily="2" charset="2"/>
              </a:rPr>
              <a:t>Controleren en opschonen</a:t>
            </a:r>
          </a:p>
          <a:p>
            <a:pPr marL="307975" lvl="1" indent="0">
              <a:buNone/>
              <a:defRPr/>
            </a:pPr>
            <a:r>
              <a:rPr lang="nl-NL" sz="2400" dirty="0" smtClean="0">
                <a:sym typeface="Wingdings" panose="05000000000000000000" pitchFamily="2" charset="2"/>
              </a:rPr>
              <a:t>	 </a:t>
            </a:r>
            <a:r>
              <a:rPr lang="nl-NL" sz="2400" u="sng" dirty="0" smtClean="0">
                <a:sym typeface="Wingdings" panose="05000000000000000000" pitchFamily="2" charset="2"/>
              </a:rPr>
              <a:t>analysebestand</a:t>
            </a:r>
          </a:p>
          <a:p>
            <a:pPr marL="765175" lvl="1" indent="-457200">
              <a:buAutoNum type="arabicPeriod"/>
              <a:defRPr/>
            </a:pPr>
            <a:endParaRPr lang="nl-NL" sz="2400" dirty="0">
              <a:sym typeface="Wingdings" panose="05000000000000000000" pitchFamily="2" charset="2"/>
            </a:endParaRPr>
          </a:p>
          <a:p>
            <a:pPr marL="0" indent="0">
              <a:buNone/>
              <a:defRPr/>
            </a:pPr>
            <a:r>
              <a:rPr lang="nl-NL" sz="2400" b="1" dirty="0" smtClean="0">
                <a:sym typeface="Wingdings" panose="05000000000000000000" pitchFamily="2" charset="2"/>
              </a:rPr>
              <a:t>2. Analyseren</a:t>
            </a:r>
            <a:r>
              <a:rPr lang="nl-NL" sz="2400" dirty="0" smtClean="0">
                <a:sym typeface="Wingdings" panose="05000000000000000000" pitchFamily="2" charset="2"/>
              </a:rPr>
              <a:t> van de gegevens</a:t>
            </a:r>
          </a:p>
        </p:txBody>
      </p:sp>
    </p:spTree>
    <p:extLst>
      <p:ext uri="{BB962C8B-B14F-4D97-AF65-F5344CB8AC3E}">
        <p14:creationId xmlns:p14="http://schemas.microsoft.com/office/powerpoint/2010/main" val="724960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el 1"/>
          <p:cNvSpPr>
            <a:spLocks noGrp="1" noChangeArrowheads="1"/>
          </p:cNvSpPr>
          <p:nvPr>
            <p:ph type="title"/>
          </p:nvPr>
        </p:nvSpPr>
        <p:spPr>
          <a:xfrm>
            <a:off x="6873875" y="1339850"/>
            <a:ext cx="3187700" cy="1287532"/>
          </a:xfrm>
        </p:spPr>
        <p:txBody>
          <a:bodyPr anchor="t"/>
          <a:lstStyle/>
          <a:p>
            <a:r>
              <a:rPr lang="nl-NL" altLang="nl-NL" sz="1800"/>
              <a:t>Vraag 4: lievelingskleur…</a:t>
            </a:r>
            <a:br>
              <a:rPr lang="nl-NL" altLang="nl-NL" sz="1800"/>
            </a:br>
            <a:r>
              <a:rPr lang="nl-NL" altLang="nl-NL" sz="1800"/>
              <a:t>1. rood</a:t>
            </a:r>
            <a:br>
              <a:rPr lang="nl-NL" altLang="nl-NL" sz="1800"/>
            </a:br>
            <a:r>
              <a:rPr lang="nl-NL" altLang="nl-NL" sz="1800"/>
              <a:t>2. geel</a:t>
            </a:r>
            <a:br>
              <a:rPr lang="nl-NL" altLang="nl-NL" sz="1800"/>
            </a:br>
            <a:r>
              <a:rPr lang="nl-NL" altLang="nl-NL" sz="1800"/>
              <a:t>3. blauw</a:t>
            </a:r>
            <a:br>
              <a:rPr lang="nl-NL" altLang="nl-NL" sz="1800"/>
            </a:br>
            <a:r>
              <a:rPr lang="nl-NL" altLang="nl-NL" sz="1800"/>
              <a:t>4. zwart</a:t>
            </a:r>
          </a:p>
        </p:txBody>
      </p:sp>
      <p:graphicFrame>
        <p:nvGraphicFramePr>
          <p:cNvPr id="4" name="Tijdelijke aanduiding voor inhoud 3">
            <a:extLst>
              <a:ext uri="{FF2B5EF4-FFF2-40B4-BE49-F238E27FC236}">
                <a16:creationId xmlns:a16="http://schemas.microsoft.com/office/drawing/2014/main" id="{B8C29155-93B4-4957-8A7C-2B11DEABC86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279651" y="3649663"/>
          <a:ext cx="7993063" cy="2189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2503">
                  <a:extLst>
                    <a:ext uri="{9D8B030D-6E8A-4147-A177-3AD203B41FA5}">
                      <a16:colId xmlns:a16="http://schemas.microsoft.com/office/drawing/2014/main" val="3824341833"/>
                    </a:ext>
                  </a:extLst>
                </a:gridCol>
                <a:gridCol w="9427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27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55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3124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3124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1713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74398">
                <a:tc>
                  <a:txBody>
                    <a:bodyPr/>
                    <a:lstStyle/>
                    <a:p>
                      <a:r>
                        <a:rPr lang="nl-NL" sz="1200" dirty="0" err="1" smtClean="0"/>
                        <a:t>Idenificatie</a:t>
                      </a:r>
                      <a:r>
                        <a:rPr lang="nl-NL" sz="1200" baseline="0" dirty="0" smtClean="0"/>
                        <a:t> </a:t>
                      </a:r>
                      <a:r>
                        <a:rPr lang="nl-NL" sz="1200" baseline="0" dirty="0" err="1" smtClean="0"/>
                        <a:t>nr</a:t>
                      </a:r>
                      <a:endParaRPr lang="nl-NL" sz="1200" dirty="0"/>
                    </a:p>
                  </a:txBody>
                  <a:tcPr marL="91443" marR="91443" marT="45733" marB="45733"/>
                </a:tc>
                <a:tc>
                  <a:txBody>
                    <a:bodyPr/>
                    <a:lstStyle/>
                    <a:p>
                      <a:r>
                        <a:rPr lang="nl-NL" sz="1200" dirty="0"/>
                        <a:t>M</a:t>
                      </a:r>
                      <a:r>
                        <a:rPr lang="nl-NL" sz="1200" baseline="0" dirty="0"/>
                        <a:t>/V</a:t>
                      </a:r>
                      <a:endParaRPr lang="nl-NL" sz="1200" dirty="0"/>
                    </a:p>
                  </a:txBody>
                  <a:tcPr marL="91443" marR="91443" marT="45733" marB="45733"/>
                </a:tc>
                <a:tc>
                  <a:txBody>
                    <a:bodyPr/>
                    <a:lstStyle/>
                    <a:p>
                      <a:r>
                        <a:rPr lang="nl-NL" sz="1200" dirty="0"/>
                        <a:t>Leeftijd</a:t>
                      </a:r>
                    </a:p>
                  </a:txBody>
                  <a:tcPr marL="91443" marR="91443" marT="45733" marB="45733"/>
                </a:tc>
                <a:tc>
                  <a:txBody>
                    <a:bodyPr/>
                    <a:lstStyle/>
                    <a:p>
                      <a:r>
                        <a:rPr lang="nl-NL" sz="1200" dirty="0"/>
                        <a:t>Vraag 3</a:t>
                      </a:r>
                    </a:p>
                  </a:txBody>
                  <a:tcPr marL="91443" marR="91443" marT="45733" marB="45733"/>
                </a:tc>
                <a:tc>
                  <a:txBody>
                    <a:bodyPr/>
                    <a:lstStyle/>
                    <a:p>
                      <a:r>
                        <a:rPr lang="nl-NL" sz="1200" dirty="0"/>
                        <a:t>Vraag</a:t>
                      </a:r>
                      <a:r>
                        <a:rPr lang="nl-NL" sz="1200" baseline="0" dirty="0"/>
                        <a:t> 4</a:t>
                      </a:r>
                      <a:endParaRPr lang="nl-NL" sz="1200" dirty="0"/>
                    </a:p>
                  </a:txBody>
                  <a:tcPr marL="91443" marR="91443" marT="45733" marB="45733"/>
                </a:tc>
                <a:tc>
                  <a:txBody>
                    <a:bodyPr/>
                    <a:lstStyle/>
                    <a:p>
                      <a:r>
                        <a:rPr lang="nl-NL" sz="1200" dirty="0"/>
                        <a:t>Vraag 5</a:t>
                      </a:r>
                    </a:p>
                  </a:txBody>
                  <a:tcPr marL="91443" marR="91443" marT="45733" marB="45733"/>
                </a:tc>
                <a:tc>
                  <a:txBody>
                    <a:bodyPr/>
                    <a:lstStyle/>
                    <a:p>
                      <a:r>
                        <a:rPr lang="nl-NL" sz="1200" dirty="0" err="1" smtClean="0"/>
                        <a:t>Enz</a:t>
                      </a:r>
                      <a:r>
                        <a:rPr lang="nl-NL" sz="1200" dirty="0" smtClean="0"/>
                        <a:t>…</a:t>
                      </a:r>
                      <a:endParaRPr lang="nl-NL" sz="1200" dirty="0"/>
                    </a:p>
                  </a:txBody>
                  <a:tcPr marL="91443" marR="91443" marT="45733" marB="45733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9127">
                <a:tc>
                  <a:txBody>
                    <a:bodyPr/>
                    <a:lstStyle/>
                    <a:p>
                      <a:r>
                        <a:rPr lang="nl-NL" sz="1200" dirty="0" smtClean="0"/>
                        <a:t>001</a:t>
                      </a:r>
                      <a:endParaRPr lang="nl-NL" sz="1200" dirty="0"/>
                    </a:p>
                  </a:txBody>
                  <a:tcPr marL="91443" marR="91443" marT="45733" marB="45733"/>
                </a:tc>
                <a:tc>
                  <a:txBody>
                    <a:bodyPr/>
                    <a:lstStyle/>
                    <a:p>
                      <a:r>
                        <a:rPr lang="nl-NL" sz="1200" dirty="0"/>
                        <a:t>M</a:t>
                      </a:r>
                    </a:p>
                  </a:txBody>
                  <a:tcPr marL="91443" marR="91443" marT="45733" marB="45733"/>
                </a:tc>
                <a:tc>
                  <a:txBody>
                    <a:bodyPr/>
                    <a:lstStyle/>
                    <a:p>
                      <a:r>
                        <a:rPr lang="nl-NL" sz="1200" dirty="0"/>
                        <a:t>31</a:t>
                      </a:r>
                    </a:p>
                  </a:txBody>
                  <a:tcPr marL="91443" marR="91443" marT="45733" marB="45733"/>
                </a:tc>
                <a:tc>
                  <a:txBody>
                    <a:bodyPr/>
                    <a:lstStyle/>
                    <a:p>
                      <a:r>
                        <a:rPr lang="nl-NL" sz="1200" dirty="0"/>
                        <a:t>1</a:t>
                      </a:r>
                    </a:p>
                  </a:txBody>
                  <a:tcPr marL="91443" marR="91443" marT="45733" marB="45733"/>
                </a:tc>
                <a:tc>
                  <a:txBody>
                    <a:bodyPr/>
                    <a:lstStyle/>
                    <a:p>
                      <a:r>
                        <a:rPr lang="nl-NL" sz="1200" dirty="0"/>
                        <a:t>1</a:t>
                      </a:r>
                    </a:p>
                  </a:txBody>
                  <a:tcPr marL="91443" marR="91443" marT="45733" marB="45733"/>
                </a:tc>
                <a:tc>
                  <a:txBody>
                    <a:bodyPr/>
                    <a:lstStyle/>
                    <a:p>
                      <a:r>
                        <a:rPr lang="nl-NL" sz="1200" dirty="0"/>
                        <a:t>33</a:t>
                      </a:r>
                    </a:p>
                  </a:txBody>
                  <a:tcPr marL="91443" marR="91443" marT="45733" marB="45733"/>
                </a:tc>
                <a:tc>
                  <a:txBody>
                    <a:bodyPr/>
                    <a:lstStyle/>
                    <a:p>
                      <a:endParaRPr lang="nl-NL" sz="1200" dirty="0"/>
                    </a:p>
                  </a:txBody>
                  <a:tcPr marL="91443" marR="91443" marT="45733" marB="45733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9127">
                <a:tc>
                  <a:txBody>
                    <a:bodyPr/>
                    <a:lstStyle/>
                    <a:p>
                      <a:r>
                        <a:rPr lang="nl-NL" sz="1200" dirty="0" smtClean="0"/>
                        <a:t>002</a:t>
                      </a:r>
                      <a:endParaRPr lang="nl-NL" sz="1200" dirty="0"/>
                    </a:p>
                  </a:txBody>
                  <a:tcPr marL="91443" marR="91443" marT="45733" marB="45733"/>
                </a:tc>
                <a:tc>
                  <a:txBody>
                    <a:bodyPr/>
                    <a:lstStyle/>
                    <a:p>
                      <a:r>
                        <a:rPr lang="nl-NL" sz="1200" dirty="0"/>
                        <a:t>M</a:t>
                      </a:r>
                    </a:p>
                  </a:txBody>
                  <a:tcPr marL="91443" marR="91443" marT="45733" marB="45733"/>
                </a:tc>
                <a:tc>
                  <a:txBody>
                    <a:bodyPr/>
                    <a:lstStyle/>
                    <a:p>
                      <a:endParaRPr lang="nl-NL" sz="1200" dirty="0"/>
                    </a:p>
                  </a:txBody>
                  <a:tcPr marL="91443" marR="91443" marT="45733" marB="45733"/>
                </a:tc>
                <a:tc>
                  <a:txBody>
                    <a:bodyPr/>
                    <a:lstStyle/>
                    <a:p>
                      <a:r>
                        <a:rPr lang="nl-NL" sz="1200" dirty="0"/>
                        <a:t>1</a:t>
                      </a:r>
                    </a:p>
                  </a:txBody>
                  <a:tcPr marL="91443" marR="91443" marT="45733" marB="45733"/>
                </a:tc>
                <a:tc>
                  <a:txBody>
                    <a:bodyPr/>
                    <a:lstStyle/>
                    <a:p>
                      <a:r>
                        <a:rPr lang="nl-NL" sz="1200" dirty="0"/>
                        <a:t>1</a:t>
                      </a:r>
                    </a:p>
                  </a:txBody>
                  <a:tcPr marL="91443" marR="91443" marT="45733" marB="45733"/>
                </a:tc>
                <a:tc>
                  <a:txBody>
                    <a:bodyPr/>
                    <a:lstStyle/>
                    <a:p>
                      <a:r>
                        <a:rPr lang="nl-NL" sz="1200" dirty="0"/>
                        <a:t>22</a:t>
                      </a:r>
                    </a:p>
                  </a:txBody>
                  <a:tcPr marL="91443" marR="91443" marT="45733" marB="45733"/>
                </a:tc>
                <a:tc>
                  <a:txBody>
                    <a:bodyPr/>
                    <a:lstStyle/>
                    <a:p>
                      <a:endParaRPr lang="nl-NL" sz="1200" dirty="0"/>
                    </a:p>
                  </a:txBody>
                  <a:tcPr marL="91443" marR="91443" marT="45733" marB="45733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9127">
                <a:tc>
                  <a:txBody>
                    <a:bodyPr/>
                    <a:lstStyle/>
                    <a:p>
                      <a:r>
                        <a:rPr lang="nl-NL" sz="1200" dirty="0" smtClean="0"/>
                        <a:t>003</a:t>
                      </a:r>
                      <a:endParaRPr lang="nl-NL" sz="1200" dirty="0"/>
                    </a:p>
                  </a:txBody>
                  <a:tcPr marL="91443" marR="91443" marT="45733" marB="45733"/>
                </a:tc>
                <a:tc>
                  <a:txBody>
                    <a:bodyPr/>
                    <a:lstStyle/>
                    <a:p>
                      <a:r>
                        <a:rPr lang="nl-NL" sz="1200" dirty="0"/>
                        <a:t>V</a:t>
                      </a:r>
                    </a:p>
                  </a:txBody>
                  <a:tcPr marL="91443" marR="91443" marT="45733" marB="45733"/>
                </a:tc>
                <a:tc>
                  <a:txBody>
                    <a:bodyPr/>
                    <a:lstStyle/>
                    <a:p>
                      <a:r>
                        <a:rPr lang="nl-NL" sz="1200" dirty="0"/>
                        <a:t>65</a:t>
                      </a:r>
                    </a:p>
                  </a:txBody>
                  <a:tcPr marL="91443" marR="91443" marT="45733" marB="45733"/>
                </a:tc>
                <a:tc>
                  <a:txBody>
                    <a:bodyPr/>
                    <a:lstStyle/>
                    <a:p>
                      <a:r>
                        <a:rPr lang="nl-NL" sz="1200" dirty="0"/>
                        <a:t>3</a:t>
                      </a:r>
                    </a:p>
                  </a:txBody>
                  <a:tcPr marL="91443" marR="91443" marT="45733" marB="45733"/>
                </a:tc>
                <a:tc>
                  <a:txBody>
                    <a:bodyPr/>
                    <a:lstStyle/>
                    <a:p>
                      <a:r>
                        <a:rPr lang="nl-NL" sz="1200" dirty="0"/>
                        <a:t>1</a:t>
                      </a:r>
                    </a:p>
                  </a:txBody>
                  <a:tcPr marL="91443" marR="91443" marT="45733" marB="45733"/>
                </a:tc>
                <a:tc>
                  <a:txBody>
                    <a:bodyPr/>
                    <a:lstStyle/>
                    <a:p>
                      <a:r>
                        <a:rPr lang="nl-NL" sz="1200" dirty="0"/>
                        <a:t>- 5</a:t>
                      </a:r>
                    </a:p>
                  </a:txBody>
                  <a:tcPr marL="91443" marR="91443" marT="45733" marB="45733"/>
                </a:tc>
                <a:tc>
                  <a:txBody>
                    <a:bodyPr/>
                    <a:lstStyle/>
                    <a:p>
                      <a:endParaRPr lang="nl-NL" sz="1200" dirty="0"/>
                    </a:p>
                  </a:txBody>
                  <a:tcPr marL="91443" marR="91443" marT="45733" marB="45733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9127">
                <a:tc>
                  <a:txBody>
                    <a:bodyPr/>
                    <a:lstStyle/>
                    <a:p>
                      <a:r>
                        <a:rPr lang="nl-NL" sz="1200" dirty="0" smtClean="0"/>
                        <a:t>004</a:t>
                      </a:r>
                      <a:endParaRPr lang="nl-NL" sz="1200" dirty="0"/>
                    </a:p>
                  </a:txBody>
                  <a:tcPr marL="91443" marR="91443" marT="45733" marB="45733"/>
                </a:tc>
                <a:tc>
                  <a:txBody>
                    <a:bodyPr/>
                    <a:lstStyle/>
                    <a:p>
                      <a:r>
                        <a:rPr lang="nl-NL" sz="1200" dirty="0"/>
                        <a:t>V</a:t>
                      </a:r>
                    </a:p>
                  </a:txBody>
                  <a:tcPr marL="91443" marR="91443" marT="45733" marB="45733"/>
                </a:tc>
                <a:tc>
                  <a:txBody>
                    <a:bodyPr/>
                    <a:lstStyle/>
                    <a:p>
                      <a:r>
                        <a:rPr lang="nl-NL" sz="1200" dirty="0"/>
                        <a:t>18</a:t>
                      </a:r>
                    </a:p>
                  </a:txBody>
                  <a:tcPr marL="91443" marR="91443" marT="45733" marB="45733"/>
                </a:tc>
                <a:tc>
                  <a:txBody>
                    <a:bodyPr/>
                    <a:lstStyle/>
                    <a:p>
                      <a:r>
                        <a:rPr lang="nl-NL" sz="1200" dirty="0"/>
                        <a:t>4</a:t>
                      </a:r>
                    </a:p>
                  </a:txBody>
                  <a:tcPr marL="91443" marR="91443" marT="45733" marB="45733"/>
                </a:tc>
                <a:tc>
                  <a:txBody>
                    <a:bodyPr/>
                    <a:lstStyle/>
                    <a:p>
                      <a:r>
                        <a:rPr lang="nl-NL" sz="1200" dirty="0"/>
                        <a:t>3</a:t>
                      </a:r>
                    </a:p>
                  </a:txBody>
                  <a:tcPr marL="91443" marR="91443" marT="45733" marB="45733"/>
                </a:tc>
                <a:tc>
                  <a:txBody>
                    <a:bodyPr/>
                    <a:lstStyle/>
                    <a:p>
                      <a:r>
                        <a:rPr lang="nl-NL" sz="1200" dirty="0"/>
                        <a:t>20</a:t>
                      </a:r>
                    </a:p>
                  </a:txBody>
                  <a:tcPr marL="91443" marR="91443" marT="45733" marB="45733"/>
                </a:tc>
                <a:tc>
                  <a:txBody>
                    <a:bodyPr/>
                    <a:lstStyle/>
                    <a:p>
                      <a:endParaRPr lang="nl-NL" sz="1200" dirty="0"/>
                    </a:p>
                  </a:txBody>
                  <a:tcPr marL="91443" marR="91443" marT="45733" marB="45733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9127">
                <a:tc>
                  <a:txBody>
                    <a:bodyPr/>
                    <a:lstStyle/>
                    <a:p>
                      <a:r>
                        <a:rPr lang="nl-NL" sz="1200" dirty="0" smtClean="0"/>
                        <a:t>005</a:t>
                      </a:r>
                      <a:endParaRPr lang="nl-NL" sz="1200" dirty="0"/>
                    </a:p>
                  </a:txBody>
                  <a:tcPr marL="91443" marR="91443" marT="45733" marB="45733"/>
                </a:tc>
                <a:tc>
                  <a:txBody>
                    <a:bodyPr/>
                    <a:lstStyle/>
                    <a:p>
                      <a:r>
                        <a:rPr lang="nl-NL" sz="1200" dirty="0"/>
                        <a:t>V</a:t>
                      </a:r>
                    </a:p>
                  </a:txBody>
                  <a:tcPr marL="91443" marR="91443" marT="45733" marB="45733"/>
                </a:tc>
                <a:tc>
                  <a:txBody>
                    <a:bodyPr/>
                    <a:lstStyle/>
                    <a:p>
                      <a:r>
                        <a:rPr lang="nl-NL" sz="1200" dirty="0"/>
                        <a:t>29</a:t>
                      </a:r>
                    </a:p>
                  </a:txBody>
                  <a:tcPr marL="91443" marR="91443" marT="45733" marB="45733"/>
                </a:tc>
                <a:tc>
                  <a:txBody>
                    <a:bodyPr/>
                    <a:lstStyle/>
                    <a:p>
                      <a:r>
                        <a:rPr lang="nl-NL" sz="1200" dirty="0"/>
                        <a:t>2</a:t>
                      </a:r>
                    </a:p>
                  </a:txBody>
                  <a:tcPr marL="91443" marR="91443" marT="45733" marB="45733"/>
                </a:tc>
                <a:tc>
                  <a:txBody>
                    <a:bodyPr/>
                    <a:lstStyle/>
                    <a:p>
                      <a:r>
                        <a:rPr lang="nl-NL" sz="1200" dirty="0"/>
                        <a:t>2</a:t>
                      </a:r>
                    </a:p>
                  </a:txBody>
                  <a:tcPr marL="91443" marR="91443" marT="45733" marB="45733"/>
                </a:tc>
                <a:tc>
                  <a:txBody>
                    <a:bodyPr/>
                    <a:lstStyle/>
                    <a:p>
                      <a:r>
                        <a:rPr lang="nl-NL" sz="1200" dirty="0"/>
                        <a:t>28</a:t>
                      </a:r>
                    </a:p>
                  </a:txBody>
                  <a:tcPr marL="91443" marR="91443" marT="45733" marB="45733"/>
                </a:tc>
                <a:tc>
                  <a:txBody>
                    <a:bodyPr/>
                    <a:lstStyle/>
                    <a:p>
                      <a:endParaRPr lang="nl-NL" sz="1200" dirty="0"/>
                    </a:p>
                  </a:txBody>
                  <a:tcPr marL="91443" marR="91443" marT="45733" marB="45733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9127">
                <a:tc>
                  <a:txBody>
                    <a:bodyPr/>
                    <a:lstStyle/>
                    <a:p>
                      <a:r>
                        <a:rPr lang="nl-NL" sz="1200" dirty="0" smtClean="0"/>
                        <a:t>006</a:t>
                      </a:r>
                      <a:endParaRPr lang="nl-NL" sz="1200" dirty="0"/>
                    </a:p>
                  </a:txBody>
                  <a:tcPr marL="91443" marR="91443" marT="45733" marB="45733"/>
                </a:tc>
                <a:tc>
                  <a:txBody>
                    <a:bodyPr/>
                    <a:lstStyle/>
                    <a:p>
                      <a:endParaRPr lang="nl-NL" sz="1200" dirty="0"/>
                    </a:p>
                  </a:txBody>
                  <a:tcPr marL="91443" marR="91443" marT="45733" marB="45733"/>
                </a:tc>
                <a:tc>
                  <a:txBody>
                    <a:bodyPr/>
                    <a:lstStyle/>
                    <a:p>
                      <a:r>
                        <a:rPr lang="nl-NL" sz="1200" dirty="0"/>
                        <a:t>27</a:t>
                      </a:r>
                    </a:p>
                  </a:txBody>
                  <a:tcPr marL="91443" marR="91443" marT="45733" marB="45733"/>
                </a:tc>
                <a:tc>
                  <a:txBody>
                    <a:bodyPr/>
                    <a:lstStyle/>
                    <a:p>
                      <a:r>
                        <a:rPr lang="nl-NL" sz="1200" dirty="0"/>
                        <a:t>1</a:t>
                      </a:r>
                    </a:p>
                  </a:txBody>
                  <a:tcPr marL="91443" marR="91443" marT="45733" marB="45733"/>
                </a:tc>
                <a:tc>
                  <a:txBody>
                    <a:bodyPr/>
                    <a:lstStyle/>
                    <a:p>
                      <a:r>
                        <a:rPr lang="nl-NL" sz="1200" dirty="0"/>
                        <a:t>2</a:t>
                      </a:r>
                    </a:p>
                  </a:txBody>
                  <a:tcPr marL="91443" marR="91443" marT="45733" marB="45733"/>
                </a:tc>
                <a:tc>
                  <a:txBody>
                    <a:bodyPr/>
                    <a:lstStyle/>
                    <a:p>
                      <a:r>
                        <a:rPr lang="nl-NL" sz="1200" dirty="0"/>
                        <a:t>-</a:t>
                      </a:r>
                    </a:p>
                  </a:txBody>
                  <a:tcPr marL="91443" marR="91443" marT="45733" marB="45733"/>
                </a:tc>
                <a:tc>
                  <a:txBody>
                    <a:bodyPr/>
                    <a:lstStyle/>
                    <a:p>
                      <a:endParaRPr lang="nl-NL" sz="1200" dirty="0"/>
                    </a:p>
                  </a:txBody>
                  <a:tcPr marL="91443" marR="91443" marT="45733" marB="45733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Titel 1">
            <a:extLst>
              <a:ext uri="{FF2B5EF4-FFF2-40B4-BE49-F238E27FC236}">
                <a16:creationId xmlns:a16="http://schemas.microsoft.com/office/drawing/2014/main" id="{884BE6B4-57F1-4332-B2E4-FBBF0732602B}"/>
              </a:ext>
            </a:extLst>
          </p:cNvPr>
          <p:cNvSpPr txBox="1">
            <a:spLocks/>
          </p:cNvSpPr>
          <p:nvPr/>
        </p:nvSpPr>
        <p:spPr>
          <a:xfrm>
            <a:off x="1704109" y="258763"/>
            <a:ext cx="7982816" cy="1143000"/>
          </a:xfrm>
          <a:prstGeom prst="rect">
            <a:avLst/>
          </a:prstGeom>
        </p:spPr>
        <p:txBody>
          <a:bodyPr anchor="ctr"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>
              <a:defRPr/>
            </a:pPr>
            <a:r>
              <a:rPr lang="nl-NL" sz="3200" b="1" dirty="0" smtClean="0">
                <a:solidFill>
                  <a:srgbClr val="B8BA30"/>
                </a:solidFill>
                <a:effectLst/>
              </a:rPr>
              <a:t>Voorbeeld-database</a:t>
            </a:r>
            <a:endParaRPr lang="nl-NL" sz="3200" b="1" dirty="0">
              <a:solidFill>
                <a:srgbClr val="B8BA30"/>
              </a:solidFill>
              <a:effectLst/>
            </a:endParaRPr>
          </a:p>
        </p:txBody>
      </p:sp>
      <p:sp>
        <p:nvSpPr>
          <p:cNvPr id="5" name="PIJL-OMLAAG 4">
            <a:extLst>
              <a:ext uri="{FF2B5EF4-FFF2-40B4-BE49-F238E27FC236}">
                <a16:creationId xmlns:a16="http://schemas.microsoft.com/office/drawing/2014/main" id="{BE6DDFCA-0BBC-4E41-AF8B-A64CBD8FD69E}"/>
              </a:ext>
            </a:extLst>
          </p:cNvPr>
          <p:cNvSpPr/>
          <p:nvPr/>
        </p:nvSpPr>
        <p:spPr>
          <a:xfrm>
            <a:off x="6075363" y="3176588"/>
            <a:ext cx="431800" cy="431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NL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2A1CB71E-FC6D-4442-8568-4FDBEDDE3A18}"/>
              </a:ext>
            </a:extLst>
          </p:cNvPr>
          <p:cNvSpPr txBox="1">
            <a:spLocks/>
          </p:cNvSpPr>
          <p:nvPr/>
        </p:nvSpPr>
        <p:spPr>
          <a:xfrm>
            <a:off x="4097338" y="1738314"/>
            <a:ext cx="3008312" cy="1500187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>
              <a:defRPr/>
            </a:pPr>
            <a:r>
              <a:rPr lang="nl-NL" sz="1800" dirty="0"/>
              <a:t>Vraag 3: Wat is het inkomen………</a:t>
            </a:r>
            <a:br>
              <a:rPr lang="nl-NL" sz="1800" dirty="0"/>
            </a:br>
            <a:r>
              <a:rPr lang="nl-NL" sz="1800" dirty="0"/>
              <a:t>1. &lt; €1000 per maand</a:t>
            </a:r>
          </a:p>
          <a:p>
            <a:pPr>
              <a:defRPr/>
            </a:pPr>
            <a:r>
              <a:rPr lang="nl-NL" sz="1800" dirty="0"/>
              <a:t>2. €1000 – 1500 per maand</a:t>
            </a:r>
          </a:p>
          <a:p>
            <a:pPr>
              <a:defRPr/>
            </a:pPr>
            <a:r>
              <a:rPr lang="nl-NL" sz="1800" dirty="0"/>
              <a:t>3. €1500 – 2000 per maand</a:t>
            </a:r>
          </a:p>
          <a:p>
            <a:pPr>
              <a:defRPr/>
            </a:pPr>
            <a:r>
              <a:rPr lang="nl-NL" sz="1800" dirty="0"/>
              <a:t>4. &gt; €2000 per maand</a:t>
            </a:r>
          </a:p>
        </p:txBody>
      </p:sp>
      <p:pic>
        <p:nvPicPr>
          <p:cNvPr id="1748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5651" y="2857500"/>
            <a:ext cx="493713" cy="750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itel 1">
            <a:extLst>
              <a:ext uri="{FF2B5EF4-FFF2-40B4-BE49-F238E27FC236}">
                <a16:creationId xmlns:a16="http://schemas.microsoft.com/office/drawing/2014/main" id="{4B5FB6C9-3463-4DA6-A70C-22441D62B55B}"/>
              </a:ext>
            </a:extLst>
          </p:cNvPr>
          <p:cNvSpPr txBox="1">
            <a:spLocks/>
          </p:cNvSpPr>
          <p:nvPr/>
        </p:nvSpPr>
        <p:spPr>
          <a:xfrm>
            <a:off x="7713663" y="2651126"/>
            <a:ext cx="2559050" cy="538163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nl-NL" sz="1600" dirty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Vraag 5 Omgeving</a:t>
            </a:r>
          </a:p>
          <a:p>
            <a:pPr>
              <a:defRPr/>
            </a:pPr>
            <a:r>
              <a:rPr lang="nl-NL" sz="1600" dirty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Temperatuur …</a:t>
            </a:r>
            <a:br>
              <a:rPr lang="nl-NL" sz="1600" dirty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endParaRPr lang="nl-NL" sz="1600" dirty="0"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1748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7726" y="3189288"/>
            <a:ext cx="493713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2694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el 1"/>
          <p:cNvSpPr>
            <a:spLocks noGrp="1" noChangeArrowheads="1"/>
          </p:cNvSpPr>
          <p:nvPr>
            <p:ph type="title"/>
          </p:nvPr>
        </p:nvSpPr>
        <p:spPr>
          <a:xfrm>
            <a:off x="1542257" y="133245"/>
            <a:ext cx="8421688" cy="428835"/>
          </a:xfrm>
        </p:spPr>
        <p:txBody>
          <a:bodyPr/>
          <a:lstStyle/>
          <a:p>
            <a:r>
              <a:rPr lang="nl-NL" altLang="en-US" dirty="0" smtClean="0"/>
              <a:t>Opstellen variabelen-overzicht </a:t>
            </a:r>
          </a:p>
        </p:txBody>
      </p:sp>
      <p:graphicFrame>
        <p:nvGraphicFramePr>
          <p:cNvPr id="7" name="Content Placeholder 3">
            <a:extLst>
              <a:ext uri="{FF2B5EF4-FFF2-40B4-BE49-F238E27FC236}">
                <a16:creationId xmlns:a16="http://schemas.microsoft.com/office/drawing/2014/main" id="{72B25B89-0B46-44E5-A46E-3FA93F128C84}"/>
              </a:ext>
            </a:extLst>
          </p:cNvPr>
          <p:cNvGraphicFramePr>
            <a:graphicFrameLocks/>
          </p:cNvGraphicFramePr>
          <p:nvPr/>
        </p:nvGraphicFramePr>
        <p:xfrm>
          <a:off x="1878013" y="3429000"/>
          <a:ext cx="8421688" cy="32115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54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54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865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242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68062">
                <a:tc>
                  <a:txBody>
                    <a:bodyPr/>
                    <a:lstStyle/>
                    <a:p>
                      <a:r>
                        <a:rPr lang="nl-NL" sz="1800" dirty="0"/>
                        <a:t>variabele</a:t>
                      </a:r>
                      <a:endParaRPr lang="en-US" sz="1800" dirty="0"/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r>
                        <a:rPr lang="nl-NL" sz="1800" dirty="0"/>
                        <a:t>Mogelijke waarden</a:t>
                      </a:r>
                      <a:endParaRPr lang="en-US" sz="1800" dirty="0"/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r>
                        <a:rPr lang="nl-NL" sz="1800" dirty="0"/>
                        <a:t>meetniveau</a:t>
                      </a:r>
                      <a:endParaRPr lang="en-US" sz="1800" dirty="0"/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r>
                        <a:rPr lang="nl-NL" sz="1800" dirty="0"/>
                        <a:t>Rekenkundige consequentie</a:t>
                      </a:r>
                      <a:endParaRPr lang="en-US" sz="1800" dirty="0"/>
                    </a:p>
                  </a:txBody>
                  <a:tcPr marT="45718" marB="4571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0863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18" marB="4571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0863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18" marB="4571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0863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18" marB="4571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0863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18" marB="45718"/>
                </a:tc>
                <a:extLst>
                  <a:ext uri="{0D108BD9-81ED-4DB2-BD59-A6C34878D82A}">
                    <a16:rowId xmlns:a16="http://schemas.microsoft.com/office/drawing/2014/main" val="1746172704"/>
                  </a:ext>
                </a:extLst>
              </a:tr>
            </a:tbl>
          </a:graphicData>
        </a:graphic>
      </p:graphicFrame>
      <p:sp>
        <p:nvSpPr>
          <p:cNvPr id="6" name="Tekstvak 5">
            <a:extLst>
              <a:ext uri="{FF2B5EF4-FFF2-40B4-BE49-F238E27FC236}">
                <a16:creationId xmlns:a16="http://schemas.microsoft.com/office/drawing/2014/main" id="{0E2B2ABD-8BE6-489A-BB3C-B0C45A30AA64}"/>
              </a:ext>
            </a:extLst>
          </p:cNvPr>
          <p:cNvSpPr txBox="1"/>
          <p:nvPr/>
        </p:nvSpPr>
        <p:spPr>
          <a:xfrm>
            <a:off x="1882775" y="4659314"/>
            <a:ext cx="1919288" cy="61555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600" dirty="0" err="1"/>
              <a:t>Geslacht</a:t>
            </a:r>
            <a:endParaRPr lang="en-US" sz="1600" dirty="0"/>
          </a:p>
          <a:p>
            <a:pPr>
              <a:defRPr/>
            </a:pPr>
            <a:endParaRPr lang="nl-NL" dirty="0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E3E95BA3-31B1-492C-BC68-3D052925E68B}"/>
              </a:ext>
            </a:extLst>
          </p:cNvPr>
          <p:cNvSpPr txBox="1"/>
          <p:nvPr/>
        </p:nvSpPr>
        <p:spPr>
          <a:xfrm>
            <a:off x="3990975" y="4610101"/>
            <a:ext cx="1919288" cy="61555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600" dirty="0"/>
              <a:t>Man/ vrouw (0,1)</a:t>
            </a:r>
          </a:p>
          <a:p>
            <a:pPr>
              <a:defRPr/>
            </a:pPr>
            <a:endParaRPr lang="nl-NL" dirty="0"/>
          </a:p>
        </p:txBody>
      </p:sp>
      <p:sp>
        <p:nvSpPr>
          <p:cNvPr id="9" name="Tekstvak 8"/>
          <p:cNvSpPr txBox="1">
            <a:spLocks noChangeArrowheads="1"/>
          </p:cNvSpPr>
          <p:nvPr/>
        </p:nvSpPr>
        <p:spPr bwMode="auto">
          <a:xfrm>
            <a:off x="6229351" y="4305444"/>
            <a:ext cx="1368425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2200">
                <a:solidFill>
                  <a:srgbClr val="2D303F"/>
                </a:solidFill>
                <a:latin typeface="Univers" panose="020B0603020202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>
                <a:solidFill>
                  <a:srgbClr val="2D303F"/>
                </a:solidFill>
                <a:latin typeface="Univers" panose="020B0603020202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600">
                <a:solidFill>
                  <a:srgbClr val="2D303F"/>
                </a:solidFill>
                <a:latin typeface="Univers" panose="020B0603020202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400">
                <a:solidFill>
                  <a:srgbClr val="2D303F"/>
                </a:solidFill>
                <a:latin typeface="Univers" panose="020B0603020202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 smtClean="0">
                <a:solidFill>
                  <a:schemeClr val="tx1"/>
                </a:solidFill>
                <a:latin typeface="Arial" panose="020B0604020202020204" pitchFamily="34" charset="0"/>
              </a:rPr>
              <a:t>Dichotoom</a:t>
            </a:r>
            <a:r>
              <a:rPr lang="en-US" altLang="en-US" sz="1600" dirty="0" smtClean="0">
                <a:solidFill>
                  <a:schemeClr val="tx1"/>
                </a:solidFill>
                <a:latin typeface="Arial" panose="020B0604020202020204" pitchFamily="34" charset="0"/>
              </a:rPr>
              <a:t> (=</a:t>
            </a:r>
            <a:r>
              <a:rPr lang="en-US" altLang="en-US" sz="1600" dirty="0" err="1" smtClean="0">
                <a:solidFill>
                  <a:schemeClr val="tx1"/>
                </a:solidFill>
                <a:latin typeface="Arial" panose="020B0604020202020204" pitchFamily="34" charset="0"/>
              </a:rPr>
              <a:t>nominaal</a:t>
            </a:r>
            <a:r>
              <a:rPr lang="en-US" altLang="en-US" sz="1600" dirty="0" smtClean="0">
                <a:solidFill>
                  <a:schemeClr val="tx1"/>
                </a:solidFill>
                <a:latin typeface="Arial" panose="020B0604020202020204" pitchFamily="34" charset="0"/>
              </a:rPr>
              <a:t>)</a:t>
            </a:r>
            <a:endParaRPr lang="en-US" altLang="en-US" sz="16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nl-NL" altLang="en-US" sz="14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0" name="Tekstvak 9"/>
          <p:cNvSpPr txBox="1">
            <a:spLocks noChangeArrowheads="1"/>
          </p:cNvSpPr>
          <p:nvPr/>
        </p:nvSpPr>
        <p:spPr bwMode="auto">
          <a:xfrm>
            <a:off x="7840664" y="4513264"/>
            <a:ext cx="2408237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2200">
                <a:solidFill>
                  <a:srgbClr val="2D303F"/>
                </a:solidFill>
                <a:latin typeface="Univers" panose="020B0603020202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>
                <a:solidFill>
                  <a:srgbClr val="2D303F"/>
                </a:solidFill>
                <a:latin typeface="Univers" panose="020B0603020202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600">
                <a:solidFill>
                  <a:srgbClr val="2D303F"/>
                </a:solidFill>
                <a:latin typeface="Univers" panose="020B0603020202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400">
                <a:solidFill>
                  <a:srgbClr val="2D303F"/>
                </a:solidFill>
                <a:latin typeface="Univers" panose="020B0603020202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chemeClr val="tx1"/>
                </a:solidFill>
                <a:latin typeface="Arial" panose="020B0604020202020204" pitchFamily="34" charset="0"/>
              </a:rPr>
              <a:t>Aantal</a:t>
            </a:r>
            <a:r>
              <a:rPr lang="en-US" altLang="en-US" sz="16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en-US" altLang="en-US" sz="1600" dirty="0" smtClean="0">
                <a:solidFill>
                  <a:schemeClr val="tx1"/>
                </a:solidFill>
                <a:latin typeface="Arial" panose="020B0604020202020204" pitchFamily="34" charset="0"/>
              </a:rPr>
              <a:t>%, modus</a:t>
            </a:r>
            <a:endParaRPr lang="en-US" altLang="en-US" sz="16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nl-NL" altLang="en-US" sz="14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926087F4-C4EB-4321-AB48-A86FF69DC2E2}"/>
              </a:ext>
            </a:extLst>
          </p:cNvPr>
          <p:cNvSpPr txBox="1"/>
          <p:nvPr/>
        </p:nvSpPr>
        <p:spPr>
          <a:xfrm>
            <a:off x="1917700" y="5183189"/>
            <a:ext cx="1760538" cy="61555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600" dirty="0" err="1"/>
              <a:t>Leeftijd</a:t>
            </a:r>
            <a:endParaRPr lang="en-US" sz="1600" dirty="0"/>
          </a:p>
          <a:p>
            <a:pPr>
              <a:defRPr/>
            </a:pPr>
            <a:endParaRPr lang="nl-NL" dirty="0"/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95307C5D-6D52-4F41-9332-FB2C286C0EF2}"/>
              </a:ext>
            </a:extLst>
          </p:cNvPr>
          <p:cNvSpPr txBox="1"/>
          <p:nvPr/>
        </p:nvSpPr>
        <p:spPr>
          <a:xfrm>
            <a:off x="1917701" y="5673726"/>
            <a:ext cx="1908175" cy="61555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600" dirty="0" err="1" smtClean="0"/>
              <a:t>Vr</a:t>
            </a:r>
            <a:r>
              <a:rPr lang="en-US" sz="1600" dirty="0" smtClean="0"/>
              <a:t>. 3 (</a:t>
            </a:r>
            <a:r>
              <a:rPr lang="nl-NL" sz="1600" dirty="0" smtClean="0"/>
              <a:t>€ cat.)</a:t>
            </a:r>
            <a:endParaRPr lang="en-US" sz="1600" dirty="0"/>
          </a:p>
          <a:p>
            <a:pPr>
              <a:defRPr/>
            </a:pPr>
            <a:endParaRPr lang="nl-NL" dirty="0"/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FA140C2B-054B-47FC-A047-DEE22CB27582}"/>
              </a:ext>
            </a:extLst>
          </p:cNvPr>
          <p:cNvSpPr txBox="1"/>
          <p:nvPr/>
        </p:nvSpPr>
        <p:spPr>
          <a:xfrm>
            <a:off x="1917701" y="6189664"/>
            <a:ext cx="1616075" cy="61555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600" dirty="0" err="1" smtClean="0"/>
              <a:t>Vr</a:t>
            </a:r>
            <a:r>
              <a:rPr lang="en-US" sz="1600" dirty="0" smtClean="0"/>
              <a:t>. 4 (</a:t>
            </a:r>
            <a:r>
              <a:rPr lang="en-US" sz="1600" dirty="0" err="1" smtClean="0"/>
              <a:t>kleur</a:t>
            </a:r>
            <a:r>
              <a:rPr lang="en-US" sz="1600" dirty="0" smtClean="0"/>
              <a:t>)</a:t>
            </a:r>
            <a:endParaRPr lang="en-US" sz="1600" dirty="0"/>
          </a:p>
          <a:p>
            <a:pPr>
              <a:defRPr/>
            </a:pPr>
            <a:endParaRPr lang="nl-NL" dirty="0"/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C1464E90-146C-4D7A-95FA-3084BF7B130A}"/>
              </a:ext>
            </a:extLst>
          </p:cNvPr>
          <p:cNvSpPr txBox="1"/>
          <p:nvPr/>
        </p:nvSpPr>
        <p:spPr>
          <a:xfrm>
            <a:off x="3990975" y="5132389"/>
            <a:ext cx="1919288" cy="61555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600" dirty="0" smtClean="0"/>
              <a:t>18-70</a:t>
            </a:r>
            <a:endParaRPr lang="en-US" sz="1600" dirty="0"/>
          </a:p>
          <a:p>
            <a:pPr>
              <a:defRPr/>
            </a:pPr>
            <a:endParaRPr lang="nl-NL" dirty="0"/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6EC28F3A-6FC3-44FA-A938-840A0B8D45B6}"/>
              </a:ext>
            </a:extLst>
          </p:cNvPr>
          <p:cNvSpPr txBox="1"/>
          <p:nvPr/>
        </p:nvSpPr>
        <p:spPr>
          <a:xfrm>
            <a:off x="3990976" y="5656264"/>
            <a:ext cx="1762125" cy="61555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600" dirty="0"/>
              <a:t>1,2,3,4</a:t>
            </a:r>
          </a:p>
          <a:p>
            <a:pPr>
              <a:defRPr/>
            </a:pPr>
            <a:endParaRPr lang="nl-NL" dirty="0"/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394414D3-4D7D-4823-BE53-0C260F3CDBBD}"/>
              </a:ext>
            </a:extLst>
          </p:cNvPr>
          <p:cNvSpPr txBox="1"/>
          <p:nvPr/>
        </p:nvSpPr>
        <p:spPr>
          <a:xfrm>
            <a:off x="3965575" y="6223000"/>
            <a:ext cx="1919288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l-NL" sz="1600" dirty="0"/>
              <a:t>1,2,3,4</a:t>
            </a:r>
            <a:r>
              <a:rPr lang="nl-NL" dirty="0"/>
              <a:t>,</a:t>
            </a:r>
          </a:p>
        </p:txBody>
      </p:sp>
      <p:sp>
        <p:nvSpPr>
          <p:cNvPr id="17" name="Tekstvak 16"/>
          <p:cNvSpPr txBox="1">
            <a:spLocks noChangeArrowheads="1"/>
          </p:cNvSpPr>
          <p:nvPr/>
        </p:nvSpPr>
        <p:spPr bwMode="auto">
          <a:xfrm>
            <a:off x="6289675" y="5067300"/>
            <a:ext cx="1366838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2200">
                <a:solidFill>
                  <a:srgbClr val="2D303F"/>
                </a:solidFill>
                <a:latin typeface="Univers" panose="020B0603020202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>
                <a:solidFill>
                  <a:srgbClr val="2D303F"/>
                </a:solidFill>
                <a:latin typeface="Univers" panose="020B0603020202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600">
                <a:solidFill>
                  <a:srgbClr val="2D303F"/>
                </a:solidFill>
                <a:latin typeface="Univers" panose="020B0603020202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400">
                <a:solidFill>
                  <a:srgbClr val="2D303F"/>
                </a:solidFill>
                <a:latin typeface="Univers" panose="020B0603020202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>
                <a:solidFill>
                  <a:schemeClr val="tx1"/>
                </a:solidFill>
                <a:latin typeface="Arial" panose="020B0604020202020204" pitchFamily="34" charset="0"/>
              </a:rPr>
              <a:t>Ratio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nl-NL" altLang="en-US" sz="14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8" name="Tekstvak 17"/>
          <p:cNvSpPr txBox="1">
            <a:spLocks noChangeArrowheads="1"/>
          </p:cNvSpPr>
          <p:nvPr/>
        </p:nvSpPr>
        <p:spPr bwMode="auto">
          <a:xfrm>
            <a:off x="7740651" y="4920817"/>
            <a:ext cx="2409825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2200">
                <a:solidFill>
                  <a:srgbClr val="2D303F"/>
                </a:solidFill>
                <a:latin typeface="Univers" panose="020B0603020202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>
                <a:solidFill>
                  <a:srgbClr val="2D303F"/>
                </a:solidFill>
                <a:latin typeface="Univers" panose="020B0603020202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600">
                <a:solidFill>
                  <a:srgbClr val="2D303F"/>
                </a:solidFill>
                <a:latin typeface="Univers" panose="020B0603020202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400">
                <a:solidFill>
                  <a:srgbClr val="2D303F"/>
                </a:solidFill>
                <a:latin typeface="Univers" panose="020B0603020202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smtClean="0">
                <a:solidFill>
                  <a:schemeClr val="tx1"/>
                </a:solidFill>
                <a:latin typeface="Arial" panose="020B0604020202020204" pitchFamily="34" charset="0"/>
              </a:rPr>
              <a:t>Gem., </a:t>
            </a:r>
            <a:r>
              <a:rPr lang="en-US" altLang="en-US" sz="1600" dirty="0" err="1">
                <a:solidFill>
                  <a:schemeClr val="tx1"/>
                </a:solidFill>
                <a:latin typeface="Arial" panose="020B0604020202020204" pitchFamily="34" charset="0"/>
              </a:rPr>
              <a:t>st.deviatie</a:t>
            </a:r>
            <a:r>
              <a:rPr lang="en-US" altLang="en-US" sz="1600" dirty="0">
                <a:solidFill>
                  <a:schemeClr val="tx1"/>
                </a:solidFill>
                <a:latin typeface="Arial" panose="020B0604020202020204" pitchFamily="34" charset="0"/>
              </a:rPr>
              <a:t>, t-test, </a:t>
            </a:r>
            <a:r>
              <a:rPr lang="en-US" altLang="en-US" sz="1600" dirty="0" err="1">
                <a:solidFill>
                  <a:schemeClr val="tx1"/>
                </a:solidFill>
                <a:latin typeface="Arial" panose="020B0604020202020204" pitchFamily="34" charset="0"/>
              </a:rPr>
              <a:t>correlatie</a:t>
            </a:r>
            <a:endParaRPr lang="en-US" altLang="en-US" sz="16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nl-NL" altLang="en-US" sz="14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7529" name="Tekstvak 18"/>
          <p:cNvSpPr txBox="1">
            <a:spLocks noChangeArrowheads="1"/>
          </p:cNvSpPr>
          <p:nvPr/>
        </p:nvSpPr>
        <p:spPr bwMode="auto">
          <a:xfrm>
            <a:off x="7751764" y="5506026"/>
            <a:ext cx="2557462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2200">
                <a:solidFill>
                  <a:srgbClr val="2D303F"/>
                </a:solidFill>
                <a:latin typeface="Univers" panose="020B0603020202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>
                <a:solidFill>
                  <a:srgbClr val="2D303F"/>
                </a:solidFill>
                <a:latin typeface="Univers" panose="020B0603020202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600">
                <a:solidFill>
                  <a:srgbClr val="2D303F"/>
                </a:solidFill>
                <a:latin typeface="Univers" panose="020B0603020202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400">
                <a:solidFill>
                  <a:srgbClr val="2D303F"/>
                </a:solidFill>
                <a:latin typeface="Univers" panose="020B0603020202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 smtClean="0">
                <a:solidFill>
                  <a:schemeClr val="tx1"/>
                </a:solidFill>
                <a:latin typeface="Arial" panose="020B0604020202020204" pitchFamily="34" charset="0"/>
              </a:rPr>
              <a:t>Aantal</a:t>
            </a:r>
            <a:r>
              <a:rPr lang="en-US" altLang="en-US" sz="1600" dirty="0" smtClean="0">
                <a:solidFill>
                  <a:schemeClr val="tx1"/>
                </a:solidFill>
                <a:latin typeface="Arial" panose="020B0604020202020204" pitchFamily="34" charset="0"/>
              </a:rPr>
              <a:t>, %, modus, median, </a:t>
            </a:r>
            <a:r>
              <a:rPr lang="en-US" altLang="en-US" sz="1600" dirty="0" err="1" smtClean="0">
                <a:solidFill>
                  <a:schemeClr val="tx1"/>
                </a:solidFill>
                <a:latin typeface="Arial" panose="020B0604020202020204" pitchFamily="34" charset="0"/>
              </a:rPr>
              <a:t>rangordetoets</a:t>
            </a:r>
            <a:endParaRPr lang="en-US" altLang="en-US" sz="16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nl-NL" altLang="en-US" sz="14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7530" name="Tekstvak 19"/>
          <p:cNvSpPr txBox="1">
            <a:spLocks noChangeArrowheads="1"/>
          </p:cNvSpPr>
          <p:nvPr/>
        </p:nvSpPr>
        <p:spPr bwMode="auto">
          <a:xfrm>
            <a:off x="7751764" y="6223000"/>
            <a:ext cx="2409825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2200">
                <a:solidFill>
                  <a:srgbClr val="2D303F"/>
                </a:solidFill>
                <a:latin typeface="Univers" panose="020B0603020202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>
                <a:solidFill>
                  <a:srgbClr val="2D303F"/>
                </a:solidFill>
                <a:latin typeface="Univers" panose="020B0603020202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600">
                <a:solidFill>
                  <a:srgbClr val="2D303F"/>
                </a:solidFill>
                <a:latin typeface="Univers" panose="020B0603020202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400">
                <a:solidFill>
                  <a:srgbClr val="2D303F"/>
                </a:solidFill>
                <a:latin typeface="Univers" panose="020B0603020202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chemeClr val="tx1"/>
                </a:solidFill>
                <a:latin typeface="Arial" panose="020B0604020202020204" pitchFamily="34" charset="0"/>
              </a:rPr>
              <a:t>Aantallen</a:t>
            </a:r>
            <a:r>
              <a:rPr lang="en-US" altLang="en-US" sz="16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en-US" altLang="en-US" sz="1600" dirty="0" smtClean="0">
                <a:solidFill>
                  <a:schemeClr val="tx1"/>
                </a:solidFill>
                <a:latin typeface="Arial" panose="020B0604020202020204" pitchFamily="34" charset="0"/>
              </a:rPr>
              <a:t>%, modus</a:t>
            </a:r>
            <a:endParaRPr lang="en-US" altLang="en-US" sz="16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nl-NL" altLang="en-US" sz="14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7531" name="Tekstvak 20"/>
          <p:cNvSpPr txBox="1">
            <a:spLocks noChangeArrowheads="1"/>
          </p:cNvSpPr>
          <p:nvPr/>
        </p:nvSpPr>
        <p:spPr bwMode="auto">
          <a:xfrm>
            <a:off x="6194425" y="6178550"/>
            <a:ext cx="1125538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2200">
                <a:solidFill>
                  <a:srgbClr val="2D303F"/>
                </a:solidFill>
                <a:latin typeface="Univers" panose="020B0603020202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>
                <a:solidFill>
                  <a:srgbClr val="2D303F"/>
                </a:solidFill>
                <a:latin typeface="Univers" panose="020B0603020202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600">
                <a:solidFill>
                  <a:srgbClr val="2D303F"/>
                </a:solidFill>
                <a:latin typeface="Univers" panose="020B0603020202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400">
                <a:solidFill>
                  <a:srgbClr val="2D303F"/>
                </a:solidFill>
                <a:latin typeface="Univers" panose="020B0603020202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 smtClean="0">
                <a:solidFill>
                  <a:schemeClr val="tx1"/>
                </a:solidFill>
                <a:latin typeface="Arial" panose="020B0604020202020204" pitchFamily="34" charset="0"/>
              </a:rPr>
              <a:t>Nominaal</a:t>
            </a:r>
            <a:endParaRPr lang="en-US" altLang="en-US" sz="16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nl-NL" altLang="en-US" sz="14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7532" name="Tekstvak 21"/>
          <p:cNvSpPr txBox="1">
            <a:spLocks noChangeArrowheads="1"/>
          </p:cNvSpPr>
          <p:nvPr/>
        </p:nvSpPr>
        <p:spPr bwMode="auto">
          <a:xfrm>
            <a:off x="6205539" y="5616575"/>
            <a:ext cx="1366837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2200">
                <a:solidFill>
                  <a:srgbClr val="2D303F"/>
                </a:solidFill>
                <a:latin typeface="Univers" panose="020B0603020202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>
                <a:solidFill>
                  <a:srgbClr val="2D303F"/>
                </a:solidFill>
                <a:latin typeface="Univers" panose="020B0603020202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600">
                <a:solidFill>
                  <a:srgbClr val="2D303F"/>
                </a:solidFill>
                <a:latin typeface="Univers" panose="020B0603020202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400">
                <a:solidFill>
                  <a:srgbClr val="2D303F"/>
                </a:solidFill>
                <a:latin typeface="Univers" panose="020B0603020202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>
                <a:solidFill>
                  <a:schemeClr val="tx1"/>
                </a:solidFill>
                <a:latin typeface="Arial" panose="020B0604020202020204" pitchFamily="34" charset="0"/>
              </a:rPr>
              <a:t>Ordinaal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nl-NL" altLang="en-US" sz="14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24" name="Tijdelijke aanduiding voor inhoud 3">
            <a:extLst>
              <a:ext uri="{FF2B5EF4-FFF2-40B4-BE49-F238E27FC236}">
                <a16:creationId xmlns:a16="http://schemas.microsoft.com/office/drawing/2014/main" id="{B8C29155-93B4-4957-8A7C-2B11DEABC86F}"/>
              </a:ext>
            </a:extLst>
          </p:cNvPr>
          <p:cNvGraphicFramePr>
            <a:graphicFrameLocks/>
          </p:cNvGraphicFramePr>
          <p:nvPr/>
        </p:nvGraphicFramePr>
        <p:xfrm>
          <a:off x="1917701" y="838200"/>
          <a:ext cx="8391525" cy="24891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2389">
                  <a:extLst>
                    <a:ext uri="{9D8B030D-6E8A-4147-A177-3AD203B41FA5}">
                      <a16:colId xmlns:a16="http://schemas.microsoft.com/office/drawing/2014/main" val="3824341833"/>
                    </a:ext>
                  </a:extLst>
                </a:gridCol>
                <a:gridCol w="9897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897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866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8764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8764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6784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74310">
                <a:tc>
                  <a:txBody>
                    <a:bodyPr/>
                    <a:lstStyle/>
                    <a:p>
                      <a:r>
                        <a:rPr lang="nl-NL" sz="1200" dirty="0" err="1" smtClean="0"/>
                        <a:t>Idenificatie</a:t>
                      </a:r>
                      <a:r>
                        <a:rPr lang="nl-NL" sz="1200" baseline="0" dirty="0" smtClean="0"/>
                        <a:t> </a:t>
                      </a:r>
                      <a:r>
                        <a:rPr lang="nl-NL" sz="1200" baseline="0" dirty="0" err="1" smtClean="0"/>
                        <a:t>nr</a:t>
                      </a:r>
                      <a:endParaRPr lang="nl-NL" sz="1200" dirty="0"/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r>
                        <a:rPr lang="nl-NL" sz="1200" dirty="0"/>
                        <a:t>M</a:t>
                      </a:r>
                      <a:r>
                        <a:rPr lang="nl-NL" sz="1200" baseline="0" dirty="0"/>
                        <a:t>/V</a:t>
                      </a:r>
                      <a:endParaRPr lang="nl-NL" sz="1200" dirty="0"/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r>
                        <a:rPr lang="nl-NL" sz="1200" dirty="0"/>
                        <a:t>Leeftijd</a:t>
                      </a: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r>
                        <a:rPr lang="nl-NL" sz="1200" dirty="0"/>
                        <a:t>Vraag 3</a:t>
                      </a: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r>
                        <a:rPr lang="nl-NL" sz="1200" dirty="0"/>
                        <a:t>Vraag</a:t>
                      </a:r>
                      <a:r>
                        <a:rPr lang="nl-NL" sz="1200" baseline="0" dirty="0"/>
                        <a:t> 4</a:t>
                      </a:r>
                      <a:endParaRPr lang="nl-NL" sz="1200" dirty="0"/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r>
                        <a:rPr lang="nl-NL" sz="1200" dirty="0"/>
                        <a:t>Vraag 5</a:t>
                      </a: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r>
                        <a:rPr lang="nl-NL" sz="1200" dirty="0" err="1" smtClean="0"/>
                        <a:t>Enz</a:t>
                      </a:r>
                      <a:r>
                        <a:rPr lang="nl-NL" sz="1200" dirty="0" smtClean="0"/>
                        <a:t>…</a:t>
                      </a:r>
                      <a:endParaRPr lang="nl-NL" sz="1200" dirty="0"/>
                    </a:p>
                  </a:txBody>
                  <a:tcPr marT="45715" marB="4571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148">
                <a:tc>
                  <a:txBody>
                    <a:bodyPr/>
                    <a:lstStyle/>
                    <a:p>
                      <a:r>
                        <a:rPr lang="nl-NL" sz="1200" dirty="0" smtClean="0"/>
                        <a:t>001</a:t>
                      </a:r>
                      <a:endParaRPr lang="nl-NL" sz="1200" dirty="0"/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r>
                        <a:rPr lang="nl-NL" sz="1200" dirty="0"/>
                        <a:t>M</a:t>
                      </a: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r>
                        <a:rPr lang="nl-NL" sz="1200" dirty="0"/>
                        <a:t>31</a:t>
                      </a: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r>
                        <a:rPr lang="nl-NL" sz="1200" dirty="0"/>
                        <a:t>1</a:t>
                      </a: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r>
                        <a:rPr lang="nl-NL" sz="1200" dirty="0"/>
                        <a:t>1</a:t>
                      </a: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r>
                        <a:rPr lang="nl-NL" sz="1200" dirty="0"/>
                        <a:t>33</a:t>
                      </a: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endParaRPr lang="nl-NL" sz="1200" dirty="0"/>
                    </a:p>
                  </a:txBody>
                  <a:tcPr marT="45715" marB="4571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148">
                <a:tc>
                  <a:txBody>
                    <a:bodyPr/>
                    <a:lstStyle/>
                    <a:p>
                      <a:r>
                        <a:rPr lang="nl-NL" sz="1200" dirty="0" smtClean="0"/>
                        <a:t>002</a:t>
                      </a:r>
                      <a:endParaRPr lang="nl-NL" sz="1200" dirty="0"/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r>
                        <a:rPr lang="nl-NL" sz="1200" dirty="0"/>
                        <a:t>M</a:t>
                      </a: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endParaRPr lang="nl-NL" sz="1200" dirty="0"/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r>
                        <a:rPr lang="nl-NL" sz="1200" dirty="0"/>
                        <a:t>1</a:t>
                      </a: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r>
                        <a:rPr lang="nl-NL" sz="1200" dirty="0"/>
                        <a:t>1</a:t>
                      </a: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r>
                        <a:rPr lang="nl-NL" sz="1200" dirty="0"/>
                        <a:t>22</a:t>
                      </a: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endParaRPr lang="nl-NL" sz="1200" dirty="0"/>
                    </a:p>
                  </a:txBody>
                  <a:tcPr marT="45715" marB="4571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148">
                <a:tc>
                  <a:txBody>
                    <a:bodyPr/>
                    <a:lstStyle/>
                    <a:p>
                      <a:r>
                        <a:rPr lang="nl-NL" sz="1200" dirty="0" smtClean="0"/>
                        <a:t>003</a:t>
                      </a:r>
                      <a:endParaRPr lang="nl-NL" sz="1200" dirty="0"/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r>
                        <a:rPr lang="nl-NL" sz="1200" dirty="0"/>
                        <a:t>V</a:t>
                      </a: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r>
                        <a:rPr lang="nl-NL" sz="1200" dirty="0"/>
                        <a:t>65</a:t>
                      </a: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r>
                        <a:rPr lang="nl-NL" sz="1200" dirty="0"/>
                        <a:t>3</a:t>
                      </a: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r>
                        <a:rPr lang="nl-NL" sz="1200" dirty="0"/>
                        <a:t>1</a:t>
                      </a: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r>
                        <a:rPr lang="nl-NL" sz="1200" dirty="0"/>
                        <a:t>- 5</a:t>
                      </a: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endParaRPr lang="nl-NL" sz="1200" dirty="0"/>
                    </a:p>
                  </a:txBody>
                  <a:tcPr marT="45715" marB="4571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9148">
                <a:tc>
                  <a:txBody>
                    <a:bodyPr/>
                    <a:lstStyle/>
                    <a:p>
                      <a:r>
                        <a:rPr lang="nl-NL" sz="1200" dirty="0" smtClean="0"/>
                        <a:t>004</a:t>
                      </a:r>
                      <a:endParaRPr lang="nl-NL" sz="1200" dirty="0"/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r>
                        <a:rPr lang="nl-NL" sz="1200" dirty="0"/>
                        <a:t>V</a:t>
                      </a: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r>
                        <a:rPr lang="nl-NL" sz="1200" dirty="0"/>
                        <a:t>18</a:t>
                      </a: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r>
                        <a:rPr lang="nl-NL" sz="1200" dirty="0"/>
                        <a:t>4</a:t>
                      </a: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r>
                        <a:rPr lang="nl-NL" sz="1200" dirty="0"/>
                        <a:t>3</a:t>
                      </a: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r>
                        <a:rPr lang="nl-NL" sz="1200" dirty="0"/>
                        <a:t>20</a:t>
                      </a: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endParaRPr lang="nl-NL" sz="1200" dirty="0"/>
                    </a:p>
                  </a:txBody>
                  <a:tcPr marT="45715" marB="4571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9148">
                <a:tc>
                  <a:txBody>
                    <a:bodyPr/>
                    <a:lstStyle/>
                    <a:p>
                      <a:r>
                        <a:rPr lang="nl-NL" sz="1200" dirty="0" smtClean="0"/>
                        <a:t>005</a:t>
                      </a:r>
                      <a:endParaRPr lang="nl-NL" sz="1200" dirty="0"/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r>
                        <a:rPr lang="nl-NL" sz="1200" dirty="0"/>
                        <a:t>V</a:t>
                      </a: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r>
                        <a:rPr lang="nl-NL" sz="1200" dirty="0"/>
                        <a:t>29</a:t>
                      </a: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r>
                        <a:rPr lang="nl-NL" sz="1200" dirty="0"/>
                        <a:t>2</a:t>
                      </a: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r>
                        <a:rPr lang="nl-NL" sz="1200" dirty="0"/>
                        <a:t>2</a:t>
                      </a: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r>
                        <a:rPr lang="nl-NL" sz="1200" dirty="0"/>
                        <a:t>28</a:t>
                      </a: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endParaRPr lang="nl-NL" sz="1200" dirty="0"/>
                    </a:p>
                  </a:txBody>
                  <a:tcPr marT="45715" marB="4571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9148">
                <a:tc>
                  <a:txBody>
                    <a:bodyPr/>
                    <a:lstStyle/>
                    <a:p>
                      <a:r>
                        <a:rPr lang="nl-NL" sz="1200" dirty="0" smtClean="0"/>
                        <a:t>006</a:t>
                      </a:r>
                      <a:endParaRPr lang="nl-NL" sz="1200" dirty="0"/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endParaRPr lang="nl-NL" sz="1200" dirty="0"/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r>
                        <a:rPr lang="nl-NL" sz="1200" dirty="0"/>
                        <a:t>27</a:t>
                      </a: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r>
                        <a:rPr lang="nl-NL" sz="1200" dirty="0"/>
                        <a:t>1</a:t>
                      </a: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r>
                        <a:rPr lang="nl-NL" sz="1200" dirty="0"/>
                        <a:t>2</a:t>
                      </a: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r>
                        <a:rPr lang="nl-NL" sz="1200" dirty="0"/>
                        <a:t>-</a:t>
                      </a: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endParaRPr lang="nl-NL" sz="1200" dirty="0"/>
                    </a:p>
                  </a:txBody>
                  <a:tcPr marT="45715" marB="4571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6060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7529" grpId="0"/>
      <p:bldP spid="17530" grpId="0"/>
      <p:bldP spid="17531" grpId="0"/>
      <p:bldP spid="1753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DFF143-8BCB-4E48-8476-6887B963A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2106" y="466449"/>
            <a:ext cx="7500330" cy="447951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nl-NL" dirty="0" smtClean="0"/>
              <a:t>Data controleren  </a:t>
            </a:r>
            <a:r>
              <a:rPr lang="nl-NL" dirty="0" smtClean="0">
                <a:sym typeface="Wingdings" panose="05000000000000000000" pitchFamily="2" charset="2"/>
              </a:rPr>
              <a:t> </a:t>
            </a:r>
            <a:r>
              <a:rPr lang="nl-NL" dirty="0" smtClean="0"/>
              <a:t> Wat controleren?</a:t>
            </a:r>
            <a:endParaRPr lang="nl-NL" dirty="0"/>
          </a:p>
        </p:txBody>
      </p:sp>
      <p:sp>
        <p:nvSpPr>
          <p:cNvPr id="20483" name="Tijdelijke aanduiding voor inhoud 2"/>
          <p:cNvSpPr>
            <a:spLocks noGrp="1" noChangeArrowheads="1"/>
          </p:cNvSpPr>
          <p:nvPr>
            <p:ph idx="1"/>
          </p:nvPr>
        </p:nvSpPr>
        <p:spPr>
          <a:xfrm>
            <a:off x="2855914" y="4437064"/>
            <a:ext cx="7812087" cy="2232025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nl-NL" altLang="nl-NL" sz="2400" dirty="0"/>
              <a:t>Uitbijters</a:t>
            </a:r>
            <a:r>
              <a:rPr lang="nl-NL" altLang="nl-NL" dirty="0"/>
              <a:t>        </a:t>
            </a:r>
          </a:p>
          <a:p>
            <a:pPr lvl="1">
              <a:defRPr/>
            </a:pPr>
            <a:r>
              <a:rPr lang="nl-NL" altLang="nl-NL" sz="1600" dirty="0"/>
              <a:t>Controleren op invoer fouten en corrigeren</a:t>
            </a:r>
          </a:p>
          <a:p>
            <a:pPr lvl="1">
              <a:defRPr/>
            </a:pPr>
            <a:r>
              <a:rPr lang="nl-NL" altLang="nl-NL" sz="1600" dirty="0"/>
              <a:t>Eventueel verwijderen</a:t>
            </a:r>
          </a:p>
          <a:p>
            <a:pPr>
              <a:defRPr/>
            </a:pPr>
            <a:r>
              <a:rPr lang="nl-NL" altLang="nl-NL" sz="2400" dirty="0"/>
              <a:t>Missing </a:t>
            </a:r>
            <a:r>
              <a:rPr lang="nl-NL" altLang="nl-NL" sz="2400" dirty="0" err="1"/>
              <a:t>values</a:t>
            </a:r>
            <a:endParaRPr lang="nl-NL" altLang="nl-NL" sz="2400" dirty="0"/>
          </a:p>
          <a:p>
            <a:pPr lvl="1">
              <a:defRPr/>
            </a:pPr>
            <a:r>
              <a:rPr lang="nl-NL" altLang="nl-NL" sz="1600" dirty="0"/>
              <a:t>Controleren op invoer fouten en corrigeren</a:t>
            </a:r>
          </a:p>
          <a:p>
            <a:pPr lvl="1">
              <a:defRPr/>
            </a:pPr>
            <a:r>
              <a:rPr lang="nl-NL" altLang="nl-NL" sz="1600" dirty="0"/>
              <a:t>Eventueel verwijderen</a:t>
            </a:r>
          </a:p>
          <a:p>
            <a:pPr marL="457200" lvl="1" indent="0">
              <a:buNone/>
              <a:defRPr/>
            </a:pPr>
            <a:endParaRPr lang="nl-NL" altLang="nl-NL" sz="1600" dirty="0"/>
          </a:p>
        </p:txBody>
      </p:sp>
      <p:graphicFrame>
        <p:nvGraphicFramePr>
          <p:cNvPr id="4" name="Tijdelijke aanduiding voor inhoud 3">
            <a:extLst>
              <a:ext uri="{FF2B5EF4-FFF2-40B4-BE49-F238E27FC236}">
                <a16:creationId xmlns:a16="http://schemas.microsoft.com/office/drawing/2014/main" id="{FE7BCA28-ABAA-4181-9375-29A977604181}"/>
              </a:ext>
            </a:extLst>
          </p:cNvPr>
          <p:cNvGraphicFramePr>
            <a:graphicFrameLocks/>
          </p:cNvGraphicFramePr>
          <p:nvPr/>
        </p:nvGraphicFramePr>
        <p:xfrm>
          <a:off x="1882776" y="1268414"/>
          <a:ext cx="8534399" cy="29670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800">
                  <a:extLst>
                    <a:ext uri="{9D8B030D-6E8A-4147-A177-3AD203B41FA5}">
                      <a16:colId xmlns:a16="http://schemas.microsoft.com/office/drawing/2014/main" val="1712572533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99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36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79297">
                <a:tc>
                  <a:txBody>
                    <a:bodyPr/>
                    <a:lstStyle/>
                    <a:p>
                      <a:r>
                        <a:rPr lang="nl-NL" sz="1600" dirty="0" smtClean="0"/>
                        <a:t>Identificatie </a:t>
                      </a:r>
                      <a:r>
                        <a:rPr lang="nl-NL" sz="1600" dirty="0" err="1" smtClean="0"/>
                        <a:t>nr</a:t>
                      </a:r>
                      <a:endParaRPr lang="nl-NL" sz="1600" dirty="0"/>
                    </a:p>
                  </a:txBody>
                  <a:tcPr marL="91447" marR="91447" marT="45736" marB="45736"/>
                </a:tc>
                <a:tc>
                  <a:txBody>
                    <a:bodyPr/>
                    <a:lstStyle/>
                    <a:p>
                      <a:r>
                        <a:rPr lang="nl-NL" sz="1600" dirty="0" smtClean="0"/>
                        <a:t>respondent</a:t>
                      </a:r>
                      <a:endParaRPr lang="nl-NL" sz="1600" dirty="0"/>
                    </a:p>
                  </a:txBody>
                  <a:tcPr marL="91447" marR="91447" marT="45736" marB="45736"/>
                </a:tc>
                <a:tc>
                  <a:txBody>
                    <a:bodyPr/>
                    <a:lstStyle/>
                    <a:p>
                      <a:r>
                        <a:rPr lang="nl-NL" sz="1600" dirty="0"/>
                        <a:t>M</a:t>
                      </a:r>
                      <a:r>
                        <a:rPr lang="nl-NL" sz="1600" baseline="0" dirty="0"/>
                        <a:t>/V</a:t>
                      </a:r>
                      <a:endParaRPr lang="nl-NL" sz="1600" dirty="0"/>
                    </a:p>
                  </a:txBody>
                  <a:tcPr marL="91447" marR="91447" marT="45736" marB="45736"/>
                </a:tc>
                <a:tc>
                  <a:txBody>
                    <a:bodyPr/>
                    <a:lstStyle/>
                    <a:p>
                      <a:r>
                        <a:rPr lang="nl-NL" sz="1600" dirty="0"/>
                        <a:t>Leeftijd</a:t>
                      </a:r>
                    </a:p>
                  </a:txBody>
                  <a:tcPr marL="91447" marR="91447" marT="45736" marB="45736"/>
                </a:tc>
                <a:tc>
                  <a:txBody>
                    <a:bodyPr/>
                    <a:lstStyle/>
                    <a:p>
                      <a:r>
                        <a:rPr lang="nl-NL" sz="1600" dirty="0"/>
                        <a:t>Vraag 3</a:t>
                      </a:r>
                    </a:p>
                  </a:txBody>
                  <a:tcPr marL="91447" marR="91447" marT="45736" marB="45736"/>
                </a:tc>
                <a:tc>
                  <a:txBody>
                    <a:bodyPr/>
                    <a:lstStyle/>
                    <a:p>
                      <a:r>
                        <a:rPr lang="nl-NL" sz="1600" dirty="0"/>
                        <a:t>Vraag</a:t>
                      </a:r>
                      <a:r>
                        <a:rPr lang="nl-NL" sz="1600" baseline="0" dirty="0"/>
                        <a:t> 4</a:t>
                      </a:r>
                      <a:endParaRPr lang="nl-NL" sz="1600" dirty="0"/>
                    </a:p>
                  </a:txBody>
                  <a:tcPr marL="91447" marR="91447" marT="45736" marB="45736"/>
                </a:tc>
                <a:tc>
                  <a:txBody>
                    <a:bodyPr/>
                    <a:lstStyle/>
                    <a:p>
                      <a:r>
                        <a:rPr lang="nl-NL" sz="1600" dirty="0"/>
                        <a:t>Vraag 5</a:t>
                      </a:r>
                    </a:p>
                  </a:txBody>
                  <a:tcPr marL="91447" marR="91447" marT="45736" marB="45736"/>
                </a:tc>
                <a:tc>
                  <a:txBody>
                    <a:bodyPr/>
                    <a:lstStyle/>
                    <a:p>
                      <a:r>
                        <a:rPr lang="nl-NL" sz="1600" dirty="0"/>
                        <a:t>Vraag 6</a:t>
                      </a:r>
                    </a:p>
                  </a:txBody>
                  <a:tcPr marL="91447" marR="91447" marT="45736" marB="4573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7957">
                <a:tc>
                  <a:txBody>
                    <a:bodyPr/>
                    <a:lstStyle/>
                    <a:p>
                      <a:endParaRPr lang="nl-NL" sz="1600" dirty="0"/>
                    </a:p>
                  </a:txBody>
                  <a:tcPr marL="91447" marR="91447" marT="45736" marB="45736"/>
                </a:tc>
                <a:tc>
                  <a:txBody>
                    <a:bodyPr/>
                    <a:lstStyle/>
                    <a:p>
                      <a:r>
                        <a:rPr lang="nl-NL" sz="1600" dirty="0"/>
                        <a:t>Resp. 1</a:t>
                      </a:r>
                    </a:p>
                  </a:txBody>
                  <a:tcPr marL="91447" marR="91447" marT="45736" marB="45736"/>
                </a:tc>
                <a:tc>
                  <a:txBody>
                    <a:bodyPr/>
                    <a:lstStyle/>
                    <a:p>
                      <a:r>
                        <a:rPr lang="nl-NL" sz="1600" dirty="0"/>
                        <a:t>M</a:t>
                      </a:r>
                    </a:p>
                  </a:txBody>
                  <a:tcPr marL="91447" marR="91447" marT="45736" marB="45736"/>
                </a:tc>
                <a:tc>
                  <a:txBody>
                    <a:bodyPr/>
                    <a:lstStyle/>
                    <a:p>
                      <a:r>
                        <a:rPr lang="nl-NL" sz="1600" dirty="0"/>
                        <a:t>31</a:t>
                      </a:r>
                    </a:p>
                  </a:txBody>
                  <a:tcPr marL="91447" marR="91447" marT="45736" marB="45736"/>
                </a:tc>
                <a:tc>
                  <a:txBody>
                    <a:bodyPr/>
                    <a:lstStyle/>
                    <a:p>
                      <a:r>
                        <a:rPr lang="nl-NL" sz="1600" dirty="0"/>
                        <a:t>1</a:t>
                      </a:r>
                    </a:p>
                  </a:txBody>
                  <a:tcPr marL="91447" marR="91447" marT="45736" marB="45736"/>
                </a:tc>
                <a:tc>
                  <a:txBody>
                    <a:bodyPr/>
                    <a:lstStyle/>
                    <a:p>
                      <a:r>
                        <a:rPr lang="nl-NL" sz="1600" dirty="0"/>
                        <a:t>1</a:t>
                      </a:r>
                    </a:p>
                  </a:txBody>
                  <a:tcPr marL="91447" marR="91447" marT="45736" marB="45736"/>
                </a:tc>
                <a:tc>
                  <a:txBody>
                    <a:bodyPr/>
                    <a:lstStyle/>
                    <a:p>
                      <a:r>
                        <a:rPr lang="nl-NL" sz="1600" dirty="0"/>
                        <a:t>33</a:t>
                      </a:r>
                    </a:p>
                  </a:txBody>
                  <a:tcPr marL="91447" marR="91447" marT="45736" marB="45736"/>
                </a:tc>
                <a:tc>
                  <a:txBody>
                    <a:bodyPr/>
                    <a:lstStyle/>
                    <a:p>
                      <a:endParaRPr lang="nl-NL" sz="1600" dirty="0"/>
                    </a:p>
                  </a:txBody>
                  <a:tcPr marL="91447" marR="91447" marT="45736" marB="45736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7957">
                <a:tc>
                  <a:txBody>
                    <a:bodyPr/>
                    <a:lstStyle/>
                    <a:p>
                      <a:endParaRPr lang="nl-NL" sz="1600" dirty="0"/>
                    </a:p>
                  </a:txBody>
                  <a:tcPr marL="91447" marR="91447" marT="45736" marB="45736"/>
                </a:tc>
                <a:tc>
                  <a:txBody>
                    <a:bodyPr/>
                    <a:lstStyle/>
                    <a:p>
                      <a:r>
                        <a:rPr lang="nl-NL" sz="1600" dirty="0"/>
                        <a:t>Resp. 2</a:t>
                      </a:r>
                    </a:p>
                  </a:txBody>
                  <a:tcPr marL="91447" marR="91447" marT="45736" marB="45736"/>
                </a:tc>
                <a:tc>
                  <a:txBody>
                    <a:bodyPr/>
                    <a:lstStyle/>
                    <a:p>
                      <a:r>
                        <a:rPr lang="nl-NL" sz="1600" dirty="0"/>
                        <a:t>M</a:t>
                      </a:r>
                    </a:p>
                  </a:txBody>
                  <a:tcPr marL="91447" marR="91447" marT="45736" marB="45736"/>
                </a:tc>
                <a:tc>
                  <a:txBody>
                    <a:bodyPr/>
                    <a:lstStyle/>
                    <a:p>
                      <a:r>
                        <a:rPr lang="nl-NL" sz="1600" dirty="0"/>
                        <a:t>25</a:t>
                      </a:r>
                    </a:p>
                  </a:txBody>
                  <a:tcPr marL="91447" marR="91447" marT="45736" marB="45736"/>
                </a:tc>
                <a:tc>
                  <a:txBody>
                    <a:bodyPr/>
                    <a:lstStyle/>
                    <a:p>
                      <a:r>
                        <a:rPr lang="nl-NL" sz="1600" dirty="0"/>
                        <a:t>1</a:t>
                      </a:r>
                    </a:p>
                  </a:txBody>
                  <a:tcPr marL="91447" marR="91447" marT="45736" marB="45736"/>
                </a:tc>
                <a:tc>
                  <a:txBody>
                    <a:bodyPr/>
                    <a:lstStyle/>
                    <a:p>
                      <a:r>
                        <a:rPr lang="nl-NL" sz="1600" dirty="0"/>
                        <a:t>1</a:t>
                      </a:r>
                    </a:p>
                  </a:txBody>
                  <a:tcPr marL="91447" marR="91447" marT="45736" marB="45736"/>
                </a:tc>
                <a:tc>
                  <a:txBody>
                    <a:bodyPr/>
                    <a:lstStyle/>
                    <a:p>
                      <a:r>
                        <a:rPr lang="nl-NL" sz="1600" dirty="0"/>
                        <a:t>22</a:t>
                      </a:r>
                    </a:p>
                  </a:txBody>
                  <a:tcPr marL="91447" marR="91447" marT="45736" marB="45736"/>
                </a:tc>
                <a:tc>
                  <a:txBody>
                    <a:bodyPr/>
                    <a:lstStyle/>
                    <a:p>
                      <a:endParaRPr lang="nl-NL" sz="1600"/>
                    </a:p>
                  </a:txBody>
                  <a:tcPr marL="91447" marR="91447" marT="45736" marB="45736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7957">
                <a:tc>
                  <a:txBody>
                    <a:bodyPr/>
                    <a:lstStyle/>
                    <a:p>
                      <a:endParaRPr lang="nl-NL" sz="1600" dirty="0"/>
                    </a:p>
                  </a:txBody>
                  <a:tcPr marL="91447" marR="91447" marT="45736" marB="45736"/>
                </a:tc>
                <a:tc>
                  <a:txBody>
                    <a:bodyPr/>
                    <a:lstStyle/>
                    <a:p>
                      <a:r>
                        <a:rPr lang="nl-NL" sz="1600" dirty="0"/>
                        <a:t>Resp. 3</a:t>
                      </a:r>
                    </a:p>
                  </a:txBody>
                  <a:tcPr marL="91447" marR="91447" marT="45736" marB="45736"/>
                </a:tc>
                <a:tc>
                  <a:txBody>
                    <a:bodyPr/>
                    <a:lstStyle/>
                    <a:p>
                      <a:r>
                        <a:rPr lang="nl-NL" sz="1600" dirty="0"/>
                        <a:t>V</a:t>
                      </a:r>
                    </a:p>
                  </a:txBody>
                  <a:tcPr marL="91447" marR="91447" marT="45736" marB="45736"/>
                </a:tc>
                <a:tc>
                  <a:txBody>
                    <a:bodyPr/>
                    <a:lstStyle/>
                    <a:p>
                      <a:r>
                        <a:rPr lang="nl-NL" sz="1600" dirty="0"/>
                        <a:t>65</a:t>
                      </a:r>
                    </a:p>
                  </a:txBody>
                  <a:tcPr marL="91447" marR="91447" marT="45736" marB="45736"/>
                </a:tc>
                <a:tc>
                  <a:txBody>
                    <a:bodyPr/>
                    <a:lstStyle/>
                    <a:p>
                      <a:r>
                        <a:rPr lang="nl-NL" sz="1600" dirty="0"/>
                        <a:t>3</a:t>
                      </a:r>
                    </a:p>
                  </a:txBody>
                  <a:tcPr marL="91447" marR="91447" marT="45736" marB="45736"/>
                </a:tc>
                <a:tc>
                  <a:txBody>
                    <a:bodyPr/>
                    <a:lstStyle/>
                    <a:p>
                      <a:r>
                        <a:rPr lang="nl-NL" sz="1600" dirty="0"/>
                        <a:t>1</a:t>
                      </a:r>
                    </a:p>
                  </a:txBody>
                  <a:tcPr marL="91447" marR="91447" marT="45736" marB="45736"/>
                </a:tc>
                <a:tc>
                  <a:txBody>
                    <a:bodyPr/>
                    <a:lstStyle/>
                    <a:p>
                      <a:r>
                        <a:rPr lang="nl-NL" sz="1600" dirty="0"/>
                        <a:t>- 5</a:t>
                      </a:r>
                    </a:p>
                  </a:txBody>
                  <a:tcPr marL="91447" marR="91447" marT="45736" marB="45736"/>
                </a:tc>
                <a:tc>
                  <a:txBody>
                    <a:bodyPr/>
                    <a:lstStyle/>
                    <a:p>
                      <a:endParaRPr lang="nl-NL" sz="1600" dirty="0"/>
                    </a:p>
                  </a:txBody>
                  <a:tcPr marL="91447" marR="91447" marT="45736" marB="45736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7957">
                <a:tc>
                  <a:txBody>
                    <a:bodyPr/>
                    <a:lstStyle/>
                    <a:p>
                      <a:endParaRPr lang="nl-NL" sz="1600" dirty="0"/>
                    </a:p>
                  </a:txBody>
                  <a:tcPr marL="91447" marR="91447" marT="45736" marB="45736"/>
                </a:tc>
                <a:tc>
                  <a:txBody>
                    <a:bodyPr/>
                    <a:lstStyle/>
                    <a:p>
                      <a:r>
                        <a:rPr lang="nl-NL" sz="1600" dirty="0"/>
                        <a:t>Resp.</a:t>
                      </a:r>
                      <a:r>
                        <a:rPr lang="nl-NL" sz="1600" baseline="0" dirty="0"/>
                        <a:t> 4</a:t>
                      </a:r>
                      <a:endParaRPr lang="nl-NL" sz="1600" dirty="0"/>
                    </a:p>
                  </a:txBody>
                  <a:tcPr marL="91447" marR="91447" marT="45736" marB="45736"/>
                </a:tc>
                <a:tc>
                  <a:txBody>
                    <a:bodyPr/>
                    <a:lstStyle/>
                    <a:p>
                      <a:r>
                        <a:rPr lang="nl-NL" sz="1600" dirty="0"/>
                        <a:t>V</a:t>
                      </a:r>
                    </a:p>
                  </a:txBody>
                  <a:tcPr marL="91447" marR="91447" marT="45736" marB="45736"/>
                </a:tc>
                <a:tc>
                  <a:txBody>
                    <a:bodyPr/>
                    <a:lstStyle/>
                    <a:p>
                      <a:r>
                        <a:rPr lang="nl-NL" sz="1600" dirty="0"/>
                        <a:t>18</a:t>
                      </a:r>
                    </a:p>
                  </a:txBody>
                  <a:tcPr marL="91447" marR="91447" marT="45736" marB="45736"/>
                </a:tc>
                <a:tc>
                  <a:txBody>
                    <a:bodyPr/>
                    <a:lstStyle/>
                    <a:p>
                      <a:r>
                        <a:rPr lang="nl-NL" sz="1600" dirty="0"/>
                        <a:t>4</a:t>
                      </a:r>
                    </a:p>
                  </a:txBody>
                  <a:tcPr marL="91447" marR="91447" marT="45736" marB="45736"/>
                </a:tc>
                <a:tc>
                  <a:txBody>
                    <a:bodyPr/>
                    <a:lstStyle/>
                    <a:p>
                      <a:r>
                        <a:rPr lang="nl-NL" sz="1600" dirty="0"/>
                        <a:t>3</a:t>
                      </a:r>
                    </a:p>
                  </a:txBody>
                  <a:tcPr marL="91447" marR="91447" marT="45736" marB="45736"/>
                </a:tc>
                <a:tc>
                  <a:txBody>
                    <a:bodyPr/>
                    <a:lstStyle/>
                    <a:p>
                      <a:r>
                        <a:rPr lang="nl-NL" sz="1600" dirty="0"/>
                        <a:t>20</a:t>
                      </a:r>
                    </a:p>
                  </a:txBody>
                  <a:tcPr marL="91447" marR="91447" marT="45736" marB="45736"/>
                </a:tc>
                <a:tc>
                  <a:txBody>
                    <a:bodyPr/>
                    <a:lstStyle/>
                    <a:p>
                      <a:endParaRPr lang="nl-NL" sz="1600"/>
                    </a:p>
                  </a:txBody>
                  <a:tcPr marL="91447" marR="91447" marT="45736" marB="45736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7957">
                <a:tc>
                  <a:txBody>
                    <a:bodyPr/>
                    <a:lstStyle/>
                    <a:p>
                      <a:endParaRPr lang="nl-NL" sz="1600" dirty="0"/>
                    </a:p>
                  </a:txBody>
                  <a:tcPr marL="91447" marR="91447" marT="45736" marB="45736"/>
                </a:tc>
                <a:tc>
                  <a:txBody>
                    <a:bodyPr/>
                    <a:lstStyle/>
                    <a:p>
                      <a:r>
                        <a:rPr lang="nl-NL" sz="1600" dirty="0"/>
                        <a:t>Resp. 5</a:t>
                      </a:r>
                    </a:p>
                  </a:txBody>
                  <a:tcPr marL="91447" marR="91447" marT="45736" marB="45736"/>
                </a:tc>
                <a:tc>
                  <a:txBody>
                    <a:bodyPr/>
                    <a:lstStyle/>
                    <a:p>
                      <a:r>
                        <a:rPr lang="nl-NL" sz="1600" dirty="0"/>
                        <a:t>V</a:t>
                      </a:r>
                    </a:p>
                  </a:txBody>
                  <a:tcPr marL="91447" marR="91447" marT="45736" marB="45736"/>
                </a:tc>
                <a:tc>
                  <a:txBody>
                    <a:bodyPr/>
                    <a:lstStyle/>
                    <a:p>
                      <a:r>
                        <a:rPr lang="nl-NL" sz="1600" dirty="0"/>
                        <a:t>29</a:t>
                      </a:r>
                    </a:p>
                  </a:txBody>
                  <a:tcPr marL="91447" marR="91447" marT="45736" marB="45736"/>
                </a:tc>
                <a:tc>
                  <a:txBody>
                    <a:bodyPr/>
                    <a:lstStyle/>
                    <a:p>
                      <a:r>
                        <a:rPr lang="nl-NL" sz="1600" dirty="0"/>
                        <a:t>2</a:t>
                      </a:r>
                    </a:p>
                  </a:txBody>
                  <a:tcPr marL="91447" marR="91447" marT="45736" marB="45736"/>
                </a:tc>
                <a:tc>
                  <a:txBody>
                    <a:bodyPr/>
                    <a:lstStyle/>
                    <a:p>
                      <a:r>
                        <a:rPr lang="nl-NL" sz="1600" dirty="0"/>
                        <a:t>2</a:t>
                      </a:r>
                    </a:p>
                  </a:txBody>
                  <a:tcPr marL="91447" marR="91447" marT="45736" marB="45736"/>
                </a:tc>
                <a:tc>
                  <a:txBody>
                    <a:bodyPr/>
                    <a:lstStyle/>
                    <a:p>
                      <a:r>
                        <a:rPr lang="nl-NL" sz="1600" dirty="0"/>
                        <a:t>28</a:t>
                      </a:r>
                    </a:p>
                  </a:txBody>
                  <a:tcPr marL="91447" marR="91447" marT="45736" marB="45736"/>
                </a:tc>
                <a:tc>
                  <a:txBody>
                    <a:bodyPr/>
                    <a:lstStyle/>
                    <a:p>
                      <a:endParaRPr lang="nl-NL" sz="1600"/>
                    </a:p>
                  </a:txBody>
                  <a:tcPr marL="91447" marR="91447" marT="45736" marB="45736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7957">
                <a:tc>
                  <a:txBody>
                    <a:bodyPr/>
                    <a:lstStyle/>
                    <a:p>
                      <a:endParaRPr lang="nl-NL" sz="1600" dirty="0"/>
                    </a:p>
                  </a:txBody>
                  <a:tcPr marL="91447" marR="91447" marT="45736" marB="45736"/>
                </a:tc>
                <a:tc>
                  <a:txBody>
                    <a:bodyPr/>
                    <a:lstStyle/>
                    <a:p>
                      <a:r>
                        <a:rPr lang="nl-NL" sz="1600" dirty="0" err="1"/>
                        <a:t>Resp</a:t>
                      </a:r>
                      <a:r>
                        <a:rPr lang="nl-NL" sz="1600" dirty="0"/>
                        <a:t>…</a:t>
                      </a:r>
                    </a:p>
                  </a:txBody>
                  <a:tcPr marL="91447" marR="91447" marT="45736" marB="45736"/>
                </a:tc>
                <a:tc>
                  <a:txBody>
                    <a:bodyPr/>
                    <a:lstStyle/>
                    <a:p>
                      <a:endParaRPr lang="nl-NL" sz="1600" dirty="0"/>
                    </a:p>
                  </a:txBody>
                  <a:tcPr marL="91447" marR="91447" marT="45736" marB="45736"/>
                </a:tc>
                <a:tc>
                  <a:txBody>
                    <a:bodyPr/>
                    <a:lstStyle/>
                    <a:p>
                      <a:r>
                        <a:rPr lang="nl-NL" sz="1600" dirty="0"/>
                        <a:t>27</a:t>
                      </a:r>
                    </a:p>
                  </a:txBody>
                  <a:tcPr marL="91447" marR="91447" marT="45736" marB="45736"/>
                </a:tc>
                <a:tc>
                  <a:txBody>
                    <a:bodyPr/>
                    <a:lstStyle/>
                    <a:p>
                      <a:r>
                        <a:rPr lang="nl-NL" sz="1600" dirty="0"/>
                        <a:t>1</a:t>
                      </a:r>
                    </a:p>
                  </a:txBody>
                  <a:tcPr marL="91447" marR="91447" marT="45736" marB="45736"/>
                </a:tc>
                <a:tc>
                  <a:txBody>
                    <a:bodyPr/>
                    <a:lstStyle/>
                    <a:p>
                      <a:r>
                        <a:rPr lang="nl-NL" sz="1600" dirty="0"/>
                        <a:t>2</a:t>
                      </a:r>
                    </a:p>
                  </a:txBody>
                  <a:tcPr marL="91447" marR="91447" marT="45736" marB="45736"/>
                </a:tc>
                <a:tc>
                  <a:txBody>
                    <a:bodyPr/>
                    <a:lstStyle/>
                    <a:p>
                      <a:endParaRPr lang="nl-NL" sz="1600" dirty="0"/>
                    </a:p>
                  </a:txBody>
                  <a:tcPr marL="91447" marR="91447" marT="45736" marB="45736"/>
                </a:tc>
                <a:tc>
                  <a:txBody>
                    <a:bodyPr/>
                    <a:lstStyle/>
                    <a:p>
                      <a:endParaRPr lang="nl-NL" sz="1600" dirty="0"/>
                    </a:p>
                  </a:txBody>
                  <a:tcPr marL="91447" marR="91447" marT="45736" marB="45736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cxnSp>
        <p:nvCxnSpPr>
          <p:cNvPr id="6" name="Rechte verbindingslijn met pijl 5">
            <a:extLst>
              <a:ext uri="{FF2B5EF4-FFF2-40B4-BE49-F238E27FC236}">
                <a16:creationId xmlns:a16="http://schemas.microsoft.com/office/drawing/2014/main" id="{A62F2C3C-A71D-485A-8256-95DE00CE4B19}"/>
              </a:ext>
            </a:extLst>
          </p:cNvPr>
          <p:cNvCxnSpPr/>
          <p:nvPr/>
        </p:nvCxnSpPr>
        <p:spPr>
          <a:xfrm flipV="1">
            <a:off x="4097339" y="2924176"/>
            <a:ext cx="4302125" cy="15668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echte verbindingslijn met pijl 7">
            <a:extLst>
              <a:ext uri="{FF2B5EF4-FFF2-40B4-BE49-F238E27FC236}">
                <a16:creationId xmlns:a16="http://schemas.microsoft.com/office/drawing/2014/main" id="{8214AF7B-FA59-4441-8249-921B57594F12}"/>
              </a:ext>
            </a:extLst>
          </p:cNvPr>
          <p:cNvCxnSpPr/>
          <p:nvPr/>
        </p:nvCxnSpPr>
        <p:spPr>
          <a:xfrm flipV="1">
            <a:off x="4097339" y="2924176"/>
            <a:ext cx="1062037" cy="15668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echte verbindingslijn met pijl 11">
            <a:extLst>
              <a:ext uri="{FF2B5EF4-FFF2-40B4-BE49-F238E27FC236}">
                <a16:creationId xmlns:a16="http://schemas.microsoft.com/office/drawing/2014/main" id="{A96376FB-1ADC-42CE-B0E9-9B9EA920769C}"/>
              </a:ext>
            </a:extLst>
          </p:cNvPr>
          <p:cNvCxnSpPr/>
          <p:nvPr/>
        </p:nvCxnSpPr>
        <p:spPr>
          <a:xfrm flipH="1" flipV="1">
            <a:off x="4187826" y="3968750"/>
            <a:ext cx="720725" cy="15128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echte verbindingslijn met pijl 13">
            <a:extLst>
              <a:ext uri="{FF2B5EF4-FFF2-40B4-BE49-F238E27FC236}">
                <a16:creationId xmlns:a16="http://schemas.microsoft.com/office/drawing/2014/main" id="{2657CE34-DD05-4A05-87E2-C2B8DFE4CB73}"/>
              </a:ext>
            </a:extLst>
          </p:cNvPr>
          <p:cNvCxnSpPr/>
          <p:nvPr/>
        </p:nvCxnSpPr>
        <p:spPr>
          <a:xfrm flipV="1">
            <a:off x="5502275" y="4076701"/>
            <a:ext cx="2897188" cy="158432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4358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el 1"/>
          <p:cNvSpPr>
            <a:spLocks noGrp="1" noChangeArrowheads="1"/>
          </p:cNvSpPr>
          <p:nvPr>
            <p:ph type="title"/>
          </p:nvPr>
        </p:nvSpPr>
        <p:spPr>
          <a:xfrm>
            <a:off x="1882775" y="407778"/>
            <a:ext cx="8389938" cy="428835"/>
          </a:xfrm>
        </p:spPr>
        <p:txBody>
          <a:bodyPr/>
          <a:lstStyle/>
          <a:p>
            <a:r>
              <a:rPr lang="en-US" altLang="nl-NL" smtClean="0"/>
              <a:t>Analyseren    2x2 tabel</a:t>
            </a:r>
          </a:p>
        </p:txBody>
      </p:sp>
      <p:graphicFrame>
        <p:nvGraphicFramePr>
          <p:cNvPr id="5" name="Tabel 4">
            <a:extLst>
              <a:ext uri="{FF2B5EF4-FFF2-40B4-BE49-F238E27FC236}">
                <a16:creationId xmlns:a16="http://schemas.microsoft.com/office/drawing/2014/main" id="{A64C64C2-DB3E-4A2F-81DC-FDA9455FE1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8755942"/>
              </p:ext>
            </p:extLst>
          </p:nvPr>
        </p:nvGraphicFramePr>
        <p:xfrm>
          <a:off x="1294823" y="945159"/>
          <a:ext cx="5386387" cy="180601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494263">
                  <a:extLst>
                    <a:ext uri="{9D8B030D-6E8A-4147-A177-3AD203B41FA5}">
                      <a16:colId xmlns:a16="http://schemas.microsoft.com/office/drawing/2014/main" val="4291102753"/>
                    </a:ext>
                  </a:extLst>
                </a:gridCol>
                <a:gridCol w="1494263">
                  <a:extLst>
                    <a:ext uri="{9D8B030D-6E8A-4147-A177-3AD203B41FA5}">
                      <a16:colId xmlns:a16="http://schemas.microsoft.com/office/drawing/2014/main" val="1510860423"/>
                    </a:ext>
                  </a:extLst>
                </a:gridCol>
                <a:gridCol w="1494263">
                  <a:extLst>
                    <a:ext uri="{9D8B030D-6E8A-4147-A177-3AD203B41FA5}">
                      <a16:colId xmlns:a16="http://schemas.microsoft.com/office/drawing/2014/main" val="932401921"/>
                    </a:ext>
                  </a:extLst>
                </a:gridCol>
                <a:gridCol w="903598">
                  <a:extLst>
                    <a:ext uri="{9D8B030D-6E8A-4147-A177-3AD203B41FA5}">
                      <a16:colId xmlns:a16="http://schemas.microsoft.com/office/drawing/2014/main" val="1733735066"/>
                    </a:ext>
                  </a:extLst>
                </a:gridCol>
              </a:tblGrid>
              <a:tr h="708767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1" marR="91431" marT="45714" marB="45714"/>
                </a:tc>
                <a:tc>
                  <a:txBody>
                    <a:bodyPr/>
                    <a:lstStyle/>
                    <a:p>
                      <a:r>
                        <a:rPr lang="en-US" sz="1800" dirty="0" err="1"/>
                        <a:t>Wel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smtClean="0"/>
                        <a:t>urine- incontinent</a:t>
                      </a:r>
                      <a:endParaRPr lang="en-US" sz="1800" dirty="0"/>
                    </a:p>
                  </a:txBody>
                  <a:tcPr marL="91431" marR="91431" marT="45714" marB="45714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Niet urine-incontinent</a:t>
                      </a:r>
                      <a:endParaRPr lang="en-US" sz="1800" dirty="0"/>
                    </a:p>
                  </a:txBody>
                  <a:tcPr marL="91431" marR="91431" marT="45714" marB="45714"/>
                </a:tc>
                <a:tc>
                  <a:txBody>
                    <a:bodyPr/>
                    <a:lstStyle/>
                    <a:p>
                      <a:pPr algn="r"/>
                      <a:endParaRPr lang="en-US" sz="1800" dirty="0" smtClean="0"/>
                    </a:p>
                    <a:p>
                      <a:pPr algn="r"/>
                      <a:r>
                        <a:rPr lang="en-US" sz="1800" dirty="0" err="1" smtClean="0"/>
                        <a:t>Totaal</a:t>
                      </a:r>
                      <a:endParaRPr lang="en-US" sz="1800" dirty="0"/>
                    </a:p>
                  </a:txBody>
                  <a:tcPr marL="91431" marR="91431" marT="45714" marB="45714"/>
                </a:tc>
                <a:extLst>
                  <a:ext uri="{0D108BD9-81ED-4DB2-BD59-A6C34878D82A}">
                    <a16:rowId xmlns:a16="http://schemas.microsoft.com/office/drawing/2014/main" val="3356804413"/>
                  </a:ext>
                </a:extLst>
              </a:tr>
              <a:tr h="311003">
                <a:tc>
                  <a:txBody>
                    <a:bodyPr/>
                    <a:lstStyle/>
                    <a:p>
                      <a:r>
                        <a:rPr lang="en-US" sz="1800" dirty="0"/>
                        <a:t>Man</a:t>
                      </a:r>
                    </a:p>
                  </a:txBody>
                  <a:tcPr marL="91431" marR="91431" marT="45714" marB="45714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25</a:t>
                      </a:r>
                    </a:p>
                  </a:txBody>
                  <a:tcPr marL="91431" marR="91431" marT="45714" marB="45714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10</a:t>
                      </a:r>
                    </a:p>
                  </a:txBody>
                  <a:tcPr marL="91431" marR="91431" marT="45714" marB="45714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35</a:t>
                      </a:r>
                    </a:p>
                  </a:txBody>
                  <a:tcPr marL="91431" marR="91431" marT="45714" marB="45714"/>
                </a:tc>
                <a:extLst>
                  <a:ext uri="{0D108BD9-81ED-4DB2-BD59-A6C34878D82A}">
                    <a16:rowId xmlns:a16="http://schemas.microsoft.com/office/drawing/2014/main" val="743731726"/>
                  </a:ext>
                </a:extLst>
              </a:tr>
              <a:tr h="311003">
                <a:tc>
                  <a:txBody>
                    <a:bodyPr/>
                    <a:lstStyle/>
                    <a:p>
                      <a:r>
                        <a:rPr lang="en-US" sz="1800" dirty="0" err="1" smtClean="0"/>
                        <a:t>Vrouw</a:t>
                      </a:r>
                      <a:endParaRPr lang="en-US" sz="1800" dirty="0"/>
                    </a:p>
                  </a:txBody>
                  <a:tcPr marL="91431" marR="91431" marT="45714" marB="45714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5</a:t>
                      </a:r>
                    </a:p>
                  </a:txBody>
                  <a:tcPr marL="91431" marR="91431" marT="45714" marB="45714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20</a:t>
                      </a:r>
                    </a:p>
                  </a:txBody>
                  <a:tcPr marL="91431" marR="91431" marT="45714" marB="45714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25</a:t>
                      </a:r>
                    </a:p>
                  </a:txBody>
                  <a:tcPr marL="91431" marR="91431" marT="45714" marB="45714"/>
                </a:tc>
                <a:extLst>
                  <a:ext uri="{0D108BD9-81ED-4DB2-BD59-A6C34878D82A}">
                    <a16:rowId xmlns:a16="http://schemas.microsoft.com/office/drawing/2014/main" val="2434708725"/>
                  </a:ext>
                </a:extLst>
              </a:tr>
              <a:tr h="311003">
                <a:tc>
                  <a:txBody>
                    <a:bodyPr/>
                    <a:lstStyle/>
                    <a:p>
                      <a:r>
                        <a:rPr lang="en-US" sz="1800" dirty="0" err="1" smtClean="0"/>
                        <a:t>Totaal</a:t>
                      </a:r>
                      <a:endParaRPr lang="en-US" sz="1800" dirty="0"/>
                    </a:p>
                  </a:txBody>
                  <a:tcPr marL="91431" marR="91431" marT="45714" marB="45714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30</a:t>
                      </a:r>
                    </a:p>
                  </a:txBody>
                  <a:tcPr marL="91431" marR="91431" marT="45714" marB="45714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30</a:t>
                      </a:r>
                    </a:p>
                  </a:txBody>
                  <a:tcPr marL="91431" marR="91431" marT="45714" marB="45714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60</a:t>
                      </a:r>
                    </a:p>
                  </a:txBody>
                  <a:tcPr marL="91431" marR="91431" marT="45714" marB="45714"/>
                </a:tc>
                <a:extLst>
                  <a:ext uri="{0D108BD9-81ED-4DB2-BD59-A6C34878D82A}">
                    <a16:rowId xmlns:a16="http://schemas.microsoft.com/office/drawing/2014/main" val="3255812061"/>
                  </a:ext>
                </a:extLst>
              </a:tr>
            </a:tbl>
          </a:graphicData>
        </a:graphic>
      </p:graphicFrame>
      <p:sp>
        <p:nvSpPr>
          <p:cNvPr id="29726" name="Tekstvak 7"/>
          <p:cNvSpPr txBox="1">
            <a:spLocks noChangeArrowheads="1"/>
          </p:cNvSpPr>
          <p:nvPr/>
        </p:nvSpPr>
        <p:spPr bwMode="auto">
          <a:xfrm>
            <a:off x="6681210" y="1514470"/>
            <a:ext cx="4831917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2200">
                <a:solidFill>
                  <a:srgbClr val="2D303F"/>
                </a:solidFill>
                <a:latin typeface="Univers" panose="020B0603020202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>
                <a:solidFill>
                  <a:srgbClr val="2D303F"/>
                </a:solidFill>
                <a:latin typeface="Univers" panose="020B0603020202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600">
                <a:solidFill>
                  <a:srgbClr val="2D303F"/>
                </a:solidFill>
                <a:latin typeface="Univers" panose="020B0603020202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400">
                <a:solidFill>
                  <a:srgbClr val="2D303F"/>
                </a:solidFill>
                <a:latin typeface="Univers" panose="020B0603020202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nl-NL" sz="2800" b="1" dirty="0">
                <a:solidFill>
                  <a:schemeClr val="tx1"/>
                </a:solidFill>
                <a:latin typeface="Arial" panose="020B0604020202020204" pitchFamily="34" charset="0"/>
              </a:rPr>
              <a:t>Wat </a:t>
            </a:r>
            <a:r>
              <a:rPr lang="en-US" altLang="nl-NL" sz="2800" b="1" dirty="0" err="1">
                <a:solidFill>
                  <a:schemeClr val="tx1"/>
                </a:solidFill>
                <a:latin typeface="Arial" panose="020B0604020202020204" pitchFamily="34" charset="0"/>
              </a:rPr>
              <a:t>kunnen</a:t>
            </a:r>
            <a:r>
              <a:rPr lang="en-US" altLang="nl-NL" sz="2800" b="1" dirty="0">
                <a:solidFill>
                  <a:schemeClr val="tx1"/>
                </a:solidFill>
                <a:latin typeface="Arial" panose="020B0604020202020204" pitchFamily="34" charset="0"/>
              </a:rPr>
              <a:t> we </a:t>
            </a:r>
            <a:r>
              <a:rPr lang="en-US" altLang="nl-NL" sz="2800" b="1" dirty="0" smtClean="0">
                <a:solidFill>
                  <a:schemeClr val="tx1"/>
                </a:solidFill>
                <a:latin typeface="Arial" panose="020B0604020202020204" pitchFamily="34" charset="0"/>
              </a:rPr>
              <a:t>met </a:t>
            </a:r>
            <a:r>
              <a:rPr lang="en-US" altLang="nl-NL" sz="2800" b="1" dirty="0">
                <a:solidFill>
                  <a:schemeClr val="tx1"/>
                </a:solidFill>
                <a:latin typeface="Arial" panose="020B0604020202020204" pitchFamily="34" charset="0"/>
              </a:rPr>
              <a:t>de </a:t>
            </a:r>
            <a:r>
              <a:rPr lang="en-US" altLang="nl-NL" sz="2800" b="1" dirty="0" err="1">
                <a:solidFill>
                  <a:schemeClr val="tx1"/>
                </a:solidFill>
                <a:latin typeface="Arial" panose="020B0604020202020204" pitchFamily="34" charset="0"/>
              </a:rPr>
              <a:t>cijfers</a:t>
            </a:r>
            <a:r>
              <a:rPr lang="en-US" altLang="nl-NL" sz="2800" b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nl-NL" sz="2800" b="1" dirty="0" smtClean="0">
                <a:solidFill>
                  <a:schemeClr val="tx1"/>
                </a:solidFill>
                <a:latin typeface="Arial" panose="020B0604020202020204" pitchFamily="34" charset="0"/>
              </a:rPr>
              <a:t>van </a:t>
            </a:r>
            <a:r>
              <a:rPr lang="en-US" altLang="nl-NL" sz="2800" b="1" dirty="0" err="1">
                <a:solidFill>
                  <a:schemeClr val="tx1"/>
                </a:solidFill>
                <a:latin typeface="Arial" panose="020B0604020202020204" pitchFamily="34" charset="0"/>
              </a:rPr>
              <a:t>deze</a:t>
            </a:r>
            <a:r>
              <a:rPr lang="en-US" altLang="nl-NL" sz="2800" b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nl-NL" sz="2800" b="1" dirty="0" err="1">
                <a:solidFill>
                  <a:schemeClr val="tx1"/>
                </a:solidFill>
                <a:latin typeface="Arial" panose="020B0604020202020204" pitchFamily="34" charset="0"/>
              </a:rPr>
              <a:t>tabel</a:t>
            </a:r>
            <a:r>
              <a:rPr lang="en-US" altLang="nl-NL" sz="2800" b="1" dirty="0" smtClean="0">
                <a:solidFill>
                  <a:schemeClr val="tx1"/>
                </a:solidFill>
                <a:latin typeface="Arial" panose="020B0604020202020204" pitchFamily="34" charset="0"/>
              </a:rPr>
              <a:t>?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nl-NL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pic>
        <p:nvPicPr>
          <p:cNvPr id="10" name="Afbeelding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20" t="26965" r="27625" b="54927"/>
          <a:stretch>
            <a:fillRect/>
          </a:stretch>
        </p:blipFill>
        <p:spPr bwMode="auto">
          <a:xfrm>
            <a:off x="151823" y="4924425"/>
            <a:ext cx="6529388" cy="193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kstvak 7"/>
          <p:cNvSpPr txBox="1">
            <a:spLocks noChangeArrowheads="1"/>
          </p:cNvSpPr>
          <p:nvPr/>
        </p:nvSpPr>
        <p:spPr bwMode="auto">
          <a:xfrm>
            <a:off x="768927" y="2894238"/>
            <a:ext cx="8271164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2200">
                <a:solidFill>
                  <a:srgbClr val="2D303F"/>
                </a:solidFill>
                <a:latin typeface="Univers" panose="020B0603020202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>
                <a:solidFill>
                  <a:srgbClr val="2D303F"/>
                </a:solidFill>
                <a:latin typeface="Univers" panose="020B0603020202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600">
                <a:solidFill>
                  <a:srgbClr val="2D303F"/>
                </a:solidFill>
                <a:latin typeface="Univers" panose="020B0603020202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400">
                <a:solidFill>
                  <a:srgbClr val="2D303F"/>
                </a:solidFill>
                <a:latin typeface="Univers" panose="020B0603020202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nl-NL" b="1" dirty="0" err="1" smtClean="0">
                <a:solidFill>
                  <a:schemeClr val="tx1"/>
                </a:solidFill>
                <a:latin typeface="Arial" panose="020B0604020202020204" pitchFamily="34" charset="0"/>
              </a:rPr>
              <a:t>Prevalentie</a:t>
            </a:r>
            <a:r>
              <a:rPr lang="en-US" altLang="nl-NL" b="1" dirty="0" smtClean="0">
                <a:solidFill>
                  <a:schemeClr val="tx1"/>
                </a:solidFill>
                <a:latin typeface="Arial" panose="020B0604020202020204" pitchFamily="34" charset="0"/>
              </a:rPr>
              <a:t> van (= ‘</a:t>
            </a:r>
            <a:r>
              <a:rPr lang="en-US" altLang="nl-NL" b="1" dirty="0" err="1" smtClean="0">
                <a:solidFill>
                  <a:schemeClr val="tx1"/>
                </a:solidFill>
                <a:latin typeface="Arial" panose="020B0604020202020204" pitchFamily="34" charset="0"/>
              </a:rPr>
              <a:t>risico</a:t>
            </a:r>
            <a:r>
              <a:rPr lang="en-US" altLang="nl-NL" b="1" dirty="0" smtClean="0">
                <a:solidFill>
                  <a:schemeClr val="tx1"/>
                </a:solidFill>
                <a:latin typeface="Arial" panose="020B0604020202020204" pitchFamily="34" charset="0"/>
              </a:rPr>
              <a:t> op’) urine-</a:t>
            </a:r>
            <a:r>
              <a:rPr lang="en-US" altLang="nl-NL" b="1" dirty="0" err="1" smtClean="0">
                <a:solidFill>
                  <a:schemeClr val="tx1"/>
                </a:solidFill>
                <a:latin typeface="Arial" panose="020B0604020202020204" pitchFamily="34" charset="0"/>
              </a:rPr>
              <a:t>incontinentie</a:t>
            </a:r>
            <a:r>
              <a:rPr lang="en-US" altLang="nl-NL" b="1" dirty="0" smtClean="0">
                <a:solidFill>
                  <a:schemeClr val="tx1"/>
                </a:solidFill>
                <a:latin typeface="Arial" panose="020B0604020202020204" pitchFamily="34" charset="0"/>
              </a:rPr>
              <a:t>:</a:t>
            </a:r>
          </a:p>
          <a:p>
            <a:pPr marL="342900" indent="-342900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nl-NL" dirty="0" err="1" smtClean="0">
                <a:solidFill>
                  <a:schemeClr val="tx1"/>
                </a:solidFill>
                <a:latin typeface="Arial" panose="020B0604020202020204" pitchFamily="34" charset="0"/>
              </a:rPr>
              <a:t>Totaal</a:t>
            </a:r>
            <a:r>
              <a:rPr lang="en-US" altLang="nl-NL" dirty="0" smtClean="0">
                <a:solidFill>
                  <a:schemeClr val="tx1"/>
                </a:solidFill>
                <a:latin typeface="Arial" panose="020B0604020202020204" pitchFamily="34" charset="0"/>
              </a:rPr>
              <a:t>:	30/60 = 50%</a:t>
            </a:r>
          </a:p>
          <a:p>
            <a:pPr marL="342900" indent="-342900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nl-NL" dirty="0" smtClean="0">
                <a:solidFill>
                  <a:schemeClr val="tx1"/>
                </a:solidFill>
                <a:latin typeface="Arial" panose="020B0604020202020204" pitchFamily="34" charset="0"/>
              </a:rPr>
              <a:t>Man: 	25/35 = 71%</a:t>
            </a:r>
          </a:p>
          <a:p>
            <a:pPr marL="342900" indent="-342900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nl-NL" dirty="0" err="1" smtClean="0">
                <a:solidFill>
                  <a:schemeClr val="tx1"/>
                </a:solidFill>
                <a:latin typeface="Arial" panose="020B0604020202020204" pitchFamily="34" charset="0"/>
              </a:rPr>
              <a:t>Vrouw</a:t>
            </a:r>
            <a:r>
              <a:rPr lang="en-US" altLang="nl-NL" dirty="0" smtClean="0">
                <a:solidFill>
                  <a:schemeClr val="tx1"/>
                </a:solidFill>
                <a:latin typeface="Arial" panose="020B0604020202020204" pitchFamily="34" charset="0"/>
              </a:rPr>
              <a:t>:	5/25   = 20%</a:t>
            </a:r>
          </a:p>
          <a:p>
            <a:pPr marL="342900" indent="-342900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nl-NL" dirty="0" smtClean="0">
                <a:solidFill>
                  <a:schemeClr val="tx1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en-US" altLang="nl-NL" dirty="0" err="1" smtClean="0">
                <a:solidFill>
                  <a:schemeClr val="tx1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Risicoverschil</a:t>
            </a:r>
            <a:r>
              <a:rPr lang="en-US" altLang="nl-NL" dirty="0" smtClean="0">
                <a:solidFill>
                  <a:schemeClr val="tx1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: 71–20 = 51%</a:t>
            </a:r>
            <a:endParaRPr lang="en-US" altLang="nl-NL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7" name="Tekstvak 7"/>
          <p:cNvSpPr txBox="1">
            <a:spLocks noChangeArrowheads="1"/>
          </p:cNvSpPr>
          <p:nvPr/>
        </p:nvSpPr>
        <p:spPr bwMode="auto">
          <a:xfrm>
            <a:off x="6130636" y="3907951"/>
            <a:ext cx="6061364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2200">
                <a:solidFill>
                  <a:srgbClr val="2D303F"/>
                </a:solidFill>
                <a:latin typeface="Univers" panose="020B0603020202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>
                <a:solidFill>
                  <a:srgbClr val="2D303F"/>
                </a:solidFill>
                <a:latin typeface="Univers" panose="020B0603020202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600">
                <a:solidFill>
                  <a:srgbClr val="2D303F"/>
                </a:solidFill>
                <a:latin typeface="Univers" panose="020B0603020202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400">
                <a:solidFill>
                  <a:srgbClr val="2D303F"/>
                </a:solidFill>
                <a:latin typeface="Univers" panose="020B0603020202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nl-NL" b="1" dirty="0" err="1" smtClean="0">
                <a:solidFill>
                  <a:schemeClr val="tx1"/>
                </a:solidFill>
                <a:latin typeface="Arial" panose="020B0604020202020204" pitchFamily="34" charset="0"/>
              </a:rPr>
              <a:t>Relatief</a:t>
            </a:r>
            <a:r>
              <a:rPr lang="en-US" altLang="nl-NL" b="1" dirty="0" smtClean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nl-NL" b="1" dirty="0" err="1" smtClean="0">
                <a:solidFill>
                  <a:schemeClr val="tx1"/>
                </a:solidFill>
                <a:latin typeface="Arial" panose="020B0604020202020204" pitchFamily="34" charset="0"/>
              </a:rPr>
              <a:t>Risico</a:t>
            </a:r>
            <a:r>
              <a:rPr lang="en-US" altLang="nl-NL" b="1" dirty="0" smtClean="0">
                <a:solidFill>
                  <a:schemeClr val="tx1"/>
                </a:solidFill>
                <a:latin typeface="Arial" panose="020B0604020202020204" pitchFamily="34" charset="0"/>
              </a:rPr>
              <a:t> (RR) op urine-</a:t>
            </a:r>
            <a:r>
              <a:rPr lang="en-US" altLang="nl-NL" b="1" dirty="0" err="1" smtClean="0">
                <a:solidFill>
                  <a:schemeClr val="tx1"/>
                </a:solidFill>
                <a:latin typeface="Arial" panose="020B0604020202020204" pitchFamily="34" charset="0"/>
              </a:rPr>
              <a:t>incontinentie</a:t>
            </a:r>
            <a:r>
              <a:rPr lang="en-US" altLang="nl-NL" b="1" dirty="0" smtClean="0">
                <a:solidFill>
                  <a:schemeClr val="tx1"/>
                </a:solidFill>
                <a:latin typeface="Arial" panose="020B0604020202020204" pitchFamily="34" charset="0"/>
              </a:rPr>
              <a:t>:</a:t>
            </a:r>
          </a:p>
          <a:p>
            <a:pPr marL="342900" indent="-342900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nl-NL" dirty="0" err="1" smtClean="0">
                <a:solidFill>
                  <a:schemeClr val="tx1"/>
                </a:solidFill>
                <a:latin typeface="Arial" panose="020B0604020202020204" pitchFamily="34" charset="0"/>
              </a:rPr>
              <a:t>Risico</a:t>
            </a:r>
            <a:r>
              <a:rPr lang="en-US" altLang="nl-NL" dirty="0" smtClean="0">
                <a:solidFill>
                  <a:schemeClr val="tx1"/>
                </a:solidFill>
                <a:latin typeface="Arial" panose="020B0604020202020204" pitchFamily="34" charset="0"/>
              </a:rPr>
              <a:t> Man / </a:t>
            </a:r>
            <a:r>
              <a:rPr lang="en-US" altLang="nl-NL" dirty="0" err="1" smtClean="0">
                <a:solidFill>
                  <a:schemeClr val="tx1"/>
                </a:solidFill>
                <a:latin typeface="Arial" panose="020B0604020202020204" pitchFamily="34" charset="0"/>
              </a:rPr>
              <a:t>Risico</a:t>
            </a:r>
            <a:r>
              <a:rPr lang="en-US" altLang="nl-NL" dirty="0" smtClean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nl-NL" dirty="0" err="1" smtClean="0">
                <a:solidFill>
                  <a:schemeClr val="tx1"/>
                </a:solidFill>
                <a:latin typeface="Arial" panose="020B0604020202020204" pitchFamily="34" charset="0"/>
              </a:rPr>
              <a:t>vrouw</a:t>
            </a:r>
            <a:r>
              <a:rPr lang="en-US" altLang="nl-NL" dirty="0" smtClean="0">
                <a:solidFill>
                  <a:schemeClr val="tx1"/>
                </a:solidFill>
                <a:latin typeface="Arial" panose="020B0604020202020204" pitchFamily="34" charset="0"/>
              </a:rPr>
              <a:t> =</a:t>
            </a:r>
            <a:r>
              <a:rPr lang="en-US" altLang="nl-NL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nl-NL" dirty="0" smtClean="0">
                <a:solidFill>
                  <a:schemeClr val="tx1"/>
                </a:solidFill>
                <a:latin typeface="Arial" panose="020B0604020202020204" pitchFamily="34" charset="0"/>
              </a:rPr>
              <a:t>71/20 = 3,55</a:t>
            </a:r>
            <a:endParaRPr lang="en-US" altLang="nl-NL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8" name="Tekstvak 7"/>
          <p:cNvSpPr txBox="1">
            <a:spLocks noChangeArrowheads="1"/>
          </p:cNvSpPr>
          <p:nvPr/>
        </p:nvSpPr>
        <p:spPr bwMode="auto">
          <a:xfrm>
            <a:off x="214457" y="4837319"/>
            <a:ext cx="6061364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2200">
                <a:solidFill>
                  <a:srgbClr val="2D303F"/>
                </a:solidFill>
                <a:latin typeface="Univers" panose="020B0603020202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>
                <a:solidFill>
                  <a:srgbClr val="2D303F"/>
                </a:solidFill>
                <a:latin typeface="Univers" panose="020B0603020202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600">
                <a:solidFill>
                  <a:srgbClr val="2D303F"/>
                </a:solidFill>
                <a:latin typeface="Univers" panose="020B0603020202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400">
                <a:solidFill>
                  <a:srgbClr val="2D303F"/>
                </a:solidFill>
                <a:latin typeface="Univers" panose="020B0603020202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nl-NL" b="1" dirty="0" smtClean="0">
                <a:solidFill>
                  <a:schemeClr val="tx1"/>
                </a:solidFill>
                <a:latin typeface="Arial" panose="020B0604020202020204" pitchFamily="34" charset="0"/>
              </a:rPr>
              <a:t>Toetsen: </a:t>
            </a:r>
            <a:r>
              <a:rPr lang="en-US" altLang="nl-NL" b="1" dirty="0" err="1" smtClean="0">
                <a:solidFill>
                  <a:schemeClr val="tx1"/>
                </a:solidFill>
                <a:latin typeface="Arial" panose="020B0604020202020204" pitchFamily="34" charset="0"/>
              </a:rPr>
              <a:t>Toeval</a:t>
            </a:r>
            <a:r>
              <a:rPr lang="en-US" altLang="nl-NL" b="1" dirty="0" smtClean="0">
                <a:solidFill>
                  <a:schemeClr val="tx1"/>
                </a:solidFill>
                <a:latin typeface="Arial" panose="020B0604020202020204" pitchFamily="34" charset="0"/>
              </a:rPr>
              <a:t> of </a:t>
            </a:r>
            <a:r>
              <a:rPr lang="en-US" altLang="nl-NL" b="1" dirty="0" err="1" smtClean="0">
                <a:solidFill>
                  <a:schemeClr val="tx1"/>
                </a:solidFill>
                <a:latin typeface="Arial" panose="020B0604020202020204" pitchFamily="34" charset="0"/>
              </a:rPr>
              <a:t>statistisch</a:t>
            </a:r>
            <a:r>
              <a:rPr lang="en-US" altLang="nl-NL" b="1" dirty="0" smtClean="0">
                <a:solidFill>
                  <a:schemeClr val="tx1"/>
                </a:solidFill>
                <a:latin typeface="Arial" panose="020B0604020202020204" pitchFamily="34" charset="0"/>
              </a:rPr>
              <a:t> significant?</a:t>
            </a:r>
          </a:p>
        </p:txBody>
      </p:sp>
    </p:spTree>
    <p:extLst>
      <p:ext uri="{BB962C8B-B14F-4D97-AF65-F5344CB8AC3E}">
        <p14:creationId xmlns:p14="http://schemas.microsoft.com/office/powerpoint/2010/main" val="3852225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7B6E7CF-4EA2-4E9C-B846-E7C1B71E7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5510" y="675287"/>
            <a:ext cx="7114540" cy="451406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nl-NL" dirty="0" smtClean="0"/>
              <a:t>Analyseren </a:t>
            </a:r>
            <a:r>
              <a:rPr lang="nl-NL" dirty="0" smtClean="0">
                <a:sym typeface="Wingdings" panose="05000000000000000000" pitchFamily="2" charset="2"/>
              </a:rPr>
              <a:t> INTERPRETEREN !!!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889ACD7-F0EA-437B-8E28-6EFA432A65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5510" y="1484314"/>
            <a:ext cx="10432472" cy="5373686"/>
          </a:xfrm>
        </p:spPr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nl-NL" sz="3600" dirty="0" smtClean="0"/>
              <a:t>Ga op zoek naar het </a:t>
            </a:r>
            <a:r>
              <a:rPr lang="nl-NL" sz="3600" dirty="0"/>
              <a:t>verhaal achter de cijfers</a:t>
            </a:r>
            <a:r>
              <a:rPr lang="nl-NL" sz="3600" dirty="0" smtClean="0"/>
              <a:t>!!!</a:t>
            </a:r>
            <a:endParaRPr lang="nl-NL" sz="4400" dirty="0"/>
          </a:p>
          <a:p>
            <a:pPr marL="82296" indent="0">
              <a:buNone/>
              <a:defRPr/>
            </a:pPr>
            <a:endParaRPr lang="nl-NL" sz="2400" dirty="0"/>
          </a:p>
          <a:p>
            <a:pPr marL="0" indent="0">
              <a:buNone/>
              <a:defRPr/>
            </a:pPr>
            <a:r>
              <a:rPr lang="nl-NL" sz="2400" dirty="0"/>
              <a:t>R</a:t>
            </a:r>
            <a:r>
              <a:rPr lang="nl-NL" sz="2400" dirty="0" smtClean="0"/>
              <a:t>esultaat uit het voorbeeld: Mannen </a:t>
            </a:r>
            <a:r>
              <a:rPr lang="nl-NL" sz="2400" dirty="0"/>
              <a:t>zijn vaker incontinent dan </a:t>
            </a:r>
            <a:r>
              <a:rPr lang="nl-NL" sz="2400" dirty="0" smtClean="0"/>
              <a:t>vrouwen.</a:t>
            </a:r>
          </a:p>
          <a:p>
            <a:pPr marL="0" indent="0">
              <a:buNone/>
              <a:defRPr/>
            </a:pPr>
            <a:r>
              <a:rPr lang="nl-NL" sz="2400" dirty="0" smtClean="0"/>
              <a:t>Waardoor </a:t>
            </a:r>
            <a:r>
              <a:rPr lang="nl-NL" sz="2400" dirty="0"/>
              <a:t>komt </a:t>
            </a:r>
            <a:r>
              <a:rPr lang="nl-NL" sz="2400" dirty="0" smtClean="0"/>
              <a:t>dat?</a:t>
            </a:r>
          </a:p>
          <a:p>
            <a:pPr lvl="1">
              <a:defRPr/>
            </a:pPr>
            <a:r>
              <a:rPr lang="nl-NL" sz="2400" dirty="0" smtClean="0"/>
              <a:t>Hebben </a:t>
            </a:r>
            <a:r>
              <a:rPr lang="nl-NL" sz="2400" dirty="0"/>
              <a:t>ze vaker last van </a:t>
            </a:r>
            <a:r>
              <a:rPr lang="nl-NL" sz="2400" dirty="0" smtClean="0"/>
              <a:t>blaasontsteking?</a:t>
            </a:r>
          </a:p>
          <a:p>
            <a:pPr lvl="1">
              <a:defRPr/>
            </a:pPr>
            <a:r>
              <a:rPr lang="nl-NL" sz="2400" dirty="0"/>
              <a:t>I</a:t>
            </a:r>
            <a:r>
              <a:rPr lang="nl-NL" sz="2400" dirty="0" smtClean="0"/>
              <a:t>s </a:t>
            </a:r>
            <a:r>
              <a:rPr lang="nl-NL" sz="2400" dirty="0"/>
              <a:t>het gerelateerd aan de prostaat</a:t>
            </a:r>
            <a:r>
              <a:rPr lang="nl-NL" sz="2400" dirty="0" smtClean="0"/>
              <a:t>?</a:t>
            </a:r>
          </a:p>
          <a:p>
            <a:pPr lvl="1">
              <a:defRPr/>
            </a:pPr>
            <a:r>
              <a:rPr lang="nl-NL" sz="2400" dirty="0" smtClean="0"/>
              <a:t>…?</a:t>
            </a:r>
          </a:p>
          <a:p>
            <a:pPr marL="273050" lvl="1" indent="0">
              <a:buNone/>
              <a:defRPr/>
            </a:pPr>
            <a:r>
              <a:rPr lang="nl-NL" sz="2400" dirty="0" smtClean="0"/>
              <a:t>Naast </a:t>
            </a:r>
            <a:r>
              <a:rPr lang="nl-NL" sz="2400" i="1" dirty="0" smtClean="0"/>
              <a:t>biologische </a:t>
            </a:r>
            <a:r>
              <a:rPr lang="nl-NL" sz="2400" i="1" dirty="0"/>
              <a:t>verklaringen</a:t>
            </a:r>
            <a:r>
              <a:rPr lang="nl-NL" sz="2400" i="1" dirty="0" smtClean="0"/>
              <a:t> </a:t>
            </a:r>
            <a:r>
              <a:rPr lang="nl-NL" sz="2400" dirty="0" smtClean="0"/>
              <a:t>mogelijk ook </a:t>
            </a:r>
            <a:r>
              <a:rPr lang="nl-NL" sz="2400" i="1" dirty="0" smtClean="0"/>
              <a:t>methodologische verklaringen</a:t>
            </a:r>
            <a:r>
              <a:rPr lang="nl-NL" sz="2400" dirty="0" smtClean="0"/>
              <a:t>:</a:t>
            </a:r>
          </a:p>
          <a:p>
            <a:pPr lvl="1">
              <a:defRPr/>
            </a:pPr>
            <a:r>
              <a:rPr lang="nl-NL" sz="2400" dirty="0" smtClean="0"/>
              <a:t>Andere selectie van mannen dan vrouwen (bijv. oud vs. jong)</a:t>
            </a:r>
          </a:p>
          <a:p>
            <a:pPr lvl="1">
              <a:defRPr/>
            </a:pPr>
            <a:r>
              <a:rPr lang="nl-NL" sz="2400" dirty="0" smtClean="0"/>
              <a:t>Vraagformulering en vraag-interpretatie verschil?</a:t>
            </a:r>
          </a:p>
          <a:p>
            <a:pPr lvl="1">
              <a:defRPr/>
            </a:pPr>
            <a:r>
              <a:rPr lang="nl-NL" sz="2400" dirty="0" smtClean="0"/>
              <a:t>Invoerfouten?</a:t>
            </a:r>
          </a:p>
          <a:p>
            <a:pPr lvl="1">
              <a:defRPr/>
            </a:pPr>
            <a:r>
              <a:rPr lang="nl-NL" sz="2400" dirty="0" smtClean="0"/>
              <a:t>…?</a:t>
            </a:r>
            <a:endParaRPr lang="nl-NL" sz="2400" dirty="0"/>
          </a:p>
        </p:txBody>
      </p:sp>
    </p:spTree>
    <p:extLst>
      <p:ext uri="{BB962C8B-B14F-4D97-AF65-F5344CB8AC3E}">
        <p14:creationId xmlns:p14="http://schemas.microsoft.com/office/powerpoint/2010/main" val="2485626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BE4D58-4F61-4F43-A143-52793D9FD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5188" y="654505"/>
            <a:ext cx="7114540" cy="451406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nl-NL" dirty="0" smtClean="0"/>
              <a:t>Schatten en toetsen</a:t>
            </a:r>
            <a:endParaRPr lang="nl-NL" dirty="0"/>
          </a:p>
        </p:txBody>
      </p:sp>
      <p:sp>
        <p:nvSpPr>
          <p:cNvPr id="27651" name="Tijdelijke aanduiding voor inhoud 2"/>
          <p:cNvSpPr>
            <a:spLocks noGrp="1" noChangeArrowheads="1"/>
          </p:cNvSpPr>
          <p:nvPr>
            <p:ph idx="1"/>
          </p:nvPr>
        </p:nvSpPr>
        <p:spPr>
          <a:xfrm>
            <a:off x="2135187" y="1341438"/>
            <a:ext cx="8899957" cy="4464050"/>
          </a:xfrm>
        </p:spPr>
        <p:txBody>
          <a:bodyPr>
            <a:normAutofit fontScale="92500" lnSpcReduction="20000"/>
          </a:bodyPr>
          <a:lstStyle/>
          <a:p>
            <a:r>
              <a:rPr lang="nl-NL" altLang="nl-NL" dirty="0" smtClean="0"/>
              <a:t>Schatten: Hoe veel … / hoe groot …</a:t>
            </a:r>
          </a:p>
          <a:p>
            <a:endParaRPr lang="nl-NL" altLang="nl-NL" dirty="0" smtClean="0"/>
          </a:p>
          <a:p>
            <a:r>
              <a:rPr lang="nl-NL" altLang="nl-NL" dirty="0" smtClean="0"/>
              <a:t>Toetsen: Welke precisie heeft het geschatte aantal of de geschatte grootte / Wat is de mate van onzekerheid?</a:t>
            </a:r>
          </a:p>
          <a:p>
            <a:pPr lvl="1"/>
            <a:r>
              <a:rPr lang="nl-NL" altLang="nl-NL" dirty="0" smtClean="0"/>
              <a:t>Betrouwbaarheidsinterval rond de schatting</a:t>
            </a:r>
          </a:p>
          <a:p>
            <a:pPr lvl="1"/>
            <a:r>
              <a:rPr lang="nl-NL" altLang="nl-NL" dirty="0" err="1" smtClean="0"/>
              <a:t>Probability</a:t>
            </a:r>
            <a:r>
              <a:rPr lang="nl-NL" altLang="nl-NL" dirty="0" smtClean="0"/>
              <a:t> (P-waarde)</a:t>
            </a:r>
          </a:p>
          <a:p>
            <a:pPr lvl="1"/>
            <a:endParaRPr lang="nl-NL" altLang="nl-NL" dirty="0" smtClean="0"/>
          </a:p>
          <a:p>
            <a:r>
              <a:rPr lang="nl-NL" altLang="nl-NL" dirty="0" smtClean="0"/>
              <a:t>Uitspraak: p &lt; 0,05 = “significant”</a:t>
            </a:r>
          </a:p>
          <a:p>
            <a:pPr lvl="1"/>
            <a:r>
              <a:rPr lang="nl-NL" altLang="nl-NL" dirty="0" smtClean="0"/>
              <a:t>De gevonden waarde (de schatting) zal in meer dan 95% van de gevallen afwijken van een referentiewaarde.</a:t>
            </a:r>
          </a:p>
          <a:p>
            <a:r>
              <a:rPr lang="nl-NL" altLang="nl-NL" dirty="0" smtClean="0"/>
              <a:t>Let op: Significantie zegt </a:t>
            </a:r>
            <a:r>
              <a:rPr lang="nl-NL" altLang="nl-NL" u="sng" dirty="0" smtClean="0"/>
              <a:t>niets</a:t>
            </a:r>
            <a:r>
              <a:rPr lang="nl-NL" altLang="nl-NL" dirty="0" smtClean="0"/>
              <a:t> over relevantie!</a:t>
            </a:r>
          </a:p>
          <a:p>
            <a:pPr lvl="1"/>
            <a:r>
              <a:rPr lang="nl-NL" altLang="nl-NL" dirty="0" smtClean="0"/>
              <a:t>Significantie = be</a:t>
            </a:r>
            <a:r>
              <a:rPr lang="nl-NL" altLang="nl-NL" u="sng" dirty="0" smtClean="0"/>
              <a:t>reken</a:t>
            </a:r>
            <a:r>
              <a:rPr lang="nl-NL" altLang="nl-NL" dirty="0" smtClean="0"/>
              <a:t>de mate van onzekerheid van de schatting</a:t>
            </a:r>
          </a:p>
          <a:p>
            <a:pPr lvl="1"/>
            <a:r>
              <a:rPr lang="nl-NL" altLang="nl-NL" dirty="0" smtClean="0"/>
              <a:t>Relevantie =  be</a:t>
            </a:r>
            <a:r>
              <a:rPr lang="nl-NL" altLang="nl-NL" u="sng" dirty="0" smtClean="0"/>
              <a:t>reden</a:t>
            </a:r>
            <a:r>
              <a:rPr lang="nl-NL" altLang="nl-NL" dirty="0" smtClean="0"/>
              <a:t>eerd belang van de schatting</a:t>
            </a:r>
          </a:p>
          <a:p>
            <a:endParaRPr lang="nl-NL" altLang="nl-NL" dirty="0" smtClean="0"/>
          </a:p>
        </p:txBody>
      </p:sp>
    </p:spTree>
    <p:extLst>
      <p:ext uri="{BB962C8B-B14F-4D97-AF65-F5344CB8AC3E}">
        <p14:creationId xmlns:p14="http://schemas.microsoft.com/office/powerpoint/2010/main" val="981937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 noChangeArrowheads="1"/>
          </p:cNvSpPr>
          <p:nvPr>
            <p:ph type="title"/>
          </p:nvPr>
        </p:nvSpPr>
        <p:spPr>
          <a:xfrm>
            <a:off x="1781703" y="226932"/>
            <a:ext cx="8588423" cy="816634"/>
          </a:xfrm>
        </p:spPr>
        <p:txBody>
          <a:bodyPr/>
          <a:lstStyle/>
          <a:p>
            <a:r>
              <a:rPr lang="nl-NL" altLang="nl-NL" dirty="0" smtClean="0"/>
              <a:t>Van je onderzoeksvraag naar analyse</a:t>
            </a:r>
            <a:endParaRPr lang="en-US" altLang="nl-NL" dirty="0" smtClean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48031D-6F9D-4955-BD35-51DD4DA070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1703" y="1592316"/>
            <a:ext cx="9066405" cy="4621447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nl-NL" sz="2800" dirty="0"/>
              <a:t>Voorbereiding:</a:t>
            </a:r>
          </a:p>
          <a:p>
            <a:pPr>
              <a:defRPr/>
            </a:pPr>
            <a:r>
              <a:rPr lang="nl-NL" sz="2800" dirty="0" smtClean="0"/>
              <a:t>Je onderzoeksvraag </a:t>
            </a:r>
            <a:r>
              <a:rPr lang="nl-NL" sz="2800" dirty="0"/>
              <a:t>op </a:t>
            </a:r>
            <a:r>
              <a:rPr lang="nl-NL" sz="2800" dirty="0" smtClean="0"/>
              <a:t>papier</a:t>
            </a:r>
          </a:p>
          <a:p>
            <a:pPr>
              <a:defRPr/>
            </a:pPr>
            <a:endParaRPr lang="nl-NL" sz="2800" dirty="0" smtClean="0"/>
          </a:p>
          <a:p>
            <a:pPr marL="0" indent="0">
              <a:buNone/>
              <a:defRPr/>
            </a:pPr>
            <a:r>
              <a:rPr lang="nl-NL" sz="2800" dirty="0" smtClean="0"/>
              <a:t>Wat wil je weten?</a:t>
            </a:r>
          </a:p>
          <a:p>
            <a:pPr marL="0" indent="0">
              <a:buNone/>
              <a:defRPr/>
            </a:pPr>
            <a:endParaRPr lang="nl-NL" sz="2800" dirty="0"/>
          </a:p>
          <a:p>
            <a:pPr marL="0" indent="0">
              <a:buNone/>
              <a:defRPr/>
            </a:pPr>
            <a:r>
              <a:rPr lang="nl-NL" sz="2800" dirty="0" smtClean="0"/>
              <a:t>Waar ga je naar kijken:</a:t>
            </a:r>
            <a:endParaRPr lang="nl-NL" sz="2800" dirty="0"/>
          </a:p>
          <a:p>
            <a:pPr>
              <a:defRPr/>
            </a:pPr>
            <a:r>
              <a:rPr lang="nl-NL" sz="2800" dirty="0"/>
              <a:t>Frequentie, </a:t>
            </a:r>
            <a:r>
              <a:rPr lang="nl-NL" sz="2800" dirty="0" smtClean="0"/>
              <a:t>gemiddelde, verschil of </a:t>
            </a:r>
            <a:r>
              <a:rPr lang="nl-NL" sz="2800" dirty="0"/>
              <a:t>samenhang?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17574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 noChangeArrowheads="1"/>
          </p:cNvSpPr>
          <p:nvPr>
            <p:ph type="title"/>
          </p:nvPr>
        </p:nvSpPr>
        <p:spPr>
          <a:xfrm>
            <a:off x="1602899" y="575610"/>
            <a:ext cx="9515374" cy="575770"/>
          </a:xfrm>
        </p:spPr>
        <p:txBody>
          <a:bodyPr/>
          <a:lstStyle/>
          <a:p>
            <a:r>
              <a:rPr lang="nl-NL" altLang="nl-NL" dirty="0" smtClean="0"/>
              <a:t>Opdracht: </a:t>
            </a:r>
            <a:r>
              <a:rPr lang="nl-NL" altLang="nl-NL" dirty="0" err="1" smtClean="0"/>
              <a:t>Mindmap</a:t>
            </a:r>
            <a:r>
              <a:rPr lang="nl-NL" altLang="nl-NL" dirty="0" smtClean="0"/>
              <a:t> Meetniveaus</a:t>
            </a:r>
            <a:endParaRPr lang="en-US" altLang="nl-NL" dirty="0" smtClean="0"/>
          </a:p>
        </p:txBody>
      </p:sp>
      <p:sp>
        <p:nvSpPr>
          <p:cNvPr id="15363" name="Content Placeholder 2"/>
          <p:cNvSpPr>
            <a:spLocks noGrp="1" noChangeArrowheads="1"/>
          </p:cNvSpPr>
          <p:nvPr>
            <p:ph idx="1"/>
          </p:nvPr>
        </p:nvSpPr>
        <p:spPr>
          <a:xfrm>
            <a:off x="1602900" y="1412875"/>
            <a:ext cx="10138828" cy="4408488"/>
          </a:xfrm>
        </p:spPr>
        <p:txBody>
          <a:bodyPr>
            <a:noAutofit/>
          </a:bodyPr>
          <a:lstStyle/>
          <a:p>
            <a:r>
              <a:rPr lang="nl-NL" altLang="nl-NL" sz="2400" dirty="0" smtClean="0"/>
              <a:t>Maak in een groep een </a:t>
            </a:r>
            <a:r>
              <a:rPr lang="nl-NL" altLang="nl-NL" sz="2400" dirty="0" err="1" smtClean="0"/>
              <a:t>mindmap</a:t>
            </a:r>
            <a:r>
              <a:rPr lang="nl-NL" altLang="nl-NL" sz="2400" dirty="0" smtClean="0"/>
              <a:t> met daarin:</a:t>
            </a:r>
          </a:p>
          <a:p>
            <a:pPr lvl="1"/>
            <a:r>
              <a:rPr lang="nl-NL" altLang="nl-NL" sz="2400" dirty="0" smtClean="0"/>
              <a:t>de meetniveaus </a:t>
            </a:r>
          </a:p>
          <a:p>
            <a:pPr lvl="1"/>
            <a:r>
              <a:rPr lang="nl-NL" altLang="nl-NL" sz="2400" dirty="0" smtClean="0"/>
              <a:t>Per meetniveau voorbeeld(en) van variabelen uit het onderzoek van 1 groepslid.</a:t>
            </a:r>
          </a:p>
          <a:p>
            <a:pPr lvl="1"/>
            <a:endParaRPr lang="nl-NL" altLang="nl-NL" sz="2400" dirty="0"/>
          </a:p>
          <a:p>
            <a:pPr lvl="1"/>
            <a:endParaRPr lang="nl-NL" altLang="nl-NL" sz="2400" dirty="0" smtClean="0"/>
          </a:p>
          <a:p>
            <a:pPr lvl="1"/>
            <a:endParaRPr lang="nl-NL" altLang="nl-NL" sz="2400" dirty="0"/>
          </a:p>
          <a:p>
            <a:endParaRPr lang="nl-NL" altLang="nl-NL" sz="2400" dirty="0"/>
          </a:p>
          <a:p>
            <a:r>
              <a:rPr lang="nl-NL" altLang="nl-NL" sz="2400" dirty="0" smtClean="0"/>
              <a:t>Beschrijf welke waarden deze variabelen kunnen aannemen</a:t>
            </a:r>
            <a:endParaRPr lang="en-US" altLang="nl-NL" sz="2400" dirty="0" smtClean="0"/>
          </a:p>
        </p:txBody>
      </p:sp>
      <p:sp>
        <p:nvSpPr>
          <p:cNvPr id="15364" name="Oval 7"/>
          <p:cNvSpPr>
            <a:spLocks noChangeArrowheads="1"/>
          </p:cNvSpPr>
          <p:nvPr/>
        </p:nvSpPr>
        <p:spPr bwMode="auto">
          <a:xfrm>
            <a:off x="5789509" y="4313515"/>
            <a:ext cx="1276704" cy="435859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bg2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>
            <a:lvl1pPr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2200">
                <a:solidFill>
                  <a:srgbClr val="2D303F"/>
                </a:solidFill>
                <a:latin typeface="Univers" panose="020B0603020202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>
                <a:solidFill>
                  <a:srgbClr val="2D303F"/>
                </a:solidFill>
                <a:latin typeface="Univers" panose="020B0603020202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600">
                <a:solidFill>
                  <a:srgbClr val="2D303F"/>
                </a:solidFill>
                <a:latin typeface="Univers" panose="020B0603020202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400">
                <a:solidFill>
                  <a:srgbClr val="2D303F"/>
                </a:solidFill>
                <a:latin typeface="Univers" panose="020B0603020202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nl-NL" altLang="nl-NL" sz="1400" dirty="0">
                <a:solidFill>
                  <a:schemeClr val="tx1"/>
                </a:solidFill>
                <a:latin typeface="Arial" panose="020B0604020202020204" pitchFamily="34" charset="0"/>
              </a:rPr>
              <a:t>nominaal</a:t>
            </a:r>
            <a:endParaRPr lang="en-US" altLang="nl-NL" sz="14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cxnSp>
        <p:nvCxnSpPr>
          <p:cNvPr id="15365" name="Straight Connector 9"/>
          <p:cNvCxnSpPr>
            <a:cxnSpLocks noChangeShapeType="1"/>
          </p:cNvCxnSpPr>
          <p:nvPr/>
        </p:nvCxnSpPr>
        <p:spPr bwMode="auto">
          <a:xfrm flipH="1" flipV="1">
            <a:off x="5203106" y="4015506"/>
            <a:ext cx="936625" cy="325438"/>
          </a:xfrm>
          <a:prstGeom prst="line">
            <a:avLst/>
          </a:prstGeom>
          <a:noFill/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15366" name="Oval 10"/>
          <p:cNvSpPr>
            <a:spLocks noChangeArrowheads="1"/>
          </p:cNvSpPr>
          <p:nvPr/>
        </p:nvSpPr>
        <p:spPr bwMode="auto">
          <a:xfrm>
            <a:off x="4026084" y="3643590"/>
            <a:ext cx="1892081" cy="435859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bg2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>
            <a:lvl1pPr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2200">
                <a:solidFill>
                  <a:srgbClr val="2D303F"/>
                </a:solidFill>
                <a:latin typeface="Univers" panose="020B060302020203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>
                <a:solidFill>
                  <a:srgbClr val="2D303F"/>
                </a:solidFill>
                <a:latin typeface="Univers" panose="020B060302020203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600">
                <a:solidFill>
                  <a:srgbClr val="2D303F"/>
                </a:solidFill>
                <a:latin typeface="Univers" panose="020B060302020203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400">
                <a:solidFill>
                  <a:srgbClr val="2D303F"/>
                </a:solidFill>
                <a:latin typeface="Univers" panose="020B060302020203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BA30"/>
              </a:buClr>
              <a:buSzPct val="90000"/>
              <a:buFont typeface="Wingdings" panose="05000000000000000000" pitchFamily="2" charset="2"/>
              <a:buChar char="l"/>
              <a:defRPr kumimoji="1" sz="1200">
                <a:solidFill>
                  <a:srgbClr val="2D303F"/>
                </a:solidFill>
                <a:latin typeface="Univers" panose="020B060302020203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nl-NL" altLang="nl-NL" sz="1400" dirty="0">
                <a:solidFill>
                  <a:schemeClr val="tx1"/>
                </a:solidFill>
                <a:latin typeface="Arial" panose="020B0604020202020204" pitchFamily="34" charset="0"/>
              </a:rPr>
              <a:t>Geslacht (m/v)</a:t>
            </a:r>
            <a:endParaRPr lang="en-US" altLang="nl-NL" sz="14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3764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9401CB-1100-4C53-BE06-A58E3BA94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3885" y="425905"/>
            <a:ext cx="7114540" cy="451406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nl-NL" dirty="0" smtClean="0"/>
              <a:t>Analyseren</a:t>
            </a:r>
            <a:r>
              <a:rPr lang="nl-NL" dirty="0"/>
              <a:t>: </a:t>
            </a:r>
            <a:r>
              <a:rPr lang="nl-NL" dirty="0" smtClean="0"/>
              <a:t>Software gebruiken</a:t>
            </a:r>
            <a:endParaRPr lang="nl-NL" dirty="0"/>
          </a:p>
        </p:txBody>
      </p:sp>
      <p:sp>
        <p:nvSpPr>
          <p:cNvPr id="13315" name="Tijdelijke aanduiding voor inhoud 2"/>
          <p:cNvSpPr>
            <a:spLocks noGrp="1" noChangeArrowheads="1"/>
          </p:cNvSpPr>
          <p:nvPr>
            <p:ph idx="1"/>
          </p:nvPr>
        </p:nvSpPr>
        <p:spPr>
          <a:xfrm>
            <a:off x="1573885" y="1064347"/>
            <a:ext cx="10188623" cy="4601426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nl-NL" altLang="nl-NL" b="1" dirty="0" smtClean="0">
                <a:solidFill>
                  <a:srgbClr val="213343"/>
                </a:solidFill>
              </a:rPr>
              <a:t>Excel</a:t>
            </a:r>
            <a:r>
              <a:rPr lang="nl-NL" altLang="nl-NL" dirty="0" smtClean="0">
                <a:solidFill>
                  <a:srgbClr val="213343"/>
                </a:solidFill>
              </a:rPr>
              <a:t>: eenvoudige analyses</a:t>
            </a:r>
          </a:p>
          <a:p>
            <a:pPr lvl="1">
              <a:defRPr/>
            </a:pPr>
            <a:r>
              <a:rPr lang="nl-NL" altLang="nl-NL" dirty="0" smtClean="0">
                <a:solidFill>
                  <a:schemeClr val="accent1"/>
                </a:solidFill>
              </a:rPr>
              <a:t>Frequentie, gemiddelde, mediaan</a:t>
            </a:r>
          </a:p>
          <a:p>
            <a:pPr lvl="1">
              <a:defRPr/>
            </a:pPr>
            <a:r>
              <a:rPr lang="nl-NL" altLang="nl-NL" dirty="0" smtClean="0">
                <a:solidFill>
                  <a:schemeClr val="accent1"/>
                </a:solidFill>
              </a:rPr>
              <a:t>T-toets</a:t>
            </a:r>
          </a:p>
          <a:p>
            <a:pPr lvl="1">
              <a:defRPr/>
            </a:pPr>
            <a:r>
              <a:rPr lang="nl-NL" altLang="nl-NL" dirty="0" smtClean="0">
                <a:solidFill>
                  <a:schemeClr val="accent1"/>
                </a:solidFill>
              </a:rPr>
              <a:t>Correlatie</a:t>
            </a:r>
          </a:p>
          <a:p>
            <a:pPr marL="457200" lvl="1" indent="0">
              <a:buNone/>
              <a:defRPr/>
            </a:pPr>
            <a:endParaRPr lang="nl-NL" altLang="nl-NL" dirty="0" smtClean="0">
              <a:solidFill>
                <a:srgbClr val="213343"/>
              </a:solidFill>
            </a:endParaRPr>
          </a:p>
          <a:p>
            <a:pPr>
              <a:defRPr/>
            </a:pPr>
            <a:r>
              <a:rPr lang="nl-NL" altLang="nl-NL" b="1" dirty="0" smtClean="0">
                <a:solidFill>
                  <a:srgbClr val="213343"/>
                </a:solidFill>
              </a:rPr>
              <a:t>SPSS</a:t>
            </a:r>
            <a:r>
              <a:rPr lang="nl-NL" altLang="nl-NL" dirty="0" smtClean="0">
                <a:solidFill>
                  <a:srgbClr val="213343"/>
                </a:solidFill>
              </a:rPr>
              <a:t> (</a:t>
            </a:r>
            <a:r>
              <a:rPr lang="nl-NL" altLang="nl-NL" dirty="0" err="1" smtClean="0">
                <a:solidFill>
                  <a:srgbClr val="213343"/>
                </a:solidFill>
              </a:rPr>
              <a:t>Statical</a:t>
            </a:r>
            <a:r>
              <a:rPr lang="nl-NL" altLang="nl-NL" dirty="0" smtClean="0">
                <a:solidFill>
                  <a:srgbClr val="213343"/>
                </a:solidFill>
              </a:rPr>
              <a:t> Package </a:t>
            </a:r>
            <a:r>
              <a:rPr lang="nl-NL" altLang="nl-NL" dirty="0" err="1" smtClean="0">
                <a:solidFill>
                  <a:srgbClr val="213343"/>
                </a:solidFill>
              </a:rPr>
              <a:t>for</a:t>
            </a:r>
            <a:r>
              <a:rPr lang="nl-NL" altLang="nl-NL" dirty="0" smtClean="0">
                <a:solidFill>
                  <a:srgbClr val="213343"/>
                </a:solidFill>
              </a:rPr>
              <a:t> </a:t>
            </a:r>
            <a:r>
              <a:rPr lang="nl-NL" altLang="nl-NL" dirty="0" err="1" smtClean="0">
                <a:solidFill>
                  <a:srgbClr val="213343"/>
                </a:solidFill>
              </a:rPr>
              <a:t>Social</a:t>
            </a:r>
            <a:r>
              <a:rPr lang="nl-NL" altLang="nl-NL" dirty="0" smtClean="0">
                <a:solidFill>
                  <a:srgbClr val="213343"/>
                </a:solidFill>
              </a:rPr>
              <a:t> Sciences): eenvoudige en geavanceerde analyses</a:t>
            </a:r>
          </a:p>
          <a:p>
            <a:pPr lvl="1">
              <a:defRPr/>
            </a:pPr>
            <a:r>
              <a:rPr lang="nl-NL" altLang="nl-NL" dirty="0" smtClean="0">
                <a:solidFill>
                  <a:schemeClr val="accent1"/>
                </a:solidFill>
              </a:rPr>
              <a:t>Frequentie, gemiddelde, mediaan</a:t>
            </a:r>
          </a:p>
          <a:p>
            <a:pPr lvl="1">
              <a:defRPr/>
            </a:pPr>
            <a:r>
              <a:rPr lang="nl-NL" altLang="nl-NL" dirty="0" smtClean="0">
                <a:solidFill>
                  <a:schemeClr val="accent1"/>
                </a:solidFill>
              </a:rPr>
              <a:t>T-toets </a:t>
            </a:r>
            <a:r>
              <a:rPr lang="nl-NL" altLang="nl-NL" dirty="0" smtClean="0">
                <a:solidFill>
                  <a:srgbClr val="213343"/>
                </a:solidFill>
              </a:rPr>
              <a:t>(verschillen 2 gemiddelden?) en non-parametrische verschiltoetsen</a:t>
            </a:r>
          </a:p>
          <a:p>
            <a:pPr lvl="1">
              <a:defRPr/>
            </a:pPr>
            <a:r>
              <a:rPr lang="nl-NL" altLang="nl-NL" dirty="0" err="1" smtClean="0">
                <a:solidFill>
                  <a:srgbClr val="213343"/>
                </a:solidFill>
              </a:rPr>
              <a:t>Anova</a:t>
            </a:r>
            <a:r>
              <a:rPr lang="nl-NL" altLang="nl-NL" dirty="0">
                <a:solidFill>
                  <a:srgbClr val="213343"/>
                </a:solidFill>
              </a:rPr>
              <a:t> </a:t>
            </a:r>
            <a:r>
              <a:rPr lang="nl-NL" altLang="nl-NL" dirty="0" smtClean="0">
                <a:solidFill>
                  <a:srgbClr val="213343"/>
                </a:solidFill>
              </a:rPr>
              <a:t>(verschiltoets bij 2 of meer groepen)</a:t>
            </a:r>
          </a:p>
          <a:p>
            <a:pPr lvl="1">
              <a:defRPr/>
            </a:pPr>
            <a:r>
              <a:rPr lang="nl-NL" altLang="nl-NL" dirty="0" smtClean="0">
                <a:solidFill>
                  <a:schemeClr val="accent1"/>
                </a:solidFill>
              </a:rPr>
              <a:t>Correlatie</a:t>
            </a:r>
            <a:r>
              <a:rPr lang="nl-NL" altLang="nl-NL" dirty="0" smtClean="0">
                <a:solidFill>
                  <a:srgbClr val="213343"/>
                </a:solidFill>
              </a:rPr>
              <a:t> en Regressie</a:t>
            </a:r>
          </a:p>
          <a:p>
            <a:pPr lvl="2">
              <a:defRPr/>
            </a:pPr>
            <a:r>
              <a:rPr lang="nl-NL" altLang="nl-NL" dirty="0" smtClean="0">
                <a:solidFill>
                  <a:srgbClr val="213343"/>
                </a:solidFill>
              </a:rPr>
              <a:t>Lineaire regressie</a:t>
            </a:r>
          </a:p>
          <a:p>
            <a:pPr lvl="2">
              <a:defRPr/>
            </a:pPr>
            <a:r>
              <a:rPr lang="nl-NL" altLang="nl-NL" dirty="0" smtClean="0">
                <a:solidFill>
                  <a:srgbClr val="213343"/>
                </a:solidFill>
              </a:rPr>
              <a:t>Logistische regressie (relatief risico, </a:t>
            </a:r>
            <a:r>
              <a:rPr lang="nl-NL" altLang="nl-NL" dirty="0" err="1" smtClean="0">
                <a:solidFill>
                  <a:srgbClr val="213343"/>
                </a:solidFill>
              </a:rPr>
              <a:t>odds</a:t>
            </a:r>
            <a:r>
              <a:rPr lang="nl-NL" altLang="nl-NL" dirty="0" smtClean="0">
                <a:solidFill>
                  <a:srgbClr val="213343"/>
                </a:solidFill>
              </a:rPr>
              <a:t> ratio)</a:t>
            </a:r>
          </a:p>
          <a:p>
            <a:pPr lvl="1">
              <a:defRPr/>
            </a:pPr>
            <a:r>
              <a:rPr lang="nl-NL" altLang="nl-NL" dirty="0" smtClean="0">
                <a:solidFill>
                  <a:schemeClr val="accent1"/>
                </a:solidFill>
              </a:rPr>
              <a:t>Chi-kwadraat </a:t>
            </a:r>
            <a:r>
              <a:rPr lang="nl-NL" altLang="nl-NL" dirty="0" smtClean="0">
                <a:solidFill>
                  <a:srgbClr val="213343"/>
                </a:solidFill>
              </a:rPr>
              <a:t>(verschillen 2 of meer verdelingen/proporties?)</a:t>
            </a:r>
          </a:p>
        </p:txBody>
      </p:sp>
    </p:spTree>
    <p:extLst>
      <p:ext uri="{BB962C8B-B14F-4D97-AF65-F5344CB8AC3E}">
        <p14:creationId xmlns:p14="http://schemas.microsoft.com/office/powerpoint/2010/main" val="4256265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4E84E2-1B9D-4DBE-8E7C-7AF4FC71D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2776" y="540327"/>
            <a:ext cx="7656079" cy="658091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nl-NL" dirty="0" smtClean="0"/>
              <a:t>Kwantitatieve analyse - Tips</a:t>
            </a:r>
            <a:r>
              <a:rPr lang="nl-NL" dirty="0"/>
              <a:t>: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4884363-1975-456E-9E38-A7D66404B9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2776" y="1537856"/>
            <a:ext cx="10309224" cy="4710544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nl-NL" sz="2400" dirty="0" smtClean="0"/>
              <a:t>Bouw database </a:t>
            </a:r>
            <a:r>
              <a:rPr lang="nl-NL" sz="2400" dirty="0"/>
              <a:t>op in Excel.</a:t>
            </a:r>
          </a:p>
          <a:p>
            <a:pPr>
              <a:defRPr/>
            </a:pPr>
            <a:r>
              <a:rPr lang="nl-NL" sz="2400" dirty="0"/>
              <a:t>De </a:t>
            </a:r>
            <a:r>
              <a:rPr lang="nl-NL" sz="2400" dirty="0" err="1"/>
              <a:t>onderzoeksvariabelen</a:t>
            </a:r>
            <a:r>
              <a:rPr lang="nl-NL" sz="2400" dirty="0"/>
              <a:t> </a:t>
            </a:r>
            <a:r>
              <a:rPr lang="nl-NL" sz="2400" dirty="0" smtClean="0"/>
              <a:t>in de kolommen</a:t>
            </a:r>
          </a:p>
          <a:p>
            <a:pPr lvl="1">
              <a:defRPr/>
            </a:pPr>
            <a:r>
              <a:rPr lang="nl-NL" sz="2400" dirty="0" smtClean="0"/>
              <a:t>een variabele per kolom</a:t>
            </a:r>
          </a:p>
          <a:p>
            <a:pPr lvl="1">
              <a:defRPr/>
            </a:pPr>
            <a:r>
              <a:rPr lang="nl-NL" sz="2400" dirty="0" smtClean="0"/>
              <a:t>‘meer antwoorden mogelijk’ </a:t>
            </a:r>
            <a:r>
              <a:rPr lang="nl-NL" sz="2400" dirty="0" smtClean="0">
                <a:sym typeface="Wingdings" panose="05000000000000000000" pitchFamily="2" charset="2"/>
              </a:rPr>
              <a:t></a:t>
            </a:r>
            <a:r>
              <a:rPr lang="nl-NL" sz="2400" dirty="0"/>
              <a:t> een </a:t>
            </a:r>
            <a:r>
              <a:rPr lang="nl-NL" sz="2400" dirty="0" smtClean="0"/>
              <a:t>kolom per </a:t>
            </a:r>
            <a:r>
              <a:rPr lang="nl-NL" sz="2400" dirty="0"/>
              <a:t>antwoordcategorie</a:t>
            </a:r>
          </a:p>
          <a:p>
            <a:pPr>
              <a:defRPr/>
            </a:pPr>
            <a:r>
              <a:rPr lang="nl-NL" sz="2400" dirty="0"/>
              <a:t>De respondenten </a:t>
            </a:r>
            <a:r>
              <a:rPr lang="nl-NL" sz="2400" dirty="0" smtClean="0"/>
              <a:t>in de rijen (een respondent per rij)</a:t>
            </a:r>
            <a:endParaRPr lang="nl-NL" sz="2400" dirty="0"/>
          </a:p>
          <a:p>
            <a:pPr>
              <a:defRPr/>
            </a:pPr>
            <a:r>
              <a:rPr lang="nl-NL" sz="2400" dirty="0" smtClean="0"/>
              <a:t>Maak een helder variabelenoverzicht.</a:t>
            </a:r>
          </a:p>
          <a:p>
            <a:pPr>
              <a:defRPr/>
            </a:pPr>
            <a:r>
              <a:rPr lang="nl-NL" sz="2400" dirty="0" smtClean="0"/>
              <a:t>Geef elke variabele een naam die past bij de inhoud </a:t>
            </a:r>
          </a:p>
          <a:p>
            <a:pPr lvl="1">
              <a:defRPr/>
            </a:pPr>
            <a:r>
              <a:rPr lang="nl-NL" sz="2400" dirty="0" smtClean="0"/>
              <a:t>Bijvoorbeeld: ‘</a:t>
            </a:r>
            <a:r>
              <a:rPr lang="nl-NL" sz="2400" i="1" dirty="0" smtClean="0"/>
              <a:t>Lievelingskleur</a:t>
            </a:r>
            <a:r>
              <a:rPr lang="nl-NL" sz="2400" dirty="0" smtClean="0"/>
              <a:t>’ in plaats van ‘</a:t>
            </a:r>
            <a:r>
              <a:rPr lang="nl-NL" sz="2400" i="1" dirty="0"/>
              <a:t>V</a:t>
            </a:r>
            <a:r>
              <a:rPr lang="nl-NL" sz="2400" i="1" dirty="0" smtClean="0"/>
              <a:t>raag 4</a:t>
            </a:r>
            <a:r>
              <a:rPr lang="nl-NL" sz="2400" dirty="0" smtClean="0"/>
              <a:t>’</a:t>
            </a:r>
          </a:p>
          <a:p>
            <a:pPr>
              <a:defRPr/>
            </a:pPr>
            <a:r>
              <a:rPr lang="nl-NL" sz="2400" dirty="0" smtClean="0"/>
              <a:t>Vraag hulp bij het gebruik van SPSS.</a:t>
            </a:r>
            <a:endParaRPr lang="nl-NL" sz="2400" dirty="0"/>
          </a:p>
        </p:txBody>
      </p:sp>
    </p:spTree>
    <p:extLst>
      <p:ext uri="{BB962C8B-B14F-4D97-AF65-F5344CB8AC3E}">
        <p14:creationId xmlns:p14="http://schemas.microsoft.com/office/powerpoint/2010/main" val="298710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4E84E2-1B9D-4DBE-8E7C-7AF4FC71D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2775" y="383453"/>
            <a:ext cx="7656079" cy="117518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nl-NL" sz="4800" dirty="0" smtClean="0"/>
              <a:t>Pauze</a:t>
            </a:r>
            <a:endParaRPr lang="nl-NL" sz="4800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4884363-1975-456E-9E38-A7D66404B9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2774" y="2473037"/>
            <a:ext cx="6097443" cy="2826328"/>
          </a:xfrm>
        </p:spPr>
        <p:txBody>
          <a:bodyPr>
            <a:normAutofit/>
          </a:bodyPr>
          <a:lstStyle/>
          <a:p>
            <a:pPr marL="82296" indent="0">
              <a:buNone/>
              <a:defRPr/>
            </a:pPr>
            <a:endParaRPr lang="nl-NL" sz="2400" dirty="0"/>
          </a:p>
        </p:txBody>
      </p:sp>
    </p:spTree>
    <p:extLst>
      <p:ext uri="{BB962C8B-B14F-4D97-AF65-F5344CB8AC3E}">
        <p14:creationId xmlns:p14="http://schemas.microsoft.com/office/powerpoint/2010/main" val="3133167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1545407" y="421537"/>
            <a:ext cx="7114540" cy="428835"/>
          </a:xfrm>
        </p:spPr>
        <p:txBody>
          <a:bodyPr/>
          <a:lstStyle/>
          <a:p>
            <a:r>
              <a:rPr lang="nl-NL" altLang="nl-NL" dirty="0"/>
              <a:t>2</a:t>
            </a:r>
            <a:r>
              <a:rPr lang="nl-NL" altLang="nl-NL" dirty="0" smtClean="0"/>
              <a:t>. Kwalitatieve analyse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5333" y="1151467"/>
            <a:ext cx="11006667" cy="54356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  <a:defRPr/>
            </a:pPr>
            <a:r>
              <a:rPr lang="nl-NL" dirty="0" smtClean="0"/>
              <a:t>Cyclisch proces. Achtereenvolgens per respondent:</a:t>
            </a:r>
          </a:p>
          <a:p>
            <a:pPr marL="0" indent="0">
              <a:buNone/>
              <a:defRPr/>
            </a:pPr>
            <a:endParaRPr lang="nl-NL" dirty="0" smtClean="0"/>
          </a:p>
          <a:p>
            <a:pPr marL="457200" indent="-457200">
              <a:buFont typeface="+mj-lt"/>
              <a:buAutoNum type="alphaUcPeriod"/>
              <a:defRPr/>
            </a:pPr>
            <a:r>
              <a:rPr lang="nl-NL" b="1" dirty="0" smtClean="0"/>
              <a:t>Verwerken van de ‘ruwe’ gegevens tot een </a:t>
            </a:r>
            <a:r>
              <a:rPr lang="nl-NL" b="1" dirty="0">
                <a:sym typeface="Wingdings" panose="05000000000000000000" pitchFamily="2" charset="2"/>
              </a:rPr>
              <a:t>analysebestand</a:t>
            </a:r>
            <a:r>
              <a:rPr lang="nl-NL" b="1" dirty="0" smtClean="0"/>
              <a:t>:</a:t>
            </a:r>
          </a:p>
          <a:p>
            <a:pPr marL="765175" lvl="1" indent="-325438">
              <a:buAutoNum type="arabicPeriod"/>
              <a:defRPr/>
            </a:pPr>
            <a:r>
              <a:rPr lang="nl-NL" dirty="0" smtClean="0">
                <a:sym typeface="Wingdings" panose="05000000000000000000" pitchFamily="2" charset="2"/>
              </a:rPr>
              <a:t>Zet geluidsfragmenten, verslagen en notities in één tekstbestand</a:t>
            </a:r>
          </a:p>
          <a:p>
            <a:pPr marL="765175" lvl="1" indent="-325438">
              <a:buAutoNum type="arabicPeriod"/>
              <a:defRPr/>
            </a:pPr>
            <a:r>
              <a:rPr lang="nl-NL" dirty="0" smtClean="0">
                <a:sym typeface="Wingdings" panose="05000000000000000000" pitchFamily="2" charset="2"/>
              </a:rPr>
              <a:t>Gegevens ordenen (bijvoorbeeld fragmenteren per vraag)</a:t>
            </a:r>
          </a:p>
          <a:p>
            <a:pPr marL="765175" lvl="1" indent="-457200">
              <a:buAutoNum type="arabicPeriod"/>
              <a:defRPr/>
            </a:pPr>
            <a:endParaRPr lang="nl-NL" dirty="0">
              <a:sym typeface="Wingdings" panose="05000000000000000000" pitchFamily="2" charset="2"/>
            </a:endParaRPr>
          </a:p>
          <a:p>
            <a:pPr marL="457200" indent="-457200">
              <a:buAutoNum type="alphaUcPeriod"/>
              <a:defRPr/>
            </a:pPr>
            <a:r>
              <a:rPr lang="nl-NL" b="1" dirty="0" smtClean="0">
                <a:sym typeface="Wingdings" panose="05000000000000000000" pitchFamily="2" charset="2"/>
              </a:rPr>
              <a:t>Analyseren van de gegevens</a:t>
            </a:r>
          </a:p>
          <a:p>
            <a:pPr marL="765175" lvl="1" indent="-325438">
              <a:buAutoNum type="arabicPeriod"/>
              <a:defRPr/>
            </a:pPr>
            <a:r>
              <a:rPr lang="nl-NL" dirty="0" smtClean="0">
                <a:sym typeface="Wingdings" panose="05000000000000000000" pitchFamily="2" charset="2"/>
              </a:rPr>
              <a:t>Vaststellen en selecteren van relevante delen ( = irrelevante delen voorlopig schrappen)</a:t>
            </a:r>
          </a:p>
          <a:p>
            <a:pPr marL="765175" lvl="1" indent="-325438">
              <a:buAutoNum type="arabicPeriod"/>
              <a:defRPr/>
            </a:pPr>
            <a:r>
              <a:rPr lang="nl-NL" dirty="0" smtClean="0">
                <a:sym typeface="Wingdings" panose="05000000000000000000" pitchFamily="2" charset="2"/>
              </a:rPr>
              <a:t>Open coderen ( = datareductie)</a:t>
            </a:r>
          </a:p>
          <a:p>
            <a:pPr marL="1168400" lvl="2" indent="-355600">
              <a:buFont typeface="+mj-lt"/>
              <a:buAutoNum type="alphaLcParenR"/>
              <a:defRPr/>
            </a:pPr>
            <a:r>
              <a:rPr lang="nl-NL" dirty="0" smtClean="0">
                <a:sym typeface="Wingdings" panose="05000000000000000000" pitchFamily="2" charset="2"/>
              </a:rPr>
              <a:t>Labelen</a:t>
            </a:r>
          </a:p>
          <a:p>
            <a:pPr marL="1168400" lvl="2" indent="-355600">
              <a:buFont typeface="+mj-lt"/>
              <a:buAutoNum type="alphaLcParenR"/>
              <a:defRPr/>
            </a:pPr>
            <a:r>
              <a:rPr lang="nl-NL" dirty="0" smtClean="0">
                <a:sym typeface="Wingdings" panose="05000000000000000000" pitchFamily="2" charset="2"/>
              </a:rPr>
              <a:t>Samenvoegen van synoniemen (+ vastleggen frequentie)</a:t>
            </a:r>
          </a:p>
          <a:p>
            <a:pPr marL="765175" lvl="1" indent="-325438">
              <a:buAutoNum type="arabicPeriod"/>
              <a:defRPr/>
            </a:pPr>
            <a:r>
              <a:rPr lang="nl-NL" dirty="0" smtClean="0">
                <a:sym typeface="Wingdings" panose="05000000000000000000" pitchFamily="2" charset="2"/>
              </a:rPr>
              <a:t>Axiaal coderen ( = labels samenvatten in categorieën)</a:t>
            </a:r>
          </a:p>
          <a:p>
            <a:pPr marL="765175" lvl="1" indent="-325438">
              <a:buAutoNum type="arabicPeriod"/>
              <a:defRPr/>
            </a:pPr>
            <a:r>
              <a:rPr lang="nl-NL" dirty="0" smtClean="0">
                <a:sym typeface="Wingdings" panose="05000000000000000000" pitchFamily="2" charset="2"/>
              </a:rPr>
              <a:t>Selectief coderen ( = betekenis vaststellen: onderzoeksvraag </a:t>
            </a:r>
            <a:r>
              <a:rPr lang="nl-NL" dirty="0">
                <a:sym typeface="Wingdings" panose="05000000000000000000" pitchFamily="2" charset="2"/>
              </a:rPr>
              <a:t>en context </a:t>
            </a:r>
            <a:r>
              <a:rPr lang="nl-NL" dirty="0" smtClean="0">
                <a:sym typeface="Wingdings" panose="05000000000000000000" pitchFamily="2" charset="2"/>
              </a:rPr>
              <a:t>relevant)</a:t>
            </a:r>
          </a:p>
          <a:p>
            <a:pPr marL="307975" lvl="1" indent="0">
              <a:buNone/>
              <a:defRPr/>
            </a:pPr>
            <a:endParaRPr lang="nl-NL" dirty="0" smtClean="0">
              <a:sym typeface="Wingdings" panose="05000000000000000000" pitchFamily="2" charset="2"/>
            </a:endParaRPr>
          </a:p>
          <a:p>
            <a:pPr marL="457200" indent="-457200">
              <a:buAutoNum type="alphaUcPeriod"/>
              <a:defRPr/>
            </a:pPr>
            <a:r>
              <a:rPr lang="nl-NL" b="1" dirty="0" smtClean="0">
                <a:sym typeface="Wingdings" panose="05000000000000000000" pitchFamily="2" charset="2"/>
              </a:rPr>
              <a:t>Na een X-aantal respondenten:</a:t>
            </a:r>
          </a:p>
          <a:p>
            <a:pPr marL="0" indent="0" defTabSz="439738">
              <a:buNone/>
              <a:defRPr/>
            </a:pPr>
            <a:r>
              <a:rPr lang="nl-NL" b="1" dirty="0">
                <a:sym typeface="Wingdings" panose="05000000000000000000" pitchFamily="2" charset="2"/>
              </a:rPr>
              <a:t>	</a:t>
            </a:r>
            <a:r>
              <a:rPr lang="nl-NL" b="1" dirty="0" smtClean="0">
                <a:sym typeface="Wingdings" panose="05000000000000000000" pitchFamily="2" charset="2"/>
              </a:rPr>
              <a:t>Inschatting van meerwaarde additionele gegevens  nieuwe informatie of inzichten plausibel?</a:t>
            </a:r>
          </a:p>
          <a:p>
            <a:pPr marL="711200" lvl="2" indent="0">
              <a:buNone/>
              <a:defRPr/>
            </a:pPr>
            <a:r>
              <a:rPr lang="nl-NL" dirty="0" smtClean="0">
                <a:sym typeface="Wingdings" panose="05000000000000000000" pitchFamily="2" charset="2"/>
              </a:rPr>
              <a:t>Ja      doorgaan met verzamelen van gegevens (en evt. methode bijstellen)</a:t>
            </a:r>
          </a:p>
          <a:p>
            <a:pPr marL="711200" lvl="2" indent="0">
              <a:buNone/>
              <a:defRPr/>
            </a:pPr>
            <a:r>
              <a:rPr lang="nl-NL" dirty="0" smtClean="0">
                <a:sym typeface="Wingdings" panose="05000000000000000000" pitchFamily="2" charset="2"/>
              </a:rPr>
              <a:t>Nee    verzadiging ( = saturatie) bereikt  naar rapportage van resultaten</a:t>
            </a:r>
          </a:p>
        </p:txBody>
      </p:sp>
    </p:spTree>
    <p:extLst>
      <p:ext uri="{BB962C8B-B14F-4D97-AF65-F5344CB8AC3E}">
        <p14:creationId xmlns:p14="http://schemas.microsoft.com/office/powerpoint/2010/main" val="37304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1847851" y="523136"/>
            <a:ext cx="7114540" cy="428835"/>
          </a:xfrm>
        </p:spPr>
        <p:txBody>
          <a:bodyPr/>
          <a:lstStyle/>
          <a:p>
            <a:r>
              <a:rPr lang="nl-NL" altLang="en-US" dirty="0" smtClean="0"/>
              <a:t>Open coderen: 2 manieren</a:t>
            </a:r>
            <a:endParaRPr lang="en-US" alt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47851" y="1693332"/>
            <a:ext cx="9666816" cy="3533087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  <a:defRPr/>
            </a:pPr>
            <a:r>
              <a:rPr lang="nl-NL" dirty="0" smtClean="0"/>
              <a:t>Volledig open:</a:t>
            </a:r>
          </a:p>
          <a:p>
            <a:pPr marL="765175" lvl="1" indent="-457200">
              <a:buFont typeface="Arial" panose="020B0604020202020204" pitchFamily="34" charset="0"/>
              <a:buChar char="•"/>
              <a:defRPr/>
            </a:pPr>
            <a:r>
              <a:rPr lang="nl-NL" dirty="0" smtClean="0"/>
              <a:t>Puur op basis van de verzamelde gegevens</a:t>
            </a:r>
          </a:p>
          <a:p>
            <a:pPr marL="457200" indent="-457200">
              <a:buFont typeface="+mj-lt"/>
              <a:buAutoNum type="arabicPeriod"/>
              <a:defRPr/>
            </a:pPr>
            <a:endParaRPr lang="nl-NL" dirty="0"/>
          </a:p>
          <a:p>
            <a:pPr marL="457200" indent="-457200">
              <a:buFont typeface="+mj-lt"/>
              <a:buAutoNum type="arabicPeriod"/>
              <a:defRPr/>
            </a:pPr>
            <a:r>
              <a:rPr lang="nl-NL" dirty="0" smtClean="0"/>
              <a:t>Vanuit een startlijst</a:t>
            </a:r>
          </a:p>
          <a:p>
            <a:pPr marL="765175" lvl="1" indent="-457200">
              <a:buFont typeface="Arial" panose="020B0604020202020204" pitchFamily="34" charset="0"/>
              <a:buChar char="•"/>
              <a:defRPr/>
            </a:pPr>
            <a:r>
              <a:rPr lang="nl-NL" dirty="0" smtClean="0"/>
              <a:t>Je begint met een vooraf gemaakte codelijst, bijvoorbeeld je topiclijst</a:t>
            </a:r>
          </a:p>
          <a:p>
            <a:pPr marL="765175" lvl="1" indent="-457200">
              <a:buFont typeface="Arial" panose="020B0604020202020204" pitchFamily="34" charset="0"/>
              <a:buChar char="•"/>
              <a:defRPr/>
            </a:pPr>
            <a:r>
              <a:rPr lang="nl-NL" dirty="0"/>
              <a:t>op basis van de verzamelde </a:t>
            </a:r>
            <a:r>
              <a:rPr lang="nl-NL" dirty="0" smtClean="0"/>
              <a:t>gegevens kunnen codes worden toegevoegd</a:t>
            </a:r>
            <a:endParaRPr lang="nl-NL" dirty="0"/>
          </a:p>
          <a:p>
            <a:pPr marL="857250" lvl="1" indent="-457200">
              <a:buFont typeface="+mj-lt"/>
              <a:buAutoNum type="arabicPeriod"/>
              <a:defRPr/>
            </a:pPr>
            <a:endParaRPr lang="nl-NL" dirty="0" smtClean="0"/>
          </a:p>
          <a:p>
            <a:pPr marL="857250" lvl="1" indent="-457200">
              <a:buFont typeface="+mj-lt"/>
              <a:buAutoNum type="arabicPeriod"/>
              <a:defRPr/>
            </a:pPr>
            <a:endParaRPr lang="nl-NL" dirty="0"/>
          </a:p>
          <a:p>
            <a:pPr marL="857250" lvl="1" indent="-457200">
              <a:buFont typeface="+mj-lt"/>
              <a:buAutoNum type="arabicPeriod"/>
              <a:defRPr/>
            </a:pPr>
            <a:endParaRPr lang="nl-NL" dirty="0" smtClean="0"/>
          </a:p>
          <a:p>
            <a:pPr marL="857250" lvl="1" indent="-457200">
              <a:buFont typeface="+mj-lt"/>
              <a:buAutoNum type="arabicPeriod"/>
              <a:defRPr/>
            </a:pPr>
            <a:endParaRPr lang="nl-NL" dirty="0" smtClean="0"/>
          </a:p>
          <a:p>
            <a:pPr marL="857250" lvl="1" indent="-457200">
              <a:buFont typeface="+mj-lt"/>
              <a:buAutoNum type="arabicPeriod"/>
              <a:defRPr/>
            </a:pPr>
            <a:endParaRPr lang="nl-NL" dirty="0"/>
          </a:p>
          <a:p>
            <a:pPr marL="857250" lvl="1" indent="-457200">
              <a:buFont typeface="+mj-lt"/>
              <a:buAutoNum type="arabicPeriod"/>
              <a:defRPr/>
            </a:pPr>
            <a:endParaRPr lang="nl-NL" dirty="0" smtClean="0"/>
          </a:p>
          <a:p>
            <a:pPr marL="857250" lvl="1" indent="-457200">
              <a:buFont typeface="+mj-lt"/>
              <a:buAutoNum type="arabicPeriod"/>
              <a:defRPr/>
            </a:pPr>
            <a:endParaRPr lang="nl-NL" dirty="0"/>
          </a:p>
          <a:p>
            <a:pPr marL="857250" lvl="1" indent="-457200">
              <a:buFont typeface="+mj-lt"/>
              <a:buAutoNum type="arabicPeriod"/>
              <a:defRPr/>
            </a:pPr>
            <a:endParaRPr lang="nl-NL" dirty="0" smtClean="0"/>
          </a:p>
        </p:txBody>
      </p:sp>
    </p:spTree>
    <p:extLst>
      <p:ext uri="{BB962C8B-B14F-4D97-AF65-F5344CB8AC3E}">
        <p14:creationId xmlns:p14="http://schemas.microsoft.com/office/powerpoint/2010/main" val="3384477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439333" y="549275"/>
            <a:ext cx="8865130" cy="565902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  <a:defRPr/>
            </a:pPr>
            <a:r>
              <a:rPr lang="nl-NL" sz="2300" b="1" dirty="0" smtClean="0">
                <a:solidFill>
                  <a:schemeClr val="tx1"/>
                </a:solidFill>
              </a:rPr>
              <a:t>Axiaal </a:t>
            </a:r>
            <a:r>
              <a:rPr lang="nl-NL" sz="2300" b="1" dirty="0">
                <a:solidFill>
                  <a:schemeClr val="tx1"/>
                </a:solidFill>
              </a:rPr>
              <a:t>coderen </a:t>
            </a:r>
            <a:r>
              <a:rPr lang="nl-NL" sz="2300" b="1" dirty="0" smtClean="0">
                <a:solidFill>
                  <a:schemeClr val="tx1"/>
                </a:solidFill>
              </a:rPr>
              <a:t>( </a:t>
            </a:r>
            <a:r>
              <a:rPr lang="nl-NL" sz="2300" b="1" dirty="0">
                <a:solidFill>
                  <a:schemeClr val="tx1"/>
                </a:solidFill>
              </a:rPr>
              <a:t>= labels samenvatten in categorieën)</a:t>
            </a:r>
          </a:p>
          <a:p>
            <a:pPr marL="0" indent="0">
              <a:buNone/>
              <a:defRPr/>
            </a:pPr>
            <a:endParaRPr lang="nl-NL" dirty="0" smtClean="0">
              <a:solidFill>
                <a:schemeClr val="tx1"/>
              </a:solidFill>
            </a:endParaRPr>
          </a:p>
          <a:p>
            <a:pPr>
              <a:defRPr/>
            </a:pPr>
            <a:r>
              <a:rPr lang="nl-NL" sz="2100" dirty="0" smtClean="0">
                <a:solidFill>
                  <a:srgbClr val="00CCFF"/>
                </a:solidFill>
              </a:rPr>
              <a:t>patiënt </a:t>
            </a:r>
            <a:r>
              <a:rPr lang="nl-NL" sz="2100" dirty="0">
                <a:solidFill>
                  <a:srgbClr val="00CCFF"/>
                </a:solidFill>
              </a:rPr>
              <a:t>en zijn netwerk </a:t>
            </a:r>
            <a:r>
              <a:rPr lang="nl-NL" sz="2100" dirty="0" smtClean="0">
                <a:solidFill>
                  <a:srgbClr val="00CCFF"/>
                </a:solidFill>
              </a:rPr>
              <a:t>centraal</a:t>
            </a:r>
          </a:p>
          <a:p>
            <a:pPr marL="0" indent="0">
              <a:buNone/>
              <a:defRPr/>
            </a:pPr>
            <a:endParaRPr lang="nl-NL" sz="21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nl-NL" sz="2100" dirty="0" smtClean="0">
                <a:solidFill>
                  <a:srgbClr val="FF0000"/>
                </a:solidFill>
              </a:rPr>
              <a:t>veel </a:t>
            </a:r>
            <a:r>
              <a:rPr lang="nl-NL" sz="2100" dirty="0">
                <a:solidFill>
                  <a:srgbClr val="FF0000"/>
                </a:solidFill>
              </a:rPr>
              <a:t>met andere </a:t>
            </a:r>
            <a:r>
              <a:rPr lang="nl-NL" sz="2100" dirty="0" smtClean="0">
                <a:solidFill>
                  <a:srgbClr val="FF0000"/>
                </a:solidFill>
              </a:rPr>
              <a:t>partijen</a:t>
            </a:r>
            <a:endParaRPr lang="nl-NL" sz="2100" dirty="0" smtClean="0">
              <a:solidFill>
                <a:schemeClr val="tx1"/>
              </a:solidFill>
            </a:endParaRPr>
          </a:p>
          <a:p>
            <a:pPr>
              <a:defRPr/>
            </a:pPr>
            <a:r>
              <a:rPr lang="nl-NL" sz="2100" dirty="0" smtClean="0">
                <a:solidFill>
                  <a:srgbClr val="FF0000"/>
                </a:solidFill>
              </a:rPr>
              <a:t>Samen</a:t>
            </a:r>
            <a:endParaRPr lang="nl-NL" sz="2100" dirty="0" smtClean="0">
              <a:solidFill>
                <a:schemeClr val="tx1"/>
              </a:solidFill>
            </a:endParaRPr>
          </a:p>
          <a:p>
            <a:pPr>
              <a:defRPr/>
            </a:pPr>
            <a:r>
              <a:rPr lang="nl-NL" sz="2100" dirty="0">
                <a:solidFill>
                  <a:srgbClr val="FF0000"/>
                </a:solidFill>
              </a:rPr>
              <a:t>ook contact met basisscholen en </a:t>
            </a:r>
            <a:r>
              <a:rPr lang="nl-NL" sz="2100" dirty="0" smtClean="0">
                <a:solidFill>
                  <a:srgbClr val="FF0000"/>
                </a:solidFill>
              </a:rPr>
              <a:t>politie</a:t>
            </a:r>
            <a:endParaRPr lang="nl-NL" sz="2100" dirty="0">
              <a:solidFill>
                <a:schemeClr val="tx1"/>
              </a:solidFill>
            </a:endParaRPr>
          </a:p>
          <a:p>
            <a:pPr>
              <a:defRPr/>
            </a:pPr>
            <a:endParaRPr lang="nl-NL" sz="21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nl-NL" sz="2100" dirty="0">
                <a:solidFill>
                  <a:srgbClr val="33CC33"/>
                </a:solidFill>
              </a:rPr>
              <a:t>dynamisch vakgebied </a:t>
            </a:r>
            <a:endParaRPr lang="nl-NL" sz="2100" dirty="0" smtClean="0">
              <a:solidFill>
                <a:srgbClr val="33CC33"/>
              </a:solidFill>
            </a:endParaRPr>
          </a:p>
          <a:p>
            <a:pPr>
              <a:defRPr/>
            </a:pPr>
            <a:r>
              <a:rPr lang="nl-NL" sz="2100" dirty="0" smtClean="0">
                <a:solidFill>
                  <a:srgbClr val="33CC33"/>
                </a:solidFill>
              </a:rPr>
              <a:t>niet </a:t>
            </a:r>
            <a:r>
              <a:rPr lang="nl-NL" sz="2100" dirty="0">
                <a:solidFill>
                  <a:srgbClr val="33CC33"/>
                </a:solidFill>
              </a:rPr>
              <a:t>meer strikt gebonden aan één </a:t>
            </a:r>
            <a:r>
              <a:rPr lang="nl-NL" sz="2100" dirty="0" smtClean="0">
                <a:solidFill>
                  <a:srgbClr val="33CC33"/>
                </a:solidFill>
              </a:rPr>
              <a:t>instelling</a:t>
            </a:r>
          </a:p>
          <a:p>
            <a:pPr>
              <a:defRPr/>
            </a:pPr>
            <a:endParaRPr lang="nl-NL" sz="21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nl-NL" sz="2100" dirty="0" smtClean="0">
                <a:solidFill>
                  <a:srgbClr val="008000"/>
                </a:solidFill>
              </a:rPr>
              <a:t>herstel </a:t>
            </a:r>
            <a:r>
              <a:rPr lang="nl-NL" sz="2100" dirty="0">
                <a:solidFill>
                  <a:srgbClr val="008000"/>
                </a:solidFill>
              </a:rPr>
              <a:t>en preventie </a:t>
            </a:r>
          </a:p>
          <a:p>
            <a:pPr>
              <a:defRPr/>
            </a:pPr>
            <a:r>
              <a:rPr lang="nl-NL" sz="2100" dirty="0" smtClean="0">
                <a:solidFill>
                  <a:srgbClr val="008000"/>
                </a:solidFill>
              </a:rPr>
              <a:t>gezondheidsrisico’s</a:t>
            </a:r>
            <a:endParaRPr lang="nl-NL" sz="2100" dirty="0" smtClean="0">
              <a:solidFill>
                <a:schemeClr val="tx1"/>
              </a:solidFill>
            </a:endParaRPr>
          </a:p>
          <a:p>
            <a:pPr>
              <a:defRPr/>
            </a:pPr>
            <a:endParaRPr lang="nl-NL" sz="21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nl-NL" sz="2100" dirty="0" smtClean="0">
                <a:solidFill>
                  <a:srgbClr val="ED3BE5"/>
                </a:solidFill>
              </a:rPr>
              <a:t>alle </a:t>
            </a:r>
            <a:r>
              <a:rPr lang="nl-NL" sz="2100" dirty="0">
                <a:solidFill>
                  <a:srgbClr val="ED3BE5"/>
                </a:solidFill>
              </a:rPr>
              <a:t>beroepsrollen van de moderne </a:t>
            </a:r>
            <a:r>
              <a:rPr lang="nl-NL" sz="2100" dirty="0" smtClean="0">
                <a:solidFill>
                  <a:srgbClr val="ED3BE5"/>
                </a:solidFill>
              </a:rPr>
              <a:t>verpleegkundige</a:t>
            </a:r>
            <a:endParaRPr lang="nl-NL" sz="21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nl-NL" sz="2100" dirty="0" smtClean="0">
                <a:solidFill>
                  <a:srgbClr val="ED3BE5"/>
                </a:solidFill>
              </a:rPr>
              <a:t>ondernemende </a:t>
            </a:r>
            <a:r>
              <a:rPr lang="nl-NL" sz="2100" dirty="0">
                <a:solidFill>
                  <a:srgbClr val="ED3BE5"/>
                </a:solidFill>
              </a:rPr>
              <a:t>zorgprofessional die ook onderzoeker</a:t>
            </a:r>
            <a:r>
              <a:rPr lang="nl-NL" sz="2100" dirty="0" smtClean="0">
                <a:solidFill>
                  <a:srgbClr val="ED3BE5"/>
                </a:solidFill>
              </a:rPr>
              <a:t>, netwerker </a:t>
            </a:r>
            <a:r>
              <a:rPr lang="nl-NL" sz="2100" dirty="0">
                <a:solidFill>
                  <a:srgbClr val="ED3BE5"/>
                </a:solidFill>
              </a:rPr>
              <a:t>en </a:t>
            </a:r>
            <a:r>
              <a:rPr lang="nl-NL" sz="2100" dirty="0" smtClean="0">
                <a:solidFill>
                  <a:srgbClr val="ED3BE5"/>
                </a:solidFill>
              </a:rPr>
              <a:t>organisator</a:t>
            </a:r>
          </a:p>
          <a:p>
            <a:pPr>
              <a:defRPr/>
            </a:pPr>
            <a:endParaRPr lang="nl-NL" sz="2100" dirty="0" smtClean="0">
              <a:solidFill>
                <a:schemeClr val="tx1"/>
              </a:solidFill>
            </a:endParaRPr>
          </a:p>
          <a:p>
            <a:pPr>
              <a:defRPr/>
            </a:pPr>
            <a:r>
              <a:rPr lang="nl-NL" sz="2100" dirty="0" smtClean="0">
                <a:solidFill>
                  <a:srgbClr val="FFC000"/>
                </a:solidFill>
              </a:rPr>
              <a:t>voltijd </a:t>
            </a:r>
            <a:r>
              <a:rPr lang="nl-NL" sz="2100" dirty="0">
                <a:solidFill>
                  <a:srgbClr val="FFC000"/>
                </a:solidFill>
              </a:rPr>
              <a:t>of deeltijd </a:t>
            </a:r>
            <a:r>
              <a:rPr lang="nl-NL" sz="2100" dirty="0" smtClean="0">
                <a:solidFill>
                  <a:schemeClr val="tx1"/>
                </a:solidFill>
                <a:sym typeface="Wingdings" panose="05000000000000000000" pitchFamily="2" charset="2"/>
              </a:rPr>
              <a:t></a:t>
            </a:r>
            <a:r>
              <a:rPr lang="nl-NL" sz="2100" dirty="0" smtClean="0">
                <a:solidFill>
                  <a:schemeClr val="tx1"/>
                </a:solidFill>
              </a:rPr>
              <a:t> </a:t>
            </a:r>
            <a:r>
              <a:rPr lang="nl-NL" sz="2100" dirty="0">
                <a:solidFill>
                  <a:schemeClr val="tx1"/>
                </a:solidFill>
              </a:rPr>
              <a:t>opleidingsvariant</a:t>
            </a:r>
          </a:p>
          <a:p>
            <a:pPr>
              <a:defRPr/>
            </a:pPr>
            <a:endParaRPr lang="nl-NL" sz="2100" dirty="0">
              <a:solidFill>
                <a:schemeClr val="tx1"/>
              </a:solidFill>
            </a:endParaRPr>
          </a:p>
          <a:p>
            <a:pPr>
              <a:defRPr/>
            </a:pPr>
            <a:endParaRPr lang="nl-NL" dirty="0"/>
          </a:p>
        </p:txBody>
      </p:sp>
      <p:sp>
        <p:nvSpPr>
          <p:cNvPr id="2" name="Rectangle 1"/>
          <p:cNvSpPr/>
          <p:nvPr/>
        </p:nvSpPr>
        <p:spPr>
          <a:xfrm>
            <a:off x="9299823" y="956510"/>
            <a:ext cx="2009273" cy="4211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 smtClean="0"/>
              <a:t>patiëntenzorg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9299825" y="1812758"/>
            <a:ext cx="2009273" cy="4211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 err="1"/>
              <a:t>m</a:t>
            </a:r>
            <a:r>
              <a:rPr lang="nl-NL" dirty="0" err="1" smtClean="0"/>
              <a:t>ulti-disciplinair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9290210" y="2710698"/>
            <a:ext cx="2009273" cy="4211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 smtClean="0"/>
              <a:t>context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9265851" y="3735221"/>
            <a:ext cx="2009273" cy="4211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 smtClean="0"/>
              <a:t>werkzaamheden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299824" y="4526964"/>
            <a:ext cx="2009273" cy="4211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 smtClean="0"/>
              <a:t>beroepsrollen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9299823" y="5307097"/>
            <a:ext cx="2009273" cy="4211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 smtClean="0"/>
              <a:t>opleiding</a:t>
            </a:r>
            <a:endParaRPr lang="en-US" dirty="0"/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5233737" y="1167063"/>
            <a:ext cx="3741821" cy="120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5233737" y="2023310"/>
            <a:ext cx="3741821" cy="120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5654842" y="2898067"/>
            <a:ext cx="3377574" cy="231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5315695" y="3932566"/>
            <a:ext cx="3741821" cy="120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7104647" y="4676441"/>
            <a:ext cx="2035342" cy="145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5643641" y="5443694"/>
            <a:ext cx="3485147" cy="119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ep 8"/>
          <p:cNvGrpSpPr/>
          <p:nvPr/>
        </p:nvGrpSpPr>
        <p:grpSpPr>
          <a:xfrm>
            <a:off x="11299189" y="2023310"/>
            <a:ext cx="503790" cy="1922462"/>
            <a:chOff x="11299189" y="2023310"/>
            <a:chExt cx="503790" cy="1922462"/>
          </a:xfrm>
        </p:grpSpPr>
        <p:cxnSp>
          <p:nvCxnSpPr>
            <p:cNvPr id="20" name="Straight Connector 19"/>
            <p:cNvCxnSpPr>
              <a:stCxn id="4" idx="3"/>
            </p:cNvCxnSpPr>
            <p:nvPr/>
          </p:nvCxnSpPr>
          <p:spPr>
            <a:xfrm flipV="1">
              <a:off x="11309098" y="2023310"/>
              <a:ext cx="193091" cy="1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V="1">
              <a:off x="11299189" y="3944598"/>
              <a:ext cx="193091" cy="1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11502189" y="2035342"/>
              <a:ext cx="9613" cy="1910430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/>
            <p:nvPr/>
          </p:nvCxnSpPr>
          <p:spPr>
            <a:xfrm>
              <a:off x="11502187" y="3043989"/>
              <a:ext cx="300792" cy="0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Rechthoek 14"/>
          <p:cNvSpPr/>
          <p:nvPr/>
        </p:nvSpPr>
        <p:spPr>
          <a:xfrm>
            <a:off x="10037619" y="85598"/>
            <a:ext cx="215438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nl-NL" b="1" dirty="0" smtClean="0">
                <a:solidFill>
                  <a:srgbClr val="C00000"/>
                </a:solidFill>
              </a:rPr>
              <a:t>Selectief coderen</a:t>
            </a:r>
          </a:p>
          <a:p>
            <a:pPr>
              <a:defRPr/>
            </a:pPr>
            <a:r>
              <a:rPr lang="nl-NL" b="1" dirty="0" smtClean="0">
                <a:solidFill>
                  <a:srgbClr val="C00000"/>
                </a:solidFill>
              </a:rPr>
              <a:t>(</a:t>
            </a:r>
            <a:r>
              <a:rPr lang="nl-NL" b="1" dirty="0" err="1" smtClean="0">
                <a:solidFill>
                  <a:srgbClr val="C00000"/>
                </a:solidFill>
              </a:rPr>
              <a:t>vraag&amp;context</a:t>
            </a:r>
            <a:endParaRPr lang="nl-NL" b="1" dirty="0" smtClean="0">
              <a:solidFill>
                <a:srgbClr val="C00000"/>
              </a:solidFill>
            </a:endParaRPr>
          </a:p>
          <a:p>
            <a:pPr>
              <a:defRPr/>
            </a:pPr>
            <a:r>
              <a:rPr lang="nl-NL" b="1" dirty="0" smtClean="0">
                <a:solidFill>
                  <a:srgbClr val="C00000"/>
                </a:solidFill>
              </a:rPr>
              <a:t>             relevant)</a:t>
            </a:r>
            <a:endParaRPr lang="nl-NL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6389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  <p:bldP spid="8" grpId="0" animBg="1"/>
      <p:bldP spid="1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1736129" y="639887"/>
            <a:ext cx="7114540" cy="428835"/>
          </a:xfrm>
        </p:spPr>
        <p:txBody>
          <a:bodyPr/>
          <a:lstStyle/>
          <a:p>
            <a:r>
              <a:rPr lang="nl-NL" altLang="nl-NL" dirty="0" smtClean="0"/>
              <a:t>Resultaten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1736129" y="1395664"/>
            <a:ext cx="10263365" cy="4989094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nl-NL" altLang="nl-NL" dirty="0" smtClean="0"/>
              <a:t>Feitelijke beschrijving in woorden ( Let </a:t>
            </a:r>
            <a:r>
              <a:rPr lang="nl-NL" altLang="nl-NL" dirty="0" err="1" smtClean="0"/>
              <a:t>the</a:t>
            </a:r>
            <a:r>
              <a:rPr lang="nl-NL" altLang="nl-NL" dirty="0" smtClean="0"/>
              <a:t> data </a:t>
            </a:r>
            <a:r>
              <a:rPr lang="nl-NL" altLang="nl-NL" dirty="0" err="1" smtClean="0"/>
              <a:t>speak</a:t>
            </a:r>
            <a:r>
              <a:rPr lang="nl-NL" altLang="nl-NL" dirty="0" smtClean="0"/>
              <a:t> ! )</a:t>
            </a:r>
          </a:p>
          <a:p>
            <a:pPr>
              <a:defRPr/>
            </a:pPr>
            <a:r>
              <a:rPr lang="nl-NL" altLang="nl-NL" dirty="0" smtClean="0"/>
              <a:t>Gericht op het beantwoorden van de onderzoeks</a:t>
            </a:r>
            <a:r>
              <a:rPr lang="nl-NL" dirty="0" smtClean="0"/>
              <a:t>vraag / vragen</a:t>
            </a:r>
          </a:p>
          <a:p>
            <a:pPr marL="0" indent="0">
              <a:buNone/>
              <a:defRPr/>
            </a:pPr>
            <a:endParaRPr lang="nl-NL" altLang="nl-NL" dirty="0"/>
          </a:p>
          <a:p>
            <a:pPr marL="0" indent="0">
              <a:buNone/>
              <a:defRPr/>
            </a:pPr>
            <a:r>
              <a:rPr lang="nl-NL" altLang="nl-NL" dirty="0" smtClean="0"/>
              <a:t>Zorg voor een heldere structuur:</a:t>
            </a:r>
          </a:p>
          <a:p>
            <a:pPr>
              <a:defRPr/>
            </a:pPr>
            <a:r>
              <a:rPr lang="nl-NL" altLang="nl-NL" dirty="0" smtClean="0"/>
              <a:t>Gebruik </a:t>
            </a:r>
            <a:r>
              <a:rPr lang="nl-NL" altLang="nl-NL" dirty="0" err="1" smtClean="0"/>
              <a:t>bullets</a:t>
            </a:r>
            <a:r>
              <a:rPr lang="nl-NL" altLang="nl-NL" dirty="0" smtClean="0"/>
              <a:t> (eventueel tussenkopjes)</a:t>
            </a:r>
          </a:p>
          <a:p>
            <a:pPr>
              <a:defRPr/>
            </a:pPr>
            <a:r>
              <a:rPr lang="nl-NL" altLang="nl-NL" dirty="0" smtClean="0"/>
              <a:t>Op basis van topics / thema’s / deelvragen</a:t>
            </a:r>
            <a:endParaRPr lang="nl-NL" altLang="nl-NL" dirty="0"/>
          </a:p>
          <a:p>
            <a:pPr>
              <a:defRPr/>
            </a:pPr>
            <a:r>
              <a:rPr lang="nl-NL" dirty="0" smtClean="0"/>
              <a:t>Onderbouwd </a:t>
            </a:r>
            <a:r>
              <a:rPr lang="nl-NL" dirty="0"/>
              <a:t>met </a:t>
            </a:r>
            <a:r>
              <a:rPr lang="nl-NL" dirty="0" smtClean="0"/>
              <a:t>quotes</a:t>
            </a:r>
            <a:endParaRPr lang="nl-NL" altLang="nl-NL" dirty="0" smtClean="0"/>
          </a:p>
          <a:p>
            <a:pPr marL="457200" indent="-457200">
              <a:buFont typeface="Univers" panose="020B0603020202030204" pitchFamily="34" charset="0"/>
              <a:buAutoNum type="arabicPeriod"/>
              <a:defRPr/>
            </a:pPr>
            <a:endParaRPr lang="nl-NL" altLang="nl-NL" dirty="0" smtClean="0"/>
          </a:p>
          <a:p>
            <a:pPr marL="0" indent="0">
              <a:buNone/>
              <a:defRPr/>
            </a:pPr>
            <a:endParaRPr lang="nl-NL" altLang="nl-NL" dirty="0" smtClean="0"/>
          </a:p>
          <a:p>
            <a:pPr marL="457200" indent="-457200">
              <a:buFont typeface="Univers" panose="020B0603020202030204" pitchFamily="34" charset="0"/>
              <a:buAutoNum type="arabicPeriod"/>
              <a:defRPr/>
            </a:pPr>
            <a:endParaRPr lang="nl-NL" altLang="nl-NL" dirty="0" smtClean="0"/>
          </a:p>
        </p:txBody>
      </p:sp>
    </p:spTree>
    <p:extLst>
      <p:ext uri="{BB962C8B-B14F-4D97-AF65-F5344CB8AC3E}">
        <p14:creationId xmlns:p14="http://schemas.microsoft.com/office/powerpoint/2010/main" val="805056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1889125" y="607804"/>
            <a:ext cx="7114540" cy="428835"/>
          </a:xfrm>
        </p:spPr>
        <p:txBody>
          <a:bodyPr/>
          <a:lstStyle/>
          <a:p>
            <a:r>
              <a:rPr lang="en-US" altLang="nl-NL" dirty="0" err="1" smtClean="0"/>
              <a:t>Voorbeeld</a:t>
            </a:r>
            <a:r>
              <a:rPr lang="en-US" altLang="nl-NL" dirty="0"/>
              <a:t> </a:t>
            </a:r>
            <a:r>
              <a:rPr lang="en-US" altLang="nl-NL" dirty="0" err="1" smtClean="0"/>
              <a:t>beschrijving</a:t>
            </a:r>
            <a:r>
              <a:rPr lang="en-US" altLang="nl-NL" dirty="0" smtClean="0"/>
              <a:t> </a:t>
            </a:r>
            <a:r>
              <a:rPr lang="en-US" altLang="nl-NL" dirty="0" err="1" smtClean="0"/>
              <a:t>resultaten</a:t>
            </a:r>
            <a:endParaRPr lang="nl-NL" altLang="nl-NL" dirty="0" smtClean="0"/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>
          <a:xfrm>
            <a:off x="1443789" y="1475874"/>
            <a:ext cx="9416716" cy="4274052"/>
          </a:xfrm>
        </p:spPr>
        <p:txBody>
          <a:bodyPr/>
          <a:lstStyle/>
          <a:p>
            <a:pPr marL="400050" lvl="1" indent="0">
              <a:buNone/>
            </a:pPr>
            <a:r>
              <a:rPr lang="en-US" altLang="nl-NL" b="1" dirty="0" err="1" smtClean="0"/>
              <a:t>Kennis</a:t>
            </a:r>
            <a:r>
              <a:rPr lang="en-US" altLang="nl-NL" b="1" dirty="0" smtClean="0"/>
              <a:t> van protocol X</a:t>
            </a:r>
          </a:p>
          <a:p>
            <a:pPr marL="627063" lvl="1" indent="-227013">
              <a:buFont typeface="Arial" panose="020B0604020202020204" pitchFamily="34" charset="0"/>
              <a:buChar char="•"/>
            </a:pPr>
            <a:r>
              <a:rPr lang="en-US" altLang="nl-NL" dirty="0" err="1" smtClean="0"/>
              <a:t>Vier</a:t>
            </a:r>
            <a:r>
              <a:rPr lang="en-US" altLang="nl-NL" dirty="0" smtClean="0"/>
              <a:t> van de </a:t>
            </a:r>
            <a:r>
              <a:rPr lang="en-US" altLang="nl-NL" dirty="0" err="1" smtClean="0"/>
              <a:t>vijf</a:t>
            </a:r>
            <a:r>
              <a:rPr lang="en-US" altLang="nl-NL" dirty="0" smtClean="0"/>
              <a:t> </a:t>
            </a:r>
            <a:r>
              <a:rPr lang="en-US" altLang="nl-NL" dirty="0" err="1" smtClean="0"/>
              <a:t>verpleegkundigen</a:t>
            </a:r>
            <a:r>
              <a:rPr lang="en-US" altLang="nl-NL" dirty="0" smtClean="0"/>
              <a:t> </a:t>
            </a:r>
            <a:r>
              <a:rPr lang="en-US" altLang="nl-NL" dirty="0" err="1" smtClean="0"/>
              <a:t>geven</a:t>
            </a:r>
            <a:r>
              <a:rPr lang="en-US" altLang="nl-NL" dirty="0" smtClean="0"/>
              <a:t> </a:t>
            </a:r>
            <a:r>
              <a:rPr lang="en-US" altLang="nl-NL" dirty="0" err="1" smtClean="0"/>
              <a:t>aan</a:t>
            </a:r>
            <a:r>
              <a:rPr lang="en-US" altLang="nl-NL" dirty="0" smtClean="0"/>
              <a:t> </a:t>
            </a:r>
            <a:r>
              <a:rPr lang="en-US" altLang="nl-NL" dirty="0" err="1" smtClean="0"/>
              <a:t>dat</a:t>
            </a:r>
            <a:r>
              <a:rPr lang="en-US" altLang="nl-NL" dirty="0" smtClean="0"/>
              <a:t> </a:t>
            </a:r>
            <a:r>
              <a:rPr lang="en-US" altLang="nl-NL" dirty="0" err="1" smtClean="0"/>
              <a:t>ze</a:t>
            </a:r>
            <a:r>
              <a:rPr lang="en-US" altLang="nl-NL" dirty="0" smtClean="0"/>
              <a:t> op de </a:t>
            </a:r>
            <a:r>
              <a:rPr lang="en-US" altLang="nl-NL" dirty="0" err="1" smtClean="0"/>
              <a:t>hoogte</a:t>
            </a:r>
            <a:r>
              <a:rPr lang="en-US" altLang="nl-NL" dirty="0" smtClean="0"/>
              <a:t> </a:t>
            </a:r>
            <a:r>
              <a:rPr lang="en-US" altLang="nl-NL" dirty="0" err="1" smtClean="0"/>
              <a:t>zijn</a:t>
            </a:r>
            <a:r>
              <a:rPr lang="en-US" altLang="nl-NL" dirty="0" smtClean="0"/>
              <a:t> van het </a:t>
            </a:r>
            <a:r>
              <a:rPr lang="en-US" altLang="nl-NL" dirty="0" err="1" smtClean="0"/>
              <a:t>bestaan</a:t>
            </a:r>
            <a:r>
              <a:rPr lang="en-US" altLang="nl-NL" dirty="0" smtClean="0"/>
              <a:t> van het protocol.</a:t>
            </a:r>
          </a:p>
          <a:p>
            <a:pPr marL="627063" lvl="1" indent="-227013">
              <a:buFont typeface="Arial" panose="020B0604020202020204" pitchFamily="34" charset="0"/>
              <a:buChar char="•"/>
            </a:pPr>
            <a:r>
              <a:rPr lang="en-US" altLang="nl-NL" dirty="0" smtClean="0"/>
              <a:t>Twee van </a:t>
            </a:r>
            <a:r>
              <a:rPr lang="en-US" altLang="nl-NL" dirty="0" err="1" smtClean="0"/>
              <a:t>deze</a:t>
            </a:r>
            <a:r>
              <a:rPr lang="en-US" altLang="nl-NL" dirty="0" smtClean="0"/>
              <a:t> </a:t>
            </a:r>
            <a:r>
              <a:rPr lang="en-US" altLang="nl-NL" dirty="0" err="1" smtClean="0"/>
              <a:t>vier</a:t>
            </a:r>
            <a:r>
              <a:rPr lang="en-US" altLang="nl-NL" dirty="0"/>
              <a:t> </a:t>
            </a:r>
            <a:r>
              <a:rPr lang="en-US" altLang="nl-NL" dirty="0" err="1"/>
              <a:t>verpleegkundigen</a:t>
            </a:r>
            <a:r>
              <a:rPr lang="en-US" altLang="nl-NL" dirty="0"/>
              <a:t> </a:t>
            </a:r>
            <a:r>
              <a:rPr lang="en-US" altLang="nl-NL" dirty="0" err="1" smtClean="0"/>
              <a:t>geven</a:t>
            </a:r>
            <a:r>
              <a:rPr lang="en-US" altLang="nl-NL" dirty="0" smtClean="0"/>
              <a:t> </a:t>
            </a:r>
            <a:r>
              <a:rPr lang="en-US" altLang="nl-NL" dirty="0" err="1" smtClean="0"/>
              <a:t>aan</a:t>
            </a:r>
            <a:r>
              <a:rPr lang="en-US" altLang="nl-NL" dirty="0" smtClean="0"/>
              <a:t> </a:t>
            </a:r>
            <a:r>
              <a:rPr lang="en-US" altLang="nl-NL" dirty="0" err="1" smtClean="0"/>
              <a:t>dat</a:t>
            </a:r>
            <a:r>
              <a:rPr lang="en-US" altLang="nl-NL" dirty="0" smtClean="0"/>
              <a:t> </a:t>
            </a:r>
            <a:r>
              <a:rPr lang="en-US" altLang="nl-NL" dirty="0" err="1" smtClean="0"/>
              <a:t>ze</a:t>
            </a:r>
            <a:r>
              <a:rPr lang="en-US" altLang="nl-NL" dirty="0" smtClean="0"/>
              <a:t> de </a:t>
            </a:r>
            <a:r>
              <a:rPr lang="en-US" altLang="nl-NL" dirty="0" err="1" smtClean="0"/>
              <a:t>inhoud</a:t>
            </a:r>
            <a:r>
              <a:rPr lang="en-US" altLang="nl-NL" dirty="0" smtClean="0"/>
              <a:t> van het protocol niet of </a:t>
            </a:r>
            <a:r>
              <a:rPr lang="en-US" altLang="nl-NL" dirty="0" err="1" smtClean="0"/>
              <a:t>nauwelijks</a:t>
            </a:r>
            <a:r>
              <a:rPr lang="en-US" altLang="nl-NL" dirty="0" smtClean="0"/>
              <a:t> </a:t>
            </a:r>
            <a:r>
              <a:rPr lang="en-US" altLang="nl-NL" dirty="0" err="1" smtClean="0"/>
              <a:t>kennen</a:t>
            </a:r>
            <a:r>
              <a:rPr lang="en-US" altLang="nl-NL" dirty="0" smtClean="0"/>
              <a:t>. </a:t>
            </a:r>
          </a:p>
          <a:p>
            <a:pPr marL="896938" lvl="1" indent="-496888">
              <a:buNone/>
            </a:pPr>
            <a:endParaRPr lang="en-US" altLang="nl-NL" dirty="0"/>
          </a:p>
          <a:p>
            <a:pPr marL="896938" lvl="1" indent="-496888">
              <a:buNone/>
            </a:pPr>
            <a:r>
              <a:rPr lang="en-US" altLang="nl-NL" dirty="0" smtClean="0"/>
              <a:t>“</a:t>
            </a:r>
            <a:r>
              <a:rPr lang="en-US" altLang="nl-NL" i="1" dirty="0" err="1" smtClean="0"/>
              <a:t>Ik</a:t>
            </a:r>
            <a:r>
              <a:rPr lang="en-US" altLang="nl-NL" i="1" dirty="0" smtClean="0"/>
              <a:t> </a:t>
            </a:r>
            <a:r>
              <a:rPr lang="en-US" altLang="nl-NL" i="1" dirty="0" err="1" smtClean="0"/>
              <a:t>weet</a:t>
            </a:r>
            <a:r>
              <a:rPr lang="en-US" altLang="nl-NL" i="1" dirty="0" smtClean="0"/>
              <a:t> </a:t>
            </a:r>
            <a:r>
              <a:rPr lang="en-US" altLang="nl-NL" i="1" dirty="0" err="1" smtClean="0"/>
              <a:t>eigenlijk</a:t>
            </a:r>
            <a:r>
              <a:rPr lang="en-US" altLang="nl-NL" i="1" dirty="0" smtClean="0"/>
              <a:t> niet wat </a:t>
            </a:r>
            <a:r>
              <a:rPr lang="en-US" altLang="nl-NL" i="1" dirty="0" err="1" smtClean="0"/>
              <a:t>er</a:t>
            </a:r>
            <a:r>
              <a:rPr lang="en-US" altLang="nl-NL" i="1" dirty="0" smtClean="0"/>
              <a:t> in het protocol </a:t>
            </a:r>
            <a:r>
              <a:rPr lang="en-US" altLang="nl-NL" i="1" dirty="0" err="1" smtClean="0"/>
              <a:t>staat</a:t>
            </a:r>
            <a:r>
              <a:rPr lang="en-US" altLang="nl-NL" i="1" dirty="0" smtClean="0"/>
              <a:t>, </a:t>
            </a:r>
            <a:r>
              <a:rPr lang="en-US" altLang="nl-NL" i="1" dirty="0" err="1" smtClean="0"/>
              <a:t>ik</a:t>
            </a:r>
            <a:r>
              <a:rPr lang="en-US" altLang="nl-NL" i="1" dirty="0" smtClean="0"/>
              <a:t> doe het </a:t>
            </a:r>
            <a:r>
              <a:rPr lang="en-US" altLang="nl-NL" i="1" dirty="0" err="1" smtClean="0"/>
              <a:t>altijd</a:t>
            </a:r>
            <a:r>
              <a:rPr lang="en-US" altLang="nl-NL" i="1" dirty="0" smtClean="0"/>
              <a:t> </a:t>
            </a:r>
            <a:r>
              <a:rPr lang="en-US" altLang="nl-NL" i="1" dirty="0" err="1" smtClean="0"/>
              <a:t>gewoon</a:t>
            </a:r>
            <a:r>
              <a:rPr lang="en-US" altLang="nl-NL" i="1" dirty="0" smtClean="0"/>
              <a:t> </a:t>
            </a:r>
            <a:r>
              <a:rPr lang="en-US" altLang="nl-NL" i="1" dirty="0" err="1" smtClean="0"/>
              <a:t>zoals</a:t>
            </a:r>
            <a:r>
              <a:rPr lang="en-US" altLang="nl-NL" i="1" dirty="0" smtClean="0"/>
              <a:t> </a:t>
            </a:r>
            <a:r>
              <a:rPr lang="en-US" altLang="nl-NL" i="1" dirty="0" err="1" smtClean="0"/>
              <a:t>ik</a:t>
            </a:r>
            <a:r>
              <a:rPr lang="en-US" altLang="nl-NL" i="1" dirty="0" smtClean="0"/>
              <a:t> het doe.</a:t>
            </a:r>
            <a:r>
              <a:rPr lang="en-US" altLang="nl-NL" dirty="0" smtClean="0"/>
              <a:t>” (respondent 3)</a:t>
            </a:r>
          </a:p>
          <a:p>
            <a:pPr marL="400050" lvl="1" indent="0">
              <a:buNone/>
            </a:pPr>
            <a:endParaRPr lang="en-US" altLang="nl-NL" dirty="0" smtClean="0"/>
          </a:p>
        </p:txBody>
      </p:sp>
    </p:spTree>
    <p:extLst>
      <p:ext uri="{BB962C8B-B14F-4D97-AF65-F5344CB8AC3E}">
        <p14:creationId xmlns:p14="http://schemas.microsoft.com/office/powerpoint/2010/main" val="4244528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1724891" y="513402"/>
            <a:ext cx="9310254" cy="816634"/>
          </a:xfrm>
        </p:spPr>
        <p:txBody>
          <a:bodyPr/>
          <a:lstStyle/>
          <a:p>
            <a:r>
              <a:rPr lang="en-US" altLang="en-US" dirty="0" smtClean="0"/>
              <a:t>3. </a:t>
            </a:r>
            <a:r>
              <a:rPr lang="en-US" altLang="en-US" dirty="0" err="1" smtClean="0"/>
              <a:t>Aan</a:t>
            </a:r>
            <a:r>
              <a:rPr lang="en-US" altLang="en-US" dirty="0" smtClean="0"/>
              <a:t> de slag met </a:t>
            </a:r>
            <a:r>
              <a:rPr lang="en-US" altLang="en-US" dirty="0" err="1" smtClean="0"/>
              <a:t>eigen</a:t>
            </a:r>
            <a:r>
              <a:rPr lang="en-US" altLang="en-US" dirty="0" smtClean="0"/>
              <a:t> (</a:t>
            </a:r>
            <a:r>
              <a:rPr lang="en-US" altLang="en-US" dirty="0" err="1" smtClean="0"/>
              <a:t>fictieve</a:t>
            </a:r>
            <a:r>
              <a:rPr lang="en-US" altLang="en-US" dirty="0" smtClean="0"/>
              <a:t>) </a:t>
            </a:r>
            <a:r>
              <a:rPr lang="en-US" altLang="en-US" dirty="0" err="1" smtClean="0"/>
              <a:t>gegevens</a:t>
            </a:r>
            <a:r>
              <a:rPr lang="en-US" altLang="en-US" dirty="0" smtClean="0"/>
              <a:t/>
            </a:r>
            <a:br>
              <a:rPr lang="en-US" altLang="en-US" dirty="0" smtClean="0"/>
            </a:br>
            <a:r>
              <a:rPr lang="en-US" altLang="en-US" dirty="0"/>
              <a:t> </a:t>
            </a:r>
            <a:r>
              <a:rPr lang="en-US" altLang="en-US" dirty="0" smtClean="0"/>
              <a:t>   (</a:t>
            </a:r>
            <a:r>
              <a:rPr lang="en-US" altLang="en-US" dirty="0" err="1" smtClean="0"/>
              <a:t>en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vraag</a:t>
            </a:r>
            <a:r>
              <a:rPr lang="en-US" altLang="en-US" dirty="0" smtClean="0"/>
              <a:t> zo </a:t>
            </a:r>
            <a:r>
              <a:rPr lang="en-US" altLang="en-US" dirty="0" err="1" smtClean="0"/>
              <a:t>nodig</a:t>
            </a:r>
            <a:r>
              <a:rPr lang="en-US" altLang="en-US" dirty="0" smtClean="0"/>
              <a:t> om </a:t>
            </a:r>
            <a:r>
              <a:rPr lang="en-US" altLang="en-US" dirty="0" err="1" smtClean="0"/>
              <a:t>ondersteuning</a:t>
            </a:r>
            <a:r>
              <a:rPr lang="en-US" altLang="en-US" dirty="0" smtClean="0"/>
              <a:t>/</a:t>
            </a:r>
            <a:r>
              <a:rPr lang="en-US" altLang="en-US" dirty="0" err="1" smtClean="0"/>
              <a:t>advies</a:t>
            </a:r>
            <a:r>
              <a:rPr lang="en-US" altLang="en-US" dirty="0" smtClean="0"/>
              <a:t>)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1724891" y="1787236"/>
            <a:ext cx="10037618" cy="4634346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US" altLang="en-US" b="1" dirty="0" smtClean="0"/>
              <a:t>KWALITATIEF:</a:t>
            </a:r>
          </a:p>
          <a:p>
            <a:pPr>
              <a:defRPr/>
            </a:pPr>
            <a:r>
              <a:rPr lang="en-US" altLang="en-US" dirty="0" smtClean="0"/>
              <a:t>Pak je </a:t>
            </a:r>
            <a:r>
              <a:rPr lang="en-US" altLang="en-US" dirty="0" err="1" smtClean="0"/>
              <a:t>eigen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getranscribeerde</a:t>
            </a:r>
            <a:r>
              <a:rPr lang="en-US" altLang="en-US" dirty="0" smtClean="0"/>
              <a:t> material of </a:t>
            </a:r>
            <a:r>
              <a:rPr lang="en-US" altLang="en-US" dirty="0" err="1" smtClean="0"/>
              <a:t>schrijf</a:t>
            </a:r>
            <a:r>
              <a:rPr lang="en-US" altLang="en-US" dirty="0" smtClean="0"/>
              <a:t> even </a:t>
            </a:r>
            <a:r>
              <a:rPr lang="en-US" altLang="en-US" dirty="0" err="1" smtClean="0"/>
              <a:t>snel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een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stukJE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tekst</a:t>
            </a:r>
            <a:endParaRPr lang="en-US" altLang="en-US" dirty="0" smtClean="0"/>
          </a:p>
          <a:p>
            <a:pPr>
              <a:defRPr/>
            </a:pPr>
            <a:r>
              <a:rPr lang="en-US" altLang="en-US" dirty="0" smtClean="0"/>
              <a:t>Pak de </a:t>
            </a:r>
            <a:r>
              <a:rPr lang="en-US" altLang="en-US" dirty="0" err="1" smtClean="0"/>
              <a:t>onderzoeksvraag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erbij</a:t>
            </a:r>
            <a:endParaRPr lang="en-US" altLang="en-US" dirty="0" smtClean="0"/>
          </a:p>
          <a:p>
            <a:pPr>
              <a:defRPr/>
            </a:pPr>
            <a:r>
              <a:rPr lang="en-US" altLang="en-US" dirty="0" err="1" smtClean="0"/>
              <a:t>Voer</a:t>
            </a:r>
            <a:r>
              <a:rPr lang="en-US" altLang="en-US" dirty="0" smtClean="0"/>
              <a:t> de data-</a:t>
            </a:r>
            <a:r>
              <a:rPr lang="en-US" altLang="en-US" dirty="0" err="1" smtClean="0"/>
              <a:t>analyse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uit</a:t>
            </a:r>
            <a:endParaRPr lang="en-US" altLang="en-US" dirty="0" smtClean="0"/>
          </a:p>
          <a:p>
            <a:pPr>
              <a:defRPr/>
            </a:pPr>
            <a:endParaRPr lang="nl-NL" altLang="en-US" dirty="0"/>
          </a:p>
          <a:p>
            <a:pPr marL="0" indent="0">
              <a:buNone/>
              <a:defRPr/>
            </a:pPr>
            <a:r>
              <a:rPr lang="en-US" altLang="en-US" b="1" dirty="0" smtClean="0"/>
              <a:t>KWANTITATIEF:</a:t>
            </a:r>
            <a:endParaRPr lang="en-US" altLang="en-US" b="1" dirty="0"/>
          </a:p>
          <a:p>
            <a:pPr>
              <a:defRPr/>
            </a:pPr>
            <a:r>
              <a:rPr lang="en-US" altLang="en-US" dirty="0"/>
              <a:t>Pak je </a:t>
            </a:r>
            <a:r>
              <a:rPr lang="en-US" altLang="en-US" dirty="0" err="1"/>
              <a:t>eigen</a:t>
            </a:r>
            <a:r>
              <a:rPr lang="en-US" altLang="en-US" dirty="0"/>
              <a:t> </a:t>
            </a:r>
            <a:r>
              <a:rPr lang="en-US" altLang="en-US" dirty="0" err="1" smtClean="0"/>
              <a:t>vragenlijst</a:t>
            </a:r>
            <a:endParaRPr lang="en-US" altLang="en-US" dirty="0"/>
          </a:p>
          <a:p>
            <a:pPr>
              <a:defRPr/>
            </a:pPr>
            <a:r>
              <a:rPr lang="en-US" altLang="en-US" dirty="0" err="1" smtClean="0"/>
              <a:t>Maak</a:t>
            </a:r>
            <a:r>
              <a:rPr lang="en-US" altLang="en-US" dirty="0" smtClean="0"/>
              <a:t> je </a:t>
            </a:r>
            <a:r>
              <a:rPr lang="en-US" altLang="en-US" dirty="0" err="1" smtClean="0"/>
              <a:t>lege</a:t>
            </a:r>
            <a:r>
              <a:rPr lang="en-US" altLang="en-US" dirty="0" smtClean="0"/>
              <a:t> database</a:t>
            </a:r>
            <a:endParaRPr lang="en-US" altLang="en-US" dirty="0"/>
          </a:p>
          <a:p>
            <a:pPr>
              <a:defRPr/>
            </a:pPr>
            <a:r>
              <a:rPr lang="en-US" altLang="en-US" dirty="0" err="1" smtClean="0"/>
              <a:t>Maak</a:t>
            </a:r>
            <a:r>
              <a:rPr lang="en-US" altLang="en-US" dirty="0" smtClean="0"/>
              <a:t> je </a:t>
            </a:r>
            <a:r>
              <a:rPr lang="en-US" altLang="en-US" dirty="0" err="1" smtClean="0"/>
              <a:t>variabelenoverzicht</a:t>
            </a:r>
            <a:endParaRPr lang="en-US" altLang="en-US" dirty="0" smtClean="0"/>
          </a:p>
          <a:p>
            <a:pPr>
              <a:defRPr/>
            </a:pPr>
            <a:r>
              <a:rPr lang="en-US" altLang="en-US" dirty="0" err="1" smtClean="0"/>
              <a:t>Concretiseer</a:t>
            </a:r>
            <a:r>
              <a:rPr lang="en-US" altLang="en-US" dirty="0" smtClean="0"/>
              <a:t> wat </a:t>
            </a:r>
            <a:r>
              <a:rPr lang="en-US" altLang="en-US" dirty="0" err="1" smtClean="0"/>
              <a:t>en</a:t>
            </a:r>
            <a:r>
              <a:rPr lang="en-US" altLang="en-US" dirty="0" smtClean="0"/>
              <a:t> hoe je </a:t>
            </a:r>
            <a:r>
              <a:rPr lang="en-US" altLang="en-US" dirty="0" err="1" smtClean="0"/>
              <a:t>gaat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analyseren</a:t>
            </a:r>
            <a:endParaRPr lang="en-US" altLang="en-US" dirty="0"/>
          </a:p>
          <a:p>
            <a:pPr>
              <a:defRPr/>
            </a:pPr>
            <a:r>
              <a:rPr lang="en-US" altLang="en-US" dirty="0" err="1" smtClean="0"/>
              <a:t>Voer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uit</a:t>
            </a:r>
            <a:r>
              <a:rPr lang="en-US" altLang="en-US" dirty="0" smtClean="0"/>
              <a:t> met je (</a:t>
            </a:r>
            <a:r>
              <a:rPr lang="en-US" altLang="en-US" dirty="0" err="1" smtClean="0"/>
              <a:t>fictieve</a:t>
            </a:r>
            <a:r>
              <a:rPr lang="en-US" altLang="en-US" dirty="0" smtClean="0"/>
              <a:t>) </a:t>
            </a:r>
            <a:r>
              <a:rPr lang="en-US" altLang="en-US" dirty="0" err="1" smtClean="0"/>
              <a:t>gegevens</a:t>
            </a:r>
            <a:endParaRPr lang="en-US" altLang="en-US" dirty="0"/>
          </a:p>
          <a:p>
            <a:pPr marL="0" indent="0">
              <a:buNone/>
              <a:defRPr/>
            </a:pPr>
            <a:endParaRPr lang="en-US" altLang="en-US" dirty="0"/>
          </a:p>
          <a:p>
            <a:pPr marL="0" indent="0">
              <a:buNone/>
              <a:defRPr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319605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2e7eb5fd271471ceb031aa7637231df710576e42"/>
</p:tagLst>
</file>

<file path=ppt/theme/theme1.xml><?xml version="1.0" encoding="utf-8"?>
<a:theme xmlns:a="http://schemas.openxmlformats.org/drawingml/2006/main" name="Kantoorthema">
  <a:themeElements>
    <a:clrScheme name="HHS">
      <a:dk1>
        <a:sysClr val="windowText" lastClr="000000"/>
      </a:dk1>
      <a:lt1>
        <a:sysClr val="window" lastClr="FFFFFF"/>
      </a:lt1>
      <a:dk2>
        <a:srgbClr val="213343"/>
      </a:dk2>
      <a:lt2>
        <a:srgbClr val="E7E6E6"/>
      </a:lt2>
      <a:accent1>
        <a:srgbClr val="9EA700"/>
      </a:accent1>
      <a:accent2>
        <a:srgbClr val="213343"/>
      </a:accent2>
      <a:accent3>
        <a:srgbClr val="9EA700"/>
      </a:accent3>
      <a:accent4>
        <a:srgbClr val="213343"/>
      </a:accent4>
      <a:accent5>
        <a:srgbClr val="9EA700"/>
      </a:accent5>
      <a:accent6>
        <a:srgbClr val="213343"/>
      </a:accent6>
      <a:hlink>
        <a:srgbClr val="213343"/>
      </a:hlink>
      <a:folHlink>
        <a:srgbClr val="213343"/>
      </a:folHlink>
    </a:clrScheme>
    <a:fontScheme name="Arial Black-Arial">
      <a:majorFont>
        <a:latin typeface="Arial Black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ctr">
          <a:defRPr sz="2000" dirty="0" smtClean="0">
            <a:solidFill>
              <a:srgbClr val="213343"/>
            </a:solidFill>
            <a:latin typeface="+mj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HHS-ppt-template-NL-16x9" id="{088E9C5B-7272-814F-B966-5AFBBEBA7DAA}" vid="{777E0F1A-08F6-7F4C-9C2F-E163E2249B97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3A6603AB6273949A883419BE8F06E16" ma:contentTypeVersion="6" ma:contentTypeDescription="Een nieuw document maken." ma:contentTypeScope="" ma:versionID="5e4932262c8328530b8dec9fd8385153">
  <xsd:schema xmlns:xsd="http://www.w3.org/2001/XMLSchema" xmlns:xs="http://www.w3.org/2001/XMLSchema" xmlns:p="http://schemas.microsoft.com/office/2006/metadata/properties" xmlns:ns2="4b15f04b-ece9-4834-ad48-5bdad4325625" xmlns:ns3="39c250b7-9a2a-4c67-afad-578f526b56a8" targetNamespace="http://schemas.microsoft.com/office/2006/metadata/properties" ma:root="true" ma:fieldsID="bddcd3252d62101dcb60705d017b3eb5" ns2:_="" ns3:_="">
    <xsd:import namespace="4b15f04b-ece9-4834-ad48-5bdad4325625"/>
    <xsd:import namespace="39c250b7-9a2a-4c67-afad-578f526b56a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RiavanDijk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15f04b-ece9-4834-ad48-5bdad432562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RiavanDijk" ma:index="12" nillable="true" ma:displayName="Indiener" ma:format="Dropdown" ma:list="UserInfo" ma:SharePointGroup="0" ma:internalName="RiavanDijk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c250b7-9a2a-4c67-afad-578f526b56a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RiavanDijk xmlns="4b15f04b-ece9-4834-ad48-5bdad4325625">
      <UserInfo>
        <DisplayName/>
        <AccountId xsi:nil="true"/>
        <AccountType/>
      </UserInfo>
    </RiavanDijk>
  </documentManagement>
</p:properties>
</file>

<file path=customXml/itemProps1.xml><?xml version="1.0" encoding="utf-8"?>
<ds:datastoreItem xmlns:ds="http://schemas.openxmlformats.org/officeDocument/2006/customXml" ds:itemID="{2713A28A-ACC9-4CAF-9063-A6070EC46334}"/>
</file>

<file path=customXml/itemProps2.xml><?xml version="1.0" encoding="utf-8"?>
<ds:datastoreItem xmlns:ds="http://schemas.openxmlformats.org/officeDocument/2006/customXml" ds:itemID="{CBD66307-A462-4A6F-9C15-3FCA9E3F0EC0}"/>
</file>

<file path=customXml/itemProps3.xml><?xml version="1.0" encoding="utf-8"?>
<ds:datastoreItem xmlns:ds="http://schemas.openxmlformats.org/officeDocument/2006/customXml" ds:itemID="{673D1F98-3027-4CE7-8850-D0969EE5C02D}"/>
</file>

<file path=docProps/app.xml><?xml version="1.0" encoding="utf-8"?>
<Properties xmlns="http://schemas.openxmlformats.org/officeDocument/2006/extended-properties" xmlns:vt="http://schemas.openxmlformats.org/officeDocument/2006/docPropsVTypes">
  <Template>HHS-ppt-template-NL-16x9</Template>
  <TotalTime>854</TotalTime>
  <Words>2049</Words>
  <Application>Microsoft Office PowerPoint</Application>
  <PresentationFormat>Breedbeeld</PresentationFormat>
  <Paragraphs>467</Paragraphs>
  <Slides>22</Slides>
  <Notes>13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22</vt:i4>
      </vt:variant>
    </vt:vector>
  </HeadingPairs>
  <TitlesOfParts>
    <vt:vector size="29" baseType="lpstr">
      <vt:lpstr>Arial</vt:lpstr>
      <vt:lpstr>Arial Black</vt:lpstr>
      <vt:lpstr>Calibri</vt:lpstr>
      <vt:lpstr>DINMittelschrift</vt:lpstr>
      <vt:lpstr>Univers</vt:lpstr>
      <vt:lpstr>Wingdings</vt:lpstr>
      <vt:lpstr>Kantoorthema</vt:lpstr>
      <vt:lpstr>Kwantitatieve en Kwalitatieve data-analyse</vt:lpstr>
      <vt:lpstr>Lesdoelen </vt:lpstr>
      <vt:lpstr>Programma </vt:lpstr>
      <vt:lpstr>Voorwoord: “Van gegevens naar resultaten”</vt:lpstr>
      <vt:lpstr>1. Kwantitatieve analyse</vt:lpstr>
      <vt:lpstr>Vraag 4: lievelingskleur… 1. rood 2. geel 3. blauw 4. zwart</vt:lpstr>
      <vt:lpstr>Opstellen variabelen-overzicht </vt:lpstr>
      <vt:lpstr>Data controleren    Wat controleren?</vt:lpstr>
      <vt:lpstr>Analyseren    2x2 tabel</vt:lpstr>
      <vt:lpstr>Analyseren  INTERPRETEREN !!!</vt:lpstr>
      <vt:lpstr>Schatten en toetsen</vt:lpstr>
      <vt:lpstr>Van je onderzoeksvraag naar analyse</vt:lpstr>
      <vt:lpstr>Opdracht: Mindmap Meetniveaus</vt:lpstr>
      <vt:lpstr>Analyseren: Software gebruiken</vt:lpstr>
      <vt:lpstr>Kwantitatieve analyse - Tips: </vt:lpstr>
      <vt:lpstr>Pauze</vt:lpstr>
      <vt:lpstr>2. Kwalitatieve analyse</vt:lpstr>
      <vt:lpstr>Open coderen: 2 manieren</vt:lpstr>
      <vt:lpstr>PowerPoint-presentatie</vt:lpstr>
      <vt:lpstr>Resultaten</vt:lpstr>
      <vt:lpstr>Voorbeeld beschrijving resultaten</vt:lpstr>
      <vt:lpstr>3. Aan de slag met eigen (fictieve) gegevens     (en vraag zo nodig om ondersteuning/advies)</vt:lpstr>
    </vt:vector>
  </TitlesOfParts>
  <Manager/>
  <Company>HHS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TITEL LOREM IPSUM DOLOR  SIT AMET CONSECTETUR</dc:title>
  <dc:subject/>
  <dc:creator>Kuijt - Evers, L.F.M.</dc:creator>
  <cp:keywords/>
  <dc:description/>
  <cp:lastModifiedBy>Koppes, L.L.J.</cp:lastModifiedBy>
  <cp:revision>59</cp:revision>
  <cp:lastPrinted>2019-11-14T07:39:07Z</cp:lastPrinted>
  <dcterms:created xsi:type="dcterms:W3CDTF">2018-12-05T08:43:51Z</dcterms:created>
  <dcterms:modified xsi:type="dcterms:W3CDTF">2020-01-14T16:44:33Z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0x01010033A6603AB6273949A883419BE8F06E16</vt:lpwstr>
  </property>
</Properties>
</file>