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69" r:id="rId2"/>
    <p:sldId id="258" r:id="rId3"/>
    <p:sldId id="264" r:id="rId4"/>
    <p:sldId id="266" r:id="rId5"/>
    <p:sldId id="280" r:id="rId6"/>
  </p:sldIdLst>
  <p:sldSz cx="9144000" cy="6858000" type="screen4x3"/>
  <p:notesSz cx="6858000" cy="9144000"/>
  <p:embeddedFontLst>
    <p:embeddedFont>
      <p:font typeface="Cambria Math" panose="02040503050406030204" pitchFamily="18" charset="0"/>
      <p:regular r:id="rId8"/>
    </p:embeddedFont>
    <p:embeddedFont>
      <p:font typeface="Corbel" panose="020B0503020204020204" pitchFamily="34" charset="0"/>
      <p:regular r:id="rId9"/>
      <p:bold r:id="rId10"/>
      <p:italic r:id="rId11"/>
      <p:boldItalic r:id="rId12"/>
    </p:embeddedFont>
    <p:embeddedFont>
      <p:font typeface="Helvetica Neue" panose="020B0604020202020204" charset="0"/>
      <p:regular r:id="rId13"/>
      <p:bold r:id="rId14"/>
      <p:italic r:id="rId15"/>
      <p:boldItalic r:id="rId16"/>
    </p:embeddedFont>
    <p:embeddedFont>
      <p:font typeface="Helvetica Neue Light" panose="020B0604020202020204" charset="0"/>
      <p:regular r:id="rId17"/>
      <p:bold r:id="rId18"/>
      <p:italic r:id="rId19"/>
      <p:boldItalic r:id="rId20"/>
    </p:embeddedFont>
    <p:embeddedFont>
      <p:font typeface="source sans pro" panose="020B0503030403020204" pitchFamily="34" charset="0"/>
      <p:regular r:id="rId21"/>
      <p:bold r:id="rId22"/>
      <p:italic r:id="rId23"/>
      <p:boldItalic r:id="rId24"/>
    </p:embeddedFont>
    <p:embeddedFont>
      <p:font typeface="Tahoma" panose="020B0604030504040204" pitchFamily="3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gjoNKir+jlsMI86n4gm4A2P958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99897D-20B4-4298-A532-9CAB33602C9E}" v="1" dt="2024-11-21T18:42:33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6407" autoAdjust="0"/>
  </p:normalViewPr>
  <p:slideViewPr>
    <p:cSldViewPr snapToGrid="0">
      <p:cViewPr varScale="1">
        <p:scale>
          <a:sx n="62" d="100"/>
          <a:sy n="62" d="100"/>
        </p:scale>
        <p:origin x="30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26" Type="http://schemas.openxmlformats.org/officeDocument/2006/relationships/font" Target="fonts/font19.fntdata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34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font" Target="fonts/font18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font" Target="fonts/font17.fntdata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font" Target="fonts/font16.fntdata"/><Relationship Id="rId36" Type="http://schemas.microsoft.com/office/2016/11/relationships/changesInfo" Target="changesInfos/changesInfo1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font" Target="fonts/font15.fntdata"/><Relationship Id="rId35" Type="http://schemas.openxmlformats.org/officeDocument/2006/relationships/tableStyles" Target="tableStyles.xml"/><Relationship Id="rId8" Type="http://schemas.openxmlformats.org/officeDocument/2006/relationships/font" Target="fonts/font1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oen Nelissen" userId="7fc10d7b-ee9e-4bf6-add3-32b494844037" providerId="ADAL" clId="{3799897D-20B4-4298-A532-9CAB33602C9E}"/>
    <pc:docChg chg="addSld delSld modSld">
      <pc:chgData name="Jeroen Nelissen" userId="7fc10d7b-ee9e-4bf6-add3-32b494844037" providerId="ADAL" clId="{3799897D-20B4-4298-A532-9CAB33602C9E}" dt="2024-11-21T18:42:33.205" v="23"/>
      <pc:docMkLst>
        <pc:docMk/>
      </pc:docMkLst>
      <pc:sldChg chg="modSp mod">
        <pc:chgData name="Jeroen Nelissen" userId="7fc10d7b-ee9e-4bf6-add3-32b494844037" providerId="ADAL" clId="{3799897D-20B4-4298-A532-9CAB33602C9E}" dt="2024-11-21T18:42:08.662" v="21" actId="20577"/>
        <pc:sldMkLst>
          <pc:docMk/>
          <pc:sldMk cId="2539469" sldId="266"/>
        </pc:sldMkLst>
        <pc:spChg chg="mod">
          <ac:chgData name="Jeroen Nelissen" userId="7fc10d7b-ee9e-4bf6-add3-32b494844037" providerId="ADAL" clId="{3799897D-20B4-4298-A532-9CAB33602C9E}" dt="2024-11-21T18:41:31.960" v="9" actId="20577"/>
          <ac:spMkLst>
            <pc:docMk/>
            <pc:sldMk cId="2539469" sldId="266"/>
            <ac:spMk id="231" creationId="{00000000-0000-0000-0000-000000000000}"/>
          </ac:spMkLst>
        </pc:spChg>
        <pc:spChg chg="mod">
          <ac:chgData name="Jeroen Nelissen" userId="7fc10d7b-ee9e-4bf6-add3-32b494844037" providerId="ADAL" clId="{3799897D-20B4-4298-A532-9CAB33602C9E}" dt="2024-11-21T18:41:20.389" v="4" actId="20577"/>
          <ac:spMkLst>
            <pc:docMk/>
            <pc:sldMk cId="2539469" sldId="266"/>
            <ac:spMk id="232" creationId="{00000000-0000-0000-0000-000000000000}"/>
          </ac:spMkLst>
        </pc:spChg>
        <pc:spChg chg="mod">
          <ac:chgData name="Jeroen Nelissen" userId="7fc10d7b-ee9e-4bf6-add3-32b494844037" providerId="ADAL" clId="{3799897D-20B4-4298-A532-9CAB33602C9E}" dt="2024-11-21T18:41:44.600" v="15" actId="1076"/>
          <ac:spMkLst>
            <pc:docMk/>
            <pc:sldMk cId="2539469" sldId="266"/>
            <ac:spMk id="233" creationId="{00000000-0000-0000-0000-000000000000}"/>
          </ac:spMkLst>
        </pc:spChg>
        <pc:spChg chg="mod">
          <ac:chgData name="Jeroen Nelissen" userId="7fc10d7b-ee9e-4bf6-add3-32b494844037" providerId="ADAL" clId="{3799897D-20B4-4298-A532-9CAB33602C9E}" dt="2024-11-21T18:42:08.662" v="21" actId="20577"/>
          <ac:spMkLst>
            <pc:docMk/>
            <pc:sldMk cId="2539469" sldId="266"/>
            <ac:spMk id="234" creationId="{00000000-0000-0000-0000-000000000000}"/>
          </ac:spMkLst>
        </pc:spChg>
      </pc:sldChg>
      <pc:sldChg chg="del">
        <pc:chgData name="Jeroen Nelissen" userId="7fc10d7b-ee9e-4bf6-add3-32b494844037" providerId="ADAL" clId="{3799897D-20B4-4298-A532-9CAB33602C9E}" dt="2024-11-21T18:42:31.135" v="22" actId="47"/>
        <pc:sldMkLst>
          <pc:docMk/>
          <pc:sldMk cId="676058752" sldId="268"/>
        </pc:sldMkLst>
      </pc:sldChg>
      <pc:sldChg chg="add">
        <pc:chgData name="Jeroen Nelissen" userId="7fc10d7b-ee9e-4bf6-add3-32b494844037" providerId="ADAL" clId="{3799897D-20B4-4298-A532-9CAB33602C9E}" dt="2024-11-21T18:42:33.205" v="23"/>
        <pc:sldMkLst>
          <pc:docMk/>
          <pc:sldMk cId="0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75947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342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noProof="0" dirty="0"/>
              <a:t>Misvatting: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noProof="0" dirty="0"/>
              <a:t>Leerlingen denken dat de stroomsterkte in een serieschakeling vast staat. Dat komt door wat ze geleerd hebben: </a:t>
            </a:r>
            <a:r>
              <a:rPr lang="nl-NL" noProof="0" dirty="0" err="1"/>
              <a:t>I_tot</a:t>
            </a:r>
            <a:r>
              <a:rPr lang="nl-NL" noProof="0" dirty="0"/>
              <a:t> = I_1 = I_2. Maar deze regel zegt alleen dat de stroomsterkte door elke component op elk moment gelijk is aan elkaar. Bijvoorbeeld: Mijn huis is evenveel waard als dat van mijn buurman, maar beide prijzen kunnen wel tegelijkertijd stijgen of dalen.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noProof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noProof="0" dirty="0"/>
              <a:t>A: Correct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noProof="0" dirty="0"/>
              <a:t>B: Je denkt misschien: de stroomsterkte in een serieschakeling is constant. Maar de stroomsterkte in een serieschakeling kan wel veranderen. Alleen is op elk moment de stroomsterkte door elke component. Bijvoorbeeld: Mijn huis is evenveel waard als dat van mijn buurman, maar beide prijzen kunnen wel tegelijkertijd stijgen of dalen.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noProof="0" dirty="0"/>
              <a:t>C: Je denkt misschien: Meer lampjes hebben meer stroom nodig. Maar de spanning staat vast. De weerstand wordt groter, dus de stroomsterkte neemt af.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noProof="0" dirty="0"/>
              <a:t>D: De spanning en/of weerstand is hier niet nodig. Extra lampje in serie betekent meer totale weerstand. Bij constante spanning levert dat (U=IR) een kleinere stroomsterkte.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noProof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noProof="0" dirty="0"/>
              <a:t>Auteurs: G.J. de </a:t>
            </a:r>
            <a:r>
              <a:rPr lang="nl-NL" noProof="0" dirty="0" err="1"/>
              <a:t>With</a:t>
            </a:r>
            <a:r>
              <a:rPr lang="nl-NL" noProof="0" dirty="0"/>
              <a:t> (i.s.m. J. Voorzanger en J. Brill)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noProof="0" dirty="0"/>
              <a:t>Bron: Paul Hewitt: 60 </a:t>
            </a:r>
            <a:r>
              <a:rPr lang="nl-NL" noProof="0" dirty="0" err="1"/>
              <a:t>Questions</a:t>
            </a:r>
            <a:r>
              <a:rPr lang="nl-NL" noProof="0" dirty="0"/>
              <a:t> </a:t>
            </a:r>
            <a:r>
              <a:rPr lang="nl-NL" noProof="0" dirty="0" err="1"/>
              <a:t>Physics</a:t>
            </a:r>
            <a:r>
              <a:rPr lang="nl-NL" noProof="0" dirty="0"/>
              <a:t> </a:t>
            </a:r>
            <a:r>
              <a:rPr lang="nl-NL" noProof="0" dirty="0" err="1"/>
              <a:t>Students</a:t>
            </a:r>
            <a:r>
              <a:rPr lang="nl-NL" noProof="0" dirty="0"/>
              <a:t> </a:t>
            </a:r>
            <a:r>
              <a:rPr lang="nl-NL" noProof="0" dirty="0" err="1"/>
              <a:t>should</a:t>
            </a:r>
            <a:r>
              <a:rPr lang="nl-NL" noProof="0" dirty="0"/>
              <a:t> </a:t>
            </a:r>
            <a:r>
              <a:rPr lang="nl-NL" noProof="0" dirty="0" err="1"/>
              <a:t>know</a:t>
            </a:r>
            <a:r>
              <a:rPr lang="nl-NL" noProof="0" dirty="0"/>
              <a:t>, vr 30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NL" noProof="0" dirty="0"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646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Google Shape;213;p4:notes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85800" y="4400550"/>
                <a:ext cx="5486400" cy="3600450"/>
              </a:xfrm>
              <a:prstGeom prst="rect">
                <a:avLst/>
              </a:prstGeom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noProof="0" dirty="0"/>
                  <a:t>Misvatting: Leerlingen denken: Meer weerstand -&gt; minder stroomsterkte -&gt; minder fel branden. Maar ze zien niet dat hier de spanning verdeeld wordt naar rato van de weerstanden. De lamp van </a:t>
                </a:r>
                <a14:m>
                  <m:oMath xmlns:m="http://schemas.openxmlformats.org/officeDocument/2006/math">
                    <m:r>
                      <a:rPr lang="nl-NL" b="0" i="1" noProof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nl-NL" b="0" i="0" noProof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b="0" i="0" noProof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noProof="0" dirty="0"/>
                  <a:t> krijgt de</a:t>
                </a:r>
                <a:r>
                  <a:rPr lang="nl-NL" baseline="0" noProof="0" dirty="0"/>
                  <a:t> meeste spanning en brandt dus het felst. </a:t>
                </a:r>
                <a:endParaRPr lang="nl-NL" noProof="0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noProof="0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noProof="0" dirty="0"/>
                  <a:t>A Je denkt misschien: Weinig weerstand betekent veel stroom. Maar bedenk je dat in een serieschakeling de stroom door elke component gelijk is. De spanning wordt verdeeld.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noProof="0" dirty="0"/>
                  <a:t>B Correct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noProof="0" dirty="0"/>
                  <a:t>C De lampjes krijgen wel evenveel stroom (want het is een serieschakeling). Maar de spanning is niet even groot.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noProof="0" dirty="0"/>
                  <a:t>D De spanning en de stroomsterkte zijn niet gegeven, toch kun je met redeneren deze vraag beantwoorden.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noProof="0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noProof="0" dirty="0"/>
                  <a:t>Auteurs: NVON bijeenkomst</a:t>
                </a:r>
              </a:p>
            </p:txBody>
          </p:sp>
        </mc:Choice>
        <mc:Fallback xmlns="">
          <p:sp>
            <p:nvSpPr>
              <p:cNvPr id="213" name="Google Shape;213;p4:notes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85800" y="4400550"/>
                <a:ext cx="5486400" cy="3600450"/>
              </a:xfrm>
              <a:prstGeom prst="rect">
                <a:avLst/>
              </a:prstGeom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Misvatting: </a:t>
                </a:r>
                <a:r>
                  <a:rPr lang="nl-NL" dirty="0" err="1"/>
                  <a:t>Leerlingen</a:t>
                </a:r>
                <a:r>
                  <a:rPr lang="nl-NL" dirty="0"/>
                  <a:t> </a:t>
                </a:r>
                <a:r>
                  <a:rPr lang="nl-NL" dirty="0" err="1"/>
                  <a:t>denken</a:t>
                </a:r>
                <a:r>
                  <a:rPr lang="nl-NL" dirty="0"/>
                  <a:t>: Meer </a:t>
                </a:r>
                <a:r>
                  <a:rPr lang="nl-NL" dirty="0" err="1"/>
                  <a:t>weerstand</a:t>
                </a:r>
                <a:r>
                  <a:rPr lang="nl-NL" dirty="0"/>
                  <a:t> -&gt; minder </a:t>
                </a:r>
                <a:r>
                  <a:rPr lang="nl-NL" dirty="0" err="1"/>
                  <a:t>stroomsterkte</a:t>
                </a:r>
                <a:r>
                  <a:rPr lang="nl-NL" dirty="0"/>
                  <a:t> -&gt; minder </a:t>
                </a:r>
                <a:r>
                  <a:rPr lang="nl-NL" dirty="0" err="1"/>
                  <a:t>fel</a:t>
                </a:r>
                <a:r>
                  <a:rPr lang="nl-NL" dirty="0"/>
                  <a:t> </a:t>
                </a:r>
                <a:r>
                  <a:rPr lang="nl-NL" dirty="0" err="1"/>
                  <a:t>branden</a:t>
                </a:r>
                <a:r>
                  <a:rPr lang="nl-NL" dirty="0"/>
                  <a:t>. Maar ze </a:t>
                </a:r>
                <a:r>
                  <a:rPr lang="nl-NL" dirty="0" err="1"/>
                  <a:t>zien</a:t>
                </a:r>
                <a:r>
                  <a:rPr lang="nl-NL" dirty="0"/>
                  <a:t> </a:t>
                </a:r>
                <a:r>
                  <a:rPr lang="nl-NL" dirty="0" err="1"/>
                  <a:t>niet</a:t>
                </a:r>
                <a:r>
                  <a:rPr lang="nl-NL" dirty="0"/>
                  <a:t> </a:t>
                </a:r>
                <a:r>
                  <a:rPr lang="nl-NL" dirty="0" err="1"/>
                  <a:t>dat</a:t>
                </a:r>
                <a:r>
                  <a:rPr lang="nl-NL" dirty="0"/>
                  <a:t> </a:t>
                </a:r>
                <a:r>
                  <a:rPr lang="nl-NL" dirty="0" err="1"/>
                  <a:t>hier</a:t>
                </a:r>
                <a:r>
                  <a:rPr lang="nl-NL" dirty="0"/>
                  <a:t> de spanning </a:t>
                </a:r>
                <a:r>
                  <a:rPr lang="nl-NL" dirty="0" err="1"/>
                  <a:t>verdeeld</a:t>
                </a:r>
                <a:r>
                  <a:rPr lang="nl-NL" dirty="0"/>
                  <a:t> </a:t>
                </a:r>
                <a:r>
                  <a:rPr lang="nl-NL" dirty="0" err="1"/>
                  <a:t>wordt</a:t>
                </a:r>
                <a:r>
                  <a:rPr lang="nl-NL" dirty="0"/>
                  <a:t> </a:t>
                </a:r>
                <a:r>
                  <a:rPr lang="nl-NL" dirty="0" err="1"/>
                  <a:t>naar</a:t>
                </a:r>
                <a:r>
                  <a:rPr lang="nl-NL" dirty="0"/>
                  <a:t> </a:t>
                </a:r>
                <a:r>
                  <a:rPr lang="nl-NL" dirty="0" err="1"/>
                  <a:t>rato</a:t>
                </a:r>
                <a:r>
                  <a:rPr lang="nl-NL" dirty="0"/>
                  <a:t> van de </a:t>
                </a:r>
                <a:r>
                  <a:rPr lang="nl-NL" dirty="0" err="1"/>
                  <a:t>weerstanden</a:t>
                </a:r>
                <a:r>
                  <a:rPr lang="nl-NL" dirty="0"/>
                  <a:t>. De lamp van </a:t>
                </a:r>
                <a:r>
                  <a:rPr lang="nl-NL" b="0" i="0">
                    <a:latin typeface="Cambria Math" panose="02040503050406030204" pitchFamily="18" charset="0"/>
                  </a:rPr>
                  <a:t>4 Ω</a:t>
                </a:r>
                <a:r>
                  <a:rPr lang="nl-NL" dirty="0"/>
                  <a:t> krijgt de</a:t>
                </a:r>
                <a:r>
                  <a:rPr lang="nl-NL" baseline="0" dirty="0"/>
                  <a:t> meeste spanning en brandt dus het felst. </a:t>
                </a: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 Je denkt misschien: Weinig weerstand betekent veel stroom. Maar bedenk je dat in een serieschakeling de stroom door elke component gelijk is. De spanning wordt verdeeld.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B Correct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C De lampjes krijgen wel evenveel stroom (want het is een serieschakeling). Maar de spanning is niet even groot.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D De spanning en de stroomsterkte zijn niet gegeven, toch kun je met redeneren deze vraag beantwoorden.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Auteurs: NVON </a:t>
                </a:r>
                <a:r>
                  <a:rPr lang="nl-NL" dirty="0" err="1"/>
                  <a:t>bijeenkomst</a:t>
                </a:r>
                <a:endParaRPr dirty="0"/>
              </a:p>
            </p:txBody>
          </p:sp>
        </mc:Fallback>
      </mc:AlternateContent>
      <p:sp>
        <p:nvSpPr>
          <p:cNvPr id="214" name="Google Shape;2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3143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Google Shape;213;p4:notes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85800" y="4400550"/>
                <a:ext cx="5486400" cy="3600450"/>
              </a:xfrm>
              <a:prstGeom prst="rect">
                <a:avLst/>
              </a:prstGeom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Misvatting: De stroomsterkte in een serieschakeling kan niet veranderen (zie 1</a:t>
                </a:r>
                <a:r>
                  <a:rPr lang="nl-NL" baseline="30000" dirty="0"/>
                  <a:t>e</a:t>
                </a:r>
                <a:r>
                  <a:rPr lang="nl-NL" dirty="0"/>
                  <a:t> vraag). Verder goed opletten dat het om de totale weerstand gaat, niet om de weerstand van de variabele weerstand alleen.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Uitwerking: De totale weerstand van de schakeling neemt toe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200 </m:t>
                    </m:r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dirty="0"/>
                  <a:t>naar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400 </m:t>
                    </m:r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dirty="0"/>
                  <a:t>. De weerstand wordt dus 2x zo groot. De spanning blijft gelijk, dus de stroomsterkte wordt 2x zo klein (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nl-NL" dirty="0"/>
                  <a:t>).</a:t>
                </a:r>
                <a:r>
                  <a:rPr lang="nl-NL" baseline="0" dirty="0"/>
                  <a:t> </a:t>
                </a:r>
                <a:r>
                  <a:rPr lang="nl-NL" dirty="0"/>
                  <a:t>De stroomsterkte is dus</a:t>
                </a:r>
                <a:r>
                  <a:rPr lang="nl-NL" baseline="0" dirty="0"/>
                  <a:t> </a:t>
                </a:r>
                <a14:m>
                  <m:oMath xmlns:m="http://schemas.openxmlformats.org/officeDocument/2006/math">
                    <m:r>
                      <a:rPr lang="nl-NL" b="0" i="1" baseline="0" smtClean="0">
                        <a:latin typeface="Cambria Math" panose="02040503050406030204" pitchFamily="18" charset="0"/>
                      </a:rPr>
                      <m:t>30 </m:t>
                    </m:r>
                    <m:r>
                      <m:rPr>
                        <m:sty m:val="p"/>
                      </m:rPr>
                      <a:rPr lang="nl-NL" b="0" i="0" baseline="0" smtClean="0">
                        <a:latin typeface="Cambria Math" panose="02040503050406030204" pitchFamily="18" charset="0"/>
                      </a:rPr>
                      <m:t>mA</m:t>
                    </m:r>
                  </m:oMath>
                </a14:m>
                <a:r>
                  <a:rPr lang="nl-NL" dirty="0"/>
                  <a:t>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 De regelbare weerstand wordt 3x zo groot, dus je denkt misschien dat de stroomsterkte 3x zo klein wordt. Maar de totale weerstand gaat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200 </m:t>
                    </m:r>
                    <m:r>
                      <m:rPr>
                        <m:sty m:val="p"/>
                      </m:rPr>
                      <a:rPr lang="nl-NL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dirty="0"/>
                  <a:t> naar</a:t>
                </a:r>
                <a14:m>
                  <m:oMath xmlns:m="http://schemas.openxmlformats.org/officeDocument/2006/math">
                    <m:r>
                      <a:rPr lang="nl-NL" b="0" i="1" dirty="0" smtClean="0">
                        <a:latin typeface="Cambria Math" panose="02040503050406030204" pitchFamily="18" charset="0"/>
                      </a:rPr>
                      <m:t>400 </m:t>
                    </m:r>
                    <m:r>
                      <m:rPr>
                        <m:sty m:val="p"/>
                      </m:rPr>
                      <a:rPr lang="nl-NL" b="0" i="0" dirty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dirty="0"/>
                  <a:t>, dus 2x zo groot.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B Correct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C Je denkt misschien: in een serieschakeling blijft de stroomsterkte </a:t>
                </a:r>
                <a:r>
                  <a:rPr lang="nl-NL" i="1" dirty="0"/>
                  <a:t>constant</a:t>
                </a:r>
                <a:r>
                  <a:rPr lang="nl-NL" dirty="0"/>
                  <a:t>. Maar de regel is: in een serieschakeling is de stroomsterkte </a:t>
                </a:r>
                <a:r>
                  <a:rPr lang="nl-NL" i="1" dirty="0"/>
                  <a:t>door elke component gelijk</a:t>
                </a:r>
                <a:r>
                  <a:rPr lang="nl-NL" dirty="0"/>
                  <a:t>. De totale stroomsterkte kan wel toe- of afnemen volgens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nl-NL" dirty="0"/>
                  <a:t>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lang="nl-NL" dirty="0"/>
                  <a:t>D Je denkt misschien: de weerstand wordt 2x zo groot, dus de stroomsterkte wordt ook 2x zo groot. Maar in de formule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nl-NL" dirty="0"/>
                  <a:t> blijft de spanning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nl-NL" dirty="0"/>
                  <a:t> constant. De weerstand wordt 2x zo groot, dus dan moet de stroomsterkte wel 2x zo klein worden.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Auteurs: NVON </a:t>
                </a:r>
                <a:r>
                  <a:rPr lang="nl-NL" dirty="0" err="1"/>
                  <a:t>bijeenkomst</a:t>
                </a:r>
                <a:endParaRPr dirty="0"/>
              </a:p>
            </p:txBody>
          </p:sp>
        </mc:Choice>
        <mc:Fallback xmlns="">
          <p:sp>
            <p:nvSpPr>
              <p:cNvPr id="213" name="Google Shape;213;p4:notes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85800" y="4400550"/>
                <a:ext cx="5486400" cy="3600450"/>
              </a:xfrm>
              <a:prstGeom prst="rect">
                <a:avLst/>
              </a:prstGeom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Misvatting: De stroomsterkte in een serieschakeling kan niet veranderen (zie 1</a:t>
                </a:r>
                <a:r>
                  <a:rPr lang="nl-NL" baseline="30000" dirty="0"/>
                  <a:t>e</a:t>
                </a:r>
                <a:r>
                  <a:rPr lang="nl-NL" dirty="0"/>
                  <a:t> vraag). Verder goed opletten dat het om de totale weerstand gaat, niet om de weerstand van de variabele weerstand alleen.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Uitwerking: De totale weerstand van de schakeling neemt toe van </a:t>
                </a:r>
                <a:r>
                  <a:rPr lang="nl-NL" b="0" i="0">
                    <a:latin typeface="Cambria Math" panose="02040503050406030204" pitchFamily="18" charset="0"/>
                  </a:rPr>
                  <a:t>200 Ω </a:t>
                </a:r>
                <a:r>
                  <a:rPr lang="nl-NL" dirty="0"/>
                  <a:t>naar </a:t>
                </a:r>
                <a:r>
                  <a:rPr lang="nl-NL" b="0" i="0">
                    <a:latin typeface="Cambria Math" panose="02040503050406030204" pitchFamily="18" charset="0"/>
                  </a:rPr>
                  <a:t>400 Ω</a:t>
                </a:r>
                <a:r>
                  <a:rPr lang="nl-NL" dirty="0"/>
                  <a:t>. De weerstand wordt dus 2x zo groot. De spanning blijft gelijk, dus de stroomsterkte wordt 2x zo klein (</a:t>
                </a:r>
                <a:r>
                  <a:rPr lang="nl-NL" b="0" i="0">
                    <a:latin typeface="Cambria Math" panose="02040503050406030204" pitchFamily="18" charset="0"/>
                  </a:rPr>
                  <a:t>𝑈=𝐼⋅𝑅</a:t>
                </a:r>
                <a:r>
                  <a:rPr lang="nl-NL" dirty="0"/>
                  <a:t>).</a:t>
                </a:r>
                <a:r>
                  <a:rPr lang="nl-NL" baseline="0" dirty="0"/>
                  <a:t> </a:t>
                </a:r>
                <a:r>
                  <a:rPr lang="nl-NL" dirty="0"/>
                  <a:t>De stroomsterkte is dus</a:t>
                </a:r>
                <a:r>
                  <a:rPr lang="nl-NL" baseline="0" dirty="0"/>
                  <a:t> </a:t>
                </a:r>
                <a:r>
                  <a:rPr lang="nl-NL" b="0" i="0" baseline="0">
                    <a:latin typeface="Cambria Math" panose="02040503050406030204" pitchFamily="18" charset="0"/>
                  </a:rPr>
                  <a:t>30 mA</a:t>
                </a:r>
                <a:r>
                  <a:rPr lang="nl-NL" dirty="0"/>
                  <a:t>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 De regelbare weerstand wordt 3x zo groot, dus je denkt misschien dat de stroomsterkte 3x zo klein wordt. Maar de totale weerstand gaat van </a:t>
                </a:r>
                <a:r>
                  <a:rPr lang="nl-NL" b="0" i="0">
                    <a:latin typeface="Cambria Math" panose="02040503050406030204" pitchFamily="18" charset="0"/>
                  </a:rPr>
                  <a:t>200 Ω</a:t>
                </a:r>
                <a:r>
                  <a:rPr lang="nl-NL" dirty="0"/>
                  <a:t> naar</a:t>
                </a:r>
                <a:r>
                  <a:rPr lang="nl-NL" b="0" i="0" dirty="0">
                    <a:latin typeface="Cambria Math" panose="02040503050406030204" pitchFamily="18" charset="0"/>
                  </a:rPr>
                  <a:t>400 Ω</a:t>
                </a:r>
                <a:r>
                  <a:rPr lang="nl-NL" dirty="0"/>
                  <a:t>, dus 2x zo groot.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B Correct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C Je denkt misschien: in een serieschakeling blijft de stroomsterkte </a:t>
                </a:r>
                <a:r>
                  <a:rPr lang="nl-NL" i="1" dirty="0"/>
                  <a:t>constant</a:t>
                </a:r>
                <a:r>
                  <a:rPr lang="nl-NL" dirty="0"/>
                  <a:t>. Maar de regel is: in een serieschakeling is de stroomsterkte </a:t>
                </a:r>
                <a:r>
                  <a:rPr lang="nl-NL" i="1" dirty="0"/>
                  <a:t>door elke component gelijk</a:t>
                </a:r>
                <a:r>
                  <a:rPr lang="nl-NL" dirty="0"/>
                  <a:t>. De totale stroomsterkte kan wel toe- of afnemen volgens </a:t>
                </a:r>
                <a:r>
                  <a:rPr lang="nl-NL" b="0" i="0">
                    <a:latin typeface="Cambria Math" panose="02040503050406030204" pitchFamily="18" charset="0"/>
                  </a:rPr>
                  <a:t>𝑈=𝐼⋅𝑅</a:t>
                </a:r>
                <a:r>
                  <a:rPr lang="nl-NL" dirty="0"/>
                  <a:t>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lang="nl-NL" dirty="0"/>
                  <a:t>D Je denkt misschien: de weerstand wordt 2x zo groot, dus de stroomsterkte wordt ook 2x zo groot. Maar in de formule </a:t>
                </a:r>
                <a:r>
                  <a:rPr lang="nl-NL" b="0" i="0">
                    <a:latin typeface="Cambria Math" panose="02040503050406030204" pitchFamily="18" charset="0"/>
                  </a:rPr>
                  <a:t>𝑈=𝐼⋅𝑅</a:t>
                </a:r>
                <a:r>
                  <a:rPr lang="nl-NL" dirty="0"/>
                  <a:t> blijft de spanning </a:t>
                </a:r>
                <a:r>
                  <a:rPr lang="nl-NL" b="0" i="0">
                    <a:latin typeface="Cambria Math" panose="02040503050406030204" pitchFamily="18" charset="0"/>
                  </a:rPr>
                  <a:t>𝑈</a:t>
                </a:r>
                <a:r>
                  <a:rPr lang="nl-NL" dirty="0"/>
                  <a:t> constant. De weerstand wordt 2x zo groot, dus dan moet de stroomsterkte wel 2x zo klein worden.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lang="nl-NL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nl-NL" dirty="0"/>
                  <a:t>Auteurs: NVON </a:t>
                </a:r>
                <a:r>
                  <a:rPr lang="nl-NL" dirty="0" err="1"/>
                  <a:t>bijeenkomst</a:t>
                </a:r>
                <a:endParaRPr dirty="0"/>
              </a:p>
            </p:txBody>
          </p:sp>
        </mc:Fallback>
      </mc:AlternateContent>
      <p:sp>
        <p:nvSpPr>
          <p:cNvPr id="214" name="Google Shape;2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1616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g2db760db1be_0_8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9" name="Google Shape;689;g2db760db1be_0_87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dirty="0"/>
              <a:t>De </a:t>
            </a:r>
            <a:r>
              <a:rPr lang="en-GB" dirty="0" err="1"/>
              <a:t>vragen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toelichtingen</a:t>
            </a:r>
            <a:r>
              <a:rPr lang="en-GB" dirty="0"/>
              <a:t> </a:t>
            </a:r>
            <a:r>
              <a:rPr lang="en-GB" dirty="0" err="1"/>
              <a:t>vallen</a:t>
            </a:r>
            <a:r>
              <a:rPr lang="en-GB" dirty="0"/>
              <a:t> </a:t>
            </a:r>
            <a:r>
              <a:rPr lang="en-GB" dirty="0" err="1"/>
              <a:t>onder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b="0" i="0" dirty="0">
                <a:latin typeface="Source Sans Pro"/>
                <a:ea typeface="Source Sans Pro"/>
                <a:cs typeface="Source Sans Pro"/>
                <a:sym typeface="Source Sans Pro"/>
              </a:rPr>
              <a:t>CC BY-SA 4.0 </a:t>
            </a:r>
            <a:r>
              <a:rPr lang="en-GB" b="0" i="0" dirty="0" err="1">
                <a:latin typeface="Source Sans Pro"/>
                <a:ea typeface="Source Sans Pro"/>
                <a:cs typeface="Source Sans Pro"/>
                <a:sym typeface="Source Sans Pro"/>
              </a:rPr>
              <a:t>licentie</a:t>
            </a:r>
            <a:r>
              <a:rPr lang="en-GB" b="0" i="0" dirty="0"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r>
              <a:rPr lang="en-GB" b="0" i="0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GB" b="0" u="sng" dirty="0">
                <a:solidFill>
                  <a:schemeClr val="hlink"/>
                </a:solidFill>
                <a:hlinkClick r:id="rId3"/>
              </a:rPr>
              <a:t>https://creativecommons.org/licenses/by-sa/4.0</a:t>
            </a:r>
            <a:r>
              <a:rPr lang="en-GB" b="0" u="none" dirty="0"/>
              <a:t> </a:t>
            </a:r>
            <a:endParaRPr dirty="0"/>
          </a:p>
        </p:txBody>
      </p:sp>
      <p:sp>
        <p:nvSpPr>
          <p:cNvPr id="690" name="Google Shape;690;g2db760db1be_0_87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-273446" y="1110059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el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814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gnostischevragen.n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143000" y="483455"/>
            <a:ext cx="6858000" cy="2945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sz="5400" b="1">
                <a:solidFill>
                  <a:schemeClr val="accent1"/>
                </a:solidFill>
              </a:rPr>
              <a:t>Serieschakeling</a:t>
            </a:r>
            <a:br>
              <a:rPr lang="en-GB" b="1" dirty="0">
                <a:solidFill>
                  <a:schemeClr val="accent1"/>
                </a:solidFill>
              </a:rPr>
            </a:b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24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  <p:grpSp>
        <p:nvGrpSpPr>
          <p:cNvPr id="108" name="Google Shape;108;p3"/>
          <p:cNvGrpSpPr/>
          <p:nvPr/>
        </p:nvGrpSpPr>
        <p:grpSpPr>
          <a:xfrm>
            <a:off x="806913" y="1496245"/>
            <a:ext cx="908647" cy="908646"/>
            <a:chOff x="947033" y="2362454"/>
            <a:chExt cx="908647" cy="908646"/>
          </a:xfrm>
        </p:grpSpPr>
        <p:sp>
          <p:nvSpPr>
            <p:cNvPr id="109" name="Google Shape;109;p3"/>
            <p:cNvSpPr/>
            <p:nvPr/>
          </p:nvSpPr>
          <p:spPr>
            <a:xfrm>
              <a:off x="947033" y="2362454"/>
              <a:ext cx="908647" cy="908646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1261236" y="258847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/>
            </a:p>
          </p:txBody>
        </p:sp>
      </p:grpSp>
      <p:grpSp>
        <p:nvGrpSpPr>
          <p:cNvPr id="111" name="Google Shape;111;p3"/>
          <p:cNvGrpSpPr/>
          <p:nvPr/>
        </p:nvGrpSpPr>
        <p:grpSpPr>
          <a:xfrm>
            <a:off x="806912" y="2594911"/>
            <a:ext cx="908647" cy="908646"/>
            <a:chOff x="4665644" y="2362454"/>
            <a:chExt cx="908647" cy="908646"/>
          </a:xfrm>
        </p:grpSpPr>
        <p:sp>
          <p:nvSpPr>
            <p:cNvPr id="112" name="Google Shape;112;p3"/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4979847" y="258847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114" name="Google Shape;114;p3"/>
          <p:cNvGrpSpPr/>
          <p:nvPr/>
        </p:nvGrpSpPr>
        <p:grpSpPr>
          <a:xfrm>
            <a:off x="806911" y="3730897"/>
            <a:ext cx="908647" cy="908646"/>
            <a:chOff x="947033" y="4156948"/>
            <a:chExt cx="908647" cy="908646"/>
          </a:xfrm>
        </p:grpSpPr>
        <p:sp>
          <p:nvSpPr>
            <p:cNvPr id="115" name="Google Shape;115;p3"/>
            <p:cNvSpPr/>
            <p:nvPr/>
          </p:nvSpPr>
          <p:spPr>
            <a:xfrm>
              <a:off x="947033" y="4156948"/>
              <a:ext cx="908647" cy="908646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1261237" y="4382969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117" name="Google Shape;117;p3"/>
          <p:cNvGrpSpPr/>
          <p:nvPr/>
        </p:nvGrpSpPr>
        <p:grpSpPr>
          <a:xfrm>
            <a:off x="806911" y="4829563"/>
            <a:ext cx="908647" cy="908646"/>
            <a:chOff x="4665644" y="4148177"/>
            <a:chExt cx="908647" cy="908646"/>
          </a:xfrm>
        </p:grpSpPr>
        <p:sp>
          <p:nvSpPr>
            <p:cNvPr id="118" name="Google Shape;118;p3"/>
            <p:cNvSpPr/>
            <p:nvPr/>
          </p:nvSpPr>
          <p:spPr>
            <a:xfrm>
              <a:off x="4665644" y="4148177"/>
              <a:ext cx="908647" cy="908646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4979848" y="4374198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120" name="Google Shape;120;p3"/>
          <p:cNvSpPr/>
          <p:nvPr/>
        </p:nvSpPr>
        <p:spPr>
          <a:xfrm>
            <a:off x="1958101" y="1655969"/>
            <a:ext cx="6158288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Kleiner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worden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1958101" y="2711037"/>
            <a:ext cx="6158288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Gelijk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blijven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1958100" y="3856597"/>
            <a:ext cx="6158289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Groter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worden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1958099" y="5062409"/>
            <a:ext cx="6158290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Meer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informatie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nodig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22617" y="233219"/>
            <a:ext cx="8109782" cy="85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nl-NL" sz="3600" dirty="0"/>
              <a:t>Als meer lampjes in een serieschakeling worden aangesloten, dan zal de stroomsterkte…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17" name="Google Shape;217;p4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  <p:sp>
        <p:nvSpPr>
          <p:cNvPr id="218" name="Google Shape;218;p4"/>
          <p:cNvSpPr/>
          <p:nvPr/>
        </p:nvSpPr>
        <p:spPr>
          <a:xfrm>
            <a:off x="3871295" y="2628633"/>
            <a:ext cx="356441" cy="431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  <a:endParaRPr/>
          </a:p>
        </p:txBody>
      </p:sp>
      <p:grpSp>
        <p:nvGrpSpPr>
          <p:cNvPr id="219" name="Google Shape;219;p4"/>
          <p:cNvGrpSpPr/>
          <p:nvPr/>
        </p:nvGrpSpPr>
        <p:grpSpPr>
          <a:xfrm>
            <a:off x="973791" y="4076370"/>
            <a:ext cx="908647" cy="908646"/>
            <a:chOff x="1339856" y="4930964"/>
            <a:chExt cx="908647" cy="908646"/>
          </a:xfrm>
        </p:grpSpPr>
        <p:sp>
          <p:nvSpPr>
            <p:cNvPr id="220" name="Google Shape;220;p4"/>
            <p:cNvSpPr/>
            <p:nvPr/>
          </p:nvSpPr>
          <p:spPr>
            <a:xfrm>
              <a:off x="1339856" y="4930964"/>
              <a:ext cx="908647" cy="908646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1654059" y="515698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dirty="0"/>
            </a:p>
          </p:txBody>
        </p:sp>
      </p:grpSp>
      <p:grpSp>
        <p:nvGrpSpPr>
          <p:cNvPr id="222" name="Google Shape;222;p4"/>
          <p:cNvGrpSpPr/>
          <p:nvPr/>
        </p:nvGrpSpPr>
        <p:grpSpPr>
          <a:xfrm>
            <a:off x="3040415" y="4076370"/>
            <a:ext cx="908647" cy="908646"/>
            <a:chOff x="4181543" y="4930964"/>
            <a:chExt cx="908647" cy="908646"/>
          </a:xfrm>
        </p:grpSpPr>
        <p:sp>
          <p:nvSpPr>
            <p:cNvPr id="223" name="Google Shape;223;p4"/>
            <p:cNvSpPr/>
            <p:nvPr/>
          </p:nvSpPr>
          <p:spPr>
            <a:xfrm>
              <a:off x="4181543" y="4930964"/>
              <a:ext cx="908647" cy="908646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4495746" y="515698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225" name="Google Shape;225;p4"/>
          <p:cNvGrpSpPr/>
          <p:nvPr/>
        </p:nvGrpSpPr>
        <p:grpSpPr>
          <a:xfrm>
            <a:off x="5107039" y="4076370"/>
            <a:ext cx="908647" cy="908646"/>
            <a:chOff x="7016818" y="4930964"/>
            <a:chExt cx="908647" cy="908646"/>
          </a:xfrm>
        </p:grpSpPr>
        <p:sp>
          <p:nvSpPr>
            <p:cNvPr id="226" name="Google Shape;226;p4"/>
            <p:cNvSpPr/>
            <p:nvPr/>
          </p:nvSpPr>
          <p:spPr>
            <a:xfrm>
              <a:off x="7016818" y="4930964"/>
              <a:ext cx="908647" cy="908646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27" name="Google Shape;227;p4"/>
            <p:cNvSpPr/>
            <p:nvPr/>
          </p:nvSpPr>
          <p:spPr>
            <a:xfrm>
              <a:off x="7331022" y="5156985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228" name="Google Shape;228;p4"/>
          <p:cNvGrpSpPr/>
          <p:nvPr/>
        </p:nvGrpSpPr>
        <p:grpSpPr>
          <a:xfrm>
            <a:off x="7173663" y="4076370"/>
            <a:ext cx="908647" cy="908646"/>
            <a:chOff x="9854506" y="4930964"/>
            <a:chExt cx="908647" cy="908646"/>
          </a:xfrm>
        </p:grpSpPr>
        <p:sp>
          <p:nvSpPr>
            <p:cNvPr id="229" name="Google Shape;229;p4"/>
            <p:cNvSpPr/>
            <p:nvPr/>
          </p:nvSpPr>
          <p:spPr>
            <a:xfrm>
              <a:off x="9854506" y="4930964"/>
              <a:ext cx="908647" cy="908646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10168710" y="5156985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231" name="Google Shape;231;p4"/>
          <p:cNvSpPr/>
          <p:nvPr/>
        </p:nvSpPr>
        <p:spPr>
          <a:xfrm>
            <a:off x="838334" y="5032672"/>
            <a:ext cx="1172569" cy="1106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Die van </a:t>
            </a:r>
            <a:r>
              <a:rPr lang="el-GR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Ω</a:t>
            </a:r>
            <a:endParaRPr dirty="0"/>
          </a:p>
        </p:txBody>
      </p:sp>
      <p:sp>
        <p:nvSpPr>
          <p:cNvPr id="232" name="Google Shape;232;p4"/>
          <p:cNvSpPr/>
          <p:nvPr/>
        </p:nvSpPr>
        <p:spPr>
          <a:xfrm>
            <a:off x="2984835" y="5047262"/>
            <a:ext cx="1283962" cy="1106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Die van 4 </a:t>
            </a:r>
            <a:r>
              <a:rPr lang="el-GR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Ω</a:t>
            </a:r>
            <a:endParaRPr lang="el-GR" sz="2800" dirty="0"/>
          </a:p>
        </p:txBody>
      </p:sp>
      <p:sp>
        <p:nvSpPr>
          <p:cNvPr id="233" name="Google Shape;233;p4"/>
          <p:cNvSpPr/>
          <p:nvPr/>
        </p:nvSpPr>
        <p:spPr>
          <a:xfrm>
            <a:off x="4739088" y="5057241"/>
            <a:ext cx="1644548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Even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fel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4"/>
          <p:cNvSpPr/>
          <p:nvPr/>
        </p:nvSpPr>
        <p:spPr>
          <a:xfrm>
            <a:off x="6779794" y="5057259"/>
            <a:ext cx="1696384" cy="1106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weinig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informatie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Google Shape;235;p4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729419" y="548639"/>
                <a:ext cx="5654217" cy="2908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90000"/>
              </a:bodyPr>
              <a:lstStyle/>
              <a:p>
                <a:pPr marL="0" lvl="0" indent="0" algn="l" rtl="0">
                  <a:lnSpc>
                    <a:spcPct val="121212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3200"/>
                  <a:buFont typeface="Calibri"/>
                  <a:buNone/>
                </a:pPr>
                <a:r>
                  <a:rPr lang="nl-NL" sz="3200" dirty="0"/>
                  <a:t>Je sluit twee gloeilampjes in serie aan op een batterij. Het ene lampje heeft een weerstand van </a:t>
                </a:r>
                <a14:m>
                  <m:oMath xmlns:m="http://schemas.openxmlformats.org/officeDocument/2006/math"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nl-NL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sz="3200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sz="3200" dirty="0"/>
                  <a:t>, de andere van </a:t>
                </a:r>
                <a14:m>
                  <m:oMath xmlns:m="http://schemas.openxmlformats.org/officeDocument/2006/math"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nl-NL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sz="3200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sz="3200" dirty="0"/>
                  <a:t>. Welk lampje brandt het felst?</a:t>
                </a:r>
                <a:endParaRPr dirty="0"/>
              </a:p>
            </p:txBody>
          </p:sp>
        </mc:Choice>
        <mc:Fallback xmlns="">
          <p:sp>
            <p:nvSpPr>
              <p:cNvPr id="235" name="Google Shape;235;p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29419" y="548639"/>
                <a:ext cx="5654217" cy="2908663"/>
              </a:xfrm>
              <a:prstGeom prst="rect">
                <a:avLst/>
              </a:prstGeom>
              <a:blipFill>
                <a:blip r:embed="rId3"/>
                <a:stretch>
                  <a:fillRect l="-2373" t="-210" r="-30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Afbeelding 1" descr="Afbeelding met zwart, duisternis, zwart-wit">
            <a:extLst>
              <a:ext uri="{FF2B5EF4-FFF2-40B4-BE49-F238E27FC236}">
                <a16:creationId xmlns:a16="http://schemas.microsoft.com/office/drawing/2014/main" id="{F476385D-C5FC-B368-C0E3-99E5784BC8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4736" y="180580"/>
            <a:ext cx="6286500" cy="36861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17" name="Google Shape;217;p4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  <p:sp>
        <p:nvSpPr>
          <p:cNvPr id="218" name="Google Shape;218;p4"/>
          <p:cNvSpPr/>
          <p:nvPr/>
        </p:nvSpPr>
        <p:spPr>
          <a:xfrm>
            <a:off x="3871295" y="2628633"/>
            <a:ext cx="356441" cy="431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"/>
              <a:buNone/>
            </a:pPr>
            <a:r>
              <a:rPr lang="en-GB" sz="2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  <a:endParaRPr/>
          </a:p>
        </p:txBody>
      </p:sp>
      <p:grpSp>
        <p:nvGrpSpPr>
          <p:cNvPr id="219" name="Google Shape;219;p4"/>
          <p:cNvGrpSpPr/>
          <p:nvPr/>
        </p:nvGrpSpPr>
        <p:grpSpPr>
          <a:xfrm>
            <a:off x="973791" y="4076370"/>
            <a:ext cx="908647" cy="908646"/>
            <a:chOff x="1339856" y="4930964"/>
            <a:chExt cx="908647" cy="908646"/>
          </a:xfrm>
        </p:grpSpPr>
        <p:sp>
          <p:nvSpPr>
            <p:cNvPr id="220" name="Google Shape;220;p4"/>
            <p:cNvSpPr/>
            <p:nvPr/>
          </p:nvSpPr>
          <p:spPr>
            <a:xfrm>
              <a:off x="1339856" y="4930964"/>
              <a:ext cx="908647" cy="908646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1654059" y="515698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dirty="0"/>
            </a:p>
          </p:txBody>
        </p:sp>
      </p:grpSp>
      <p:grpSp>
        <p:nvGrpSpPr>
          <p:cNvPr id="222" name="Google Shape;222;p4"/>
          <p:cNvGrpSpPr/>
          <p:nvPr/>
        </p:nvGrpSpPr>
        <p:grpSpPr>
          <a:xfrm>
            <a:off x="3040415" y="4076370"/>
            <a:ext cx="908647" cy="908646"/>
            <a:chOff x="4181543" y="4930964"/>
            <a:chExt cx="908647" cy="908646"/>
          </a:xfrm>
        </p:grpSpPr>
        <p:sp>
          <p:nvSpPr>
            <p:cNvPr id="223" name="Google Shape;223;p4"/>
            <p:cNvSpPr/>
            <p:nvPr/>
          </p:nvSpPr>
          <p:spPr>
            <a:xfrm>
              <a:off x="4181543" y="4930964"/>
              <a:ext cx="908647" cy="908646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24" name="Google Shape;224;p4"/>
            <p:cNvSpPr/>
            <p:nvPr/>
          </p:nvSpPr>
          <p:spPr>
            <a:xfrm>
              <a:off x="4495746" y="515698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225" name="Google Shape;225;p4"/>
          <p:cNvGrpSpPr/>
          <p:nvPr/>
        </p:nvGrpSpPr>
        <p:grpSpPr>
          <a:xfrm>
            <a:off x="5107039" y="4076370"/>
            <a:ext cx="908647" cy="908646"/>
            <a:chOff x="7016818" y="4930964"/>
            <a:chExt cx="908647" cy="908646"/>
          </a:xfrm>
        </p:grpSpPr>
        <p:sp>
          <p:nvSpPr>
            <p:cNvPr id="226" name="Google Shape;226;p4"/>
            <p:cNvSpPr/>
            <p:nvPr/>
          </p:nvSpPr>
          <p:spPr>
            <a:xfrm>
              <a:off x="7016818" y="4930964"/>
              <a:ext cx="908647" cy="908646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27" name="Google Shape;227;p4"/>
            <p:cNvSpPr/>
            <p:nvPr/>
          </p:nvSpPr>
          <p:spPr>
            <a:xfrm>
              <a:off x="7331022" y="5156985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228" name="Google Shape;228;p4"/>
          <p:cNvGrpSpPr/>
          <p:nvPr/>
        </p:nvGrpSpPr>
        <p:grpSpPr>
          <a:xfrm>
            <a:off x="7173663" y="4076370"/>
            <a:ext cx="908647" cy="908646"/>
            <a:chOff x="9854506" y="4930964"/>
            <a:chExt cx="908647" cy="908646"/>
          </a:xfrm>
        </p:grpSpPr>
        <p:sp>
          <p:nvSpPr>
            <p:cNvPr id="229" name="Google Shape;229;p4"/>
            <p:cNvSpPr/>
            <p:nvPr/>
          </p:nvSpPr>
          <p:spPr>
            <a:xfrm>
              <a:off x="9854506" y="4930964"/>
              <a:ext cx="908647" cy="908646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30" name="Google Shape;230;p4"/>
            <p:cNvSpPr/>
            <p:nvPr/>
          </p:nvSpPr>
          <p:spPr>
            <a:xfrm>
              <a:off x="10168710" y="5156985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231" name="Google Shape;231;p4"/>
          <p:cNvSpPr/>
          <p:nvPr/>
        </p:nvSpPr>
        <p:spPr>
          <a:xfrm>
            <a:off x="838334" y="5291204"/>
            <a:ext cx="1172569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 mA</a:t>
            </a:r>
            <a:endParaRPr dirty="0"/>
          </a:p>
        </p:txBody>
      </p:sp>
      <p:sp>
        <p:nvSpPr>
          <p:cNvPr id="232" name="Google Shape;232;p4"/>
          <p:cNvSpPr/>
          <p:nvPr/>
        </p:nvSpPr>
        <p:spPr>
          <a:xfrm>
            <a:off x="2984835" y="5305794"/>
            <a:ext cx="1283962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 mA</a:t>
            </a:r>
            <a:endParaRPr lang="el-GR" sz="2800" dirty="0"/>
          </a:p>
        </p:txBody>
      </p:sp>
      <p:sp>
        <p:nvSpPr>
          <p:cNvPr id="233" name="Google Shape;233;p4"/>
          <p:cNvSpPr/>
          <p:nvPr/>
        </p:nvSpPr>
        <p:spPr>
          <a:xfrm>
            <a:off x="4739088" y="5315773"/>
            <a:ext cx="1644548" cy="58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60 mA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4"/>
          <p:cNvSpPr/>
          <p:nvPr/>
        </p:nvSpPr>
        <p:spPr>
          <a:xfrm>
            <a:off x="6779794" y="5315791"/>
            <a:ext cx="1696384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120 mA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Google Shape;235;p4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385647" y="350163"/>
                <a:ext cx="4841673" cy="2908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90000"/>
              </a:bodyPr>
              <a:lstStyle/>
              <a:p>
                <a:pPr lvl="0">
                  <a:lnSpc>
                    <a:spcPct val="121212"/>
                  </a:lnSpc>
                  <a:buSzPts val="3200"/>
                </a:pPr>
                <a:r>
                  <a:rPr lang="nl-NL" sz="3200" dirty="0"/>
                  <a:t>Als de regelbare weerstand op </a:t>
                </a:r>
                <a14:m>
                  <m:oMath xmlns:m="http://schemas.openxmlformats.org/officeDocument/2006/math"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100 </m:t>
                    </m:r>
                    <m:r>
                      <m:rPr>
                        <m:sty m:val="p"/>
                      </m:rPr>
                      <a:rPr lang="nl-NL" sz="3200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sz="3200" dirty="0"/>
                  <a:t> staat ingesteld, geeft de ampèremeter </a:t>
                </a:r>
                <a14:m>
                  <m:oMath xmlns:m="http://schemas.openxmlformats.org/officeDocument/2006/math"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60 </m:t>
                    </m:r>
                    <m:r>
                      <m:rPr>
                        <m:sty m:val="p"/>
                      </m:rPr>
                      <a:rPr lang="nl-NL" sz="3200" b="0" i="0" smtClean="0">
                        <a:latin typeface="Cambria Math" panose="02040503050406030204" pitchFamily="18" charset="0"/>
                      </a:rPr>
                      <m:t>mA</m:t>
                    </m:r>
                  </m:oMath>
                </a14:m>
                <a:r>
                  <a:rPr lang="nl-NL" sz="3200" dirty="0"/>
                  <a:t> aan. Wat geeft deze aan als de regelbare weerstand op </a:t>
                </a:r>
                <a14:m>
                  <m:oMath xmlns:m="http://schemas.openxmlformats.org/officeDocument/2006/math"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300 </m:t>
                    </m:r>
                    <m:r>
                      <m:rPr>
                        <m:sty m:val="p"/>
                      </m:rPr>
                      <a:rPr lang="nl-NL" sz="3200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nl-NL" sz="3200" dirty="0"/>
                  <a:t> wordt ingesteld?</a:t>
                </a:r>
                <a:endParaRPr dirty="0"/>
              </a:p>
            </p:txBody>
          </p:sp>
        </mc:Choice>
        <mc:Fallback xmlns="">
          <p:sp>
            <p:nvSpPr>
              <p:cNvPr id="235" name="Google Shape;235;p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85647" y="350163"/>
                <a:ext cx="4841673" cy="2908663"/>
              </a:xfrm>
              <a:prstGeom prst="rect">
                <a:avLst/>
              </a:prstGeom>
              <a:blipFill>
                <a:blip r:embed="rId3"/>
                <a:stretch>
                  <a:fillRect l="-2642" t="-209" r="-4277" b="-179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Afbeelding 3" descr="Afbeelding met schermopname, Lettertype, symbool, Graphics&#10;&#10;Automatisch gegenereerde beschrijving">
            <a:extLst>
              <a:ext uri="{FF2B5EF4-FFF2-40B4-BE49-F238E27FC236}">
                <a16:creationId xmlns:a16="http://schemas.microsoft.com/office/drawing/2014/main" id="{681A9D4B-142E-65FD-B4A6-C07F11AC91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2862" y="391349"/>
            <a:ext cx="357187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g2db760db1be_0_870"/>
          <p:cNvSpPr txBox="1"/>
          <p:nvPr/>
        </p:nvSpPr>
        <p:spPr>
          <a:xfrm>
            <a:off x="5685183" y="6407433"/>
            <a:ext cx="34587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        © 2022 NVON </a:t>
            </a:r>
            <a:endParaRPr/>
          </a:p>
        </p:txBody>
      </p:sp>
      <p:sp>
        <p:nvSpPr>
          <p:cNvPr id="693" name="Google Shape;693;g2db760db1be_0_87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40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br>
              <a:rPr lang="en-GB" b="1"/>
            </a:br>
            <a:endParaRPr/>
          </a:p>
        </p:txBody>
      </p:sp>
      <p:sp>
        <p:nvSpPr>
          <p:cNvPr id="694" name="Google Shape;694;g2db760db1be_0_870"/>
          <p:cNvSpPr txBox="1"/>
          <p:nvPr/>
        </p:nvSpPr>
        <p:spPr>
          <a:xfrm>
            <a:off x="628650" y="572530"/>
            <a:ext cx="7886700" cy="3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Deze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vragen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met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toelichting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zijn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ontwikkeld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door de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werkgroep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diagnostische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3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vragen</a:t>
            </a:r>
            <a:r>
              <a:rPr lang="en-GB" sz="3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van de NVON</a:t>
            </a:r>
            <a:r>
              <a:rPr lang="en-GB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Meer </a:t>
            </a:r>
            <a:r>
              <a:rPr lang="en-GB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vragen</a:t>
            </a:r>
            <a:r>
              <a:rPr lang="en-GB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GB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info </a:t>
            </a:r>
            <a:r>
              <a:rPr lang="en-GB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vind</a:t>
            </a:r>
            <a:r>
              <a:rPr lang="en-GB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je op: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lang="en-GB"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www.diagnostischevragen.nl</a:t>
            </a:r>
            <a:endParaRPr lang="en-GB" sz="3300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lang="en-GB"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5" name="Google Shape;695;g2db760db1be_0_8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50189" y="3557741"/>
            <a:ext cx="4243622" cy="1295421"/>
          </a:xfrm>
          <a:prstGeom prst="rect">
            <a:avLst/>
          </a:prstGeom>
          <a:noFill/>
          <a:ln>
            <a:noFill/>
          </a:ln>
        </p:spPr>
      </p:pic>
      <p:sp>
        <p:nvSpPr>
          <p:cNvPr id="696" name="Google Shape;696;g2db760db1be_0_870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97" name="Google Shape;697;g2db760db1be_0_870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8" name="Google Shape;698;g2db760db1be_0_870" descr="Creative Commons Attribution-ShareAlike 3.0 Unported - Wikidata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8188" y="6332184"/>
            <a:ext cx="1148977" cy="404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806</Words>
  <Application>Microsoft Office PowerPoint</Application>
  <PresentationFormat>Diavoorstelling (4:3)</PresentationFormat>
  <Paragraphs>71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4" baseType="lpstr">
      <vt:lpstr>Calibri</vt:lpstr>
      <vt:lpstr>Arial</vt:lpstr>
      <vt:lpstr>Tahoma</vt:lpstr>
      <vt:lpstr>Corbel</vt:lpstr>
      <vt:lpstr>Helvetica Neue</vt:lpstr>
      <vt:lpstr>Helvetica Neue Light</vt:lpstr>
      <vt:lpstr>source sans pro</vt:lpstr>
      <vt:lpstr>Cambria Math</vt:lpstr>
      <vt:lpstr>Kantoorthema</vt:lpstr>
      <vt:lpstr>Serieschakeling </vt:lpstr>
      <vt:lpstr>Als meer lampjes in een serieschakeling worden aangesloten, dan zal de stroomsterkte…</vt:lpstr>
      <vt:lpstr>Je sluit twee gloeilampjes in serie aan op een batterij. Het ene lampje heeft een weerstand van 2 Ω, de andere van 4 Ω. Welk lampje brandt het felst?</vt:lpstr>
      <vt:lpstr>Als de regelbare weerstand op 100 Ω staat ingesteld, geeft de ampèremeter 60 mA aan. Wat geeft deze aan als de regelbare weerstand op 300 Ω wordt ingesteld?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 Werkwijze </dc:title>
  <dc:creator>Sofie Faes</dc:creator>
  <cp:lastModifiedBy>Jeroen Nelissen</cp:lastModifiedBy>
  <cp:revision>10</cp:revision>
  <dcterms:created xsi:type="dcterms:W3CDTF">2022-02-21T09:07:39Z</dcterms:created>
  <dcterms:modified xsi:type="dcterms:W3CDTF">2024-11-21T18:42:39Z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5030db-5b96-4a80-bef5-9bbf300e0d2e_Enabled">
    <vt:lpwstr>true</vt:lpwstr>
  </property>
  <property fmtid="{D5CDD505-2E9C-101B-9397-08002B2CF9AE}" pid="3" name="MSIP_Label_415030db-5b96-4a80-bef5-9bbf300e0d2e_SetDate">
    <vt:lpwstr>2024-11-21T18:38:44Z</vt:lpwstr>
  </property>
  <property fmtid="{D5CDD505-2E9C-101B-9397-08002B2CF9AE}" pid="4" name="MSIP_Label_415030db-5b96-4a80-bef5-9bbf300e0d2e_Method">
    <vt:lpwstr>Standard</vt:lpwstr>
  </property>
  <property fmtid="{D5CDD505-2E9C-101B-9397-08002B2CF9AE}" pid="5" name="MSIP_Label_415030db-5b96-4a80-bef5-9bbf300e0d2e_Name">
    <vt:lpwstr>General</vt:lpwstr>
  </property>
  <property fmtid="{D5CDD505-2E9C-101B-9397-08002B2CF9AE}" pid="6" name="MSIP_Label_415030db-5b96-4a80-bef5-9bbf300e0d2e_SiteId">
    <vt:lpwstr>9e9002aa-e50e-44b8-bb7a-021d21198024</vt:lpwstr>
  </property>
  <property fmtid="{D5CDD505-2E9C-101B-9397-08002B2CF9AE}" pid="7" name="MSIP_Label_415030db-5b96-4a80-bef5-9bbf300e0d2e_ActionId">
    <vt:lpwstr>f750b3a0-e81e-4039-9904-49901bf7d6a2</vt:lpwstr>
  </property>
  <property fmtid="{D5CDD505-2E9C-101B-9397-08002B2CF9AE}" pid="8" name="MSIP_Label_415030db-5b96-4a80-bef5-9bbf300e0d2e_ContentBits">
    <vt:lpwstr>0</vt:lpwstr>
  </property>
</Properties>
</file>