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58" r:id="rId3"/>
    <p:sldId id="264" r:id="rId4"/>
    <p:sldId id="266" r:id="rId5"/>
    <p:sldId id="268" r:id="rId6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Corbel" panose="020B0503020204020204" pitchFamily="34" charset="0"/>
      <p:regular r:id="rId9"/>
      <p:bold r:id="rId10"/>
      <p:italic r:id="rId11"/>
      <p:boldItalic r:id="rId12"/>
    </p:embeddedFont>
    <p:embeddedFont>
      <p:font typeface="Helvetica Neue" panose="020B0604020202020204" charset="0"/>
      <p:regular r:id="rId13"/>
      <p:bold r:id="rId14"/>
      <p:italic r:id="rId15"/>
      <p:boldItalic r:id="rId16"/>
    </p:embeddedFont>
    <p:embeddedFont>
      <p:font typeface="Helvetica Neue Light" panose="020B0604020202020204" charset="0"/>
      <p:regular r:id="rId17"/>
      <p:bold r:id="rId18"/>
      <p:italic r:id="rId19"/>
      <p:boldItalic r:id="rId20"/>
    </p:embeddedFont>
    <p:embeddedFont>
      <p:font typeface="source sans pro" panose="020B0503030403020204" pitchFamily="34" charset="0"/>
      <p:regular r:id="rId21"/>
    </p:embeddedFont>
    <p:embeddedFont>
      <p:font typeface="Tahoma" panose="020B0604030504040204" pitchFamily="3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gjoNKir+jlsMI86n4gm4A2P958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407" autoAdjust="0"/>
  </p:normalViewPr>
  <p:slideViewPr>
    <p:cSldViewPr snapToGrid="0">
      <p:cViewPr varScale="1">
        <p:scale>
          <a:sx n="27" d="100"/>
          <a:sy n="27" d="100"/>
        </p:scale>
        <p:origin x="20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34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594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stroomsterkte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serieschakeling</a:t>
            </a:r>
            <a:r>
              <a:rPr lang="en-GB" dirty="0"/>
              <a:t> vast </a:t>
            </a:r>
            <a:r>
              <a:rPr lang="en-GB" dirty="0" err="1"/>
              <a:t>staat</a:t>
            </a:r>
            <a:r>
              <a:rPr lang="en-GB" dirty="0"/>
              <a:t>. Dat </a:t>
            </a:r>
            <a:r>
              <a:rPr lang="en-GB" dirty="0" err="1"/>
              <a:t>komt</a:t>
            </a:r>
            <a:r>
              <a:rPr lang="en-GB" dirty="0"/>
              <a:t> door wat ze </a:t>
            </a:r>
            <a:r>
              <a:rPr lang="en-GB" dirty="0" err="1"/>
              <a:t>geleerd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: </a:t>
            </a:r>
            <a:r>
              <a:rPr lang="en-GB" dirty="0" err="1"/>
              <a:t>I_tot</a:t>
            </a:r>
            <a:r>
              <a:rPr lang="en-GB" dirty="0"/>
              <a:t> = I_1 = I_2. Maar </a:t>
            </a:r>
            <a:r>
              <a:rPr lang="en-GB" dirty="0" err="1"/>
              <a:t>deze</a:t>
            </a:r>
            <a:r>
              <a:rPr lang="en-GB" dirty="0"/>
              <a:t> regel </a:t>
            </a:r>
            <a:r>
              <a:rPr lang="en-GB" dirty="0" err="1"/>
              <a:t>zegt</a:t>
            </a:r>
            <a:r>
              <a:rPr lang="en-GB" dirty="0"/>
              <a:t> </a:t>
            </a:r>
            <a:r>
              <a:rPr lang="en-GB" dirty="0" err="1"/>
              <a:t>alleen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stroomsterkte</a:t>
            </a:r>
            <a:r>
              <a:rPr lang="en-GB" dirty="0"/>
              <a:t> door </a:t>
            </a:r>
            <a:r>
              <a:rPr lang="en-GB" dirty="0" err="1"/>
              <a:t>elke</a:t>
            </a:r>
            <a:r>
              <a:rPr lang="en-GB" dirty="0"/>
              <a:t> component op elk moment </a:t>
            </a:r>
            <a:r>
              <a:rPr lang="en-GB" dirty="0" err="1"/>
              <a:t>gelijk</a:t>
            </a:r>
            <a:r>
              <a:rPr lang="en-GB" dirty="0"/>
              <a:t> is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elkaar</a:t>
            </a:r>
            <a:r>
              <a:rPr lang="en-GB" dirty="0"/>
              <a:t>. </a:t>
            </a:r>
            <a:r>
              <a:rPr lang="nl-NL" dirty="0"/>
              <a:t>Bijvoorbeeld: Mijn huis is evenveel waard als dat van mijn buurman, maar beide prijzen kunnen wel tegelijkertijd stijgen of dalen.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A: Correct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B: </a:t>
            </a:r>
            <a:r>
              <a:rPr lang="nl-NL" dirty="0"/>
              <a:t>Je denkt misschien: de stroomsterkte in een serieschakeling is constant. Maar de stroomsterkte in een serieschakeling kan wel veranderen. Alleen is op elk moment de stroomsterkte door elke component. Bijvoorbeeld: Mijn huis is evenveel waard als dat van mijn buurman, maar beide prijzen kunnen wel tegelijkertijd stijgen of dalen.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C: </a:t>
            </a:r>
            <a:r>
              <a:rPr lang="nl-NL" dirty="0"/>
              <a:t>Je denkt misschien: Meer lampjes hebben meer stroom nodig. Maar de spanning staat vast. De weerstand wordt groter, dus de stroomsterkte neemt af.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D: De spanning </a:t>
            </a:r>
            <a:r>
              <a:rPr lang="en-GB" dirty="0" err="1"/>
              <a:t>en</a:t>
            </a:r>
            <a:r>
              <a:rPr lang="en-GB" dirty="0"/>
              <a:t>/of </a:t>
            </a:r>
            <a:r>
              <a:rPr lang="en-GB" dirty="0" err="1"/>
              <a:t>weerstand</a:t>
            </a:r>
            <a:r>
              <a:rPr lang="en-GB" dirty="0"/>
              <a:t> is </a:t>
            </a:r>
            <a:r>
              <a:rPr lang="en-GB" dirty="0" err="1"/>
              <a:t>hier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nodig</a:t>
            </a:r>
            <a:r>
              <a:rPr lang="en-GB" dirty="0"/>
              <a:t>. Extra </a:t>
            </a:r>
            <a:r>
              <a:rPr lang="en-GB" dirty="0" err="1"/>
              <a:t>lampje</a:t>
            </a:r>
            <a:r>
              <a:rPr lang="en-GB" dirty="0"/>
              <a:t> in </a:t>
            </a:r>
            <a:r>
              <a:rPr lang="en-GB" dirty="0" err="1"/>
              <a:t>serie</a:t>
            </a:r>
            <a:r>
              <a:rPr lang="en-GB" dirty="0"/>
              <a:t> </a:t>
            </a:r>
            <a:r>
              <a:rPr lang="en-GB" dirty="0" err="1"/>
              <a:t>betekent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totale</a:t>
            </a:r>
            <a:r>
              <a:rPr lang="en-GB" dirty="0"/>
              <a:t> </a:t>
            </a:r>
            <a:r>
              <a:rPr lang="en-GB" dirty="0" err="1"/>
              <a:t>weerstand</a:t>
            </a:r>
            <a:r>
              <a:rPr lang="en-GB" dirty="0"/>
              <a:t>.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constante</a:t>
            </a:r>
            <a:r>
              <a:rPr lang="en-GB" dirty="0"/>
              <a:t> spanning </a:t>
            </a:r>
            <a:r>
              <a:rPr lang="en-GB" dirty="0" err="1"/>
              <a:t>levert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(U=IR)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kleinere</a:t>
            </a:r>
            <a:r>
              <a:rPr lang="en-GB" dirty="0"/>
              <a:t> </a:t>
            </a:r>
            <a:r>
              <a:rPr lang="en-GB" dirty="0" err="1"/>
              <a:t>stroomsterkte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Auteurs: </a:t>
            </a:r>
            <a:r>
              <a:rPr lang="nl-NL" dirty="0"/>
              <a:t>G.J. de With (i.s.m. J. Voorzanger en J. Brill)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Bron: </a:t>
            </a:r>
            <a:r>
              <a:rPr lang="en-US" dirty="0"/>
              <a:t>Paul Hewitt: 60 Questions Physics Students should know, </a:t>
            </a:r>
            <a:r>
              <a:rPr lang="en-US" dirty="0" err="1"/>
              <a:t>vr</a:t>
            </a:r>
            <a:r>
              <a:rPr lang="en-US" dirty="0"/>
              <a:t> 30</a:t>
            </a:r>
            <a:endParaRPr lang="nl-N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46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</a:t>
                </a:r>
                <a:r>
                  <a:rPr lang="nl-NL" dirty="0" err="1"/>
                  <a:t>Leerlingen</a:t>
                </a:r>
                <a:r>
                  <a:rPr lang="nl-NL" dirty="0"/>
                  <a:t> </a:t>
                </a:r>
                <a:r>
                  <a:rPr lang="nl-NL" dirty="0" err="1"/>
                  <a:t>denken</a:t>
                </a:r>
                <a:r>
                  <a:rPr lang="nl-NL" dirty="0"/>
                  <a:t>: Meer </a:t>
                </a:r>
                <a:r>
                  <a:rPr lang="nl-NL" dirty="0" err="1"/>
                  <a:t>weerstand</a:t>
                </a:r>
                <a:r>
                  <a:rPr lang="nl-NL" dirty="0"/>
                  <a:t> -&gt; minder </a:t>
                </a:r>
                <a:r>
                  <a:rPr lang="nl-NL" dirty="0" err="1"/>
                  <a:t>stroomsterkte</a:t>
                </a:r>
                <a:r>
                  <a:rPr lang="nl-NL" dirty="0"/>
                  <a:t> -&gt; minder </a:t>
                </a:r>
                <a:r>
                  <a:rPr lang="nl-NL" dirty="0" err="1"/>
                  <a:t>fel</a:t>
                </a:r>
                <a:r>
                  <a:rPr lang="nl-NL" dirty="0"/>
                  <a:t> </a:t>
                </a:r>
                <a:r>
                  <a:rPr lang="nl-NL" dirty="0" err="1"/>
                  <a:t>branden</a:t>
                </a:r>
                <a:r>
                  <a:rPr lang="nl-NL" dirty="0"/>
                  <a:t>. Maar ze </a:t>
                </a:r>
                <a:r>
                  <a:rPr lang="nl-NL" dirty="0" err="1"/>
                  <a:t>zien</a:t>
                </a:r>
                <a:r>
                  <a:rPr lang="nl-NL" dirty="0"/>
                  <a:t> </a:t>
                </a:r>
                <a:r>
                  <a:rPr lang="nl-NL" dirty="0" err="1"/>
                  <a:t>niet</a:t>
                </a:r>
                <a:r>
                  <a:rPr lang="nl-NL" dirty="0"/>
                  <a:t> </a:t>
                </a:r>
                <a:r>
                  <a:rPr lang="nl-NL" dirty="0" err="1"/>
                  <a:t>dat</a:t>
                </a:r>
                <a:r>
                  <a:rPr lang="nl-NL" dirty="0"/>
                  <a:t> </a:t>
                </a:r>
                <a:r>
                  <a:rPr lang="nl-NL" dirty="0" err="1"/>
                  <a:t>hier</a:t>
                </a:r>
                <a:r>
                  <a:rPr lang="nl-NL" dirty="0"/>
                  <a:t> de spanning </a:t>
                </a:r>
                <a:r>
                  <a:rPr lang="nl-NL" dirty="0" err="1"/>
                  <a:t>verdeeld</a:t>
                </a:r>
                <a:r>
                  <a:rPr lang="nl-NL" dirty="0"/>
                  <a:t> </a:t>
                </a:r>
                <a:r>
                  <a:rPr lang="nl-NL" dirty="0" err="1"/>
                  <a:t>wordt</a:t>
                </a:r>
                <a:r>
                  <a:rPr lang="nl-NL" dirty="0"/>
                  <a:t> </a:t>
                </a:r>
                <a:r>
                  <a:rPr lang="nl-NL" dirty="0" err="1"/>
                  <a:t>naar</a:t>
                </a:r>
                <a:r>
                  <a:rPr lang="nl-NL" dirty="0"/>
                  <a:t> </a:t>
                </a:r>
                <a:r>
                  <a:rPr lang="nl-NL" dirty="0" err="1"/>
                  <a:t>rato</a:t>
                </a:r>
                <a:r>
                  <a:rPr lang="nl-NL" dirty="0"/>
                  <a:t> van de </a:t>
                </a:r>
                <a:r>
                  <a:rPr lang="nl-NL" dirty="0" err="1"/>
                  <a:t>weerstanden</a:t>
                </a:r>
                <a:r>
                  <a:rPr lang="nl-NL" dirty="0"/>
                  <a:t>. De lamp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 krijgt de</a:t>
                </a:r>
                <a:r>
                  <a:rPr lang="nl-NL" baseline="0" dirty="0"/>
                  <a:t> meeste spanning en brandt dus het felst. </a:t>
                </a: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Je denkt misschien: Weinig weerstand betekent veel stroom. Maar bedenk je dat in een serieschakeling de stroom door elke component gelijk is. De spanning wordt verdeeld.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De lampjes krijgen wel evenveel stroom (want het is een serieschakeling). Maar de spanning is niet even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D De spanning en de stroomsterkte zijn niet gegeven, toch kun je met redeneren deze vraag beantwoorden.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Choice>
        <mc:Fallback xmlns="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</a:t>
                </a:r>
                <a:r>
                  <a:rPr lang="nl-NL" dirty="0" err="1"/>
                  <a:t>Leerlingen</a:t>
                </a:r>
                <a:r>
                  <a:rPr lang="nl-NL" dirty="0"/>
                  <a:t> </a:t>
                </a:r>
                <a:r>
                  <a:rPr lang="nl-NL" dirty="0" err="1"/>
                  <a:t>denken</a:t>
                </a:r>
                <a:r>
                  <a:rPr lang="nl-NL" dirty="0"/>
                  <a:t>: Meer </a:t>
                </a:r>
                <a:r>
                  <a:rPr lang="nl-NL" dirty="0" err="1"/>
                  <a:t>weerstand</a:t>
                </a:r>
                <a:r>
                  <a:rPr lang="nl-NL" dirty="0"/>
                  <a:t> -&gt; minder </a:t>
                </a:r>
                <a:r>
                  <a:rPr lang="nl-NL" dirty="0" err="1"/>
                  <a:t>stroomsterkte</a:t>
                </a:r>
                <a:r>
                  <a:rPr lang="nl-NL" dirty="0"/>
                  <a:t> -&gt; minder </a:t>
                </a:r>
                <a:r>
                  <a:rPr lang="nl-NL" dirty="0" err="1"/>
                  <a:t>fel</a:t>
                </a:r>
                <a:r>
                  <a:rPr lang="nl-NL" dirty="0"/>
                  <a:t> </a:t>
                </a:r>
                <a:r>
                  <a:rPr lang="nl-NL" dirty="0" err="1"/>
                  <a:t>branden</a:t>
                </a:r>
                <a:r>
                  <a:rPr lang="nl-NL" dirty="0"/>
                  <a:t>. Maar ze </a:t>
                </a:r>
                <a:r>
                  <a:rPr lang="nl-NL" dirty="0" err="1"/>
                  <a:t>zien</a:t>
                </a:r>
                <a:r>
                  <a:rPr lang="nl-NL" dirty="0"/>
                  <a:t> </a:t>
                </a:r>
                <a:r>
                  <a:rPr lang="nl-NL" dirty="0" err="1"/>
                  <a:t>niet</a:t>
                </a:r>
                <a:r>
                  <a:rPr lang="nl-NL" dirty="0"/>
                  <a:t> </a:t>
                </a:r>
                <a:r>
                  <a:rPr lang="nl-NL" dirty="0" err="1"/>
                  <a:t>dat</a:t>
                </a:r>
                <a:r>
                  <a:rPr lang="nl-NL" dirty="0"/>
                  <a:t> </a:t>
                </a:r>
                <a:r>
                  <a:rPr lang="nl-NL" dirty="0" err="1"/>
                  <a:t>hier</a:t>
                </a:r>
                <a:r>
                  <a:rPr lang="nl-NL" dirty="0"/>
                  <a:t> de spanning </a:t>
                </a:r>
                <a:r>
                  <a:rPr lang="nl-NL" dirty="0" err="1"/>
                  <a:t>verdeeld</a:t>
                </a:r>
                <a:r>
                  <a:rPr lang="nl-NL" dirty="0"/>
                  <a:t> </a:t>
                </a:r>
                <a:r>
                  <a:rPr lang="nl-NL" dirty="0" err="1"/>
                  <a:t>wordt</a:t>
                </a:r>
                <a:r>
                  <a:rPr lang="nl-NL" dirty="0"/>
                  <a:t> </a:t>
                </a:r>
                <a:r>
                  <a:rPr lang="nl-NL" dirty="0" err="1"/>
                  <a:t>naar</a:t>
                </a:r>
                <a:r>
                  <a:rPr lang="nl-NL" dirty="0"/>
                  <a:t> </a:t>
                </a:r>
                <a:r>
                  <a:rPr lang="nl-NL" dirty="0" err="1"/>
                  <a:t>rato</a:t>
                </a:r>
                <a:r>
                  <a:rPr lang="nl-NL" dirty="0"/>
                  <a:t> van de </a:t>
                </a:r>
                <a:r>
                  <a:rPr lang="nl-NL" dirty="0" err="1"/>
                  <a:t>weerstanden</a:t>
                </a:r>
                <a:r>
                  <a:rPr lang="nl-NL" dirty="0"/>
                  <a:t>. De lamp van </a:t>
                </a:r>
                <a:r>
                  <a:rPr lang="nl-NL" b="0" i="0">
                    <a:latin typeface="Cambria Math" panose="02040503050406030204" pitchFamily="18" charset="0"/>
                  </a:rPr>
                  <a:t>4 Ω</a:t>
                </a:r>
                <a:r>
                  <a:rPr lang="nl-NL" dirty="0"/>
                  <a:t> krijgt de</a:t>
                </a:r>
                <a:r>
                  <a:rPr lang="nl-NL" baseline="0" dirty="0"/>
                  <a:t> meeste spanning en brandt dus het felst. </a:t>
                </a: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Je denkt misschien: Weinig weerstand betekent veel stroom. Maar bedenk je dat in een serieschakeling de stroom door elke component gelijk is. De spanning wordt verdeeld.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De lampjes krijgen wel evenveel stroom (want het is een serieschakeling). Maar de spanning is niet even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D De spanning en de stroomsterkte zijn niet gegeven, toch kun je met redeneren deze vraag beantwoorden.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Fallback>
      </mc:AlternateContent>
      <p:sp>
        <p:nvSpPr>
          <p:cNvPr id="214" name="Google Shape;2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314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De stroomsterkte in een serieschakeling kan niet veranderen (zie 1</a:t>
                </a:r>
                <a:r>
                  <a:rPr lang="nl-NL" baseline="30000" dirty="0"/>
                  <a:t>e</a:t>
                </a:r>
                <a:r>
                  <a:rPr lang="nl-NL" dirty="0"/>
                  <a:t> vraag). Verder goed opletten dat het om de totale weerstand gaat, niet om de weerstand van de variabele weerstand alleen.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Uitwerking: De totale weerstand van de schakeling neemt toe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naar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. De weerstand wordt dus 2x zo groot. De spanning blijft gelijk, dus de stroomsterkte wordt 2x zo klein (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).</a:t>
                </a:r>
                <a:r>
                  <a:rPr lang="nl-NL" baseline="0" dirty="0"/>
                  <a:t> </a:t>
                </a:r>
                <a:r>
                  <a:rPr lang="nl-NL" dirty="0"/>
                  <a:t>De stroomsterkte is dus</a:t>
                </a:r>
                <a:r>
                  <a:rPr lang="nl-NL" baseline="0" dirty="0"/>
                  <a:t> </a:t>
                </a:r>
                <a14:m>
                  <m:oMath xmlns:m="http://schemas.openxmlformats.org/officeDocument/2006/math">
                    <m:r>
                      <a:rPr lang="nl-NL" b="0" i="1" baseline="0" smtClean="0">
                        <a:latin typeface="Cambria Math" panose="02040503050406030204" pitchFamily="18" charset="0"/>
                      </a:rPr>
                      <m:t>30 </m:t>
                    </m:r>
                    <m:r>
                      <m:rPr>
                        <m:sty m:val="p"/>
                      </m:rPr>
                      <a:rPr lang="nl-NL" b="0" i="0" baseline="0" smtClean="0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r>
                  <a:rPr lang="nl-NL" dirty="0"/>
                  <a:t>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De regelbare weerstand wordt 3x zo groot, dus je denkt misschien dat de stroomsterkte 3x zo klein wordt. Maar de totale weerstand gaat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 naar</a:t>
                </a:r>
                <a14:m>
                  <m:oMath xmlns:m="http://schemas.openxmlformats.org/officeDocument/2006/math">
                    <m:r>
                      <a:rPr lang="nl-NL" b="0" i="1" dirty="0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m:rPr>
                        <m:sty m:val="p"/>
                      </m:rPr>
                      <a:rPr lang="nl-NL" b="0" i="0" dirty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, dus 2x zo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Je denkt misschien: in een serieschakeling blijft de stroomsterkte </a:t>
                </a:r>
                <a:r>
                  <a:rPr lang="nl-NL" i="1" dirty="0"/>
                  <a:t>constant</a:t>
                </a:r>
                <a:r>
                  <a:rPr lang="nl-NL" dirty="0"/>
                  <a:t>. Maar de regel is: in een serieschakeling is de stroomsterkte </a:t>
                </a:r>
                <a:r>
                  <a:rPr lang="nl-NL" i="1" dirty="0"/>
                  <a:t>door elke component gelijk</a:t>
                </a:r>
                <a:r>
                  <a:rPr lang="nl-NL" dirty="0"/>
                  <a:t>. De totale stroomsterkte kan wel toe- of afnemen volgens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lang="nl-NL" dirty="0"/>
                  <a:t>D Je denkt misschien: de weerstand wordt 2x zo groot, dus de stroomsterkte wordt ook 2x zo groot. Maar in de formule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 blijft de spanning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nl-NL" dirty="0"/>
                  <a:t> constant. De weerstand wordt 2x zo groot, dus dan moet de stroomsterkte wel 2x zo klein worden.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Choice>
        <mc:Fallback xmlns="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De stroomsterkte in een serieschakeling kan niet veranderen (zie 1</a:t>
                </a:r>
                <a:r>
                  <a:rPr lang="nl-NL" baseline="30000" dirty="0"/>
                  <a:t>e</a:t>
                </a:r>
                <a:r>
                  <a:rPr lang="nl-NL" dirty="0"/>
                  <a:t> vraag). Verder goed opletten dat het om de totale weerstand gaat, niet om de weerstand van de variabele weerstand alleen.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Uitwerking: De totale weerstand van de schakeling neemt toe van </a:t>
                </a:r>
                <a:r>
                  <a:rPr lang="nl-NL" b="0" i="0">
                    <a:latin typeface="Cambria Math" panose="02040503050406030204" pitchFamily="18" charset="0"/>
                  </a:rPr>
                  <a:t>200 Ω </a:t>
                </a:r>
                <a:r>
                  <a:rPr lang="nl-NL" dirty="0"/>
                  <a:t>naar </a:t>
                </a:r>
                <a:r>
                  <a:rPr lang="nl-NL" b="0" i="0">
                    <a:latin typeface="Cambria Math" panose="02040503050406030204" pitchFamily="18" charset="0"/>
                  </a:rPr>
                  <a:t>400 Ω</a:t>
                </a:r>
                <a:r>
                  <a:rPr lang="nl-NL" dirty="0"/>
                  <a:t>. De weerstand wordt dus 2x zo groot. De spanning blijft gelijk, dus de stroomsterkte wordt 2x zo klein (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).</a:t>
                </a:r>
                <a:r>
                  <a:rPr lang="nl-NL" baseline="0" dirty="0"/>
                  <a:t> </a:t>
                </a:r>
                <a:r>
                  <a:rPr lang="nl-NL" dirty="0"/>
                  <a:t>De stroomsterkte is dus</a:t>
                </a:r>
                <a:r>
                  <a:rPr lang="nl-NL" baseline="0" dirty="0"/>
                  <a:t> </a:t>
                </a:r>
                <a:r>
                  <a:rPr lang="nl-NL" b="0" i="0" baseline="0">
                    <a:latin typeface="Cambria Math" panose="02040503050406030204" pitchFamily="18" charset="0"/>
                  </a:rPr>
                  <a:t>30 mA</a:t>
                </a:r>
                <a:r>
                  <a:rPr lang="nl-NL" dirty="0"/>
                  <a:t>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De regelbare weerstand wordt 3x zo groot, dus je denkt misschien dat de stroomsterkte 3x zo klein wordt. Maar de totale weerstand gaat van </a:t>
                </a:r>
                <a:r>
                  <a:rPr lang="nl-NL" b="0" i="0">
                    <a:latin typeface="Cambria Math" panose="02040503050406030204" pitchFamily="18" charset="0"/>
                  </a:rPr>
                  <a:t>200 Ω</a:t>
                </a:r>
                <a:r>
                  <a:rPr lang="nl-NL" dirty="0"/>
                  <a:t> naar</a:t>
                </a:r>
                <a:r>
                  <a:rPr lang="nl-NL" b="0" i="0" dirty="0">
                    <a:latin typeface="Cambria Math" panose="02040503050406030204" pitchFamily="18" charset="0"/>
                  </a:rPr>
                  <a:t>400 Ω</a:t>
                </a:r>
                <a:r>
                  <a:rPr lang="nl-NL" dirty="0"/>
                  <a:t>, dus 2x zo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Je denkt misschien: in een serieschakeling blijft de stroomsterkte </a:t>
                </a:r>
                <a:r>
                  <a:rPr lang="nl-NL" i="1" dirty="0"/>
                  <a:t>constant</a:t>
                </a:r>
                <a:r>
                  <a:rPr lang="nl-NL" dirty="0"/>
                  <a:t>. Maar de regel is: in een serieschakeling is de stroomsterkte </a:t>
                </a:r>
                <a:r>
                  <a:rPr lang="nl-NL" i="1" dirty="0"/>
                  <a:t>door elke component gelijk</a:t>
                </a:r>
                <a:r>
                  <a:rPr lang="nl-NL" dirty="0"/>
                  <a:t>. De totale stroomsterkte kan wel toe- of afnemen volgens 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lang="nl-NL" dirty="0"/>
                  <a:t>D Je denkt misschien: de weerstand wordt 2x zo groot, dus de stroomsterkte wordt ook 2x zo groot. Maar in de formule 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 blijft de spanning </a:t>
                </a:r>
                <a:r>
                  <a:rPr lang="nl-NL" b="0" i="0">
                    <a:latin typeface="Cambria Math" panose="02040503050406030204" pitchFamily="18" charset="0"/>
                  </a:rPr>
                  <a:t>𝑈</a:t>
                </a:r>
                <a:r>
                  <a:rPr lang="nl-NL" dirty="0"/>
                  <a:t> constant. De weerstand wordt 2x zo groot, dus dan moet de stroomsterkte wel 2x zo klein worden.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Fallback>
      </mc:AlternateContent>
      <p:sp>
        <p:nvSpPr>
          <p:cNvPr id="214" name="Google Shape;2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61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l-NL" dirty="0"/>
              <a:t>De vragen en toelichtingen vallen onder een </a:t>
            </a:r>
            <a:r>
              <a:rPr lang="nl-NL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CC BY-SA 4.0 licentie </a:t>
            </a:r>
            <a:r>
              <a:rPr lang="nl-NL" b="0" u="none" dirty="0"/>
              <a:t>https://creativecommons.org/licenses/by-sa/4.0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9A49-2119-46F1-8D52-41E6FAD8079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814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Serieschakeling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06913" y="1496245"/>
            <a:ext cx="908647" cy="908646"/>
            <a:chOff x="947033" y="2362454"/>
            <a:chExt cx="908647" cy="908646"/>
          </a:xfrm>
        </p:grpSpPr>
        <p:sp>
          <p:nvSpPr>
            <p:cNvPr id="109" name="Google Shape;109;p3"/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261236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806912" y="2594911"/>
            <a:ext cx="908647" cy="908646"/>
            <a:chOff x="4665644" y="2362454"/>
            <a:chExt cx="908647" cy="908646"/>
          </a:xfrm>
        </p:grpSpPr>
        <p:sp>
          <p:nvSpPr>
            <p:cNvPr id="112" name="Google Shape;112;p3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979847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806911" y="3730897"/>
            <a:ext cx="908647" cy="908646"/>
            <a:chOff x="947033" y="4156948"/>
            <a:chExt cx="908647" cy="908646"/>
          </a:xfrm>
        </p:grpSpPr>
        <p:sp>
          <p:nvSpPr>
            <p:cNvPr id="115" name="Google Shape;115;p3"/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261237" y="4382969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17" name="Google Shape;117;p3"/>
          <p:cNvGrpSpPr/>
          <p:nvPr/>
        </p:nvGrpSpPr>
        <p:grpSpPr>
          <a:xfrm>
            <a:off x="806911" y="4829563"/>
            <a:ext cx="908647" cy="908646"/>
            <a:chOff x="4665644" y="4148177"/>
            <a:chExt cx="908647" cy="908646"/>
          </a:xfrm>
        </p:grpSpPr>
        <p:sp>
          <p:nvSpPr>
            <p:cNvPr id="118" name="Google Shape;118;p3"/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20" name="Google Shape;120;p3"/>
          <p:cNvSpPr/>
          <p:nvPr/>
        </p:nvSpPr>
        <p:spPr>
          <a:xfrm>
            <a:off x="1958101" y="1655969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Kleiner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worden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1958101" y="2711037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Gelijk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blijven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1958100" y="3856597"/>
            <a:ext cx="6158289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Groter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worden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958099" y="5062409"/>
            <a:ext cx="6158290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informatie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22617" y="233219"/>
            <a:ext cx="8109782" cy="85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3600" dirty="0"/>
              <a:t>Als meer lampjes in een serieschakeling worden aangesloten, dan zal de stroomsterkte…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sp>
        <p:nvSpPr>
          <p:cNvPr id="218" name="Google Shape;218;p4"/>
          <p:cNvSpPr/>
          <p:nvPr/>
        </p:nvSpPr>
        <p:spPr>
          <a:xfrm>
            <a:off x="3871295" y="2628633"/>
            <a:ext cx="356441" cy="431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/>
          </a:p>
        </p:txBody>
      </p:sp>
      <p:grpSp>
        <p:nvGrpSpPr>
          <p:cNvPr id="219" name="Google Shape;219;p4"/>
          <p:cNvGrpSpPr/>
          <p:nvPr/>
        </p:nvGrpSpPr>
        <p:grpSpPr>
          <a:xfrm>
            <a:off x="973791" y="4076370"/>
            <a:ext cx="908647" cy="908646"/>
            <a:chOff x="1339856" y="4930964"/>
            <a:chExt cx="908647" cy="908646"/>
          </a:xfrm>
        </p:grpSpPr>
        <p:sp>
          <p:nvSpPr>
            <p:cNvPr id="220" name="Google Shape;220;p4"/>
            <p:cNvSpPr/>
            <p:nvPr/>
          </p:nvSpPr>
          <p:spPr>
            <a:xfrm>
              <a:off x="1339856" y="493096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1654059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3040415" y="4076370"/>
            <a:ext cx="908647" cy="908646"/>
            <a:chOff x="4181543" y="4930964"/>
            <a:chExt cx="908647" cy="908646"/>
          </a:xfrm>
        </p:grpSpPr>
        <p:sp>
          <p:nvSpPr>
            <p:cNvPr id="223" name="Google Shape;223;p4"/>
            <p:cNvSpPr/>
            <p:nvPr/>
          </p:nvSpPr>
          <p:spPr>
            <a:xfrm>
              <a:off x="4181543" y="493096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4495746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25" name="Google Shape;225;p4"/>
          <p:cNvGrpSpPr/>
          <p:nvPr/>
        </p:nvGrpSpPr>
        <p:grpSpPr>
          <a:xfrm>
            <a:off x="5107039" y="4076370"/>
            <a:ext cx="908647" cy="908646"/>
            <a:chOff x="7016818" y="4930964"/>
            <a:chExt cx="908647" cy="908646"/>
          </a:xfrm>
        </p:grpSpPr>
        <p:sp>
          <p:nvSpPr>
            <p:cNvPr id="226" name="Google Shape;226;p4"/>
            <p:cNvSpPr/>
            <p:nvPr/>
          </p:nvSpPr>
          <p:spPr>
            <a:xfrm>
              <a:off x="7016818" y="4930964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7331022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28" name="Google Shape;228;p4"/>
          <p:cNvGrpSpPr/>
          <p:nvPr/>
        </p:nvGrpSpPr>
        <p:grpSpPr>
          <a:xfrm>
            <a:off x="7173663" y="4076370"/>
            <a:ext cx="908647" cy="908646"/>
            <a:chOff x="9854506" y="4930964"/>
            <a:chExt cx="908647" cy="908646"/>
          </a:xfrm>
        </p:grpSpPr>
        <p:sp>
          <p:nvSpPr>
            <p:cNvPr id="229" name="Google Shape;229;p4"/>
            <p:cNvSpPr/>
            <p:nvPr/>
          </p:nvSpPr>
          <p:spPr>
            <a:xfrm>
              <a:off x="9854506" y="4930964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10168710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31" name="Google Shape;231;p4"/>
          <p:cNvSpPr/>
          <p:nvPr/>
        </p:nvSpPr>
        <p:spPr>
          <a:xfrm>
            <a:off x="838334" y="5032672"/>
            <a:ext cx="1172569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Ω</a:t>
            </a:r>
            <a:endParaRPr dirty="0"/>
          </a:p>
        </p:txBody>
      </p:sp>
      <p:sp>
        <p:nvSpPr>
          <p:cNvPr id="232" name="Google Shape;232;p4"/>
          <p:cNvSpPr/>
          <p:nvPr/>
        </p:nvSpPr>
        <p:spPr>
          <a:xfrm>
            <a:off x="2984835" y="5047262"/>
            <a:ext cx="1283962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4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Ω</a:t>
            </a:r>
            <a:endParaRPr lang="el-GR" sz="2800" dirty="0"/>
          </a:p>
        </p:txBody>
      </p:sp>
      <p:sp>
        <p:nvSpPr>
          <p:cNvPr id="233" name="Google Shape;233;p4"/>
          <p:cNvSpPr/>
          <p:nvPr/>
        </p:nvSpPr>
        <p:spPr>
          <a:xfrm>
            <a:off x="4739088" y="5057241"/>
            <a:ext cx="164454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"/>
          <p:cNvSpPr/>
          <p:nvPr/>
        </p:nvSpPr>
        <p:spPr>
          <a:xfrm>
            <a:off x="6779794" y="5057259"/>
            <a:ext cx="1696384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weinig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informatie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Google Shape;235;p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729419" y="548639"/>
                <a:ext cx="5654217" cy="2908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0000"/>
              </a:bodyPr>
              <a:lstStyle/>
              <a:p>
                <a:pPr marL="0" lvl="0" indent="0" algn="l" rtl="0">
                  <a:lnSpc>
                    <a:spcPct val="121212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Calibri"/>
                  <a:buNone/>
                </a:pPr>
                <a:r>
                  <a:rPr lang="nl-NL" sz="3200" dirty="0"/>
                  <a:t>Je sluit twee gloeilampjes in serie aan op een batterij. Het ene lampje heeft een weerstand van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nl-NL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, de andere van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. Welk lampje brandt het felst?</a:t>
                </a:r>
                <a:endParaRPr dirty="0"/>
              </a:p>
            </p:txBody>
          </p:sp>
        </mc:Choice>
        <mc:Fallback xmlns="">
          <p:sp>
            <p:nvSpPr>
              <p:cNvPr id="235" name="Google Shape;235;p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9419" y="548639"/>
                <a:ext cx="5654217" cy="2908663"/>
              </a:xfrm>
              <a:prstGeom prst="rect">
                <a:avLst/>
              </a:prstGeom>
              <a:blipFill>
                <a:blip r:embed="rId3"/>
                <a:stretch>
                  <a:fillRect l="-2373" t="-210" r="-30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Afbeelding 1" descr="Afbeelding met zwart, duisternis, zwart-wit">
            <a:extLst>
              <a:ext uri="{FF2B5EF4-FFF2-40B4-BE49-F238E27FC236}">
                <a16:creationId xmlns:a16="http://schemas.microsoft.com/office/drawing/2014/main" id="{F476385D-C5FC-B368-C0E3-99E5784BC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736" y="180580"/>
            <a:ext cx="6286500" cy="3686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sp>
        <p:nvSpPr>
          <p:cNvPr id="218" name="Google Shape;218;p4"/>
          <p:cNvSpPr/>
          <p:nvPr/>
        </p:nvSpPr>
        <p:spPr>
          <a:xfrm>
            <a:off x="3871295" y="2628633"/>
            <a:ext cx="356441" cy="431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/>
          </a:p>
        </p:txBody>
      </p:sp>
      <p:grpSp>
        <p:nvGrpSpPr>
          <p:cNvPr id="219" name="Google Shape;219;p4"/>
          <p:cNvGrpSpPr/>
          <p:nvPr/>
        </p:nvGrpSpPr>
        <p:grpSpPr>
          <a:xfrm>
            <a:off x="973791" y="4076370"/>
            <a:ext cx="908647" cy="908646"/>
            <a:chOff x="1339856" y="4930964"/>
            <a:chExt cx="908647" cy="908646"/>
          </a:xfrm>
        </p:grpSpPr>
        <p:sp>
          <p:nvSpPr>
            <p:cNvPr id="220" name="Google Shape;220;p4"/>
            <p:cNvSpPr/>
            <p:nvPr/>
          </p:nvSpPr>
          <p:spPr>
            <a:xfrm>
              <a:off x="1339856" y="493096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1654059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3040415" y="4076370"/>
            <a:ext cx="908647" cy="908646"/>
            <a:chOff x="4181543" y="4930964"/>
            <a:chExt cx="908647" cy="908646"/>
          </a:xfrm>
        </p:grpSpPr>
        <p:sp>
          <p:nvSpPr>
            <p:cNvPr id="223" name="Google Shape;223;p4"/>
            <p:cNvSpPr/>
            <p:nvPr/>
          </p:nvSpPr>
          <p:spPr>
            <a:xfrm>
              <a:off x="4181543" y="493096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4495746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25" name="Google Shape;225;p4"/>
          <p:cNvGrpSpPr/>
          <p:nvPr/>
        </p:nvGrpSpPr>
        <p:grpSpPr>
          <a:xfrm>
            <a:off x="5107039" y="4076370"/>
            <a:ext cx="908647" cy="908646"/>
            <a:chOff x="7016818" y="4930964"/>
            <a:chExt cx="908647" cy="908646"/>
          </a:xfrm>
        </p:grpSpPr>
        <p:sp>
          <p:nvSpPr>
            <p:cNvPr id="226" name="Google Shape;226;p4"/>
            <p:cNvSpPr/>
            <p:nvPr/>
          </p:nvSpPr>
          <p:spPr>
            <a:xfrm>
              <a:off x="7016818" y="4930964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7331022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28" name="Google Shape;228;p4"/>
          <p:cNvGrpSpPr/>
          <p:nvPr/>
        </p:nvGrpSpPr>
        <p:grpSpPr>
          <a:xfrm>
            <a:off x="7173663" y="4076370"/>
            <a:ext cx="908647" cy="908646"/>
            <a:chOff x="9854506" y="4930964"/>
            <a:chExt cx="908647" cy="908646"/>
          </a:xfrm>
        </p:grpSpPr>
        <p:sp>
          <p:nvSpPr>
            <p:cNvPr id="229" name="Google Shape;229;p4"/>
            <p:cNvSpPr/>
            <p:nvPr/>
          </p:nvSpPr>
          <p:spPr>
            <a:xfrm>
              <a:off x="9854506" y="4930964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10168710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31" name="Google Shape;231;p4"/>
          <p:cNvSpPr/>
          <p:nvPr/>
        </p:nvSpPr>
        <p:spPr>
          <a:xfrm>
            <a:off x="838334" y="5032672"/>
            <a:ext cx="1172569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Ω</a:t>
            </a:r>
            <a:endParaRPr dirty="0"/>
          </a:p>
        </p:txBody>
      </p:sp>
      <p:sp>
        <p:nvSpPr>
          <p:cNvPr id="232" name="Google Shape;232;p4"/>
          <p:cNvSpPr/>
          <p:nvPr/>
        </p:nvSpPr>
        <p:spPr>
          <a:xfrm>
            <a:off x="2984835" y="5047262"/>
            <a:ext cx="1283962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4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Ω</a:t>
            </a:r>
            <a:endParaRPr lang="el-GR" sz="2800" dirty="0"/>
          </a:p>
        </p:txBody>
      </p:sp>
      <p:sp>
        <p:nvSpPr>
          <p:cNvPr id="233" name="Google Shape;233;p4"/>
          <p:cNvSpPr/>
          <p:nvPr/>
        </p:nvSpPr>
        <p:spPr>
          <a:xfrm>
            <a:off x="4739088" y="5057241"/>
            <a:ext cx="164454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"/>
          <p:cNvSpPr/>
          <p:nvPr/>
        </p:nvSpPr>
        <p:spPr>
          <a:xfrm>
            <a:off x="6779794" y="5057259"/>
            <a:ext cx="1696384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weinig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informatie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Google Shape;235;p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85647" y="350163"/>
                <a:ext cx="4841673" cy="2908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0000"/>
              </a:bodyPr>
              <a:lstStyle/>
              <a:p>
                <a:pPr lvl="0">
                  <a:lnSpc>
                    <a:spcPct val="121212"/>
                  </a:lnSpc>
                  <a:buSzPts val="3200"/>
                </a:pPr>
                <a:r>
                  <a:rPr lang="nl-NL" sz="3200" dirty="0"/>
                  <a:t>Als de regelbare weerstand op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 staat ingesteld, geeft de ampèremeter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r>
                  <a:rPr lang="nl-NL" sz="3200" dirty="0"/>
                  <a:t> aan. Wat geeft deze aan als de regelbare weerstand op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300 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 wordt ingesteld?</a:t>
                </a:r>
                <a:endParaRPr dirty="0"/>
              </a:p>
            </p:txBody>
          </p:sp>
        </mc:Choice>
        <mc:Fallback xmlns="">
          <p:sp>
            <p:nvSpPr>
              <p:cNvPr id="235" name="Google Shape;235;p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5647" y="350163"/>
                <a:ext cx="4841673" cy="2908663"/>
              </a:xfrm>
              <a:prstGeom prst="rect">
                <a:avLst/>
              </a:prstGeom>
              <a:blipFill>
                <a:blip r:embed="rId3"/>
                <a:stretch>
                  <a:fillRect l="-2642" t="-209" r="-4277" b="-179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 descr="Afbeelding met schermopname, Lettertype, symbool, Graphics&#10;&#10;Automatisch gegenereerde beschrijving">
            <a:extLst>
              <a:ext uri="{FF2B5EF4-FFF2-40B4-BE49-F238E27FC236}">
                <a16:creationId xmlns:a16="http://schemas.microsoft.com/office/drawing/2014/main" id="{681A9D4B-142E-65FD-B4A6-C07F11AC9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862" y="391349"/>
            <a:ext cx="35718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        © 2022 NVON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</p:spPr>
        <p:txBody>
          <a:bodyPr>
            <a:normAutofit/>
          </a:bodyPr>
          <a:lstStyle/>
          <a:p>
            <a:br>
              <a:rPr lang="nl-NL" b="1" dirty="0"/>
            </a:br>
            <a:endParaRPr lang="nl-NL" dirty="0"/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628650" y="572530"/>
            <a:ext cx="7886700" cy="3363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vragen met toelichting zijn ontwikkeld door de diagnostische vragen werkgroep van de NVON</a:t>
            </a:r>
          </a:p>
          <a:p>
            <a:endParaRPr lang="nl-N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feedback, wil je bijdragen, vragen testen of samenwerken? Laat het weten via:</a:t>
            </a:r>
            <a:b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diagnostischevragen@nvon.nl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89" y="4281356"/>
            <a:ext cx="4243622" cy="1295421"/>
          </a:xfrm>
          <a:prstGeom prst="rect">
            <a:avLst/>
          </a:prstGeom>
        </p:spPr>
      </p:pic>
      <p:sp>
        <p:nvSpPr>
          <p:cNvPr id="3" name="Google Shape;256;p23">
            <a:extLst>
              <a:ext uri="{FF2B5EF4-FFF2-40B4-BE49-F238E27FC236}">
                <a16:creationId xmlns:a16="http://schemas.microsoft.com/office/drawing/2014/main" id="{3D284F5F-7F6D-0502-A99B-28EE7AF38E53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Calibri"/>
              <a:buNone/>
            </a:pPr>
            <a:endParaRPr sz="180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257;p23">
            <a:extLst>
              <a:ext uri="{FF2B5EF4-FFF2-40B4-BE49-F238E27FC236}">
                <a16:creationId xmlns:a16="http://schemas.microsoft.com/office/drawing/2014/main" id="{7DDAA764-CB52-A160-5C10-76CA2D0967B2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dirty="0"/>
          </a:p>
        </p:txBody>
      </p:sp>
      <p:pic>
        <p:nvPicPr>
          <p:cNvPr id="1028" name="Picture 4" descr="Creative Commons Attribution-ShareAlike 3.0 Unported - Wikidata">
            <a:extLst>
              <a:ext uri="{FF2B5EF4-FFF2-40B4-BE49-F238E27FC236}">
                <a16:creationId xmlns:a16="http://schemas.microsoft.com/office/drawing/2014/main" id="{9F608E1F-C09A-D688-42AC-36E8E187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8" y="6332184"/>
            <a:ext cx="1148977" cy="4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8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820</Words>
  <Application>Microsoft Office PowerPoint</Application>
  <PresentationFormat>Diavoorstelling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Calibri</vt:lpstr>
      <vt:lpstr>Arial</vt:lpstr>
      <vt:lpstr>Tahoma</vt:lpstr>
      <vt:lpstr>Helvetica Neue Light</vt:lpstr>
      <vt:lpstr>Helvetica Neue</vt:lpstr>
      <vt:lpstr>Cambria Math</vt:lpstr>
      <vt:lpstr>Corbel</vt:lpstr>
      <vt:lpstr>source sans pro</vt:lpstr>
      <vt:lpstr>Kantoorthema</vt:lpstr>
      <vt:lpstr>Serieschakeling </vt:lpstr>
      <vt:lpstr>Als meer lampjes in een serieschakeling worden aangesloten, dan zal de stroomsterkte…</vt:lpstr>
      <vt:lpstr>Je sluit twee gloeilampjes in serie aan op een batterij. Het ene lampje heeft een weerstand van 2 Ω, de andere van 4 Ω. Welk lampje brandt het felst?</vt:lpstr>
      <vt:lpstr>Als de regelbare weerstand op 100 Ω staat ingesteld, geeft de ampèremeter 60 mA aan. Wat geeft deze aan als de regelbare weerstand op 300 Ω wordt ingesteld?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 </dc:title>
  <dc:creator>Sofie Faes</dc:creator>
  <cp:lastModifiedBy>J.C.E. Brill</cp:lastModifiedBy>
  <cp:revision>9</cp:revision>
  <dcterms:created xsi:type="dcterms:W3CDTF">2022-02-21T09:07:39Z</dcterms:created>
  <dcterms:modified xsi:type="dcterms:W3CDTF">2024-04-10T18:27:52Z</dcterms:modified>
</cp:coreProperties>
</file>