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7"/>
  </p:notesMasterIdLst>
  <p:sldIdLst>
    <p:sldId id="269" r:id="rId2"/>
    <p:sldId id="258" r:id="rId3"/>
    <p:sldId id="264" r:id="rId4"/>
    <p:sldId id="266" r:id="rId5"/>
    <p:sldId id="280" r:id="rId6"/>
  </p:sldIdLst>
  <p:sldSz cx="9144000" cy="6858000" type="screen4x3"/>
  <p:notesSz cx="6858000" cy="9144000"/>
  <p:embeddedFontLst>
    <p:embeddedFont>
      <p:font typeface="Cambria Math" panose="02040503050406030204" pitchFamily="18" charset="0"/>
      <p:regular r:id="rId8"/>
    </p:embeddedFont>
    <p:embeddedFont>
      <p:font typeface="Corbel" panose="020B0503020204020204" pitchFamily="34" charset="0"/>
      <p:regular r:id="rId9"/>
      <p:bold r:id="rId10"/>
      <p:italic r:id="rId11"/>
      <p:boldItalic r:id="rId12"/>
    </p:embeddedFont>
    <p:embeddedFont>
      <p:font typeface="Helvetica Neue" panose="020B0604020202020204" charset="0"/>
      <p:regular r:id="rId13"/>
      <p:bold r:id="rId14"/>
      <p:italic r:id="rId15"/>
      <p:boldItalic r:id="rId16"/>
    </p:embeddedFont>
    <p:embeddedFont>
      <p:font typeface="Helvetica Neue Light" panose="020B0604020202020204" charset="0"/>
      <p:regular r:id="rId17"/>
      <p:bold r:id="rId18"/>
      <p:italic r:id="rId19"/>
      <p:boldItalic r:id="rId20"/>
    </p:embeddedFont>
    <p:embeddedFont>
      <p:font typeface="source sans pro" panose="020B0503030403020204" pitchFamily="34" charset="0"/>
      <p:regular r:id="rId21"/>
      <p:bold r:id="rId22"/>
      <p:italic r:id="rId23"/>
      <p:boldItalic r:id="rId24"/>
    </p:embeddedFont>
    <p:embeddedFont>
      <p:font typeface="Tahoma" panose="020B0604030504040204" pitchFamily="34" charset="0"/>
      <p:regular r:id="rId25"/>
      <p:bold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1" roundtripDataSignature="AMtx7mgjoNKir+jlsMI86n4gm4A2P958s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99897D-20B4-4298-A532-9CAB33602C9E}" v="1" dt="2024-11-21T18:42:33.2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6407" autoAdjust="0"/>
  </p:normalViewPr>
  <p:slideViewPr>
    <p:cSldViewPr snapToGrid="0">
      <p:cViewPr varScale="1">
        <p:scale>
          <a:sx n="62" d="100"/>
          <a:sy n="62" d="100"/>
        </p:scale>
        <p:origin x="30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font" Target="fonts/font6.fntdata"/><Relationship Id="rId18" Type="http://schemas.openxmlformats.org/officeDocument/2006/relationships/font" Target="fonts/font11.fntdata"/><Relationship Id="rId26" Type="http://schemas.openxmlformats.org/officeDocument/2006/relationships/font" Target="fonts/font19.fntdata"/><Relationship Id="rId3" Type="http://schemas.openxmlformats.org/officeDocument/2006/relationships/slide" Target="slides/slide2.xml"/><Relationship Id="rId21" Type="http://schemas.openxmlformats.org/officeDocument/2006/relationships/font" Target="fonts/font14.fntdata"/><Relationship Id="rId34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12" Type="http://schemas.openxmlformats.org/officeDocument/2006/relationships/font" Target="fonts/font5.fntdata"/><Relationship Id="rId17" Type="http://schemas.openxmlformats.org/officeDocument/2006/relationships/font" Target="fonts/font10.fntdata"/><Relationship Id="rId25" Type="http://schemas.openxmlformats.org/officeDocument/2006/relationships/font" Target="fonts/font18.fntdata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9.fntdata"/><Relationship Id="rId20" Type="http://schemas.openxmlformats.org/officeDocument/2006/relationships/font" Target="fonts/font1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4.fntdata"/><Relationship Id="rId24" Type="http://schemas.openxmlformats.org/officeDocument/2006/relationships/font" Target="fonts/font17.fntdata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font" Target="fonts/font8.fntdata"/><Relationship Id="rId23" Type="http://schemas.openxmlformats.org/officeDocument/2006/relationships/font" Target="fonts/font16.fntdata"/><Relationship Id="rId36" Type="http://schemas.microsoft.com/office/2016/11/relationships/changesInfo" Target="changesInfos/changesInfo1.xml"/><Relationship Id="rId10" Type="http://schemas.openxmlformats.org/officeDocument/2006/relationships/font" Target="fonts/font3.fntdata"/><Relationship Id="rId19" Type="http://schemas.openxmlformats.org/officeDocument/2006/relationships/font" Target="fonts/font12.fntdata"/><Relationship Id="rId31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font" Target="fonts/font7.fntdata"/><Relationship Id="rId22" Type="http://schemas.openxmlformats.org/officeDocument/2006/relationships/font" Target="fonts/font15.fntdata"/><Relationship Id="rId35" Type="http://schemas.openxmlformats.org/officeDocument/2006/relationships/tableStyles" Target="tableStyles.xml"/><Relationship Id="rId8" Type="http://schemas.openxmlformats.org/officeDocument/2006/relationships/font" Target="fonts/font1.fnt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roen Nelissen" userId="7fc10d7b-ee9e-4bf6-add3-32b494844037" providerId="ADAL" clId="{3799897D-20B4-4298-A532-9CAB33602C9E}"/>
    <pc:docChg chg="addSld delSld modSld">
      <pc:chgData name="Jeroen Nelissen" userId="7fc10d7b-ee9e-4bf6-add3-32b494844037" providerId="ADAL" clId="{3799897D-20B4-4298-A532-9CAB33602C9E}" dt="2024-11-21T18:42:33.205" v="23"/>
      <pc:docMkLst>
        <pc:docMk/>
      </pc:docMkLst>
      <pc:sldChg chg="modSp mod">
        <pc:chgData name="Jeroen Nelissen" userId="7fc10d7b-ee9e-4bf6-add3-32b494844037" providerId="ADAL" clId="{3799897D-20B4-4298-A532-9CAB33602C9E}" dt="2024-11-21T18:42:08.662" v="21" actId="20577"/>
        <pc:sldMkLst>
          <pc:docMk/>
          <pc:sldMk cId="2539469" sldId="266"/>
        </pc:sldMkLst>
        <pc:spChg chg="mod">
          <ac:chgData name="Jeroen Nelissen" userId="7fc10d7b-ee9e-4bf6-add3-32b494844037" providerId="ADAL" clId="{3799897D-20B4-4298-A532-9CAB33602C9E}" dt="2024-11-21T18:41:31.960" v="9" actId="20577"/>
          <ac:spMkLst>
            <pc:docMk/>
            <pc:sldMk cId="2539469" sldId="266"/>
            <ac:spMk id="231" creationId="{00000000-0000-0000-0000-000000000000}"/>
          </ac:spMkLst>
        </pc:spChg>
        <pc:spChg chg="mod">
          <ac:chgData name="Jeroen Nelissen" userId="7fc10d7b-ee9e-4bf6-add3-32b494844037" providerId="ADAL" clId="{3799897D-20B4-4298-A532-9CAB33602C9E}" dt="2024-11-21T18:41:20.389" v="4" actId="20577"/>
          <ac:spMkLst>
            <pc:docMk/>
            <pc:sldMk cId="2539469" sldId="266"/>
            <ac:spMk id="232" creationId="{00000000-0000-0000-0000-000000000000}"/>
          </ac:spMkLst>
        </pc:spChg>
        <pc:spChg chg="mod">
          <ac:chgData name="Jeroen Nelissen" userId="7fc10d7b-ee9e-4bf6-add3-32b494844037" providerId="ADAL" clId="{3799897D-20B4-4298-A532-9CAB33602C9E}" dt="2024-11-21T18:41:44.600" v="15" actId="1076"/>
          <ac:spMkLst>
            <pc:docMk/>
            <pc:sldMk cId="2539469" sldId="266"/>
            <ac:spMk id="233" creationId="{00000000-0000-0000-0000-000000000000}"/>
          </ac:spMkLst>
        </pc:spChg>
        <pc:spChg chg="mod">
          <ac:chgData name="Jeroen Nelissen" userId="7fc10d7b-ee9e-4bf6-add3-32b494844037" providerId="ADAL" clId="{3799897D-20B4-4298-A532-9CAB33602C9E}" dt="2024-11-21T18:42:08.662" v="21" actId="20577"/>
          <ac:spMkLst>
            <pc:docMk/>
            <pc:sldMk cId="2539469" sldId="266"/>
            <ac:spMk id="234" creationId="{00000000-0000-0000-0000-000000000000}"/>
          </ac:spMkLst>
        </pc:spChg>
      </pc:sldChg>
      <pc:sldChg chg="del">
        <pc:chgData name="Jeroen Nelissen" userId="7fc10d7b-ee9e-4bf6-add3-32b494844037" providerId="ADAL" clId="{3799897D-20B4-4298-A532-9CAB33602C9E}" dt="2024-11-21T18:42:31.135" v="22" actId="47"/>
        <pc:sldMkLst>
          <pc:docMk/>
          <pc:sldMk cId="676058752" sldId="268"/>
        </pc:sldMkLst>
      </pc:sldChg>
      <pc:sldChg chg="add">
        <pc:chgData name="Jeroen Nelissen" userId="7fc10d7b-ee9e-4bf6-add3-32b494844037" providerId="ADAL" clId="{3799897D-20B4-4298-A532-9CAB33602C9E}" dt="2024-11-21T18:42:33.205" v="23"/>
        <pc:sldMkLst>
          <pc:docMk/>
          <pc:sldMk cId="0" sldId="28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0759470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sa/4.0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3425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noProof="0" dirty="0"/>
              <a:t>Misvatting: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noProof="0" dirty="0"/>
              <a:t>Leerlingen denken dat de stroomsterkte in een serieschakeling vast staat. Dat komt door wat ze geleerd hebben: </a:t>
            </a:r>
            <a:r>
              <a:rPr lang="nl-NL" noProof="0" dirty="0" err="1"/>
              <a:t>I_tot</a:t>
            </a:r>
            <a:r>
              <a:rPr lang="nl-NL" noProof="0" dirty="0"/>
              <a:t> = I_1 = I_2. Maar deze regel zegt alleen dat de stroomsterkte door elke component op elk moment gelijk is aan elkaar. Bijvoorbeeld: Mijn huis is evenveel waard als dat van mijn buurman, maar beide prijzen kunnen wel tegelijkertijd stijgen of dalen.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NL" noProof="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noProof="0" dirty="0"/>
              <a:t>A: Correct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noProof="0" dirty="0"/>
              <a:t>B: Je denkt misschien: de stroomsterkte in een serieschakeling is constant. Maar de stroomsterkte in een serieschakeling kan wel veranderen. Alleen is op elk moment de stroomsterkte door elke component. Bijvoorbeeld: Mijn huis is evenveel waard als dat van mijn buurman, maar beide prijzen kunnen wel tegelijkertijd stijgen of dalen.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noProof="0" dirty="0"/>
              <a:t>C: Je denkt misschien: Meer lampjes hebben meer stroom nodig. Maar de spanning staat vast. De weerstand wordt groter, dus de stroomsterkte neemt af.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noProof="0" dirty="0"/>
              <a:t>D: De spanning en/of weerstand is hier niet nodig. Extra lampje in serie betekent meer totale weerstand. Bij constante spanning levert dat (U=IR) een kleinere stroomsterkte.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NL" noProof="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noProof="0" dirty="0"/>
              <a:t>Auteurs: G.J. de </a:t>
            </a:r>
            <a:r>
              <a:rPr lang="nl-NL" noProof="0" dirty="0" err="1"/>
              <a:t>With</a:t>
            </a:r>
            <a:r>
              <a:rPr lang="nl-NL" noProof="0" dirty="0"/>
              <a:t> (i.s.m. J. Voorzanger en J. Brill)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noProof="0" dirty="0"/>
              <a:t>Bron: Paul Hewitt: 60 </a:t>
            </a:r>
            <a:r>
              <a:rPr lang="nl-NL" noProof="0" dirty="0" err="1"/>
              <a:t>Questions</a:t>
            </a:r>
            <a:r>
              <a:rPr lang="nl-NL" noProof="0" dirty="0"/>
              <a:t> </a:t>
            </a:r>
            <a:r>
              <a:rPr lang="nl-NL" noProof="0" dirty="0" err="1"/>
              <a:t>Physics</a:t>
            </a:r>
            <a:r>
              <a:rPr lang="nl-NL" noProof="0" dirty="0"/>
              <a:t> </a:t>
            </a:r>
            <a:r>
              <a:rPr lang="nl-NL" noProof="0" dirty="0" err="1"/>
              <a:t>Students</a:t>
            </a:r>
            <a:r>
              <a:rPr lang="nl-NL" noProof="0" dirty="0"/>
              <a:t> </a:t>
            </a:r>
            <a:r>
              <a:rPr lang="nl-NL" noProof="0" dirty="0" err="1"/>
              <a:t>should</a:t>
            </a:r>
            <a:r>
              <a:rPr lang="nl-NL" noProof="0" dirty="0"/>
              <a:t> </a:t>
            </a:r>
            <a:r>
              <a:rPr lang="nl-NL" noProof="0" dirty="0" err="1"/>
              <a:t>know</a:t>
            </a:r>
            <a:r>
              <a:rPr lang="nl-NL" noProof="0" dirty="0"/>
              <a:t>, vr 30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nl-NL" noProof="0" dirty="0"/>
          </a:p>
        </p:txBody>
      </p:sp>
      <p:sp>
        <p:nvSpPr>
          <p:cNvPr id="104" name="Google Shape;10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46460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13" name="Google Shape;213;p4:notes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685800" y="4400550"/>
                <a:ext cx="5486400" cy="3600450"/>
              </a:xfrm>
              <a:prstGeom prst="rect">
                <a:avLst/>
              </a:prstGeom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nl-NL" noProof="0" dirty="0"/>
                  <a:t>Misvatting: Leerlingen denken: Meer weerstand -&gt; minder stroomsterkte -&gt; minder fel branden. Maar ze zien niet dat hier de spanning verdeeld wordt naar rato van de weerstanden. De lamp van </a:t>
                </a:r>
                <a14:m>
                  <m:oMath xmlns:m="http://schemas.openxmlformats.org/officeDocument/2006/math">
                    <m:r>
                      <a:rPr lang="nl-NL" b="0" i="1" noProof="0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nl-NL" b="0" i="0" noProof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nl-NL" b="0" i="0" noProof="0" smtClean="0"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nl-NL" noProof="0" dirty="0"/>
                  <a:t> krijgt de</a:t>
                </a:r>
                <a:r>
                  <a:rPr lang="nl-NL" baseline="0" noProof="0" dirty="0"/>
                  <a:t> meeste spanning en brandt dus het felst. </a:t>
                </a:r>
                <a:endParaRPr lang="nl-NL" noProof="0" dirty="0"/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endParaRPr lang="nl-NL" noProof="0" dirty="0"/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nl-NL" noProof="0" dirty="0"/>
                  <a:t>A Je denkt misschien: Weinig weerstand betekent veel stroom. Maar bedenk je dat in een serieschakeling de stroom door elke component gelijk is. De spanning wordt verdeeld.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nl-NL" noProof="0" dirty="0"/>
                  <a:t>B Correct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nl-NL" noProof="0" dirty="0"/>
                  <a:t>C De lampjes krijgen wel evenveel stroom (want het is een serieschakeling). Maar de spanning is niet even groot.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nl-NL" noProof="0" dirty="0"/>
                  <a:t>D De spanning en de stroomsterkte zijn niet gegeven, toch kun je met redeneren deze vraag beantwoorden.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endParaRPr lang="nl-NL" noProof="0" dirty="0"/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nl-NL" noProof="0" dirty="0"/>
                  <a:t>Auteurs: NVON bijeenkomst</a:t>
                </a:r>
              </a:p>
            </p:txBody>
          </p:sp>
        </mc:Choice>
        <mc:Fallback xmlns="">
          <p:sp>
            <p:nvSpPr>
              <p:cNvPr id="213" name="Google Shape;213;p4:notes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685800" y="4400550"/>
                <a:ext cx="5486400" cy="3600450"/>
              </a:xfrm>
              <a:prstGeom prst="rect">
                <a:avLst/>
              </a:prstGeom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nl-NL" dirty="0"/>
                  <a:t>Misvatting: </a:t>
                </a:r>
                <a:r>
                  <a:rPr lang="nl-NL" dirty="0" err="1"/>
                  <a:t>Leerlingen</a:t>
                </a:r>
                <a:r>
                  <a:rPr lang="nl-NL" dirty="0"/>
                  <a:t> </a:t>
                </a:r>
                <a:r>
                  <a:rPr lang="nl-NL" dirty="0" err="1"/>
                  <a:t>denken</a:t>
                </a:r>
                <a:r>
                  <a:rPr lang="nl-NL" dirty="0"/>
                  <a:t>: Meer </a:t>
                </a:r>
                <a:r>
                  <a:rPr lang="nl-NL" dirty="0" err="1"/>
                  <a:t>weerstand</a:t>
                </a:r>
                <a:r>
                  <a:rPr lang="nl-NL" dirty="0"/>
                  <a:t> -&gt; minder </a:t>
                </a:r>
                <a:r>
                  <a:rPr lang="nl-NL" dirty="0" err="1"/>
                  <a:t>stroomsterkte</a:t>
                </a:r>
                <a:r>
                  <a:rPr lang="nl-NL" dirty="0"/>
                  <a:t> -&gt; minder </a:t>
                </a:r>
                <a:r>
                  <a:rPr lang="nl-NL" dirty="0" err="1"/>
                  <a:t>fel</a:t>
                </a:r>
                <a:r>
                  <a:rPr lang="nl-NL" dirty="0"/>
                  <a:t> </a:t>
                </a:r>
                <a:r>
                  <a:rPr lang="nl-NL" dirty="0" err="1"/>
                  <a:t>branden</a:t>
                </a:r>
                <a:r>
                  <a:rPr lang="nl-NL" dirty="0"/>
                  <a:t>. Maar ze </a:t>
                </a:r>
                <a:r>
                  <a:rPr lang="nl-NL" dirty="0" err="1"/>
                  <a:t>zien</a:t>
                </a:r>
                <a:r>
                  <a:rPr lang="nl-NL" dirty="0"/>
                  <a:t> </a:t>
                </a:r>
                <a:r>
                  <a:rPr lang="nl-NL" dirty="0" err="1"/>
                  <a:t>niet</a:t>
                </a:r>
                <a:r>
                  <a:rPr lang="nl-NL" dirty="0"/>
                  <a:t> </a:t>
                </a:r>
                <a:r>
                  <a:rPr lang="nl-NL" dirty="0" err="1"/>
                  <a:t>dat</a:t>
                </a:r>
                <a:r>
                  <a:rPr lang="nl-NL" dirty="0"/>
                  <a:t> </a:t>
                </a:r>
                <a:r>
                  <a:rPr lang="nl-NL" dirty="0" err="1"/>
                  <a:t>hier</a:t>
                </a:r>
                <a:r>
                  <a:rPr lang="nl-NL" dirty="0"/>
                  <a:t> de spanning </a:t>
                </a:r>
                <a:r>
                  <a:rPr lang="nl-NL" dirty="0" err="1"/>
                  <a:t>verdeeld</a:t>
                </a:r>
                <a:r>
                  <a:rPr lang="nl-NL" dirty="0"/>
                  <a:t> </a:t>
                </a:r>
                <a:r>
                  <a:rPr lang="nl-NL" dirty="0" err="1"/>
                  <a:t>wordt</a:t>
                </a:r>
                <a:r>
                  <a:rPr lang="nl-NL" dirty="0"/>
                  <a:t> </a:t>
                </a:r>
                <a:r>
                  <a:rPr lang="nl-NL" dirty="0" err="1"/>
                  <a:t>naar</a:t>
                </a:r>
                <a:r>
                  <a:rPr lang="nl-NL" dirty="0"/>
                  <a:t> </a:t>
                </a:r>
                <a:r>
                  <a:rPr lang="nl-NL" dirty="0" err="1"/>
                  <a:t>rato</a:t>
                </a:r>
                <a:r>
                  <a:rPr lang="nl-NL" dirty="0"/>
                  <a:t> van de </a:t>
                </a:r>
                <a:r>
                  <a:rPr lang="nl-NL" dirty="0" err="1"/>
                  <a:t>weerstanden</a:t>
                </a:r>
                <a:r>
                  <a:rPr lang="nl-NL" dirty="0"/>
                  <a:t>. De lamp van </a:t>
                </a:r>
                <a:r>
                  <a:rPr lang="nl-NL" b="0" i="0">
                    <a:latin typeface="Cambria Math" panose="02040503050406030204" pitchFamily="18" charset="0"/>
                  </a:rPr>
                  <a:t>4 Ω</a:t>
                </a:r>
                <a:r>
                  <a:rPr lang="nl-NL" dirty="0"/>
                  <a:t> krijgt de</a:t>
                </a:r>
                <a:r>
                  <a:rPr lang="nl-NL" baseline="0" dirty="0"/>
                  <a:t> meeste spanning en brandt dus het felst. </a:t>
                </a:r>
                <a:endParaRPr lang="nl-NL" dirty="0"/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endParaRPr lang="nl-NL" dirty="0"/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nl-NL" dirty="0"/>
                  <a:t>A Je denkt misschien: Weinig weerstand betekent veel stroom. Maar bedenk je dat in een serieschakeling de stroom door elke component gelijk is. De spanning wordt verdeeld.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nl-NL" dirty="0"/>
                  <a:t>B Correct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nl-NL" dirty="0"/>
                  <a:t>C De lampjes krijgen wel evenveel stroom (want het is een serieschakeling). Maar de spanning is niet even groot.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nl-NL" dirty="0"/>
                  <a:t>D De spanning en de stroomsterkte zijn niet gegeven, toch kun je met redeneren deze vraag beantwoorden.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endParaRPr lang="nl-NL" dirty="0"/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nl-NL" dirty="0"/>
                  <a:t>Auteurs: NVON </a:t>
                </a:r>
                <a:r>
                  <a:rPr lang="nl-NL" dirty="0" err="1"/>
                  <a:t>bijeenkomst</a:t>
                </a:r>
                <a:endParaRPr dirty="0"/>
              </a:p>
            </p:txBody>
          </p:sp>
        </mc:Fallback>
      </mc:AlternateContent>
      <p:sp>
        <p:nvSpPr>
          <p:cNvPr id="214" name="Google Shape;21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231436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13" name="Google Shape;213;p4:notes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685800" y="4400550"/>
                <a:ext cx="5486400" cy="3600450"/>
              </a:xfrm>
              <a:prstGeom prst="rect">
                <a:avLst/>
              </a:prstGeom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nl-NL" dirty="0"/>
                  <a:t>Misvatting: De stroomsterkte in een serieschakeling kan niet veranderen (zie 1</a:t>
                </a:r>
                <a:r>
                  <a:rPr lang="nl-NL" baseline="30000" dirty="0"/>
                  <a:t>e</a:t>
                </a:r>
                <a:r>
                  <a:rPr lang="nl-NL" dirty="0"/>
                  <a:t> vraag). Verder goed opletten dat het om de totale weerstand gaat, niet om de weerstand van de variabele weerstand alleen.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endParaRPr lang="nl-NL" dirty="0"/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nl-NL" dirty="0"/>
                  <a:t>Uitwerking: De totale weerstand van de schakeling neemt toe van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200 </m:t>
                    </m:r>
                    <m:r>
                      <m:rPr>
                        <m:sty m:val="p"/>
                      </m:rPr>
                      <a:rPr lang="nl-NL" b="0" i="0" smtClean="0">
                        <a:latin typeface="Cambria Math" panose="02040503050406030204" pitchFamily="18" charset="0"/>
                      </a:rPr>
                      <m:t>Ω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nl-NL" dirty="0"/>
                  <a:t>naar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400 </m:t>
                    </m:r>
                    <m:r>
                      <m:rPr>
                        <m:sty m:val="p"/>
                      </m:rPr>
                      <a:rPr lang="nl-NL" b="0" i="0" smtClean="0"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nl-NL" dirty="0"/>
                  <a:t>. De weerstand wordt dus 2x zo groot. De spanning blijft gelijk, dus de stroomsterkte wordt 2x zo klein (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nl-NL" dirty="0"/>
                  <a:t>).</a:t>
                </a:r>
                <a:r>
                  <a:rPr lang="nl-NL" baseline="0" dirty="0"/>
                  <a:t> </a:t>
                </a:r>
                <a:r>
                  <a:rPr lang="nl-NL" dirty="0"/>
                  <a:t>De stroomsterkte is dus</a:t>
                </a:r>
                <a:r>
                  <a:rPr lang="nl-NL" baseline="0" dirty="0"/>
                  <a:t> </a:t>
                </a:r>
                <a14:m>
                  <m:oMath xmlns:m="http://schemas.openxmlformats.org/officeDocument/2006/math">
                    <m:r>
                      <a:rPr lang="nl-NL" b="0" i="1" baseline="0" smtClean="0">
                        <a:latin typeface="Cambria Math" panose="02040503050406030204" pitchFamily="18" charset="0"/>
                      </a:rPr>
                      <m:t>30 </m:t>
                    </m:r>
                    <m:r>
                      <m:rPr>
                        <m:sty m:val="p"/>
                      </m:rPr>
                      <a:rPr lang="nl-NL" b="0" i="0" baseline="0" smtClean="0">
                        <a:latin typeface="Cambria Math" panose="02040503050406030204" pitchFamily="18" charset="0"/>
                      </a:rPr>
                      <m:t>mA</m:t>
                    </m:r>
                  </m:oMath>
                </a14:m>
                <a:r>
                  <a:rPr lang="nl-NL" dirty="0"/>
                  <a:t>.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endParaRPr lang="nl-NL" dirty="0"/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nl-NL" dirty="0"/>
                  <a:t>A De regelbare weerstand wordt 3x zo groot, dus je denkt misschien dat de stroomsterkte 3x zo klein wordt. Maar de totale weerstand gaat van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200 </m:t>
                    </m:r>
                    <m:r>
                      <m:rPr>
                        <m:sty m:val="p"/>
                      </m:rPr>
                      <a:rPr lang="nl-NL" b="0" i="0" smtClean="0"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nl-NL" dirty="0"/>
                  <a:t> naar</a:t>
                </a:r>
                <a14:m>
                  <m:oMath xmlns:m="http://schemas.openxmlformats.org/officeDocument/2006/math">
                    <m:r>
                      <a:rPr lang="nl-NL" b="0" i="1" dirty="0" smtClean="0">
                        <a:latin typeface="Cambria Math" panose="02040503050406030204" pitchFamily="18" charset="0"/>
                      </a:rPr>
                      <m:t>400 </m:t>
                    </m:r>
                    <m:r>
                      <m:rPr>
                        <m:sty m:val="p"/>
                      </m:rPr>
                      <a:rPr lang="nl-NL" b="0" i="0" dirty="0" smtClean="0"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nl-NL" dirty="0"/>
                  <a:t>, dus 2x zo groot.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nl-NL" dirty="0"/>
                  <a:t>B Correct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nl-NL" dirty="0"/>
                  <a:t>C Je denkt misschien: in een serieschakeling blijft de stroomsterkte </a:t>
                </a:r>
                <a:r>
                  <a:rPr lang="nl-NL" i="1" dirty="0"/>
                  <a:t>constant</a:t>
                </a:r>
                <a:r>
                  <a:rPr lang="nl-NL" dirty="0"/>
                  <a:t>. Maar de regel is: in een serieschakeling is de stroomsterkte </a:t>
                </a:r>
                <a:r>
                  <a:rPr lang="nl-NL" i="1" dirty="0"/>
                  <a:t>door elke component gelijk</a:t>
                </a:r>
                <a:r>
                  <a:rPr lang="nl-NL" dirty="0"/>
                  <a:t>. De totale stroomsterkte kan wel toe- of afnemen volgens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nl-NL" dirty="0"/>
                  <a:t>. 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  <a:tabLst/>
                  <a:defRPr/>
                </a:pPr>
                <a:r>
                  <a:rPr lang="nl-NL" dirty="0"/>
                  <a:t>D Je denkt misschien: de weerstand wordt 2x zo groot, dus de stroomsterkte wordt ook 2x zo groot. Maar in de formule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⋅</m:t>
                    </m:r>
                    <m:r>
                      <a:rPr lang="nl-NL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nl-NL" dirty="0"/>
                  <a:t> blijft de spanning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𝑈</m:t>
                    </m:r>
                  </m:oMath>
                </a14:m>
                <a:r>
                  <a:rPr lang="nl-NL" dirty="0"/>
                  <a:t> constant. De weerstand wordt 2x zo groot, dus dan moet de stroomsterkte wel 2x zo klein worden.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endParaRPr lang="nl-NL" dirty="0"/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nl-NL" dirty="0"/>
                  <a:t>Auteurs: NVON </a:t>
                </a:r>
                <a:r>
                  <a:rPr lang="nl-NL" dirty="0" err="1"/>
                  <a:t>bijeenkomst</a:t>
                </a:r>
                <a:endParaRPr dirty="0"/>
              </a:p>
            </p:txBody>
          </p:sp>
        </mc:Choice>
        <mc:Fallback xmlns="">
          <p:sp>
            <p:nvSpPr>
              <p:cNvPr id="213" name="Google Shape;213;p4:notes"/>
              <p:cNvSpPr txBox="1">
                <a:spLocks noGrp="1"/>
              </p:cNvSpPr>
              <p:nvPr>
                <p:ph type="body" idx="1"/>
              </p:nvPr>
            </p:nvSpPr>
            <p:spPr>
              <a:xfrm>
                <a:off x="685800" y="4400550"/>
                <a:ext cx="5486400" cy="3600450"/>
              </a:xfrm>
              <a:prstGeom prst="rect">
                <a:avLst/>
              </a:prstGeom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nl-NL" dirty="0"/>
                  <a:t>Misvatting: De stroomsterkte in een serieschakeling kan niet veranderen (zie 1</a:t>
                </a:r>
                <a:r>
                  <a:rPr lang="nl-NL" baseline="30000" dirty="0"/>
                  <a:t>e</a:t>
                </a:r>
                <a:r>
                  <a:rPr lang="nl-NL" dirty="0"/>
                  <a:t> vraag). Verder goed opletten dat het om de totale weerstand gaat, niet om de weerstand van de variabele weerstand alleen.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endParaRPr lang="nl-NL" dirty="0"/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nl-NL" dirty="0"/>
                  <a:t>Uitwerking: De totale weerstand van de schakeling neemt toe van </a:t>
                </a:r>
                <a:r>
                  <a:rPr lang="nl-NL" b="0" i="0">
                    <a:latin typeface="Cambria Math" panose="02040503050406030204" pitchFamily="18" charset="0"/>
                  </a:rPr>
                  <a:t>200 Ω </a:t>
                </a:r>
                <a:r>
                  <a:rPr lang="nl-NL" dirty="0"/>
                  <a:t>naar </a:t>
                </a:r>
                <a:r>
                  <a:rPr lang="nl-NL" b="0" i="0">
                    <a:latin typeface="Cambria Math" panose="02040503050406030204" pitchFamily="18" charset="0"/>
                  </a:rPr>
                  <a:t>400 Ω</a:t>
                </a:r>
                <a:r>
                  <a:rPr lang="nl-NL" dirty="0"/>
                  <a:t>. De weerstand wordt dus 2x zo groot. De spanning blijft gelijk, dus de stroomsterkte wordt 2x zo klein (</a:t>
                </a:r>
                <a:r>
                  <a:rPr lang="nl-NL" b="0" i="0">
                    <a:latin typeface="Cambria Math" panose="02040503050406030204" pitchFamily="18" charset="0"/>
                  </a:rPr>
                  <a:t>𝑈=𝐼⋅𝑅</a:t>
                </a:r>
                <a:r>
                  <a:rPr lang="nl-NL" dirty="0"/>
                  <a:t>).</a:t>
                </a:r>
                <a:r>
                  <a:rPr lang="nl-NL" baseline="0" dirty="0"/>
                  <a:t> </a:t>
                </a:r>
                <a:r>
                  <a:rPr lang="nl-NL" dirty="0"/>
                  <a:t>De stroomsterkte is dus</a:t>
                </a:r>
                <a:r>
                  <a:rPr lang="nl-NL" baseline="0" dirty="0"/>
                  <a:t> </a:t>
                </a:r>
                <a:r>
                  <a:rPr lang="nl-NL" b="0" i="0" baseline="0">
                    <a:latin typeface="Cambria Math" panose="02040503050406030204" pitchFamily="18" charset="0"/>
                  </a:rPr>
                  <a:t>30 mA</a:t>
                </a:r>
                <a:r>
                  <a:rPr lang="nl-NL" dirty="0"/>
                  <a:t>.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endParaRPr lang="nl-NL" dirty="0"/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nl-NL" dirty="0"/>
                  <a:t>A De regelbare weerstand wordt 3x zo groot, dus je denkt misschien dat de stroomsterkte 3x zo klein wordt. Maar de totale weerstand gaat van </a:t>
                </a:r>
                <a:r>
                  <a:rPr lang="nl-NL" b="0" i="0">
                    <a:latin typeface="Cambria Math" panose="02040503050406030204" pitchFamily="18" charset="0"/>
                  </a:rPr>
                  <a:t>200 Ω</a:t>
                </a:r>
                <a:r>
                  <a:rPr lang="nl-NL" dirty="0"/>
                  <a:t> naar</a:t>
                </a:r>
                <a:r>
                  <a:rPr lang="nl-NL" b="0" i="0" dirty="0">
                    <a:latin typeface="Cambria Math" panose="02040503050406030204" pitchFamily="18" charset="0"/>
                  </a:rPr>
                  <a:t>400 Ω</a:t>
                </a:r>
                <a:r>
                  <a:rPr lang="nl-NL" dirty="0"/>
                  <a:t>, dus 2x zo groot.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nl-NL" dirty="0"/>
                  <a:t>B Correct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nl-NL" dirty="0"/>
                  <a:t>C Je denkt misschien: in een serieschakeling blijft de stroomsterkte </a:t>
                </a:r>
                <a:r>
                  <a:rPr lang="nl-NL" i="1" dirty="0"/>
                  <a:t>constant</a:t>
                </a:r>
                <a:r>
                  <a:rPr lang="nl-NL" dirty="0"/>
                  <a:t>. Maar de regel is: in een serieschakeling is de stroomsterkte </a:t>
                </a:r>
                <a:r>
                  <a:rPr lang="nl-NL" i="1" dirty="0"/>
                  <a:t>door elke component gelijk</a:t>
                </a:r>
                <a:r>
                  <a:rPr lang="nl-NL" dirty="0"/>
                  <a:t>. De totale stroomsterkte kan wel toe- of afnemen volgens </a:t>
                </a:r>
                <a:r>
                  <a:rPr lang="nl-NL" b="0" i="0">
                    <a:latin typeface="Cambria Math" panose="02040503050406030204" pitchFamily="18" charset="0"/>
                  </a:rPr>
                  <a:t>𝑈=𝐼⋅𝑅</a:t>
                </a:r>
                <a:r>
                  <a:rPr lang="nl-NL" dirty="0"/>
                  <a:t>. </a:t>
                </a:r>
              </a:p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  <a:tabLst/>
                  <a:defRPr/>
                </a:pPr>
                <a:r>
                  <a:rPr lang="nl-NL" dirty="0"/>
                  <a:t>D Je denkt misschien: de weerstand wordt 2x zo groot, dus de stroomsterkte wordt ook 2x zo groot. Maar in de formule </a:t>
                </a:r>
                <a:r>
                  <a:rPr lang="nl-NL" b="0" i="0">
                    <a:latin typeface="Cambria Math" panose="02040503050406030204" pitchFamily="18" charset="0"/>
                  </a:rPr>
                  <a:t>𝑈=𝐼⋅𝑅</a:t>
                </a:r>
                <a:r>
                  <a:rPr lang="nl-NL" dirty="0"/>
                  <a:t> blijft de spanning </a:t>
                </a:r>
                <a:r>
                  <a:rPr lang="nl-NL" b="0" i="0">
                    <a:latin typeface="Cambria Math" panose="02040503050406030204" pitchFamily="18" charset="0"/>
                  </a:rPr>
                  <a:t>𝑈</a:t>
                </a:r>
                <a:r>
                  <a:rPr lang="nl-NL" dirty="0"/>
                  <a:t> constant. De weerstand wordt 2x zo groot, dus dan moet de stroomsterkte wel 2x zo klein worden.</a:t>
                </a:r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endParaRPr lang="nl-NL" dirty="0"/>
              </a:p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nl-NL" dirty="0"/>
                  <a:t>Auteurs: NVON </a:t>
                </a:r>
                <a:r>
                  <a:rPr lang="nl-NL" dirty="0" err="1"/>
                  <a:t>bijeenkomst</a:t>
                </a:r>
                <a:endParaRPr dirty="0"/>
              </a:p>
            </p:txBody>
          </p:sp>
        </mc:Fallback>
      </mc:AlternateContent>
      <p:sp>
        <p:nvSpPr>
          <p:cNvPr id="214" name="Google Shape;21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416161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8" name="Google Shape;688;g2db760db1be_0_8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89" name="Google Shape;689;g2db760db1be_0_87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dirty="0"/>
              <a:t>De </a:t>
            </a:r>
            <a:r>
              <a:rPr lang="en-GB" dirty="0" err="1"/>
              <a:t>vragen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toelichtingen</a:t>
            </a:r>
            <a:r>
              <a:rPr lang="en-GB" dirty="0"/>
              <a:t> </a:t>
            </a:r>
            <a:r>
              <a:rPr lang="en-GB" dirty="0" err="1"/>
              <a:t>vallen</a:t>
            </a:r>
            <a:r>
              <a:rPr lang="en-GB" dirty="0"/>
              <a:t> </a:t>
            </a:r>
            <a:r>
              <a:rPr lang="en-GB" dirty="0" err="1"/>
              <a:t>onder</a:t>
            </a:r>
            <a:r>
              <a:rPr lang="en-GB" dirty="0"/>
              <a:t> </a:t>
            </a:r>
            <a:r>
              <a:rPr lang="en-GB" dirty="0" err="1"/>
              <a:t>een</a:t>
            </a:r>
            <a:r>
              <a:rPr lang="en-GB" dirty="0"/>
              <a:t> </a:t>
            </a:r>
            <a:r>
              <a:rPr lang="en-GB" b="0" i="0" dirty="0">
                <a:latin typeface="Source Sans Pro"/>
                <a:ea typeface="Source Sans Pro"/>
                <a:cs typeface="Source Sans Pro"/>
                <a:sym typeface="Source Sans Pro"/>
              </a:rPr>
              <a:t>CC BY-SA 4.0 </a:t>
            </a:r>
            <a:r>
              <a:rPr lang="en-GB" b="0" i="0" dirty="0" err="1">
                <a:latin typeface="Source Sans Pro"/>
                <a:ea typeface="Source Sans Pro"/>
                <a:cs typeface="Source Sans Pro"/>
                <a:sym typeface="Source Sans Pro"/>
              </a:rPr>
              <a:t>licentie</a:t>
            </a:r>
            <a:r>
              <a:rPr lang="en-GB" b="0" i="0" dirty="0">
                <a:latin typeface="Source Sans Pro"/>
                <a:ea typeface="Source Sans Pro"/>
                <a:cs typeface="Source Sans Pro"/>
                <a:sym typeface="Source Sans Pro"/>
              </a:rPr>
              <a:t>:</a:t>
            </a:r>
            <a:r>
              <a:rPr lang="en-GB" b="0" i="0" dirty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r>
              <a:rPr lang="en-GB" b="0" u="sng" dirty="0">
                <a:solidFill>
                  <a:schemeClr val="hlink"/>
                </a:solidFill>
                <a:hlinkClick r:id="rId3"/>
              </a:rPr>
              <a:t>https://creativecommons.org/licenses/by-sa/4.0</a:t>
            </a:r>
            <a:r>
              <a:rPr lang="en-GB" b="0" u="none" dirty="0"/>
              <a:t> </a:t>
            </a:r>
            <a:endParaRPr dirty="0"/>
          </a:p>
        </p:txBody>
      </p:sp>
      <p:sp>
        <p:nvSpPr>
          <p:cNvPr id="690" name="Google Shape;690;g2db760db1be_0_87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5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objec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e titel en teks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 rot="5400000">
            <a:off x="2741216" y="2531666"/>
            <a:ext cx="5811838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 rot="5400000">
            <a:off x="-273446" y="1110059"/>
            <a:ext cx="5811838" cy="4321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dia" type="title">
  <p:cSld name="Titeldia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48141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ekop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van twee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body" idx="1"/>
          </p:nvPr>
        </p:nvSpPr>
        <p:spPr>
          <a:xfrm>
            <a:off x="471487" y="1825625"/>
            <a:ext cx="2900363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2"/>
          </p:nvPr>
        </p:nvSpPr>
        <p:spPr>
          <a:xfrm>
            <a:off x="3486150" y="1825625"/>
            <a:ext cx="2900363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gelijking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lleen titel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eg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met bijschrift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beelding met bijschrift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verticale teks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agnostischevragen.nl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1143000" y="483455"/>
            <a:ext cx="6858000" cy="29455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Calibri"/>
              <a:buNone/>
            </a:pPr>
            <a:r>
              <a:rPr lang="en-GB" sz="5400" b="1">
                <a:solidFill>
                  <a:schemeClr val="accent1"/>
                </a:solidFill>
              </a:rPr>
              <a:t>Serieschakeling</a:t>
            </a:r>
            <a:br>
              <a:rPr lang="en-GB" b="1" dirty="0">
                <a:solidFill>
                  <a:schemeClr val="accent1"/>
                </a:solidFill>
              </a:rPr>
            </a:br>
            <a:endParaRPr b="1" dirty="0">
              <a:solidFill>
                <a:schemeClr val="accent1"/>
              </a:solidFill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211015" y="6285469"/>
            <a:ext cx="8932986" cy="49784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6827520" y="6407433"/>
            <a:ext cx="2316480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050" b="0" i="0" u="none" strike="noStrike" cap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www.nvon.nl/diagnostischevragen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Ondertitel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5242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"/>
          <p:cNvSpPr/>
          <p:nvPr/>
        </p:nvSpPr>
        <p:spPr>
          <a:xfrm>
            <a:off x="211015" y="6285469"/>
            <a:ext cx="8932986" cy="49784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07" name="Google Shape;107;p3"/>
          <p:cNvSpPr txBox="1"/>
          <p:nvPr/>
        </p:nvSpPr>
        <p:spPr>
          <a:xfrm>
            <a:off x="6827520" y="6407433"/>
            <a:ext cx="2316480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050" b="0" i="0" u="none" strike="noStrike" cap="none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www.</a:t>
            </a:r>
            <a:r>
              <a:rPr lang="en-GB" sz="1050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diagnostischevragen</a:t>
            </a:r>
            <a:r>
              <a:rPr lang="en-GB" sz="1050" b="0" i="0" u="none" strike="noStrike" cap="none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.nl</a:t>
            </a:r>
            <a:endParaRPr lang="en-GB" sz="900" dirty="0"/>
          </a:p>
        </p:txBody>
      </p:sp>
      <p:grpSp>
        <p:nvGrpSpPr>
          <p:cNvPr id="108" name="Google Shape;108;p3"/>
          <p:cNvGrpSpPr/>
          <p:nvPr/>
        </p:nvGrpSpPr>
        <p:grpSpPr>
          <a:xfrm>
            <a:off x="806913" y="1496245"/>
            <a:ext cx="908647" cy="908646"/>
            <a:chOff x="947033" y="2362454"/>
            <a:chExt cx="908647" cy="908646"/>
          </a:xfrm>
        </p:grpSpPr>
        <p:sp>
          <p:nvSpPr>
            <p:cNvPr id="109" name="Google Shape;109;p3"/>
            <p:cNvSpPr/>
            <p:nvPr/>
          </p:nvSpPr>
          <p:spPr>
            <a:xfrm>
              <a:off x="947033" y="2362454"/>
              <a:ext cx="908647" cy="908646"/>
            </a:xfrm>
            <a:prstGeom prst="ellipse">
              <a:avLst/>
            </a:prstGeom>
            <a:solidFill>
              <a:srgbClr val="73C3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10" name="Google Shape;110;p3"/>
            <p:cNvSpPr/>
            <p:nvPr/>
          </p:nvSpPr>
          <p:spPr>
            <a:xfrm>
              <a:off x="1261236" y="2588475"/>
              <a:ext cx="356441" cy="4312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</a:t>
              </a:r>
              <a:endParaRPr/>
            </a:p>
          </p:txBody>
        </p:sp>
      </p:grpSp>
      <p:grpSp>
        <p:nvGrpSpPr>
          <p:cNvPr id="111" name="Google Shape;111;p3"/>
          <p:cNvGrpSpPr/>
          <p:nvPr/>
        </p:nvGrpSpPr>
        <p:grpSpPr>
          <a:xfrm>
            <a:off x="806912" y="2594911"/>
            <a:ext cx="908647" cy="908646"/>
            <a:chOff x="4665644" y="2362454"/>
            <a:chExt cx="908647" cy="908646"/>
          </a:xfrm>
        </p:grpSpPr>
        <p:sp>
          <p:nvSpPr>
            <p:cNvPr id="112" name="Google Shape;112;p3"/>
            <p:cNvSpPr/>
            <p:nvPr/>
          </p:nvSpPr>
          <p:spPr>
            <a:xfrm>
              <a:off x="4665644" y="2362454"/>
              <a:ext cx="908647" cy="908646"/>
            </a:xfrm>
            <a:prstGeom prst="ellipse">
              <a:avLst/>
            </a:prstGeom>
            <a:solidFill>
              <a:srgbClr val="919C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13" name="Google Shape;113;p3"/>
            <p:cNvSpPr/>
            <p:nvPr/>
          </p:nvSpPr>
          <p:spPr>
            <a:xfrm>
              <a:off x="4979847" y="2588475"/>
              <a:ext cx="356441" cy="4312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B</a:t>
              </a:r>
              <a:endParaRPr/>
            </a:p>
          </p:txBody>
        </p:sp>
      </p:grpSp>
      <p:grpSp>
        <p:nvGrpSpPr>
          <p:cNvPr id="114" name="Google Shape;114;p3"/>
          <p:cNvGrpSpPr/>
          <p:nvPr/>
        </p:nvGrpSpPr>
        <p:grpSpPr>
          <a:xfrm>
            <a:off x="806911" y="3730897"/>
            <a:ext cx="908647" cy="908646"/>
            <a:chOff x="947033" y="4156948"/>
            <a:chExt cx="908647" cy="908646"/>
          </a:xfrm>
        </p:grpSpPr>
        <p:sp>
          <p:nvSpPr>
            <p:cNvPr id="115" name="Google Shape;115;p3"/>
            <p:cNvSpPr/>
            <p:nvPr/>
          </p:nvSpPr>
          <p:spPr>
            <a:xfrm>
              <a:off x="947033" y="4156948"/>
              <a:ext cx="908647" cy="908646"/>
            </a:xfrm>
            <a:prstGeom prst="ellipse">
              <a:avLst/>
            </a:prstGeom>
            <a:solidFill>
              <a:srgbClr val="95DF8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16" name="Google Shape;116;p3"/>
            <p:cNvSpPr/>
            <p:nvPr/>
          </p:nvSpPr>
          <p:spPr>
            <a:xfrm>
              <a:off x="1261237" y="4382969"/>
              <a:ext cx="356440" cy="4312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C</a:t>
              </a:r>
              <a:endParaRPr/>
            </a:p>
          </p:txBody>
        </p:sp>
      </p:grpSp>
      <p:grpSp>
        <p:nvGrpSpPr>
          <p:cNvPr id="117" name="Google Shape;117;p3"/>
          <p:cNvGrpSpPr/>
          <p:nvPr/>
        </p:nvGrpSpPr>
        <p:grpSpPr>
          <a:xfrm>
            <a:off x="806911" y="4829563"/>
            <a:ext cx="908647" cy="908646"/>
            <a:chOff x="4665644" y="4148177"/>
            <a:chExt cx="908647" cy="908646"/>
          </a:xfrm>
        </p:grpSpPr>
        <p:sp>
          <p:nvSpPr>
            <p:cNvPr id="118" name="Google Shape;118;p3"/>
            <p:cNvSpPr/>
            <p:nvPr/>
          </p:nvSpPr>
          <p:spPr>
            <a:xfrm>
              <a:off x="4665644" y="4148177"/>
              <a:ext cx="908647" cy="908646"/>
            </a:xfrm>
            <a:prstGeom prst="ellipse">
              <a:avLst/>
            </a:prstGeom>
            <a:solidFill>
              <a:srgbClr val="E58BA8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19" name="Google Shape;119;p3"/>
            <p:cNvSpPr/>
            <p:nvPr/>
          </p:nvSpPr>
          <p:spPr>
            <a:xfrm>
              <a:off x="4979848" y="4374198"/>
              <a:ext cx="356440" cy="4312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D</a:t>
              </a:r>
              <a:endParaRPr/>
            </a:p>
          </p:txBody>
        </p:sp>
      </p:grpSp>
      <p:sp>
        <p:nvSpPr>
          <p:cNvPr id="120" name="Google Shape;120;p3"/>
          <p:cNvSpPr/>
          <p:nvPr/>
        </p:nvSpPr>
        <p:spPr>
          <a:xfrm>
            <a:off x="1958101" y="1655969"/>
            <a:ext cx="6158288" cy="589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Kleiner </a:t>
            </a:r>
            <a:r>
              <a:rPr lang="en-GB" sz="2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worden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3"/>
          <p:cNvSpPr/>
          <p:nvPr/>
        </p:nvSpPr>
        <p:spPr>
          <a:xfrm>
            <a:off x="1958101" y="2711037"/>
            <a:ext cx="6158288" cy="589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Gelijk</a:t>
            </a:r>
            <a:r>
              <a:rPr lang="en-GB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blijven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3"/>
          <p:cNvSpPr/>
          <p:nvPr/>
        </p:nvSpPr>
        <p:spPr>
          <a:xfrm>
            <a:off x="1958100" y="3856597"/>
            <a:ext cx="6158289" cy="589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Groter</a:t>
            </a:r>
            <a:r>
              <a:rPr lang="en-GB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worden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3"/>
          <p:cNvSpPr/>
          <p:nvPr/>
        </p:nvSpPr>
        <p:spPr>
          <a:xfrm>
            <a:off x="1958099" y="5062409"/>
            <a:ext cx="6158290" cy="589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Meer </a:t>
            </a:r>
            <a:r>
              <a:rPr lang="en-GB" sz="2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informatie</a:t>
            </a:r>
            <a:r>
              <a:rPr lang="en-GB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nodig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3"/>
          <p:cNvSpPr txBox="1">
            <a:spLocks noGrp="1"/>
          </p:cNvSpPr>
          <p:nvPr>
            <p:ph type="title"/>
          </p:nvPr>
        </p:nvSpPr>
        <p:spPr>
          <a:xfrm>
            <a:off x="622617" y="233219"/>
            <a:ext cx="8109782" cy="855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lnSpc>
                <a:spcPct val="11111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nl-NL" sz="3600" dirty="0"/>
              <a:t>Als meer lampjes in een serieschakeling worden aangesloten, dan zal de stroomsterkte…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4"/>
          <p:cNvSpPr/>
          <p:nvPr/>
        </p:nvSpPr>
        <p:spPr>
          <a:xfrm>
            <a:off x="211015" y="6285469"/>
            <a:ext cx="8932986" cy="49784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17" name="Google Shape;217;p4"/>
          <p:cNvSpPr txBox="1"/>
          <p:nvPr/>
        </p:nvSpPr>
        <p:spPr>
          <a:xfrm>
            <a:off x="6827520" y="6407433"/>
            <a:ext cx="2316480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050" b="0" i="0" u="none" strike="noStrike" cap="none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www.</a:t>
            </a:r>
            <a:r>
              <a:rPr lang="en-GB" sz="1050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diagnostischevragen</a:t>
            </a:r>
            <a:r>
              <a:rPr lang="en-GB" sz="1050" b="0" i="0" u="none" strike="noStrike" cap="none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.nl</a:t>
            </a:r>
            <a:endParaRPr lang="en-GB" sz="900" dirty="0"/>
          </a:p>
        </p:txBody>
      </p:sp>
      <p:sp>
        <p:nvSpPr>
          <p:cNvPr id="218" name="Google Shape;218;p4"/>
          <p:cNvSpPr/>
          <p:nvPr/>
        </p:nvSpPr>
        <p:spPr>
          <a:xfrm>
            <a:off x="3871295" y="2628633"/>
            <a:ext cx="356441" cy="4312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Helvetica Neue"/>
              <a:buNone/>
            </a:pPr>
            <a:r>
              <a:rPr lang="en-GB" sz="24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</a:t>
            </a:r>
            <a:endParaRPr/>
          </a:p>
        </p:txBody>
      </p:sp>
      <p:grpSp>
        <p:nvGrpSpPr>
          <p:cNvPr id="219" name="Google Shape;219;p4"/>
          <p:cNvGrpSpPr/>
          <p:nvPr/>
        </p:nvGrpSpPr>
        <p:grpSpPr>
          <a:xfrm>
            <a:off x="973791" y="4076370"/>
            <a:ext cx="908647" cy="908646"/>
            <a:chOff x="1339856" y="4930964"/>
            <a:chExt cx="908647" cy="908646"/>
          </a:xfrm>
        </p:grpSpPr>
        <p:sp>
          <p:nvSpPr>
            <p:cNvPr id="220" name="Google Shape;220;p4"/>
            <p:cNvSpPr/>
            <p:nvPr/>
          </p:nvSpPr>
          <p:spPr>
            <a:xfrm>
              <a:off x="1339856" y="4930964"/>
              <a:ext cx="908647" cy="908646"/>
            </a:xfrm>
            <a:prstGeom prst="ellipse">
              <a:avLst/>
            </a:prstGeom>
            <a:solidFill>
              <a:srgbClr val="73C3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21" name="Google Shape;221;p4"/>
            <p:cNvSpPr/>
            <p:nvPr/>
          </p:nvSpPr>
          <p:spPr>
            <a:xfrm>
              <a:off x="1654059" y="5156985"/>
              <a:ext cx="356441" cy="4312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 dirty="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</a:t>
              </a:r>
              <a:endParaRPr dirty="0"/>
            </a:p>
          </p:txBody>
        </p:sp>
      </p:grpSp>
      <p:grpSp>
        <p:nvGrpSpPr>
          <p:cNvPr id="222" name="Google Shape;222;p4"/>
          <p:cNvGrpSpPr/>
          <p:nvPr/>
        </p:nvGrpSpPr>
        <p:grpSpPr>
          <a:xfrm>
            <a:off x="3040415" y="4076370"/>
            <a:ext cx="908647" cy="908646"/>
            <a:chOff x="4181543" y="4930964"/>
            <a:chExt cx="908647" cy="908646"/>
          </a:xfrm>
        </p:grpSpPr>
        <p:sp>
          <p:nvSpPr>
            <p:cNvPr id="223" name="Google Shape;223;p4"/>
            <p:cNvSpPr/>
            <p:nvPr/>
          </p:nvSpPr>
          <p:spPr>
            <a:xfrm>
              <a:off x="4181543" y="4930964"/>
              <a:ext cx="908647" cy="908646"/>
            </a:xfrm>
            <a:prstGeom prst="ellipse">
              <a:avLst/>
            </a:prstGeom>
            <a:solidFill>
              <a:srgbClr val="919C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24" name="Google Shape;224;p4"/>
            <p:cNvSpPr/>
            <p:nvPr/>
          </p:nvSpPr>
          <p:spPr>
            <a:xfrm>
              <a:off x="4495746" y="5156985"/>
              <a:ext cx="356441" cy="4312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B</a:t>
              </a:r>
              <a:endParaRPr/>
            </a:p>
          </p:txBody>
        </p:sp>
      </p:grpSp>
      <p:grpSp>
        <p:nvGrpSpPr>
          <p:cNvPr id="225" name="Google Shape;225;p4"/>
          <p:cNvGrpSpPr/>
          <p:nvPr/>
        </p:nvGrpSpPr>
        <p:grpSpPr>
          <a:xfrm>
            <a:off x="5107039" y="4076370"/>
            <a:ext cx="908647" cy="908646"/>
            <a:chOff x="7016818" y="4930964"/>
            <a:chExt cx="908647" cy="908646"/>
          </a:xfrm>
        </p:grpSpPr>
        <p:sp>
          <p:nvSpPr>
            <p:cNvPr id="226" name="Google Shape;226;p4"/>
            <p:cNvSpPr/>
            <p:nvPr/>
          </p:nvSpPr>
          <p:spPr>
            <a:xfrm>
              <a:off x="7016818" y="4930964"/>
              <a:ext cx="908647" cy="908646"/>
            </a:xfrm>
            <a:prstGeom prst="ellipse">
              <a:avLst/>
            </a:prstGeom>
            <a:solidFill>
              <a:srgbClr val="95DF8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27" name="Google Shape;227;p4"/>
            <p:cNvSpPr/>
            <p:nvPr/>
          </p:nvSpPr>
          <p:spPr>
            <a:xfrm>
              <a:off x="7331022" y="5156985"/>
              <a:ext cx="356440" cy="4312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C</a:t>
              </a:r>
              <a:endParaRPr/>
            </a:p>
          </p:txBody>
        </p:sp>
      </p:grpSp>
      <p:grpSp>
        <p:nvGrpSpPr>
          <p:cNvPr id="228" name="Google Shape;228;p4"/>
          <p:cNvGrpSpPr/>
          <p:nvPr/>
        </p:nvGrpSpPr>
        <p:grpSpPr>
          <a:xfrm>
            <a:off x="7173663" y="4076370"/>
            <a:ext cx="908647" cy="908646"/>
            <a:chOff x="9854506" y="4930964"/>
            <a:chExt cx="908647" cy="908646"/>
          </a:xfrm>
        </p:grpSpPr>
        <p:sp>
          <p:nvSpPr>
            <p:cNvPr id="229" name="Google Shape;229;p4"/>
            <p:cNvSpPr/>
            <p:nvPr/>
          </p:nvSpPr>
          <p:spPr>
            <a:xfrm>
              <a:off x="9854506" y="4930964"/>
              <a:ext cx="908647" cy="908646"/>
            </a:xfrm>
            <a:prstGeom prst="ellipse">
              <a:avLst/>
            </a:prstGeom>
            <a:solidFill>
              <a:srgbClr val="E58BA8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30" name="Google Shape;230;p4"/>
            <p:cNvSpPr/>
            <p:nvPr/>
          </p:nvSpPr>
          <p:spPr>
            <a:xfrm>
              <a:off x="10168710" y="5156985"/>
              <a:ext cx="356440" cy="4312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D</a:t>
              </a:r>
              <a:endParaRPr/>
            </a:p>
          </p:txBody>
        </p:sp>
      </p:grpSp>
      <p:sp>
        <p:nvSpPr>
          <p:cNvPr id="231" name="Google Shape;231;p4"/>
          <p:cNvSpPr/>
          <p:nvPr/>
        </p:nvSpPr>
        <p:spPr>
          <a:xfrm>
            <a:off x="838334" y="5032672"/>
            <a:ext cx="1172569" cy="11062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Die van </a:t>
            </a:r>
            <a:r>
              <a:rPr lang="el-GR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 Ω</a:t>
            </a:r>
            <a:endParaRPr dirty="0"/>
          </a:p>
        </p:txBody>
      </p:sp>
      <p:sp>
        <p:nvSpPr>
          <p:cNvPr id="232" name="Google Shape;232;p4"/>
          <p:cNvSpPr/>
          <p:nvPr/>
        </p:nvSpPr>
        <p:spPr>
          <a:xfrm>
            <a:off x="2984835" y="5047262"/>
            <a:ext cx="1283962" cy="11062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Die van 4 </a:t>
            </a:r>
            <a:r>
              <a:rPr lang="el-GR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Ω</a:t>
            </a:r>
            <a:endParaRPr lang="el-GR" sz="2800" dirty="0"/>
          </a:p>
        </p:txBody>
      </p:sp>
      <p:sp>
        <p:nvSpPr>
          <p:cNvPr id="233" name="Google Shape;233;p4"/>
          <p:cNvSpPr/>
          <p:nvPr/>
        </p:nvSpPr>
        <p:spPr>
          <a:xfrm>
            <a:off x="4739088" y="5057241"/>
            <a:ext cx="1644548" cy="589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Even </a:t>
            </a:r>
            <a:r>
              <a:rPr lang="en-GB" sz="2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fel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234;p4"/>
          <p:cNvSpPr/>
          <p:nvPr/>
        </p:nvSpPr>
        <p:spPr>
          <a:xfrm>
            <a:off x="6779794" y="5057259"/>
            <a:ext cx="1696384" cy="11062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</a:t>
            </a:r>
            <a:r>
              <a:rPr lang="en-GB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weinig</a:t>
            </a:r>
            <a:r>
              <a:rPr lang="en-GB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2800" b="0" i="0" u="none" strike="noStrike" cap="none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informatie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5" name="Google Shape;235;p4"/>
              <p:cNvSpPr txBox="1">
                <a:spLocks noGrp="1"/>
              </p:cNvSpPr>
              <p:nvPr>
                <p:ph type="title"/>
              </p:nvPr>
            </p:nvSpPr>
            <p:spPr>
              <a:xfrm>
                <a:off x="729419" y="548639"/>
                <a:ext cx="5654217" cy="290866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 fontScale="90000"/>
              </a:bodyPr>
              <a:lstStyle/>
              <a:p>
                <a:pPr marL="0" lvl="0" indent="0" algn="l" rtl="0">
                  <a:lnSpc>
                    <a:spcPct val="121212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3200"/>
                  <a:buFont typeface="Calibri"/>
                  <a:buNone/>
                </a:pPr>
                <a:r>
                  <a:rPr lang="nl-NL" sz="3200" dirty="0"/>
                  <a:t>Je sluit twee gloeilampjes in serie aan op een batterij. Het ene lampje heeft een weerstand van </a:t>
                </a:r>
                <a14:m>
                  <m:oMath xmlns:m="http://schemas.openxmlformats.org/officeDocument/2006/math">
                    <m:r>
                      <a:rPr lang="nl-NL" sz="32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nl-NL" sz="32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nl-NL" sz="3200" b="0" i="0" smtClean="0"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nl-NL" sz="3200" dirty="0"/>
                  <a:t>, de andere van </a:t>
                </a:r>
                <a14:m>
                  <m:oMath xmlns:m="http://schemas.openxmlformats.org/officeDocument/2006/math">
                    <m:r>
                      <a:rPr lang="nl-NL" sz="32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nl-NL" sz="32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nl-NL" sz="3200" b="0" i="0" smtClean="0"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nl-NL" sz="3200" dirty="0"/>
                  <a:t>. Welk lampje brandt het felst?</a:t>
                </a:r>
                <a:endParaRPr dirty="0"/>
              </a:p>
            </p:txBody>
          </p:sp>
        </mc:Choice>
        <mc:Fallback xmlns="">
          <p:sp>
            <p:nvSpPr>
              <p:cNvPr id="235" name="Google Shape;235;p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729419" y="548639"/>
                <a:ext cx="5654217" cy="2908663"/>
              </a:xfrm>
              <a:prstGeom prst="rect">
                <a:avLst/>
              </a:prstGeom>
              <a:blipFill>
                <a:blip r:embed="rId3"/>
                <a:stretch>
                  <a:fillRect l="-2373" t="-210" r="-302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Afbeelding 1" descr="Afbeelding met zwart, duisternis, zwart-wit">
            <a:extLst>
              <a:ext uri="{FF2B5EF4-FFF2-40B4-BE49-F238E27FC236}">
                <a16:creationId xmlns:a16="http://schemas.microsoft.com/office/drawing/2014/main" id="{F476385D-C5FC-B368-C0E3-99E5784BC8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84736" y="180580"/>
            <a:ext cx="6286500" cy="36861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4"/>
          <p:cNvSpPr/>
          <p:nvPr/>
        </p:nvSpPr>
        <p:spPr>
          <a:xfrm>
            <a:off x="211015" y="6285469"/>
            <a:ext cx="8932986" cy="49784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217" name="Google Shape;217;p4"/>
          <p:cNvSpPr txBox="1"/>
          <p:nvPr/>
        </p:nvSpPr>
        <p:spPr>
          <a:xfrm>
            <a:off x="6827520" y="6407433"/>
            <a:ext cx="2316480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050" b="0" i="0" u="none" strike="noStrike" cap="none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www.</a:t>
            </a:r>
            <a:r>
              <a:rPr lang="en-GB" sz="1050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diagnostischevragen</a:t>
            </a:r>
            <a:r>
              <a:rPr lang="en-GB" sz="1050" b="0" i="0" u="none" strike="noStrike" cap="none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.nl</a:t>
            </a:r>
            <a:endParaRPr lang="en-GB" sz="900" dirty="0"/>
          </a:p>
        </p:txBody>
      </p:sp>
      <p:sp>
        <p:nvSpPr>
          <p:cNvPr id="218" name="Google Shape;218;p4"/>
          <p:cNvSpPr/>
          <p:nvPr/>
        </p:nvSpPr>
        <p:spPr>
          <a:xfrm>
            <a:off x="3871295" y="2628633"/>
            <a:ext cx="356441" cy="4312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Helvetica Neue"/>
              <a:buNone/>
            </a:pPr>
            <a:r>
              <a:rPr lang="en-GB" sz="2400" b="0" i="0" u="none" strike="noStrike" cap="non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B</a:t>
            </a:r>
            <a:endParaRPr/>
          </a:p>
        </p:txBody>
      </p:sp>
      <p:grpSp>
        <p:nvGrpSpPr>
          <p:cNvPr id="219" name="Google Shape;219;p4"/>
          <p:cNvGrpSpPr/>
          <p:nvPr/>
        </p:nvGrpSpPr>
        <p:grpSpPr>
          <a:xfrm>
            <a:off x="973791" y="4076370"/>
            <a:ext cx="908647" cy="908646"/>
            <a:chOff x="1339856" y="4930964"/>
            <a:chExt cx="908647" cy="908646"/>
          </a:xfrm>
        </p:grpSpPr>
        <p:sp>
          <p:nvSpPr>
            <p:cNvPr id="220" name="Google Shape;220;p4"/>
            <p:cNvSpPr/>
            <p:nvPr/>
          </p:nvSpPr>
          <p:spPr>
            <a:xfrm>
              <a:off x="1339856" y="4930964"/>
              <a:ext cx="908647" cy="908646"/>
            </a:xfrm>
            <a:prstGeom prst="ellipse">
              <a:avLst/>
            </a:prstGeom>
            <a:solidFill>
              <a:srgbClr val="73C3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21" name="Google Shape;221;p4"/>
            <p:cNvSpPr/>
            <p:nvPr/>
          </p:nvSpPr>
          <p:spPr>
            <a:xfrm>
              <a:off x="1654059" y="5156985"/>
              <a:ext cx="356441" cy="4312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 dirty="0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</a:t>
              </a:r>
              <a:endParaRPr dirty="0"/>
            </a:p>
          </p:txBody>
        </p:sp>
      </p:grpSp>
      <p:grpSp>
        <p:nvGrpSpPr>
          <p:cNvPr id="222" name="Google Shape;222;p4"/>
          <p:cNvGrpSpPr/>
          <p:nvPr/>
        </p:nvGrpSpPr>
        <p:grpSpPr>
          <a:xfrm>
            <a:off x="3040415" y="4076370"/>
            <a:ext cx="908647" cy="908646"/>
            <a:chOff x="4181543" y="4930964"/>
            <a:chExt cx="908647" cy="908646"/>
          </a:xfrm>
        </p:grpSpPr>
        <p:sp>
          <p:nvSpPr>
            <p:cNvPr id="223" name="Google Shape;223;p4"/>
            <p:cNvSpPr/>
            <p:nvPr/>
          </p:nvSpPr>
          <p:spPr>
            <a:xfrm>
              <a:off x="4181543" y="4930964"/>
              <a:ext cx="908647" cy="908646"/>
            </a:xfrm>
            <a:prstGeom prst="ellipse">
              <a:avLst/>
            </a:prstGeom>
            <a:solidFill>
              <a:srgbClr val="919C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24" name="Google Shape;224;p4"/>
            <p:cNvSpPr/>
            <p:nvPr/>
          </p:nvSpPr>
          <p:spPr>
            <a:xfrm>
              <a:off x="4495746" y="5156985"/>
              <a:ext cx="356441" cy="4312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B</a:t>
              </a:r>
              <a:endParaRPr/>
            </a:p>
          </p:txBody>
        </p:sp>
      </p:grpSp>
      <p:grpSp>
        <p:nvGrpSpPr>
          <p:cNvPr id="225" name="Google Shape;225;p4"/>
          <p:cNvGrpSpPr/>
          <p:nvPr/>
        </p:nvGrpSpPr>
        <p:grpSpPr>
          <a:xfrm>
            <a:off x="5107039" y="4076370"/>
            <a:ext cx="908647" cy="908646"/>
            <a:chOff x="7016818" y="4930964"/>
            <a:chExt cx="908647" cy="908646"/>
          </a:xfrm>
        </p:grpSpPr>
        <p:sp>
          <p:nvSpPr>
            <p:cNvPr id="226" name="Google Shape;226;p4"/>
            <p:cNvSpPr/>
            <p:nvPr/>
          </p:nvSpPr>
          <p:spPr>
            <a:xfrm>
              <a:off x="7016818" y="4930964"/>
              <a:ext cx="908647" cy="908646"/>
            </a:xfrm>
            <a:prstGeom prst="ellipse">
              <a:avLst/>
            </a:prstGeom>
            <a:solidFill>
              <a:srgbClr val="95DF8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27" name="Google Shape;227;p4"/>
            <p:cNvSpPr/>
            <p:nvPr/>
          </p:nvSpPr>
          <p:spPr>
            <a:xfrm>
              <a:off x="7331022" y="5156985"/>
              <a:ext cx="356440" cy="4312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C</a:t>
              </a:r>
              <a:endParaRPr/>
            </a:p>
          </p:txBody>
        </p:sp>
      </p:grpSp>
      <p:grpSp>
        <p:nvGrpSpPr>
          <p:cNvPr id="228" name="Google Shape;228;p4"/>
          <p:cNvGrpSpPr/>
          <p:nvPr/>
        </p:nvGrpSpPr>
        <p:grpSpPr>
          <a:xfrm>
            <a:off x="7173663" y="4076370"/>
            <a:ext cx="908647" cy="908646"/>
            <a:chOff x="9854506" y="4930964"/>
            <a:chExt cx="908647" cy="908646"/>
          </a:xfrm>
        </p:grpSpPr>
        <p:sp>
          <p:nvSpPr>
            <p:cNvPr id="229" name="Google Shape;229;p4"/>
            <p:cNvSpPr/>
            <p:nvPr/>
          </p:nvSpPr>
          <p:spPr>
            <a:xfrm>
              <a:off x="9854506" y="4930964"/>
              <a:ext cx="908647" cy="908646"/>
            </a:xfrm>
            <a:prstGeom prst="ellipse">
              <a:avLst/>
            </a:prstGeom>
            <a:solidFill>
              <a:srgbClr val="E58BA8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230" name="Google Shape;230;p4"/>
            <p:cNvSpPr/>
            <p:nvPr/>
          </p:nvSpPr>
          <p:spPr>
            <a:xfrm>
              <a:off x="10168710" y="5156985"/>
              <a:ext cx="356440" cy="4312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D</a:t>
              </a:r>
              <a:endParaRPr/>
            </a:p>
          </p:txBody>
        </p:sp>
      </p:grpSp>
      <p:sp>
        <p:nvSpPr>
          <p:cNvPr id="231" name="Google Shape;231;p4"/>
          <p:cNvSpPr/>
          <p:nvPr/>
        </p:nvSpPr>
        <p:spPr>
          <a:xfrm>
            <a:off x="838334" y="5291204"/>
            <a:ext cx="1172569" cy="589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nl-NL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20 mA</a:t>
            </a:r>
            <a:endParaRPr dirty="0"/>
          </a:p>
        </p:txBody>
      </p:sp>
      <p:sp>
        <p:nvSpPr>
          <p:cNvPr id="232" name="Google Shape;232;p4"/>
          <p:cNvSpPr/>
          <p:nvPr/>
        </p:nvSpPr>
        <p:spPr>
          <a:xfrm>
            <a:off x="2984835" y="5305794"/>
            <a:ext cx="1283962" cy="589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nl-NL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30 mA</a:t>
            </a:r>
            <a:endParaRPr lang="el-GR" sz="2800" dirty="0"/>
          </a:p>
        </p:txBody>
      </p:sp>
      <p:sp>
        <p:nvSpPr>
          <p:cNvPr id="233" name="Google Shape;233;p4"/>
          <p:cNvSpPr/>
          <p:nvPr/>
        </p:nvSpPr>
        <p:spPr>
          <a:xfrm>
            <a:off x="4739088" y="5315773"/>
            <a:ext cx="1644548" cy="589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60 mA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4" name="Google Shape;234;p4"/>
          <p:cNvSpPr/>
          <p:nvPr/>
        </p:nvSpPr>
        <p:spPr>
          <a:xfrm>
            <a:off x="6779794" y="5315791"/>
            <a:ext cx="1696384" cy="589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spAutoFit/>
          </a:bodyPr>
          <a:lstStyle/>
          <a:p>
            <a:pPr marL="0" marR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120 mA</a:t>
            </a:r>
            <a:endParaRPr sz="28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5" name="Google Shape;235;p4"/>
              <p:cNvSpPr txBox="1">
                <a:spLocks noGrp="1"/>
              </p:cNvSpPr>
              <p:nvPr>
                <p:ph type="title"/>
              </p:nvPr>
            </p:nvSpPr>
            <p:spPr>
              <a:xfrm>
                <a:off x="385647" y="350163"/>
                <a:ext cx="4841673" cy="290866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rmAutofit fontScale="90000"/>
              </a:bodyPr>
              <a:lstStyle/>
              <a:p>
                <a:pPr lvl="0">
                  <a:lnSpc>
                    <a:spcPct val="121212"/>
                  </a:lnSpc>
                  <a:buSzPts val="3200"/>
                </a:pPr>
                <a:r>
                  <a:rPr lang="nl-NL" sz="3200" dirty="0"/>
                  <a:t>Als de regelbare weerstand op </a:t>
                </a:r>
                <a14:m>
                  <m:oMath xmlns:m="http://schemas.openxmlformats.org/officeDocument/2006/math">
                    <m:r>
                      <a:rPr lang="nl-NL" sz="3200" b="0" i="1" smtClean="0">
                        <a:latin typeface="Cambria Math" panose="02040503050406030204" pitchFamily="18" charset="0"/>
                      </a:rPr>
                      <m:t>100 </m:t>
                    </m:r>
                    <m:r>
                      <m:rPr>
                        <m:sty m:val="p"/>
                      </m:rPr>
                      <a:rPr lang="nl-NL" sz="3200" b="0" i="0" smtClean="0"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nl-NL" sz="3200" dirty="0"/>
                  <a:t> staat ingesteld, geeft de ampèremeter </a:t>
                </a:r>
                <a14:m>
                  <m:oMath xmlns:m="http://schemas.openxmlformats.org/officeDocument/2006/math">
                    <m:r>
                      <a:rPr lang="nl-NL" sz="3200" b="0" i="1" smtClean="0">
                        <a:latin typeface="Cambria Math" panose="02040503050406030204" pitchFamily="18" charset="0"/>
                      </a:rPr>
                      <m:t>60 </m:t>
                    </m:r>
                    <m:r>
                      <m:rPr>
                        <m:sty m:val="p"/>
                      </m:rPr>
                      <a:rPr lang="nl-NL" sz="3200" b="0" i="0" smtClean="0">
                        <a:latin typeface="Cambria Math" panose="02040503050406030204" pitchFamily="18" charset="0"/>
                      </a:rPr>
                      <m:t>mA</m:t>
                    </m:r>
                  </m:oMath>
                </a14:m>
                <a:r>
                  <a:rPr lang="nl-NL" sz="3200" dirty="0"/>
                  <a:t> aan. Wat geeft deze aan als de regelbare weerstand op </a:t>
                </a:r>
                <a14:m>
                  <m:oMath xmlns:m="http://schemas.openxmlformats.org/officeDocument/2006/math">
                    <m:r>
                      <a:rPr lang="nl-NL" sz="3200" b="0" i="1" smtClean="0">
                        <a:latin typeface="Cambria Math" panose="02040503050406030204" pitchFamily="18" charset="0"/>
                      </a:rPr>
                      <m:t>300 </m:t>
                    </m:r>
                    <m:r>
                      <m:rPr>
                        <m:sty m:val="p"/>
                      </m:rPr>
                      <a:rPr lang="nl-NL" sz="3200" b="0" i="0" smtClean="0"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nl-NL" sz="3200" dirty="0"/>
                  <a:t> wordt ingesteld?</a:t>
                </a:r>
                <a:endParaRPr dirty="0"/>
              </a:p>
            </p:txBody>
          </p:sp>
        </mc:Choice>
        <mc:Fallback xmlns="">
          <p:sp>
            <p:nvSpPr>
              <p:cNvPr id="235" name="Google Shape;235;p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385647" y="350163"/>
                <a:ext cx="4841673" cy="2908663"/>
              </a:xfrm>
              <a:prstGeom prst="rect">
                <a:avLst/>
              </a:prstGeom>
              <a:blipFill>
                <a:blip r:embed="rId3"/>
                <a:stretch>
                  <a:fillRect l="-2642" t="-209" r="-4277" b="-1799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Afbeelding 3" descr="Afbeelding met schermopname, Lettertype, symbool, Graphics&#10;&#10;Automatisch gegenereerde beschrijving">
            <a:extLst>
              <a:ext uri="{FF2B5EF4-FFF2-40B4-BE49-F238E27FC236}">
                <a16:creationId xmlns:a16="http://schemas.microsoft.com/office/drawing/2014/main" id="{681A9D4B-142E-65FD-B4A6-C07F11AC91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22862" y="391349"/>
            <a:ext cx="3571875" cy="2171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" name="Google Shape;692;g2db760db1be_0_870"/>
          <p:cNvSpPr txBox="1"/>
          <p:nvPr/>
        </p:nvSpPr>
        <p:spPr>
          <a:xfrm>
            <a:off x="5685183" y="6407433"/>
            <a:ext cx="34587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050" b="0" i="0" u="none" strike="noStrike" cap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www.nvon.nl/diagnostischevragen        © 2022 NVON </a:t>
            </a:r>
            <a:endParaRPr/>
          </a:p>
        </p:txBody>
      </p:sp>
      <p:sp>
        <p:nvSpPr>
          <p:cNvPr id="693" name="Google Shape;693;g2db760db1be_0_87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409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br>
              <a:rPr lang="en-GB" b="1"/>
            </a:br>
            <a:endParaRPr/>
          </a:p>
        </p:txBody>
      </p:sp>
      <p:sp>
        <p:nvSpPr>
          <p:cNvPr id="694" name="Google Shape;694;g2db760db1be_0_870"/>
          <p:cNvSpPr txBox="1"/>
          <p:nvPr/>
        </p:nvSpPr>
        <p:spPr>
          <a:xfrm>
            <a:off x="628650" y="572530"/>
            <a:ext cx="7886700" cy="33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lang="en-GB" sz="33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Deze</a:t>
            </a:r>
            <a:r>
              <a:rPr lang="en-GB" sz="3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33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vragen</a:t>
            </a:r>
            <a:r>
              <a:rPr lang="en-GB" sz="3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met </a:t>
            </a:r>
            <a:r>
              <a:rPr lang="en-GB" sz="33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toelichting</a:t>
            </a:r>
            <a:r>
              <a:rPr lang="en-GB" sz="3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33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zijn</a:t>
            </a:r>
            <a:r>
              <a:rPr lang="en-GB" sz="3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33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ontwikkeld</a:t>
            </a:r>
            <a:r>
              <a:rPr lang="en-GB" sz="3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door de </a:t>
            </a:r>
            <a:r>
              <a:rPr lang="en-GB" sz="33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werkgroep</a:t>
            </a:r>
            <a:r>
              <a:rPr lang="en-GB" sz="3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33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diagnostische</a:t>
            </a:r>
            <a:r>
              <a:rPr lang="en-GB" sz="3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33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vragen</a:t>
            </a:r>
            <a:r>
              <a:rPr lang="en-GB" sz="33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van de NVON</a:t>
            </a:r>
            <a:r>
              <a:rPr lang="en-GB" sz="3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Meer </a:t>
            </a:r>
            <a:r>
              <a:rPr lang="en-GB" sz="33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vragen</a:t>
            </a:r>
            <a:r>
              <a:rPr lang="en-GB" sz="3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GB" sz="33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GB" sz="3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info </a:t>
            </a:r>
            <a:r>
              <a:rPr lang="en-GB" sz="33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vind</a:t>
            </a:r>
            <a:r>
              <a:rPr lang="en-GB" sz="33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je op: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endParaRPr lang="en-GB" sz="33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lang="en-GB" sz="3300" dirty="0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www.diagnostischevragen.nl</a:t>
            </a:r>
            <a:endParaRPr lang="en-GB" sz="3300" dirty="0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endParaRPr lang="en-GB" sz="33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95" name="Google Shape;695;g2db760db1be_0_87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450189" y="3557741"/>
            <a:ext cx="4243622" cy="1295421"/>
          </a:xfrm>
          <a:prstGeom prst="rect">
            <a:avLst/>
          </a:prstGeom>
          <a:noFill/>
          <a:ln>
            <a:noFill/>
          </a:ln>
        </p:spPr>
      </p:pic>
      <p:sp>
        <p:nvSpPr>
          <p:cNvPr id="696" name="Google Shape;696;g2db760db1be_0_870"/>
          <p:cNvSpPr/>
          <p:nvPr/>
        </p:nvSpPr>
        <p:spPr>
          <a:xfrm>
            <a:off x="211015" y="62854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697" name="Google Shape;697;g2db760db1be_0_870"/>
          <p:cNvSpPr txBox="1"/>
          <p:nvPr/>
        </p:nvSpPr>
        <p:spPr>
          <a:xfrm>
            <a:off x="6827520" y="6407433"/>
            <a:ext cx="23166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050" b="0" i="0" u="none" strike="noStrike" cap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www.diagnostischevragen.nl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98" name="Google Shape;698;g2db760db1be_0_870" descr="Creative Commons Attribution-ShareAlike 3.0 Unported - Wikidata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28188" y="6332184"/>
            <a:ext cx="1148977" cy="4042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">
      <a:dk1>
        <a:srgbClr val="000000"/>
      </a:dk1>
      <a:lt1>
        <a:srgbClr val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806</Words>
  <Application>Microsoft Office PowerPoint</Application>
  <PresentationFormat>Diavoorstelling (4:3)</PresentationFormat>
  <Paragraphs>71</Paragraphs>
  <Slides>5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8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4" baseType="lpstr">
      <vt:lpstr>Calibri</vt:lpstr>
      <vt:lpstr>Arial</vt:lpstr>
      <vt:lpstr>Tahoma</vt:lpstr>
      <vt:lpstr>Corbel</vt:lpstr>
      <vt:lpstr>Helvetica Neue</vt:lpstr>
      <vt:lpstr>Helvetica Neue Light</vt:lpstr>
      <vt:lpstr>source sans pro</vt:lpstr>
      <vt:lpstr>Cambria Math</vt:lpstr>
      <vt:lpstr>Kantoorthema</vt:lpstr>
      <vt:lpstr>Serieschakeling </vt:lpstr>
      <vt:lpstr>Als meer lampjes in een serieschakeling worden aangesloten, dan zal de stroomsterkte…</vt:lpstr>
      <vt:lpstr>Je sluit twee gloeilampjes in serie aan op een batterij. Het ene lampje heeft een weerstand van 2 Ω, de andere van 4 Ω. Welk lampje brandt het felst?</vt:lpstr>
      <vt:lpstr>Als de regelbare weerstand op 100 Ω staat ingesteld, geeft de ampèremeter 60 mA aan. Wat geeft deze aan als de regelbare weerstand op 300 Ω wordt ingesteld?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DV Werkwijze </dc:title>
  <dc:creator>Sofie Faes</dc:creator>
  <cp:lastModifiedBy>Jeroen Nelissen</cp:lastModifiedBy>
  <cp:revision>10</cp:revision>
  <dcterms:created xsi:type="dcterms:W3CDTF">2022-02-21T09:07:39Z</dcterms:created>
  <dcterms:modified xsi:type="dcterms:W3CDTF">2024-11-21T18:42:39Z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15030db-5b96-4a80-bef5-9bbf300e0d2e_Enabled">
    <vt:lpwstr>true</vt:lpwstr>
  </property>
  <property fmtid="{D5CDD505-2E9C-101B-9397-08002B2CF9AE}" pid="3" name="MSIP_Label_415030db-5b96-4a80-bef5-9bbf300e0d2e_SetDate">
    <vt:lpwstr>2024-11-21T18:38:44Z</vt:lpwstr>
  </property>
  <property fmtid="{D5CDD505-2E9C-101B-9397-08002B2CF9AE}" pid="4" name="MSIP_Label_415030db-5b96-4a80-bef5-9bbf300e0d2e_Method">
    <vt:lpwstr>Standard</vt:lpwstr>
  </property>
  <property fmtid="{D5CDD505-2E9C-101B-9397-08002B2CF9AE}" pid="5" name="MSIP_Label_415030db-5b96-4a80-bef5-9bbf300e0d2e_Name">
    <vt:lpwstr>General</vt:lpwstr>
  </property>
  <property fmtid="{D5CDD505-2E9C-101B-9397-08002B2CF9AE}" pid="6" name="MSIP_Label_415030db-5b96-4a80-bef5-9bbf300e0d2e_SiteId">
    <vt:lpwstr>9e9002aa-e50e-44b8-bb7a-021d21198024</vt:lpwstr>
  </property>
  <property fmtid="{D5CDD505-2E9C-101B-9397-08002B2CF9AE}" pid="7" name="MSIP_Label_415030db-5b96-4a80-bef5-9bbf300e0d2e_ActionId">
    <vt:lpwstr>f750b3a0-e81e-4039-9904-49901bf7d6a2</vt:lpwstr>
  </property>
  <property fmtid="{D5CDD505-2E9C-101B-9397-08002B2CF9AE}" pid="8" name="MSIP_Label_415030db-5b96-4a80-bef5-9bbf300e0d2e_ContentBits">
    <vt:lpwstr>0</vt:lpwstr>
  </property>
</Properties>
</file>