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76" r:id="rId4"/>
    <p:sldId id="267" r:id="rId5"/>
    <p:sldId id="259" r:id="rId6"/>
    <p:sldId id="260" r:id="rId7"/>
    <p:sldId id="261" r:id="rId8"/>
    <p:sldId id="262" r:id="rId9"/>
    <p:sldId id="263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4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DC9C4-F9FA-416F-928D-8500206C7730}" type="datetimeFigureOut">
              <a:rPr lang="nl-NL" smtClean="0"/>
              <a:pPr/>
              <a:t>28-10-2014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E8604-A1B4-4AA1-BAD2-6A4ABFD275A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07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948BA-961E-492B-AB23-36D6BAD25294}" type="slidenum">
              <a:rPr lang="nl-NL" smtClean="0">
                <a:solidFill>
                  <a:prstClr val="black"/>
                </a:solidFill>
              </a:rPr>
              <a:pPr/>
              <a:t>1</a:t>
            </a:fld>
            <a:endParaRPr lang="nl-N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44926-E349-4122-9A9E-289ED431C3E6}" type="slidenum">
              <a:rPr lang="nl-NL" smtClean="0">
                <a:solidFill>
                  <a:prstClr val="black"/>
                </a:solidFill>
              </a:rPr>
              <a:pPr/>
              <a:t>2</a:t>
            </a:fld>
            <a:endParaRPr lang="nl-N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E8604-A1B4-4AA1-BAD2-6A4ABFD275AB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pt sjabloon- pagina 1-NW.jpg                                  00175836Macintosh Mini                 C0597A22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CA4DB-4838-4BB8-A7DD-677DD1C277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5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505200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120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DD73F8A4-182E-4E29-82ED-AF0C35A8F32C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1" name="Picture 12" descr="ppt sjabloon- pagina 2-NW.jpg                                  00175836Macintosh Mini                 C0597A22: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463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28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  <a:ea typeface="ＭＳ Ｐゴシック" pitchFamily="-2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  <a:ea typeface="ＭＳ Ｐゴシック" pitchFamily="-2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  <a:ea typeface="ＭＳ Ｐゴシック" pitchFamily="-2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  <a:ea typeface="ＭＳ Ｐゴシック" pitchFamily="-2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28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2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2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2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2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2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2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2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28" charset="-128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w4ND3s0FF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143000"/>
          </a:xfrm>
        </p:spPr>
        <p:txBody>
          <a:bodyPr/>
          <a:lstStyle/>
          <a:p>
            <a:r>
              <a:rPr lang="nl-NL" sz="4000" dirty="0">
                <a:solidFill>
                  <a:srgbClr val="000000"/>
                </a:solidFill>
                <a:latin typeface="Calibri"/>
              </a:rPr>
              <a:t/>
            </a:r>
            <a:br>
              <a:rPr lang="nl-NL" sz="4000" dirty="0">
                <a:solidFill>
                  <a:srgbClr val="000000"/>
                </a:solidFill>
                <a:latin typeface="Calibri"/>
              </a:rPr>
            </a:br>
            <a:r>
              <a:rPr lang="nl-NL" sz="4000" dirty="0" smtClean="0">
                <a:solidFill>
                  <a:srgbClr val="000000"/>
                </a:solidFill>
                <a:latin typeface="Calibri"/>
              </a:rPr>
              <a:t> 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1370112" y="2277683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b="1" dirty="0" smtClean="0">
                <a:solidFill>
                  <a:srgbClr val="000000"/>
                </a:solidFill>
              </a:rPr>
              <a:t>SOVA 1 les 6</a:t>
            </a:r>
            <a:endParaRPr lang="nl-NL" sz="6000" b="1" dirty="0">
              <a:solidFill>
                <a:srgbClr val="000000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211960" y="4437112"/>
            <a:ext cx="27606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4000" b="1" kern="0" dirty="0" smtClean="0">
                <a:solidFill>
                  <a:prstClr val="black"/>
                </a:solidFill>
              </a:rPr>
              <a:t>Assertiviteit</a:t>
            </a:r>
            <a:endParaRPr lang="nl-NL" sz="4000" b="1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61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OEFENING 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934544"/>
          </a:xfrm>
        </p:spPr>
        <p:txBody>
          <a:bodyPr/>
          <a:lstStyle/>
          <a:p>
            <a:r>
              <a:rPr lang="nl-NL" b="1" dirty="0" smtClean="0"/>
              <a:t>Maak een ‘Ik zeg nee top 3’ </a:t>
            </a:r>
            <a:r>
              <a:rPr lang="nl-NL" dirty="0" smtClean="0"/>
              <a:t>Pak pen en papier en schrijf jouw ‘Ik zeg nee top 3’ op Dit zijn dingen waartegen je vaker nee wil zeggen. Doe dat concreet. Start elke zin met:Ik wil niet langer…’ </a:t>
            </a:r>
          </a:p>
          <a:p>
            <a:endParaRPr lang="nl-NL" sz="1800" dirty="0" smtClean="0"/>
          </a:p>
          <a:p>
            <a:r>
              <a:rPr lang="nl-NL" sz="1800" dirty="0" smtClean="0"/>
              <a:t>BV: ‘ik wil niet langer ja zeggen als mijn collega mij aan het einde van de middag vraagt of ik nog snel even voor morgen een rapport wil afmaken’. </a:t>
            </a:r>
          </a:p>
        </p:txBody>
      </p:sp>
    </p:spTree>
    <p:extLst>
      <p:ext uri="{BB962C8B-B14F-4D97-AF65-F5344CB8AC3E}">
        <p14:creationId xmlns:p14="http://schemas.microsoft.com/office/powerpoint/2010/main" val="2436123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755576" y="1340768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/>
              <a:t>Bedenk vervolgens </a:t>
            </a:r>
            <a:r>
              <a:rPr lang="nl-NL" sz="3200" b="1" i="1" dirty="0" smtClean="0"/>
              <a:t>waarom</a:t>
            </a:r>
            <a:r>
              <a:rPr lang="nl-NL" sz="3200" b="1" dirty="0" smtClean="0"/>
              <a:t> je geen nee zegt in deze situaties </a:t>
            </a:r>
          </a:p>
          <a:p>
            <a:r>
              <a:rPr lang="nl-NL" sz="3200" dirty="0" smtClean="0"/>
              <a:t>Vindt je je werk zo leuk dat je alles graag wil doen? </a:t>
            </a:r>
          </a:p>
          <a:p>
            <a:r>
              <a:rPr lang="nl-NL" sz="3200" dirty="0" smtClean="0"/>
              <a:t>Of bent je bang dat anderen je niet aardig vinden als je nee zegt?  </a:t>
            </a:r>
          </a:p>
          <a:p>
            <a:r>
              <a:rPr lang="nl-NL" sz="3200" dirty="0" smtClean="0"/>
              <a:t>Ook hebben veel mensen het gevoel dat nee zeggen tegen iemand egoïstisch overkomt. Of misschien voel je je wel schuldig. </a:t>
            </a:r>
            <a:endParaRPr lang="nl-NL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</a:t>
            </a:r>
            <a:r>
              <a:rPr lang="nl-NL" dirty="0" smtClean="0"/>
              <a:t>ips</a:t>
            </a:r>
            <a:r>
              <a:rPr lang="nl-NL" dirty="0" smtClean="0"/>
              <a:t>: 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934544"/>
          </a:xfrm>
        </p:spPr>
        <p:txBody>
          <a:bodyPr/>
          <a:lstStyle/>
          <a:p>
            <a:pPr marL="0" indent="0">
              <a:buNone/>
            </a:pPr>
            <a:r>
              <a:rPr lang="nl-NL" sz="2400" b="1" dirty="0" smtClean="0"/>
              <a:t>Basisregels </a:t>
            </a:r>
            <a:r>
              <a:rPr lang="nl-NL" sz="2400" b="1" dirty="0" smtClean="0"/>
              <a:t>bij een verzoek </a:t>
            </a:r>
            <a:r>
              <a:rPr lang="nl-NL" sz="2400" dirty="0" smtClean="0"/>
              <a:t>Als iemand een verzoek aan je doet, realiseer je je dan eerst wat de uitgangspunten zijn bij het stellen van een verzoek. Namelijk: </a:t>
            </a:r>
          </a:p>
          <a:p>
            <a:pPr>
              <a:buNone/>
            </a:pPr>
            <a:r>
              <a:rPr lang="nl-NL" sz="2400" dirty="0" smtClean="0"/>
              <a:t> Je mag nee zeggen op een verzoek. Het is niet voor niets een 'verzoek'! </a:t>
            </a:r>
          </a:p>
          <a:p>
            <a:pPr>
              <a:buNone/>
            </a:pPr>
            <a:r>
              <a:rPr lang="nl-NL" sz="2400" dirty="0" smtClean="0"/>
              <a:t> Je mag weigeren zonder jezelf te verantwoorden, zonder opgaaf van reden, zonder verklaring te geven. Soms gaat jouw reden de ander ook helemaal niet aan. 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196752"/>
            <a:ext cx="7772400" cy="4464496"/>
          </a:xfrm>
        </p:spPr>
        <p:txBody>
          <a:bodyPr/>
          <a:lstStyle/>
          <a:p>
            <a:pPr marL="0" indent="0">
              <a:buNone/>
            </a:pPr>
            <a:r>
              <a:rPr lang="nl-NL" b="1" dirty="0" smtClean="0"/>
              <a:t>Neem </a:t>
            </a:r>
            <a:r>
              <a:rPr lang="nl-NL" b="1" dirty="0" smtClean="0"/>
              <a:t>bedenktijd </a:t>
            </a:r>
          </a:p>
          <a:p>
            <a:pPr>
              <a:buNone/>
            </a:pPr>
            <a:r>
              <a:rPr lang="nl-NL" dirty="0" smtClean="0"/>
              <a:t>Train jezelf om bij elk verzoek om bedenktijd te vragen. </a:t>
            </a:r>
          </a:p>
          <a:p>
            <a:pPr>
              <a:buNone/>
            </a:pPr>
            <a:r>
              <a:rPr lang="nl-NL" dirty="0" smtClean="0"/>
              <a:t>Of je er nou direct ja of nee bij denkt of niet. </a:t>
            </a:r>
          </a:p>
          <a:p>
            <a:pPr>
              <a:buNone/>
            </a:pPr>
            <a:r>
              <a:rPr lang="nl-NL" dirty="0" smtClean="0"/>
              <a:t>Bepaal wat voor jou een fijn zinnetje is, bijvoorbeeld: ‘Ik ga hier even over nadenken en kom er bij je op terug.’ 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196752"/>
            <a:ext cx="7772400" cy="5112568"/>
          </a:xfrm>
        </p:spPr>
        <p:txBody>
          <a:bodyPr/>
          <a:lstStyle/>
          <a:p>
            <a:pPr>
              <a:buNone/>
            </a:pPr>
            <a:r>
              <a:rPr lang="nl-NL" sz="2800" b="1" dirty="0" smtClean="0"/>
              <a:t>Let </a:t>
            </a:r>
            <a:r>
              <a:rPr lang="nl-NL" sz="2800" b="1" dirty="0" smtClean="0"/>
              <a:t>op de manier waarop je nee zegt </a:t>
            </a:r>
          </a:p>
          <a:p>
            <a:pPr marL="0" indent="0">
              <a:buNone/>
            </a:pPr>
            <a:r>
              <a:rPr lang="nl-NL" sz="2800" dirty="0" smtClean="0"/>
              <a:t> Als </a:t>
            </a:r>
            <a:r>
              <a:rPr lang="nl-NL" sz="2800" dirty="0" smtClean="0"/>
              <a:t>je nee wilt zeggen, kunt je dat het beste als volgt doen: </a:t>
            </a:r>
          </a:p>
          <a:p>
            <a:pPr>
              <a:buNone/>
            </a:pPr>
            <a:r>
              <a:rPr lang="nl-NL" sz="2800" dirty="0" smtClean="0"/>
              <a:t> Zeg altijd eerst nee, en geef daarna pas jouw eventuele toelichting. Draai er niet omheen. Dat is het meest duidelijk voor de ander. </a:t>
            </a:r>
          </a:p>
          <a:p>
            <a:pPr>
              <a:buNone/>
            </a:pPr>
            <a:r>
              <a:rPr lang="nl-NL" sz="2800" dirty="0" smtClean="0"/>
              <a:t> Zeg het op een vriendelijke, maar besliste manier. </a:t>
            </a:r>
          </a:p>
          <a:p>
            <a:pPr>
              <a:buNone/>
            </a:pPr>
            <a:r>
              <a:rPr lang="nl-NL" sz="2800" dirty="0" smtClean="0"/>
              <a:t> Kijk de ander aan. </a:t>
            </a:r>
          </a:p>
          <a:p>
            <a:pPr>
              <a:buNone/>
            </a:pPr>
            <a:r>
              <a:rPr lang="nl-NL" sz="2800" dirty="0" smtClean="0"/>
              <a:t> Je kunt kiezen of je er uitleg bij wilt geven. </a:t>
            </a:r>
            <a:endParaRPr lang="nl-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124744"/>
            <a:ext cx="7772400" cy="4824536"/>
          </a:xfrm>
        </p:spPr>
        <p:txBody>
          <a:bodyPr/>
          <a:lstStyle/>
          <a:p>
            <a:pPr>
              <a:buNone/>
            </a:pPr>
            <a:r>
              <a:rPr lang="nl-NL" b="1" dirty="0" smtClean="0"/>
              <a:t>4 Gebruik de kapotte grammofoonplaatmethode </a:t>
            </a:r>
          </a:p>
          <a:p>
            <a:endParaRPr lang="nl-NL" b="1" dirty="0" smtClean="0"/>
          </a:p>
          <a:p>
            <a:r>
              <a:rPr lang="nl-NL" dirty="0" smtClean="0"/>
              <a:t>Deze methode is goed te gebruiken als je nee zegt, maar de ander blijft aandringen. </a:t>
            </a:r>
          </a:p>
          <a:p>
            <a:r>
              <a:rPr lang="nl-NL" dirty="0" smtClean="0"/>
              <a:t>Bij deze methode is het enige dat je doet jouw nee en jouw uitleg blijven herhalen. </a:t>
            </a:r>
            <a:endParaRPr lang="nl-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340768"/>
            <a:ext cx="7772400" cy="3505200"/>
          </a:xfrm>
        </p:spPr>
        <p:txBody>
          <a:bodyPr/>
          <a:lstStyle/>
          <a:p>
            <a:pPr>
              <a:buNone/>
            </a:pPr>
            <a:r>
              <a:rPr lang="nl-NL" b="1" dirty="0" smtClean="0"/>
              <a:t>5 Bedenk: Een keer nee zeggen mag écht! </a:t>
            </a:r>
          </a:p>
          <a:p>
            <a:pPr>
              <a:buNone/>
            </a:pPr>
            <a:r>
              <a:rPr lang="nl-NL" dirty="0" smtClean="0"/>
              <a:t>Je kunt er vanuit gaan dat mensen het niet erg vinden als je een keertje nee zegt. Vooral als je heel vaak al voor iedereen klaar staat. </a:t>
            </a:r>
            <a:endParaRPr lang="nl-N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908720"/>
            <a:ext cx="7772400" cy="1143000"/>
          </a:xfrm>
        </p:spPr>
        <p:txBody>
          <a:bodyPr/>
          <a:lstStyle/>
          <a:p>
            <a:r>
              <a:rPr lang="nl-NL" dirty="0" smtClean="0"/>
              <a:t>Oefening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2060848"/>
            <a:ext cx="7772400" cy="3505200"/>
          </a:xfrm>
        </p:spPr>
        <p:txBody>
          <a:bodyPr/>
          <a:lstStyle/>
          <a:p>
            <a:r>
              <a:rPr lang="nl-NL" sz="2400" dirty="0" smtClean="0"/>
              <a:t>Probeer voor jezelf het volgende tekstje hardop voor te lezen op een assertieve, een agressieve en een subassertieve manier. </a:t>
            </a:r>
          </a:p>
          <a:p>
            <a:r>
              <a:rPr lang="nl-NL" sz="2400" dirty="0" smtClean="0"/>
              <a:t>Duid voor jezelf aan welke manier voor jou het makkelijkste gaat. </a:t>
            </a:r>
          </a:p>
          <a:p>
            <a:endParaRPr lang="nl-NL" sz="2400" i="1" dirty="0" smtClean="0"/>
          </a:p>
          <a:p>
            <a:r>
              <a:rPr lang="nl-NL" sz="2400" b="1" i="1" dirty="0" smtClean="0"/>
              <a:t>“Mevrouw, volgens mij ben ik aan de beurt. U bent na mij binnen gekomen. Zou ik even</a:t>
            </a:r>
            <a:r>
              <a:rPr lang="nl-NL" sz="2400" b="1" dirty="0" smtClean="0"/>
              <a:t> </a:t>
            </a:r>
            <a:r>
              <a:rPr lang="nl-NL" sz="2400" b="1" i="1" dirty="0" smtClean="0"/>
              <a:t>mijn bestelling mogen doorgeven?”</a:t>
            </a:r>
            <a:endParaRPr lang="nl-NL" sz="2400" b="1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i="1" dirty="0" smtClean="0"/>
              <a:t>De invloed van lichaamshouding: </a:t>
            </a:r>
          </a:p>
          <a:p>
            <a:r>
              <a:rPr lang="nl-NL" sz="2800" i="1" dirty="0" smtClean="0"/>
              <a:t>Probeer het uit! </a:t>
            </a:r>
            <a:r>
              <a:rPr lang="nl-NL" sz="2800" dirty="0" smtClean="0"/>
              <a:t>Tijdens een gesprekje richt je enkel je hoofd naar de ander, doe daarna hetzelfde en richt ook je armen en je benen naar elkaar. </a:t>
            </a:r>
          </a:p>
          <a:p>
            <a:r>
              <a:rPr lang="nl-NL" sz="2800" dirty="0" smtClean="0"/>
              <a:t>Voel je dat bij de laatste houding een veel intiemere en minder stijve sfeer is?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6600" b="1" dirty="0">
                <a:solidFill>
                  <a:srgbClr val="000000"/>
                </a:solidFill>
                <a:ea typeface="+mj-ea"/>
              </a:rPr>
              <a:t>NEE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hangingPunct="1">
              <a:buNone/>
            </a:pPr>
            <a:r>
              <a:rPr lang="nl-NL" sz="7200" dirty="0">
                <a:solidFill>
                  <a:srgbClr val="000000"/>
                </a:solidFill>
                <a:ea typeface="+mn-ea"/>
              </a:rPr>
              <a:t>“Is niet nooit, maar nu even niet…”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75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475656" y="1052736"/>
            <a:ext cx="31967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Leerdoelen</a:t>
            </a:r>
            <a:endParaRPr kumimoji="0" lang="nl-NL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755576" y="1916832"/>
            <a:ext cx="7560840" cy="431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nl-NL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Je kunt het belang en de kenmerken van (sub)assertiviteit benoemen en beschrijven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nl-NL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Je kunt (sub)assertiviteit herkennen in je eigen gedrag en dat van anderen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nl-NL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Je kunt de kenmerken van agressief gedrag benoemen en beschrijven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nl-NL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Je kunt assertief gedrag vertonen in oefeningen en groepsgesprekken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nl-NL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Je kunt je leerproces mondeling en schriftelijk evalueren</a:t>
            </a:r>
          </a:p>
        </p:txBody>
      </p:sp>
    </p:spTree>
    <p:extLst>
      <p:ext uri="{BB962C8B-B14F-4D97-AF65-F5344CB8AC3E}">
        <p14:creationId xmlns:p14="http://schemas.microsoft.com/office/powerpoint/2010/main" val="744886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Zelfstest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de assertiviteitstest die je </a:t>
            </a:r>
            <a:r>
              <a:rPr lang="nl-NL" dirty="0" err="1" smtClean="0"/>
              <a:t>sova</a:t>
            </a:r>
            <a:r>
              <a:rPr lang="nl-NL" dirty="0" smtClean="0"/>
              <a:t>-docent voor je gekopieerd heeft. </a:t>
            </a:r>
          </a:p>
          <a:p>
            <a:r>
              <a:rPr lang="nl-NL" dirty="0" smtClean="0"/>
              <a:t>Bereken je uitslag. </a:t>
            </a:r>
          </a:p>
          <a:p>
            <a:r>
              <a:rPr lang="nl-NL" dirty="0" smtClean="0"/>
              <a:t>Nu gaan we over op de theorie (anders is je test niet meer valide ;)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3145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 descr="https://webmail.online.nl/service/home/~/DSC_1240.JPG?auth=co&amp;loc=nl&amp;id=125500&amp;part=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40963" name="Picture 3" descr="C:\Users\natasa\Downloads\DSC_12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3792" y="957072"/>
            <a:ext cx="3950208" cy="5900928"/>
          </a:xfrm>
          <a:prstGeom prst="rect">
            <a:avLst/>
          </a:prstGeom>
          <a:noFill/>
        </p:spPr>
      </p:pic>
      <p:sp>
        <p:nvSpPr>
          <p:cNvPr id="6" name="Rechthoek 5"/>
          <p:cNvSpPr/>
          <p:nvPr/>
        </p:nvSpPr>
        <p:spPr>
          <a:xfrm>
            <a:off x="467544" y="177281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3200" b="1" dirty="0" smtClean="0"/>
              <a:t>Louise,  kom je ………</a:t>
            </a:r>
          </a:p>
          <a:p>
            <a:r>
              <a:rPr lang="nl-NL" sz="3200" b="1" dirty="0" smtClean="0"/>
              <a:t>Nee ‘</a:t>
            </a:r>
            <a:r>
              <a:rPr lang="nl-NL" sz="3200" b="1" dirty="0" err="1" smtClean="0"/>
              <a:t>Wize</a:t>
            </a:r>
            <a:r>
              <a:rPr lang="nl-NL" sz="3200" b="1" dirty="0" smtClean="0"/>
              <a:t>’ bezig</a:t>
            </a:r>
            <a:endParaRPr lang="nl-NL" sz="3200" b="1" dirty="0"/>
          </a:p>
        </p:txBody>
      </p:sp>
      <p:sp>
        <p:nvSpPr>
          <p:cNvPr id="7" name="Rechthoek 6"/>
          <p:cNvSpPr/>
          <p:nvPr/>
        </p:nvSpPr>
        <p:spPr>
          <a:xfrm>
            <a:off x="539552" y="393305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3200" b="1" dirty="0" smtClean="0"/>
              <a:t>Louise wil je ……</a:t>
            </a:r>
          </a:p>
          <a:p>
            <a:r>
              <a:rPr lang="nl-NL" sz="3200" b="1" dirty="0" smtClean="0"/>
              <a:t>Nee dank je</a:t>
            </a:r>
            <a:endParaRPr lang="nl-NL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333399"/>
                </a:solidFill>
                <a:ea typeface="+mj-ea"/>
              </a:rPr>
              <a:t>Definitie assertiviteit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4006552"/>
          </a:xfrm>
        </p:spPr>
        <p:txBody>
          <a:bodyPr/>
          <a:lstStyle/>
          <a:p>
            <a:r>
              <a:rPr lang="nl-NL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nl-NL" sz="6000" dirty="0">
                <a:solidFill>
                  <a:srgbClr val="000000"/>
                </a:solidFill>
                <a:ea typeface="+mn-ea"/>
              </a:rPr>
              <a:t/>
            </a:r>
            <a:br>
              <a:rPr lang="nl-NL" sz="6000" dirty="0">
                <a:solidFill>
                  <a:srgbClr val="000000"/>
                </a:solidFill>
                <a:ea typeface="+mn-ea"/>
              </a:rPr>
            </a:br>
            <a:r>
              <a:rPr lang="nl-NL" sz="4000" dirty="0">
                <a:solidFill>
                  <a:srgbClr val="000000"/>
                </a:solidFill>
                <a:ea typeface="+mn-ea"/>
              </a:rPr>
              <a:t>Opkomen voor je eigen mening, rechten en standpunten zonder je gesprekspartner(s) agressief te benaderen, zodat zij in hun waarde blijven.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9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333399"/>
                </a:solidFill>
                <a:ea typeface="+mj-ea"/>
              </a:rPr>
              <a:t>Zelfvertrouwen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4078560"/>
          </a:xfrm>
        </p:spPr>
        <p:txBody>
          <a:bodyPr/>
          <a:lstStyle/>
          <a:p>
            <a:pPr lvl="0" eaLnBrk="1" hangingPunct="1">
              <a:buNone/>
            </a:pPr>
            <a:r>
              <a:rPr lang="nl-NL" dirty="0">
                <a:solidFill>
                  <a:srgbClr val="000000"/>
                </a:solidFill>
                <a:ea typeface="+mn-ea"/>
              </a:rPr>
              <a:t> Opkomen voor jezelf en je eigen mening durven te geven, hangt sterk samen met </a:t>
            </a:r>
            <a:r>
              <a:rPr lang="nl-NL" i="1" dirty="0">
                <a:solidFill>
                  <a:srgbClr val="000000"/>
                </a:solidFill>
                <a:ea typeface="+mn-ea"/>
              </a:rPr>
              <a:t>zelfvertrouwen</a:t>
            </a:r>
            <a:r>
              <a:rPr lang="nl-NL" dirty="0">
                <a:solidFill>
                  <a:srgbClr val="000000"/>
                </a:solidFill>
                <a:ea typeface="+mn-ea"/>
              </a:rPr>
              <a:t>. </a:t>
            </a:r>
          </a:p>
          <a:p>
            <a:pPr lvl="0" eaLnBrk="1" hangingPunct="1">
              <a:buNone/>
            </a:pPr>
            <a:r>
              <a:rPr lang="nl-NL" dirty="0">
                <a:solidFill>
                  <a:srgbClr val="000000"/>
                </a:solidFill>
                <a:ea typeface="+mn-ea"/>
              </a:rPr>
              <a:t>   Wie zijn assertiviteit wil vergroten doet er verstandig aan om met het assertieve gedrag te oefenen. Daarnaast is het vergroten van het zelfvertrouwen van groot belang.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0632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009999"/>
                </a:solidFill>
                <a:ea typeface="+mj-ea"/>
              </a:rPr>
              <a:t>En wat is assertiviteit NIET?</a:t>
            </a:r>
            <a:r>
              <a:rPr lang="nl-NL" dirty="0">
                <a:solidFill>
                  <a:srgbClr val="000000"/>
                </a:solidFill>
                <a:ea typeface="+mj-ea"/>
              </a:rPr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hangingPunct="1">
              <a:buNone/>
            </a:pPr>
            <a:r>
              <a:rPr lang="nl-NL" dirty="0">
                <a:solidFill>
                  <a:srgbClr val="000000"/>
                </a:solidFill>
                <a:ea typeface="+mn-ea"/>
                <a:hlinkClick r:id="rId3"/>
              </a:rPr>
              <a:t>http://www.youtube.com/watch?v=Nw4ND3s0FFY</a:t>
            </a:r>
            <a:endParaRPr lang="nl-NL" dirty="0">
              <a:solidFill>
                <a:srgbClr val="000000"/>
              </a:solidFill>
              <a:ea typeface="+mn-ea"/>
            </a:endParaRPr>
          </a:p>
          <a:p>
            <a:endParaRPr lang="nl-NL" dirty="0"/>
          </a:p>
        </p:txBody>
      </p:sp>
      <p:pic>
        <p:nvPicPr>
          <p:cNvPr id="4" name="Picture 4" descr="naamlo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356992"/>
            <a:ext cx="5178425" cy="343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109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333399"/>
                </a:solidFill>
                <a:ea typeface="+mj-ea"/>
              </a:rPr>
              <a:t>Agressiviteit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2492896"/>
            <a:ext cx="7772400" cy="4104456"/>
          </a:xfrm>
        </p:spPr>
        <p:txBody>
          <a:bodyPr/>
          <a:lstStyle/>
          <a:p>
            <a:r>
              <a:rPr lang="nl-NL" sz="4400" dirty="0">
                <a:solidFill>
                  <a:srgbClr val="000000"/>
                </a:solidFill>
                <a:ea typeface="+mn-ea"/>
              </a:rPr>
              <a:t>Vijandig gedrag of dreigende houding met de bedoeling een dominerende positie af te dwingen of ter verdediging van territorium, eigendom of sociale situatie.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245886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7772400" cy="1143000"/>
          </a:xfrm>
        </p:spPr>
        <p:txBody>
          <a:bodyPr/>
          <a:lstStyle/>
          <a:p>
            <a:r>
              <a:rPr lang="nl-NL" b="1" dirty="0" smtClean="0">
                <a:solidFill>
                  <a:srgbClr val="000000"/>
                </a:solidFill>
                <a:ea typeface="+mj-ea"/>
              </a:rPr>
              <a:t>Sub-assertief </a:t>
            </a:r>
            <a:r>
              <a:rPr lang="nl-NL" b="1" dirty="0">
                <a:solidFill>
                  <a:srgbClr val="000000"/>
                </a:solidFill>
                <a:ea typeface="+mj-ea"/>
              </a:rPr>
              <a:t>gedrag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rgbClr val="000000"/>
                </a:solidFill>
                <a:ea typeface="+mn-ea"/>
              </a:rPr>
              <a:t>Iemand die subassertief gedrag vertoont, durft niet tot nauwelijks voor zijn mening of rechten uit te komen. </a:t>
            </a:r>
            <a:endParaRPr lang="nl-NL" dirty="0" smtClean="0">
              <a:solidFill>
                <a:srgbClr val="000000"/>
              </a:solidFill>
              <a:ea typeface="+mn-ea"/>
            </a:endParaRPr>
          </a:p>
          <a:p>
            <a:r>
              <a:rPr lang="nl-NL" dirty="0" smtClean="0">
                <a:solidFill>
                  <a:srgbClr val="000000"/>
                </a:solidFill>
                <a:ea typeface="+mn-ea"/>
              </a:rPr>
              <a:t>Een </a:t>
            </a:r>
            <a:r>
              <a:rPr lang="nl-NL" dirty="0">
                <a:solidFill>
                  <a:srgbClr val="000000"/>
                </a:solidFill>
                <a:ea typeface="+mn-ea"/>
              </a:rPr>
              <a:t>dergelijk persoon heeft een stille en afwachtende houding, probeert kritiek of onenigheid te vermijden en laat gemakkelijk over zich heen lopen.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7857314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809</Words>
  <Application>Microsoft Office PowerPoint</Application>
  <PresentationFormat>Diavoorstelling (4:3)</PresentationFormat>
  <Paragraphs>86</Paragraphs>
  <Slides>19</Slides>
  <Notes>18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1_Kantoorthema</vt:lpstr>
      <vt:lpstr>  </vt:lpstr>
      <vt:lpstr>PowerPoint-presentatie</vt:lpstr>
      <vt:lpstr>Zelfstest</vt:lpstr>
      <vt:lpstr>PowerPoint-presentatie</vt:lpstr>
      <vt:lpstr>Definitie assertiviteit</vt:lpstr>
      <vt:lpstr>Zelfvertrouwen</vt:lpstr>
      <vt:lpstr>En wat is assertiviteit NIET? </vt:lpstr>
      <vt:lpstr>Agressiviteit</vt:lpstr>
      <vt:lpstr>Sub-assertief gedrag</vt:lpstr>
      <vt:lpstr>OEFENING  </vt:lpstr>
      <vt:lpstr>PowerPoint-presentatie</vt:lpstr>
      <vt:lpstr>Tips:  </vt:lpstr>
      <vt:lpstr>PowerPoint-presentatie</vt:lpstr>
      <vt:lpstr>PowerPoint-presentatie</vt:lpstr>
      <vt:lpstr>PowerPoint-presentatie</vt:lpstr>
      <vt:lpstr>PowerPoint-presentatie</vt:lpstr>
      <vt:lpstr>Oefening</vt:lpstr>
      <vt:lpstr>Oefening</vt:lpstr>
      <vt:lpstr>NEE</vt:lpstr>
    </vt:vector>
  </TitlesOfParts>
  <Company>Noordelijke Hogeschool Leeuwarden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Otten, M.W.</dc:creator>
  <cp:lastModifiedBy>Put, P. van der</cp:lastModifiedBy>
  <cp:revision>12</cp:revision>
  <dcterms:created xsi:type="dcterms:W3CDTF">2014-10-06T11:52:42Z</dcterms:created>
  <dcterms:modified xsi:type="dcterms:W3CDTF">2014-10-28T15:28:46Z</dcterms:modified>
</cp:coreProperties>
</file>