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6.xml" ContentType="application/vnd.openxmlformats-officedocument.theme+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 id="2147483684" r:id="rId2"/>
    <p:sldMasterId id="2147483686" r:id="rId3"/>
    <p:sldMasterId id="2147483695" r:id="rId4"/>
    <p:sldMasterId id="2147483697" r:id="rId5"/>
    <p:sldMasterId id="2147483704" r:id="rId6"/>
    <p:sldMasterId id="2147483707" r:id="rId7"/>
    <p:sldMasterId id="2147483709" r:id="rId8"/>
  </p:sldMasterIdLst>
  <p:notesMasterIdLst>
    <p:notesMasterId r:id="rId34"/>
  </p:notesMasterIdLst>
  <p:sldIdLst>
    <p:sldId id="264" r:id="rId9"/>
    <p:sldId id="1019" r:id="rId10"/>
    <p:sldId id="512" r:id="rId11"/>
    <p:sldId id="1062" r:id="rId12"/>
    <p:sldId id="1037" r:id="rId13"/>
    <p:sldId id="1040" r:id="rId14"/>
    <p:sldId id="1052" r:id="rId15"/>
    <p:sldId id="1050" r:id="rId16"/>
    <p:sldId id="1074" r:id="rId17"/>
    <p:sldId id="1077" r:id="rId18"/>
    <p:sldId id="1065" r:id="rId19"/>
    <p:sldId id="1072" r:id="rId20"/>
    <p:sldId id="1070" r:id="rId21"/>
    <p:sldId id="1073" r:id="rId22"/>
    <p:sldId id="1071" r:id="rId23"/>
    <p:sldId id="1078" r:id="rId24"/>
    <p:sldId id="1079" r:id="rId25"/>
    <p:sldId id="1080" r:id="rId26"/>
    <p:sldId id="1066" r:id="rId27"/>
    <p:sldId id="1067" r:id="rId28"/>
    <p:sldId id="1068" r:id="rId29"/>
    <p:sldId id="1069" r:id="rId30"/>
    <p:sldId id="1075" r:id="rId31"/>
    <p:sldId id="1076" r:id="rId32"/>
    <p:sldId id="271" r:id="rId3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A391"/>
    <a:srgbClr val="0033CC"/>
    <a:srgbClr val="CCFFFF"/>
    <a:srgbClr val="F2F2F2"/>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204" autoAdjust="0"/>
    <p:restoredTop sz="76302" autoAdjust="0"/>
  </p:normalViewPr>
  <p:slideViewPr>
    <p:cSldViewPr snapToGrid="0">
      <p:cViewPr varScale="1">
        <p:scale>
          <a:sx n="94" d="100"/>
          <a:sy n="94" d="100"/>
        </p:scale>
        <p:origin x="2040" y="84"/>
      </p:cViewPr>
      <p:guideLst/>
    </p:cSldViewPr>
  </p:slideViewPr>
  <p:notesTextViewPr>
    <p:cViewPr>
      <p:scale>
        <a:sx n="1" d="1"/>
        <a:sy n="1" d="1"/>
      </p:scale>
      <p:origin x="0" y="0"/>
    </p:cViewPr>
  </p:notesTextViewPr>
  <p:sorterViewPr>
    <p:cViewPr>
      <p:scale>
        <a:sx n="140" d="100"/>
        <a:sy n="140" d="100"/>
      </p:scale>
      <p:origin x="0" y="-1740"/>
    </p:cViewPr>
  </p:sorterViewPr>
  <p:notesViewPr>
    <p:cSldViewPr snapToGrid="0">
      <p:cViewPr varScale="1">
        <p:scale>
          <a:sx n="95" d="100"/>
          <a:sy n="95" d="100"/>
        </p:scale>
        <p:origin x="3582"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presProps" Target="presProps.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31C962-B00E-4F91-A917-65EDBF7694C7}" type="datetimeFigureOut">
              <a:rPr lang="nl-NL" smtClean="0"/>
              <a:t>10-9-2019</a:t>
            </a:fld>
            <a:endParaRPr lang="nl-NL"/>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C6799-C3FF-4155-AEEC-EFC3FAD07692}" type="slidenum">
              <a:rPr lang="nl-NL" smtClean="0"/>
              <a:t>‹#›</a:t>
            </a:fld>
            <a:endParaRPr lang="nl-NL"/>
          </a:p>
        </p:txBody>
      </p:sp>
    </p:spTree>
    <p:extLst>
      <p:ext uri="{BB962C8B-B14F-4D97-AF65-F5344CB8AC3E}">
        <p14:creationId xmlns:p14="http://schemas.microsoft.com/office/powerpoint/2010/main" val="2083175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jdelijke aanduiding voor dia-afbeelding 1">
            <a:extLst>
              <a:ext uri="{FF2B5EF4-FFF2-40B4-BE49-F238E27FC236}">
                <a16:creationId xmlns:a16="http://schemas.microsoft.com/office/drawing/2014/main" id="{AD5B989F-8344-4645-A0A7-389C8F5796AB}"/>
              </a:ext>
            </a:extLst>
          </p:cNvPr>
          <p:cNvSpPr>
            <a:spLocks noGrp="1" noRot="1" noChangeAspect="1" noChangeArrowheads="1" noTextEdit="1"/>
          </p:cNvSpPr>
          <p:nvPr>
            <p:ph type="sldImg"/>
          </p:nvPr>
        </p:nvSpPr>
        <p:spPr>
          <a:ln/>
        </p:spPr>
      </p:sp>
      <p:sp>
        <p:nvSpPr>
          <p:cNvPr id="55299" name="Tijdelijke aanduiding voor notities 2">
            <a:extLst>
              <a:ext uri="{FF2B5EF4-FFF2-40B4-BE49-F238E27FC236}">
                <a16:creationId xmlns:a16="http://schemas.microsoft.com/office/drawing/2014/main" id="{4068B925-E1F2-45E2-9DDB-F328F411AA53}"/>
              </a:ext>
            </a:extLst>
          </p:cNvPr>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en-US" altLang="nl-NL" dirty="0" err="1">
                <a:latin typeface="Arial" panose="020B0604020202020204" pitchFamily="34" charset="0"/>
              </a:rPr>
              <a:t>Afbeelding</a:t>
            </a:r>
            <a:r>
              <a:rPr lang="en-US" altLang="nl-NL" dirty="0">
                <a:latin typeface="Arial" panose="020B0604020202020204" pitchFamily="34" charset="0"/>
              </a:rPr>
              <a:t>: https://pixabay.com/en/laptop-computer-browser-research-2562325/ (5 </a:t>
            </a:r>
            <a:r>
              <a:rPr lang="en-US" altLang="nl-NL" dirty="0" err="1">
                <a:latin typeface="Arial" panose="020B0604020202020204" pitchFamily="34" charset="0"/>
              </a:rPr>
              <a:t>februari</a:t>
            </a:r>
            <a:r>
              <a:rPr lang="en-US" altLang="nl-NL" dirty="0">
                <a:latin typeface="Arial" panose="020B0604020202020204" pitchFamily="34" charset="0"/>
              </a:rPr>
              <a:t> 2019)</a:t>
            </a:r>
          </a:p>
          <a:p>
            <a:endParaRPr lang="en-US" altLang="nl-NL" dirty="0">
              <a:latin typeface="Arial" panose="020B0604020202020204" pitchFamily="34" charset="0"/>
            </a:endParaRPr>
          </a:p>
          <a:p>
            <a:r>
              <a:rPr lang="en-US" altLang="nl-NL" dirty="0" err="1">
                <a:latin typeface="Arial" panose="020B0604020202020204" pitchFamily="34" charset="0"/>
              </a:rPr>
              <a:t>Weekplanning</a:t>
            </a:r>
            <a:r>
              <a:rPr lang="en-US" altLang="nl-NL" dirty="0">
                <a:latin typeface="Arial" panose="020B0604020202020204" pitchFamily="34" charset="0"/>
              </a:rPr>
              <a:t> </a:t>
            </a:r>
            <a:r>
              <a:rPr lang="en-US" altLang="nl-NL" dirty="0" err="1">
                <a:latin typeface="Arial" panose="020B0604020202020204" pitchFamily="34" charset="0"/>
              </a:rPr>
              <a:t>volgens</a:t>
            </a:r>
            <a:r>
              <a:rPr lang="en-US" altLang="nl-NL" dirty="0">
                <a:latin typeface="Arial" panose="020B0604020202020204" pitchFamily="34" charset="0"/>
              </a:rPr>
              <a:t> ‘</a:t>
            </a:r>
            <a:r>
              <a:rPr lang="en-US" altLang="nl-NL" dirty="0" err="1">
                <a:latin typeface="Arial" panose="020B0604020202020204" pitchFamily="34" charset="0"/>
              </a:rPr>
              <a:t>Cursushandleiding</a:t>
            </a:r>
            <a:r>
              <a:rPr lang="en-US" altLang="nl-NL" dirty="0">
                <a:latin typeface="Arial" panose="020B0604020202020204" pitchFamily="34" charset="0"/>
              </a:rPr>
              <a:t> </a:t>
            </a:r>
            <a:r>
              <a:rPr lang="en-US" altLang="nl-NL" dirty="0" err="1">
                <a:latin typeface="Arial" panose="020B0604020202020204" pitchFamily="34" charset="0"/>
              </a:rPr>
              <a:t>afstudeerproduct</a:t>
            </a:r>
            <a:r>
              <a:rPr lang="en-US" altLang="nl-NL" dirty="0">
                <a:latin typeface="Arial" panose="020B0604020202020204" pitchFamily="34" charset="0"/>
              </a:rPr>
              <a:t>’ (van Hooft, 2019):</a:t>
            </a:r>
            <a:endParaRPr lang="nl-NL" altLang="nl-NL" dirty="0">
              <a:latin typeface="Arial" panose="020B0604020202020204" pitchFamily="34" charset="0"/>
            </a:endParaRPr>
          </a:p>
          <a:p>
            <a:endParaRPr lang="nl-NL" altLang="nl-NL" dirty="0">
              <a:latin typeface="Arial" panose="020B0604020202020204" pitchFamily="34" charset="0"/>
            </a:endParaRPr>
          </a:p>
          <a:p>
            <a:r>
              <a:rPr lang="en-US" altLang="nl-NL" b="1" dirty="0">
                <a:latin typeface="Arial" panose="020B0604020202020204" pitchFamily="34" charset="0"/>
              </a:rPr>
              <a:t>HOORCOLLEGES ONDERWIJSPERIODE 2</a:t>
            </a:r>
          </a:p>
          <a:p>
            <a:r>
              <a:rPr lang="en-US" altLang="nl-NL" b="1" dirty="0">
                <a:latin typeface="Arial" panose="020B0604020202020204" pitchFamily="34" charset="0"/>
              </a:rPr>
              <a:t>Week 11</a:t>
            </a:r>
            <a:r>
              <a:rPr lang="en-US" altLang="nl-NL" b="0" dirty="0">
                <a:latin typeface="Arial" panose="020B0604020202020204" pitchFamily="34" charset="0"/>
              </a:rPr>
              <a:t> Hoe </a:t>
            </a:r>
            <a:r>
              <a:rPr lang="en-US" altLang="nl-NL" b="0" dirty="0" err="1">
                <a:latin typeface="Arial" panose="020B0604020202020204" pitchFamily="34" charset="0"/>
              </a:rPr>
              <a:t>breng</a:t>
            </a:r>
            <a:r>
              <a:rPr lang="en-US" altLang="nl-NL" b="0" dirty="0">
                <a:latin typeface="Arial" panose="020B0604020202020204" pitchFamily="34" charset="0"/>
              </a:rPr>
              <a:t> </a:t>
            </a:r>
            <a:r>
              <a:rPr lang="en-US" altLang="nl-NL" b="0" dirty="0" err="1">
                <a:latin typeface="Arial" panose="020B0604020202020204" pitchFamily="34" charset="0"/>
              </a:rPr>
              <a:t>ik</a:t>
            </a:r>
            <a:r>
              <a:rPr lang="en-US" altLang="nl-NL" b="0" dirty="0">
                <a:latin typeface="Arial" panose="020B0604020202020204" pitchFamily="34" charset="0"/>
              </a:rPr>
              <a:t> </a:t>
            </a:r>
            <a:r>
              <a:rPr lang="en-US" altLang="nl-NL" b="0" dirty="0" err="1">
                <a:latin typeface="Arial" panose="020B0604020202020204" pitchFamily="34" charset="0"/>
              </a:rPr>
              <a:t>verdieping</a:t>
            </a:r>
            <a:r>
              <a:rPr lang="en-US" altLang="nl-NL" b="0" dirty="0">
                <a:latin typeface="Arial" panose="020B0604020202020204" pitchFamily="34" charset="0"/>
              </a:rPr>
              <a:t> </a:t>
            </a:r>
            <a:r>
              <a:rPr lang="en-US" altLang="nl-NL" b="0" dirty="0" err="1">
                <a:latin typeface="Arial" panose="020B0604020202020204" pitchFamily="34" charset="0"/>
              </a:rPr>
              <a:t>aan</a:t>
            </a:r>
            <a:r>
              <a:rPr lang="en-US" altLang="nl-NL" b="0"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Kritische interpretatie</a:t>
            </a:r>
            <a:endParaRPr lang="nl-NL" altLang="nl-NL" dirty="0">
              <a:latin typeface="Arial" panose="020B0604020202020204" pitchFamily="34" charset="0"/>
            </a:endParaRPr>
          </a:p>
          <a:p>
            <a:r>
              <a:rPr lang="nl-NL" altLang="nl-NL" b="1" dirty="0">
                <a:latin typeface="Arial" panose="020B0604020202020204" pitchFamily="34" charset="0"/>
              </a:rPr>
              <a:t>Week 12 </a:t>
            </a:r>
            <a:r>
              <a:rPr lang="nl-NL" altLang="nl-NL" dirty="0">
                <a:latin typeface="Arial" panose="020B0604020202020204" pitchFamily="34" charset="0"/>
              </a:rPr>
              <a:t>Schrijfvaardigheid: ik weet het wel, maar hoe schrijf ik het op?</a:t>
            </a:r>
          </a:p>
          <a:p>
            <a:r>
              <a:rPr lang="nl-NL" altLang="nl-NL" b="1" dirty="0">
                <a:latin typeface="Arial" panose="020B0604020202020204" pitchFamily="34" charset="0"/>
              </a:rPr>
              <a:t>Week 13</a:t>
            </a:r>
            <a:r>
              <a:rPr lang="nl-NL" altLang="nl-NL" dirty="0">
                <a:latin typeface="Arial" panose="020B0604020202020204" pitchFamily="34" charset="0"/>
              </a:rPr>
              <a:t> Discussie</a:t>
            </a:r>
          </a:p>
          <a:p>
            <a:r>
              <a:rPr lang="nl-NL" altLang="nl-NL" b="1" dirty="0">
                <a:latin typeface="Arial" panose="020B0604020202020204" pitchFamily="34" charset="0"/>
              </a:rPr>
              <a:t>Week 14 </a:t>
            </a:r>
            <a:r>
              <a:rPr lang="nl-NL" altLang="nl-NL" dirty="0">
                <a:latin typeface="Arial" panose="020B0604020202020204" pitchFamily="34" charset="0"/>
              </a:rPr>
              <a:t>(</a:t>
            </a:r>
            <a:r>
              <a:rPr lang="nl-NL" altLang="nl-NL" dirty="0" err="1">
                <a:latin typeface="Arial" panose="020B0604020202020204" pitchFamily="34" charset="0"/>
              </a:rPr>
              <a:t>SPRiNG</a:t>
            </a:r>
            <a:r>
              <a:rPr lang="nl-NL" altLang="nl-NL" dirty="0">
                <a:latin typeface="Arial" panose="020B0604020202020204" pitchFamily="34" charset="0"/>
              </a:rPr>
              <a:t>-onderzoek)</a:t>
            </a:r>
          </a:p>
          <a:p>
            <a:r>
              <a:rPr lang="nl-NL" altLang="nl-NL" b="1" dirty="0">
                <a:latin typeface="Arial" panose="020B0604020202020204" pitchFamily="34" charset="0"/>
              </a:rPr>
              <a:t>Week 15</a:t>
            </a:r>
            <a:r>
              <a:rPr lang="nl-NL" altLang="nl-NL" dirty="0">
                <a:latin typeface="Arial" panose="020B0604020202020204" pitchFamily="34" charset="0"/>
              </a:rPr>
              <a:t> </a:t>
            </a:r>
            <a:r>
              <a:rPr lang="en-US" altLang="nl-NL" b="0" dirty="0">
                <a:latin typeface="Arial" panose="020B0604020202020204" pitchFamily="34" charset="0"/>
              </a:rPr>
              <a:t>Hoe </a:t>
            </a:r>
            <a:r>
              <a:rPr lang="en-US" altLang="nl-NL" b="0" dirty="0" err="1">
                <a:latin typeface="Arial" panose="020B0604020202020204" pitchFamily="34" charset="0"/>
              </a:rPr>
              <a:t>breng</a:t>
            </a:r>
            <a:r>
              <a:rPr lang="en-US" altLang="nl-NL" b="0" dirty="0">
                <a:latin typeface="Arial" panose="020B0604020202020204" pitchFamily="34" charset="0"/>
              </a:rPr>
              <a:t> </a:t>
            </a:r>
            <a:r>
              <a:rPr lang="en-US" altLang="nl-NL" b="0" dirty="0" err="1">
                <a:latin typeface="Arial" panose="020B0604020202020204" pitchFamily="34" charset="0"/>
              </a:rPr>
              <a:t>ik</a:t>
            </a:r>
            <a:r>
              <a:rPr lang="en-US" altLang="nl-NL" b="0" dirty="0">
                <a:latin typeface="Arial" panose="020B0604020202020204" pitchFamily="34" charset="0"/>
              </a:rPr>
              <a:t> </a:t>
            </a:r>
            <a:r>
              <a:rPr lang="en-US" altLang="nl-NL" b="0" dirty="0" err="1">
                <a:latin typeface="Arial" panose="020B0604020202020204" pitchFamily="34" charset="0"/>
              </a:rPr>
              <a:t>verdieping</a:t>
            </a:r>
            <a:r>
              <a:rPr lang="en-US" altLang="nl-NL" b="0" dirty="0">
                <a:latin typeface="Arial" panose="020B0604020202020204" pitchFamily="34" charset="0"/>
              </a:rPr>
              <a:t> </a:t>
            </a:r>
            <a:r>
              <a:rPr lang="en-US" altLang="nl-NL" b="0" dirty="0" err="1">
                <a:latin typeface="Arial" panose="020B0604020202020204" pitchFamily="34" charset="0"/>
              </a:rPr>
              <a:t>aan</a:t>
            </a:r>
            <a:r>
              <a:rPr lang="en-US" altLang="nl-NL" b="0"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Kritische interpretatie</a:t>
            </a:r>
            <a:endParaRPr lang="nl-NL" altLang="nl-NL" dirty="0">
              <a:latin typeface="Arial" panose="020B0604020202020204" pitchFamily="34" charset="0"/>
            </a:endParaRPr>
          </a:p>
          <a:p>
            <a:r>
              <a:rPr lang="nl-NL" altLang="nl-NL" b="1" dirty="0">
                <a:latin typeface="Arial" panose="020B0604020202020204" pitchFamily="34" charset="0"/>
              </a:rPr>
              <a:t>Week 16</a:t>
            </a:r>
            <a:r>
              <a:rPr lang="nl-NL" altLang="nl-NL" dirty="0">
                <a:latin typeface="Arial" panose="020B0604020202020204" pitchFamily="34" charset="0"/>
              </a:rPr>
              <a:t> Poster maken</a:t>
            </a:r>
          </a:p>
          <a:p>
            <a:r>
              <a:rPr lang="nl-NL" altLang="nl-NL" b="1" dirty="0">
                <a:latin typeface="Arial" panose="020B0604020202020204" pitchFamily="34" charset="0"/>
              </a:rPr>
              <a:t>Week 17</a:t>
            </a:r>
            <a:r>
              <a:rPr lang="nl-NL" altLang="nl-NL" dirty="0">
                <a:latin typeface="Arial" panose="020B0604020202020204" pitchFamily="34" charset="0"/>
              </a:rPr>
              <a:t> Veel gestelde vragen </a:t>
            </a:r>
            <a:r>
              <a:rPr lang="nl-NL" altLang="nl-NL" dirty="0">
                <a:latin typeface="Arial" panose="020B0604020202020204" pitchFamily="34" charset="0"/>
                <a:sym typeface="Wingdings" panose="05000000000000000000" pitchFamily="2" charset="2"/>
              </a:rPr>
              <a:t> Laatste tips</a:t>
            </a:r>
            <a:endParaRPr lang="nl-NL" altLang="nl-NL" dirty="0">
              <a:latin typeface="Arial" panose="020B0604020202020204" pitchFamily="34" charset="0"/>
            </a:endParaRPr>
          </a:p>
          <a:p>
            <a:r>
              <a:rPr lang="nl-NL" altLang="nl-NL" b="1" dirty="0">
                <a:latin typeface="Arial" panose="020B0604020202020204" pitchFamily="34" charset="0"/>
              </a:rPr>
              <a:t>Week 18</a:t>
            </a:r>
            <a:r>
              <a:rPr lang="nl-NL" altLang="nl-NL" dirty="0">
                <a:latin typeface="Arial" panose="020B0604020202020204" pitchFamily="34" charset="0"/>
              </a:rPr>
              <a:t> (presentaties)</a:t>
            </a:r>
          </a:p>
          <a:p>
            <a:r>
              <a:rPr lang="nl-NL" altLang="nl-NL" b="1" dirty="0">
                <a:latin typeface="Arial" panose="020B0604020202020204" pitchFamily="34" charset="0"/>
              </a:rPr>
              <a:t>Week 19</a:t>
            </a:r>
            <a:r>
              <a:rPr lang="nl-NL" altLang="nl-NL" dirty="0">
                <a:latin typeface="Arial" panose="020B0604020202020204" pitchFamily="34" charset="0"/>
              </a:rPr>
              <a:t> -</a:t>
            </a:r>
          </a:p>
          <a:p>
            <a:r>
              <a:rPr lang="nl-NL" altLang="nl-NL" b="1" dirty="0">
                <a:latin typeface="Arial" panose="020B0604020202020204" pitchFamily="34" charset="0"/>
              </a:rPr>
              <a:t>Week 20 </a:t>
            </a:r>
            <a:r>
              <a:rPr lang="nl-NL" altLang="nl-NL" dirty="0">
                <a:latin typeface="Arial" panose="020B0604020202020204" pitchFamily="34" charset="0"/>
              </a:rPr>
              <a:t>-</a:t>
            </a:r>
          </a:p>
          <a:p>
            <a:endParaRPr lang="nl-NL" altLang="nl-NL" dirty="0">
              <a:latin typeface="Arial" panose="020B0604020202020204" pitchFamily="34" charset="0"/>
            </a:endParaRPr>
          </a:p>
          <a:p>
            <a:endParaRPr lang="nl-NL" altLang="nl-NL" dirty="0">
              <a:latin typeface="Arial" panose="020B0604020202020204" pitchFamily="34" charset="0"/>
            </a:endParaRPr>
          </a:p>
          <a:p>
            <a:endParaRPr lang="nl-NL" altLang="nl-NL" dirty="0">
              <a:latin typeface="Arial" panose="020B0604020202020204" pitchFamily="34" charset="0"/>
            </a:endParaRPr>
          </a:p>
          <a:p>
            <a:r>
              <a:rPr lang="en-US" altLang="nl-NL" b="1" dirty="0">
                <a:latin typeface="Arial" panose="020B0604020202020204" pitchFamily="34" charset="0"/>
              </a:rPr>
              <a:t>HOORCOLLEGES ONDERWIJSPERIODE 1</a:t>
            </a:r>
          </a:p>
          <a:p>
            <a:r>
              <a:rPr lang="en-US" altLang="nl-NL" b="1" dirty="0">
                <a:latin typeface="Arial" panose="020B0604020202020204" pitchFamily="34" charset="0"/>
              </a:rPr>
              <a:t>Week 1</a:t>
            </a:r>
            <a:r>
              <a:rPr lang="en-US" altLang="nl-NL" b="0" dirty="0">
                <a:latin typeface="Arial" panose="020B0604020202020204" pitchFamily="34" charset="0"/>
              </a:rPr>
              <a:t> (</a:t>
            </a:r>
            <a:r>
              <a:rPr lang="en-US" altLang="nl-NL" b="0" dirty="0" err="1">
                <a:latin typeface="Arial" panose="020B0604020202020204" pitchFamily="34" charset="0"/>
              </a:rPr>
              <a:t>verplicht</a:t>
            </a:r>
            <a:r>
              <a:rPr lang="en-US" altLang="nl-NL" b="0" dirty="0">
                <a:latin typeface="Arial" panose="020B0604020202020204" pitchFamily="34" charset="0"/>
              </a:rPr>
              <a:t>): </a:t>
            </a:r>
            <a:r>
              <a:rPr lang="nl-NL" altLang="nl-NL" dirty="0">
                <a:latin typeface="Arial" panose="020B0604020202020204" pitchFamily="34" charset="0"/>
              </a:rPr>
              <a:t>Start </a:t>
            </a:r>
            <a:r>
              <a:rPr lang="nl-NL" altLang="nl-NL" dirty="0">
                <a:latin typeface="Arial" panose="020B0604020202020204" pitchFamily="34" charset="0"/>
                <a:sym typeface="Wingdings" panose="05000000000000000000" pitchFamily="2" charset="2"/>
              </a:rPr>
              <a:t> O</a:t>
            </a:r>
            <a:r>
              <a:rPr lang="nl-NL" altLang="nl-NL" dirty="0">
                <a:latin typeface="Arial" panose="020B0604020202020204" pitchFamily="34" charset="0"/>
              </a:rPr>
              <a:t>pbouw cursus </a:t>
            </a:r>
            <a:r>
              <a:rPr lang="nl-NL" altLang="nl-NL" dirty="0">
                <a:latin typeface="Arial" panose="020B0604020202020204" pitchFamily="34" charset="0"/>
                <a:sym typeface="Wingdings" panose="05000000000000000000" pitchFamily="2" charset="2"/>
              </a:rPr>
              <a:t> </a:t>
            </a:r>
            <a:r>
              <a:rPr lang="nl-NL" altLang="nl-NL" dirty="0">
                <a:latin typeface="Arial" panose="020B0604020202020204" pitchFamily="34" charset="0"/>
              </a:rPr>
              <a:t>Probleemanalyse</a:t>
            </a:r>
          </a:p>
          <a:p>
            <a:r>
              <a:rPr lang="nl-NL" altLang="nl-NL" b="1" dirty="0">
                <a:latin typeface="Arial" panose="020B0604020202020204" pitchFamily="34" charset="0"/>
              </a:rPr>
              <a:t>Week 2 </a:t>
            </a:r>
            <a:r>
              <a:rPr lang="nl-NL" altLang="nl-NL" dirty="0">
                <a:latin typeface="Arial" panose="020B0604020202020204" pitchFamily="34" charset="0"/>
              </a:rPr>
              <a:t>(verplicht): Inleiding </a:t>
            </a:r>
            <a:r>
              <a:rPr lang="nl-NL" altLang="nl-NL" dirty="0">
                <a:latin typeface="Arial" panose="020B0604020202020204" pitchFamily="34" charset="0"/>
                <a:sym typeface="Wingdings" panose="05000000000000000000" pitchFamily="2" charset="2"/>
              </a:rPr>
              <a:t> Aanleiding</a:t>
            </a:r>
            <a:r>
              <a:rPr lang="nl-NL" altLang="nl-NL"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Doel-/vraagstelling</a:t>
            </a:r>
            <a:r>
              <a:rPr lang="nl-NL" altLang="nl-NL" dirty="0">
                <a:latin typeface="Arial" panose="020B0604020202020204" pitchFamily="34" charset="0"/>
              </a:rPr>
              <a:t> </a:t>
            </a:r>
            <a:r>
              <a:rPr lang="nl-NL" altLang="nl-NL" dirty="0">
                <a:latin typeface="Arial" panose="020B0604020202020204" pitchFamily="34" charset="0"/>
                <a:sym typeface="Wingdings" panose="05000000000000000000" pitchFamily="2" charset="2"/>
              </a:rPr>
              <a:t> Ethische aspecten</a:t>
            </a:r>
            <a:endParaRPr lang="nl-NL" altLang="nl-NL" dirty="0">
              <a:latin typeface="Arial" panose="020B0604020202020204" pitchFamily="34" charset="0"/>
            </a:endParaRPr>
          </a:p>
          <a:p>
            <a:r>
              <a:rPr lang="nl-NL" altLang="nl-NL" b="1" dirty="0">
                <a:latin typeface="Arial" panose="020B0604020202020204" pitchFamily="34" charset="0"/>
              </a:rPr>
              <a:t>Week 3</a:t>
            </a:r>
            <a:r>
              <a:rPr lang="nl-NL" altLang="nl-NL" dirty="0">
                <a:latin typeface="Arial" panose="020B0604020202020204" pitchFamily="34" charset="0"/>
              </a:rPr>
              <a:t> (extra ondersteuning): Schrijven van een probleemanalyse</a:t>
            </a:r>
          </a:p>
          <a:p>
            <a:r>
              <a:rPr lang="nl-NL" altLang="nl-NL" b="1" dirty="0">
                <a:latin typeface="Arial" panose="020B0604020202020204" pitchFamily="34" charset="0"/>
              </a:rPr>
              <a:t>Week 4 </a:t>
            </a:r>
            <a:r>
              <a:rPr lang="nl-NL" altLang="nl-NL" dirty="0">
                <a:latin typeface="Arial" panose="020B0604020202020204" pitchFamily="34" charset="0"/>
              </a:rPr>
              <a:t>(verplicht): Methode praktijkonderzoek</a:t>
            </a:r>
          </a:p>
          <a:p>
            <a:r>
              <a:rPr lang="nl-NL" altLang="nl-NL" b="1" dirty="0">
                <a:latin typeface="Arial" panose="020B0604020202020204" pitchFamily="34" charset="0"/>
              </a:rPr>
              <a:t>Week 5</a:t>
            </a:r>
            <a:r>
              <a:rPr lang="nl-NL" altLang="nl-NL" dirty="0">
                <a:latin typeface="Arial" panose="020B0604020202020204" pitchFamily="34" charset="0"/>
              </a:rPr>
              <a:t> (verplicht): Systematische zoekstrategie</a:t>
            </a:r>
          </a:p>
          <a:p>
            <a:r>
              <a:rPr lang="nl-NL" altLang="nl-NL" b="1" dirty="0">
                <a:latin typeface="Arial" panose="020B0604020202020204" pitchFamily="34" charset="0"/>
              </a:rPr>
              <a:t>Week 6</a:t>
            </a:r>
            <a:r>
              <a:rPr lang="nl-NL" altLang="nl-NL" dirty="0">
                <a:latin typeface="Arial" panose="020B0604020202020204" pitchFamily="34" charset="0"/>
              </a:rPr>
              <a:t> (verplicht voor variant ACZ en PO): Uitvoeren van praktijkonderzoek</a:t>
            </a:r>
          </a:p>
          <a:p>
            <a:r>
              <a:rPr lang="nl-NL" altLang="nl-NL" b="1" dirty="0">
                <a:latin typeface="Arial" panose="020B0604020202020204" pitchFamily="34" charset="0"/>
              </a:rPr>
              <a:t>Week 7</a:t>
            </a:r>
            <a:r>
              <a:rPr lang="nl-NL" altLang="nl-NL" dirty="0">
                <a:latin typeface="Arial" panose="020B0604020202020204" pitchFamily="34" charset="0"/>
              </a:rPr>
              <a:t> (extra ondersteuning): Veel gestelde vragen </a:t>
            </a:r>
            <a:r>
              <a:rPr lang="nl-NL" altLang="nl-NL" dirty="0">
                <a:latin typeface="Arial" panose="020B0604020202020204" pitchFamily="34" charset="0"/>
                <a:sym typeface="Wingdings" panose="05000000000000000000" pitchFamily="2" charset="2"/>
              </a:rPr>
              <a:t> A</a:t>
            </a:r>
            <a:r>
              <a:rPr lang="nl-NL" altLang="nl-NL" dirty="0">
                <a:latin typeface="Arial" panose="020B0604020202020204" pitchFamily="34" charset="0"/>
              </a:rPr>
              <a:t>llerlei tips</a:t>
            </a:r>
          </a:p>
          <a:p>
            <a:r>
              <a:rPr lang="nl-NL" altLang="nl-NL" b="1" dirty="0">
                <a:latin typeface="Arial" panose="020B0604020202020204" pitchFamily="34" charset="0"/>
              </a:rPr>
              <a:t>Week 8</a:t>
            </a:r>
            <a:r>
              <a:rPr lang="nl-NL" altLang="nl-NL" dirty="0">
                <a:latin typeface="Arial" panose="020B0604020202020204" pitchFamily="34" charset="0"/>
              </a:rPr>
              <a:t> (verplicht): Data-analyse kwalitatief/kwantitatief</a:t>
            </a:r>
          </a:p>
          <a:p>
            <a:r>
              <a:rPr lang="nl-NL" altLang="nl-NL" b="1" dirty="0">
                <a:latin typeface="Arial" panose="020B0604020202020204" pitchFamily="34" charset="0"/>
              </a:rPr>
              <a:t>Week 9</a:t>
            </a:r>
            <a:r>
              <a:rPr lang="nl-NL" altLang="nl-NL" dirty="0">
                <a:latin typeface="Arial" panose="020B0604020202020204" pitchFamily="34" charset="0"/>
              </a:rPr>
              <a:t> (verplicht): Rapporteren</a:t>
            </a:r>
          </a:p>
          <a:p>
            <a:r>
              <a:rPr lang="nl-NL" altLang="nl-NL" b="1" dirty="0">
                <a:latin typeface="Arial" panose="020B0604020202020204" pitchFamily="34" charset="0"/>
              </a:rPr>
              <a:t>Week 10 </a:t>
            </a:r>
            <a:r>
              <a:rPr lang="nl-NL" altLang="nl-NL" dirty="0">
                <a:latin typeface="Arial" panose="020B0604020202020204" pitchFamily="34" charset="0"/>
              </a:rPr>
              <a:t>(extra ondersteuning): Veel gestelde vragen</a:t>
            </a:r>
          </a:p>
          <a:p>
            <a:endParaRPr lang="nl-NL" altLang="nl-NL" dirty="0">
              <a:latin typeface="Arial" panose="020B0604020202020204" pitchFamily="34" charset="0"/>
            </a:endParaRPr>
          </a:p>
          <a:p>
            <a:r>
              <a:rPr lang="nl-NL" altLang="nl-NL" b="1" dirty="0">
                <a:latin typeface="Arial" panose="020B0604020202020204" pitchFamily="34" charset="0"/>
              </a:rPr>
              <a:t>P.M. </a:t>
            </a:r>
            <a:r>
              <a:rPr lang="en-US" sz="1200" kern="1200" dirty="0">
                <a:solidFill>
                  <a:schemeClr val="tx1"/>
                </a:solidFill>
                <a:latin typeface="+mn-lt"/>
                <a:ea typeface="+mn-ea"/>
                <a:cs typeface="+mn-cs"/>
              </a:rPr>
              <a:t>Boyce C,  Neale P. Conducting in-depth interviews. Pathfinder international; 2006.</a:t>
            </a:r>
            <a:endParaRPr lang="nl-NL" altLang="nl-NL" b="1" dirty="0">
              <a:latin typeface="Arial" panose="020B0604020202020204" pitchFamily="34" charset="0"/>
            </a:endParaRPr>
          </a:p>
          <a:p>
            <a:endParaRPr lang="nl-NL" altLang="nl-NL" dirty="0">
              <a:latin typeface="Arial" panose="020B0604020202020204" pitchFamily="34" charset="0"/>
            </a:endParaRPr>
          </a:p>
        </p:txBody>
      </p:sp>
      <p:sp>
        <p:nvSpPr>
          <p:cNvPr id="55300" name="Tijdelijke aanduiding voor dianummer 3">
            <a:extLst>
              <a:ext uri="{FF2B5EF4-FFF2-40B4-BE49-F238E27FC236}">
                <a16:creationId xmlns:a16="http://schemas.microsoft.com/office/drawing/2014/main" id="{31279354-7876-4E8D-AB6A-DC0BB9FB9BED}"/>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24FA47EB-EE92-43F6-ADA4-C7D91E494E1D}" type="slidenum">
              <a:rPr lang="en-US" altLang="nl-NL" sz="1200" b="0" smtClean="0">
                <a:solidFill>
                  <a:srgbClr val="000000"/>
                </a:solidFill>
              </a:rPr>
              <a:pPr defTabSz="914400" eaLnBrk="0" fontAlgn="base" hangingPunct="0">
                <a:spcBef>
                  <a:spcPct val="0"/>
                </a:spcBef>
                <a:spcAft>
                  <a:spcPct val="0"/>
                </a:spcAft>
                <a:defRPr/>
              </a:pPr>
              <a:t>1</a:t>
            </a:fld>
            <a:endParaRPr lang="en-US" altLang="nl-NL" sz="1200" b="0">
              <a:solidFill>
                <a:srgbClr val="000000"/>
              </a:solidFill>
            </a:endParaRPr>
          </a:p>
        </p:txBody>
      </p:sp>
      <p:sp>
        <p:nvSpPr>
          <p:cNvPr id="55301" name="Tijdelijke aanduiding voor koptekst 2">
            <a:extLst>
              <a:ext uri="{FF2B5EF4-FFF2-40B4-BE49-F238E27FC236}">
                <a16:creationId xmlns:a16="http://schemas.microsoft.com/office/drawing/2014/main" id="{2F9AD206-AF43-4438-A41E-29E7BEAAE691}"/>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lvl="0" eaLnBrk="0" fontAlgn="base" hangingPunct="0">
              <a:spcBef>
                <a:spcPct val="0"/>
              </a:spcBef>
              <a:spcAft>
                <a:spcPct val="0"/>
              </a:spcAft>
              <a:defRPr/>
            </a:pPr>
            <a:r>
              <a:rPr lang="nl-NL" altLang="nl-NL" sz="1200" b="0" dirty="0">
                <a:solidFill>
                  <a:srgbClr val="000000"/>
                </a:solidFill>
              </a:rPr>
              <a:t>AFSTUDEREN HBO-V</a:t>
            </a:r>
          </a:p>
        </p:txBody>
      </p:sp>
      <p:sp>
        <p:nvSpPr>
          <p:cNvPr id="55302" name="Tijdelijke aanduiding voor voettekst 3">
            <a:extLst>
              <a:ext uri="{FF2B5EF4-FFF2-40B4-BE49-F238E27FC236}">
                <a16:creationId xmlns:a16="http://schemas.microsoft.com/office/drawing/2014/main" id="{B7DD8A93-4244-449F-B2F1-0763DD777A9D}"/>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endParaRPr lang="nl-NL" altLang="nl-NL" sz="1200" b="0" dirty="0">
              <a:solidFill>
                <a:srgbClr val="000000"/>
              </a:solidFill>
            </a:endParaRPr>
          </a:p>
        </p:txBody>
      </p:sp>
      <p:sp>
        <p:nvSpPr>
          <p:cNvPr id="55303" name="Tijdelijke aanduiding voor datum 4">
            <a:extLst>
              <a:ext uri="{FF2B5EF4-FFF2-40B4-BE49-F238E27FC236}">
                <a16:creationId xmlns:a16="http://schemas.microsoft.com/office/drawing/2014/main" id="{666FE7F7-1361-4CD0-A5C3-3A9BB1DFC326}"/>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endParaRPr lang="nl-NL" altLang="nl-NL" sz="1200" b="0">
              <a:solidFill>
                <a:srgbClr val="000000"/>
              </a:solidFill>
            </a:endParaRPr>
          </a:p>
        </p:txBody>
      </p:sp>
    </p:spTree>
    <p:extLst>
      <p:ext uri="{BB962C8B-B14F-4D97-AF65-F5344CB8AC3E}">
        <p14:creationId xmlns:p14="http://schemas.microsoft.com/office/powerpoint/2010/main" val="3361422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sz="1200" kern="1200" dirty="0">
                <a:solidFill>
                  <a:schemeClr val="tx1"/>
                </a:solidFill>
                <a:effectLst/>
                <a:latin typeface="+mn-lt"/>
                <a:ea typeface="+mn-ea"/>
                <a:cs typeface="+mn-cs"/>
              </a:rPr>
              <a:t>https://scriptieaf.nl/validiteit-kwalitatief-onderzoek/</a:t>
            </a:r>
          </a:p>
          <a:p>
            <a:r>
              <a:rPr lang="nl-NL" sz="1200" kern="1200" dirty="0">
                <a:solidFill>
                  <a:schemeClr val="tx1"/>
                </a:solidFill>
                <a:effectLst/>
                <a:latin typeface="+mn-lt"/>
                <a:ea typeface="+mn-ea"/>
                <a:cs typeface="+mn-cs"/>
              </a:rPr>
              <a:t>Door jouw onderzoeksresultaten door andere leden van het onderzoeksteam te laten interpreteren, kun je de geloofwaardigheid hiervan testen.  Het is dan wenselijk dat zij de antwoorden van de respondenten op dezelfde manier interpreteren.</a:t>
            </a:r>
            <a:endParaRPr lang="nl-NL" altLang="nl-NL" b="0"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30190626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b="1"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1540158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b="1"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4023680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b="1"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33463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14</a:t>
            </a:fld>
            <a:endParaRPr lang="en-US" altLang="nl-NL" sz="1200" b="0">
              <a:solidFill>
                <a:srgbClr val="000000"/>
              </a:solidFill>
            </a:endParaRPr>
          </a:p>
        </p:txBody>
      </p:sp>
    </p:spTree>
    <p:extLst>
      <p:ext uri="{BB962C8B-B14F-4D97-AF65-F5344CB8AC3E}">
        <p14:creationId xmlns:p14="http://schemas.microsoft.com/office/powerpoint/2010/main" val="20340799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15</a:t>
            </a:fld>
            <a:endParaRPr lang="en-US" altLang="nl-NL" sz="1200" b="0">
              <a:solidFill>
                <a:srgbClr val="000000"/>
              </a:solidFill>
            </a:endParaRPr>
          </a:p>
        </p:txBody>
      </p:sp>
    </p:spTree>
    <p:extLst>
      <p:ext uri="{BB962C8B-B14F-4D97-AF65-F5344CB8AC3E}">
        <p14:creationId xmlns:p14="http://schemas.microsoft.com/office/powerpoint/2010/main" val="2549091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16</a:t>
            </a:fld>
            <a:endParaRPr lang="en-US" altLang="nl-NL" sz="1200" b="0">
              <a:solidFill>
                <a:srgbClr val="000000"/>
              </a:solidFill>
            </a:endParaRPr>
          </a:p>
        </p:txBody>
      </p:sp>
    </p:spTree>
    <p:extLst>
      <p:ext uri="{BB962C8B-B14F-4D97-AF65-F5344CB8AC3E}">
        <p14:creationId xmlns:p14="http://schemas.microsoft.com/office/powerpoint/2010/main" val="20516837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17</a:t>
            </a:fld>
            <a:endParaRPr lang="en-US" altLang="nl-NL" sz="1200" b="0">
              <a:solidFill>
                <a:srgbClr val="000000"/>
              </a:solidFill>
            </a:endParaRPr>
          </a:p>
        </p:txBody>
      </p:sp>
    </p:spTree>
    <p:extLst>
      <p:ext uri="{BB962C8B-B14F-4D97-AF65-F5344CB8AC3E}">
        <p14:creationId xmlns:p14="http://schemas.microsoft.com/office/powerpoint/2010/main" val="6544320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18</a:t>
            </a:fld>
            <a:endParaRPr lang="en-US" altLang="nl-NL" sz="1200" b="0">
              <a:solidFill>
                <a:srgbClr val="000000"/>
              </a:solidFill>
            </a:endParaRPr>
          </a:p>
        </p:txBody>
      </p:sp>
    </p:spTree>
    <p:extLst>
      <p:ext uri="{BB962C8B-B14F-4D97-AF65-F5344CB8AC3E}">
        <p14:creationId xmlns:p14="http://schemas.microsoft.com/office/powerpoint/2010/main" val="18383709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jdelijke aanduiding voor dia-afbeelding 1">
            <a:extLst>
              <a:ext uri="{FF2B5EF4-FFF2-40B4-BE49-F238E27FC236}">
                <a16:creationId xmlns:a16="http://schemas.microsoft.com/office/drawing/2014/main" id="{E6D3AEEA-66EA-4E5C-B30F-3195851FB8FD}"/>
              </a:ext>
            </a:extLst>
          </p:cNvPr>
          <p:cNvSpPr>
            <a:spLocks noGrp="1" noRot="1" noChangeAspect="1" noChangeArrowheads="1" noTextEdit="1"/>
          </p:cNvSpPr>
          <p:nvPr>
            <p:ph type="sldImg"/>
          </p:nvPr>
        </p:nvSpPr>
        <p:spPr>
          <a:ln/>
        </p:spPr>
      </p:sp>
      <p:sp>
        <p:nvSpPr>
          <p:cNvPr id="229379" name="Tijdelijke aanduiding voor notities 2">
            <a:extLst>
              <a:ext uri="{FF2B5EF4-FFF2-40B4-BE49-F238E27FC236}">
                <a16:creationId xmlns:a16="http://schemas.microsoft.com/office/drawing/2014/main" id="{3658D90A-F615-404B-82C2-D7938D547B73}"/>
              </a:ext>
            </a:extLst>
          </p:cNvPr>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nl-NL" altLang="nl-NL" dirty="0">
                <a:latin typeface="Arial" panose="020B0604020202020204" pitchFamily="34" charset="0"/>
              </a:rPr>
              <a:t>https://pixabay.com/nl/vectors/quiz-zoemer-spelen-knop-competitie-3011606/</a:t>
            </a:r>
          </a:p>
        </p:txBody>
      </p:sp>
      <p:sp>
        <p:nvSpPr>
          <p:cNvPr id="229380" name="Tijdelijke aanduiding voor dianummer 3">
            <a:extLst>
              <a:ext uri="{FF2B5EF4-FFF2-40B4-BE49-F238E27FC236}">
                <a16:creationId xmlns:a16="http://schemas.microsoft.com/office/drawing/2014/main" id="{DC4CD7CD-E80B-49D4-BB63-18B555109BD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DB4290BB-3DC0-47AB-9C09-DE44F51B16A5}"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29381" name="Tijdelijke aanduiding voor koptekst 2">
            <a:extLst>
              <a:ext uri="{FF2B5EF4-FFF2-40B4-BE49-F238E27FC236}">
                <a16:creationId xmlns:a16="http://schemas.microsoft.com/office/drawing/2014/main" id="{BE467487-3112-42FF-9C95-0152A08FD524}"/>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MANP-1, 2012/2013</a:t>
            </a:r>
          </a:p>
        </p:txBody>
      </p:sp>
      <p:sp>
        <p:nvSpPr>
          <p:cNvPr id="229382" name="Tijdelijke aanduiding voor voettekst 3">
            <a:extLst>
              <a:ext uri="{FF2B5EF4-FFF2-40B4-BE49-F238E27FC236}">
                <a16:creationId xmlns:a16="http://schemas.microsoft.com/office/drawing/2014/main" id="{E74C81C2-7C15-4E47-9070-0E8DB860CD4D}"/>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19 februari 2013</a:t>
            </a:r>
          </a:p>
        </p:txBody>
      </p:sp>
      <p:sp>
        <p:nvSpPr>
          <p:cNvPr id="229383" name="Tijdelijke aanduiding voor datum 4">
            <a:extLst>
              <a:ext uri="{FF2B5EF4-FFF2-40B4-BE49-F238E27FC236}">
                <a16:creationId xmlns:a16="http://schemas.microsoft.com/office/drawing/2014/main" id="{AE5B1C13-8332-4A3B-ABA9-A78D8A0CD2FE}"/>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1146483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jdelijke aanduiding voor dia-afbeelding 1">
            <a:extLst>
              <a:ext uri="{FF2B5EF4-FFF2-40B4-BE49-F238E27FC236}">
                <a16:creationId xmlns:a16="http://schemas.microsoft.com/office/drawing/2014/main" id="{E6D3AEEA-66EA-4E5C-B30F-3195851FB8FD}"/>
              </a:ext>
            </a:extLst>
          </p:cNvPr>
          <p:cNvSpPr>
            <a:spLocks noGrp="1" noRot="1" noChangeAspect="1" noChangeArrowheads="1" noTextEdit="1"/>
          </p:cNvSpPr>
          <p:nvPr>
            <p:ph type="sldImg"/>
          </p:nvPr>
        </p:nvSpPr>
        <p:spPr>
          <a:ln/>
        </p:spPr>
      </p:sp>
      <p:sp>
        <p:nvSpPr>
          <p:cNvPr id="229379" name="Tijdelijke aanduiding voor notities 2">
            <a:extLst>
              <a:ext uri="{FF2B5EF4-FFF2-40B4-BE49-F238E27FC236}">
                <a16:creationId xmlns:a16="http://schemas.microsoft.com/office/drawing/2014/main" id="{3658D90A-F615-404B-82C2-D7938D547B73}"/>
              </a:ext>
            </a:extLst>
          </p:cNvPr>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nl-NL" altLang="nl-NL" dirty="0">
                <a:latin typeface="Arial" panose="020B0604020202020204" pitchFamily="34" charset="0"/>
              </a:rPr>
              <a:t>Afbeelding: https://pixabay.com/photos/arcades-arcade-architecture-city-3428490/</a:t>
            </a:r>
          </a:p>
          <a:p>
            <a:endParaRPr lang="nl-NL" altLang="nl-NL" dirty="0">
              <a:latin typeface="Arial" panose="020B0604020202020204" pitchFamily="34" charset="0"/>
            </a:endParaRPr>
          </a:p>
        </p:txBody>
      </p:sp>
      <p:sp>
        <p:nvSpPr>
          <p:cNvPr id="229380" name="Tijdelijke aanduiding voor dianummer 3">
            <a:extLst>
              <a:ext uri="{FF2B5EF4-FFF2-40B4-BE49-F238E27FC236}">
                <a16:creationId xmlns:a16="http://schemas.microsoft.com/office/drawing/2014/main" id="{DC4CD7CD-E80B-49D4-BB63-18B555109BD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DB4290BB-3DC0-47AB-9C09-DE44F51B16A5}"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29381" name="Tijdelijke aanduiding voor koptekst 2">
            <a:extLst>
              <a:ext uri="{FF2B5EF4-FFF2-40B4-BE49-F238E27FC236}">
                <a16:creationId xmlns:a16="http://schemas.microsoft.com/office/drawing/2014/main" id="{BE467487-3112-42FF-9C95-0152A08FD524}"/>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MANP-1, 2012/2013</a:t>
            </a:r>
          </a:p>
        </p:txBody>
      </p:sp>
      <p:sp>
        <p:nvSpPr>
          <p:cNvPr id="229382" name="Tijdelijke aanduiding voor voettekst 3">
            <a:extLst>
              <a:ext uri="{FF2B5EF4-FFF2-40B4-BE49-F238E27FC236}">
                <a16:creationId xmlns:a16="http://schemas.microsoft.com/office/drawing/2014/main" id="{E74C81C2-7C15-4E47-9070-0E8DB860CD4D}"/>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19 februari 2013</a:t>
            </a:r>
          </a:p>
        </p:txBody>
      </p:sp>
      <p:sp>
        <p:nvSpPr>
          <p:cNvPr id="229383" name="Tijdelijke aanduiding voor datum 4">
            <a:extLst>
              <a:ext uri="{FF2B5EF4-FFF2-40B4-BE49-F238E27FC236}">
                <a16:creationId xmlns:a16="http://schemas.microsoft.com/office/drawing/2014/main" id="{AE5B1C13-8332-4A3B-ABA9-A78D8A0CD2FE}"/>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2997864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buAutoNum type="arabicPeriod"/>
            </a:pPr>
            <a:r>
              <a:rPr lang="nl-NL" altLang="nl-NL" baseline="0" dirty="0">
                <a:latin typeface="Arial" panose="020B0604020202020204" pitchFamily="34" charset="0"/>
              </a:rPr>
              <a:t>WMO = Wet medisch-wetenschapelijk onderzoek met mensen</a:t>
            </a:r>
          </a:p>
          <a:p>
            <a:pPr marL="0" indent="0">
              <a:buNone/>
            </a:pPr>
            <a:r>
              <a:rPr lang="nl-NL" altLang="nl-NL" baseline="0" dirty="0">
                <a:latin typeface="Arial" panose="020B0604020202020204" pitchFamily="34" charset="0"/>
              </a:rPr>
              <a:t>(let op het hoofdlettergebruik in de volledige naam: meestal wordt Wet met een hoofdletter geschreven, en de rest met kleine letters)</a:t>
            </a: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20</a:t>
            </a:fld>
            <a:endParaRPr lang="en-US" altLang="nl-NL" sz="1200" b="0">
              <a:solidFill>
                <a:srgbClr val="000000"/>
              </a:solidFill>
            </a:endParaRPr>
          </a:p>
        </p:txBody>
      </p:sp>
    </p:spTree>
    <p:extLst>
      <p:ext uri="{BB962C8B-B14F-4D97-AF65-F5344CB8AC3E}">
        <p14:creationId xmlns:p14="http://schemas.microsoft.com/office/powerpoint/2010/main" val="30695285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nl-NL" altLang="nl-NL" baseline="0" dirty="0">
                <a:latin typeface="Arial" panose="020B0604020202020204" pitchFamily="34" charset="0"/>
              </a:rPr>
              <a:t>2. Deze zin bevat twee fouten:</a:t>
            </a:r>
          </a:p>
          <a:p>
            <a:pPr marL="0" indent="0">
              <a:buNone/>
            </a:pPr>
            <a:endParaRPr lang="nl-NL" altLang="nl-NL" baseline="0" dirty="0">
              <a:latin typeface="Arial" panose="020B0604020202020204" pitchFamily="34" charset="0"/>
            </a:endParaRPr>
          </a:p>
          <a:p>
            <a:pPr marL="171450" indent="-171450">
              <a:buFont typeface="Arial" panose="020B0604020202020204" pitchFamily="34" charset="0"/>
              <a:buChar char="•"/>
            </a:pPr>
            <a:r>
              <a:rPr lang="nl-NL" altLang="nl-NL" baseline="0" dirty="0">
                <a:latin typeface="Arial" panose="020B0604020202020204" pitchFamily="34" charset="0"/>
              </a:rPr>
              <a:t>de achternamen van de auteurs worden in de lopende tekst genoemd (en niet tussen haakjes), dus dan moet het ‘en’ zijn in plaats van ‘&amp;’;</a:t>
            </a:r>
          </a:p>
          <a:p>
            <a:pPr marL="171450" indent="-171450">
              <a:buFont typeface="Arial" panose="020B0604020202020204" pitchFamily="34" charset="0"/>
              <a:buChar char="•"/>
            </a:pPr>
            <a:r>
              <a:rPr lang="nl-NL" altLang="nl-NL" baseline="0" dirty="0">
                <a:latin typeface="Arial" panose="020B0604020202020204" pitchFamily="34" charset="0"/>
              </a:rPr>
              <a:t>omdat Sandsdalen et al. meerdere personen zijn, moet de werkwoordsvorm ‘concludeerde’ ook meervoud zijn.</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21</a:t>
            </a:fld>
            <a:endParaRPr lang="en-US" altLang="nl-NL" sz="1200" b="0">
              <a:solidFill>
                <a:srgbClr val="000000"/>
              </a:solidFill>
            </a:endParaRPr>
          </a:p>
        </p:txBody>
      </p:sp>
    </p:spTree>
    <p:extLst>
      <p:ext uri="{BB962C8B-B14F-4D97-AF65-F5344CB8AC3E}">
        <p14:creationId xmlns:p14="http://schemas.microsoft.com/office/powerpoint/2010/main" val="41239703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nl-NL" altLang="nl-NL" dirty="0">
                <a:latin typeface="Arial" panose="020B0604020202020204" pitchFamily="34" charset="0"/>
              </a:rPr>
              <a:t>Antwoord</a:t>
            </a:r>
            <a:r>
              <a:rPr lang="nl-NL" altLang="nl-NL" baseline="0" dirty="0">
                <a:latin typeface="Arial" panose="020B0604020202020204" pitchFamily="34" charset="0"/>
              </a:rPr>
              <a:t> b. is goed.</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22</a:t>
            </a:fld>
            <a:endParaRPr lang="en-US" altLang="nl-NL" sz="1200" b="0">
              <a:solidFill>
                <a:srgbClr val="000000"/>
              </a:solidFill>
            </a:endParaRPr>
          </a:p>
        </p:txBody>
      </p:sp>
    </p:spTree>
    <p:extLst>
      <p:ext uri="{BB962C8B-B14F-4D97-AF65-F5344CB8AC3E}">
        <p14:creationId xmlns:p14="http://schemas.microsoft.com/office/powerpoint/2010/main" val="18103971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nl-NL" altLang="nl-NL" dirty="0">
                <a:latin typeface="Arial" panose="020B0604020202020204" pitchFamily="34" charset="0"/>
              </a:rPr>
              <a:t>Antwoord</a:t>
            </a:r>
            <a:r>
              <a:rPr lang="nl-NL" altLang="nl-NL" baseline="0" dirty="0">
                <a:latin typeface="Arial" panose="020B0604020202020204" pitchFamily="34" charset="0"/>
              </a:rPr>
              <a:t> B. is goed.</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23</a:t>
            </a:fld>
            <a:endParaRPr lang="en-US" altLang="nl-NL" sz="1200" b="0">
              <a:solidFill>
                <a:srgbClr val="000000"/>
              </a:solidFill>
            </a:endParaRPr>
          </a:p>
        </p:txBody>
      </p:sp>
    </p:spTree>
    <p:extLst>
      <p:ext uri="{BB962C8B-B14F-4D97-AF65-F5344CB8AC3E}">
        <p14:creationId xmlns:p14="http://schemas.microsoft.com/office/powerpoint/2010/main" val="757141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nl-NL" altLang="nl-NL" dirty="0">
                <a:latin typeface="Arial" panose="020B0604020202020204" pitchFamily="34" charset="0"/>
              </a:rPr>
              <a:t>Antwoord</a:t>
            </a:r>
            <a:r>
              <a:rPr lang="nl-NL" altLang="nl-NL" baseline="0" dirty="0">
                <a:latin typeface="Arial" panose="020B0604020202020204" pitchFamily="34" charset="0"/>
              </a:rPr>
              <a:t> B. is goed.</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eaLnBrk="0" fontAlgn="base" hangingPunct="0">
              <a:spcBef>
                <a:spcPct val="0"/>
              </a:spcBef>
              <a:spcAft>
                <a:spcPct val="0"/>
              </a:spcAft>
              <a:defRPr/>
            </a:pPr>
            <a:fld id="{B5F88113-F21B-4BD3-99D8-0C3CAF95929E}" type="slidenum">
              <a:rPr lang="en-US" altLang="nl-NL" sz="1200" b="0" smtClean="0">
                <a:solidFill>
                  <a:srgbClr val="000000"/>
                </a:solidFill>
              </a:rPr>
              <a:pPr eaLnBrk="0" fontAlgn="base" hangingPunct="0">
                <a:spcBef>
                  <a:spcPct val="0"/>
                </a:spcBef>
                <a:spcAft>
                  <a:spcPct val="0"/>
                </a:spcAft>
                <a:defRPr/>
              </a:pPr>
              <a:t>24</a:t>
            </a:fld>
            <a:endParaRPr lang="en-US" altLang="nl-NL" sz="1200" b="0">
              <a:solidFill>
                <a:srgbClr val="000000"/>
              </a:solidFill>
            </a:endParaRPr>
          </a:p>
        </p:txBody>
      </p:sp>
    </p:spTree>
    <p:extLst>
      <p:ext uri="{BB962C8B-B14F-4D97-AF65-F5344CB8AC3E}">
        <p14:creationId xmlns:p14="http://schemas.microsoft.com/office/powerpoint/2010/main" val="3709804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jdelijke aanduiding voor dia-afbeelding 1">
            <a:extLst>
              <a:ext uri="{FF2B5EF4-FFF2-40B4-BE49-F238E27FC236}">
                <a16:creationId xmlns:a16="http://schemas.microsoft.com/office/drawing/2014/main" id="{F7FEB80D-3BE9-4777-B1AA-C4A2CD0BD044}"/>
              </a:ext>
            </a:extLst>
          </p:cNvPr>
          <p:cNvSpPr>
            <a:spLocks noGrp="1" noRot="1" noChangeAspect="1" noChangeArrowheads="1" noTextEdit="1"/>
          </p:cNvSpPr>
          <p:nvPr>
            <p:ph type="sldImg"/>
          </p:nvPr>
        </p:nvSpPr>
        <p:spPr>
          <a:ln/>
        </p:spPr>
      </p:sp>
      <p:sp>
        <p:nvSpPr>
          <p:cNvPr id="59395" name="Tijdelijke aanduiding voor notities 2">
            <a:extLst>
              <a:ext uri="{FF2B5EF4-FFF2-40B4-BE49-F238E27FC236}">
                <a16:creationId xmlns:a16="http://schemas.microsoft.com/office/drawing/2014/main" id="{8BC02A46-71D5-44A6-AA4D-A11E5C155BF2}"/>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59396" name="Tijdelijke aanduiding voor dianummer 3">
            <a:extLst>
              <a:ext uri="{FF2B5EF4-FFF2-40B4-BE49-F238E27FC236}">
                <a16:creationId xmlns:a16="http://schemas.microsoft.com/office/drawing/2014/main" id="{59CB24F8-4958-4105-82CC-AAD216A1B759}"/>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defTabSz="914400" eaLnBrk="0" fontAlgn="base" hangingPunct="0">
              <a:spcBef>
                <a:spcPct val="0"/>
              </a:spcBef>
              <a:spcAft>
                <a:spcPct val="0"/>
              </a:spcAft>
              <a:defRPr/>
            </a:pPr>
            <a:fld id="{64A7F6B0-D48D-4259-AF10-F0F03F057731}" type="slidenum">
              <a:rPr lang="en-US" altLang="nl-NL" sz="1200" b="0" smtClean="0">
                <a:solidFill>
                  <a:srgbClr val="000000"/>
                </a:solidFill>
              </a:rPr>
              <a:pPr defTabSz="914400" eaLnBrk="0" fontAlgn="base" hangingPunct="0">
                <a:spcBef>
                  <a:spcPct val="0"/>
                </a:spcBef>
                <a:spcAft>
                  <a:spcPct val="0"/>
                </a:spcAft>
                <a:defRPr/>
              </a:pPr>
              <a:t>25</a:t>
            </a:fld>
            <a:endParaRPr lang="en-US" altLang="nl-NL" sz="1200" b="0">
              <a:solidFill>
                <a:srgbClr val="000000"/>
              </a:solidFill>
            </a:endParaRPr>
          </a:p>
        </p:txBody>
      </p:sp>
    </p:spTree>
    <p:extLst>
      <p:ext uri="{BB962C8B-B14F-4D97-AF65-F5344CB8AC3E}">
        <p14:creationId xmlns:p14="http://schemas.microsoft.com/office/powerpoint/2010/main" val="3212803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1518789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dirty="0">
                <a:latin typeface="Arial" panose="020B0604020202020204" pitchFamily="34" charset="0"/>
              </a:rPr>
              <a:t>Afbeelding:</a:t>
            </a:r>
            <a:r>
              <a:rPr lang="nl-NL" altLang="nl-NL" baseline="0" dirty="0">
                <a:latin typeface="Arial" panose="020B0604020202020204" pitchFamily="34" charset="0"/>
              </a:rPr>
              <a:t> https://pixabay.com/illustrations/banner-header-question-mark-1090829/ (7 juni 2019)</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606738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Tijdelijke aanduiding voor dia-afbeelding 1">
            <a:extLst>
              <a:ext uri="{FF2B5EF4-FFF2-40B4-BE49-F238E27FC236}">
                <a16:creationId xmlns:a16="http://schemas.microsoft.com/office/drawing/2014/main" id="{E6D3AEEA-66EA-4E5C-B30F-3195851FB8FD}"/>
              </a:ext>
            </a:extLst>
          </p:cNvPr>
          <p:cNvSpPr>
            <a:spLocks noGrp="1" noRot="1" noChangeAspect="1" noChangeArrowheads="1" noTextEdit="1"/>
          </p:cNvSpPr>
          <p:nvPr>
            <p:ph type="sldImg"/>
          </p:nvPr>
        </p:nvSpPr>
        <p:spPr>
          <a:ln/>
        </p:spPr>
      </p:sp>
      <p:sp>
        <p:nvSpPr>
          <p:cNvPr id="229379" name="Tijdelijke aanduiding voor notities 2">
            <a:extLst>
              <a:ext uri="{FF2B5EF4-FFF2-40B4-BE49-F238E27FC236}">
                <a16:creationId xmlns:a16="http://schemas.microsoft.com/office/drawing/2014/main" id="{3658D90A-F615-404B-82C2-D7938D547B73}"/>
              </a:ext>
            </a:extLst>
          </p:cNvPr>
          <p:cNvSpPr>
            <a:spLocks noGrp="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nl-NL" altLang="nl-NL" dirty="0">
                <a:latin typeface="Arial" panose="020B0604020202020204" pitchFamily="34" charset="0"/>
              </a:rPr>
              <a:t>https://pixabay.com/photos/abstract-orchid-contrast-black-1159356/</a:t>
            </a:r>
          </a:p>
        </p:txBody>
      </p:sp>
      <p:sp>
        <p:nvSpPr>
          <p:cNvPr id="229380" name="Tijdelijke aanduiding voor dianummer 3">
            <a:extLst>
              <a:ext uri="{FF2B5EF4-FFF2-40B4-BE49-F238E27FC236}">
                <a16:creationId xmlns:a16="http://schemas.microsoft.com/office/drawing/2014/main" id="{DC4CD7CD-E80B-49D4-BB63-18B555109BDA}"/>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DB4290BB-3DC0-47AB-9C09-DE44F51B16A5}"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229381" name="Tijdelijke aanduiding voor koptekst 2">
            <a:extLst>
              <a:ext uri="{FF2B5EF4-FFF2-40B4-BE49-F238E27FC236}">
                <a16:creationId xmlns:a16="http://schemas.microsoft.com/office/drawing/2014/main" id="{BE467487-3112-42FF-9C95-0152A08FD524}"/>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MANP-1, 2012/2013</a:t>
            </a:r>
          </a:p>
        </p:txBody>
      </p:sp>
      <p:sp>
        <p:nvSpPr>
          <p:cNvPr id="229382" name="Tijdelijke aanduiding voor voettekst 3">
            <a:extLst>
              <a:ext uri="{FF2B5EF4-FFF2-40B4-BE49-F238E27FC236}">
                <a16:creationId xmlns:a16="http://schemas.microsoft.com/office/drawing/2014/main" id="{E74C81C2-7C15-4E47-9070-0E8DB860CD4D}"/>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19 februari 2013</a:t>
            </a:r>
          </a:p>
        </p:txBody>
      </p:sp>
      <p:sp>
        <p:nvSpPr>
          <p:cNvPr id="229383" name="Tijdelijke aanduiding voor datum 4">
            <a:extLst>
              <a:ext uri="{FF2B5EF4-FFF2-40B4-BE49-F238E27FC236}">
                <a16:creationId xmlns:a16="http://schemas.microsoft.com/office/drawing/2014/main" id="{AE5B1C13-8332-4A3B-ABA9-A78D8A0CD2FE}"/>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endParaRPr kumimoji="0" lang="nl-NL"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23059886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b="0" dirty="0">
                <a:latin typeface="Arial" panose="020B0604020202020204" pitchFamily="34" charset="0"/>
              </a:rPr>
              <a:t>Soms</a:t>
            </a:r>
            <a:r>
              <a:rPr lang="nl-NL" altLang="nl-NL" b="0" baseline="0" dirty="0">
                <a:latin typeface="Arial" panose="020B0604020202020204" pitchFamily="34" charset="0"/>
              </a:rPr>
              <a:t> staan er bij de Engelse samenvatting de meest ‘rare’ tussenkopjes, zoals:</a:t>
            </a:r>
          </a:p>
          <a:p>
            <a:endParaRPr lang="nl-NL" altLang="nl-NL" b="0" baseline="0" dirty="0">
              <a:latin typeface="Arial" panose="020B0604020202020204" pitchFamily="34" charset="0"/>
            </a:endParaRPr>
          </a:p>
          <a:p>
            <a:r>
              <a:rPr lang="nl-NL" altLang="nl-NL" b="1" baseline="0" dirty="0">
                <a:latin typeface="Arial" panose="020B0604020202020204" pitchFamily="34" charset="0"/>
              </a:rPr>
              <a:t>Reason</a:t>
            </a:r>
            <a:r>
              <a:rPr lang="nl-NL" altLang="nl-NL" b="0" baseline="0" dirty="0">
                <a:latin typeface="Arial" panose="020B0604020202020204" pitchFamily="34" charset="0"/>
              </a:rPr>
              <a:t> (‘aanleiding’)</a:t>
            </a:r>
          </a:p>
          <a:p>
            <a:r>
              <a:rPr lang="nl-NL" altLang="nl-NL" b="1" baseline="0" dirty="0">
                <a:latin typeface="Arial" panose="020B0604020202020204" pitchFamily="34" charset="0"/>
              </a:rPr>
              <a:t>Target</a:t>
            </a:r>
            <a:r>
              <a:rPr lang="nl-NL" altLang="nl-NL" b="0" baseline="0" dirty="0">
                <a:latin typeface="Arial" panose="020B0604020202020204" pitchFamily="34" charset="0"/>
              </a:rPr>
              <a:t> (‘doel’)</a:t>
            </a:r>
            <a:endParaRPr lang="nl-NL" altLang="nl-NL" b="1"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13988146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b="1" dirty="0">
                <a:latin typeface="Arial" panose="020B0604020202020204" pitchFamily="34" charset="0"/>
              </a:rPr>
              <a:t>Kwalitatief vs. kwantitatief onderzoek</a:t>
            </a:r>
          </a:p>
          <a:p>
            <a:r>
              <a:rPr lang="nl-NL" altLang="nl-NL" dirty="0">
                <a:latin typeface="Arial" panose="020B0604020202020204" pitchFamily="34" charset="0"/>
              </a:rPr>
              <a:t>Studenten</a:t>
            </a:r>
            <a:r>
              <a:rPr lang="nl-NL" altLang="nl-NL" baseline="0" dirty="0">
                <a:latin typeface="Arial" panose="020B0604020202020204" pitchFamily="34" charset="0"/>
              </a:rPr>
              <a:t> lijken soms toch nog niet goed het verschil tussen kwalitatief en kwantitatief onderzoek te weten.</a:t>
            </a:r>
            <a:endParaRPr lang="nl-NL" altLang="nl-NL"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21726174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b="0" dirty="0">
                <a:latin typeface="Arial" panose="020B0604020202020204" pitchFamily="34" charset="0"/>
              </a:rPr>
              <a:t>Ook</a:t>
            </a:r>
            <a:r>
              <a:rPr lang="nl-NL" altLang="nl-NL" b="0" baseline="0" dirty="0">
                <a:latin typeface="Arial" panose="020B0604020202020204" pitchFamily="34" charset="0"/>
              </a:rPr>
              <a:t> deze auteurs eindigen positief: “</a:t>
            </a:r>
            <a:r>
              <a:rPr lang="nl-NL" sz="1200" b="0" kern="1200" dirty="0">
                <a:solidFill>
                  <a:schemeClr val="tx1"/>
                </a:solidFill>
                <a:latin typeface="+mn-lt"/>
                <a:ea typeface="+mn-ea"/>
                <a:cs typeface="+mn-cs"/>
              </a:rPr>
              <a:t>Ondanks</a:t>
            </a:r>
            <a:r>
              <a:rPr lang="nl-NL" sz="1200" kern="1200" dirty="0">
                <a:solidFill>
                  <a:schemeClr val="tx1"/>
                </a:solidFill>
                <a:latin typeface="+mn-lt"/>
                <a:ea typeface="+mn-ea"/>
                <a:cs typeface="+mn-cs"/>
              </a:rPr>
              <a:t> deze beperkingen menen wij toch dat onze bevindingen kunnen bijdragen aan verbetering van de zorg voor patiënten met vergevorderd hartfalen en een eerste stap kunnen zijn in het ziektespecifieke onderzoek naar de waarden en voorkeuren van patiënten over het stervensproces.”</a:t>
            </a:r>
            <a:endParaRPr lang="nl-NL" altLang="nl-NL" b="1"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2324519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Slide Image Placeholder 1">
            <a:extLst>
              <a:ext uri="{FF2B5EF4-FFF2-40B4-BE49-F238E27FC236}">
                <a16:creationId xmlns:a16="http://schemas.microsoft.com/office/drawing/2014/main" id="{709EFB41-B587-4500-9F13-4A3DD5E7FF4C}"/>
              </a:ext>
            </a:extLst>
          </p:cNvPr>
          <p:cNvSpPr>
            <a:spLocks noGrp="1" noRot="1" noChangeAspect="1" noChangeArrowheads="1" noTextEdit="1"/>
          </p:cNvSpPr>
          <p:nvPr>
            <p:ph type="sldImg"/>
          </p:nvPr>
        </p:nvSpPr>
        <p:spPr>
          <a:ln/>
        </p:spPr>
      </p:sp>
      <p:sp>
        <p:nvSpPr>
          <p:cNvPr id="231427" name="Notes Placeholder 2">
            <a:extLst>
              <a:ext uri="{FF2B5EF4-FFF2-40B4-BE49-F238E27FC236}">
                <a16:creationId xmlns:a16="http://schemas.microsoft.com/office/drawing/2014/main" id="{71C96C57-76E0-45E2-8F2E-8D10CC13B46B}"/>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nl-NL" altLang="nl-NL" b="0" dirty="0">
                <a:latin typeface="Arial" panose="020B0604020202020204" pitchFamily="34" charset="0"/>
              </a:rPr>
              <a:t>Bias heeft te maken met (interne)</a:t>
            </a:r>
            <a:r>
              <a:rPr lang="nl-NL" altLang="nl-NL" b="0" baseline="0" dirty="0">
                <a:latin typeface="Arial" panose="020B0604020202020204" pitchFamily="34" charset="0"/>
              </a:rPr>
              <a:t> validiteit en betekent letterlijk ‘vertekening’.</a:t>
            </a:r>
          </a:p>
          <a:p>
            <a:r>
              <a:rPr lang="nl-NL" altLang="nl-NL" b="0" baseline="0" dirty="0">
                <a:latin typeface="Arial" panose="020B0604020202020204" pitchFamily="34" charset="0"/>
              </a:rPr>
              <a:t>Bij bias gaat het om een systematische vertekening, dat wil zeggen, dat de bevindingen systematisch te positief of te negatief zullen zijn.</a:t>
            </a:r>
          </a:p>
          <a:p>
            <a:endParaRPr lang="nl-NL" altLang="nl-NL" b="0" baseline="0" dirty="0">
              <a:latin typeface="Arial" panose="020B0604020202020204" pitchFamily="34" charset="0"/>
            </a:endParaRPr>
          </a:p>
          <a:p>
            <a:r>
              <a:rPr lang="nl-NL" altLang="nl-NL" b="0" baseline="0" dirty="0">
                <a:latin typeface="Arial" panose="020B0604020202020204" pitchFamily="34" charset="0"/>
              </a:rPr>
              <a:t>Wat de onderzoekers niet in hun discussie schreven, maar wat je ook zou kunnen schrijven, is zoiets als: “Tijdens de interviews was echter sprake van een open sfeer en de indruk bestaat dat de participanten volledig en eerlijk waren in hun antwoorden.”</a:t>
            </a:r>
            <a:endParaRPr lang="nl-NL" altLang="nl-NL" b="0" dirty="0">
              <a:latin typeface="Arial" panose="020B0604020202020204" pitchFamily="34" charset="0"/>
            </a:endParaRPr>
          </a:p>
        </p:txBody>
      </p:sp>
      <p:sp>
        <p:nvSpPr>
          <p:cNvPr id="231428" name="Slide Number Placeholder 3">
            <a:extLst>
              <a:ext uri="{FF2B5EF4-FFF2-40B4-BE49-F238E27FC236}">
                <a16:creationId xmlns:a16="http://schemas.microsoft.com/office/drawing/2014/main" id="{DFB1F334-80FE-4A8C-9F1C-F773D93E302E}"/>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panose="020B0604020202020204" pitchFamily="34" charset="0"/>
                <a:ea typeface="MS PGothic" panose="020B0600070205080204" pitchFamily="34" charset="-128"/>
              </a:defRPr>
            </a:lvl1pPr>
            <a:lvl2pPr marL="742950" indent="-285750">
              <a:defRPr sz="2400" b="1">
                <a:solidFill>
                  <a:schemeClr val="tx1"/>
                </a:solidFill>
                <a:latin typeface="Arial" panose="020B0604020202020204" pitchFamily="34" charset="0"/>
                <a:ea typeface="MS PGothic" panose="020B0600070205080204" pitchFamily="34" charset="-128"/>
              </a:defRPr>
            </a:lvl2pPr>
            <a:lvl3pPr marL="1143000" indent="-228600">
              <a:defRPr sz="2400" b="1">
                <a:solidFill>
                  <a:schemeClr val="tx1"/>
                </a:solidFill>
                <a:latin typeface="Arial" panose="020B0604020202020204" pitchFamily="34" charset="0"/>
                <a:ea typeface="MS PGothic" panose="020B0600070205080204" pitchFamily="34" charset="-128"/>
              </a:defRPr>
            </a:lvl3pPr>
            <a:lvl4pPr marL="1600200" indent="-228600">
              <a:defRPr sz="2400" b="1">
                <a:solidFill>
                  <a:schemeClr val="tx1"/>
                </a:solidFill>
                <a:latin typeface="Arial" panose="020B0604020202020204" pitchFamily="34" charset="0"/>
                <a:ea typeface="MS PGothic" panose="020B0600070205080204" pitchFamily="34" charset="-128"/>
              </a:defRPr>
            </a:lvl4pPr>
            <a:lvl5pPr marL="2057400" indent="-228600">
              <a:defRPr sz="2400" b="1">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MS PGothic" panose="020B0600070205080204" pitchFamily="34" charset="-128"/>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B5F88113-F21B-4BD3-99D8-0C3CAF95929E}" type="slidenum">
              <a:rPr kumimoji="0" lang="en-US" altLang="nl-NL"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nl-NL"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extLst>
      <p:ext uri="{BB962C8B-B14F-4D97-AF65-F5344CB8AC3E}">
        <p14:creationId xmlns:p14="http://schemas.microsoft.com/office/powerpoint/2010/main" val="2670256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155460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1908175" y="773113"/>
            <a:ext cx="6624638" cy="1143000"/>
          </a:xfrm>
        </p:spPr>
        <p:txBody>
          <a:bodyPr/>
          <a:lstStyle/>
          <a:p>
            <a:r>
              <a:rPr lang="nl-NL"/>
              <a:t>Klik om de stijl te bewerken</a:t>
            </a:r>
          </a:p>
        </p:txBody>
      </p:sp>
      <p:sp>
        <p:nvSpPr>
          <p:cNvPr id="3" name="Tijdelijke aanduiding voor tekst 2"/>
          <p:cNvSpPr>
            <a:spLocks noGrp="1"/>
          </p:cNvSpPr>
          <p:nvPr>
            <p:ph type="body" sz="half" idx="1"/>
          </p:nvPr>
        </p:nvSpPr>
        <p:spPr>
          <a:xfrm>
            <a:off x="1908175" y="2133600"/>
            <a:ext cx="3235325" cy="36004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5295900" y="2133600"/>
            <a:ext cx="3236913" cy="3600450"/>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398576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1908175" y="2133600"/>
            <a:ext cx="3235325" cy="360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5295900" y="2133600"/>
            <a:ext cx="3236913" cy="360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218311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
        <p:nvSpPr>
          <p:cNvPr id="4" name="Tijdelijke aanduiding voor titel 1"/>
          <p:cNvSpPr>
            <a:spLocks noGrp="1"/>
          </p:cNvSpPr>
          <p:nvPr>
            <p:ph type="title"/>
          </p:nvPr>
        </p:nvSpPr>
        <p:spPr bwMode="auto">
          <a:xfrm>
            <a:off x="0" y="5129978"/>
            <a:ext cx="9144000" cy="1728021"/>
          </a:xfrm>
          <a:prstGeom prst="rect">
            <a:avLst/>
          </a:prstGeom>
          <a:noFill/>
          <a:ln>
            <a:noFill/>
          </a:ln>
          <a:extLst>
            <a:ext uri="{909E8E84-426E-40dd-AFC4-6F175D3DCCD1}"/>
            <a:ext uri="{91240B29-F687-4f45-9708-019B960494DF}"/>
          </a:extLst>
        </p:spPr>
        <p:txBody>
          <a:bodyPr/>
          <a:lstStyle/>
          <a:p>
            <a:pPr lvl="0"/>
            <a:r>
              <a:rPr lang="nl-NL" dirty="0"/>
              <a:t>Titelstijl van model bewerken</a:t>
            </a:r>
          </a:p>
        </p:txBody>
      </p:sp>
    </p:spTree>
    <p:extLst>
      <p:ext uri="{BB962C8B-B14F-4D97-AF65-F5344CB8AC3E}">
        <p14:creationId xmlns:p14="http://schemas.microsoft.com/office/powerpoint/2010/main" val="37553223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3479287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980055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3">
            <a:extLst/>
          </p:cNvPr>
          <p:cNvSpPr>
            <a:spLocks noGrp="1"/>
          </p:cNvSpPr>
          <p:nvPr>
            <p:ph type="dt" sz="half" idx="10"/>
          </p:nvPr>
        </p:nvSpPr>
        <p:spPr>
          <a:xfrm>
            <a:off x="0" y="0"/>
            <a:ext cx="0" cy="0"/>
          </a:xfrm>
        </p:spPr>
        <p:txBody>
          <a:bodyPr/>
          <a:lstStyle>
            <a:lvl1pPr>
              <a:defRPr/>
            </a:lvl1pPr>
          </a:lstStyle>
          <a:p>
            <a:pPr eaLnBrk="0" fontAlgn="base" hangingPunct="0">
              <a:spcBef>
                <a:spcPct val="0"/>
              </a:spcBef>
              <a:spcAft>
                <a:spcPct val="0"/>
              </a:spcAft>
              <a:defRPr/>
            </a:pPr>
            <a:fld id="{FB668A54-5D3C-44C8-8B4A-3AEF9D4C6372}" type="datetime1">
              <a:rPr lang="nl-NL" alt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10-9-2019</a:t>
            </a:fld>
            <a:endParaRPr lang="nl-NL" altLang="nl-NL" sz="2400" b="1">
              <a:solidFill>
                <a:prstClr val="black"/>
              </a:solidFill>
              <a:latin typeface="Arial" panose="020B0604020202020204" pitchFamily="34" charset="0"/>
              <a:ea typeface="MS PGothic" panose="020B0600070205080204" pitchFamily="34" charset="-128"/>
            </a:endParaRPr>
          </a:p>
        </p:txBody>
      </p:sp>
      <p:sp>
        <p:nvSpPr>
          <p:cNvPr id="3" name="Tijdelijke aanduiding voor voettekst 4">
            <a:extLst/>
          </p:cNvPr>
          <p:cNvSpPr>
            <a:spLocks noGrp="1"/>
          </p:cNvSpPr>
          <p:nvPr>
            <p:ph type="ftr" sz="quarter" idx="11"/>
          </p:nvPr>
        </p:nvSpPr>
        <p:spPr>
          <a:xfrm>
            <a:off x="0" y="0"/>
            <a:ext cx="0" cy="0"/>
          </a:xfrm>
        </p:spPr>
        <p:txBody>
          <a:bodyPr/>
          <a:lstStyle>
            <a:lvl1pPr>
              <a:defRPr/>
            </a:lvl1pPr>
          </a:lstStyle>
          <a:p>
            <a:pPr eaLnBrk="0" fontAlgn="base" hangingPunct="0">
              <a:spcBef>
                <a:spcPct val="0"/>
              </a:spcBef>
              <a:spcAft>
                <a:spcPct val="0"/>
              </a:spcAft>
              <a:defRPr/>
            </a:pPr>
            <a:endParaRPr lang="nl-NL" altLang="nl-NL" sz="2400" b="1">
              <a:solidFill>
                <a:prstClr val="black"/>
              </a:solidFill>
              <a:latin typeface="Arial" panose="020B0604020202020204" pitchFamily="34" charset="0"/>
              <a:ea typeface="MS PGothic" panose="020B0600070205080204" pitchFamily="34" charset="-128"/>
            </a:endParaRPr>
          </a:p>
        </p:txBody>
      </p:sp>
      <p:sp>
        <p:nvSpPr>
          <p:cNvPr id="4" name="Tijdelijke aanduiding voor dianummer 5">
            <a:extLst/>
          </p:cNvPr>
          <p:cNvSpPr>
            <a:spLocks noGrp="1"/>
          </p:cNvSpPr>
          <p:nvPr>
            <p:ph type="sldNum" sz="quarter" idx="12"/>
          </p:nvPr>
        </p:nvSpPr>
        <p:spPr>
          <a:xfrm>
            <a:off x="0" y="0"/>
            <a:ext cx="0" cy="0"/>
          </a:xfrm>
        </p:spPr>
        <p:txBody>
          <a:bodyPr/>
          <a:lstStyle>
            <a:lvl1pPr>
              <a:defRPr/>
            </a:lvl1pPr>
          </a:lstStyle>
          <a:p>
            <a:pPr eaLnBrk="0" fontAlgn="base" hangingPunct="0">
              <a:spcBef>
                <a:spcPct val="0"/>
              </a:spcBef>
              <a:spcAft>
                <a:spcPct val="0"/>
              </a:spcAft>
              <a:defRPr/>
            </a:pPr>
            <a:fld id="{405DA652-CC01-4086-9F0E-BBCF37F1CE5E}" type="slidenum">
              <a:rPr lang="nl-NL" alt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altLang="nl-NL" sz="2400" b="1">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28064153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a:xfrm>
            <a:off x="1908175" y="2133600"/>
            <a:ext cx="6624638" cy="360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4043183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336171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p:cNvPr>
          <p:cNvSpPr>
            <a:spLocks noGrp="1"/>
          </p:cNvSpPr>
          <p:nvPr>
            <p:ph type="dt" sz="half" idx="10"/>
          </p:nvPr>
        </p:nvSpPr>
        <p:spPr>
          <a:xfrm>
            <a:off x="0" y="0"/>
            <a:ext cx="0" cy="0"/>
          </a:xfrm>
        </p:spPr>
        <p:txBody>
          <a:bodyPr/>
          <a:lstStyle>
            <a:lvl1pPr>
              <a:defRPr/>
            </a:lvl1pPr>
          </a:lstStyle>
          <a:p>
            <a:pPr eaLnBrk="0" fontAlgn="base" hangingPunct="0">
              <a:spcBef>
                <a:spcPct val="0"/>
              </a:spcBef>
              <a:spcAft>
                <a:spcPct val="0"/>
              </a:spcAft>
              <a:defRPr/>
            </a:pPr>
            <a:fld id="{3089F73A-CA70-4327-8F9B-8573D6E9DEFD}" type="datetimeFigureOut">
              <a:rPr 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10-9-2019</a:t>
            </a:fld>
            <a:endParaRPr lang="nl-NL" sz="2400" b="1">
              <a:solidFill>
                <a:prstClr val="black"/>
              </a:solidFill>
              <a:latin typeface="Arial" panose="020B0604020202020204" pitchFamily="34" charset="0"/>
              <a:ea typeface="MS PGothic" panose="020B0600070205080204" pitchFamily="34" charset="-128"/>
            </a:endParaRPr>
          </a:p>
        </p:txBody>
      </p:sp>
      <p:sp>
        <p:nvSpPr>
          <p:cNvPr id="4" name="Footer Placeholder 3">
            <a:extLst/>
          </p:cNvPr>
          <p:cNvSpPr>
            <a:spLocks noGrp="1"/>
          </p:cNvSpPr>
          <p:nvPr>
            <p:ph type="ftr" sz="quarter" idx="11"/>
          </p:nvPr>
        </p:nvSpPr>
        <p:spPr>
          <a:xfrm>
            <a:off x="0" y="0"/>
            <a:ext cx="0" cy="0"/>
          </a:xfrm>
        </p:spPr>
        <p:txBody>
          <a:bodyPr/>
          <a:lstStyle>
            <a:lvl1pPr>
              <a:defRPr/>
            </a:lvl1pPr>
          </a:lstStyle>
          <a:p>
            <a:pPr eaLnBrk="0" fontAlgn="base" hangingPunct="0">
              <a:spcBef>
                <a:spcPct val="0"/>
              </a:spcBef>
              <a:spcAft>
                <a:spcPct val="0"/>
              </a:spcAft>
              <a:defRPr/>
            </a:pPr>
            <a:endParaRPr lang="nl-NL" sz="2400" b="1">
              <a:solidFill>
                <a:prstClr val="black"/>
              </a:solidFill>
              <a:latin typeface="Arial" panose="020B0604020202020204" pitchFamily="34" charset="0"/>
              <a:ea typeface="MS PGothic" panose="020B0600070205080204" pitchFamily="34" charset="-128"/>
            </a:endParaRPr>
          </a:p>
        </p:txBody>
      </p:sp>
      <p:sp>
        <p:nvSpPr>
          <p:cNvPr id="5" name="Slide Number Placeholder 4">
            <a:extLst/>
          </p:cNvPr>
          <p:cNvSpPr>
            <a:spLocks noGrp="1"/>
          </p:cNvSpPr>
          <p:nvPr>
            <p:ph type="sldNum" sz="quarter" idx="12"/>
          </p:nvPr>
        </p:nvSpPr>
        <p:spPr>
          <a:xfrm>
            <a:off x="0" y="0"/>
            <a:ext cx="0" cy="0"/>
          </a:xfrm>
        </p:spPr>
        <p:txBody>
          <a:bodyPr/>
          <a:lstStyle>
            <a:lvl1pPr>
              <a:defRPr/>
            </a:lvl1pPr>
          </a:lstStyle>
          <a:p>
            <a:pPr eaLnBrk="0" fontAlgn="base" hangingPunct="0">
              <a:spcBef>
                <a:spcPct val="0"/>
              </a:spcBef>
              <a:spcAft>
                <a:spcPct val="0"/>
              </a:spcAft>
              <a:defRPr/>
            </a:pPr>
            <a:fld id="{0573C960-4F7D-4CDF-9DEB-CF61E06E1CE0}" type="slidenum">
              <a:rPr lang="nl-NL" sz="2400" b="1">
                <a:solidFill>
                  <a:prstClr val="black"/>
                </a:solidFill>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sz="2400" b="1">
              <a:solidFill>
                <a:prstClr val="black"/>
              </a:solidFill>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973517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38260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a:extLst>
              <a:ext uri="{FF2B5EF4-FFF2-40B4-BE49-F238E27FC236}">
                <a16:creationId xmlns:a16="http://schemas.microsoft.com/office/drawing/2014/main" id="{6DB53BB6-C9E6-46A6-A8F0-CDB2DCD1408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26290036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40585403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0B6B6A1B-5F17-4AB1-93C0-D7FBC075F2F6}"/>
              </a:ext>
            </a:extLst>
          </p:cNvPr>
          <p:cNvSpPr txBox="1">
            <a:spLocks noChangeArrowheads="1"/>
          </p:cNvSpPr>
          <p:nvPr userDrawn="1"/>
        </p:nvSpPr>
        <p:spPr bwMode="auto">
          <a:xfrm>
            <a:off x="5851525" y="4862513"/>
            <a:ext cx="184150" cy="461962"/>
          </a:xfrm>
          <a:prstGeom prst="rect">
            <a:avLst/>
          </a:prstGeom>
          <a:noFill/>
          <a:ln>
            <a:noFill/>
          </a:ln>
          <a:extLst>
            <a:ext uri="{909E8E84-426E-40dd-AFC4-6F175D3DCCD1}"/>
            <a:ext uri="{91240B29-F687-4f45-9708-019B960494DF}"/>
          </a:extLst>
        </p:spPr>
        <p:txBody>
          <a:bodyPr wrap="none">
            <a:spAutoFit/>
          </a:bodyPr>
          <a:lstStyle>
            <a:lvl1pPr>
              <a:defRPr sz="2400" b="1">
                <a:solidFill>
                  <a:schemeClr val="tx1"/>
                </a:solidFill>
                <a:latin typeface="Arial" panose="020B0604020202020204" pitchFamily="34" charset="0"/>
                <a:ea typeface="ＭＳ Ｐゴシック" panose="020B0600070205080204" pitchFamily="34" charset="-128"/>
              </a:defRPr>
            </a:lvl1pPr>
            <a:lvl2pPr marL="742950" indent="-285750">
              <a:defRPr sz="2400" b="1">
                <a:solidFill>
                  <a:schemeClr val="tx1"/>
                </a:solidFill>
                <a:latin typeface="Arial" panose="020B0604020202020204" pitchFamily="34" charset="0"/>
                <a:ea typeface="ＭＳ Ｐゴシック" panose="020B0600070205080204" pitchFamily="34" charset="-128"/>
              </a:defRPr>
            </a:lvl2pPr>
            <a:lvl3pPr marL="1143000" indent="-228600">
              <a:defRPr sz="2400" b="1">
                <a:solidFill>
                  <a:schemeClr val="tx1"/>
                </a:solidFill>
                <a:latin typeface="Arial" panose="020B0604020202020204" pitchFamily="34" charset="0"/>
                <a:ea typeface="ＭＳ Ｐゴシック" panose="020B0600070205080204" pitchFamily="34" charset="-128"/>
              </a:defRPr>
            </a:lvl3pPr>
            <a:lvl4pPr marL="1600200" indent="-228600">
              <a:defRPr sz="2400" b="1">
                <a:solidFill>
                  <a:schemeClr val="tx1"/>
                </a:solidFill>
                <a:latin typeface="Arial" panose="020B0604020202020204" pitchFamily="34" charset="0"/>
                <a:ea typeface="ＭＳ Ｐゴシック" panose="020B0600070205080204" pitchFamily="34" charset="-128"/>
              </a:defRPr>
            </a:lvl4pPr>
            <a:lvl5pPr marL="2057400" indent="-228600">
              <a:defRPr sz="2400" b="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b="1">
                <a:solidFill>
                  <a:schemeClr val="tx1"/>
                </a:solidFill>
                <a:latin typeface="Arial" panose="020B0604020202020204" pitchFamily="34" charset="0"/>
                <a:ea typeface="ＭＳ Ｐゴシック" panose="020B0600070205080204" pitchFamily="34" charset="-128"/>
              </a:defRPr>
            </a:lvl9pPr>
          </a:lstStyle>
          <a:p>
            <a:pPr defTabSz="457200">
              <a:defRPr/>
            </a:pPr>
            <a:endParaRPr lang="nl-NL">
              <a:solidFill>
                <a:srgbClr val="000066"/>
              </a:solidFill>
            </a:endParaRPr>
          </a:p>
        </p:txBody>
      </p:sp>
      <p:sp>
        <p:nvSpPr>
          <p:cNvPr id="2" name="Titel 1"/>
          <p:cNvSpPr>
            <a:spLocks noGrp="1"/>
          </p:cNvSpPr>
          <p:nvPr>
            <p:ph type="title"/>
          </p:nvPr>
        </p:nvSpPr>
        <p:spPr>
          <a:xfrm>
            <a:off x="0" y="4725144"/>
            <a:ext cx="9144000" cy="720080"/>
          </a:xfrm>
          <a:prstGeom prst="rect">
            <a:avLst/>
          </a:prstGeom>
        </p:spPr>
        <p:txBody>
          <a:bodyPr anchor="b"/>
          <a:lstStyle>
            <a:lvl1pPr algn="ctr">
              <a:defRPr sz="3600" b="1">
                <a:solidFill>
                  <a:srgbClr val="CC0033"/>
                </a:solidFill>
                <a:latin typeface="Verdana"/>
                <a:cs typeface="Verdana"/>
              </a:defRPr>
            </a:lvl1pPr>
          </a:lstStyle>
          <a:p>
            <a:r>
              <a:rPr lang="nl-NL" dirty="0"/>
              <a:t>Titelstijl van model bewerken</a:t>
            </a:r>
          </a:p>
        </p:txBody>
      </p:sp>
      <p:sp>
        <p:nvSpPr>
          <p:cNvPr id="4" name="Tijdelijke aanduiding voor tekst 3"/>
          <p:cNvSpPr>
            <a:spLocks noGrp="1"/>
          </p:cNvSpPr>
          <p:nvPr>
            <p:ph type="body" sz="half" idx="2"/>
          </p:nvPr>
        </p:nvSpPr>
        <p:spPr>
          <a:xfrm>
            <a:off x="395536" y="6080351"/>
            <a:ext cx="3816424" cy="688230"/>
          </a:xfrm>
          <a:prstGeom prst="rect">
            <a:avLst/>
          </a:prstGeom>
        </p:spPr>
        <p:txBody>
          <a:bodyPr/>
          <a:lstStyle>
            <a:lvl1pPr marL="0" indent="0">
              <a:buNone/>
              <a:defRPr sz="1400">
                <a:solidFill>
                  <a:schemeClr val="bg1"/>
                </a:solidFill>
                <a:latin typeface="Verdana"/>
                <a:cs typeface="Verdan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tekststijl van het model te bewerken</a:t>
            </a:r>
          </a:p>
          <a:p>
            <a:pPr lvl="1"/>
            <a:r>
              <a:rPr lang="nl-NL"/>
              <a:t>Tweede niveau</a:t>
            </a:r>
          </a:p>
        </p:txBody>
      </p:sp>
      <p:sp>
        <p:nvSpPr>
          <p:cNvPr id="10"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Tree>
    <p:extLst>
      <p:ext uri="{BB962C8B-B14F-4D97-AF65-F5344CB8AC3E}">
        <p14:creationId xmlns:p14="http://schemas.microsoft.com/office/powerpoint/2010/main" val="31590477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12788756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349680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3">
            <a:extLst/>
          </p:cNvPr>
          <p:cNvSpPr>
            <a:spLocks noGrp="1"/>
          </p:cNvSpPr>
          <p:nvPr>
            <p:ph type="dt" sz="half" idx="10"/>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31022118-22A4-4225-89D5-4903ADC78EA9}" type="datetime1">
              <a:rPr lang="nl-NL" alt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10-9-2019</a:t>
            </a:fld>
            <a:endParaRPr lang="nl-NL" altLang="nl-NL" sz="2400" b="1">
              <a:latin typeface="Arial" panose="020B0604020202020204" pitchFamily="34" charset="0"/>
              <a:ea typeface="MS PGothic" panose="020B0600070205080204" pitchFamily="34" charset="-128"/>
            </a:endParaRPr>
          </a:p>
        </p:txBody>
      </p:sp>
      <p:sp>
        <p:nvSpPr>
          <p:cNvPr id="3" name="Tijdelijke aanduiding voor voettekst 4">
            <a:extLst/>
          </p:cNvPr>
          <p:cNvSpPr>
            <a:spLocks noGrp="1"/>
          </p:cNvSpPr>
          <p:nvPr>
            <p:ph type="ftr" sz="quarter" idx="11"/>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endParaRPr lang="nl-NL" altLang="nl-NL" sz="2400" b="1">
              <a:latin typeface="Arial" panose="020B0604020202020204" pitchFamily="34" charset="0"/>
              <a:ea typeface="MS PGothic" panose="020B0600070205080204" pitchFamily="34" charset="-128"/>
            </a:endParaRPr>
          </a:p>
        </p:txBody>
      </p:sp>
      <p:sp>
        <p:nvSpPr>
          <p:cNvPr id="4" name="Tijdelijke aanduiding voor dianummer 5">
            <a:extLst/>
          </p:cNvPr>
          <p:cNvSpPr>
            <a:spLocks noGrp="1"/>
          </p:cNvSpPr>
          <p:nvPr>
            <p:ph type="sldNum" sz="quarter" idx="12"/>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5AD39E1A-520D-4F3C-9891-AD81BD73B6C1}" type="slidenum">
              <a:rPr lang="nl-NL" alt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altLang="nl-NL" sz="2400" b="1">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18842262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5971678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p:cNvPr>
          <p:cNvSpPr>
            <a:spLocks noGrp="1"/>
          </p:cNvSpPr>
          <p:nvPr>
            <p:ph type="dt" sz="half" idx="10"/>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3089F73A-CA70-4327-8F9B-8573D6E9DEFD}" type="datetimeFigureOut">
              <a:rPr 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10-9-2019</a:t>
            </a:fld>
            <a:endParaRPr lang="nl-NL" sz="2400" b="1">
              <a:latin typeface="Arial" panose="020B0604020202020204" pitchFamily="34" charset="0"/>
              <a:ea typeface="MS PGothic" panose="020B0600070205080204" pitchFamily="34" charset="-128"/>
            </a:endParaRPr>
          </a:p>
        </p:txBody>
      </p:sp>
      <p:sp>
        <p:nvSpPr>
          <p:cNvPr id="4" name="Footer Placeholder 3">
            <a:extLst/>
          </p:cNvPr>
          <p:cNvSpPr>
            <a:spLocks noGrp="1"/>
          </p:cNvSpPr>
          <p:nvPr>
            <p:ph type="ftr" sz="quarter" idx="11"/>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endParaRPr lang="nl-NL" sz="2400" b="1">
              <a:latin typeface="Arial" panose="020B0604020202020204" pitchFamily="34" charset="0"/>
              <a:ea typeface="MS PGothic" panose="020B0600070205080204" pitchFamily="34" charset="-128"/>
            </a:endParaRPr>
          </a:p>
        </p:txBody>
      </p:sp>
      <p:sp>
        <p:nvSpPr>
          <p:cNvPr id="5" name="Slide Number Placeholder 4">
            <a:extLst/>
          </p:cNvPr>
          <p:cNvSpPr>
            <a:spLocks noGrp="1"/>
          </p:cNvSpPr>
          <p:nvPr>
            <p:ph type="sldNum" sz="quarter" idx="12"/>
          </p:nvPr>
        </p:nvSpPr>
        <p:spPr>
          <a:xfrm>
            <a:off x="0" y="0"/>
            <a:ext cx="0" cy="0"/>
          </a:xfrm>
        </p:spPr>
        <p:txBody>
          <a:bodyPr/>
          <a:lstStyle>
            <a:lvl1pPr>
              <a:defRPr>
                <a:solidFill>
                  <a:prstClr val="black"/>
                </a:solidFill>
              </a:defRPr>
            </a:lvl1pPr>
          </a:lstStyle>
          <a:p>
            <a:pPr eaLnBrk="0" fontAlgn="base" hangingPunct="0">
              <a:spcBef>
                <a:spcPct val="0"/>
              </a:spcBef>
              <a:spcAft>
                <a:spcPct val="0"/>
              </a:spcAft>
              <a:defRPr/>
            </a:pPr>
            <a:fld id="{79AB60D5-8A1E-41A6-975C-D4B98102E671}" type="slidenum">
              <a:rPr lang="nl-NL" sz="2400" b="1">
                <a:latin typeface="Arial" panose="020B0604020202020204" pitchFamily="34" charset="0"/>
                <a:ea typeface="MS PGothic" panose="020B0600070205080204" pitchFamily="34" charset="-128"/>
              </a:rPr>
              <a:pPr eaLnBrk="0" fontAlgn="base" hangingPunct="0">
                <a:spcBef>
                  <a:spcPct val="0"/>
                </a:spcBef>
                <a:spcAft>
                  <a:spcPct val="0"/>
                </a:spcAft>
                <a:defRPr/>
              </a:pPr>
              <a:t>‹#›</a:t>
            </a:fld>
            <a:endParaRPr lang="nl-NL" sz="2400" b="1">
              <a:latin typeface="Arial" panose="020B0604020202020204" pitchFamily="34" charset="0"/>
              <a:ea typeface="MS PGothic" panose="020B0600070205080204" pitchFamily="34" charset="-128"/>
            </a:endParaRPr>
          </a:p>
        </p:txBody>
      </p:sp>
    </p:spTree>
    <p:extLst>
      <p:ext uri="{BB962C8B-B14F-4D97-AF65-F5344CB8AC3E}">
        <p14:creationId xmlns:p14="http://schemas.microsoft.com/office/powerpoint/2010/main" val="34787640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eaLnBrk="0" fontAlgn="base" hangingPunct="0">
              <a:spcBef>
                <a:spcPct val="0"/>
              </a:spcBef>
              <a:spcAft>
                <a:spcPct val="0"/>
              </a:spcAft>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8083051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539750" y="0"/>
            <a:ext cx="7993063" cy="1143000"/>
          </a:xfrm>
          <a:prstGeom prst="rect">
            <a:avLst/>
          </a:prstGeom>
        </p:spPr>
        <p:txBody>
          <a:bodyPr/>
          <a:lstStyle/>
          <a:p>
            <a:r>
              <a:rPr lang="nl-NL" dirty="0"/>
              <a:t>Klik om de stijl te bewerken</a:t>
            </a:r>
          </a:p>
        </p:txBody>
      </p:sp>
      <p:sp>
        <p:nvSpPr>
          <p:cNvPr id="4" name="Content Placeholder 3"/>
          <p:cNvSpPr>
            <a:spLocks noGrp="1" noChangeArrowheads="1"/>
          </p:cNvSpPr>
          <p:nvPr>
            <p:ph idx="1"/>
          </p:nvPr>
        </p:nvSpPr>
        <p:spPr bwMode="auto">
          <a:xfrm>
            <a:off x="539750" y="1471612"/>
            <a:ext cx="8015288" cy="3973611"/>
          </a:xfrm>
          <a:prstGeom prst="rect">
            <a:avLst/>
          </a:prstGeom>
          <a:noFill/>
          <a:ln>
            <a:noFill/>
          </a:ln>
          <a:effectLst/>
          <a:extLst>
            <a:ext uri="{909E8E84-426E-40dd-AFC4-6F175D3DCCD1}"/>
            <a:ext uri="{91240B29-F687-4f45-9708-019B960494DF}"/>
            <a:ext uri="{AF507438-7753-43e0-B8FC-AC1667EBCBE1}"/>
          </a:extLst>
        </p:spPr>
        <p:txBody>
          <a:bodyPr/>
          <a:lstStyle/>
          <a:p>
            <a:pPr lvl="0"/>
            <a:endParaRPr lang="en-US" noProof="0" dirty="0"/>
          </a:p>
        </p:txBody>
      </p:sp>
    </p:spTree>
    <p:extLst>
      <p:ext uri="{BB962C8B-B14F-4D97-AF65-F5344CB8AC3E}">
        <p14:creationId xmlns:p14="http://schemas.microsoft.com/office/powerpoint/2010/main" val="35982472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
        <p:nvSpPr>
          <p:cNvPr id="4" name="Tijdelijke aanduiding voor titel 1"/>
          <p:cNvSpPr>
            <a:spLocks noGrp="1"/>
          </p:cNvSpPr>
          <p:nvPr>
            <p:ph type="title"/>
          </p:nvPr>
        </p:nvSpPr>
        <p:spPr bwMode="auto">
          <a:xfrm>
            <a:off x="0" y="5129978"/>
            <a:ext cx="9144000" cy="1728021"/>
          </a:xfrm>
          <a:prstGeom prst="rect">
            <a:avLst/>
          </a:prstGeom>
          <a:noFill/>
          <a:ln>
            <a:noFill/>
          </a:ln>
          <a:extLst>
            <a:ext uri="{909E8E84-426E-40dd-AFC4-6F175D3DCCD1}"/>
            <a:ext uri="{91240B29-F687-4f45-9708-019B960494DF}"/>
          </a:extLst>
        </p:spPr>
        <p:txBody>
          <a:bodyPr/>
          <a:lstStyle/>
          <a:p>
            <a:pPr lvl="0"/>
            <a:r>
              <a:rPr lang="nl-NL" dirty="0"/>
              <a:t>Titelstijl van model bewerken</a:t>
            </a:r>
          </a:p>
        </p:txBody>
      </p:sp>
    </p:spTree>
    <p:extLst>
      <p:ext uri="{BB962C8B-B14F-4D97-AF65-F5344CB8AC3E}">
        <p14:creationId xmlns:p14="http://schemas.microsoft.com/office/powerpoint/2010/main" val="2464744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14458165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Afbeelding met bijschrift">
    <p:spTree>
      <p:nvGrpSpPr>
        <p:cNvPr id="1" name=""/>
        <p:cNvGrpSpPr/>
        <p:nvPr/>
      </p:nvGrpSpPr>
      <p:grpSpPr>
        <a:xfrm>
          <a:off x="0" y="0"/>
          <a:ext cx="0" cy="0"/>
          <a:chOff x="0" y="0"/>
          <a:chExt cx="0" cy="0"/>
        </a:xfrm>
      </p:grpSpPr>
      <p:sp>
        <p:nvSpPr>
          <p:cNvPr id="3" name="Tijdelijke aanduiding voor afbeelding 2"/>
          <p:cNvSpPr>
            <a:spLocks noGrp="1"/>
          </p:cNvSpPr>
          <p:nvPr>
            <p:ph type="pic" idx="1"/>
          </p:nvPr>
        </p:nvSpPr>
        <p:spPr>
          <a:xfrm>
            <a:off x="0" y="0"/>
            <a:ext cx="9144000" cy="450912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Sleep de afbeelding naar de tijdelijke aanduiding of klik op het pictogram als u een afbeelding wilt toevoegen</a:t>
            </a:r>
          </a:p>
        </p:txBody>
      </p:sp>
      <p:sp>
        <p:nvSpPr>
          <p:cNvPr id="4" name="Tijdelijke aanduiding voor titel 1"/>
          <p:cNvSpPr>
            <a:spLocks noGrp="1"/>
          </p:cNvSpPr>
          <p:nvPr>
            <p:ph type="title"/>
          </p:nvPr>
        </p:nvSpPr>
        <p:spPr bwMode="auto">
          <a:xfrm>
            <a:off x="0" y="5129978"/>
            <a:ext cx="9144000" cy="1728021"/>
          </a:xfrm>
          <a:prstGeom prst="rect">
            <a:avLst/>
          </a:prstGeom>
          <a:noFill/>
          <a:ln>
            <a:noFill/>
          </a:ln>
          <a:extLst>
            <a:ext uri="{909E8E84-426E-40dd-AFC4-6F175D3DCCD1}"/>
            <a:ext uri="{91240B29-F687-4f45-9708-019B960494DF}"/>
          </a:extLst>
        </p:spPr>
        <p:txBody>
          <a:bodyPr/>
          <a:lstStyle/>
          <a:p>
            <a:pPr lvl="0"/>
            <a:r>
              <a:rPr lang="nl-NL" dirty="0"/>
              <a:t>Titelstijl van model bewerken</a:t>
            </a:r>
          </a:p>
        </p:txBody>
      </p:sp>
    </p:spTree>
    <p:extLst>
      <p:ext uri="{BB962C8B-B14F-4D97-AF65-F5344CB8AC3E}">
        <p14:creationId xmlns:p14="http://schemas.microsoft.com/office/powerpoint/2010/main" val="26324709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590872" y="1600200"/>
            <a:ext cx="8157592" cy="4133850"/>
          </a:xfrm>
        </p:spPr>
        <p:txBody>
          <a:bodyPr/>
          <a:lstStyle>
            <a:lvl2pPr>
              <a:defRPr sz="1600"/>
            </a:lvl2pPr>
            <a:lvl3pPr>
              <a:defRPr sz="1400"/>
            </a:lvl3pPr>
            <a:lvl4pPr>
              <a:defRPr sz="1400"/>
            </a:lvl4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44923353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Afbeelding 6" descr="stippellijn.jpg">
            <a:extLst>
              <a:ext uri="{FF2B5EF4-FFF2-40B4-BE49-F238E27FC236}">
                <a16:creationId xmlns:a16="http://schemas.microsoft.com/office/drawing/2014/main" id="{8A3A06F0-804A-4557-BA7F-381EE71B56F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00" cy="527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11560"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4" name="Tijdelijke aanduiding voor inhoud 3"/>
          <p:cNvSpPr>
            <a:spLocks noGrp="1"/>
          </p:cNvSpPr>
          <p:nvPr>
            <p:ph sz="half" idx="2"/>
          </p:nvPr>
        </p:nvSpPr>
        <p:spPr>
          <a:xfrm>
            <a:off x="4716016" y="1600200"/>
            <a:ext cx="3816424" cy="4525963"/>
          </a:xfrm>
        </p:spPr>
        <p:txBody>
          <a:bodyPr>
            <a:normAutofit/>
          </a:bodyPr>
          <a:lstStyle>
            <a:lvl1pPr>
              <a:defRPr sz="1800"/>
            </a:lvl1pPr>
            <a:lvl2pPr>
              <a:defRPr sz="1600"/>
            </a:lvl2pPr>
            <a:lvl3pPr>
              <a:defRPr sz="1400"/>
            </a:lvl3pPr>
            <a:lvl4pPr>
              <a:defRPr sz="1400"/>
            </a:lvl4pPr>
            <a:lvl5pPr>
              <a:defRPr sz="1800"/>
            </a:lvl5pPr>
            <a:lvl6pPr>
              <a:defRPr sz="1800"/>
            </a:lvl6pPr>
            <a:lvl7pPr>
              <a:defRPr sz="1800"/>
            </a:lvl7pPr>
            <a:lvl8pPr>
              <a:defRPr sz="1800"/>
            </a:lvl8pPr>
            <a:lvl9pPr>
              <a:defRPr sz="1800"/>
            </a:lvl9p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p:txBody>
      </p:sp>
      <p:sp>
        <p:nvSpPr>
          <p:cNvPr id="6" name="Titel 1"/>
          <p:cNvSpPr>
            <a:spLocks noGrp="1"/>
          </p:cNvSpPr>
          <p:nvPr>
            <p:ph type="title"/>
          </p:nvPr>
        </p:nvSpPr>
        <p:spPr>
          <a:xfrm>
            <a:off x="611385" y="0"/>
            <a:ext cx="7993063" cy="1143000"/>
          </a:xfrm>
          <a:prstGeom prst="rect">
            <a:avLst/>
          </a:prstGeom>
        </p:spPr>
        <p:txBody>
          <a:bodyPr/>
          <a:lstStyle/>
          <a:p>
            <a:r>
              <a:rPr lang="nl-NL" dirty="0"/>
              <a:t>Klik om de stijl te bewerken</a:t>
            </a:r>
          </a:p>
        </p:txBody>
      </p:sp>
    </p:spTree>
    <p:extLst>
      <p:ext uri="{BB962C8B-B14F-4D97-AF65-F5344CB8AC3E}">
        <p14:creationId xmlns:p14="http://schemas.microsoft.com/office/powerpoint/2010/main" val="1588830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cSld name="Leeg">
    <p:spTree>
      <p:nvGrpSpPr>
        <p:cNvPr id="1" name=""/>
        <p:cNvGrpSpPr/>
        <p:nvPr/>
      </p:nvGrpSpPr>
      <p:grpSpPr>
        <a:xfrm>
          <a:off x="0" y="0"/>
          <a:ext cx="0" cy="0"/>
          <a:chOff x="0" y="0"/>
          <a:chExt cx="0" cy="0"/>
        </a:xfrm>
      </p:grpSpPr>
      <p:sp>
        <p:nvSpPr>
          <p:cNvPr id="2" name="Tijdelijke aanduiding voor datum 3">
            <a:extLst>
              <a:ext uri="{FF2B5EF4-FFF2-40B4-BE49-F238E27FC236}">
                <a16:creationId xmlns:a16="http://schemas.microsoft.com/office/drawing/2014/main" id="{E71A5C32-3C99-467F-831E-52BCAD399302}"/>
              </a:ext>
            </a:extLst>
          </p:cNvPr>
          <p:cNvSpPr>
            <a:spLocks noGrp="1"/>
          </p:cNvSpPr>
          <p:nvPr>
            <p:ph type="dt" sz="half" idx="10"/>
          </p:nvPr>
        </p:nvSpPr>
        <p:spPr>
          <a:xfrm>
            <a:off x="0" y="0"/>
            <a:ext cx="0" cy="0"/>
          </a:xfrm>
        </p:spPr>
        <p:txBody>
          <a:bodyPr/>
          <a:lstStyle>
            <a:lvl1pPr>
              <a:defRPr/>
            </a:lvl1pPr>
          </a:lstStyle>
          <a:p>
            <a:pPr>
              <a:defRPr/>
            </a:pPr>
            <a:fld id="{53913AF8-DBA5-4770-9C66-F136B409B41F}" type="datetime1">
              <a:rPr lang="nl-NL" altLang="nl-NL"/>
              <a:pPr>
                <a:defRPr/>
              </a:pPr>
              <a:t>10-9-2019</a:t>
            </a:fld>
            <a:endParaRPr lang="nl-NL" altLang="nl-NL"/>
          </a:p>
        </p:txBody>
      </p:sp>
      <p:sp>
        <p:nvSpPr>
          <p:cNvPr id="3" name="Tijdelijke aanduiding voor voettekst 4">
            <a:extLst>
              <a:ext uri="{FF2B5EF4-FFF2-40B4-BE49-F238E27FC236}">
                <a16:creationId xmlns:a16="http://schemas.microsoft.com/office/drawing/2014/main" id="{87DDD1D2-70D8-473B-8F1E-6C8B4A1C1818}"/>
              </a:ext>
            </a:extLst>
          </p:cNvPr>
          <p:cNvSpPr>
            <a:spLocks noGrp="1"/>
          </p:cNvSpPr>
          <p:nvPr>
            <p:ph type="ftr" sz="quarter" idx="11"/>
          </p:nvPr>
        </p:nvSpPr>
        <p:spPr>
          <a:xfrm>
            <a:off x="0" y="0"/>
            <a:ext cx="0" cy="0"/>
          </a:xfrm>
        </p:spPr>
        <p:txBody>
          <a:bodyPr/>
          <a:lstStyle>
            <a:lvl1pPr>
              <a:defRPr/>
            </a:lvl1pPr>
          </a:lstStyle>
          <a:p>
            <a:pPr>
              <a:defRPr/>
            </a:pPr>
            <a:endParaRPr lang="nl-NL" altLang="nl-NL"/>
          </a:p>
        </p:txBody>
      </p:sp>
      <p:sp>
        <p:nvSpPr>
          <p:cNvPr id="4" name="Tijdelijke aanduiding voor dianummer 5">
            <a:extLst>
              <a:ext uri="{FF2B5EF4-FFF2-40B4-BE49-F238E27FC236}">
                <a16:creationId xmlns:a16="http://schemas.microsoft.com/office/drawing/2014/main" id="{C691D26A-100C-4CCD-B6D9-026CA771C46A}"/>
              </a:ext>
            </a:extLst>
          </p:cNvPr>
          <p:cNvSpPr>
            <a:spLocks noGrp="1"/>
          </p:cNvSpPr>
          <p:nvPr>
            <p:ph type="sldNum" sz="quarter" idx="12"/>
          </p:nvPr>
        </p:nvSpPr>
        <p:spPr>
          <a:xfrm>
            <a:off x="0" y="0"/>
            <a:ext cx="0" cy="0"/>
          </a:xfrm>
        </p:spPr>
        <p:txBody>
          <a:bodyPr/>
          <a:lstStyle>
            <a:lvl1pPr>
              <a:defRPr/>
            </a:lvl1pPr>
          </a:lstStyle>
          <a:p>
            <a:pPr>
              <a:defRPr/>
            </a:pPr>
            <a:fld id="{3E43C6BB-F9D7-48C3-9F9C-95D5B655C296}" type="slidenum">
              <a:rPr lang="nl-NL" altLang="nl-NL"/>
              <a:pPr>
                <a:defRPr/>
              </a:pPr>
              <a:t>‹#›</a:t>
            </a:fld>
            <a:endParaRPr lang="nl-NL" altLang="nl-NL"/>
          </a:p>
        </p:txBody>
      </p:sp>
    </p:spTree>
    <p:extLst>
      <p:ext uri="{BB962C8B-B14F-4D97-AF65-F5344CB8AC3E}">
        <p14:creationId xmlns:p14="http://schemas.microsoft.com/office/powerpoint/2010/main" val="27891067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a:xfrm>
            <a:off x="1908175" y="2133600"/>
            <a:ext cx="6624638" cy="360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302367870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35277671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a:ext uri="{FF2B5EF4-FFF2-40B4-BE49-F238E27FC236}">
                <a16:creationId xmlns:a16="http://schemas.microsoft.com/office/drawing/2014/main" id="{5E2160CC-8733-4C59-A020-AB2684862207}"/>
              </a:ext>
            </a:extLst>
          </p:cNvPr>
          <p:cNvSpPr>
            <a:spLocks noGrp="1"/>
          </p:cNvSpPr>
          <p:nvPr>
            <p:ph type="dt" sz="half" idx="10"/>
          </p:nvPr>
        </p:nvSpPr>
        <p:spPr>
          <a:xfrm>
            <a:off x="0" y="0"/>
            <a:ext cx="0" cy="0"/>
          </a:xfrm>
        </p:spPr>
        <p:txBody>
          <a:bodyPr/>
          <a:lstStyle>
            <a:lvl1pPr>
              <a:defRPr/>
            </a:lvl1pPr>
          </a:lstStyle>
          <a:p>
            <a:pPr>
              <a:defRPr/>
            </a:pPr>
            <a:fld id="{3089F73A-CA70-4327-8F9B-8573D6E9DEFD}" type="datetimeFigureOut">
              <a:rPr lang="nl-NL"/>
              <a:pPr>
                <a:defRPr/>
              </a:pPr>
              <a:t>10-9-2019</a:t>
            </a:fld>
            <a:endParaRPr lang="nl-NL"/>
          </a:p>
        </p:txBody>
      </p:sp>
      <p:sp>
        <p:nvSpPr>
          <p:cNvPr id="4" name="Footer Placeholder 3">
            <a:extLst>
              <a:ext uri="{FF2B5EF4-FFF2-40B4-BE49-F238E27FC236}">
                <a16:creationId xmlns:a16="http://schemas.microsoft.com/office/drawing/2014/main" id="{E7FCEE78-C1F5-41D2-A8B6-2F4460FA962C}"/>
              </a:ext>
            </a:extLst>
          </p:cNvPr>
          <p:cNvSpPr>
            <a:spLocks noGrp="1"/>
          </p:cNvSpPr>
          <p:nvPr>
            <p:ph type="ftr" sz="quarter" idx="11"/>
          </p:nvPr>
        </p:nvSpPr>
        <p:spPr>
          <a:xfrm>
            <a:off x="0" y="0"/>
            <a:ext cx="0" cy="0"/>
          </a:xfrm>
        </p:spPr>
        <p:txBody>
          <a:bodyPr/>
          <a:lstStyle>
            <a:lvl1pPr>
              <a:defRPr/>
            </a:lvl1pPr>
          </a:lstStyle>
          <a:p>
            <a:pPr>
              <a:defRPr/>
            </a:pPr>
            <a:endParaRPr lang="nl-NL"/>
          </a:p>
        </p:txBody>
      </p:sp>
      <p:sp>
        <p:nvSpPr>
          <p:cNvPr id="5" name="Slide Number Placeholder 4">
            <a:extLst>
              <a:ext uri="{FF2B5EF4-FFF2-40B4-BE49-F238E27FC236}">
                <a16:creationId xmlns:a16="http://schemas.microsoft.com/office/drawing/2014/main" id="{3524BFF6-7033-401F-89CE-5E9004F99A9A}"/>
              </a:ext>
            </a:extLst>
          </p:cNvPr>
          <p:cNvSpPr>
            <a:spLocks noGrp="1"/>
          </p:cNvSpPr>
          <p:nvPr>
            <p:ph type="sldNum" sz="quarter" idx="12"/>
          </p:nvPr>
        </p:nvSpPr>
        <p:spPr>
          <a:xfrm>
            <a:off x="0" y="0"/>
            <a:ext cx="0" cy="0"/>
          </a:xfrm>
        </p:spPr>
        <p:txBody>
          <a:bodyPr/>
          <a:lstStyle>
            <a:lvl1pPr>
              <a:defRPr/>
            </a:lvl1pPr>
          </a:lstStyle>
          <a:p>
            <a:pPr>
              <a:defRPr/>
            </a:pPr>
            <a:fld id="{553A3044-A587-4052-ACAE-1A70C9E1137A}" type="slidenum">
              <a:rPr lang="nl-NL"/>
              <a:pPr>
                <a:defRPr/>
              </a:pPr>
              <a:t>‹#›</a:t>
            </a:fld>
            <a:endParaRPr lang="nl-NL"/>
          </a:p>
        </p:txBody>
      </p:sp>
    </p:spTree>
    <p:extLst>
      <p:ext uri="{BB962C8B-B14F-4D97-AF65-F5344CB8AC3E}">
        <p14:creationId xmlns:p14="http://schemas.microsoft.com/office/powerpoint/2010/main" val="31160718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D538BF56-9D58-4749-AE3F-F9787C1A6CE5}"/>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a:defRPr/>
            </a:pPr>
            <a:endParaRPr lang="nl-NL"/>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1926219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FB64DD9A-9F4D-468C-961C-F200E79CBFCB}"/>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a:defRPr/>
            </a:pPr>
            <a:endParaRPr lang="nl-NL"/>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315320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a:xfrm>
            <a:off x="1908175" y="2133600"/>
            <a:ext cx="6624638" cy="36004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Tree>
    <p:extLst>
      <p:ext uri="{BB962C8B-B14F-4D97-AF65-F5344CB8AC3E}">
        <p14:creationId xmlns:p14="http://schemas.microsoft.com/office/powerpoint/2010/main" val="157547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971600" y="1700808"/>
            <a:ext cx="7272808" cy="3024336"/>
          </a:xfrm>
          <a:prstGeom prst="rect">
            <a:avLst/>
          </a:prstGeom>
        </p:spPr>
        <p:txBody>
          <a:bodyPr>
            <a:normAutofit/>
          </a:bodyPr>
          <a:lstStyle>
            <a:lvl1pPr marL="0" indent="0">
              <a:buNone/>
              <a:defRPr sz="2600" b="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
        <p:nvSpPr>
          <p:cNvPr id="8" name="Tijdelijke aanduiding voor tekst 3"/>
          <p:cNvSpPr>
            <a:spLocks noGrp="1"/>
          </p:cNvSpPr>
          <p:nvPr>
            <p:ph type="body" sz="half" idx="13"/>
          </p:nvPr>
        </p:nvSpPr>
        <p:spPr>
          <a:xfrm>
            <a:off x="971600" y="4941168"/>
            <a:ext cx="7272808" cy="446190"/>
          </a:xfrm>
          <a:prstGeom prst="rect">
            <a:avLst/>
          </a:prstGeom>
        </p:spPr>
        <p:txBody>
          <a:bodyPr>
            <a:normAutofit/>
          </a:bodyPr>
          <a:lstStyle>
            <a:lvl1pPr marL="0" indent="0">
              <a:buNone/>
              <a:defRPr sz="1400" b="0" baseline="0">
                <a:solidFill>
                  <a:schemeClr val="bg1"/>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p:txBody>
      </p:sp>
    </p:spTree>
    <p:extLst>
      <p:ext uri="{BB962C8B-B14F-4D97-AF65-F5344CB8AC3E}">
        <p14:creationId xmlns:p14="http://schemas.microsoft.com/office/powerpoint/2010/main" val="1348634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a:extLst>
              <a:ext uri="{FF2B5EF4-FFF2-40B4-BE49-F238E27FC236}">
                <a16:creationId xmlns:a16="http://schemas.microsoft.com/office/drawing/2014/main" id="{3A586489-4F39-4B69-960D-1D45EB7EC9CA}"/>
              </a:ext>
            </a:extLst>
          </p:cNvPr>
          <p:cNvSpPr>
            <a:spLocks noGrp="1"/>
          </p:cNvSpPr>
          <p:nvPr>
            <p:ph type="dt" sz="half" idx="10"/>
          </p:nvPr>
        </p:nvSpPr>
        <p:spPr>
          <a:xfrm>
            <a:off x="0" y="0"/>
            <a:ext cx="0" cy="0"/>
          </a:xfrm>
        </p:spPr>
        <p:txBody>
          <a:bodyPr/>
          <a:lstStyle>
            <a:lvl1pPr>
              <a:defRPr/>
            </a:lvl1pPr>
          </a:lstStyle>
          <a:p>
            <a:pPr defTabSz="457200">
              <a:defRPr/>
            </a:pPr>
            <a:fld id="{3089F73A-CA70-4327-8F9B-8573D6E9DEFD}" type="datetimeFigureOut">
              <a:rPr lang="nl-NL">
                <a:solidFill>
                  <a:prstClr val="black"/>
                </a:solidFill>
              </a:rPr>
              <a:pPr defTabSz="457200">
                <a:defRPr/>
              </a:pPr>
              <a:t>10-9-2019</a:t>
            </a:fld>
            <a:endParaRPr lang="nl-NL">
              <a:solidFill>
                <a:prstClr val="black"/>
              </a:solidFill>
            </a:endParaRPr>
          </a:p>
        </p:txBody>
      </p:sp>
      <p:sp>
        <p:nvSpPr>
          <p:cNvPr id="4" name="Footer Placeholder 3">
            <a:extLst>
              <a:ext uri="{FF2B5EF4-FFF2-40B4-BE49-F238E27FC236}">
                <a16:creationId xmlns:a16="http://schemas.microsoft.com/office/drawing/2014/main" id="{A07E5FEE-2F1A-4C7D-AE33-B5733EECCB28}"/>
              </a:ext>
            </a:extLst>
          </p:cNvPr>
          <p:cNvSpPr>
            <a:spLocks noGrp="1"/>
          </p:cNvSpPr>
          <p:nvPr>
            <p:ph type="ftr" sz="quarter" idx="11"/>
          </p:nvPr>
        </p:nvSpPr>
        <p:spPr>
          <a:xfrm>
            <a:off x="0" y="0"/>
            <a:ext cx="0" cy="0"/>
          </a:xfrm>
        </p:spPr>
        <p:txBody>
          <a:bodyPr/>
          <a:lstStyle>
            <a:lvl1pPr>
              <a:defRPr/>
            </a:lvl1pPr>
          </a:lstStyle>
          <a:p>
            <a:pPr defTabSz="457200">
              <a:defRPr/>
            </a:pPr>
            <a:endParaRPr lang="nl-NL">
              <a:solidFill>
                <a:prstClr val="black"/>
              </a:solidFill>
            </a:endParaRPr>
          </a:p>
        </p:txBody>
      </p:sp>
      <p:sp>
        <p:nvSpPr>
          <p:cNvPr id="5" name="Slide Number Placeholder 4">
            <a:extLst>
              <a:ext uri="{FF2B5EF4-FFF2-40B4-BE49-F238E27FC236}">
                <a16:creationId xmlns:a16="http://schemas.microsoft.com/office/drawing/2014/main" id="{1A4E98A5-AFD6-4394-88EF-F6E05CF7C299}"/>
              </a:ext>
            </a:extLst>
          </p:cNvPr>
          <p:cNvSpPr>
            <a:spLocks noGrp="1"/>
          </p:cNvSpPr>
          <p:nvPr>
            <p:ph type="sldNum" sz="quarter" idx="12"/>
          </p:nvPr>
        </p:nvSpPr>
        <p:spPr>
          <a:xfrm>
            <a:off x="0" y="0"/>
            <a:ext cx="0" cy="0"/>
          </a:xfrm>
        </p:spPr>
        <p:txBody>
          <a:bodyPr/>
          <a:lstStyle>
            <a:lvl1pPr>
              <a:defRPr/>
            </a:lvl1pPr>
          </a:lstStyle>
          <a:p>
            <a:pPr defTabSz="457200">
              <a:defRPr/>
            </a:pPr>
            <a:fld id="{C6DF4D20-A2BD-4267-B83F-BF443F26C555}" type="slidenum">
              <a:rPr lang="nl-NL">
                <a:solidFill>
                  <a:prstClr val="black"/>
                </a:solidFill>
              </a:rPr>
              <a:pPr defTabSz="457200">
                <a:defRPr/>
              </a:pPr>
              <a:t>‹#›</a:t>
            </a:fld>
            <a:endParaRPr lang="nl-NL">
              <a:solidFill>
                <a:prstClr val="black"/>
              </a:solidFill>
            </a:endParaRPr>
          </a:p>
        </p:txBody>
      </p:sp>
    </p:spTree>
    <p:extLst>
      <p:ext uri="{BB962C8B-B14F-4D97-AF65-F5344CB8AC3E}">
        <p14:creationId xmlns:p14="http://schemas.microsoft.com/office/powerpoint/2010/main" val="2995031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F3CA1760-D3A8-410F-BA33-7EA567B41265}"/>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defTabSz="457200">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190701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Afbeelding met bijschrift">
    <p:spTree>
      <p:nvGrpSpPr>
        <p:cNvPr id="1" name=""/>
        <p:cNvGrpSpPr/>
        <p:nvPr/>
      </p:nvGrpSpPr>
      <p:grpSpPr>
        <a:xfrm>
          <a:off x="0" y="0"/>
          <a:ext cx="0" cy="0"/>
          <a:chOff x="0" y="0"/>
          <a:chExt cx="0" cy="0"/>
        </a:xfrm>
      </p:grpSpPr>
      <p:sp>
        <p:nvSpPr>
          <p:cNvPr id="4" name="Tekstvak 2">
            <a:extLst>
              <a:ext uri="{FF2B5EF4-FFF2-40B4-BE49-F238E27FC236}">
                <a16:creationId xmlns:a16="http://schemas.microsoft.com/office/drawing/2014/main" id="{20757945-2786-40D4-8196-381A9F2F8BA3}"/>
              </a:ext>
            </a:extLst>
          </p:cNvPr>
          <p:cNvSpPr txBox="1">
            <a:spLocks noChangeArrowheads="1"/>
          </p:cNvSpPr>
          <p:nvPr userDrawn="1"/>
        </p:nvSpPr>
        <p:spPr bwMode="auto">
          <a:xfrm>
            <a:off x="5851525" y="4862513"/>
            <a:ext cx="184150" cy="461962"/>
          </a:xfrm>
          <a:prstGeom prst="rect">
            <a:avLst/>
          </a:prstGeom>
          <a:noFill/>
          <a:ln>
            <a:noFill/>
          </a:ln>
          <a:extLst/>
        </p:spPr>
        <p:txBody>
          <a:bodyPr wrap="none">
            <a:spAutoFit/>
          </a:bodyPr>
          <a:lstStyle>
            <a:lvl1pPr>
              <a:defRPr sz="2400" b="1">
                <a:solidFill>
                  <a:schemeClr val="tx1"/>
                </a:solidFill>
                <a:latin typeface="Arial" pitchFamily="34" charset="0"/>
                <a:ea typeface="ＭＳ Ｐゴシック" pitchFamily="34" charset="-128"/>
              </a:defRPr>
            </a:lvl1pPr>
            <a:lvl2pPr marL="742950" indent="-285750">
              <a:defRPr sz="2400" b="1">
                <a:solidFill>
                  <a:schemeClr val="tx1"/>
                </a:solidFill>
                <a:latin typeface="Arial" pitchFamily="34" charset="0"/>
                <a:ea typeface="ＭＳ Ｐゴシック" pitchFamily="34" charset="-128"/>
              </a:defRPr>
            </a:lvl2pPr>
            <a:lvl3pPr marL="1143000" indent="-228600">
              <a:defRPr sz="2400" b="1">
                <a:solidFill>
                  <a:schemeClr val="tx1"/>
                </a:solidFill>
                <a:latin typeface="Arial" pitchFamily="34" charset="0"/>
                <a:ea typeface="ＭＳ Ｐゴシック" pitchFamily="34" charset="-128"/>
              </a:defRPr>
            </a:lvl3pPr>
            <a:lvl4pPr marL="1600200" indent="-228600">
              <a:defRPr sz="2400" b="1">
                <a:solidFill>
                  <a:schemeClr val="tx1"/>
                </a:solidFill>
                <a:latin typeface="Arial" pitchFamily="34" charset="0"/>
                <a:ea typeface="ＭＳ Ｐゴシック" pitchFamily="34" charset="-128"/>
              </a:defRPr>
            </a:lvl4pPr>
            <a:lvl5pPr marL="2057400" indent="-228600">
              <a:defRPr sz="2400" b="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b="1">
                <a:solidFill>
                  <a:schemeClr val="tx1"/>
                </a:solidFill>
                <a:latin typeface="Arial" pitchFamily="34" charset="0"/>
                <a:ea typeface="ＭＳ Ｐゴシック" pitchFamily="34" charset="-128"/>
              </a:defRPr>
            </a:lvl9pPr>
          </a:lstStyle>
          <a:p>
            <a:pPr defTabSz="457200">
              <a:defRPr/>
            </a:pPr>
            <a:endParaRPr lang="nl-NL">
              <a:solidFill>
                <a:prstClr val="black"/>
              </a:solidFill>
            </a:endParaRPr>
          </a:p>
        </p:txBody>
      </p:sp>
      <p:sp>
        <p:nvSpPr>
          <p:cNvPr id="2" name="Titel 1"/>
          <p:cNvSpPr>
            <a:spLocks noGrp="1"/>
          </p:cNvSpPr>
          <p:nvPr>
            <p:ph type="title"/>
          </p:nvPr>
        </p:nvSpPr>
        <p:spPr>
          <a:xfrm>
            <a:off x="395536" y="3068960"/>
            <a:ext cx="2880320" cy="936104"/>
          </a:xfrm>
          <a:prstGeom prst="rect">
            <a:avLst/>
          </a:prstGeom>
        </p:spPr>
        <p:txBody>
          <a:bodyPr anchor="b"/>
          <a:lstStyle>
            <a:lvl1pPr algn="l">
              <a:defRPr sz="2400" b="0" i="0" cap="all" baseline="0">
                <a:solidFill>
                  <a:schemeClr val="bg1"/>
                </a:solidFill>
                <a:latin typeface="Arial"/>
                <a:cs typeface="Arial"/>
              </a:defRPr>
            </a:lvl1pPr>
          </a:lstStyle>
          <a:p>
            <a:r>
              <a:rPr lang="nl-NL" dirty="0"/>
              <a:t>Titelstijl van model bewerken</a:t>
            </a:r>
          </a:p>
        </p:txBody>
      </p:sp>
      <p:sp>
        <p:nvSpPr>
          <p:cNvPr id="8" name="Tijdelijke aanduiding voor tekst 3"/>
          <p:cNvSpPr>
            <a:spLocks noGrp="1"/>
          </p:cNvSpPr>
          <p:nvPr>
            <p:ph type="body" sz="half" idx="10"/>
          </p:nvPr>
        </p:nvSpPr>
        <p:spPr>
          <a:xfrm>
            <a:off x="395536" y="6021288"/>
            <a:ext cx="3816424" cy="760238"/>
          </a:xfrm>
          <a:prstGeom prst="rect">
            <a:avLst/>
          </a:prstGeom>
        </p:spPr>
        <p:txBody>
          <a:bodyPr/>
          <a:lstStyle>
            <a:lvl1pPr marL="0" indent="0">
              <a:buNone/>
              <a:defRPr sz="1400">
                <a:solidFill>
                  <a:srgbClr val="CC0033"/>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dirty="0"/>
              <a:t>Klik om de tekststijl van het model te bewerken</a:t>
            </a:r>
          </a:p>
          <a:p>
            <a:pPr lvl="1"/>
            <a:r>
              <a:rPr lang="nl-NL" dirty="0"/>
              <a:t>Tweede niveau</a:t>
            </a:r>
          </a:p>
        </p:txBody>
      </p:sp>
    </p:spTree>
    <p:extLst>
      <p:ext uri="{BB962C8B-B14F-4D97-AF65-F5344CB8AC3E}">
        <p14:creationId xmlns:p14="http://schemas.microsoft.com/office/powerpoint/2010/main" val="166483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bl">
  <p:cSld name="Titel en tabel">
    <p:spTree>
      <p:nvGrpSpPr>
        <p:cNvPr id="1" name=""/>
        <p:cNvGrpSpPr/>
        <p:nvPr/>
      </p:nvGrpSpPr>
      <p:grpSpPr>
        <a:xfrm>
          <a:off x="0" y="0"/>
          <a:ext cx="0" cy="0"/>
          <a:chOff x="0" y="0"/>
          <a:chExt cx="0" cy="0"/>
        </a:xfrm>
      </p:grpSpPr>
      <p:sp>
        <p:nvSpPr>
          <p:cNvPr id="2" name="Titel 1"/>
          <p:cNvSpPr>
            <a:spLocks noGrp="1"/>
          </p:cNvSpPr>
          <p:nvPr>
            <p:ph type="title"/>
          </p:nvPr>
        </p:nvSpPr>
        <p:spPr>
          <a:xfrm>
            <a:off x="1908175" y="773113"/>
            <a:ext cx="6624638" cy="1143000"/>
          </a:xfrm>
        </p:spPr>
        <p:txBody>
          <a:bodyPr/>
          <a:lstStyle/>
          <a:p>
            <a:r>
              <a:rPr lang="nl-NL"/>
              <a:t>Klik om de stijl te bewerken</a:t>
            </a:r>
          </a:p>
        </p:txBody>
      </p:sp>
      <p:sp>
        <p:nvSpPr>
          <p:cNvPr id="3" name="Tijdelijke aanduiding voor tabel 2"/>
          <p:cNvSpPr>
            <a:spLocks noGrp="1"/>
          </p:cNvSpPr>
          <p:nvPr>
            <p:ph type="tbl" idx="1"/>
          </p:nvPr>
        </p:nvSpPr>
        <p:spPr>
          <a:xfrm>
            <a:off x="1908175" y="2133600"/>
            <a:ext cx="6624638" cy="3600450"/>
          </a:xfrm>
        </p:spPr>
        <p:txBody>
          <a:bodyPr/>
          <a:lstStyle/>
          <a:p>
            <a:pPr lvl="0"/>
            <a:endParaRPr lang="nl-NL" noProof="0"/>
          </a:p>
        </p:txBody>
      </p:sp>
    </p:spTree>
    <p:extLst>
      <p:ext uri="{BB962C8B-B14F-4D97-AF65-F5344CB8AC3E}">
        <p14:creationId xmlns:p14="http://schemas.microsoft.com/office/powerpoint/2010/main" val="2013823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2.xml"/><Relationship Id="rId1" Type="http://schemas.openxmlformats.org/officeDocument/2006/relationships/slideLayout" Target="../slideLayouts/slideLayout12.xml"/><Relationship Id="rId4" Type="http://schemas.openxmlformats.org/officeDocument/2006/relationships/image" Target="../media/image6.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image" Target="../media/image3.jpe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image" Target="../media/image2.png"/><Relationship Id="rId5" Type="http://schemas.openxmlformats.org/officeDocument/2006/relationships/slideLayout" Target="../slideLayouts/slideLayout17.xml"/><Relationship Id="rId10" Type="http://schemas.openxmlformats.org/officeDocument/2006/relationships/image" Target="../media/image1.png"/><Relationship Id="rId4" Type="http://schemas.openxmlformats.org/officeDocument/2006/relationships/slideLayout" Target="../slideLayouts/slideLayout16.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4.xml"/><Relationship Id="rId1" Type="http://schemas.openxmlformats.org/officeDocument/2006/relationships/slideLayout" Target="../slideLayouts/slideLayout21.xml"/><Relationship Id="rId5" Type="http://schemas.openxmlformats.org/officeDocument/2006/relationships/image" Target="../media/image9.emf"/><Relationship Id="rId4" Type="http://schemas.openxmlformats.org/officeDocument/2006/relationships/image" Target="../media/image8.emf"/></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4.xml"/><Relationship Id="rId7" Type="http://schemas.openxmlformats.org/officeDocument/2006/relationships/theme" Target="../theme/theme5.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5" Type="http://schemas.openxmlformats.org/officeDocument/2006/relationships/slideLayout" Target="../slideLayouts/slideLayout26.xml"/><Relationship Id="rId10" Type="http://schemas.openxmlformats.org/officeDocument/2006/relationships/image" Target="../media/image3.jpeg"/><Relationship Id="rId4" Type="http://schemas.openxmlformats.org/officeDocument/2006/relationships/slideLayout" Target="../slideLayouts/slideLayout25.xml"/><Relationship Id="rId9"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10.jpeg"/><Relationship Id="rId5" Type="http://schemas.openxmlformats.org/officeDocument/2006/relationships/image" Target="../media/image2.png"/><Relationship Id="rId4" Type="http://schemas.openxmlformats.org/officeDocument/2006/relationships/image" Target="../media/image1.pn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7.xml"/><Relationship Id="rId1" Type="http://schemas.openxmlformats.org/officeDocument/2006/relationships/slideLayout" Target="../slideLayouts/slideLayout30.xml"/><Relationship Id="rId4" Type="http://schemas.openxmlformats.org/officeDocument/2006/relationships/image" Target="../media/image6.jpe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3.jpe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2.png"/><Relationship Id="rId5" Type="http://schemas.openxmlformats.org/officeDocument/2006/relationships/slideLayout" Target="../slideLayouts/slideLayout35.xml"/><Relationship Id="rId10" Type="http://schemas.openxmlformats.org/officeDocument/2006/relationships/image" Target="../media/image1.png"/><Relationship Id="rId4" Type="http://schemas.openxmlformats.org/officeDocument/2006/relationships/slideLayout" Target="../slideLayouts/slideLayout34.xml"/><Relationship Id="rId9"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Afbeelding 6" descr="header_rood.png">
            <a:extLst>
              <a:ext uri="{FF2B5EF4-FFF2-40B4-BE49-F238E27FC236}">
                <a16:creationId xmlns:a16="http://schemas.microsoft.com/office/drawing/2014/main" id="{65204F2F-984B-4AFD-A10F-0F235A6FBB65}"/>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jdelijke aanduiding voor tekst 2">
            <a:extLst>
              <a:ext uri="{FF2B5EF4-FFF2-40B4-BE49-F238E27FC236}">
                <a16:creationId xmlns:a16="http://schemas.microsoft.com/office/drawing/2014/main" id="{479A4D2C-B6F2-457B-A89A-79016824A9E1}"/>
              </a:ext>
            </a:extLst>
          </p:cNvPr>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6148" name="Tijdelijke aanduiding voor titel 1">
            <a:extLst>
              <a:ext uri="{FF2B5EF4-FFF2-40B4-BE49-F238E27FC236}">
                <a16:creationId xmlns:a16="http://schemas.microsoft.com/office/drawing/2014/main" id="{62B34295-E7F0-43CF-A464-CA89DA545211}"/>
              </a:ext>
            </a:extLst>
          </p:cNvPr>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6149" name="Afbeelding 5" descr="HR_LOGO_rechtsonder_WEB_rood.png">
            <a:extLst>
              <a:ext uri="{FF2B5EF4-FFF2-40B4-BE49-F238E27FC236}">
                <a16:creationId xmlns:a16="http://schemas.microsoft.com/office/drawing/2014/main" id="{AAAD2140-6986-4FA0-90DB-060DBB09F13A}"/>
              </a:ext>
            </a:extLst>
          </p:cNvPr>
          <p:cNvPicPr>
            <a:picLocks noChangeAspect="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42699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5"/>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5"/>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5"/>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5"/>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Afbeelding 2" descr="footer-hoofdstukken.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4508500"/>
            <a:ext cx="91440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jdelijke aanduiding voor titel 1"/>
          <p:cNvSpPr>
            <a:spLocks noGrp="1"/>
          </p:cNvSpPr>
          <p:nvPr>
            <p:ph type="title"/>
          </p:nvPr>
        </p:nvSpPr>
        <p:spPr bwMode="auto">
          <a:xfrm>
            <a:off x="0" y="5129213"/>
            <a:ext cx="914400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NL"/>
              <a:t>Hoofdstuk titel</a:t>
            </a:r>
            <a:endParaRPr lang="nl-NL" altLang="nl-NL"/>
          </a:p>
        </p:txBody>
      </p:sp>
    </p:spTree>
    <p:extLst>
      <p:ext uri="{BB962C8B-B14F-4D97-AF65-F5344CB8AC3E}">
        <p14:creationId xmlns:p14="http://schemas.microsoft.com/office/powerpoint/2010/main" val="1107667694"/>
      </p:ext>
    </p:extLst>
  </p:cSld>
  <p:clrMap bg1="lt1" tx1="dk1" bg2="lt2" tx2="dk2" accent1="accent1" accent2="accent2" accent3="accent3" accent4="accent4" accent5="accent5" accent6="accent6" hlink="hlink" folHlink="folHlink"/>
  <p:sldLayoutIdLst>
    <p:sldLayoutId id="2147483685" r:id="rId1"/>
  </p:sldLayoutIdLst>
  <p:txStyles>
    <p:titleStyle>
      <a:lvl1pPr algn="ctr" rtl="0" eaLnBrk="0" fontAlgn="base" hangingPunct="0">
        <a:spcBef>
          <a:spcPct val="0"/>
        </a:spcBef>
        <a:spcAft>
          <a:spcPct val="0"/>
        </a:spcAft>
        <a:defRPr sz="3600" b="1">
          <a:solidFill>
            <a:srgbClr val="CC0033"/>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542925" indent="-542925" algn="l" rtl="0" eaLnBrk="0" fontAlgn="base" hangingPunct="0">
        <a:spcBef>
          <a:spcPct val="20000"/>
        </a:spcBef>
        <a:spcAft>
          <a:spcPct val="0"/>
        </a:spcAft>
        <a:buClr>
          <a:srgbClr val="CE0044"/>
        </a:buClr>
        <a:buSzPct val="120000"/>
        <a:buFont typeface="Arial" panose="020B0604020202020204" pitchFamily="34" charset="0"/>
        <a:buBlip>
          <a:blip r:embed="rId4"/>
        </a:buBlip>
        <a:defRPr sz="2000">
          <a:solidFill>
            <a:schemeClr val="tx1"/>
          </a:solidFill>
          <a:latin typeface="+mn-lt"/>
          <a:ea typeface="MS PGothic"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4"/>
        </a:buBlip>
        <a:defRPr>
          <a:solidFill>
            <a:schemeClr val="tx1"/>
          </a:solidFill>
          <a:latin typeface="+mn-lt"/>
          <a:ea typeface="MS PGothic" panose="020B0600070205080204" pitchFamily="34" charset="-128"/>
          <a:cs typeface="ＭＳ Ｐゴシック" charset="0"/>
        </a:defRPr>
      </a:lvl2pPr>
      <a:lvl3pPr marL="1101725" indent="-187325" algn="l" rtl="0" eaLnBrk="0" fontAlgn="base" hangingPunct="0">
        <a:spcBef>
          <a:spcPct val="20000"/>
        </a:spcBef>
        <a:spcAft>
          <a:spcPct val="0"/>
        </a:spcAft>
        <a:buClr>
          <a:srgbClr val="CE0044"/>
        </a:buClr>
        <a:buSzPct val="120000"/>
        <a:buFont typeface="Arial" panose="020B0604020202020204" pitchFamily="34" charset="0"/>
        <a:defRPr sz="1600">
          <a:solidFill>
            <a:schemeClr val="tx1"/>
          </a:solidFill>
          <a:latin typeface="+mn-lt"/>
          <a:ea typeface="MS PGothic"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Afbeelding 6" descr="header_rood.png"/>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jdelijke aanduiding voor tekst 2"/>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6148"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6149" name="Afbeelding 5" descr="HR_LOGO_rechtsonder_WEB_rood.png"/>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3342886"/>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2"/>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2"/>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Afbeelding 2" descr="Footer-hoofdpagina.png">
            <a:extLst>
              <a:ext uri="{FF2B5EF4-FFF2-40B4-BE49-F238E27FC236}">
                <a16:creationId xmlns:a16="http://schemas.microsoft.com/office/drawing/2014/main" id="{0B5C2A7D-524C-440C-A23E-49F26742EDC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5711825"/>
            <a:ext cx="91440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Afbeelding 2" descr="HR_LOGO_rechtsonder_CMYK_wit.eps">
            <a:extLst>
              <a:ext uri="{FF2B5EF4-FFF2-40B4-BE49-F238E27FC236}">
                <a16:creationId xmlns:a16="http://schemas.microsoft.com/office/drawing/2014/main" id="{55716BBE-C5DC-41D9-895E-CE172D96F5A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43888" y="5976938"/>
            <a:ext cx="601662"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Afbeelding 3" descr="HR_OJ_CMYK_wit.eps">
            <a:extLst>
              <a:ext uri="{FF2B5EF4-FFF2-40B4-BE49-F238E27FC236}">
                <a16:creationId xmlns:a16="http://schemas.microsoft.com/office/drawing/2014/main" id="{E9BC0391-722D-4D65-A03B-13A13C2F57C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588125" y="6337300"/>
            <a:ext cx="14446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66595824"/>
      </p:ext>
    </p:extLst>
  </p:cSld>
  <p:clrMap bg1="lt1" tx1="dk1" bg2="lt2" tx2="dk2" accent1="accent1" accent2="accent2" accent3="accent3" accent4="accent4" accent5="accent5" accent6="accent6" hlink="hlink" folHlink="folHlink"/>
  <p:sldLayoutIdLst>
    <p:sldLayoutId id="2147483696" r:id="rId1"/>
  </p:sldLayoutIdLst>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0"/>
          <a:cs typeface="ヒラギノ角ゴ Pro W3" charset="0"/>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0"/>
          <a:cs typeface="ヒラギノ角ゴ Pro W3"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ヒラギノ角ゴ Pro W3" charset="0"/>
          <a:cs typeface="ヒラギノ角ゴ Pro W3"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ヒラギノ角ゴ Pro W3" charset="0"/>
          <a:cs typeface="ヒラギノ角ゴ Pro W3"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ヒラギノ角ゴ Pro W3" charset="0"/>
          <a:cs typeface="ヒラギノ角ゴ Pro W3"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ヒラギノ角ゴ Pro W3" charset="0"/>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6386" name="Afbeelding 6" descr="header_rood.png"/>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Tijdelijke aanduiding voor tekst 2"/>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16388" name="Tijdelijke aanduiding voor titel 1"/>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16389" name="Afbeelding 5" descr="HR_LOGO_rechtsonder_WEB_rood.png"/>
          <p:cNvPicPr>
            <a:picLocks noChangeAspect="1"/>
          </p:cNvPicPr>
          <p:nvPr userDrawn="1"/>
        </p:nvPicPr>
        <p:blipFill>
          <a:blip r:embed="rId9"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207418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0"/>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0"/>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0"/>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0"/>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074" name="Afbeelding 5" descr="header_rood.png">
            <a:extLst>
              <a:ext uri="{FF2B5EF4-FFF2-40B4-BE49-F238E27FC236}">
                <a16:creationId xmlns:a16="http://schemas.microsoft.com/office/drawing/2014/main" id="{1149FD22-B99C-468E-ACE0-85F2E8B33CD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Afbeelding 4" descr="HR_LOGO_rechtsonder_WEB_rood.png">
            <a:extLst>
              <a:ext uri="{FF2B5EF4-FFF2-40B4-BE49-F238E27FC236}">
                <a16:creationId xmlns:a16="http://schemas.microsoft.com/office/drawing/2014/main" id="{26244565-25C4-4AB6-89C2-F668F7CCCF11}"/>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ijdelijke aanduiding voor titel 1">
            <a:extLst>
              <a:ext uri="{FF2B5EF4-FFF2-40B4-BE49-F238E27FC236}">
                <a16:creationId xmlns:a16="http://schemas.microsoft.com/office/drawing/2014/main" id="{7E7043A3-B72A-479E-9578-C2CCDC9C3422}"/>
              </a:ext>
            </a:extLst>
          </p:cNvPr>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spTree>
    <p:extLst>
      <p:ext uri="{BB962C8B-B14F-4D97-AF65-F5344CB8AC3E}">
        <p14:creationId xmlns:p14="http://schemas.microsoft.com/office/powerpoint/2010/main" val="1118932791"/>
      </p:ext>
    </p:extLst>
  </p:cSld>
  <p:clrMap bg1="lt1" tx1="dk1" bg2="lt2" tx2="dk2" accent1="accent1" accent2="accent2" accent3="accent3" accent4="accent4" accent5="accent5" accent6="accent6" hlink="hlink" folHlink="folHlink"/>
  <p:sldLayoutIdLst>
    <p:sldLayoutId id="2147483705" r:id="rId1"/>
    <p:sldLayoutId id="2147483706" r:id="rId2"/>
  </p:sldLayoutIdLst>
  <p:txStyles>
    <p:titleStyle>
      <a:lvl1pPr algn="l" rtl="0" eaLnBrk="0" fontAlgn="base" hangingPunct="0">
        <a:spcBef>
          <a:spcPct val="0"/>
        </a:spcBef>
        <a:spcAft>
          <a:spcPct val="0"/>
        </a:spcAft>
        <a:defRPr sz="2600" b="1">
          <a:solidFill>
            <a:schemeClr val="bg1"/>
          </a:solidFill>
          <a:latin typeface="+mj-lt"/>
          <a:ea typeface="MS PGothic" panose="020B0600070205080204" pitchFamily="34" charset="-128"/>
          <a:cs typeface="ＭＳ Ｐゴシック" charset="0"/>
        </a:defRPr>
      </a:lvl1pPr>
      <a:lvl2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2pPr>
      <a:lvl3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3pPr>
      <a:lvl4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4pPr>
      <a:lvl5pPr algn="l" rtl="0" eaLnBrk="0" fontAlgn="base" hangingPunct="0">
        <a:spcBef>
          <a:spcPct val="0"/>
        </a:spcBef>
        <a:spcAft>
          <a:spcPct val="0"/>
        </a:spcAft>
        <a:defRPr sz="2600" b="1">
          <a:solidFill>
            <a:schemeClr val="bg1"/>
          </a:solidFill>
          <a:latin typeface="Verdana" pitchFamily="34" charset="0"/>
          <a:ea typeface="MS PGothic"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342900" indent="-342900" algn="l" rtl="0" eaLnBrk="0" fontAlgn="base" hangingPunct="0">
        <a:spcBef>
          <a:spcPct val="20000"/>
        </a:spcBef>
        <a:spcAft>
          <a:spcPct val="0"/>
        </a:spcAft>
        <a:buClr>
          <a:srgbClr val="CE0044"/>
        </a:buClr>
        <a:buSzPct val="120000"/>
        <a:buFont typeface="Arial" panose="020B0604020202020204" pitchFamily="34" charset="0"/>
        <a:defRPr sz="2800">
          <a:solidFill>
            <a:schemeClr val="tx1"/>
          </a:solidFill>
          <a:latin typeface="+mn-lt"/>
          <a:ea typeface="MS PGothic"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6"/>
        </a:buBlip>
        <a:defRPr>
          <a:solidFill>
            <a:schemeClr val="tx1"/>
          </a:solidFill>
          <a:latin typeface="+mn-lt"/>
          <a:ea typeface="MS PGothic" panose="020B0600070205080204" pitchFamily="34" charset="-128"/>
          <a:cs typeface="ＭＳ Ｐゴシック" charset="0"/>
        </a:defRPr>
      </a:lvl2pPr>
      <a:lvl3pPr marL="1330325" indent="-228600" algn="l" rtl="0" eaLnBrk="0" fontAlgn="base" hangingPunct="0">
        <a:spcBef>
          <a:spcPct val="20000"/>
        </a:spcBef>
        <a:spcAft>
          <a:spcPct val="0"/>
        </a:spcAft>
        <a:buClr>
          <a:srgbClr val="CE0044"/>
        </a:buClr>
        <a:buSzPct val="120000"/>
        <a:buFont typeface="Arial" panose="020B0604020202020204" pitchFamily="34" charset="0"/>
        <a:buBlip>
          <a:blip r:embed="rId6"/>
        </a:buBlip>
        <a:defRPr sz="1600">
          <a:solidFill>
            <a:schemeClr val="tx1"/>
          </a:solidFill>
          <a:latin typeface="+mn-lt"/>
          <a:ea typeface="MS PGothic"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Afbeelding 2" descr="footer-hoofdstukken.png">
            <a:extLst>
              <a:ext uri="{FF2B5EF4-FFF2-40B4-BE49-F238E27FC236}">
                <a16:creationId xmlns:a16="http://schemas.microsoft.com/office/drawing/2014/main" id="{E1719EBA-7EF2-4A82-9E67-EA6BF5CD694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4508500"/>
            <a:ext cx="91440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Tijdelijke aanduiding voor titel 1">
            <a:extLst>
              <a:ext uri="{FF2B5EF4-FFF2-40B4-BE49-F238E27FC236}">
                <a16:creationId xmlns:a16="http://schemas.microsoft.com/office/drawing/2014/main" id="{087E88A4-5B09-4422-BFBA-F9776DB6D365}"/>
              </a:ext>
            </a:extLst>
          </p:cNvPr>
          <p:cNvSpPr>
            <a:spLocks noGrp="1"/>
          </p:cNvSpPr>
          <p:nvPr>
            <p:ph type="title"/>
          </p:nvPr>
        </p:nvSpPr>
        <p:spPr bwMode="auto">
          <a:xfrm>
            <a:off x="0" y="5129213"/>
            <a:ext cx="914400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nl-NL"/>
              <a:t>Hoofdstuk titel</a:t>
            </a:r>
            <a:endParaRPr lang="nl-NL" altLang="nl-NL"/>
          </a:p>
        </p:txBody>
      </p:sp>
    </p:spTree>
    <p:extLst>
      <p:ext uri="{BB962C8B-B14F-4D97-AF65-F5344CB8AC3E}">
        <p14:creationId xmlns:p14="http://schemas.microsoft.com/office/powerpoint/2010/main" val="1384375241"/>
      </p:ext>
    </p:extLst>
  </p:cSld>
  <p:clrMap bg1="lt1" tx1="dk1" bg2="lt2" tx2="dk2" accent1="accent1" accent2="accent2" accent3="accent3" accent4="accent4" accent5="accent5" accent6="accent6" hlink="hlink" folHlink="folHlink"/>
  <p:sldLayoutIdLst>
    <p:sldLayoutId id="2147483708" r:id="rId1"/>
  </p:sldLayoutIdLst>
  <p:txStyles>
    <p:titleStyle>
      <a:lvl1pPr algn="ctr" rtl="0" eaLnBrk="0" fontAlgn="base" hangingPunct="0">
        <a:spcBef>
          <a:spcPct val="0"/>
        </a:spcBef>
        <a:spcAft>
          <a:spcPct val="0"/>
        </a:spcAft>
        <a:defRPr sz="3600" b="1">
          <a:solidFill>
            <a:srgbClr val="CC0033"/>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3600" b="1">
          <a:solidFill>
            <a:srgbClr val="CC0033"/>
          </a:solidFill>
          <a:latin typeface="Verdana" pitchFamily="34" charset="0"/>
          <a:ea typeface="MS PGothic" panose="020B0600070205080204" pitchFamily="34" charset="-128"/>
          <a:cs typeface="ＭＳ Ｐゴシック" charset="0"/>
        </a:defRPr>
      </a:lvl5pPr>
      <a:lvl6pPr marL="457200" algn="l" rtl="0" fontAlgn="base">
        <a:spcBef>
          <a:spcPct val="0"/>
        </a:spcBef>
        <a:spcAft>
          <a:spcPct val="0"/>
        </a:spcAft>
        <a:defRPr sz="2600" b="1">
          <a:solidFill>
            <a:schemeClr val="tx2"/>
          </a:solidFill>
          <a:latin typeface="Verdana" pitchFamily="34" charset="0"/>
          <a:ea typeface="ＭＳ Ｐゴシック" pitchFamily="-48" charset="-128"/>
        </a:defRPr>
      </a:lvl6pPr>
      <a:lvl7pPr marL="914400" algn="l" rtl="0" fontAlgn="base">
        <a:spcBef>
          <a:spcPct val="0"/>
        </a:spcBef>
        <a:spcAft>
          <a:spcPct val="0"/>
        </a:spcAft>
        <a:defRPr sz="2600" b="1">
          <a:solidFill>
            <a:schemeClr val="tx2"/>
          </a:solidFill>
          <a:latin typeface="Verdana" pitchFamily="34" charset="0"/>
          <a:ea typeface="ＭＳ Ｐゴシック" pitchFamily="-48" charset="-128"/>
        </a:defRPr>
      </a:lvl7pPr>
      <a:lvl8pPr marL="1371600" algn="l" rtl="0" fontAlgn="base">
        <a:spcBef>
          <a:spcPct val="0"/>
        </a:spcBef>
        <a:spcAft>
          <a:spcPct val="0"/>
        </a:spcAft>
        <a:defRPr sz="2600" b="1">
          <a:solidFill>
            <a:schemeClr val="tx2"/>
          </a:solidFill>
          <a:latin typeface="Verdana" pitchFamily="34" charset="0"/>
          <a:ea typeface="ＭＳ Ｐゴシック" pitchFamily="-48" charset="-128"/>
        </a:defRPr>
      </a:lvl8pPr>
      <a:lvl9pPr marL="1828800" algn="l" rtl="0" fontAlgn="base">
        <a:spcBef>
          <a:spcPct val="0"/>
        </a:spcBef>
        <a:spcAft>
          <a:spcPct val="0"/>
        </a:spcAft>
        <a:defRPr sz="2600" b="1">
          <a:solidFill>
            <a:schemeClr val="tx2"/>
          </a:solidFill>
          <a:latin typeface="Verdana" pitchFamily="34" charset="0"/>
          <a:ea typeface="ＭＳ Ｐゴシック" pitchFamily="-48" charset="-128"/>
        </a:defRPr>
      </a:lvl9pPr>
    </p:titleStyle>
    <p:bodyStyle>
      <a:lvl1pPr marL="542925" indent="-542925" algn="l" rtl="0" eaLnBrk="0" fontAlgn="base" hangingPunct="0">
        <a:spcBef>
          <a:spcPct val="20000"/>
        </a:spcBef>
        <a:spcAft>
          <a:spcPct val="0"/>
        </a:spcAft>
        <a:buClr>
          <a:srgbClr val="CE0044"/>
        </a:buClr>
        <a:buSzPct val="120000"/>
        <a:buFont typeface="Arial" panose="020B0604020202020204" pitchFamily="34" charset="0"/>
        <a:buBlip>
          <a:blip r:embed="rId4"/>
        </a:buBlip>
        <a:defRPr sz="2000">
          <a:solidFill>
            <a:schemeClr val="tx1"/>
          </a:solidFill>
          <a:latin typeface="+mn-lt"/>
          <a:ea typeface="MS PGothic" panose="020B0600070205080204" pitchFamily="34" charset="-128"/>
          <a:cs typeface="ＭＳ Ｐゴシック" charset="0"/>
        </a:defRPr>
      </a:lvl1pPr>
      <a:lvl2pPr marL="922338" indent="-200025" algn="l" rtl="0" eaLnBrk="0" fontAlgn="base" hangingPunct="0">
        <a:spcBef>
          <a:spcPct val="20000"/>
        </a:spcBef>
        <a:spcAft>
          <a:spcPct val="0"/>
        </a:spcAft>
        <a:buClr>
          <a:srgbClr val="CE0044"/>
        </a:buClr>
        <a:buSzPct val="120000"/>
        <a:buFont typeface="Arial" panose="020B0604020202020204" pitchFamily="34" charset="0"/>
        <a:buBlip>
          <a:blip r:embed="rId4"/>
        </a:buBlip>
        <a:defRPr>
          <a:solidFill>
            <a:schemeClr val="tx1"/>
          </a:solidFill>
          <a:latin typeface="+mn-lt"/>
          <a:ea typeface="MS PGothic" panose="020B0600070205080204" pitchFamily="34" charset="-128"/>
          <a:cs typeface="ＭＳ Ｐゴシック" charset="0"/>
        </a:defRPr>
      </a:lvl2pPr>
      <a:lvl3pPr marL="1101725" indent="-187325" algn="l" rtl="0" eaLnBrk="0" fontAlgn="base" hangingPunct="0">
        <a:spcBef>
          <a:spcPct val="20000"/>
        </a:spcBef>
        <a:spcAft>
          <a:spcPct val="0"/>
        </a:spcAft>
        <a:buClr>
          <a:srgbClr val="CE0044"/>
        </a:buClr>
        <a:buSzPct val="120000"/>
        <a:buFont typeface="Arial" panose="020B0604020202020204" pitchFamily="34" charset="0"/>
        <a:defRPr sz="1600">
          <a:solidFill>
            <a:schemeClr val="tx1"/>
          </a:solidFill>
          <a:latin typeface="+mn-lt"/>
          <a:ea typeface="MS PGothic" panose="020B0600070205080204" pitchFamily="34" charset="-128"/>
          <a:cs typeface="ＭＳ Ｐゴシック" charset="0"/>
        </a:defRPr>
      </a:lvl3pPr>
      <a:lvl4pPr marL="1738313"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4pPr>
      <a:lvl5pPr marL="2146300" indent="-228600" algn="l" rtl="0" eaLnBrk="0" fontAlgn="base" hangingPunct="0">
        <a:spcBef>
          <a:spcPct val="20000"/>
        </a:spcBef>
        <a:spcAft>
          <a:spcPct val="0"/>
        </a:spcAft>
        <a:buChar char="»"/>
        <a:defRPr sz="1600">
          <a:solidFill>
            <a:schemeClr val="tx1"/>
          </a:solidFill>
          <a:latin typeface="Arial" charset="0"/>
          <a:ea typeface="MS PGothic" panose="020B0600070205080204" pitchFamily="34" charset="-128"/>
          <a:cs typeface="ＭＳ Ｐゴシック" charset="0"/>
        </a:defRPr>
      </a:lvl5pPr>
      <a:lvl6pPr marL="2603500" indent="-228600" algn="l" rtl="0" fontAlgn="base">
        <a:spcBef>
          <a:spcPct val="20000"/>
        </a:spcBef>
        <a:spcAft>
          <a:spcPct val="0"/>
        </a:spcAft>
        <a:buChar char="»"/>
        <a:defRPr sz="1600">
          <a:solidFill>
            <a:schemeClr val="tx1"/>
          </a:solidFill>
          <a:latin typeface="Arial" charset="0"/>
          <a:ea typeface="+mn-ea"/>
        </a:defRPr>
      </a:lvl6pPr>
      <a:lvl7pPr marL="3060700" indent="-228600" algn="l" rtl="0" fontAlgn="base">
        <a:spcBef>
          <a:spcPct val="20000"/>
        </a:spcBef>
        <a:spcAft>
          <a:spcPct val="0"/>
        </a:spcAft>
        <a:buChar char="»"/>
        <a:defRPr sz="1600">
          <a:solidFill>
            <a:schemeClr val="tx1"/>
          </a:solidFill>
          <a:latin typeface="Arial" charset="0"/>
          <a:ea typeface="+mn-ea"/>
        </a:defRPr>
      </a:lvl7pPr>
      <a:lvl8pPr marL="3517900" indent="-228600" algn="l" rtl="0" fontAlgn="base">
        <a:spcBef>
          <a:spcPct val="20000"/>
        </a:spcBef>
        <a:spcAft>
          <a:spcPct val="0"/>
        </a:spcAft>
        <a:buChar char="»"/>
        <a:defRPr sz="1600">
          <a:solidFill>
            <a:schemeClr val="tx1"/>
          </a:solidFill>
          <a:latin typeface="Arial" charset="0"/>
          <a:ea typeface="+mn-ea"/>
        </a:defRPr>
      </a:lvl8pPr>
      <a:lvl9pPr marL="3975100" indent="-228600" algn="l" rtl="0" fontAlgn="base">
        <a:spcBef>
          <a:spcPct val="20000"/>
        </a:spcBef>
        <a:spcAft>
          <a:spcPct val="0"/>
        </a:spcAft>
        <a:buChar char="»"/>
        <a:defRPr sz="1600">
          <a:solidFill>
            <a:schemeClr val="tx1"/>
          </a:solidFill>
          <a:latin typeface="Arial" charset="0"/>
          <a:ea typeface="+mn-ea"/>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6146" name="Afbeelding 6" descr="header_rood.png">
            <a:extLst>
              <a:ext uri="{FF2B5EF4-FFF2-40B4-BE49-F238E27FC236}">
                <a16:creationId xmlns:a16="http://schemas.microsoft.com/office/drawing/2014/main" id="{4FD0BFA3-E0F3-47F4-9B99-39CD6DB3E1F8}"/>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9144000"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ijdelijke aanduiding voor tekst 2">
            <a:extLst>
              <a:ext uri="{FF2B5EF4-FFF2-40B4-BE49-F238E27FC236}">
                <a16:creationId xmlns:a16="http://schemas.microsoft.com/office/drawing/2014/main" id="{6A45F947-7BFE-49F8-97F1-47B8389F3935}"/>
              </a:ext>
            </a:extLst>
          </p:cNvPr>
          <p:cNvSpPr>
            <a:spLocks noGrp="1"/>
          </p:cNvSpPr>
          <p:nvPr>
            <p:ph type="body" idx="1"/>
          </p:nvPr>
        </p:nvSpPr>
        <p:spPr bwMode="auto">
          <a:xfrm>
            <a:off x="519113" y="1600200"/>
            <a:ext cx="8085137"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 om de tekststijl van het model te bewerken</a:t>
            </a:r>
          </a:p>
          <a:p>
            <a:pPr lvl="1"/>
            <a:r>
              <a:rPr lang="nl-NL" altLang="nl-NL"/>
              <a:t>Tweede niveau</a:t>
            </a:r>
          </a:p>
          <a:p>
            <a:pPr lvl="2"/>
            <a:r>
              <a:rPr lang="nl-NL" altLang="nl-NL"/>
              <a:t>Derde niveau</a:t>
            </a:r>
          </a:p>
          <a:p>
            <a:pPr lvl="3"/>
            <a:r>
              <a:rPr lang="nl-NL" altLang="nl-NL"/>
              <a:t>Vierde niveau</a:t>
            </a:r>
          </a:p>
        </p:txBody>
      </p:sp>
      <p:sp>
        <p:nvSpPr>
          <p:cNvPr id="6148" name="Tijdelijke aanduiding voor titel 1">
            <a:extLst>
              <a:ext uri="{FF2B5EF4-FFF2-40B4-BE49-F238E27FC236}">
                <a16:creationId xmlns:a16="http://schemas.microsoft.com/office/drawing/2014/main" id="{41F71B83-1D45-4063-8AFD-743F958C07C0}"/>
              </a:ext>
            </a:extLst>
          </p:cNvPr>
          <p:cNvSpPr>
            <a:spLocks noGrp="1"/>
          </p:cNvSpPr>
          <p:nvPr>
            <p:ph type="title"/>
          </p:nvPr>
        </p:nvSpPr>
        <p:spPr bwMode="auto">
          <a:xfrm>
            <a:off x="590550" y="0"/>
            <a:ext cx="82296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Titelstijl van model bewerken</a:t>
            </a:r>
          </a:p>
        </p:txBody>
      </p:sp>
      <p:pic>
        <p:nvPicPr>
          <p:cNvPr id="6149" name="Afbeelding 5" descr="HR_LOGO_rechtsonder_WEB_rood.png">
            <a:extLst>
              <a:ext uri="{FF2B5EF4-FFF2-40B4-BE49-F238E27FC236}">
                <a16:creationId xmlns:a16="http://schemas.microsoft.com/office/drawing/2014/main" id="{700CBDF7-FD60-4FB1-B570-D8EABC3FEAB1}"/>
              </a:ext>
            </a:extLst>
          </p:cNvPr>
          <p:cNvPicPr>
            <a:picLocks noChangeAspect="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8243888" y="5949950"/>
            <a:ext cx="669925"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5529796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Lst>
  <p:txStyles>
    <p:titleStyle>
      <a:lvl1pPr algn="l" defTabSz="457200" rtl="0" eaLnBrk="0" fontAlgn="base" hangingPunct="0">
        <a:spcBef>
          <a:spcPct val="0"/>
        </a:spcBef>
        <a:spcAft>
          <a:spcPct val="0"/>
        </a:spcAft>
        <a:defRPr sz="2600" b="1" kern="1200">
          <a:solidFill>
            <a:srgbClr val="FFFFFF"/>
          </a:solidFill>
          <a:latin typeface="Verdana"/>
          <a:ea typeface="ヒラギノ角ゴ Pro W3" charset="0"/>
          <a:cs typeface="Verdana"/>
        </a:defRPr>
      </a:lvl1pPr>
      <a:lvl2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2pPr>
      <a:lvl3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3pPr>
      <a:lvl4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4pPr>
      <a:lvl5pPr algn="l" defTabSz="457200" rtl="0" eaLnBrk="0" fontAlgn="base" hangingPunct="0">
        <a:spcBef>
          <a:spcPct val="0"/>
        </a:spcBef>
        <a:spcAft>
          <a:spcPct val="0"/>
        </a:spcAft>
        <a:defRPr sz="2600" b="1">
          <a:solidFill>
            <a:srgbClr val="FFFFFF"/>
          </a:solidFill>
          <a:latin typeface="Verdana" charset="0"/>
          <a:ea typeface="ヒラギノ角ゴ Pro W3" charset="0"/>
          <a:cs typeface="Verdana" pitchFamily="34" charset="0"/>
        </a:defRPr>
      </a:lvl5pPr>
      <a:lvl6pPr marL="4572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fontAlgn="base">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285750" indent="-285750" algn="l" defTabSz="457200" rtl="0" eaLnBrk="0" fontAlgn="base" hangingPunct="0">
        <a:spcBef>
          <a:spcPct val="20000"/>
        </a:spcBef>
        <a:spcAft>
          <a:spcPct val="0"/>
        </a:spcAft>
        <a:buSzPct val="90000"/>
        <a:buBlip>
          <a:blip r:embed="rId12"/>
        </a:buBlip>
        <a:defRPr kern="1200">
          <a:solidFill>
            <a:schemeClr val="tx1"/>
          </a:solidFill>
          <a:latin typeface="Verdana"/>
          <a:ea typeface="ヒラギノ角ゴ Pro W3" charset="0"/>
          <a:cs typeface="Verdana"/>
        </a:defRPr>
      </a:lvl1pPr>
      <a:lvl2pPr marL="742950" indent="-285750" algn="l" defTabSz="457200" rtl="0" eaLnBrk="0" fontAlgn="base" hangingPunct="0">
        <a:spcBef>
          <a:spcPct val="20000"/>
        </a:spcBef>
        <a:spcAft>
          <a:spcPct val="0"/>
        </a:spcAft>
        <a:buSzPct val="90000"/>
        <a:buBlip>
          <a:blip r:embed="rId12"/>
        </a:buBlip>
        <a:defRPr sz="1600" kern="1200">
          <a:solidFill>
            <a:schemeClr val="tx1"/>
          </a:solidFill>
          <a:latin typeface="Verdana"/>
          <a:ea typeface="ヒラギノ角ゴ Pro W3" charset="0"/>
          <a:cs typeface="Verdana"/>
        </a:defRPr>
      </a:lvl2pPr>
      <a:lvl3pPr marL="12001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3pPr>
      <a:lvl4pPr marL="1657350" indent="-285750" algn="l" defTabSz="457200" rtl="0" eaLnBrk="0" fontAlgn="base" hangingPunct="0">
        <a:spcBef>
          <a:spcPct val="20000"/>
        </a:spcBef>
        <a:spcAft>
          <a:spcPct val="0"/>
        </a:spcAft>
        <a:buSzPct val="90000"/>
        <a:buBlip>
          <a:blip r:embed="rId12"/>
        </a:buBlip>
        <a:defRPr sz="1400" kern="1200">
          <a:solidFill>
            <a:schemeClr val="tx1"/>
          </a:solidFill>
          <a:latin typeface="Verdana"/>
          <a:ea typeface="ヒラギノ角ゴ Pro W3" charset="0"/>
          <a:cs typeface="Verdana"/>
        </a:defRPr>
      </a:lvl4pPr>
      <a:lvl5pPr marL="2114550" indent="-285750" algn="l" defTabSz="457200" rtl="0" eaLnBrk="0" fontAlgn="base" hangingPunct="0">
        <a:spcBef>
          <a:spcPct val="20000"/>
        </a:spcBef>
        <a:spcAft>
          <a:spcPct val="0"/>
        </a:spcAft>
        <a:buFont typeface="Lucida Grande"/>
        <a:buChar char="▸"/>
        <a:defRPr kern="1200">
          <a:solidFill>
            <a:schemeClr val="tx1"/>
          </a:solidFill>
          <a:latin typeface="Verdana"/>
          <a:ea typeface="ヒラギノ角ゴ Pro W3" charset="0"/>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4.xml"/><Relationship Id="rId1" Type="http://schemas.openxmlformats.org/officeDocument/2006/relationships/slideLayout" Target="../slideLayouts/slideLayout34.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el 1">
            <a:extLst>
              <a:ext uri="{FF2B5EF4-FFF2-40B4-BE49-F238E27FC236}">
                <a16:creationId xmlns:a16="http://schemas.microsoft.com/office/drawing/2014/main" id="{D3CBCF23-4417-4523-9B07-05EF2889D7EC}"/>
              </a:ext>
            </a:extLst>
          </p:cNvPr>
          <p:cNvSpPr>
            <a:spLocks noGrp="1"/>
          </p:cNvSpPr>
          <p:nvPr>
            <p:ph type="title"/>
          </p:nvPr>
        </p:nvSpPr>
        <p:spPr bwMode="auto">
          <a:xfrm>
            <a:off x="0" y="4724400"/>
            <a:ext cx="9144000" cy="720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0" compatLnSpc="1">
            <a:prstTxWarp prst="textNoShape">
              <a:avLst/>
            </a:prstTxWarp>
          </a:bodyPr>
          <a:lstStyle/>
          <a:p>
            <a:pPr eaLnBrk="1" hangingPunct="1"/>
            <a:r>
              <a:rPr lang="nl-NL" altLang="nl-NL" dirty="0">
                <a:latin typeface="Open Sans" panose="020B0606030504020204" pitchFamily="34" charset="0"/>
                <a:ea typeface="ヒラギノ角ゴ Pro W3" charset="-128"/>
              </a:rPr>
              <a:t>Afstuderen Praktijkonderzoek</a:t>
            </a:r>
            <a:endParaRPr lang="nl-NL" altLang="nl-NL" sz="2800" dirty="0">
              <a:latin typeface="Open Sans" panose="020B0606030504020204" pitchFamily="34" charset="0"/>
              <a:ea typeface="ヒラギノ角ゴ Pro W3" charset="-128"/>
            </a:endParaRPr>
          </a:p>
        </p:txBody>
      </p:sp>
      <p:sp>
        <p:nvSpPr>
          <p:cNvPr id="54275" name="Tijdelijke aanduiding voor tekst 1">
            <a:extLst>
              <a:ext uri="{FF2B5EF4-FFF2-40B4-BE49-F238E27FC236}">
                <a16:creationId xmlns:a16="http://schemas.microsoft.com/office/drawing/2014/main" id="{28BB82A4-30A1-4EF7-BC63-D936927B54AE}"/>
              </a:ext>
            </a:extLst>
          </p:cNvPr>
          <p:cNvSpPr>
            <a:spLocks noGrp="1"/>
          </p:cNvSpPr>
          <p:nvPr>
            <p:ph type="body" sz="half" idx="2"/>
          </p:nvPr>
        </p:nvSpPr>
        <p:spPr bwMode="auto">
          <a:xfrm>
            <a:off x="395288" y="6080125"/>
            <a:ext cx="3816350" cy="6889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nl-NL" sz="1600" dirty="0" err="1">
                <a:latin typeface="Open Sans" panose="020B0606030504020204" pitchFamily="34" charset="0"/>
                <a:ea typeface="ヒラギノ角ゴ Pro W3" charset="-128"/>
              </a:rPr>
              <a:t>Afstuderen</a:t>
            </a:r>
            <a:r>
              <a:rPr lang="en-US" altLang="nl-NL" sz="1600" dirty="0">
                <a:latin typeface="Open Sans" panose="020B0606030504020204" pitchFamily="34" charset="0"/>
                <a:ea typeface="ヒラギノ角ゴ Pro W3" charset="-128"/>
              </a:rPr>
              <a:t> </a:t>
            </a:r>
            <a:r>
              <a:rPr lang="en-US" altLang="nl-NL" sz="1600" dirty="0" err="1">
                <a:latin typeface="Open Sans" panose="020B0606030504020204" pitchFamily="34" charset="0"/>
                <a:ea typeface="ヒラギノ角ゴ Pro W3" charset="-128"/>
              </a:rPr>
              <a:t>Praktijkonderzoek</a:t>
            </a:r>
            <a:endParaRPr lang="en-US" altLang="nl-NL" sz="1600" dirty="0">
              <a:latin typeface="Open Sans" panose="020B0606030504020204" pitchFamily="34" charset="0"/>
              <a:ea typeface="ヒラギノ角ゴ Pro W3" charset="-128"/>
            </a:endParaRPr>
          </a:p>
          <a:p>
            <a:r>
              <a:rPr lang="en-US" altLang="nl-NL" sz="1600" dirty="0" err="1">
                <a:latin typeface="Open Sans" panose="020B0606030504020204" pitchFamily="34" charset="0"/>
                <a:ea typeface="ヒラギノ角ゴ Pro W3" charset="-128"/>
              </a:rPr>
              <a:t>Herziening</a:t>
            </a:r>
            <a:r>
              <a:rPr lang="en-US" altLang="nl-NL" sz="1600" dirty="0">
                <a:latin typeface="Open Sans" panose="020B0606030504020204" pitchFamily="34" charset="0"/>
                <a:ea typeface="ヒラギノ角ゴ Pro W3" charset="-128"/>
              </a:rPr>
              <a:t> </a:t>
            </a:r>
            <a:r>
              <a:rPr lang="en-US" altLang="nl-NL" sz="1600" dirty="0" err="1">
                <a:latin typeface="Open Sans" panose="020B0606030504020204" pitchFamily="34" charset="0"/>
                <a:ea typeface="ヒラギノ角ゴ Pro W3" charset="-128"/>
              </a:rPr>
              <a:t>najaar</a:t>
            </a:r>
            <a:r>
              <a:rPr lang="en-US" altLang="nl-NL" sz="1600" dirty="0">
                <a:latin typeface="Open Sans" panose="020B0606030504020204" pitchFamily="34" charset="0"/>
                <a:ea typeface="ヒラギノ角ゴ Pro W3" charset="-128"/>
              </a:rPr>
              <a:t> 2018, </a:t>
            </a:r>
            <a:r>
              <a:rPr lang="en-US" altLang="nl-NL" sz="1600" dirty="0" err="1">
                <a:latin typeface="Open Sans" panose="020B0606030504020204" pitchFamily="34" charset="0"/>
                <a:ea typeface="ヒラギノ角ゴ Pro W3" charset="-128"/>
              </a:rPr>
              <a:t>versie</a:t>
            </a:r>
            <a:r>
              <a:rPr lang="en-US" altLang="nl-NL" sz="1600" dirty="0">
                <a:latin typeface="Open Sans" panose="020B0606030504020204" pitchFamily="34" charset="0"/>
                <a:ea typeface="ヒラギノ角ゴ Pro W3" charset="-128"/>
              </a:rPr>
              <a:t> 1.0</a:t>
            </a:r>
            <a:endParaRPr lang="nl-NL" altLang="nl-NL" sz="1600" dirty="0">
              <a:latin typeface="Open Sans" panose="020B0606030504020204" pitchFamily="34" charset="0"/>
              <a:ea typeface="ヒラギノ角ゴ Pro W3" charset="-128"/>
            </a:endParaRPr>
          </a:p>
        </p:txBody>
      </p:sp>
      <p:pic>
        <p:nvPicPr>
          <p:cNvPr id="54276" name="Picture 2">
            <a:extLst>
              <a:ext uri="{FF2B5EF4-FFF2-40B4-BE49-F238E27FC236}">
                <a16:creationId xmlns:a16="http://schemas.microsoft.com/office/drawing/2014/main" id="{BCF34A4A-E926-416E-8521-F9F5B9F0B2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3813" y="360363"/>
            <a:ext cx="6556375" cy="436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34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Methodologische reflectie (vervolg - 2)</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90"/>
            <a:ext cx="8280400" cy="3683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kumimoji="0" lang="nl-NL" altLang="nl-NL" sz="24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 name="Content Placeholder 2">
            <a:extLst>
              <a:ext uri="{FF2B5EF4-FFF2-40B4-BE49-F238E27FC236}">
                <a16:creationId xmlns:a16="http://schemas.microsoft.com/office/drawing/2014/main" id="{18758B4F-8971-4D62-B1ED-50ED7EFC1F7B}"/>
              </a:ext>
            </a:extLst>
          </p:cNvPr>
          <p:cNvSpPr>
            <a:spLocks noGrp="1"/>
          </p:cNvSpPr>
          <p:nvPr>
            <p:ph idx="1"/>
          </p:nvPr>
        </p:nvSpPr>
        <p:spPr>
          <a:xfrm>
            <a:off x="564463" y="1692360"/>
            <a:ext cx="7766737" cy="3600450"/>
          </a:xfrm>
        </p:spPr>
        <p:txBody>
          <a:bodyPr/>
          <a:lstStyle/>
          <a:p>
            <a:pPr marL="0" indent="0">
              <a:buNone/>
            </a:pPr>
            <a:r>
              <a:rPr lang="en-US" sz="2000" dirty="0" err="1">
                <a:latin typeface="Open Sans" panose="020B0606030504020204"/>
              </a:rPr>
              <a:t>Voorbeeld</a:t>
            </a:r>
            <a:r>
              <a:rPr lang="en-US" sz="2000" dirty="0">
                <a:latin typeface="Open Sans" panose="020B0606030504020204"/>
              </a:rPr>
              <a:t> </a:t>
            </a:r>
            <a:r>
              <a:rPr lang="en-US" sz="2000" dirty="0" err="1">
                <a:latin typeface="Open Sans" panose="020B0606030504020204"/>
              </a:rPr>
              <a:t>uit</a:t>
            </a:r>
            <a:r>
              <a:rPr lang="en-US" sz="2000" dirty="0">
                <a:latin typeface="Open Sans" panose="020B0606030504020204"/>
              </a:rPr>
              <a:t> ‘</a:t>
            </a:r>
            <a:r>
              <a:rPr lang="nl-NL" sz="2000" dirty="0">
                <a:latin typeface="Open Sans" panose="020B0606030504020204"/>
              </a:rPr>
              <a:t>Participation in everyday life before and after housing adaptation’ (Thordardottir, Malmgren Fänge, Chiatti, &amp; Ekstam, 2018):</a:t>
            </a:r>
          </a:p>
          <a:p>
            <a:pPr marL="0" indent="0">
              <a:buNone/>
            </a:pPr>
            <a:endParaRPr lang="nl-NL" sz="1000" dirty="0">
              <a:latin typeface="Open Sans" panose="020B0606030504020204"/>
            </a:endParaRPr>
          </a:p>
          <a:p>
            <a:pPr marL="0" indent="0">
              <a:buNone/>
            </a:pPr>
            <a:r>
              <a:rPr lang="nl-NL" sz="2000" dirty="0">
                <a:solidFill>
                  <a:schemeClr val="accent1">
                    <a:lumMod val="75000"/>
                  </a:schemeClr>
                </a:solidFill>
                <a:latin typeface="Open Sans" panose="020B0606030504020204"/>
              </a:rPr>
              <a:t>“</a:t>
            </a:r>
            <a:r>
              <a:rPr lang="en-US" sz="2000" dirty="0">
                <a:solidFill>
                  <a:schemeClr val="accent1">
                    <a:lumMod val="75000"/>
                  </a:schemeClr>
                </a:solidFill>
                <a:latin typeface="Open Sans" panose="020B0606030504020204"/>
              </a:rPr>
              <a:t>Data analysis was conducted by occupational therapists, who have a theoretical understanding based on occupational therapy. In order to keep close to the data, keep a scientiﬁc openness toward them, and not force theoretical concepts on the data, discussions were held throughout the entire data collection and analysis process. In this way, we aimed to increase the credibility of the ﬁndings.</a:t>
            </a:r>
            <a:r>
              <a:rPr lang="nl-NL" sz="2000" dirty="0">
                <a:solidFill>
                  <a:schemeClr val="accent1">
                    <a:lumMod val="75000"/>
                  </a:schemeClr>
                </a:solidFill>
                <a:latin typeface="Open Sans" panose="020B0606030504020204"/>
              </a:rPr>
              <a:t>”</a:t>
            </a:r>
          </a:p>
          <a:p>
            <a:pPr marL="0" indent="0">
              <a:buNone/>
            </a:pPr>
            <a:endParaRPr lang="nl-NL" sz="2000" dirty="0">
              <a:latin typeface="Open Sans" panose="020B0606030504020204"/>
            </a:endParaRPr>
          </a:p>
          <a:p>
            <a:pPr marL="0" indent="0">
              <a:buNone/>
            </a:pPr>
            <a:r>
              <a:rPr lang="nl-NL" sz="2000" dirty="0">
                <a:latin typeface="Open Sans" panose="020B0606030504020204"/>
                <a:sym typeface="Wingdings" panose="05000000000000000000" pitchFamily="2" charset="2"/>
              </a:rPr>
              <a:t> Geloofwaardigheid (‘credibility’) van kwalitatief onderzoek kan worden vergroot door peer debriefing (= bespreking van de opzet en de analyses met collega’s). </a:t>
            </a:r>
            <a:r>
              <a:rPr lang="nl-NL" sz="2000" dirty="0">
                <a:solidFill>
                  <a:schemeClr val="accent1">
                    <a:lumMod val="75000"/>
                  </a:schemeClr>
                </a:solidFill>
                <a:latin typeface="Open Sans" panose="020B0606030504020204"/>
                <a:sym typeface="Wingdings" panose="05000000000000000000" pitchFamily="2" charset="2"/>
              </a:rPr>
              <a:t>(Hak, 2004)</a:t>
            </a:r>
            <a:r>
              <a:rPr lang="nl-NL" sz="2000" dirty="0">
                <a:latin typeface="Open Sans" panose="020B0606030504020204"/>
                <a:sym typeface="Wingdings" panose="05000000000000000000" pitchFamily="2" charset="2"/>
              </a:rPr>
              <a:t>.</a:t>
            </a:r>
            <a:endParaRPr lang="nl-NL" sz="2000" dirty="0">
              <a:latin typeface="Open Sans" panose="020B0606030504020204"/>
            </a:endParaRPr>
          </a:p>
        </p:txBody>
      </p:sp>
    </p:spTree>
    <p:extLst>
      <p:ext uri="{BB962C8B-B14F-4D97-AF65-F5344CB8AC3E}">
        <p14:creationId xmlns:p14="http://schemas.microsoft.com/office/powerpoint/2010/main" val="2858974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4. Reprise: ethische aspecten [methoden]</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90"/>
            <a:ext cx="8280400" cy="3683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nl-NL"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Vier aspecten:</a:t>
            </a:r>
          </a:p>
          <a:p>
            <a:pPr marL="342900" marR="0" lvl="0" indent="-342900" algn="l" defTabSz="914400" rtl="0" eaLnBrk="0" fontAlgn="base" latinLnBrk="0" hangingPunct="0">
              <a:lnSpc>
                <a:spcPct val="100000"/>
              </a:lnSpc>
              <a:spcBef>
                <a:spcPct val="20000"/>
              </a:spcBef>
              <a:spcAft>
                <a:spcPct val="0"/>
              </a:spcAft>
              <a:buClr>
                <a:srgbClr val="CE0044"/>
              </a:buClr>
              <a:buSzPct val="120000"/>
              <a:buFont typeface="Arial" panose="020B0604020202020204" pitchFamily="34" charset="0"/>
              <a:buChar char="•"/>
              <a:tabLst/>
              <a:defRPr/>
            </a:pPr>
            <a:r>
              <a:rPr kumimoji="0" lang="en-US"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WMO-</a:t>
            </a:r>
            <a:r>
              <a:rPr kumimoji="0" lang="en-US" altLang="nl-NL" sz="2400" b="0" i="0" u="none" strike="noStrike" kern="1200" cap="none" spc="0" normalizeH="0" baseline="0" noProof="0" dirty="0" err="1">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plichtigheid</a:t>
            </a:r>
            <a:r>
              <a:rPr kumimoji="0" lang="en-US"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a:t>
            </a:r>
          </a:p>
          <a:p>
            <a:pPr marL="1265238" lvl="1" indent="-342900" eaLnBrk="0" fontAlgn="base" hangingPunct="0">
              <a:spcAft>
                <a:spcPct val="0"/>
              </a:spcAft>
              <a:buClr>
                <a:srgbClr val="CE0044"/>
              </a:buClr>
              <a:buSzPct val="120000"/>
              <a:buFont typeface="Arial" panose="020B0604020202020204" pitchFamily="34" charset="0"/>
              <a:buChar char="•"/>
              <a:defRPr/>
            </a:pP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WMO-</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plichtig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Dan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goedkeuring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nodig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van METC!</a:t>
            </a:r>
          </a:p>
          <a:p>
            <a:pPr marL="1265238" lvl="1" indent="-342900" eaLnBrk="0" fontAlgn="base" hangingPunct="0">
              <a:spcAft>
                <a:spcPct val="0"/>
              </a:spcAft>
              <a:buClr>
                <a:srgbClr val="CE0044"/>
              </a:buClr>
              <a:buSzPct val="120000"/>
              <a:buFont typeface="Arial" panose="020B0604020202020204" pitchFamily="34" charset="0"/>
              <a:buChar char="•"/>
              <a:defRPr/>
            </a:pP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Niet</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-WMO-</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plichtig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Dan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evt</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verklaring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van METC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dat</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onderzoek</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niet</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-WMO-</a:t>
            </a:r>
            <a:r>
              <a:rPr lang="en-US" altLang="nl-NL" sz="22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plichtig</a:t>
            </a:r>
            <a:r>
              <a:rPr lang="en-US"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is!</a:t>
            </a:r>
          </a:p>
          <a:p>
            <a:pPr marL="342900" indent="-342900" eaLnBrk="0" fontAlgn="base" hangingPunct="0">
              <a:spcAft>
                <a:spcPct val="0"/>
              </a:spcAft>
              <a:buClr>
                <a:srgbClr val="CE0044"/>
              </a:buClr>
              <a:buSzPct val="120000"/>
              <a:buFont typeface="Arial" panose="020B0604020202020204" pitchFamily="34" charset="0"/>
              <a:buChar char="•"/>
              <a:defRPr/>
            </a:pPr>
            <a:r>
              <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informed-consent</a:t>
            </a:r>
          </a:p>
          <a:p>
            <a:pPr marL="342900" indent="-342900" eaLnBrk="0" fontAlgn="base" hangingPunct="0">
              <a:spcAft>
                <a:spcPct val="0"/>
              </a:spcAft>
              <a:buClr>
                <a:srgbClr val="CE0044"/>
              </a:buClr>
              <a:buSzPct val="120000"/>
              <a:buFont typeface="Arial" panose="020B0604020202020204" pitchFamily="34" charset="0"/>
              <a:buChar char="•"/>
              <a:defRPr/>
            </a:pPr>
            <a:r>
              <a:rPr lang="en-US" altLang="nl-NL" sz="24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anonimiteit</a:t>
            </a:r>
            <a:r>
              <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 privacy </a:t>
            </a:r>
            <a:r>
              <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hoe?</a:t>
            </a:r>
            <a:endPar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Aft>
                <a:spcPct val="0"/>
              </a:spcAft>
              <a:buClr>
                <a:srgbClr val="CE0044"/>
              </a:buClr>
              <a:buSzPct val="120000"/>
              <a:buFont typeface="Arial" panose="020B0604020202020204" pitchFamily="34" charset="0"/>
              <a:buChar char="•"/>
              <a:defRPr/>
            </a:pPr>
            <a:r>
              <a:rPr lang="en-US" altLang="nl-NL" sz="2400" dirty="0" err="1">
                <a:solidFill>
                  <a:srgbClr val="000000"/>
                </a:solidFill>
                <a:latin typeface="Open Sans" panose="020B0606030504020204" pitchFamily="34" charset="0"/>
                <a:ea typeface="Open Sans" panose="020B0606030504020204" pitchFamily="34" charset="0"/>
                <a:cs typeface="Open Sans" panose="020B0606030504020204" pitchFamily="34" charset="0"/>
              </a:rPr>
              <a:t>bewaartermijn</a:t>
            </a:r>
            <a:endPar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Aft>
                <a:spcPct val="0"/>
              </a:spcAft>
              <a:buClr>
                <a:srgbClr val="CE0044"/>
              </a:buClr>
              <a:buSzPct val="120000"/>
              <a:buFont typeface="Arial" panose="020B0604020202020204" pitchFamily="34" charset="0"/>
              <a:buChar char="•"/>
              <a:defRPr/>
            </a:pPr>
            <a:endParaRPr kumimoji="0" lang="nl-NL" altLang="nl-NL" sz="26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383328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nl-NL" sz="2000" dirty="0">
                <a:latin typeface="Open Sans" panose="020B0606030504020204"/>
              </a:rPr>
              <a:t>Zoekstrategie:</a:t>
            </a:r>
          </a:p>
          <a:p>
            <a:pPr lvl="1">
              <a:buFont typeface="Arial" panose="020B0604020202020204" pitchFamily="34" charset="0"/>
              <a:buChar char="•"/>
            </a:pPr>
            <a:r>
              <a:rPr lang="nl-NL" sz="2000" dirty="0">
                <a:latin typeface="Open Sans" panose="020B0606030504020204"/>
              </a:rPr>
              <a:t>misschien niet uitputtend gezocht (niet in alle databanken of niet met maximale zoektermen),</a:t>
            </a:r>
          </a:p>
          <a:p>
            <a:pPr marL="725488" lvl="1" indent="0">
              <a:buNone/>
            </a:pPr>
            <a:r>
              <a:rPr lang="nl-NL" sz="2000" i="1" dirty="0">
                <a:latin typeface="Open Sans" panose="020B0606030504020204"/>
              </a:rPr>
              <a:t>maar... toch voldoende informatie verkregen voor een antwoord op de onderzoeksvraag .</a:t>
            </a:r>
          </a:p>
          <a:p>
            <a:r>
              <a:rPr lang="nl-NL" sz="2000" dirty="0">
                <a:latin typeface="Open Sans" panose="020B0606030504020204"/>
              </a:rPr>
              <a:t>Beoordeling:</a:t>
            </a:r>
          </a:p>
          <a:p>
            <a:pPr lvl="1">
              <a:buFont typeface="Arial" panose="020B0604020202020204" pitchFamily="34" charset="0"/>
              <a:buChar char="•"/>
            </a:pPr>
            <a:r>
              <a:rPr lang="nl-NL" sz="2000" dirty="0">
                <a:latin typeface="Open Sans" panose="020B0606030504020204"/>
              </a:rPr>
              <a:t>gebruik gemaakt van speciale beoordelingsformulieren,</a:t>
            </a:r>
          </a:p>
          <a:p>
            <a:pPr marL="725488" lvl="2" indent="0">
              <a:buNone/>
            </a:pPr>
            <a:r>
              <a:rPr lang="nl-NL" sz="1800" i="1" dirty="0">
                <a:latin typeface="Open Sans" panose="020B0606030504020204"/>
              </a:rPr>
              <a:t>zodat alle relevante aspecten kritisch beoordeeld zijn.</a:t>
            </a:r>
          </a:p>
          <a:p>
            <a:r>
              <a:rPr lang="nl-NL" sz="2000" dirty="0">
                <a:latin typeface="Open Sans" panose="020B0606030504020204"/>
              </a:rPr>
              <a:t>Verkrijgbaarheid full-textversies:</a:t>
            </a:r>
          </a:p>
          <a:p>
            <a:pPr lvl="1">
              <a:buFont typeface="Arial" panose="020B0604020202020204" pitchFamily="34" charset="0"/>
              <a:buChar char="•"/>
            </a:pPr>
            <a:r>
              <a:rPr lang="nl-NL" sz="2000" dirty="0">
                <a:latin typeface="Open Sans" panose="020B0606030504020204"/>
              </a:rPr>
              <a:t>mogelijk niet alle relevante artikelen beschikbaar,</a:t>
            </a:r>
          </a:p>
          <a:p>
            <a:pPr marL="725488" lvl="1" indent="0">
              <a:buNone/>
            </a:pPr>
            <a:r>
              <a:rPr lang="nl-NL" sz="2000" i="1" dirty="0">
                <a:latin typeface="Open Sans" panose="020B0606030504020204"/>
              </a:rPr>
              <a:t>maar... toch voldoende informatie verkregen voor een antwoord op de onderzoeksvraag </a:t>
            </a:r>
            <a:endParaRPr lang="nl-NL" sz="2000" dirty="0">
              <a:latin typeface="Open Sans" panose="020B0606030504020204"/>
            </a:endParaRPr>
          </a:p>
          <a:p>
            <a:pPr marL="725488" lvl="2" indent="0">
              <a:buNone/>
            </a:pPr>
            <a:endParaRPr lang="nl-NL" sz="1800" i="1" dirty="0">
              <a:latin typeface="Open Sans" panose="020B0606030504020204"/>
            </a:endParaRPr>
          </a:p>
          <a:p>
            <a:pPr marL="725488" lvl="1" indent="0">
              <a:buNone/>
            </a:pPr>
            <a:endParaRPr lang="nl-NL" sz="2000" dirty="0">
              <a:latin typeface="Open Sans" panose="020B0606030504020204"/>
            </a:endParaRPr>
          </a:p>
        </p:txBody>
      </p:sp>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5. Methodologische reflectie literatuurstudie [discussie]</a:t>
            </a:r>
          </a:p>
        </p:txBody>
      </p:sp>
    </p:spTree>
    <p:extLst>
      <p:ext uri="{BB962C8B-B14F-4D97-AF65-F5344CB8AC3E}">
        <p14:creationId xmlns:p14="http://schemas.microsoft.com/office/powerpoint/2010/main" val="513296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6. Samengestelde woorden? Eén woord!</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90"/>
            <a:ext cx="933261" cy="500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nl-NL"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Fout:</a:t>
            </a:r>
            <a:endParaRPr lang="en-US"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eaLnBrk="0" fontAlgn="base" hangingPunct="0">
              <a:spcAft>
                <a:spcPct val="0"/>
              </a:spcAft>
              <a:buClr>
                <a:srgbClr val="CE0044"/>
              </a:buClr>
              <a:buSzPct val="120000"/>
              <a:buFont typeface="Arial" panose="020B0604020202020204" pitchFamily="34" charset="0"/>
              <a:buChar char="•"/>
              <a:defRPr/>
            </a:pPr>
            <a:endParaRPr kumimoji="0" lang="nl-NL" altLang="nl-NL" sz="26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 name="Rounded Rectangle 1"/>
          <p:cNvSpPr/>
          <p:nvPr/>
        </p:nvSpPr>
        <p:spPr>
          <a:xfrm>
            <a:off x="564463" y="2221156"/>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leefstijl verandering</a:t>
            </a:r>
          </a:p>
        </p:txBody>
      </p:sp>
      <p:sp>
        <p:nvSpPr>
          <p:cNvPr id="5" name="Rounded Rectangle 4"/>
          <p:cNvSpPr/>
          <p:nvPr/>
        </p:nvSpPr>
        <p:spPr>
          <a:xfrm>
            <a:off x="564463" y="2948066"/>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kennis te kort</a:t>
            </a:r>
          </a:p>
        </p:txBody>
      </p:sp>
      <p:sp>
        <p:nvSpPr>
          <p:cNvPr id="7" name="Rounded Rectangle 6"/>
          <p:cNvSpPr/>
          <p:nvPr/>
        </p:nvSpPr>
        <p:spPr>
          <a:xfrm>
            <a:off x="564463" y="3734254"/>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leerling verpleegkundige</a:t>
            </a:r>
          </a:p>
        </p:txBody>
      </p:sp>
      <p:sp>
        <p:nvSpPr>
          <p:cNvPr id="8" name="Rounded Rectangle 7"/>
          <p:cNvSpPr/>
          <p:nvPr/>
        </p:nvSpPr>
        <p:spPr>
          <a:xfrm>
            <a:off x="564463" y="4520442"/>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gewicht reductie</a:t>
            </a:r>
          </a:p>
        </p:txBody>
      </p:sp>
      <p:sp>
        <p:nvSpPr>
          <p:cNvPr id="14" name="Rounded Rectangle 13"/>
          <p:cNvSpPr/>
          <p:nvPr/>
        </p:nvSpPr>
        <p:spPr>
          <a:xfrm>
            <a:off x="564463" y="5275886"/>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spierkracht verlies</a:t>
            </a:r>
          </a:p>
        </p:txBody>
      </p:sp>
      <p:sp>
        <p:nvSpPr>
          <p:cNvPr id="15"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4339184" y="2146732"/>
            <a:ext cx="4217087" cy="500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nl-NL" altLang="nl-NL" sz="2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Hoe dan?</a:t>
            </a:r>
          </a:p>
          <a:p>
            <a:pPr marR="0" lvl="0" algn="l" defTabSz="914400" rtl="0" eaLnBrk="0" fontAlgn="base" latinLnBrk="0" hangingPunct="0">
              <a:lnSpc>
                <a:spcPct val="100000"/>
              </a:lnSpc>
              <a:spcBef>
                <a:spcPct val="20000"/>
              </a:spcBef>
              <a:spcAft>
                <a:spcPct val="0"/>
              </a:spcAft>
              <a:buClr>
                <a:srgbClr val="CE0044"/>
              </a:buClr>
              <a:buSzPct val="120000"/>
              <a:buNone/>
              <a:tabLst/>
              <a:defRPr/>
            </a:pP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Maak er één woord van, bijvoorbeeld leefstijlverandering, kennistekort, spierkrachtverlies, spoedeisendehulpafdeling.</a:t>
            </a:r>
          </a:p>
          <a:p>
            <a:pPr marR="0" lvl="0" algn="l" defTabSz="914400" rtl="0" eaLnBrk="0" fontAlgn="base" latinLnBrk="0" hangingPunct="0">
              <a:lnSpc>
                <a:spcPct val="100000"/>
              </a:lnSpc>
              <a:spcBef>
                <a:spcPct val="20000"/>
              </a:spcBef>
              <a:spcAft>
                <a:spcPct val="0"/>
              </a:spcAft>
              <a:buClr>
                <a:srgbClr val="CE0044"/>
              </a:buClr>
              <a:buSzPct val="120000"/>
              <a:buNone/>
              <a:tabLst/>
              <a:defRPr/>
            </a:pP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Soms is nodig:</a:t>
            </a:r>
          </a:p>
          <a:p>
            <a:pPr marL="271463" indent="-271463" eaLnBrk="0" fontAlgn="base" hangingPunct="0">
              <a:spcAft>
                <a:spcPct val="0"/>
              </a:spcAft>
              <a:buClr>
                <a:srgbClr val="CE0044"/>
              </a:buClr>
              <a:buSzPct val="120000"/>
              <a:buFont typeface="Arial" panose="020B0604020202020204" pitchFamily="34" charset="0"/>
              <a:buChar char="•"/>
              <a:defRPr/>
            </a:pPr>
            <a:r>
              <a:rPr lang="nl-NL" altLang="nl-NL" sz="20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koppelteken</a:t>
            </a: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 bijvoorbeeld leerling-verpleegkundige;</a:t>
            </a:r>
          </a:p>
          <a:p>
            <a:pPr marL="271463" indent="-271463" eaLnBrk="0" fontAlgn="base" hangingPunct="0">
              <a:spcAft>
                <a:spcPct val="0"/>
              </a:spcAft>
              <a:buClr>
                <a:srgbClr val="CE0044"/>
              </a:buClr>
              <a:buSzPct val="120000"/>
              <a:buFont typeface="Arial" panose="020B0604020202020204" pitchFamily="34" charset="0"/>
              <a:buChar char="•"/>
              <a:defRPr/>
            </a:pPr>
            <a:r>
              <a:rPr lang="nl-NL" altLang="nl-NL" sz="20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tussen-s</a:t>
            </a: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(daar waar dat beter klinkt), bijvoorbeeld gewichtsreductie.</a:t>
            </a:r>
          </a:p>
          <a:p>
            <a:pPr eaLnBrk="0" fontAlgn="base" hangingPunct="0">
              <a:spcAft>
                <a:spcPct val="0"/>
              </a:spcAft>
              <a:buClr>
                <a:srgbClr val="CE0044"/>
              </a:buClr>
              <a:buSzPct val="120000"/>
              <a:buNone/>
              <a:defRPr/>
            </a:pPr>
            <a:endParaRPr kumimoji="0" lang="nl-NL" altLang="nl-NL" sz="24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6" name="Rounded Rectangle 15"/>
          <p:cNvSpPr/>
          <p:nvPr/>
        </p:nvSpPr>
        <p:spPr>
          <a:xfrm>
            <a:off x="564463" y="6031330"/>
            <a:ext cx="3386648" cy="425669"/>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nl-NL" dirty="0">
                <a:latin typeface="Open Sans" panose="020B0606030504020204"/>
              </a:rPr>
              <a:t>spoedeisende hulp afdeling</a:t>
            </a:r>
          </a:p>
        </p:txBody>
      </p:sp>
    </p:spTree>
    <p:extLst>
      <p:ext uri="{BB962C8B-B14F-4D97-AF65-F5344CB8AC3E}">
        <p14:creationId xmlns:p14="http://schemas.microsoft.com/office/powerpoint/2010/main" val="3094423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7. Je hebt de anonimiteit gewaarborgd, maar hoe? [methoden]</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7763139"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342900" indent="-342900" eaLnBrk="0" fontAlgn="base" hangingPunct="0">
              <a:spcAft>
                <a:spcPct val="0"/>
              </a:spcAft>
              <a:buClr>
                <a:srgbClr val="CE0044"/>
              </a:buClr>
              <a:buSzPct val="120000"/>
              <a:buFont typeface="Arial" panose="020B0604020202020204" pitchFamily="34" charset="0"/>
              <a:buChar char="•"/>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 door de tot personen herleidbare gegevens uit de bestanden te vervangen door codes.” </a:t>
            </a:r>
          </a:p>
          <a:p>
            <a:pPr marL="361950" lvl="1" indent="-3175" eaLnBrk="0" fontAlgn="base" hangingPunct="0">
              <a:spcAft>
                <a:spcPct val="0"/>
              </a:spcAft>
              <a:buClr>
                <a:srgbClr val="CE0044"/>
              </a:buClr>
              <a:buSzPct val="120000"/>
              <a:buFontTx/>
              <a:buNone/>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Bedoelde bestanden kunnen zijn: transcripten en databestanden in SPSS of Excel.</a:t>
            </a:r>
          </a:p>
        </p:txBody>
      </p:sp>
    </p:spTree>
    <p:extLst>
      <p:ext uri="{BB962C8B-B14F-4D97-AF65-F5344CB8AC3E}">
        <p14:creationId xmlns:p14="http://schemas.microsoft.com/office/powerpoint/2010/main" val="3385727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8. Wat wordt verstaan onder member check?</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786233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eaLnBrk="0" fontAlgn="base" hangingPunct="0">
              <a:spcAft>
                <a:spcPct val="0"/>
              </a:spcAft>
              <a:buClr>
                <a:srgbClr val="CE0044"/>
              </a:buClr>
              <a:buSzPct val="120000"/>
              <a:buNone/>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Let op: member check is </a:t>
            </a:r>
            <a:r>
              <a:rPr lang="nl-NL" altLang="nl-NL" sz="22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niet</a:t>
            </a: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het laten lezen van het interviewtranscript door de geïnterviewde. Bij member check wordt aan de geïnterviewde vooral gevraagd of hij/zij het eens is met omschrijvingen, interpretaties en conclusies.</a:t>
            </a:r>
          </a:p>
          <a:p>
            <a:pPr marL="441325" eaLnBrk="0" fontAlgn="base" hangingPunct="0">
              <a:spcAft>
                <a:spcPct val="0"/>
              </a:spcAft>
              <a:buClr>
                <a:srgbClr val="CE0044"/>
              </a:buClr>
              <a:buSzPct val="120000"/>
              <a:buNone/>
              <a:defRPr/>
            </a:pPr>
            <a:endPar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0" fontAlgn="base" hangingPunct="0">
              <a:spcAft>
                <a:spcPct val="0"/>
              </a:spcAft>
              <a:buClr>
                <a:srgbClr val="CE0044"/>
              </a:buClr>
              <a:buSzPct val="120000"/>
              <a:buNone/>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Overigens kun je member check ook toepassen bij kwantitatief onderzoek </a:t>
            </a:r>
            <a:r>
              <a:rPr lang="nl-NL" altLang="nl-NL" sz="22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(Honingh, 2008)</a:t>
            </a: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p>
        </p:txBody>
      </p:sp>
    </p:spTree>
    <p:extLst>
      <p:ext uri="{BB962C8B-B14F-4D97-AF65-F5344CB8AC3E}">
        <p14:creationId xmlns:p14="http://schemas.microsoft.com/office/powerpoint/2010/main" val="642135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9. Het meetinstrument wordt beschreven in de tekst</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38720" y="1495168"/>
            <a:ext cx="7633730" cy="4995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eaLnBrk="0" fontAlgn="base" hangingPunct="0">
              <a:spcAft>
                <a:spcPct val="0"/>
              </a:spcAft>
              <a:buClr>
                <a:srgbClr val="CE0044"/>
              </a:buClr>
              <a:buSzPct val="120000"/>
              <a:buNone/>
              <a:defRPr/>
            </a:pPr>
            <a:r>
              <a:rPr lang="nl-NL" altLang="nl-NL" sz="20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Topiclijst</a:t>
            </a: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 noem de (belangrijkste) topics of onderwerpen in de methodenparagraaf, onder het kopje ‘Dataverzameling’.</a:t>
            </a:r>
          </a:p>
          <a:p>
            <a:pPr eaLnBrk="0" fontAlgn="base" hangingPunct="0">
              <a:spcAft>
                <a:spcPct val="0"/>
              </a:spcAft>
              <a:buClr>
                <a:srgbClr val="CE0044"/>
              </a:buClr>
              <a:buSzPct val="120000"/>
              <a:buNone/>
              <a:defRPr/>
            </a:pPr>
            <a:endParaRPr lang="nl-NL" altLang="nl-NL" sz="1200"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lvl="1" eaLnBrk="0" fontAlgn="base" hangingPunct="0">
              <a:spcAft>
                <a:spcPct val="0"/>
              </a:spcAft>
              <a:buClr>
                <a:srgbClr val="CE0044"/>
              </a:buClr>
              <a:buSzPct val="120000"/>
              <a:buNone/>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“Onderwerpen van gesprek waren:</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ervaringen met sociaal kwetsbare patiënten met sociale problemen;</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opsporen/herkennen van deze problemen [...]; </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de rol van de huisarts bij de aanpak van deze problemen;</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samenwerking met partners in de wijk en het sociale domein;</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het belang van integrale zorg;</a:t>
            </a:r>
          </a:p>
          <a:p>
            <a:pPr lvl="1" eaLnBrk="0" fontAlgn="base" hangingPunct="0">
              <a:spcAft>
                <a:spcPct val="0"/>
              </a:spcAft>
              <a:buClr>
                <a:srgbClr val="CE0044"/>
              </a:buClr>
              <a:buSzPct val="120000"/>
              <a:buFont typeface="Arial" panose="020B0604020202020204" pitchFamily="34" charset="0"/>
              <a:buChar char="•"/>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belemmeringen en voorwaarden om integrale zorg te leveren.”</a:t>
            </a:r>
          </a:p>
          <a:p>
            <a:pPr lvl="1" eaLnBrk="0" fontAlgn="base" hangingPunct="0">
              <a:spcAft>
                <a:spcPct val="0"/>
              </a:spcAft>
              <a:buClr>
                <a:srgbClr val="CE0044"/>
              </a:buClr>
              <a:buSzPct val="120000"/>
              <a:buFont typeface="Arial" panose="020B0604020202020204" pitchFamily="34" charset="0"/>
              <a:buChar char="•"/>
              <a:defRPr/>
            </a:pPr>
            <a:endParaRPr lang="nl-NL" altLang="nl-NL" sz="18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722313" lvl="1" indent="0" eaLnBrk="0" fontAlgn="base" hangingPunct="0">
              <a:spcAft>
                <a:spcPct val="0"/>
              </a:spcAft>
              <a:buClr>
                <a:srgbClr val="CE0044"/>
              </a:buClr>
              <a:buSzPct val="120000"/>
              <a:buNone/>
              <a:defRPr/>
            </a:pPr>
            <a:r>
              <a:rPr lang="nl-NL" altLang="nl-NL"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Uit </a:t>
            </a:r>
            <a:r>
              <a:rPr lang="en-US" sz="1800" dirty="0">
                <a:latin typeface="Open Sans" panose="020B0606030504020204"/>
              </a:rPr>
              <a:t>‘</a:t>
            </a:r>
            <a:r>
              <a:rPr lang="nl-NL" sz="1800" dirty="0">
                <a:latin typeface="Open Sans" panose="020B0606030504020204"/>
              </a:rPr>
              <a:t>Integrale zorg: ervaringen en opvattingen van huisartsen’ (Scheffer &amp; van den Muijsenbergh, 2019)</a:t>
            </a:r>
            <a:r>
              <a:rPr lang="nl-NL" altLang="nl-NL" sz="1800" dirty="0">
                <a:solidFill>
                  <a:srgbClr val="000000"/>
                </a:solidFill>
                <a:latin typeface="Open Sans" panose="020B0606030504020204" pitchFamily="34" charset="0"/>
                <a:ea typeface="Open Sans" panose="020B0606030504020204" pitchFamily="34" charset="0"/>
                <a:cs typeface="Open Sans" panose="020B0606030504020204" pitchFamily="34" charset="0"/>
              </a:rPr>
              <a:t> </a:t>
            </a:r>
            <a:endParaRPr lang="nl-NL" altLang="nl-NL" sz="2200"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101953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Het meetinstrument wordt beschreven in de tekst (vervolg - 1)</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57770" y="1409442"/>
            <a:ext cx="786233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eaLnBrk="0" fontAlgn="base" hangingPunct="0">
              <a:spcAft>
                <a:spcPct val="0"/>
              </a:spcAft>
              <a:buClr>
                <a:srgbClr val="CE0044"/>
              </a:buClr>
              <a:buSzPct val="120000"/>
              <a:buNone/>
              <a:defRPr/>
            </a:pPr>
            <a:r>
              <a:rPr lang="nl-NL" altLang="nl-NL" sz="2000" b="1" dirty="0">
                <a:solidFill>
                  <a:srgbClr val="000000"/>
                </a:solidFill>
                <a:latin typeface="Open Sans" panose="020B0606030504020204" pitchFamily="34" charset="0"/>
                <a:ea typeface="Open Sans" panose="020B0606030504020204" pitchFamily="34" charset="0"/>
                <a:cs typeface="Open Sans" panose="020B0606030504020204" pitchFamily="34" charset="0"/>
              </a:rPr>
              <a:t>Enquête c.q. vragenlijst: </a:t>
            </a:r>
            <a:r>
              <a:rPr lang="nl-NL"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rPr>
              <a:t>noem welke gegevens worden verzameld, en welk(e) instrument(en) hiervoor wordt (worden) gebruikt.</a:t>
            </a:r>
            <a:endParaRPr lang="nl-NL" altLang="nl-NL" sz="2000"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eaLnBrk="0" fontAlgn="base" hangingPunct="0">
              <a:spcAft>
                <a:spcPct val="0"/>
              </a:spcAft>
              <a:buClr>
                <a:srgbClr val="CE0044"/>
              </a:buClr>
              <a:buSzPct val="120000"/>
              <a:buNone/>
              <a:defRPr/>
            </a:pPr>
            <a:endParaRPr lang="nl-NL" altLang="nl-NL" sz="1050"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714375" lvl="1" indent="7938" eaLnBrk="0" fontAlgn="base" hangingPunct="0">
              <a:spcAft>
                <a:spcPct val="0"/>
              </a:spcAft>
              <a:buClr>
                <a:srgbClr val="CE0044"/>
              </a:buClr>
              <a:buSzPct val="120000"/>
              <a:buNone/>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“We maten de ervaren gezondheid met het 1e item van de ’36-item short-form health survey’ (SF-36),</a:t>
            </a:r>
            <a:r>
              <a:rPr lang="nl-NL" altLang="nl-NL" sz="1800" baseline="30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4</a:t>
            </a: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 en de aanwezigheid van chronische aandoeningen met een lijst van het Centraal Bureau voor de Statistiek.</a:t>
            </a:r>
            <a:r>
              <a:rPr lang="nl-NL" altLang="nl-NL" sz="1800" baseline="30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5</a:t>
            </a: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  Voor 19 aandoeningen gaven respondenten aan of zij deze in de afgelopen 12 maanden hadden gehad.</a:t>
            </a:r>
          </a:p>
          <a:p>
            <a:pPr marL="714375" lvl="1" indent="7938" eaLnBrk="0" fontAlgn="base" hangingPunct="0">
              <a:spcAft>
                <a:spcPct val="0"/>
              </a:spcAft>
              <a:buClr>
                <a:srgbClr val="CE0044"/>
              </a:buClr>
              <a:buSzPct val="120000"/>
              <a:buNone/>
              <a:defRPr/>
            </a:pP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We gebruikten de ‘Harvard trauma questionnaire’ (HTQ) om symptomen van PTSS in de voorafgaande week te meten (1 = ‘helemaal geen last’ tot 4 = ‘zeer veel last’).</a:t>
            </a:r>
            <a:r>
              <a:rPr lang="nl-NL" altLang="nl-NL" sz="1800" baseline="30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6</a:t>
            </a:r>
            <a:r>
              <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 Een gemiddelde itemscore van ≥ 2,5 op de 16 items is indicatief voor de diagnose ‘PTSS’; deze items zijn afgeleid van de DSM-IV-criteria. [...]”</a:t>
            </a:r>
          </a:p>
          <a:p>
            <a:pPr marL="714375" lvl="1" indent="7938" eaLnBrk="0" fontAlgn="base" hangingPunct="0">
              <a:spcAft>
                <a:spcPct val="0"/>
              </a:spcAft>
              <a:buClr>
                <a:srgbClr val="CE0044"/>
              </a:buClr>
              <a:buSzPct val="120000"/>
              <a:buNone/>
              <a:defRPr/>
            </a:pPr>
            <a:endParaRPr lang="nl-NL" altLang="nl-NL" sz="18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endParaRPr>
          </a:p>
          <a:p>
            <a:pPr marL="714375" lvl="1" indent="7938" eaLnBrk="0" fontAlgn="base" hangingPunct="0">
              <a:spcAft>
                <a:spcPct val="0"/>
              </a:spcAft>
              <a:buClr>
                <a:srgbClr val="CE0044"/>
              </a:buClr>
              <a:buSzPct val="120000"/>
              <a:buNone/>
              <a:defRPr/>
            </a:pPr>
            <a:r>
              <a:rPr lang="nl-NL" altLang="nl-NL" sz="1800" dirty="0">
                <a:latin typeface="Open Sans" panose="020B0606030504020204" pitchFamily="34" charset="0"/>
                <a:ea typeface="Open Sans" panose="020B0606030504020204" pitchFamily="34" charset="0"/>
                <a:cs typeface="Open Sans" panose="020B0606030504020204" pitchFamily="34" charset="0"/>
              </a:rPr>
              <a:t>Uit ‘Gezondheid en zorggebruik van vluchtelingen’ (Lamkaddem, Stronks, Gerritsen, Devillé, &amp; Essink-Bot, 2013)</a:t>
            </a:r>
          </a:p>
        </p:txBody>
      </p:sp>
    </p:spTree>
    <p:extLst>
      <p:ext uri="{BB962C8B-B14F-4D97-AF65-F5344CB8AC3E}">
        <p14:creationId xmlns:p14="http://schemas.microsoft.com/office/powerpoint/2010/main" val="1634124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Het meetinstrument wordt beschreven in de tekst (vervolg - 2)</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57770" y="1409442"/>
            <a:ext cx="786233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eaLnBrk="0" fontAlgn="base" hangingPunct="0">
              <a:spcAft>
                <a:spcPct val="0"/>
              </a:spcAft>
              <a:buClr>
                <a:srgbClr val="CE0044"/>
              </a:buClr>
              <a:buSzPct val="120000"/>
              <a:buNone/>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Alternatieve beschrijving (zie vorige dia):</a:t>
            </a:r>
          </a:p>
          <a:p>
            <a:pPr eaLnBrk="0" fontAlgn="base" hangingPunct="0">
              <a:spcAft>
                <a:spcPct val="0"/>
              </a:spcAft>
              <a:buClr>
                <a:srgbClr val="CE0044"/>
              </a:buClr>
              <a:buSzPct val="120000"/>
              <a:buNone/>
              <a:defRPr/>
            </a:pPr>
            <a:endParaRPr lang="nl-NL" altLang="nl-NL" sz="1050" b="1"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714375" lvl="1" indent="7938" eaLnBrk="0" fontAlgn="base" hangingPunct="0">
              <a:spcAft>
                <a:spcPct val="0"/>
              </a:spcAft>
              <a:buClr>
                <a:srgbClr val="CE0044"/>
              </a:buClr>
              <a:buSzPct val="120000"/>
              <a:buNone/>
              <a:defRPr/>
            </a:pPr>
            <a:r>
              <a:rPr lang="nl-NL" altLang="nl-NL" sz="2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De volgende gegevens werden verzameld:</a:t>
            </a:r>
          </a:p>
          <a:p>
            <a:pPr marL="1057275" lvl="1" indent="-342900" eaLnBrk="0" fontAlgn="base" hangingPunct="0">
              <a:spcAft>
                <a:spcPct val="0"/>
              </a:spcAft>
              <a:buClr>
                <a:srgbClr val="CE0044"/>
              </a:buClr>
              <a:buSzPct val="120000"/>
              <a:buFont typeface="Arial" panose="020B0604020202020204" pitchFamily="34" charset="0"/>
              <a:buChar char="•"/>
              <a:defRPr/>
            </a:pPr>
            <a:r>
              <a:rPr lang="nl-NL" altLang="nl-NL" sz="2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ervaren gezondheid. Deze werd gemeten met het 1e item van de ’36-item short-form health survey’ (SF-36);</a:t>
            </a:r>
          </a:p>
          <a:p>
            <a:pPr marL="1057275" lvl="1" indent="-342900" eaLnBrk="0" fontAlgn="base" hangingPunct="0">
              <a:spcAft>
                <a:spcPct val="0"/>
              </a:spcAft>
              <a:buClr>
                <a:srgbClr val="CE0044"/>
              </a:buClr>
              <a:buSzPct val="120000"/>
              <a:buFont typeface="Arial" panose="020B0604020202020204" pitchFamily="34" charset="0"/>
              <a:buChar char="•"/>
              <a:defRPr/>
            </a:pPr>
            <a:r>
              <a:rPr lang="nl-NL" altLang="nl-NL" sz="2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aanwezigheid van chronische aandoeningen in de afgelopen 12 maanden. Hiervoor werd gebruik gemaakt van een lijst met 19 aandoeningen van het Centraal Bureau voor de Statistiek;</a:t>
            </a:r>
          </a:p>
          <a:p>
            <a:pPr marL="1057275" lvl="1" indent="-342900" eaLnBrk="0" fontAlgn="base" hangingPunct="0">
              <a:spcAft>
                <a:spcPct val="0"/>
              </a:spcAft>
              <a:buClr>
                <a:srgbClr val="CE0044"/>
              </a:buClr>
              <a:buSzPct val="120000"/>
              <a:buFont typeface="Arial" panose="020B0604020202020204" pitchFamily="34" charset="0"/>
              <a:buChar char="•"/>
              <a:defRPr/>
            </a:pPr>
            <a:r>
              <a:rPr lang="nl-NL" altLang="nl-NL" sz="2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symptomen van PTSS in de voorafgaande week. Dit werd gemeten met behulp van de ‘Harvard trauma questionnaire’ (HTQ). De vragen werden beantwoord op een schaal van 1 = ‘helemaal geen last’ tot 4 = ‘zeer veel last’.</a:t>
            </a:r>
          </a:p>
          <a:p>
            <a:pPr marL="1057275" lvl="1" indent="-342900" eaLnBrk="0" fontAlgn="base" hangingPunct="0">
              <a:spcAft>
                <a:spcPct val="0"/>
              </a:spcAft>
              <a:buClr>
                <a:srgbClr val="CE0044"/>
              </a:buClr>
              <a:buSzPct val="120000"/>
              <a:buFont typeface="Arial" panose="020B0604020202020204" pitchFamily="34" charset="0"/>
              <a:buChar char="•"/>
              <a:defRPr/>
            </a:pPr>
            <a:r>
              <a:rPr lang="nl-NL" altLang="nl-NL" sz="20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a:t>
            </a:r>
          </a:p>
        </p:txBody>
      </p:sp>
    </p:spTree>
    <p:extLst>
      <p:ext uri="{BB962C8B-B14F-4D97-AF65-F5344CB8AC3E}">
        <p14:creationId xmlns:p14="http://schemas.microsoft.com/office/powerpoint/2010/main" val="2232130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Titel 2">
            <a:extLst>
              <a:ext uri="{FF2B5EF4-FFF2-40B4-BE49-F238E27FC236}">
                <a16:creationId xmlns:a16="http://schemas.microsoft.com/office/drawing/2014/main" id="{0696D40E-AA9A-4840-8F6B-F6591E36DDC6}"/>
              </a:ext>
            </a:extLst>
          </p:cNvPr>
          <p:cNvSpPr>
            <a:spLocks noGrp="1"/>
          </p:cNvSpPr>
          <p:nvPr>
            <p:ph type="title"/>
          </p:nvPr>
        </p:nvSpPr>
        <p:spPr>
          <a:xfrm>
            <a:off x="0" y="5129213"/>
            <a:ext cx="9144000" cy="1728787"/>
          </a:xfrm>
        </p:spPr>
        <p:txBody>
          <a:bodyPr/>
          <a:lstStyle/>
          <a:p>
            <a:r>
              <a:rPr lang="en-US" altLang="nl-NL" dirty="0">
                <a:latin typeface="Open Sans" panose="020B0606030504020204" pitchFamily="34" charset="0"/>
              </a:rPr>
              <a:t>QUIZ</a:t>
            </a:r>
            <a:endParaRPr lang="nl-NL" altLang="nl-NL" dirty="0">
              <a:latin typeface="Open Sans" panose="020B0606030504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8179" y="930165"/>
            <a:ext cx="6526924" cy="3263462"/>
          </a:xfrm>
          <a:prstGeom prst="rect">
            <a:avLst/>
          </a:prstGeom>
        </p:spPr>
      </p:pic>
    </p:spTree>
    <p:extLst>
      <p:ext uri="{BB962C8B-B14F-4D97-AF65-F5344CB8AC3E}">
        <p14:creationId xmlns:p14="http://schemas.microsoft.com/office/powerpoint/2010/main" val="2862992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EC30F56-AE28-4463-92DA-57DCB58901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574260"/>
            <a:ext cx="9144000" cy="6096000"/>
          </a:xfrm>
          <a:prstGeom prst="rect">
            <a:avLst/>
          </a:prstGeom>
        </p:spPr>
      </p:pic>
      <p:sp>
        <p:nvSpPr>
          <p:cNvPr id="228355" name="Titel 2">
            <a:extLst>
              <a:ext uri="{FF2B5EF4-FFF2-40B4-BE49-F238E27FC236}">
                <a16:creationId xmlns:a16="http://schemas.microsoft.com/office/drawing/2014/main" id="{0696D40E-AA9A-4840-8F6B-F6591E36DDC6}"/>
              </a:ext>
            </a:extLst>
          </p:cNvPr>
          <p:cNvSpPr>
            <a:spLocks noGrp="1"/>
          </p:cNvSpPr>
          <p:nvPr>
            <p:ph type="title"/>
          </p:nvPr>
        </p:nvSpPr>
        <p:spPr>
          <a:xfrm>
            <a:off x="0" y="5129213"/>
            <a:ext cx="9144000" cy="1728787"/>
          </a:xfrm>
        </p:spPr>
        <p:txBody>
          <a:bodyPr/>
          <a:lstStyle/>
          <a:p>
            <a:r>
              <a:rPr lang="en-US" altLang="nl-NL" dirty="0">
                <a:latin typeface="Open Sans" panose="020B0606030504020204" pitchFamily="34" charset="0"/>
              </a:rPr>
              <a:t>RESPONSIE &amp; VERDIEPING </a:t>
            </a:r>
            <a:br>
              <a:rPr lang="en-US" altLang="nl-NL" dirty="0">
                <a:latin typeface="Open Sans" panose="020B0606030504020204" pitchFamily="34" charset="0"/>
              </a:rPr>
            </a:br>
            <a:r>
              <a:rPr lang="en-US" altLang="nl-NL" dirty="0">
                <a:latin typeface="Open Sans" panose="020B0606030504020204" pitchFamily="34" charset="0"/>
              </a:rPr>
              <a:t>(</a:t>
            </a:r>
            <a:r>
              <a:rPr lang="en-US" altLang="nl-NL" dirty="0" err="1">
                <a:latin typeface="Open Sans" panose="020B0606030504020204" pitchFamily="34" charset="0"/>
              </a:rPr>
              <a:t>plenair</a:t>
            </a:r>
            <a:r>
              <a:rPr lang="en-US" altLang="nl-NL" dirty="0">
                <a:latin typeface="Open Sans" panose="020B0606030504020204" pitchFamily="34" charset="0"/>
                <a:sym typeface="Wingdings" panose="05000000000000000000" pitchFamily="2" charset="2"/>
              </a:rPr>
              <a:t> </a:t>
            </a:r>
            <a:r>
              <a:rPr lang="en-US" altLang="nl-NL" dirty="0">
                <a:latin typeface="Open Sans" panose="020B0606030504020204" pitchFamily="34" charset="0"/>
              </a:rPr>
              <a:t> </a:t>
            </a:r>
            <a:r>
              <a:rPr lang="en-US" altLang="nl-NL" b="0" dirty="0" err="1">
                <a:latin typeface="Open Sans" panose="020B0606030504020204" pitchFamily="34" charset="0"/>
              </a:rPr>
              <a:t>verplicht</a:t>
            </a:r>
            <a:r>
              <a:rPr lang="en-US" altLang="nl-NL" dirty="0">
                <a:latin typeface="Open Sans" panose="020B0606030504020204" pitchFamily="34" charset="0"/>
              </a:rPr>
              <a:t>)</a:t>
            </a:r>
            <a:endParaRPr lang="nl-NL" altLang="nl-NL" dirty="0">
              <a:latin typeface="Open Sans" panose="020B0606030504020204" pitchFamily="34" charset="0"/>
            </a:endParaRPr>
          </a:p>
        </p:txBody>
      </p:sp>
      <p:sp>
        <p:nvSpPr>
          <p:cNvPr id="4" name="TextBox 3">
            <a:extLst>
              <a:ext uri="{FF2B5EF4-FFF2-40B4-BE49-F238E27FC236}">
                <a16:creationId xmlns:a16="http://schemas.microsoft.com/office/drawing/2014/main" id="{D46E6422-9A16-423A-8FDD-AD5432060C40}"/>
              </a:ext>
            </a:extLst>
          </p:cNvPr>
          <p:cNvSpPr txBox="1"/>
          <p:nvPr/>
        </p:nvSpPr>
        <p:spPr>
          <a:xfrm>
            <a:off x="395288" y="4040188"/>
            <a:ext cx="1467068" cy="461665"/>
          </a:xfrm>
          <a:prstGeom prst="rect">
            <a:avLst/>
          </a:prstGeom>
          <a:noFill/>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nl-NL" sz="2400" b="1" i="0" u="none" strike="noStrike" kern="1200" cap="none" spc="0" normalizeH="0" baseline="0" noProof="0" dirty="0">
                <a:ln>
                  <a:noFill/>
                </a:ln>
                <a:solidFill>
                  <a:srgbClr val="FFFFFF"/>
                </a:solidFill>
                <a:effectLst>
                  <a:outerShdw blurRad="38100" dist="38100" dir="2700000" algn="tl">
                    <a:srgbClr val="000000">
                      <a:alpha val="43137"/>
                    </a:srgbClr>
                  </a:outerShdw>
                </a:effectLst>
                <a:uLnTx/>
                <a:uFillTx/>
                <a:latin typeface="Open Sans" panose="020B0606030504020204" pitchFamily="34" charset="0"/>
                <a:ea typeface="Open Sans" panose="020B0606030504020204" pitchFamily="34" charset="0"/>
                <a:cs typeface="Open Sans" panose="020B0606030504020204" pitchFamily="34" charset="0"/>
              </a:rPr>
              <a:t>WEEK 16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QUIZ  - Vraag 1</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457200" indent="-457200" eaLnBrk="0" fontAlgn="base" hangingPunct="0">
              <a:spcAft>
                <a:spcPct val="0"/>
              </a:spcAft>
              <a:buClr>
                <a:srgbClr val="CE0044"/>
              </a:buClr>
              <a:buSzPct val="120000"/>
              <a:buFont typeface="+mj-lt"/>
              <a:buAutoNum type="arabicPeriod"/>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Hoe heet de WMO voluit?</a:t>
            </a:r>
          </a:p>
        </p:txBody>
      </p:sp>
    </p:spTree>
    <p:extLst>
      <p:ext uri="{BB962C8B-B14F-4D97-AF65-F5344CB8AC3E}">
        <p14:creationId xmlns:p14="http://schemas.microsoft.com/office/powerpoint/2010/main" val="2496189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QUIZ – Vraag 2</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457200" indent="-457200" eaLnBrk="0" fontAlgn="base" hangingPunct="0">
              <a:spcAft>
                <a:spcPct val="0"/>
              </a:spcAft>
              <a:buClr>
                <a:srgbClr val="CE0044"/>
              </a:buClr>
              <a:buSzPct val="120000"/>
              <a:buFont typeface="+mj-lt"/>
              <a:buAutoNum type="arabicPeriod" startAt="2"/>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Wat is er fout in de volgende zin?</a:t>
            </a:r>
          </a:p>
          <a:p>
            <a:pPr marL="441325" eaLnBrk="0" fontAlgn="base" hangingPunct="0">
              <a:spcAft>
                <a:spcPct val="0"/>
              </a:spcAft>
              <a:buClr>
                <a:srgbClr val="CE0044"/>
              </a:buClr>
              <a:buSzPct val="120000"/>
              <a:buFontTx/>
              <a:buNone/>
              <a:defRPr/>
            </a:pPr>
            <a:endPar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441325" eaLnBrk="0" fontAlgn="base" hangingPunct="0">
              <a:spcAft>
                <a:spcPct val="0"/>
              </a:spcAft>
              <a:buClr>
                <a:srgbClr val="CE0044"/>
              </a:buClr>
              <a:buSzPct val="120000"/>
              <a:buFontTx/>
              <a:buNone/>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Sandsdalen, Grøndahl, Hov, Høye, Rystedt, &amp; Wilde-Larsson (2016) concludeerde dat zorgprofessionals meer aandacht zouden moeten besteden aan symptoomverlichting in de palliatieve fase.</a:t>
            </a:r>
          </a:p>
        </p:txBody>
      </p:sp>
    </p:spTree>
    <p:extLst>
      <p:ext uri="{BB962C8B-B14F-4D97-AF65-F5344CB8AC3E}">
        <p14:creationId xmlns:p14="http://schemas.microsoft.com/office/powerpoint/2010/main" val="11551477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QUIZ – Vraag 3</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457200" indent="-457200" eaLnBrk="0" fontAlgn="base" hangingPunct="0">
              <a:spcAft>
                <a:spcPct val="0"/>
              </a:spcAft>
              <a:buClr>
                <a:srgbClr val="CE0044"/>
              </a:buClr>
              <a:buSzPct val="120000"/>
              <a:buFont typeface="+mj-lt"/>
              <a:buAutoNum type="arabicPeriod" startAt="3"/>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Wat is goed gespeld?</a:t>
            </a:r>
          </a:p>
          <a:p>
            <a:pPr marL="441325" eaLnBrk="0" fontAlgn="base" hangingPunct="0">
              <a:spcAft>
                <a:spcPct val="0"/>
              </a:spcAft>
              <a:buClr>
                <a:srgbClr val="CE0044"/>
              </a:buClr>
              <a:buSzPct val="120000"/>
              <a:buFontTx/>
              <a:buNone/>
              <a:defRPr/>
            </a:pPr>
            <a:endPar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898525" indent="-457200" eaLnBrk="0" fontAlgn="base" hangingPunct="0">
              <a:spcAft>
                <a:spcPct val="0"/>
              </a:spcAft>
              <a:buClr>
                <a:srgbClr val="CE0044"/>
              </a:buClr>
              <a:buSzPct val="120000"/>
              <a:buFontTx/>
              <a:buAutoNum type="alphaLcPeriod"/>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ten alle tijden</a:t>
            </a:r>
          </a:p>
          <a:p>
            <a:pPr marL="898525" indent="-457200" eaLnBrk="0" fontAlgn="base" hangingPunct="0">
              <a:spcAft>
                <a:spcPct val="0"/>
              </a:spcAft>
              <a:buClr>
                <a:srgbClr val="CE0044"/>
              </a:buClr>
              <a:buSzPct val="120000"/>
              <a:buFontTx/>
              <a:buAutoNum type="alphaLcPeriod"/>
              <a:defRPr/>
            </a:pPr>
            <a:r>
              <a:rPr lang="nl-NL" altLang="nl-NL" sz="2200" dirty="0">
                <a:solidFill>
                  <a:srgbClr val="000000"/>
                </a:solidFill>
                <a:latin typeface="Open Sans" panose="020B0606030504020204" pitchFamily="34" charset="0"/>
                <a:ea typeface="Open Sans" panose="020B0606030504020204" pitchFamily="34" charset="0"/>
                <a:cs typeface="Open Sans" panose="020B0606030504020204" pitchFamily="34" charset="0"/>
              </a:rPr>
              <a:t>te allen tijde</a:t>
            </a:r>
          </a:p>
        </p:txBody>
      </p:sp>
    </p:spTree>
    <p:extLst>
      <p:ext uri="{BB962C8B-B14F-4D97-AF65-F5344CB8AC3E}">
        <p14:creationId xmlns:p14="http://schemas.microsoft.com/office/powerpoint/2010/main" val="35490739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QUIZ – Vraag 4</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457200" indent="-457200" eaLnBrk="0" fontAlgn="base" hangingPunct="0">
              <a:spcAft>
                <a:spcPct val="0"/>
              </a:spcAft>
              <a:buClr>
                <a:srgbClr val="CE0044"/>
              </a:buClr>
              <a:buSzPct val="120000"/>
              <a:buFont typeface="+mj-lt"/>
              <a:buAutoNum type="arabicPeriod" startAt="4"/>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Onder welk kopje hoort de volgende zin thuis?</a:t>
            </a:r>
          </a:p>
          <a:p>
            <a:pPr marL="447675" lvl="1" indent="7938" eaLnBrk="0" fontAlgn="base" hangingPunct="0">
              <a:spcAft>
                <a:spcPct val="0"/>
              </a:spcAft>
              <a:buClr>
                <a:srgbClr val="CE0044"/>
              </a:buClr>
              <a:buSzPct val="120000"/>
              <a:buNone/>
              <a:defRPr/>
            </a:pPr>
            <a:r>
              <a:rPr lang="nl-NL" altLang="nl-NL" sz="22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“Voor het onderzoek is een selectie gemaakt van alle vaste medewerkers op de afdeling spoedeisende hulp van het Ikazia Ziekenhuis die direct patiëntencontact hebben.”</a:t>
            </a:r>
          </a:p>
        </p:txBody>
      </p:sp>
      <p:graphicFrame>
        <p:nvGraphicFramePr>
          <p:cNvPr id="2" name="Table 1"/>
          <p:cNvGraphicFramePr>
            <a:graphicFrameLocks noGrp="1"/>
          </p:cNvGraphicFramePr>
          <p:nvPr>
            <p:extLst>
              <p:ext uri="{D42A27DB-BD31-4B8C-83A1-F6EECF244321}">
                <p14:modId xmlns:p14="http://schemas.microsoft.com/office/powerpoint/2010/main" val="466863077"/>
              </p:ext>
            </p:extLst>
          </p:nvPr>
        </p:nvGraphicFramePr>
        <p:xfrm>
          <a:off x="1086908" y="4049613"/>
          <a:ext cx="6970184" cy="1188720"/>
        </p:xfrm>
        <a:graphic>
          <a:graphicData uri="http://schemas.openxmlformats.org/drawingml/2006/table">
            <a:tbl>
              <a:tblPr firstRow="1" bandRow="1">
                <a:tableStyleId>{2D5ABB26-0587-4C30-8999-92F81FD0307C}</a:tableStyleId>
              </a:tblPr>
              <a:tblGrid>
                <a:gridCol w="3485092">
                  <a:extLst>
                    <a:ext uri="{9D8B030D-6E8A-4147-A177-3AD203B41FA5}">
                      <a16:colId xmlns:a16="http://schemas.microsoft.com/office/drawing/2014/main" val="20000"/>
                    </a:ext>
                  </a:extLst>
                </a:gridCol>
                <a:gridCol w="3485092">
                  <a:extLst>
                    <a:ext uri="{9D8B030D-6E8A-4147-A177-3AD203B41FA5}">
                      <a16:colId xmlns:a16="http://schemas.microsoft.com/office/drawing/2014/main" val="20001"/>
                    </a:ext>
                  </a:extLst>
                </a:gridCol>
              </a:tblGrid>
              <a:tr h="370840">
                <a:tc>
                  <a:txBody>
                    <a:bodyPr/>
                    <a:lstStyle/>
                    <a:p>
                      <a:pPr marL="0" indent="0">
                        <a:buNone/>
                      </a:pPr>
                      <a:r>
                        <a:rPr lang="nl-NL" sz="2000" dirty="0">
                          <a:solidFill>
                            <a:srgbClr val="FF0000"/>
                          </a:solidFill>
                          <a:latin typeface="Open Sans" panose="020B0606030504020204"/>
                        </a:rPr>
                        <a:t>A.</a:t>
                      </a:r>
                      <a:r>
                        <a:rPr lang="nl-NL" sz="2000" dirty="0">
                          <a:latin typeface="Open Sans" panose="020B0606030504020204"/>
                        </a:rPr>
                        <a:t>	Onderzoeksdesign</a:t>
                      </a:r>
                    </a:p>
                  </a:txBody>
                  <a:tcPr/>
                </a:tc>
                <a:tc>
                  <a:txBody>
                    <a:bodyPr/>
                    <a:lstStyle/>
                    <a:p>
                      <a:pPr marL="0" indent="0">
                        <a:buNone/>
                      </a:pPr>
                      <a:r>
                        <a:rPr lang="nl-NL" sz="2000" dirty="0">
                          <a:solidFill>
                            <a:srgbClr val="FF0000"/>
                          </a:solidFill>
                          <a:latin typeface="Open Sans" panose="020B0606030504020204"/>
                        </a:rPr>
                        <a:t>B.</a:t>
                      </a:r>
                      <a:r>
                        <a:rPr lang="nl-NL" sz="2000" dirty="0">
                          <a:latin typeface="Open Sans" panose="020B0606030504020204"/>
                        </a:rPr>
                        <a:t>	Onderzoekspopulatie</a:t>
                      </a:r>
                    </a:p>
                  </a:txBody>
                  <a:tcPr/>
                </a:tc>
                <a:extLst>
                  <a:ext uri="{0D108BD9-81ED-4DB2-BD59-A6C34878D82A}">
                    <a16:rowId xmlns:a16="http://schemas.microsoft.com/office/drawing/2014/main" val="10000"/>
                  </a:ext>
                </a:extLst>
              </a:tr>
              <a:tr h="370840">
                <a:tc>
                  <a:txBody>
                    <a:bodyPr/>
                    <a:lstStyle/>
                    <a:p>
                      <a:endParaRPr lang="nl-NL" sz="2000" dirty="0">
                        <a:latin typeface="Open Sans" panose="020B0606030504020204"/>
                      </a:endParaRPr>
                    </a:p>
                  </a:txBody>
                  <a:tcPr/>
                </a:tc>
                <a:tc>
                  <a:txBody>
                    <a:bodyPr/>
                    <a:lstStyle/>
                    <a:p>
                      <a:endParaRPr lang="nl-NL" sz="2000" dirty="0">
                        <a:latin typeface="Open Sans" panose="020B0606030504020204"/>
                      </a:endParaRPr>
                    </a:p>
                  </a:txBody>
                  <a:tcPr/>
                </a:tc>
                <a:extLst>
                  <a:ext uri="{0D108BD9-81ED-4DB2-BD59-A6C34878D82A}">
                    <a16:rowId xmlns:a16="http://schemas.microsoft.com/office/drawing/2014/main" val="10001"/>
                  </a:ext>
                </a:extLst>
              </a:tr>
              <a:tr h="370840">
                <a:tc>
                  <a:txBody>
                    <a:bodyPr/>
                    <a:lstStyle/>
                    <a:p>
                      <a:r>
                        <a:rPr lang="nl-NL" sz="2000" dirty="0">
                          <a:solidFill>
                            <a:srgbClr val="FF0000"/>
                          </a:solidFill>
                          <a:latin typeface="Open Sans" panose="020B0606030504020204"/>
                        </a:rPr>
                        <a:t>C.</a:t>
                      </a:r>
                      <a:r>
                        <a:rPr lang="nl-NL" sz="2000" baseline="0" dirty="0">
                          <a:solidFill>
                            <a:srgbClr val="FF0000"/>
                          </a:solidFill>
                          <a:latin typeface="Open Sans" panose="020B0606030504020204"/>
                        </a:rPr>
                        <a:t> </a:t>
                      </a:r>
                      <a:r>
                        <a:rPr lang="nl-NL" sz="2000" baseline="0" dirty="0">
                          <a:latin typeface="Open Sans" panose="020B0606030504020204"/>
                        </a:rPr>
                        <a:t>	Dataverzameling</a:t>
                      </a:r>
                      <a:endParaRPr lang="nl-NL" sz="2000" dirty="0">
                        <a:latin typeface="Open Sans" panose="020B0606030504020204"/>
                      </a:endParaRPr>
                    </a:p>
                  </a:txBody>
                  <a:tcPr/>
                </a:tc>
                <a:tc>
                  <a:txBody>
                    <a:bodyPr/>
                    <a:lstStyle/>
                    <a:p>
                      <a:r>
                        <a:rPr lang="nl-NL" sz="2000" dirty="0">
                          <a:solidFill>
                            <a:srgbClr val="FF0000"/>
                          </a:solidFill>
                          <a:latin typeface="Open Sans" panose="020B0606030504020204"/>
                        </a:rPr>
                        <a:t>D.</a:t>
                      </a:r>
                      <a:r>
                        <a:rPr lang="nl-NL" sz="2000" baseline="0" dirty="0">
                          <a:latin typeface="Open Sans" panose="020B0606030504020204"/>
                        </a:rPr>
                        <a:t> 	Ethische aspecten</a:t>
                      </a:r>
                      <a:endParaRPr lang="nl-NL" sz="2000" dirty="0">
                        <a:latin typeface="Open Sans" panose="020B0606030504020204"/>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52452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QUIZ – Vraag 5</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457200" indent="-457200" eaLnBrk="0" fontAlgn="base" hangingPunct="0">
              <a:spcAft>
                <a:spcPct val="0"/>
              </a:spcAft>
              <a:buClr>
                <a:srgbClr val="CE0044"/>
              </a:buClr>
              <a:buSzPct val="120000"/>
              <a:buFont typeface="+mj-lt"/>
              <a:buAutoNum type="arabicPeriod" startAt="5"/>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Onder welk kopje hoort de volgende zin thuis?</a:t>
            </a:r>
          </a:p>
          <a:p>
            <a:pPr marL="447675" eaLnBrk="0" fontAlgn="base" hangingPunct="0">
              <a:spcAft>
                <a:spcPct val="0"/>
              </a:spcAft>
              <a:buClr>
                <a:srgbClr val="CE0044"/>
              </a:buClr>
              <a:buSzPct val="120000"/>
              <a:buNone/>
              <a:defRPr/>
            </a:pPr>
            <a:r>
              <a:rPr lang="nl-NL" altLang="nl-NL" sz="220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“Er is gebruikt gemaakt van time sampling tijdens de participerende observatie. ”</a:t>
            </a:r>
          </a:p>
        </p:txBody>
      </p:sp>
      <p:graphicFrame>
        <p:nvGraphicFramePr>
          <p:cNvPr id="4" name="Table 3"/>
          <p:cNvGraphicFramePr>
            <a:graphicFrameLocks noGrp="1"/>
          </p:cNvGraphicFramePr>
          <p:nvPr>
            <p:extLst>
              <p:ext uri="{D42A27DB-BD31-4B8C-83A1-F6EECF244321}">
                <p14:modId xmlns:p14="http://schemas.microsoft.com/office/powerpoint/2010/main" val="3275332655"/>
              </p:ext>
            </p:extLst>
          </p:nvPr>
        </p:nvGraphicFramePr>
        <p:xfrm>
          <a:off x="1101370" y="3517906"/>
          <a:ext cx="6710540" cy="1188720"/>
        </p:xfrm>
        <a:graphic>
          <a:graphicData uri="http://schemas.openxmlformats.org/drawingml/2006/table">
            <a:tbl>
              <a:tblPr firstRow="1" bandRow="1">
                <a:tableStyleId>{2D5ABB26-0587-4C30-8999-92F81FD0307C}</a:tableStyleId>
              </a:tblPr>
              <a:tblGrid>
                <a:gridCol w="3355270">
                  <a:extLst>
                    <a:ext uri="{9D8B030D-6E8A-4147-A177-3AD203B41FA5}">
                      <a16:colId xmlns:a16="http://schemas.microsoft.com/office/drawing/2014/main" val="20000"/>
                    </a:ext>
                  </a:extLst>
                </a:gridCol>
                <a:gridCol w="3355270">
                  <a:extLst>
                    <a:ext uri="{9D8B030D-6E8A-4147-A177-3AD203B41FA5}">
                      <a16:colId xmlns:a16="http://schemas.microsoft.com/office/drawing/2014/main" val="20001"/>
                    </a:ext>
                  </a:extLst>
                </a:gridCol>
              </a:tblGrid>
              <a:tr h="370840">
                <a:tc>
                  <a:txBody>
                    <a:bodyPr/>
                    <a:lstStyle/>
                    <a:p>
                      <a:pPr marL="0" indent="0">
                        <a:buNone/>
                      </a:pPr>
                      <a:r>
                        <a:rPr lang="nl-NL" sz="2000" dirty="0">
                          <a:solidFill>
                            <a:srgbClr val="FF0000"/>
                          </a:solidFill>
                          <a:latin typeface="Open Sans" panose="020B0606030504020204"/>
                        </a:rPr>
                        <a:t>A.</a:t>
                      </a:r>
                      <a:r>
                        <a:rPr lang="nl-NL" sz="2000" dirty="0">
                          <a:latin typeface="Open Sans" panose="020B0606030504020204"/>
                        </a:rPr>
                        <a:t>	Onderzoeksdesign</a:t>
                      </a:r>
                    </a:p>
                  </a:txBody>
                  <a:tcPr/>
                </a:tc>
                <a:tc>
                  <a:txBody>
                    <a:bodyPr/>
                    <a:lstStyle/>
                    <a:p>
                      <a:pPr marL="0" indent="0">
                        <a:buNone/>
                      </a:pPr>
                      <a:r>
                        <a:rPr lang="nl-NL" sz="2000" dirty="0">
                          <a:solidFill>
                            <a:srgbClr val="FF0000"/>
                          </a:solidFill>
                          <a:latin typeface="Open Sans" panose="020B0606030504020204"/>
                        </a:rPr>
                        <a:t>B.</a:t>
                      </a:r>
                      <a:r>
                        <a:rPr lang="nl-NL" sz="2000" dirty="0">
                          <a:latin typeface="Open Sans" panose="020B0606030504020204"/>
                        </a:rPr>
                        <a:t>	Dataverzameling</a:t>
                      </a:r>
                    </a:p>
                  </a:txBody>
                  <a:tcPr/>
                </a:tc>
                <a:extLst>
                  <a:ext uri="{0D108BD9-81ED-4DB2-BD59-A6C34878D82A}">
                    <a16:rowId xmlns:a16="http://schemas.microsoft.com/office/drawing/2014/main" val="10000"/>
                  </a:ext>
                </a:extLst>
              </a:tr>
              <a:tr h="370840">
                <a:tc>
                  <a:txBody>
                    <a:bodyPr/>
                    <a:lstStyle/>
                    <a:p>
                      <a:endParaRPr lang="nl-NL" sz="2000" dirty="0">
                        <a:latin typeface="Open Sans" panose="020B0606030504020204"/>
                      </a:endParaRPr>
                    </a:p>
                  </a:txBody>
                  <a:tcPr/>
                </a:tc>
                <a:tc>
                  <a:txBody>
                    <a:bodyPr/>
                    <a:lstStyle/>
                    <a:p>
                      <a:endParaRPr lang="nl-NL" sz="2000" dirty="0">
                        <a:latin typeface="Open Sans" panose="020B0606030504020204"/>
                      </a:endParaRPr>
                    </a:p>
                  </a:txBody>
                  <a:tcPr/>
                </a:tc>
                <a:extLst>
                  <a:ext uri="{0D108BD9-81ED-4DB2-BD59-A6C34878D82A}">
                    <a16:rowId xmlns:a16="http://schemas.microsoft.com/office/drawing/2014/main" val="10001"/>
                  </a:ext>
                </a:extLst>
              </a:tr>
              <a:tr h="370840">
                <a:tc>
                  <a:txBody>
                    <a:bodyPr/>
                    <a:lstStyle/>
                    <a:p>
                      <a:r>
                        <a:rPr lang="nl-NL" sz="2000" dirty="0">
                          <a:solidFill>
                            <a:srgbClr val="FF0000"/>
                          </a:solidFill>
                          <a:latin typeface="Open Sans" panose="020B0606030504020204"/>
                        </a:rPr>
                        <a:t>C.</a:t>
                      </a:r>
                      <a:r>
                        <a:rPr lang="nl-NL" sz="2000" baseline="0" dirty="0">
                          <a:solidFill>
                            <a:srgbClr val="FF0000"/>
                          </a:solidFill>
                          <a:latin typeface="Open Sans" panose="020B0606030504020204"/>
                        </a:rPr>
                        <a:t> </a:t>
                      </a:r>
                      <a:r>
                        <a:rPr lang="nl-NL" sz="2000" baseline="0" dirty="0">
                          <a:latin typeface="Open Sans" panose="020B0606030504020204"/>
                        </a:rPr>
                        <a:t>	Data-analyse</a:t>
                      </a:r>
                      <a:endParaRPr lang="nl-NL" sz="2000" dirty="0">
                        <a:latin typeface="Open Sans" panose="020B0606030504020204"/>
                      </a:endParaRPr>
                    </a:p>
                  </a:txBody>
                  <a:tcPr/>
                </a:tc>
                <a:tc>
                  <a:txBody>
                    <a:bodyPr/>
                    <a:lstStyle/>
                    <a:p>
                      <a:r>
                        <a:rPr lang="nl-NL" sz="2000" dirty="0">
                          <a:solidFill>
                            <a:srgbClr val="FF0000"/>
                          </a:solidFill>
                          <a:latin typeface="Open Sans" panose="020B0606030504020204"/>
                        </a:rPr>
                        <a:t>D.</a:t>
                      </a:r>
                      <a:r>
                        <a:rPr lang="nl-NL" sz="2000" baseline="0" dirty="0">
                          <a:latin typeface="Open Sans" panose="020B0606030504020204"/>
                        </a:rPr>
                        <a:t> 	Kwaliteitsaspecten</a:t>
                      </a:r>
                      <a:endParaRPr lang="nl-NL" sz="2000" dirty="0">
                        <a:latin typeface="Open Sans" panose="020B0606030504020204"/>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2512983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11385" y="1698192"/>
            <a:ext cx="7660746" cy="4133850"/>
          </a:xfrm>
        </p:spPr>
        <p:txBody>
          <a:bodyPr/>
          <a:lstStyle/>
          <a:p>
            <a:pPr marL="357188" indent="-357188">
              <a:buNone/>
            </a:pPr>
            <a:r>
              <a:rPr lang="nl-NL" sz="2000" dirty="0">
                <a:solidFill>
                  <a:schemeClr val="accent1">
                    <a:lumMod val="75000"/>
                  </a:schemeClr>
                </a:solidFill>
                <a:latin typeface="Open Sans" panose="020B0606030504020204"/>
              </a:rPr>
              <a:t>Hak, T. (2004). Waarnemingsmethoden in kwalitatief onderzoek. </a:t>
            </a:r>
            <a:r>
              <a:rPr lang="nl-NL" sz="2000" i="1" dirty="0">
                <a:solidFill>
                  <a:schemeClr val="accent1">
                    <a:lumMod val="75000"/>
                  </a:schemeClr>
                </a:solidFill>
                <a:latin typeface="Open Sans" panose="020B0606030504020204"/>
              </a:rPr>
              <a:t>Huisarts en Wetenschap, 2004</a:t>
            </a:r>
            <a:r>
              <a:rPr lang="nl-NL" sz="2000" dirty="0">
                <a:solidFill>
                  <a:schemeClr val="accent1">
                    <a:lumMod val="75000"/>
                  </a:schemeClr>
                </a:solidFill>
                <a:latin typeface="Open Sans" panose="020B0606030504020204"/>
              </a:rPr>
              <a:t>(11), 502-508.</a:t>
            </a:r>
          </a:p>
          <a:p>
            <a:pPr marL="357188" indent="-357188">
              <a:buNone/>
            </a:pPr>
            <a:r>
              <a:rPr lang="nl-NL" sz="2000" dirty="0">
                <a:solidFill>
                  <a:schemeClr val="accent1">
                    <a:lumMod val="75000"/>
                  </a:schemeClr>
                </a:solidFill>
                <a:latin typeface="Open Sans" panose="020B0606030504020204"/>
              </a:rPr>
              <a:t>Honingh, M. E. (2008). Member check. In M. E. Honingh, </a:t>
            </a:r>
            <a:r>
              <a:rPr lang="nl-NL" sz="2000" i="1" dirty="0">
                <a:solidFill>
                  <a:schemeClr val="accent1">
                    <a:lumMod val="75000"/>
                  </a:schemeClr>
                </a:solidFill>
                <a:latin typeface="Open Sans" panose="020B0606030504020204"/>
              </a:rPr>
              <a:t>Beroepsonderwijs tussen publiek en privaat: Een studie naar opvattingen en gedrag van docenten en middenmanagers in bekostigde en niet-bekostigde onderwijsinstellingen voor middelbaar beroepsonderwijs</a:t>
            </a:r>
            <a:r>
              <a:rPr lang="nl-NL" sz="2000" dirty="0">
                <a:solidFill>
                  <a:schemeClr val="accent1">
                    <a:lumMod val="75000"/>
                  </a:schemeClr>
                </a:solidFill>
                <a:latin typeface="Open Sans" panose="020B0606030504020204"/>
              </a:rPr>
              <a:t> (pp. 127-148). Amsterdam: SCO Kohnstamm Instituut.</a:t>
            </a:r>
          </a:p>
          <a:p>
            <a:pPr marL="357188" indent="-357188">
              <a:buNone/>
            </a:pPr>
            <a:r>
              <a:rPr lang="nl-NL" sz="2000" dirty="0">
                <a:solidFill>
                  <a:schemeClr val="accent1">
                    <a:lumMod val="75000"/>
                  </a:schemeClr>
                </a:solidFill>
                <a:latin typeface="Open Sans" panose="020B0606030504020204"/>
              </a:rPr>
              <a:t>Swanborn, P. G. (2004). Kwalitatief onderzoek en exploratie. </a:t>
            </a:r>
            <a:r>
              <a:rPr lang="nl-NL" sz="2000" i="1" dirty="0">
                <a:solidFill>
                  <a:schemeClr val="accent1">
                    <a:lumMod val="75000"/>
                  </a:schemeClr>
                </a:solidFill>
                <a:latin typeface="Open Sans" panose="020B0606030504020204"/>
              </a:rPr>
              <a:t>KWALON, 9</a:t>
            </a:r>
            <a:r>
              <a:rPr lang="nl-NL" sz="2000" dirty="0">
                <a:solidFill>
                  <a:schemeClr val="accent1">
                    <a:lumMod val="75000"/>
                  </a:schemeClr>
                </a:solidFill>
                <a:latin typeface="Open Sans" panose="020B0606030504020204"/>
              </a:rPr>
              <a:t>(2), 7-13.</a:t>
            </a:r>
          </a:p>
        </p:txBody>
      </p:sp>
      <p:sp>
        <p:nvSpPr>
          <p:cNvPr id="58370" name="Title 1">
            <a:extLst>
              <a:ext uri="{FF2B5EF4-FFF2-40B4-BE49-F238E27FC236}">
                <a16:creationId xmlns:a16="http://schemas.microsoft.com/office/drawing/2014/main" id="{A30A9E3B-02F2-470F-BDB4-9E0EE6498529}"/>
              </a:ext>
            </a:extLst>
          </p:cNvPr>
          <p:cNvSpPr>
            <a:spLocks noGrp="1"/>
          </p:cNvSpPr>
          <p:nvPr>
            <p:ph type="title"/>
          </p:nvPr>
        </p:nvSpPr>
        <p:spPr/>
        <p:txBody>
          <a:bodyPr/>
          <a:lstStyle/>
          <a:p>
            <a:r>
              <a:rPr lang="nl-NL" altLang="nl-NL" sz="2400" dirty="0">
                <a:latin typeface="Open Sans" panose="020B0606030504020204" pitchFamily="34" charset="0"/>
                <a:ea typeface="ヒラギノ角ゴ Pro W3" charset="-128"/>
                <a:cs typeface="Verdana" panose="020B0604030504040204" pitchFamily="34" charset="0"/>
              </a:rPr>
              <a:t>Literatuur</a:t>
            </a:r>
          </a:p>
        </p:txBody>
      </p:sp>
    </p:spTree>
    <p:extLst>
      <p:ext uri="{BB962C8B-B14F-4D97-AF65-F5344CB8AC3E}">
        <p14:creationId xmlns:p14="http://schemas.microsoft.com/office/powerpoint/2010/main" val="2902810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Programma</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76820" y="1799967"/>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L="514350" marR="0" lvl="0" indent="-514350" algn="l" defTabSz="914400" rtl="0" eaLnBrk="0" fontAlgn="base" latinLnBrk="0" hangingPunct="0">
              <a:lnSpc>
                <a:spcPct val="100000"/>
              </a:lnSpc>
              <a:spcBef>
                <a:spcPct val="20000"/>
              </a:spcBef>
              <a:spcAft>
                <a:spcPct val="0"/>
              </a:spcAft>
              <a:buClr>
                <a:srgbClr val="CE0044"/>
              </a:buClr>
              <a:buSzPct val="120000"/>
              <a:buFont typeface="+mj-lt"/>
              <a:buAutoNum type="romanUcPeriod"/>
              <a:tabLst/>
              <a:defRPr/>
            </a:pPr>
            <a:r>
              <a:rPr kumimoji="0" lang="nl-NL"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Responsie</a:t>
            </a:r>
          </a:p>
          <a:p>
            <a:pPr marL="514350" marR="0" lvl="0" indent="-514350" algn="l" defTabSz="914400" rtl="0" eaLnBrk="0" fontAlgn="base" latinLnBrk="0" hangingPunct="0">
              <a:lnSpc>
                <a:spcPct val="100000"/>
              </a:lnSpc>
              <a:spcBef>
                <a:spcPct val="20000"/>
              </a:spcBef>
              <a:spcAft>
                <a:spcPct val="0"/>
              </a:spcAft>
              <a:buClr>
                <a:srgbClr val="CE0044"/>
              </a:buClr>
              <a:buSzPct val="120000"/>
              <a:buFont typeface="+mj-lt"/>
              <a:buAutoNum type="romanUcPeriod"/>
              <a:tabLst/>
              <a:defRPr/>
            </a:pPr>
            <a:endParaRPr kumimoji="0" lang="nl-NL" altLang="nl-NL" sz="24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514350" marR="0" lvl="0" indent="-514350" algn="l" defTabSz="914400" rtl="0" eaLnBrk="0" fontAlgn="base" latinLnBrk="0" hangingPunct="0">
              <a:lnSpc>
                <a:spcPct val="100000"/>
              </a:lnSpc>
              <a:spcBef>
                <a:spcPct val="20000"/>
              </a:spcBef>
              <a:spcAft>
                <a:spcPct val="0"/>
              </a:spcAft>
              <a:buClr>
                <a:srgbClr val="CE0044"/>
              </a:buClr>
              <a:buSzPct val="120000"/>
              <a:buFont typeface="+mj-lt"/>
              <a:buAutoNum type="romanUcPeriod"/>
              <a:tabLst/>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Verdieping</a:t>
            </a:r>
          </a:p>
          <a:p>
            <a:pPr marL="514350" marR="0" lvl="0" indent="-514350" algn="l" defTabSz="914400" rtl="0" eaLnBrk="0" fontAlgn="base" latinLnBrk="0" hangingPunct="0">
              <a:lnSpc>
                <a:spcPct val="100000"/>
              </a:lnSpc>
              <a:spcBef>
                <a:spcPct val="20000"/>
              </a:spcBef>
              <a:spcAft>
                <a:spcPct val="0"/>
              </a:spcAft>
              <a:buClr>
                <a:srgbClr val="CE0044"/>
              </a:buClr>
              <a:buSzPct val="120000"/>
              <a:buFont typeface="+mj-lt"/>
              <a:buAutoNum type="romanUcPeriod"/>
              <a:tabLst/>
              <a:defRPr/>
            </a:pPr>
            <a:endPar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514350" marR="0" lvl="0" indent="-514350" algn="l" defTabSz="914400" rtl="0" eaLnBrk="0" fontAlgn="base" latinLnBrk="0" hangingPunct="0">
              <a:lnSpc>
                <a:spcPct val="100000"/>
              </a:lnSpc>
              <a:spcBef>
                <a:spcPct val="20000"/>
              </a:spcBef>
              <a:spcAft>
                <a:spcPct val="0"/>
              </a:spcAft>
              <a:buClr>
                <a:srgbClr val="CE0044"/>
              </a:buClr>
              <a:buSzPct val="120000"/>
              <a:buFont typeface="+mj-lt"/>
              <a:buAutoNum type="romanUcPeriod"/>
              <a:tabLst/>
              <a:defRPr/>
            </a:pPr>
            <a:r>
              <a:rPr lang="nl-NL" altLang="nl-NL" sz="2400" dirty="0">
                <a:solidFill>
                  <a:srgbClr val="000000"/>
                </a:solidFill>
                <a:latin typeface="Open Sans" panose="020B0606030504020204" pitchFamily="34" charset="0"/>
                <a:ea typeface="Open Sans" panose="020B0606030504020204" pitchFamily="34" charset="0"/>
                <a:cs typeface="Open Sans" panose="020B0606030504020204" pitchFamily="34" charset="0"/>
              </a:rPr>
              <a:t>Quiz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681AF3B-2E08-4F28-80DF-E4186446CF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125538"/>
            <a:ext cx="18480303" cy="5794345"/>
          </a:xfrm>
          <a:prstGeom prst="rect">
            <a:avLst/>
          </a:prstGeom>
        </p:spPr>
      </p:pic>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Responsie</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29053" y="1663490"/>
            <a:ext cx="828040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4"/>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4"/>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4"/>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4"/>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nl-NL" altLang="nl-NL" sz="3600" b="1"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Welke vragen hebben jullie?</a:t>
            </a:r>
          </a:p>
        </p:txBody>
      </p:sp>
    </p:spTree>
    <p:extLst>
      <p:ext uri="{BB962C8B-B14F-4D97-AF65-F5344CB8AC3E}">
        <p14:creationId xmlns:p14="http://schemas.microsoft.com/office/powerpoint/2010/main" val="86975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5" name="Titel 2">
            <a:extLst>
              <a:ext uri="{FF2B5EF4-FFF2-40B4-BE49-F238E27FC236}">
                <a16:creationId xmlns:a16="http://schemas.microsoft.com/office/drawing/2014/main" id="{0696D40E-AA9A-4840-8F6B-F6591E36DDC6}"/>
              </a:ext>
            </a:extLst>
          </p:cNvPr>
          <p:cNvSpPr>
            <a:spLocks noGrp="1"/>
          </p:cNvSpPr>
          <p:nvPr>
            <p:ph type="title"/>
          </p:nvPr>
        </p:nvSpPr>
        <p:spPr>
          <a:xfrm>
            <a:off x="0" y="5129213"/>
            <a:ext cx="9144000" cy="1728787"/>
          </a:xfrm>
        </p:spPr>
        <p:txBody>
          <a:bodyPr/>
          <a:lstStyle/>
          <a:p>
            <a:r>
              <a:rPr lang="en-US" altLang="nl-NL" dirty="0" err="1">
                <a:latin typeface="Open Sans" panose="020B0606030504020204" pitchFamily="34" charset="0"/>
              </a:rPr>
              <a:t>Verdieping</a:t>
            </a:r>
            <a:endParaRPr lang="nl-NL" altLang="nl-NL" dirty="0">
              <a:latin typeface="Open Sans" panose="020B0606030504020204" pitchFamily="34" charset="0"/>
            </a:endParaRPr>
          </a:p>
        </p:txBody>
      </p:sp>
      <p:pic>
        <p:nvPicPr>
          <p:cNvPr id="6" name="Picture 5">
            <a:extLst>
              <a:ext uri="{FF2B5EF4-FFF2-40B4-BE49-F238E27FC236}">
                <a16:creationId xmlns:a16="http://schemas.microsoft.com/office/drawing/2014/main" id="{5EDD8EA9-062D-45A2-B9B2-520F6A6354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44" y="-508563"/>
            <a:ext cx="9225887" cy="5035797"/>
          </a:xfrm>
          <a:prstGeom prst="rect">
            <a:avLst/>
          </a:prstGeom>
        </p:spPr>
      </p:pic>
    </p:spTree>
    <p:extLst>
      <p:ext uri="{BB962C8B-B14F-4D97-AF65-F5344CB8AC3E}">
        <p14:creationId xmlns:p14="http://schemas.microsoft.com/office/powerpoint/2010/main" val="1703671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1. </a:t>
            </a:r>
            <a:r>
              <a:rPr lang="en-US" altLang="nl-NL" sz="2400" dirty="0">
                <a:latin typeface="Open Sans" panose="020B0606030504020204" pitchFamily="34" charset="0"/>
                <a:ea typeface="Open Sans" panose="020B0606030504020204" pitchFamily="34" charset="0"/>
                <a:cs typeface="Open Sans" panose="020B0606030504020204" pitchFamily="34" charset="0"/>
              </a:rPr>
              <a:t>A structured abstract has distinct, labeled sections for rapid comprehension</a:t>
            </a:r>
            <a:endParaRPr lang="nl-NL" altLang="nl-NL" sz="2400" dirty="0">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Table 1">
            <a:extLst>
              <a:ext uri="{FF2B5EF4-FFF2-40B4-BE49-F238E27FC236}">
                <a16:creationId xmlns:a16="http://schemas.microsoft.com/office/drawing/2014/main" id="{1549C639-F43D-4E33-80CB-FA539D25622B}"/>
              </a:ext>
            </a:extLst>
          </p:cNvPr>
          <p:cNvGraphicFramePr>
            <a:graphicFrameLocks noGrp="1"/>
          </p:cNvGraphicFramePr>
          <p:nvPr>
            <p:extLst>
              <p:ext uri="{D42A27DB-BD31-4B8C-83A1-F6EECF244321}">
                <p14:modId xmlns:p14="http://schemas.microsoft.com/office/powerpoint/2010/main" val="2623408630"/>
              </p:ext>
            </p:extLst>
          </p:nvPr>
        </p:nvGraphicFramePr>
        <p:xfrm>
          <a:off x="619330" y="1780860"/>
          <a:ext cx="7512994" cy="2773680"/>
        </p:xfrm>
        <a:graphic>
          <a:graphicData uri="http://schemas.openxmlformats.org/drawingml/2006/table">
            <a:tbl>
              <a:tblPr firstRow="1" bandRow="1">
                <a:tableStyleId>{5940675A-B579-460E-94D1-54222C63F5DA}</a:tableStyleId>
              </a:tblPr>
              <a:tblGrid>
                <a:gridCol w="3756497">
                  <a:extLst>
                    <a:ext uri="{9D8B030D-6E8A-4147-A177-3AD203B41FA5}">
                      <a16:colId xmlns:a16="http://schemas.microsoft.com/office/drawing/2014/main" val="389010258"/>
                    </a:ext>
                  </a:extLst>
                </a:gridCol>
                <a:gridCol w="3756497">
                  <a:extLst>
                    <a:ext uri="{9D8B030D-6E8A-4147-A177-3AD203B41FA5}">
                      <a16:colId xmlns:a16="http://schemas.microsoft.com/office/drawing/2014/main" val="1653878249"/>
                    </a:ext>
                  </a:extLst>
                </a:gridCol>
              </a:tblGrid>
              <a:tr h="370840">
                <a:tc>
                  <a:txBody>
                    <a:bodyPr/>
                    <a:lstStyle/>
                    <a:p>
                      <a:r>
                        <a:rPr lang="en-US" sz="2000" dirty="0">
                          <a:latin typeface="Open Sans" panose="020B0606030504020204"/>
                        </a:rPr>
                        <a:t>Introduction / Background</a:t>
                      </a:r>
                      <a:endParaRPr lang="nl-NL" sz="2000" dirty="0">
                        <a:latin typeface="Open Sans" panose="020B0606030504020204"/>
                      </a:endParaRPr>
                    </a:p>
                  </a:txBody>
                  <a:tcPr/>
                </a:tc>
                <a:tc>
                  <a:txBody>
                    <a:bodyPr/>
                    <a:lstStyle/>
                    <a:p>
                      <a:r>
                        <a:rPr lang="en-US" sz="2000" dirty="0" err="1">
                          <a:latin typeface="Open Sans" panose="020B0606030504020204"/>
                        </a:rPr>
                        <a:t>Inleiding</a:t>
                      </a:r>
                      <a:endParaRPr lang="nl-NL" sz="2000" dirty="0">
                        <a:latin typeface="Open Sans" panose="020B0606030504020204"/>
                      </a:endParaRPr>
                    </a:p>
                  </a:txBody>
                  <a:tcPr/>
                </a:tc>
                <a:extLst>
                  <a:ext uri="{0D108BD9-81ED-4DB2-BD59-A6C34878D82A}">
                    <a16:rowId xmlns:a16="http://schemas.microsoft.com/office/drawing/2014/main" val="233550008"/>
                  </a:ext>
                </a:extLst>
              </a:tr>
              <a:tr h="370840">
                <a:tc>
                  <a:txBody>
                    <a:bodyPr/>
                    <a:lstStyle/>
                    <a:p>
                      <a:r>
                        <a:rPr lang="en-US" sz="2000" dirty="0">
                          <a:latin typeface="Open Sans" panose="020B0606030504020204"/>
                        </a:rPr>
                        <a:t>Objectives / Aim</a:t>
                      </a:r>
                      <a:endParaRPr lang="nl-NL" sz="2000" dirty="0">
                        <a:latin typeface="Open Sans" panose="020B0606030504020204"/>
                      </a:endParaRPr>
                    </a:p>
                  </a:txBody>
                  <a:tcPr/>
                </a:tc>
                <a:tc>
                  <a:txBody>
                    <a:bodyPr/>
                    <a:lstStyle/>
                    <a:p>
                      <a:r>
                        <a:rPr lang="en-US" sz="2000" dirty="0">
                          <a:latin typeface="Open Sans" panose="020B0606030504020204"/>
                        </a:rPr>
                        <a:t>Doel</a:t>
                      </a:r>
                      <a:endParaRPr lang="nl-NL" sz="2000" dirty="0">
                        <a:latin typeface="Open Sans" panose="020B0606030504020204"/>
                      </a:endParaRPr>
                    </a:p>
                  </a:txBody>
                  <a:tcPr/>
                </a:tc>
                <a:extLst>
                  <a:ext uri="{0D108BD9-81ED-4DB2-BD59-A6C34878D82A}">
                    <a16:rowId xmlns:a16="http://schemas.microsoft.com/office/drawing/2014/main" val="1482864986"/>
                  </a:ext>
                </a:extLst>
              </a:tr>
              <a:tr h="370840">
                <a:tc>
                  <a:txBody>
                    <a:bodyPr/>
                    <a:lstStyle/>
                    <a:p>
                      <a:r>
                        <a:rPr lang="en-US" sz="2000" dirty="0">
                          <a:latin typeface="Open Sans" panose="020B0606030504020204"/>
                        </a:rPr>
                        <a:t>Methods</a:t>
                      </a:r>
                      <a:endParaRPr lang="nl-NL" sz="2000" dirty="0">
                        <a:latin typeface="Open Sans" panose="020B0606030504020204"/>
                      </a:endParaRPr>
                    </a:p>
                  </a:txBody>
                  <a:tcPr/>
                </a:tc>
                <a:tc>
                  <a:txBody>
                    <a:bodyPr/>
                    <a:lstStyle/>
                    <a:p>
                      <a:r>
                        <a:rPr lang="en-US" sz="2000" dirty="0" err="1">
                          <a:latin typeface="Open Sans" panose="020B0606030504020204"/>
                        </a:rPr>
                        <a:t>Methode</a:t>
                      </a:r>
                      <a:endParaRPr lang="nl-NL" sz="2000" dirty="0">
                        <a:latin typeface="Open Sans" panose="020B0606030504020204"/>
                      </a:endParaRPr>
                    </a:p>
                  </a:txBody>
                  <a:tcPr/>
                </a:tc>
                <a:extLst>
                  <a:ext uri="{0D108BD9-81ED-4DB2-BD59-A6C34878D82A}">
                    <a16:rowId xmlns:a16="http://schemas.microsoft.com/office/drawing/2014/main" val="765266714"/>
                  </a:ext>
                </a:extLst>
              </a:tr>
              <a:tr h="370840">
                <a:tc>
                  <a:txBody>
                    <a:bodyPr/>
                    <a:lstStyle/>
                    <a:p>
                      <a:r>
                        <a:rPr lang="en-US" sz="2000" dirty="0">
                          <a:latin typeface="Open Sans" panose="020B0606030504020204"/>
                        </a:rPr>
                        <a:t>Results</a:t>
                      </a:r>
                      <a:endParaRPr lang="nl-NL" sz="2000" dirty="0">
                        <a:latin typeface="Open Sans" panose="020B0606030504020204"/>
                      </a:endParaRPr>
                    </a:p>
                  </a:txBody>
                  <a:tcPr/>
                </a:tc>
                <a:tc>
                  <a:txBody>
                    <a:bodyPr/>
                    <a:lstStyle/>
                    <a:p>
                      <a:r>
                        <a:rPr lang="en-US" sz="2000" dirty="0" err="1">
                          <a:latin typeface="Open Sans" panose="020B0606030504020204"/>
                        </a:rPr>
                        <a:t>Resultaten</a:t>
                      </a:r>
                      <a:endParaRPr lang="nl-NL" sz="2000" dirty="0">
                        <a:latin typeface="Open Sans" panose="020B0606030504020204"/>
                      </a:endParaRPr>
                    </a:p>
                  </a:txBody>
                  <a:tcPr/>
                </a:tc>
                <a:extLst>
                  <a:ext uri="{0D108BD9-81ED-4DB2-BD59-A6C34878D82A}">
                    <a16:rowId xmlns:a16="http://schemas.microsoft.com/office/drawing/2014/main" val="1652396253"/>
                  </a:ext>
                </a:extLst>
              </a:tr>
              <a:tr h="370840">
                <a:tc>
                  <a:txBody>
                    <a:bodyPr/>
                    <a:lstStyle/>
                    <a:p>
                      <a:r>
                        <a:rPr lang="en-US" sz="2000" dirty="0">
                          <a:latin typeface="Open Sans" panose="020B0606030504020204"/>
                        </a:rPr>
                        <a:t>Conclusions</a:t>
                      </a:r>
                      <a:endParaRPr lang="nl-NL" sz="2000" dirty="0">
                        <a:latin typeface="Open Sans" panose="020B0606030504020204"/>
                      </a:endParaRPr>
                    </a:p>
                  </a:txBody>
                  <a:tcPr/>
                </a:tc>
                <a:tc>
                  <a:txBody>
                    <a:bodyPr/>
                    <a:lstStyle/>
                    <a:p>
                      <a:r>
                        <a:rPr lang="en-US" sz="2000" dirty="0" err="1">
                          <a:latin typeface="Open Sans" panose="020B0606030504020204"/>
                        </a:rPr>
                        <a:t>Conclusie</a:t>
                      </a:r>
                      <a:endParaRPr lang="nl-NL" sz="2000" dirty="0">
                        <a:latin typeface="Open Sans" panose="020B0606030504020204"/>
                      </a:endParaRPr>
                    </a:p>
                  </a:txBody>
                  <a:tcPr/>
                </a:tc>
                <a:extLst>
                  <a:ext uri="{0D108BD9-81ED-4DB2-BD59-A6C34878D82A}">
                    <a16:rowId xmlns:a16="http://schemas.microsoft.com/office/drawing/2014/main" val="3936562571"/>
                  </a:ext>
                </a:extLst>
              </a:tr>
              <a:tr h="370840">
                <a:tc>
                  <a:txBody>
                    <a:bodyPr/>
                    <a:lstStyle/>
                    <a:p>
                      <a:endParaRPr lang="nl-NL" sz="2000" dirty="0">
                        <a:latin typeface="Open Sans" panose="020B0606030504020204"/>
                      </a:endParaRPr>
                    </a:p>
                  </a:txBody>
                  <a:tcPr/>
                </a:tc>
                <a:tc>
                  <a:txBody>
                    <a:bodyPr/>
                    <a:lstStyle/>
                    <a:p>
                      <a:endParaRPr lang="nl-NL" sz="2000" dirty="0">
                        <a:latin typeface="Open Sans" panose="020B0606030504020204"/>
                      </a:endParaRPr>
                    </a:p>
                  </a:txBody>
                  <a:tcPr/>
                </a:tc>
                <a:extLst>
                  <a:ext uri="{0D108BD9-81ED-4DB2-BD59-A6C34878D82A}">
                    <a16:rowId xmlns:a16="http://schemas.microsoft.com/office/drawing/2014/main" val="1205053180"/>
                  </a:ext>
                </a:extLst>
              </a:tr>
              <a:tr h="370840">
                <a:tc>
                  <a:txBody>
                    <a:bodyPr/>
                    <a:lstStyle/>
                    <a:p>
                      <a:r>
                        <a:rPr lang="en-US" sz="2000" dirty="0">
                          <a:latin typeface="Open Sans" panose="020B0606030504020204"/>
                        </a:rPr>
                        <a:t>Key words</a:t>
                      </a:r>
                      <a:endParaRPr lang="nl-NL" sz="2000" dirty="0">
                        <a:latin typeface="Open Sans" panose="020B0606030504020204"/>
                      </a:endParaRPr>
                    </a:p>
                  </a:txBody>
                  <a:tcPr/>
                </a:tc>
                <a:tc>
                  <a:txBody>
                    <a:bodyPr/>
                    <a:lstStyle/>
                    <a:p>
                      <a:r>
                        <a:rPr lang="en-US" sz="2000" dirty="0" err="1">
                          <a:latin typeface="Open Sans" panose="020B0606030504020204"/>
                        </a:rPr>
                        <a:t>Trefwoorden</a:t>
                      </a:r>
                      <a:endParaRPr lang="nl-NL" sz="2000" dirty="0">
                        <a:latin typeface="Open Sans" panose="020B0606030504020204"/>
                      </a:endParaRPr>
                    </a:p>
                  </a:txBody>
                  <a:tcPr/>
                </a:tc>
                <a:extLst>
                  <a:ext uri="{0D108BD9-81ED-4DB2-BD59-A6C34878D82A}">
                    <a16:rowId xmlns:a16="http://schemas.microsoft.com/office/drawing/2014/main" val="3880545071"/>
                  </a:ext>
                </a:extLst>
              </a:tr>
            </a:tbl>
          </a:graphicData>
        </a:graphic>
      </p:graphicFrame>
      <p:sp>
        <p:nvSpPr>
          <p:cNvPr id="3" name="TextBox 2">
            <a:extLst>
              <a:ext uri="{FF2B5EF4-FFF2-40B4-BE49-F238E27FC236}">
                <a16:creationId xmlns:a16="http://schemas.microsoft.com/office/drawing/2014/main" id="{46FAA03D-6955-4912-8B05-BA2AB4A06EA5}"/>
              </a:ext>
            </a:extLst>
          </p:cNvPr>
          <p:cNvSpPr txBox="1"/>
          <p:nvPr/>
        </p:nvSpPr>
        <p:spPr>
          <a:xfrm>
            <a:off x="619330" y="5209863"/>
            <a:ext cx="7214486" cy="1015663"/>
          </a:xfrm>
          <a:prstGeom prst="rect">
            <a:avLst/>
          </a:prstGeom>
          <a:noFill/>
        </p:spPr>
        <p:txBody>
          <a:bodyPr wrap="square" rtlCol="0">
            <a:spAutoFit/>
          </a:bodyPr>
          <a:lstStyle/>
          <a:p>
            <a:r>
              <a:rPr lang="en-US" sz="2000" dirty="0">
                <a:latin typeface="Open Sans" panose="020B0606030504020204" pitchFamily="34" charset="0"/>
                <a:ea typeface="Open Sans" panose="020B0606030504020204" pitchFamily="34" charset="0"/>
                <a:cs typeface="Open Sans" panose="020B0606030504020204" pitchFamily="34" charset="0"/>
              </a:rPr>
              <a:t>Engels is in </a:t>
            </a:r>
            <a:r>
              <a:rPr lang="en-US" sz="2000" dirty="0" err="1">
                <a:latin typeface="Open Sans" panose="020B0606030504020204" pitchFamily="34" charset="0"/>
                <a:ea typeface="Open Sans" panose="020B0606030504020204" pitchFamily="34" charset="0"/>
                <a:cs typeface="Open Sans" panose="020B0606030504020204" pitchFamily="34" charset="0"/>
              </a:rPr>
              <a:t>principe</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een</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compactere</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taal</a:t>
            </a:r>
            <a:r>
              <a:rPr lang="en-US" sz="2000" dirty="0">
                <a:latin typeface="Open Sans" panose="020B0606030504020204" pitchFamily="34" charset="0"/>
                <a:ea typeface="Open Sans" panose="020B0606030504020204" pitchFamily="34" charset="0"/>
                <a:cs typeface="Open Sans" panose="020B0606030504020204" pitchFamily="34" charset="0"/>
              </a:rPr>
              <a:t> dan het </a:t>
            </a:r>
            <a:r>
              <a:rPr lang="en-US" sz="2000" dirty="0" err="1">
                <a:latin typeface="Open Sans" panose="020B0606030504020204" pitchFamily="34" charset="0"/>
                <a:ea typeface="Open Sans" panose="020B0606030504020204" pitchFamily="34" charset="0"/>
                <a:cs typeface="Open Sans" panose="020B0606030504020204" pitchFamily="34" charset="0"/>
              </a:rPr>
              <a:t>Nederlands</a:t>
            </a:r>
            <a:r>
              <a:rPr lang="en-US" sz="2000" dirty="0">
                <a:latin typeface="Open Sans" panose="020B0606030504020204" pitchFamily="34" charset="0"/>
                <a:ea typeface="Open Sans" panose="020B0606030504020204" pitchFamily="34" charset="0"/>
                <a:cs typeface="Open Sans" panose="020B0606030504020204" pitchFamily="34" charset="0"/>
              </a:rPr>
              <a:t>; je </a:t>
            </a:r>
            <a:r>
              <a:rPr lang="en-US" sz="2000" dirty="0" err="1">
                <a:latin typeface="Open Sans" panose="020B0606030504020204" pitchFamily="34" charset="0"/>
                <a:ea typeface="Open Sans" panose="020B0606030504020204" pitchFamily="34" charset="0"/>
                <a:cs typeface="Open Sans" panose="020B0606030504020204" pitchFamily="34" charset="0"/>
              </a:rPr>
              <a:t>Engelse</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samenvatting</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zal</a:t>
            </a:r>
            <a:r>
              <a:rPr lang="en-US" sz="2000" dirty="0">
                <a:latin typeface="Open Sans" panose="020B0606030504020204" pitchFamily="34" charset="0"/>
                <a:ea typeface="Open Sans" panose="020B0606030504020204" pitchFamily="34" charset="0"/>
                <a:cs typeface="Open Sans" panose="020B0606030504020204" pitchFamily="34" charset="0"/>
              </a:rPr>
              <a:t> dan </a:t>
            </a:r>
            <a:r>
              <a:rPr lang="en-US" sz="2000" dirty="0" err="1">
                <a:latin typeface="Open Sans" panose="020B0606030504020204" pitchFamily="34" charset="0"/>
                <a:ea typeface="Open Sans" panose="020B0606030504020204" pitchFamily="34" charset="0"/>
                <a:cs typeface="Open Sans" panose="020B0606030504020204" pitchFamily="34" charset="0"/>
              </a:rPr>
              <a:t>ook</a:t>
            </a:r>
            <a:r>
              <a:rPr lang="en-US" sz="2000" dirty="0">
                <a:latin typeface="Open Sans" panose="020B0606030504020204" pitchFamily="34" charset="0"/>
                <a:ea typeface="Open Sans" panose="020B0606030504020204" pitchFamily="34" charset="0"/>
                <a:cs typeface="Open Sans" panose="020B0606030504020204" pitchFamily="34" charset="0"/>
              </a:rPr>
              <a:t> minder </a:t>
            </a:r>
            <a:r>
              <a:rPr lang="en-US" sz="2000" dirty="0" err="1">
                <a:latin typeface="Open Sans" panose="020B0606030504020204" pitchFamily="34" charset="0"/>
                <a:ea typeface="Open Sans" panose="020B0606030504020204" pitchFamily="34" charset="0"/>
                <a:cs typeface="Open Sans" panose="020B0606030504020204" pitchFamily="34" charset="0"/>
              </a:rPr>
              <a:t>woorden</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bevatten</a:t>
            </a:r>
            <a:r>
              <a:rPr lang="en-US" sz="2000" dirty="0">
                <a:latin typeface="Open Sans" panose="020B0606030504020204" pitchFamily="34" charset="0"/>
                <a:ea typeface="Open Sans" panose="020B0606030504020204" pitchFamily="34" charset="0"/>
                <a:cs typeface="Open Sans" panose="020B0606030504020204" pitchFamily="34" charset="0"/>
              </a:rPr>
              <a:t> dan de </a:t>
            </a:r>
            <a:r>
              <a:rPr lang="en-US" sz="2000" dirty="0" err="1">
                <a:latin typeface="Open Sans" panose="020B0606030504020204" pitchFamily="34" charset="0"/>
                <a:ea typeface="Open Sans" panose="020B0606030504020204" pitchFamily="34" charset="0"/>
                <a:cs typeface="Open Sans" panose="020B0606030504020204" pitchFamily="34" charset="0"/>
              </a:rPr>
              <a:t>Nederlandse</a:t>
            </a:r>
            <a:r>
              <a:rPr lang="en-US" sz="2000" dirty="0">
                <a:latin typeface="Open Sans" panose="020B0606030504020204" pitchFamily="34" charset="0"/>
                <a:ea typeface="Open Sans" panose="020B0606030504020204" pitchFamily="34" charset="0"/>
                <a:cs typeface="Open Sans" panose="020B0606030504020204" pitchFamily="34" charset="0"/>
              </a:rPr>
              <a:t> </a:t>
            </a:r>
            <a:r>
              <a:rPr lang="en-US" sz="2000" dirty="0" err="1">
                <a:latin typeface="Open Sans" panose="020B0606030504020204" pitchFamily="34" charset="0"/>
                <a:ea typeface="Open Sans" panose="020B0606030504020204" pitchFamily="34" charset="0"/>
                <a:cs typeface="Open Sans" panose="020B0606030504020204" pitchFamily="34" charset="0"/>
              </a:rPr>
              <a:t>samenvatting</a:t>
            </a:r>
            <a:r>
              <a:rPr lang="en-US" sz="2000" dirty="0">
                <a:latin typeface="Open Sans" panose="020B0606030504020204" pitchFamily="34" charset="0"/>
                <a:ea typeface="Open Sans" panose="020B0606030504020204" pitchFamily="34" charset="0"/>
                <a:cs typeface="Open Sans" panose="020B0606030504020204" pitchFamily="34" charset="0"/>
              </a:rPr>
              <a:t>.</a:t>
            </a:r>
            <a:endParaRPr lang="nl-NL" sz="20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677285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400" dirty="0">
                <a:latin typeface="Open Sans" panose="020B0606030504020204" pitchFamily="34" charset="0"/>
                <a:ea typeface="Open Sans" panose="020B0606030504020204" pitchFamily="34" charset="0"/>
                <a:cs typeface="Open Sans" panose="020B0606030504020204" pitchFamily="34" charset="0"/>
              </a:rPr>
              <a:t>2. De keuze voor kwantitatief onderzoek is goed onderbouwd</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89"/>
            <a:ext cx="7631270" cy="568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nl-NL" altLang="nl-NL" sz="2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Waarom doe je kwantitatief onderzoek?</a:t>
            </a:r>
          </a:p>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lang="en-US" altLang="nl-NL" sz="2000" dirty="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R="0" lvl="0" algn="l" defTabSz="914400" rtl="0" eaLnBrk="0" fontAlgn="base" latinLnBrk="0" hangingPunct="0">
              <a:lnSpc>
                <a:spcPct val="100000"/>
              </a:lnSpc>
              <a:spcBef>
                <a:spcPct val="20000"/>
              </a:spcBef>
              <a:spcAft>
                <a:spcPct val="0"/>
              </a:spcAft>
              <a:buClr>
                <a:srgbClr val="CE0044"/>
              </a:buClr>
              <a:buSzPct val="120000"/>
              <a:buNone/>
              <a:tabLst/>
              <a:defRPr/>
            </a:pPr>
            <a:r>
              <a:rPr kumimoji="0" lang="en-US" altLang="nl-NL" sz="2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O</a:t>
            </a:r>
            <a:r>
              <a:rPr kumimoji="0" lang="nl-NL" altLang="nl-NL" sz="2000" b="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mdat je een </a:t>
            </a:r>
            <a:r>
              <a:rPr kumimoji="0" lang="nl-NL" altLang="nl-NL" sz="2000" i="0" u="none" strike="noStrike" kern="1200" cap="none" spc="0" normalizeH="0" baseline="0" noProof="0" dirty="0">
                <a:ln>
                  <a:noFill/>
                </a:ln>
                <a:solidFill>
                  <a:srgbClr val="C00000"/>
                </a:solidFill>
                <a:effectLst/>
                <a:uLnTx/>
                <a:uFillTx/>
                <a:latin typeface="Open Sans" panose="020B0606030504020204" pitchFamily="34" charset="0"/>
                <a:ea typeface="Open Sans" panose="020B0606030504020204" pitchFamily="34" charset="0"/>
                <a:cs typeface="Open Sans" panose="020B0606030504020204" pitchFamily="34" charset="0"/>
              </a:rPr>
              <a:t>cijfermatig inzicht </a:t>
            </a:r>
            <a:r>
              <a:rPr kumimoji="0" lang="nl-NL" altLang="nl-NL" sz="2000" i="0" u="none" strike="noStrike" kern="1200" cap="none" spc="0" normalizeH="0" baseline="0" noProof="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rPr>
              <a:t>wilt hebben in een bepaald onderwerp, op basis van gegevens van een </a:t>
            </a:r>
            <a:r>
              <a:rPr kumimoji="0" lang="nl-NL" altLang="nl-NL" sz="2000" i="0" u="none" strike="noStrike" kern="1200" cap="none" spc="0" normalizeH="0" baseline="0" noProof="0" dirty="0">
                <a:ln>
                  <a:noFill/>
                </a:ln>
                <a:solidFill>
                  <a:srgbClr val="C00000"/>
                </a:solidFill>
                <a:effectLst/>
                <a:uLnTx/>
                <a:uFillTx/>
                <a:latin typeface="Open Sans" panose="020B0606030504020204" pitchFamily="34" charset="0"/>
                <a:ea typeface="Open Sans" panose="020B0606030504020204" pitchFamily="34" charset="0"/>
                <a:cs typeface="Open Sans" panose="020B0606030504020204" pitchFamily="34" charset="0"/>
              </a:rPr>
              <a:t>groot aantal personen</a:t>
            </a:r>
            <a:r>
              <a:rPr lang="nl-NL" altLang="nl-NL" sz="2000" noProof="0" dirty="0">
                <a:solidFill>
                  <a:srgbClr val="000000"/>
                </a:solidFill>
                <a:latin typeface="Open Sans" panose="020B0606030504020204" pitchFamily="34" charset="0"/>
                <a:ea typeface="Open Sans" panose="020B0606030504020204" pitchFamily="34" charset="0"/>
                <a:cs typeface="Open Sans" panose="020B0606030504020204" pitchFamily="34" charset="0"/>
              </a:rPr>
              <a:t>,</a:t>
            </a:r>
          </a:p>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kumimoji="0" lang="nl-NL" altLang="nl-NL" sz="2000" b="0" i="0" u="none" strike="noStrike" kern="1200" cap="none" spc="0" normalizeH="0" baseline="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R="0" lvl="0" algn="l" defTabSz="914400" rtl="0" eaLnBrk="0" fontAlgn="base" latinLnBrk="0" hangingPunct="0">
              <a:lnSpc>
                <a:spcPct val="100000"/>
              </a:lnSpc>
              <a:spcBef>
                <a:spcPct val="20000"/>
              </a:spcBef>
              <a:spcAft>
                <a:spcPct val="0"/>
              </a:spcAft>
              <a:buClr>
                <a:srgbClr val="CE0044"/>
              </a:buClr>
              <a:buSzPct val="120000"/>
              <a:buNone/>
              <a:tabLst/>
              <a:defRPr/>
            </a:pPr>
            <a:r>
              <a:rPr lang="nl-NL" altLang="nl-NL" sz="2000" noProof="0" dirty="0">
                <a:solidFill>
                  <a:srgbClr val="000000"/>
                </a:solidFill>
                <a:latin typeface="Open Sans" panose="020B0606030504020204" pitchFamily="34" charset="0"/>
                <a:ea typeface="Open Sans" panose="020B0606030504020204" pitchFamily="34" charset="0"/>
                <a:cs typeface="Open Sans" panose="020B0606030504020204" pitchFamily="34" charset="0"/>
              </a:rPr>
              <a:t>waarbij het gaat om een </a:t>
            </a:r>
            <a:r>
              <a:rPr lang="nl-NL" altLang="nl-NL" sz="2000" noProof="0" dirty="0">
                <a:solidFill>
                  <a:srgbClr val="C00000"/>
                </a:solidFill>
                <a:latin typeface="Open Sans" panose="020B0606030504020204" pitchFamily="34" charset="0"/>
                <a:ea typeface="Open Sans" panose="020B0606030504020204" pitchFamily="34" charset="0"/>
                <a:cs typeface="Open Sans" panose="020B0606030504020204" pitchFamily="34" charset="0"/>
              </a:rPr>
              <a:t>meetbaar concept</a:t>
            </a:r>
            <a:r>
              <a:rPr lang="nl-NL" altLang="nl-NL" sz="2000" noProof="0" dirty="0">
                <a:solidFill>
                  <a:srgbClr val="000000"/>
                </a:solidFill>
                <a:latin typeface="Open Sans" panose="020B0606030504020204" pitchFamily="34" charset="0"/>
                <a:ea typeface="Open Sans" panose="020B0606030504020204" pitchFamily="34" charset="0"/>
                <a:cs typeface="Open Sans" panose="020B0606030504020204" pitchFamily="34" charset="0"/>
              </a:rPr>
              <a:t>, waarover al </a:t>
            </a:r>
            <a:r>
              <a:rPr lang="nl-NL" altLang="nl-NL" sz="2000" noProof="0" dirty="0">
                <a:solidFill>
                  <a:srgbClr val="C00000"/>
                </a:solidFill>
                <a:latin typeface="Open Sans" panose="020B0606030504020204" pitchFamily="34" charset="0"/>
                <a:ea typeface="Open Sans" panose="020B0606030504020204" pitchFamily="34" charset="0"/>
                <a:cs typeface="Open Sans" panose="020B0606030504020204" pitchFamily="34" charset="0"/>
              </a:rPr>
              <a:t>voldoende bekend </a:t>
            </a:r>
            <a:r>
              <a:rPr lang="nl-NL" altLang="nl-NL" sz="2000" noProof="0" dirty="0">
                <a:solidFill>
                  <a:srgbClr val="000000"/>
                </a:solidFill>
                <a:latin typeface="Open Sans" panose="020B0606030504020204" pitchFamily="34" charset="0"/>
                <a:ea typeface="Open Sans" panose="020B0606030504020204" pitchFamily="34" charset="0"/>
                <a:cs typeface="Open Sans" panose="020B0606030504020204" pitchFamily="34" charset="0"/>
              </a:rPr>
              <a:t>is en waarvoor een </a:t>
            </a:r>
            <a:r>
              <a:rPr lang="nl-NL" altLang="nl-NL" sz="2000" dirty="0">
                <a:solidFill>
                  <a:srgbClr val="C00000"/>
                </a:solidFill>
                <a:latin typeface="Open Sans" panose="020B0606030504020204" pitchFamily="34" charset="0"/>
                <a:ea typeface="Open Sans" panose="020B0606030504020204" pitchFamily="34" charset="0"/>
                <a:cs typeface="Open Sans" panose="020B0606030504020204" pitchFamily="34" charset="0"/>
              </a:rPr>
              <a:t>adequaat m</a:t>
            </a:r>
            <a:r>
              <a:rPr lang="nl-NL" altLang="nl-NL" sz="2000" noProof="0" dirty="0">
                <a:solidFill>
                  <a:srgbClr val="C00000"/>
                </a:solidFill>
                <a:latin typeface="Open Sans" panose="020B0606030504020204" pitchFamily="34" charset="0"/>
                <a:ea typeface="Open Sans" panose="020B0606030504020204" pitchFamily="34" charset="0"/>
                <a:cs typeface="Open Sans" panose="020B0606030504020204" pitchFamily="34" charset="0"/>
              </a:rPr>
              <a:t>eetinstrument</a:t>
            </a:r>
            <a:r>
              <a:rPr lang="nl-NL" altLang="nl-NL" sz="2000" noProof="0" dirty="0">
                <a:solidFill>
                  <a:srgbClr val="000000"/>
                </a:solidFill>
                <a:latin typeface="Open Sans" panose="020B0606030504020204" pitchFamily="34" charset="0"/>
                <a:ea typeface="Open Sans" panose="020B0606030504020204" pitchFamily="34" charset="0"/>
                <a:cs typeface="Open Sans" panose="020B0606030504020204" pitchFamily="34" charset="0"/>
              </a:rPr>
              <a:t> bestaat of (relatief eenvoudig) ontwikkeld kan worden.</a:t>
            </a:r>
          </a:p>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kumimoji="0" lang="nl-NL" altLang="nl-NL" sz="2000" b="0" i="0" u="none" strike="noStrike" kern="1200" cap="none" spc="0" normalizeH="0" baseline="0" dirty="0">
              <a:ln>
                <a:noFill/>
              </a:ln>
              <a:solidFill>
                <a:srgbClr val="000000"/>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R="0" lvl="0" algn="r" defTabSz="914400" rtl="0" eaLnBrk="0" fontAlgn="base" latinLnBrk="0" hangingPunct="0">
              <a:lnSpc>
                <a:spcPct val="100000"/>
              </a:lnSpc>
              <a:spcBef>
                <a:spcPct val="20000"/>
              </a:spcBef>
              <a:spcAft>
                <a:spcPct val="0"/>
              </a:spcAft>
              <a:buClr>
                <a:srgbClr val="CE0044"/>
              </a:buClr>
              <a:buSzPct val="120000"/>
              <a:buNone/>
              <a:tabLst/>
              <a:defRPr/>
            </a:pPr>
            <a:r>
              <a:rPr lang="nl-NL" altLang="nl-NL" sz="2000" noProof="0" dirty="0">
                <a:solidFill>
                  <a:schemeClr val="accent1">
                    <a:lumMod val="75000"/>
                  </a:schemeClr>
                </a:solidFill>
                <a:latin typeface="Open Sans" panose="020B0606030504020204" pitchFamily="34" charset="0"/>
                <a:ea typeface="Open Sans" panose="020B0606030504020204" pitchFamily="34" charset="0"/>
                <a:cs typeface="Open Sans" panose="020B0606030504020204" pitchFamily="34" charset="0"/>
              </a:rPr>
              <a:t>(Swanborn, 2004)</a:t>
            </a:r>
            <a:endParaRPr kumimoji="0" lang="nl-NL" altLang="nl-NL" sz="2000" b="0" i="0" u="none" strike="noStrike" kern="1200" cap="none" spc="0" normalizeH="0" baseline="0" noProof="0" dirty="0">
              <a:ln>
                <a:noFill/>
              </a:ln>
              <a:solidFill>
                <a:schemeClr val="accent1">
                  <a:lumMod val="75000"/>
                </a:schemeClr>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04741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3. Methodologische reflectie</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90"/>
            <a:ext cx="8280400" cy="3683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kumimoji="0" lang="nl-NL" altLang="nl-NL" sz="24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 name="Content Placeholder 2">
            <a:extLst>
              <a:ext uri="{FF2B5EF4-FFF2-40B4-BE49-F238E27FC236}">
                <a16:creationId xmlns:a16="http://schemas.microsoft.com/office/drawing/2014/main" id="{18758B4F-8971-4D62-B1ED-50ED7EFC1F7B}"/>
              </a:ext>
            </a:extLst>
          </p:cNvPr>
          <p:cNvSpPr>
            <a:spLocks noGrp="1"/>
          </p:cNvSpPr>
          <p:nvPr>
            <p:ph idx="1"/>
          </p:nvPr>
        </p:nvSpPr>
        <p:spPr>
          <a:xfrm>
            <a:off x="564463" y="1692360"/>
            <a:ext cx="7903262" cy="3600450"/>
          </a:xfrm>
        </p:spPr>
        <p:txBody>
          <a:bodyPr/>
          <a:lstStyle/>
          <a:p>
            <a:pPr marL="0" indent="0">
              <a:buNone/>
            </a:pPr>
            <a:r>
              <a:rPr lang="en-US" sz="2000" dirty="0" err="1">
                <a:latin typeface="Open Sans" panose="020B0606030504020204"/>
              </a:rPr>
              <a:t>Voorbeeld</a:t>
            </a:r>
            <a:r>
              <a:rPr lang="en-US" sz="2000" dirty="0">
                <a:latin typeface="Open Sans" panose="020B0606030504020204"/>
              </a:rPr>
              <a:t> </a:t>
            </a:r>
            <a:r>
              <a:rPr lang="en-US" sz="2000" dirty="0" err="1">
                <a:latin typeface="Open Sans" panose="020B0606030504020204"/>
              </a:rPr>
              <a:t>uit</a:t>
            </a:r>
            <a:r>
              <a:rPr lang="en-US" sz="2000" dirty="0">
                <a:latin typeface="Open Sans" panose="020B0606030504020204"/>
              </a:rPr>
              <a:t> ‘</a:t>
            </a:r>
            <a:r>
              <a:rPr lang="nl-NL" sz="2000" dirty="0">
                <a:latin typeface="Open Sans" panose="020B0606030504020204"/>
              </a:rPr>
              <a:t>Hoe denken patiënten met vergevorderd hartfalen over het sterven?’ (Willems, Hak, Visser, &amp; van der Wal, 2005):</a:t>
            </a:r>
          </a:p>
          <a:p>
            <a:pPr marL="0" indent="0">
              <a:buNone/>
            </a:pPr>
            <a:endParaRPr lang="nl-NL" sz="2000" dirty="0">
              <a:latin typeface="Open Sans" panose="020B0606030504020204"/>
            </a:endParaRPr>
          </a:p>
          <a:p>
            <a:pPr marL="0" indent="0">
              <a:buNone/>
            </a:pPr>
            <a:r>
              <a:rPr lang="nl-NL" sz="2000" dirty="0">
                <a:solidFill>
                  <a:schemeClr val="accent1">
                    <a:lumMod val="75000"/>
                  </a:schemeClr>
                </a:solidFill>
                <a:latin typeface="Open Sans" panose="020B0606030504020204"/>
              </a:rPr>
              <a:t>“Ons onderzoek heeft beperkingen. Het bleek tijdens de inclusieperiode moeilijk om zeker te zijn dat patiënten in een vergevorderde fase van de ziekte waren, ook al waren onze inclusiecriteria vergelijkbaar met, en soms strenger dan die in andere onderzoeken en werden ze onderschreven door ervaren cardiologen.”</a:t>
            </a:r>
          </a:p>
          <a:p>
            <a:pPr marL="0" indent="0">
              <a:buNone/>
            </a:pPr>
            <a:endParaRPr lang="nl-NL" sz="2000" dirty="0">
              <a:latin typeface="Open Sans" panose="020B0606030504020204"/>
            </a:endParaRPr>
          </a:p>
          <a:p>
            <a:pPr marL="0" indent="0">
              <a:buNone/>
            </a:pPr>
            <a:r>
              <a:rPr lang="nl-NL" sz="2000" dirty="0">
                <a:latin typeface="Open Sans" panose="020B0606030504020204"/>
                <a:sym typeface="Wingdings" panose="05000000000000000000" pitchFamily="2" charset="2"/>
              </a:rPr>
              <a:t> mogelijk bevindingen niet representatief voor patiënten met vergevorderd hartfalen?</a:t>
            </a:r>
            <a:endParaRPr lang="nl-NL" sz="2000" dirty="0">
              <a:latin typeface="Open Sans" panose="020B0606030504020204"/>
            </a:endParaRPr>
          </a:p>
        </p:txBody>
      </p:sp>
    </p:spTree>
    <p:extLst>
      <p:ext uri="{BB962C8B-B14F-4D97-AF65-F5344CB8AC3E}">
        <p14:creationId xmlns:p14="http://schemas.microsoft.com/office/powerpoint/2010/main" val="1320709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Titel 1">
            <a:extLst>
              <a:ext uri="{FF2B5EF4-FFF2-40B4-BE49-F238E27FC236}">
                <a16:creationId xmlns:a16="http://schemas.microsoft.com/office/drawing/2014/main" id="{B9977D9B-1B38-4AE1-BA59-24601E583A14}"/>
              </a:ext>
            </a:extLst>
          </p:cNvPr>
          <p:cNvSpPr>
            <a:spLocks noGrp="1"/>
          </p:cNvSpPr>
          <p:nvPr>
            <p:ph type="title"/>
          </p:nvPr>
        </p:nvSpPr>
        <p:spPr>
          <a:xfrm>
            <a:off x="457200" y="0"/>
            <a:ext cx="8229600" cy="1125538"/>
          </a:xfrm>
        </p:spPr>
        <p:txBody>
          <a:bodyPr/>
          <a:lstStyle/>
          <a:p>
            <a:r>
              <a:rPr lang="nl-NL" altLang="nl-NL" sz="2200" dirty="0">
                <a:latin typeface="Open Sans" panose="020B0606030504020204" pitchFamily="34" charset="0"/>
                <a:ea typeface="Open Sans" panose="020B0606030504020204" pitchFamily="34" charset="0"/>
                <a:cs typeface="Open Sans" panose="020B0606030504020204" pitchFamily="34" charset="0"/>
              </a:rPr>
              <a:t>Methodologische reflectie (vervolg - 1)</a:t>
            </a:r>
          </a:p>
        </p:txBody>
      </p:sp>
      <p:sp>
        <p:nvSpPr>
          <p:cNvPr id="230403" name="Tijdelijke aanduiding voor inhoud 2">
            <a:extLst>
              <a:ext uri="{FF2B5EF4-FFF2-40B4-BE49-F238E27FC236}">
                <a16:creationId xmlns:a16="http://schemas.microsoft.com/office/drawing/2014/main" id="{1BD409A2-1540-463C-A42E-FD037D60BA30}"/>
              </a:ext>
            </a:extLst>
          </p:cNvPr>
          <p:cNvSpPr>
            <a:spLocks/>
          </p:cNvSpPr>
          <p:nvPr/>
        </p:nvSpPr>
        <p:spPr bwMode="auto">
          <a:xfrm>
            <a:off x="564463" y="1565190"/>
            <a:ext cx="8280400" cy="3683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SzPct val="90000"/>
              <a:buBlip>
                <a:blip r:embed="rId3"/>
              </a:buBlip>
              <a:defRPr>
                <a:solidFill>
                  <a:schemeClr val="tx1"/>
                </a:solidFill>
                <a:latin typeface="Verdana" panose="020B0604030504040204" pitchFamily="34" charset="0"/>
                <a:ea typeface="ヒラギノ角ゴ Pro W3" charset="-128"/>
                <a:cs typeface="Verdana" panose="020B0604030504040204" pitchFamily="34" charset="0"/>
              </a:defRPr>
            </a:lvl1pPr>
            <a:lvl2pPr marL="922338" indent="-200025">
              <a:spcBef>
                <a:spcPct val="20000"/>
              </a:spcBef>
              <a:buSzPct val="90000"/>
              <a:buBlip>
                <a:blip r:embed="rId3"/>
              </a:buBlip>
              <a:defRPr sz="1600">
                <a:solidFill>
                  <a:schemeClr val="tx1"/>
                </a:solidFill>
                <a:latin typeface="Verdana" panose="020B0604030504040204" pitchFamily="34" charset="0"/>
                <a:ea typeface="ヒラギノ角ゴ Pro W3" charset="-128"/>
                <a:cs typeface="Verdana" panose="020B0604030504040204" pitchFamily="34" charset="0"/>
              </a:defRPr>
            </a:lvl2pPr>
            <a:lvl3pPr marL="1330325"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3pPr>
            <a:lvl4pPr marL="1738313" indent="-228600">
              <a:spcBef>
                <a:spcPct val="20000"/>
              </a:spcBef>
              <a:buSzPct val="90000"/>
              <a:buBlip>
                <a:blip r:embed="rId3"/>
              </a:buBlip>
              <a:defRPr sz="1400">
                <a:solidFill>
                  <a:schemeClr val="tx1"/>
                </a:solidFill>
                <a:latin typeface="Verdana" panose="020B0604030504040204" pitchFamily="34" charset="0"/>
                <a:ea typeface="ヒラギノ角ゴ Pro W3" charset="-128"/>
                <a:cs typeface="Verdana" panose="020B0604030504040204" pitchFamily="34" charset="0"/>
              </a:defRPr>
            </a:lvl4pPr>
            <a:lvl5pPr marL="2146300" indent="-228600">
              <a:spcBef>
                <a:spcPct val="20000"/>
              </a:spcBef>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5pPr>
            <a:lvl6pPr marL="26035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6pPr>
            <a:lvl7pPr marL="30607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7pPr>
            <a:lvl8pPr marL="35179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8pPr>
            <a:lvl9pPr marL="3975100" indent="-228600" eaLnBrk="0" fontAlgn="base" hangingPunct="0">
              <a:spcBef>
                <a:spcPct val="20000"/>
              </a:spcBef>
              <a:spcAft>
                <a:spcPct val="0"/>
              </a:spcAft>
              <a:buFont typeface="Lucida Grande"/>
              <a:buChar char="▸"/>
              <a:defRPr>
                <a:solidFill>
                  <a:schemeClr val="tx1"/>
                </a:solidFill>
                <a:latin typeface="Verdana" panose="020B0604030504040204" pitchFamily="34" charset="0"/>
                <a:ea typeface="ヒラギノ角ゴ Pro W3" charset="-128"/>
                <a:cs typeface="Verdana" panose="020B0604030504040204" pitchFamily="34" charset="0"/>
              </a:defRPr>
            </a:lvl9pPr>
          </a:lstStyle>
          <a:p>
            <a:pPr marR="0" lvl="0" algn="l" defTabSz="914400" rtl="0" eaLnBrk="0" fontAlgn="base" latinLnBrk="0" hangingPunct="0">
              <a:lnSpc>
                <a:spcPct val="100000"/>
              </a:lnSpc>
              <a:spcBef>
                <a:spcPct val="20000"/>
              </a:spcBef>
              <a:spcAft>
                <a:spcPct val="0"/>
              </a:spcAft>
              <a:buClr>
                <a:srgbClr val="CE0044"/>
              </a:buClr>
              <a:buSzPct val="120000"/>
              <a:buNone/>
              <a:tabLst/>
              <a:defRPr/>
            </a:pPr>
            <a:endParaRPr kumimoji="0" lang="nl-NL" altLang="nl-NL" sz="2400" b="0" i="0" u="none" strike="noStrike" kern="1200" cap="none" spc="0" normalizeH="0" baseline="0" noProof="0" dirty="0">
              <a:ln>
                <a:noFill/>
              </a:ln>
              <a:solidFill>
                <a:srgbClr val="0070C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4" name="Content Placeholder 2">
            <a:extLst>
              <a:ext uri="{FF2B5EF4-FFF2-40B4-BE49-F238E27FC236}">
                <a16:creationId xmlns:a16="http://schemas.microsoft.com/office/drawing/2014/main" id="{18758B4F-8971-4D62-B1ED-50ED7EFC1F7B}"/>
              </a:ext>
            </a:extLst>
          </p:cNvPr>
          <p:cNvSpPr>
            <a:spLocks noGrp="1"/>
          </p:cNvSpPr>
          <p:nvPr>
            <p:ph idx="1"/>
          </p:nvPr>
        </p:nvSpPr>
        <p:spPr>
          <a:xfrm>
            <a:off x="564463" y="1692360"/>
            <a:ext cx="7903262" cy="3600450"/>
          </a:xfrm>
        </p:spPr>
        <p:txBody>
          <a:bodyPr/>
          <a:lstStyle/>
          <a:p>
            <a:pPr marL="0" indent="0">
              <a:buNone/>
            </a:pPr>
            <a:r>
              <a:rPr lang="en-US" sz="2000" dirty="0" err="1">
                <a:latin typeface="Open Sans" panose="020B0606030504020204"/>
              </a:rPr>
              <a:t>Voorbeeld</a:t>
            </a:r>
            <a:r>
              <a:rPr lang="en-US" sz="2000" dirty="0">
                <a:latin typeface="Open Sans" panose="020B0606030504020204"/>
              </a:rPr>
              <a:t> </a:t>
            </a:r>
            <a:r>
              <a:rPr lang="en-US" sz="2000" dirty="0" err="1">
                <a:latin typeface="Open Sans" panose="020B0606030504020204"/>
              </a:rPr>
              <a:t>uit</a:t>
            </a:r>
            <a:r>
              <a:rPr lang="en-US" sz="2000" dirty="0">
                <a:latin typeface="Open Sans" panose="020B0606030504020204"/>
              </a:rPr>
              <a:t> ‘</a:t>
            </a:r>
            <a:r>
              <a:rPr lang="nl-NL" sz="2000" dirty="0">
                <a:latin typeface="Open Sans" panose="020B0606030504020204"/>
              </a:rPr>
              <a:t>Integrale zorg: ervaringen en opvattingen van huisartsen’ (Scheffer &amp; van den Muijsenbergh, 2019):</a:t>
            </a:r>
          </a:p>
          <a:p>
            <a:pPr marL="0" indent="0">
              <a:buNone/>
            </a:pPr>
            <a:endParaRPr lang="nl-NL" sz="2000" dirty="0">
              <a:latin typeface="Open Sans" panose="020B0606030504020204"/>
            </a:endParaRPr>
          </a:p>
          <a:p>
            <a:pPr marL="0" indent="0">
              <a:buNone/>
            </a:pPr>
            <a:r>
              <a:rPr lang="nl-NL" sz="2000" dirty="0">
                <a:solidFill>
                  <a:schemeClr val="accent1">
                    <a:lumMod val="75000"/>
                  </a:schemeClr>
                </a:solidFill>
                <a:latin typeface="Open Sans" panose="020B0606030504020204"/>
              </a:rPr>
              <a:t>“Negen van de twaalf huisartsen werden benaderd vanuit het netwerk van de tweede auteur. Hoewel hierbij bewust gekozen was voor huisartsen met verschillende achtergronden, settingen, populaties en ervaring, zou dit tot bias hebben kunnen geleid. Vandaar dat na de eerste negen huisartsen bewust gezocht werd naar huisartsen buiten dit netwerk. De opvattingen en aanbevelingen van deze huisartsen verschilden echter niet wezenlijk, zodat na de interviews met in totaal twaalf huisartsen geen nieuwe inzichten meer boven tafel kwamen.”</a:t>
            </a:r>
          </a:p>
          <a:p>
            <a:pPr marL="0" indent="0">
              <a:buNone/>
            </a:pPr>
            <a:endParaRPr lang="nl-NL" sz="2000" dirty="0">
              <a:latin typeface="Open Sans" panose="020B0606030504020204"/>
            </a:endParaRPr>
          </a:p>
          <a:p>
            <a:pPr marL="0" indent="0">
              <a:buNone/>
            </a:pPr>
            <a:r>
              <a:rPr lang="nl-NL" sz="2000" dirty="0">
                <a:latin typeface="Open Sans" panose="020B0606030504020204"/>
                <a:sym typeface="Wingdings" panose="05000000000000000000" pitchFamily="2" charset="2"/>
              </a:rPr>
              <a:t> Wat wordt bedoeld met ‘bias’? Leg uit.</a:t>
            </a:r>
            <a:endParaRPr lang="nl-NL" sz="2000" dirty="0">
              <a:latin typeface="Open Sans" panose="020B0606030504020204"/>
            </a:endParaRPr>
          </a:p>
        </p:txBody>
      </p:sp>
    </p:spTree>
    <p:extLst>
      <p:ext uri="{BB962C8B-B14F-4D97-AF65-F5344CB8AC3E}">
        <p14:creationId xmlns:p14="http://schemas.microsoft.com/office/powerpoint/2010/main" val="2183815899"/>
      </p:ext>
    </p:extLst>
  </p:cSld>
  <p:clrMapOvr>
    <a:masterClrMapping/>
  </p:clrMapOvr>
</p:sld>
</file>

<file path=ppt/theme/theme1.xml><?xml version="1.0" encoding="utf-8"?>
<a:theme xmlns:a="http://schemas.openxmlformats.org/drawingml/2006/main" name="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oofdstuk pagina">
  <a:themeElements>
    <a:clrScheme name="HR 1">
      <a:dk1>
        <a:srgbClr val="000066"/>
      </a:dk1>
      <a:lt1>
        <a:srgbClr val="FFFFFF"/>
      </a:lt1>
      <a:dk2>
        <a:srgbClr val="000000"/>
      </a:dk2>
      <a:lt2>
        <a:srgbClr val="808080"/>
      </a:lt2>
      <a:accent1>
        <a:srgbClr val="000066"/>
      </a:accent1>
      <a:accent2>
        <a:srgbClr val="B10538"/>
      </a:accent2>
      <a:accent3>
        <a:srgbClr val="FBCC19"/>
      </a:accent3>
      <a:accent4>
        <a:srgbClr val="000000"/>
      </a:accent4>
      <a:accent5>
        <a:srgbClr val="DAEDEF"/>
      </a:accent5>
      <a:accent6>
        <a:srgbClr val="2D2D8A"/>
      </a:accent6>
      <a:hlink>
        <a:srgbClr val="009999"/>
      </a:hlink>
      <a:folHlink>
        <a:srgbClr val="99CC00"/>
      </a:folHlink>
    </a:clrScheme>
    <a:fontScheme name="1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1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Aangepast ontwerp">
  <a:themeElements>
    <a:clrScheme name="Aangepast 2">
      <a:dk1>
        <a:srgbClr val="000066"/>
      </a:dk1>
      <a:lt1>
        <a:srgbClr val="FFFFFF"/>
      </a:lt1>
      <a:dk2>
        <a:srgbClr val="000000"/>
      </a:dk2>
      <a:lt2>
        <a:srgbClr val="808080"/>
      </a:lt2>
      <a:accent1>
        <a:srgbClr val="000066"/>
      </a:accent1>
      <a:accent2>
        <a:srgbClr val="CC0033"/>
      </a:accent2>
      <a:accent3>
        <a:srgbClr val="FBCC19"/>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8_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tekst pagina">
  <a:themeElements>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3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hoofdstuk pagina">
  <a:themeElements>
    <a:clrScheme name="HR 1">
      <a:dk1>
        <a:srgbClr val="000066"/>
      </a:dk1>
      <a:lt1>
        <a:srgbClr val="FFFFFF"/>
      </a:lt1>
      <a:dk2>
        <a:srgbClr val="000000"/>
      </a:dk2>
      <a:lt2>
        <a:srgbClr val="808080"/>
      </a:lt2>
      <a:accent1>
        <a:srgbClr val="000066"/>
      </a:accent1>
      <a:accent2>
        <a:srgbClr val="B10538"/>
      </a:accent2>
      <a:accent3>
        <a:srgbClr val="FBCC19"/>
      </a:accent3>
      <a:accent4>
        <a:srgbClr val="000000"/>
      </a:accent4>
      <a:accent5>
        <a:srgbClr val="DAEDEF"/>
      </a:accent5>
      <a:accent6>
        <a:srgbClr val="2D2D8A"/>
      </a:accent6>
      <a:hlink>
        <a:srgbClr val="009999"/>
      </a:hlink>
      <a:folHlink>
        <a:srgbClr val="99CC00"/>
      </a:folHlink>
    </a:clrScheme>
    <a:fontScheme name="1_Lege presentatie">
      <a:majorFont>
        <a:latin typeface="Verdana"/>
        <a:ea typeface="ＭＳ Ｐゴシック"/>
        <a:cs typeface=""/>
      </a:majorFont>
      <a:minorFont>
        <a:latin typeface="Verdana"/>
        <a:ea typeface="ＭＳ Ｐゴシック"/>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1_Lege presentat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Lege presentat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Lege presentat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Lege presentat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Lege presentat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Lege presentat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Lege presentati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Lege presentat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Lege presentat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Lege presentat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Lege presentat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Lege presentat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2_ronde bullets pag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14248</TotalTime>
  <Words>2087</Words>
  <Application>Microsoft Office PowerPoint</Application>
  <PresentationFormat>On-screen Show (4:3)</PresentationFormat>
  <Paragraphs>238</Paragraphs>
  <Slides>25</Slides>
  <Notes>25</Notes>
  <HiddenSlides>0</HiddenSlides>
  <MMClips>0</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25</vt:i4>
      </vt:variant>
    </vt:vector>
  </HeadingPairs>
  <TitlesOfParts>
    <vt:vector size="38" baseType="lpstr">
      <vt:lpstr>Arial</vt:lpstr>
      <vt:lpstr>Calibri</vt:lpstr>
      <vt:lpstr>Lucida Grande</vt:lpstr>
      <vt:lpstr>Open Sans</vt:lpstr>
      <vt:lpstr>Verdana</vt:lpstr>
      <vt:lpstr>ronde bullets pagina</vt:lpstr>
      <vt:lpstr>hoofdstuk pagina</vt:lpstr>
      <vt:lpstr>1_ronde bullets pagina</vt:lpstr>
      <vt:lpstr>Aangepast ontwerp</vt:lpstr>
      <vt:lpstr>8_ronde bullets pagina</vt:lpstr>
      <vt:lpstr>tekst pagina</vt:lpstr>
      <vt:lpstr>1_hoofdstuk pagina</vt:lpstr>
      <vt:lpstr>2_ronde bullets pagina</vt:lpstr>
      <vt:lpstr>Afstuderen Praktijkonderzoek</vt:lpstr>
      <vt:lpstr>RESPONSIE &amp; VERDIEPING  (plenair  verplicht)</vt:lpstr>
      <vt:lpstr>Programma</vt:lpstr>
      <vt:lpstr>Responsie</vt:lpstr>
      <vt:lpstr>Verdieping</vt:lpstr>
      <vt:lpstr>1. A structured abstract has distinct, labeled sections for rapid comprehension</vt:lpstr>
      <vt:lpstr>2. De keuze voor kwantitatief onderzoek is goed onderbouwd</vt:lpstr>
      <vt:lpstr>3. Methodologische reflectie</vt:lpstr>
      <vt:lpstr>Methodologische reflectie (vervolg - 1)</vt:lpstr>
      <vt:lpstr>Methodologische reflectie (vervolg - 2)</vt:lpstr>
      <vt:lpstr>4. Reprise: ethische aspecten [methoden]</vt:lpstr>
      <vt:lpstr>5. Methodologische reflectie literatuurstudie [discussie]</vt:lpstr>
      <vt:lpstr>6. Samengestelde woorden? Eén woord!</vt:lpstr>
      <vt:lpstr>7. Je hebt de anonimiteit gewaarborgd, maar hoe? [methoden]</vt:lpstr>
      <vt:lpstr>8. Wat wordt verstaan onder member check?</vt:lpstr>
      <vt:lpstr>9. Het meetinstrument wordt beschreven in de tekst</vt:lpstr>
      <vt:lpstr>Het meetinstrument wordt beschreven in de tekst (vervolg - 1)</vt:lpstr>
      <vt:lpstr>Het meetinstrument wordt beschreven in de tekst (vervolg - 2)</vt:lpstr>
      <vt:lpstr>QUIZ</vt:lpstr>
      <vt:lpstr>QUIZ  - Vraag 1</vt:lpstr>
      <vt:lpstr>QUIZ – Vraag 2</vt:lpstr>
      <vt:lpstr>QUIZ – Vraag 3</vt:lpstr>
      <vt:lpstr>QUIZ – Vraag 4</vt:lpstr>
      <vt:lpstr>QUIZ – Vraag 5</vt:lpstr>
      <vt:lpstr>Literatuur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gebruiker</dc:creator>
  <cp:lastModifiedBy>Groenewoud, J.H. (Hanny)</cp:lastModifiedBy>
  <cp:revision>294</cp:revision>
  <dcterms:created xsi:type="dcterms:W3CDTF">2019-04-19T09:44:24Z</dcterms:created>
  <dcterms:modified xsi:type="dcterms:W3CDTF">2019-09-10T12:26:05Z</dcterms:modified>
</cp:coreProperties>
</file>