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67" r:id="rId2"/>
    <p:sldId id="257" r:id="rId3"/>
    <p:sldId id="269" r:id="rId4"/>
    <p:sldId id="258" r:id="rId5"/>
    <p:sldId id="294" r:id="rId6"/>
    <p:sldId id="259" r:id="rId7"/>
    <p:sldId id="277" r:id="rId8"/>
    <p:sldId id="279" r:id="rId9"/>
    <p:sldId id="281" r:id="rId10"/>
    <p:sldId id="262" r:id="rId11"/>
    <p:sldId id="275" r:id="rId12"/>
    <p:sldId id="285" r:id="rId13"/>
    <p:sldId id="265" r:id="rId14"/>
    <p:sldId id="266" r:id="rId15"/>
    <p:sldId id="286" r:id="rId16"/>
    <p:sldId id="291" r:id="rId17"/>
    <p:sldId id="293" r:id="rId18"/>
  </p:sldIdLst>
  <p:sldSz cx="9144000" cy="6858000" type="screen4x3"/>
  <p:notesSz cx="6669088" cy="99282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-3576" y="-9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737A-7995-4B74-B63A-80E0593C4CFC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1A7392-2789-462C-8F1D-017BB83F83C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496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894CF-CF29-460C-8820-A692FD564E2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3654-9A79-4B47-9CF7-D6BAF450FCC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7240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21406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2387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8687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4552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0886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7976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91912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3696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sz="11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2312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7684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3654-9A79-4B47-9CF7-D6BAF450FCC7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8245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352B002-1032-497A-A690-67428BD6A599}" type="datetimeFigureOut">
              <a:rPr lang="nl-NL" smtClean="0"/>
              <a:t>27-9-2017</a:t>
            </a:fld>
            <a:endParaRPr lang="nl-NL" dirty="0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nl-NL"/>
          </a:p>
        </p:txBody>
      </p:sp>
      <p:sp>
        <p:nvSpPr>
          <p:cNvPr id="10" name="Rechthoe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hoe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 verbindingslijn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chte verbindingslijn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hoe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nl-NL"/>
          </a:p>
        </p:txBody>
      </p:sp>
      <p:sp>
        <p:nvSpPr>
          <p:cNvPr id="9" name="Rechthoe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e verbindingslijn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chte verbindingslijn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hoe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hte verbindingslijn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ijdelijke aanduiding voor inhou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1" name="Tijdelijke aanduiding voo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  <p:sp>
        <p:nvSpPr>
          <p:cNvPr id="23" name="Tijdelijke aanduiding voor voet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 verbindingslijn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chte verbindingslijn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52B002-1032-497A-A690-67428BD6A599}" type="datetimeFigureOut">
              <a:rPr lang="nl-NL" smtClean="0"/>
              <a:t>27-9-2017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6149A4C-FF88-4BD5-9F00-E822CED6800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348880"/>
            <a:ext cx="6172200" cy="936104"/>
          </a:xfrm>
        </p:spPr>
        <p:txBody>
          <a:bodyPr>
            <a:normAutofit/>
          </a:bodyPr>
          <a:lstStyle/>
          <a:p>
            <a:pPr algn="ctr"/>
            <a:r>
              <a:rPr lang="nl-NL" sz="3200" smtClean="0"/>
              <a:t>Methodiek T1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1600" dirty="0" smtClean="0"/>
              <a:t>Analyse van het verpleegkundig proces</a:t>
            </a:r>
            <a:endParaRPr lang="nl-NL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678488" cy="1378006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nl-NL" dirty="0" smtClean="0"/>
              <a:t>																						           </a:t>
            </a:r>
          </a:p>
          <a:p>
            <a:pPr algn="r"/>
            <a:r>
              <a:rPr lang="nl-NL" dirty="0"/>
              <a:t> </a:t>
            </a:r>
            <a:r>
              <a:rPr lang="nl-NL" dirty="0" smtClean="0"/>
              <a:t>                                                    </a:t>
            </a:r>
          </a:p>
          <a:p>
            <a:pPr algn="r"/>
            <a:r>
              <a:rPr lang="nl-NL" sz="1900" dirty="0"/>
              <a:t> </a:t>
            </a:r>
            <a:r>
              <a:rPr lang="nl-NL" sz="1900" dirty="0" smtClean="0"/>
              <a:t>                                        Marloes </a:t>
            </a:r>
            <a:r>
              <a:rPr lang="nl-NL" sz="1900" dirty="0" err="1" smtClean="0"/>
              <a:t>vd</a:t>
            </a:r>
            <a:r>
              <a:rPr lang="nl-NL" sz="1900" dirty="0" smtClean="0"/>
              <a:t> Broek	</a:t>
            </a:r>
          </a:p>
          <a:p>
            <a:pPr algn="r"/>
            <a:r>
              <a:rPr lang="nl-NL" sz="1900" dirty="0" smtClean="0"/>
              <a:t>       m.vandenbroek@fontys.nl</a:t>
            </a:r>
            <a:r>
              <a:rPr lang="nl-NL" dirty="0" smtClean="0"/>
              <a:t>	</a:t>
            </a:r>
            <a:endParaRPr lang="nl-NL" dirty="0"/>
          </a:p>
        </p:txBody>
      </p:sp>
      <p:pic>
        <p:nvPicPr>
          <p:cNvPr id="1027" name="Picture 3" descr="Creative Commons-Licent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949280"/>
            <a:ext cx="8382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429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Verpleegkundige diagnose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000" dirty="0" smtClean="0"/>
              <a:t>Verpleegkundige (</a:t>
            </a:r>
            <a:r>
              <a:rPr lang="nl-NL" sz="2000" dirty="0" err="1" smtClean="0"/>
              <a:t>vpk</a:t>
            </a:r>
            <a:r>
              <a:rPr lang="nl-NL" sz="2000" dirty="0" smtClean="0"/>
              <a:t>) diagnose is een klinisch oordeel over de reactie van een individu, gezin, gemeenschap op feitelijke of potentiele gezondheidsproblemen/levensprocessen. </a:t>
            </a:r>
            <a:r>
              <a:rPr lang="nl-NL" sz="2000" dirty="0" err="1" smtClean="0"/>
              <a:t>Vpk</a:t>
            </a:r>
            <a:r>
              <a:rPr lang="nl-NL" sz="2000" dirty="0" smtClean="0"/>
              <a:t> diagnosen vormen de basis voor de keuze van </a:t>
            </a:r>
            <a:r>
              <a:rPr lang="nl-NL" sz="2000" dirty="0" err="1" smtClean="0"/>
              <a:t>vpk</a:t>
            </a:r>
            <a:r>
              <a:rPr lang="nl-NL" sz="2000" dirty="0" smtClean="0"/>
              <a:t> interventies en resultaten, waarvoor de verpleegkundige verantwoordelijke is </a:t>
            </a:r>
            <a:r>
              <a:rPr lang="nl-NL" sz="1400" dirty="0" smtClean="0"/>
              <a:t>(NANDA, 2001).</a:t>
            </a:r>
          </a:p>
          <a:p>
            <a:pPr marL="0" indent="0">
              <a:buNone/>
            </a:pPr>
            <a:endParaRPr lang="nl-NL" sz="1400" dirty="0" smtClean="0"/>
          </a:p>
          <a:p>
            <a:pPr marL="0" indent="0">
              <a:buNone/>
            </a:pPr>
            <a:endParaRPr lang="nl-NL" sz="1400" dirty="0"/>
          </a:p>
          <a:p>
            <a:pPr marL="0" indent="0">
              <a:buNone/>
            </a:pPr>
            <a:endParaRPr lang="nl-NL" sz="1400" dirty="0" smtClean="0"/>
          </a:p>
          <a:p>
            <a:r>
              <a:rPr lang="nl-NL" sz="1800" i="1" dirty="0" smtClean="0"/>
              <a:t>Feitelijk </a:t>
            </a:r>
            <a:r>
              <a:rPr lang="nl-NL" sz="1800" i="1" dirty="0"/>
              <a:t>verpleegkundige </a:t>
            </a:r>
            <a:r>
              <a:rPr lang="nl-NL" sz="1800" i="1" dirty="0" smtClean="0"/>
              <a:t>diagnosen</a:t>
            </a:r>
          </a:p>
          <a:p>
            <a:r>
              <a:rPr lang="nl-NL" sz="1800" i="1" dirty="0" smtClean="0"/>
              <a:t>Dreigende </a:t>
            </a:r>
            <a:r>
              <a:rPr lang="nl-NL" sz="1800" i="1" dirty="0"/>
              <a:t>verpleegkundige </a:t>
            </a:r>
            <a:r>
              <a:rPr lang="nl-NL" sz="1800" i="1" dirty="0" smtClean="0"/>
              <a:t>diagnosen</a:t>
            </a:r>
          </a:p>
          <a:p>
            <a:r>
              <a:rPr lang="nl-NL" sz="1800" i="1" dirty="0" smtClean="0"/>
              <a:t>Mogelijk </a:t>
            </a:r>
            <a:r>
              <a:rPr lang="nl-NL" sz="1800" i="1" dirty="0"/>
              <a:t>verpleegkundige </a:t>
            </a:r>
            <a:r>
              <a:rPr lang="nl-NL" sz="1800" i="1" dirty="0" smtClean="0"/>
              <a:t>diagnosen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26736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nl-NL" dirty="0" smtClean="0"/>
              <a:t>Basisstructuur verpleegkundige diagnose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nl-NL" sz="2000" i="1" dirty="0" smtClean="0"/>
              <a:t>Probleem</a:t>
            </a:r>
            <a:r>
              <a:rPr lang="nl-NL" sz="2000" i="1" dirty="0"/>
              <a:t>: </a:t>
            </a:r>
            <a:r>
              <a:rPr lang="nl-NL" sz="2000" dirty="0"/>
              <a:t>Geeft de gezondheidstoestand van een patiënt bondig en duidelijk weer. </a:t>
            </a:r>
            <a:r>
              <a:rPr lang="nl-NL" sz="2000" dirty="0" smtClean="0"/>
              <a:t>Gebruik</a:t>
            </a:r>
            <a:r>
              <a:rPr lang="nl-NL" sz="2000" dirty="0"/>
              <a:t>, waar mogelijk, voor dit deel van de diagnose het NANDA label</a:t>
            </a:r>
            <a:r>
              <a:rPr lang="nl-NL" sz="2000" dirty="0" smtClean="0"/>
              <a:t>.</a:t>
            </a:r>
          </a:p>
          <a:p>
            <a:pPr marL="0" indent="0">
              <a:buNone/>
            </a:pPr>
            <a:endParaRPr lang="nl-NL" sz="2000" dirty="0" smtClean="0"/>
          </a:p>
          <a:p>
            <a:r>
              <a:rPr lang="nl-NL" sz="2000" i="1" dirty="0" smtClean="0"/>
              <a:t>Etiologie</a:t>
            </a:r>
            <a:r>
              <a:rPr lang="nl-NL" sz="2000" i="1" dirty="0"/>
              <a:t>: </a:t>
            </a:r>
            <a:r>
              <a:rPr lang="nl-NL" sz="2000" dirty="0"/>
              <a:t>Beschrijft de factoren die de actuele problemen veroorzaken of hieraan bijdragen. </a:t>
            </a:r>
            <a:endParaRPr lang="nl-NL" sz="2000" dirty="0" smtClean="0"/>
          </a:p>
          <a:p>
            <a:pPr marL="0" indent="0">
              <a:buNone/>
            </a:pPr>
            <a:endParaRPr lang="nl-NL" sz="2000" dirty="0" smtClean="0"/>
          </a:p>
          <a:p>
            <a:r>
              <a:rPr lang="nl-NL" sz="2000" i="1" dirty="0" smtClean="0"/>
              <a:t>Gerelateerd aan: </a:t>
            </a:r>
            <a:r>
              <a:rPr lang="nl-NL" sz="2000" dirty="0"/>
              <a:t>Dit zinsdeel verbindt de twee delen van de diagnose. </a:t>
            </a:r>
            <a:endParaRPr lang="nl-NL" sz="2000" dirty="0" smtClean="0"/>
          </a:p>
          <a:p>
            <a:endParaRPr lang="nl-NL" sz="2000" dirty="0"/>
          </a:p>
          <a:p>
            <a:r>
              <a:rPr lang="nl-NL" sz="2000" dirty="0" err="1" smtClean="0"/>
              <a:t>Signs</a:t>
            </a:r>
            <a:r>
              <a:rPr lang="nl-NL" sz="2000" dirty="0" smtClean="0"/>
              <a:t> </a:t>
            </a:r>
            <a:r>
              <a:rPr lang="nl-NL" sz="2000" dirty="0" err="1" smtClean="0"/>
              <a:t>and</a:t>
            </a:r>
            <a:r>
              <a:rPr lang="nl-NL" sz="2000" dirty="0" smtClean="0"/>
              <a:t> </a:t>
            </a:r>
            <a:r>
              <a:rPr lang="nl-NL" sz="2000" dirty="0" err="1" smtClean="0"/>
              <a:t>symptoms</a:t>
            </a:r>
            <a:r>
              <a:rPr lang="nl-NL" sz="2000" dirty="0" smtClean="0"/>
              <a:t>: Ervaringen van de patiënt (</a:t>
            </a:r>
            <a:r>
              <a:rPr lang="nl-NL" sz="2000" dirty="0" err="1" smtClean="0"/>
              <a:t>symptoms</a:t>
            </a:r>
            <a:r>
              <a:rPr lang="nl-NL" sz="2000" dirty="0" smtClean="0"/>
              <a:t>, en bevindingen van de verpleegkundige (</a:t>
            </a:r>
            <a:r>
              <a:rPr lang="nl-NL" sz="2000" dirty="0" err="1" smtClean="0"/>
              <a:t>signs</a:t>
            </a:r>
            <a:r>
              <a:rPr lang="nl-NL" sz="2000" dirty="0" smtClean="0"/>
              <a:t>).</a:t>
            </a:r>
          </a:p>
          <a:p>
            <a:endParaRPr lang="nl-NL" sz="2000" dirty="0"/>
          </a:p>
          <a:p>
            <a:r>
              <a:rPr lang="nl-NL" sz="2000" dirty="0" smtClean="0"/>
              <a:t>Zich uitend in: Dit zinsdeel verbind de  S aan de eerste twee delen van de diagnose.</a:t>
            </a:r>
          </a:p>
          <a:p>
            <a:endParaRPr lang="nl-NL" sz="2000" dirty="0"/>
          </a:p>
          <a:p>
            <a:pPr marL="0" indent="0">
              <a:buNone/>
            </a:pPr>
            <a:r>
              <a:rPr lang="nl-NL" sz="2000" i="1" dirty="0"/>
              <a:t>(P)</a:t>
            </a:r>
            <a:r>
              <a:rPr lang="nl-NL" sz="2000" i="1" dirty="0" err="1"/>
              <a:t>robleem</a:t>
            </a:r>
            <a:r>
              <a:rPr lang="nl-NL" sz="2000" i="1" dirty="0"/>
              <a:t> – gerelateerd aan – (e)</a:t>
            </a:r>
            <a:r>
              <a:rPr lang="nl-NL" sz="2000" i="1" dirty="0" err="1"/>
              <a:t>tiologie</a:t>
            </a:r>
            <a:r>
              <a:rPr lang="nl-NL" sz="2000" i="1" dirty="0"/>
              <a:t> – zicht uitend in – (S)</a:t>
            </a:r>
            <a:r>
              <a:rPr lang="nl-NL" sz="2000" i="1" dirty="0" err="1"/>
              <a:t>igns</a:t>
            </a:r>
            <a:r>
              <a:rPr lang="nl-NL" sz="2000" i="1" dirty="0"/>
              <a:t> </a:t>
            </a:r>
            <a:r>
              <a:rPr lang="nl-NL" sz="2000" i="1" dirty="0" err="1"/>
              <a:t>and</a:t>
            </a:r>
            <a:r>
              <a:rPr lang="nl-NL" sz="2000" i="1" dirty="0"/>
              <a:t> </a:t>
            </a:r>
            <a:r>
              <a:rPr lang="nl-NL" sz="2000" i="1" dirty="0" err="1"/>
              <a:t>symptoms</a:t>
            </a:r>
            <a:r>
              <a:rPr lang="nl-NL" sz="20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503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nl-NL" dirty="0" smtClean="0"/>
              <a:t>Verschillende diagnose structuren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r>
              <a:rPr lang="nl-NL" sz="1800" i="1" dirty="0" smtClean="0"/>
              <a:t>Feitelijke </a:t>
            </a:r>
            <a:r>
              <a:rPr lang="nl-NL" sz="1800" i="1" dirty="0"/>
              <a:t>verpleegkundige diagnosen:</a:t>
            </a:r>
            <a:r>
              <a:rPr lang="nl-NL" sz="1800" dirty="0"/>
              <a:t> probleem r/t </a:t>
            </a:r>
            <a:r>
              <a:rPr lang="nl-NL" sz="1800" dirty="0" smtClean="0"/>
              <a:t>etiologie.</a:t>
            </a:r>
            <a:br>
              <a:rPr lang="nl-NL" sz="1800" dirty="0" smtClean="0"/>
            </a:br>
            <a:endParaRPr lang="nl-NL" sz="1800" dirty="0" smtClean="0"/>
          </a:p>
          <a:p>
            <a:r>
              <a:rPr lang="nl-NL" sz="1800" i="1" dirty="0" smtClean="0"/>
              <a:t>Verpleegkundige </a:t>
            </a:r>
            <a:r>
              <a:rPr lang="nl-NL" sz="1800" i="1" dirty="0"/>
              <a:t>risicodiagnosen of dreigende diagnosen</a:t>
            </a:r>
            <a:r>
              <a:rPr lang="nl-NL" sz="1800" dirty="0"/>
              <a:t>: risico op problemen r/t risicofactoren</a:t>
            </a:r>
            <a:r>
              <a:rPr lang="nl-NL" sz="1800" dirty="0" smtClean="0"/>
              <a:t>.</a:t>
            </a:r>
            <a:br>
              <a:rPr lang="nl-NL" sz="1800" dirty="0" smtClean="0"/>
            </a:br>
            <a:endParaRPr lang="nl-NL" sz="1800" dirty="0" smtClean="0"/>
          </a:p>
          <a:p>
            <a:r>
              <a:rPr lang="nl-NL" sz="1800" dirty="0"/>
              <a:t> </a:t>
            </a:r>
            <a:r>
              <a:rPr lang="nl-NL" sz="1800" i="1" dirty="0" smtClean="0"/>
              <a:t>Mogelijk </a:t>
            </a:r>
            <a:r>
              <a:rPr lang="nl-NL" sz="1800" i="1" dirty="0"/>
              <a:t>verpleegkundige diagnosen</a:t>
            </a:r>
            <a:r>
              <a:rPr lang="nl-NL" sz="1800" dirty="0"/>
              <a:t>: Mogelijk probleem r/t actuele (of) mogelijke </a:t>
            </a:r>
            <a:r>
              <a:rPr lang="nl-NL" sz="1800" dirty="0" smtClean="0"/>
              <a:t>etiologie.</a:t>
            </a:r>
            <a:br>
              <a:rPr lang="nl-NL" sz="1800" dirty="0" smtClean="0"/>
            </a:br>
            <a:endParaRPr lang="nl-NL" sz="1800" dirty="0" smtClean="0"/>
          </a:p>
          <a:p>
            <a:r>
              <a:rPr lang="nl-NL" sz="1800" i="1" dirty="0" smtClean="0"/>
              <a:t>Verpleegkundige </a:t>
            </a:r>
            <a:r>
              <a:rPr lang="nl-NL" sz="1800" i="1" dirty="0" err="1"/>
              <a:t>welness</a:t>
            </a:r>
            <a:r>
              <a:rPr lang="nl-NL" sz="1800" i="1" dirty="0"/>
              <a:t> diagnosen:</a:t>
            </a:r>
            <a:r>
              <a:rPr lang="nl-NL" sz="1800" dirty="0"/>
              <a:t/>
            </a:r>
            <a:br>
              <a:rPr lang="nl-NL" sz="1800" dirty="0"/>
            </a:br>
            <a:r>
              <a:rPr lang="nl-NL" sz="1800" dirty="0"/>
              <a:t>  * Bereidheid tot verbetering (NANDA label)</a:t>
            </a:r>
            <a:br>
              <a:rPr lang="nl-NL" sz="1800" dirty="0"/>
            </a:br>
            <a:r>
              <a:rPr lang="nl-NL" sz="1800" dirty="0"/>
              <a:t>  * effectief (label</a:t>
            </a:r>
            <a:r>
              <a:rPr lang="nl-NL" sz="1800" dirty="0" smtClean="0"/>
              <a:t>).</a:t>
            </a:r>
            <a:br>
              <a:rPr lang="nl-NL" sz="1800" dirty="0" smtClean="0"/>
            </a:br>
            <a:endParaRPr lang="nl-NL" sz="1800" dirty="0" smtClean="0"/>
          </a:p>
          <a:p>
            <a:r>
              <a:rPr lang="nl-NL" sz="1800" i="1" dirty="0" smtClean="0"/>
              <a:t>Multidisciplinair </a:t>
            </a:r>
            <a:r>
              <a:rPr lang="nl-NL" sz="1800" i="1" dirty="0"/>
              <a:t>probleem:</a:t>
            </a:r>
            <a:r>
              <a:rPr lang="nl-NL" sz="1800" dirty="0"/>
              <a:t> potentiele complicatie bij ziekte of behandeling: (specificeer complicatie).</a:t>
            </a:r>
          </a:p>
        </p:txBody>
      </p:sp>
    </p:spTree>
    <p:extLst>
      <p:ext uri="{BB962C8B-B14F-4D97-AF65-F5344CB8AC3E}">
        <p14:creationId xmlns:p14="http://schemas.microsoft.com/office/powerpoint/2010/main" val="9018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nl-NL" i="1" dirty="0"/>
              <a:t>NANDA (North American </a:t>
            </a:r>
            <a:r>
              <a:rPr lang="nl-NL" i="1" dirty="0" err="1"/>
              <a:t>Nursing</a:t>
            </a:r>
            <a:r>
              <a:rPr lang="nl-NL" i="1" dirty="0"/>
              <a:t> Diagnosis </a:t>
            </a:r>
            <a:r>
              <a:rPr lang="nl-NL" i="1" dirty="0" err="1"/>
              <a:t>Association</a:t>
            </a:r>
            <a:r>
              <a:rPr lang="nl-NL" i="1" dirty="0"/>
              <a:t>)</a:t>
            </a:r>
            <a:br>
              <a:rPr lang="nl-NL" i="1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i="1" dirty="0" smtClean="0"/>
          </a:p>
          <a:p>
            <a:r>
              <a:rPr lang="nl-NL" sz="2000" dirty="0"/>
              <a:t>E</a:t>
            </a:r>
            <a:r>
              <a:rPr lang="nl-NL" sz="2000" dirty="0" smtClean="0"/>
              <a:t>erste taxonomie (classificatiesysteem) </a:t>
            </a:r>
            <a:r>
              <a:rPr lang="nl-NL" sz="2000" dirty="0"/>
              <a:t>van verpleegkundige terminologie. </a:t>
            </a:r>
            <a:endParaRPr lang="nl-NL" sz="2000" dirty="0" smtClean="0"/>
          </a:p>
          <a:p>
            <a:endParaRPr lang="nl-NL" sz="2000" dirty="0" smtClean="0"/>
          </a:p>
          <a:p>
            <a:r>
              <a:rPr lang="nl-NL" sz="2000" dirty="0" smtClean="0"/>
              <a:t>De </a:t>
            </a:r>
            <a:r>
              <a:rPr lang="nl-NL" sz="2000" dirty="0"/>
              <a:t>diagnose </a:t>
            </a:r>
            <a:r>
              <a:rPr lang="nl-NL" sz="2000" dirty="0" err="1"/>
              <a:t>labels</a:t>
            </a:r>
            <a:r>
              <a:rPr lang="nl-NL" sz="2000" dirty="0"/>
              <a:t> van NANDA bieden een eenduidig begrippenkader dat alle verpleegkundigen kunnen gebruiken bij het beschrijven van gezondheidsproblemen voor iedere patiënt in iedere zorgsituatie. </a:t>
            </a:r>
            <a:endParaRPr lang="nl-NL" sz="2000" dirty="0" smtClean="0"/>
          </a:p>
          <a:p>
            <a:pPr marL="0" indent="0">
              <a:buNone/>
            </a:pP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649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Elementen NANDA diagnosen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nl-NL" sz="1800" i="1" dirty="0" smtClean="0"/>
              <a:t>Het </a:t>
            </a:r>
            <a:r>
              <a:rPr lang="nl-NL" sz="1800" i="1" dirty="0"/>
              <a:t>label;</a:t>
            </a:r>
            <a:r>
              <a:rPr lang="nl-NL" sz="1800" dirty="0"/>
              <a:t> titel of naam, is een beknopte omschrijving van de gezondheidstoestand van de </a:t>
            </a:r>
            <a:r>
              <a:rPr lang="nl-NL" sz="1800" dirty="0" smtClean="0"/>
              <a:t>patiënt</a:t>
            </a:r>
          </a:p>
          <a:p>
            <a:pPr marL="0" indent="0">
              <a:buNone/>
            </a:pPr>
            <a:endParaRPr lang="nl-NL" sz="1800" i="1" dirty="0" smtClean="0"/>
          </a:p>
          <a:p>
            <a:r>
              <a:rPr lang="nl-NL" sz="1800" i="1" dirty="0" smtClean="0"/>
              <a:t>Definitie</a:t>
            </a:r>
            <a:r>
              <a:rPr lang="nl-NL" sz="1800" i="1" dirty="0"/>
              <a:t>;</a:t>
            </a:r>
            <a:r>
              <a:rPr lang="nl-NL" sz="1800" dirty="0"/>
              <a:t> De definitie geeft de essentie van het diagnoselabel helder en precies weer en maakt duidelijk waarin het label van alle andere </a:t>
            </a:r>
            <a:r>
              <a:rPr lang="nl-NL" sz="1800" dirty="0" err="1"/>
              <a:t>labels</a:t>
            </a:r>
            <a:r>
              <a:rPr lang="nl-NL" sz="1800" dirty="0"/>
              <a:t> verschilt</a:t>
            </a:r>
            <a:r>
              <a:rPr lang="nl-NL" sz="1800" dirty="0" smtClean="0"/>
              <a:t>.</a:t>
            </a:r>
          </a:p>
          <a:p>
            <a:endParaRPr lang="nl-NL" sz="1800" dirty="0" smtClean="0"/>
          </a:p>
          <a:p>
            <a:r>
              <a:rPr lang="nl-NL" sz="1800" i="1" dirty="0" smtClean="0"/>
              <a:t>Bepalende </a:t>
            </a:r>
            <a:r>
              <a:rPr lang="nl-NL" sz="1800" i="1" dirty="0"/>
              <a:t>kenmerken;</a:t>
            </a:r>
            <a:r>
              <a:rPr lang="nl-NL" sz="1800" dirty="0"/>
              <a:t> Aanwijzingen (objectieve </a:t>
            </a:r>
            <a:r>
              <a:rPr lang="nl-NL" sz="1800" dirty="0" smtClean="0"/>
              <a:t>en subjectieve</a:t>
            </a:r>
            <a:r>
              <a:rPr lang="nl-NL" sz="1800" dirty="0"/>
              <a:t>) die de keuze van het diagnoselabel rechtvaardigen. </a:t>
            </a:r>
            <a:endParaRPr lang="nl-NL" sz="1800" dirty="0" smtClean="0"/>
          </a:p>
          <a:p>
            <a:endParaRPr lang="nl-NL" sz="1800" dirty="0" smtClean="0"/>
          </a:p>
          <a:p>
            <a:r>
              <a:rPr lang="nl-NL" sz="1800" i="1" dirty="0" smtClean="0"/>
              <a:t>Gerelateerde </a:t>
            </a:r>
            <a:r>
              <a:rPr lang="nl-NL" sz="1800" i="1" dirty="0"/>
              <a:t>factoren;</a:t>
            </a:r>
            <a:r>
              <a:rPr lang="nl-NL" sz="1800" dirty="0"/>
              <a:t> Omstandigheden en situaties die op de een of andere manier met het probleem verbonden zijn. Dergelijke factoren </a:t>
            </a:r>
            <a:r>
              <a:rPr lang="nl-NL" sz="1800" dirty="0" smtClean="0"/>
              <a:t>kunnen </a:t>
            </a:r>
            <a:r>
              <a:rPr lang="nl-NL" sz="1800" dirty="0"/>
              <a:t>aan het probleem voorafgaan, het probleem beïnvloeden, veroorzaken of tot het ontstaan van het probleem leiden. </a:t>
            </a:r>
            <a:br>
              <a:rPr lang="nl-NL" sz="1800" dirty="0"/>
            </a:b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01933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nl-NL" dirty="0" smtClean="0"/>
              <a:t>Het kiezen van een label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Binnen </a:t>
            </a:r>
            <a:r>
              <a:rPr lang="nl-NL" sz="2000" dirty="0"/>
              <a:t>het verpleegkundig proces zijn de gegevens geclusterd aan de hand van GORDON. </a:t>
            </a:r>
            <a:endParaRPr lang="nl-NL" sz="2000" dirty="0" smtClean="0"/>
          </a:p>
          <a:p>
            <a:pPr marL="0" indent="0">
              <a:buNone/>
            </a:pPr>
            <a:endParaRPr lang="nl-NL" sz="2000" dirty="0" smtClean="0"/>
          </a:p>
          <a:p>
            <a:r>
              <a:rPr lang="nl-NL" sz="2000" dirty="0" smtClean="0"/>
              <a:t>Je </a:t>
            </a:r>
            <a:r>
              <a:rPr lang="nl-NL" sz="2000" dirty="0"/>
              <a:t>zoekt </a:t>
            </a:r>
            <a:r>
              <a:rPr lang="nl-NL" sz="2000" dirty="0" smtClean="0"/>
              <a:t>naar </a:t>
            </a:r>
            <a:r>
              <a:rPr lang="nl-NL" sz="2000" dirty="0"/>
              <a:t>die </a:t>
            </a:r>
            <a:r>
              <a:rPr lang="nl-NL" sz="2000" dirty="0" err="1"/>
              <a:t>labels</a:t>
            </a:r>
            <a:r>
              <a:rPr lang="nl-NL" sz="2000" dirty="0"/>
              <a:t> die passen bij het gezondheidspatroon waar de problemen/etiologie zich </a:t>
            </a:r>
            <a:r>
              <a:rPr lang="nl-NL" sz="2000" dirty="0" smtClean="0"/>
              <a:t>bevinden  (disfunctionele patroon).</a:t>
            </a:r>
          </a:p>
          <a:p>
            <a:pPr marL="0" indent="0">
              <a:buNone/>
            </a:pPr>
            <a:endParaRPr lang="nl-NL" sz="2000" dirty="0" smtClean="0"/>
          </a:p>
          <a:p>
            <a:r>
              <a:rPr lang="nl-NL" sz="2000" dirty="0" smtClean="0"/>
              <a:t>Wanneer </a:t>
            </a:r>
            <a:r>
              <a:rPr lang="nl-NL" sz="2000" dirty="0"/>
              <a:t>je zoekt naar de meest logische label kijk je of de of het label, de definitie en de bepalende kenmerken overeen komen met jou (en/of collega’s) eigen verklaring.</a:t>
            </a:r>
            <a:br>
              <a:rPr lang="nl-NL" sz="2000" dirty="0"/>
            </a:b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895603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 smtClean="0"/>
              <a:t>Vragen</a:t>
            </a:r>
            <a:endParaRPr lang="nl-NL" dirty="0"/>
          </a:p>
        </p:txBody>
      </p:sp>
      <p:pic>
        <p:nvPicPr>
          <p:cNvPr id="6" name="Tijdelijke aanduiding voor inhoud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2636912"/>
            <a:ext cx="1866900" cy="2447925"/>
          </a:xfrm>
        </p:spPr>
      </p:pic>
    </p:spTree>
    <p:extLst>
      <p:ext uri="{BB962C8B-B14F-4D97-AF65-F5344CB8AC3E}">
        <p14:creationId xmlns:p14="http://schemas.microsoft.com/office/powerpoint/2010/main" val="271509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7467600" cy="706090"/>
          </a:xfrm>
        </p:spPr>
        <p:txBody>
          <a:bodyPr/>
          <a:lstStyle/>
          <a:p>
            <a:r>
              <a:rPr lang="nl-NL" dirty="0" smtClean="0"/>
              <a:t>Bronnen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400" dirty="0" smtClean="0"/>
              <a:t>Hesselink, J (2010) </a:t>
            </a:r>
            <a:r>
              <a:rPr lang="nl-NL" sz="1400" i="1" dirty="0" smtClean="0"/>
              <a:t>Zo maak je en verpleegplan. Groningen/Houten: </a:t>
            </a:r>
            <a:r>
              <a:rPr lang="nl-NL" sz="1400" dirty="0" smtClean="0"/>
              <a:t>Noordhoff uitgevers</a:t>
            </a:r>
          </a:p>
          <a:p>
            <a:pPr marL="0" indent="0">
              <a:buNone/>
            </a:pPr>
            <a:endParaRPr lang="nl-NL" sz="1400" dirty="0" smtClean="0"/>
          </a:p>
          <a:p>
            <a:r>
              <a:rPr lang="nl-NL" sz="1400" dirty="0" smtClean="0"/>
              <a:t>NANDA,</a:t>
            </a:r>
            <a:r>
              <a:rPr lang="en-US" sz="1400" dirty="0"/>
              <a:t> North American Nursing Diagnosis Association</a:t>
            </a:r>
            <a:r>
              <a:rPr lang="nl-NL" sz="1400" dirty="0" smtClean="0"/>
              <a:t> (2001</a:t>
            </a:r>
            <a:r>
              <a:rPr lang="nl-NL" sz="1400" dirty="0"/>
              <a:t>). </a:t>
            </a:r>
            <a:r>
              <a:rPr lang="nl-NL" sz="1400" i="1" dirty="0" err="1"/>
              <a:t>Nursing</a:t>
            </a:r>
            <a:r>
              <a:rPr lang="nl-NL" sz="1400" i="1" dirty="0"/>
              <a:t> Diagnoses: </a:t>
            </a:r>
            <a:r>
              <a:rPr lang="nl-NL" sz="1400" i="1" dirty="0" err="1"/>
              <a:t>Definitions</a:t>
            </a:r>
            <a:r>
              <a:rPr lang="nl-NL" sz="1400" i="1" dirty="0"/>
              <a:t> </a:t>
            </a:r>
            <a:r>
              <a:rPr lang="nl-NL" sz="1400" i="1" dirty="0" err="1"/>
              <a:t>and</a:t>
            </a:r>
            <a:r>
              <a:rPr lang="nl-NL" sz="1400" i="1" dirty="0"/>
              <a:t> </a:t>
            </a:r>
            <a:r>
              <a:rPr lang="nl-NL" sz="1400" i="1" dirty="0" err="1"/>
              <a:t>Classification</a:t>
            </a:r>
            <a:r>
              <a:rPr lang="nl-NL" sz="1400" i="1" dirty="0"/>
              <a:t> 2001-2002</a:t>
            </a:r>
            <a:r>
              <a:rPr lang="nl-NL" sz="1400" dirty="0"/>
              <a:t>. St. Louis: NANDA.</a:t>
            </a:r>
            <a:endParaRPr lang="nl-NL" sz="1400" dirty="0" smtClean="0"/>
          </a:p>
          <a:p>
            <a:endParaRPr lang="nl-NL" sz="1400" dirty="0" smtClean="0"/>
          </a:p>
          <a:p>
            <a:r>
              <a:rPr lang="nl-NL" sz="1400" dirty="0" smtClean="0"/>
              <a:t>NANDA International (2009). </a:t>
            </a:r>
            <a:r>
              <a:rPr lang="nl-NL" sz="1400" i="1" dirty="0" err="1"/>
              <a:t>Nursing</a:t>
            </a:r>
            <a:r>
              <a:rPr lang="nl-NL" sz="1400" i="1" dirty="0"/>
              <a:t> Diagnoses: </a:t>
            </a:r>
            <a:r>
              <a:rPr lang="nl-NL" sz="1400" i="1" dirty="0" err="1"/>
              <a:t>Definitions</a:t>
            </a:r>
            <a:r>
              <a:rPr lang="nl-NL" sz="1400" i="1" dirty="0"/>
              <a:t> </a:t>
            </a:r>
            <a:r>
              <a:rPr lang="nl-NL" sz="1400" i="1" dirty="0" err="1"/>
              <a:t>and</a:t>
            </a:r>
            <a:r>
              <a:rPr lang="nl-NL" sz="1400" i="1" dirty="0"/>
              <a:t> </a:t>
            </a:r>
            <a:r>
              <a:rPr lang="nl-NL" sz="1400" i="1" dirty="0" err="1"/>
              <a:t>Classification</a:t>
            </a:r>
            <a:r>
              <a:rPr lang="nl-NL" sz="1400" i="1" dirty="0"/>
              <a:t> </a:t>
            </a:r>
            <a:r>
              <a:rPr lang="nl-NL" sz="1400" i="1" dirty="0" smtClean="0"/>
              <a:t>2009-2011. </a:t>
            </a:r>
            <a:r>
              <a:rPr lang="nl-NL" sz="1400" dirty="0" err="1" smtClean="0"/>
              <a:t>Ames</a:t>
            </a:r>
            <a:r>
              <a:rPr lang="nl-NL" sz="1400" dirty="0" smtClean="0"/>
              <a:t>, IA: </a:t>
            </a:r>
            <a:r>
              <a:rPr lang="nl-NL" sz="1400" dirty="0" err="1" smtClean="0"/>
              <a:t>Wiley</a:t>
            </a:r>
            <a:r>
              <a:rPr lang="nl-NL" sz="1400" dirty="0" smtClean="0"/>
              <a:t>-Blackwell</a:t>
            </a:r>
          </a:p>
          <a:p>
            <a:endParaRPr lang="nl-NL" sz="1400" dirty="0" smtClean="0"/>
          </a:p>
          <a:p>
            <a:r>
              <a:rPr lang="nl-NL" sz="1400" dirty="0" smtClean="0"/>
              <a:t> Wilkinson</a:t>
            </a:r>
            <a:r>
              <a:rPr lang="nl-NL" sz="1400" dirty="0"/>
              <a:t>, J.M. (2008) </a:t>
            </a:r>
            <a:r>
              <a:rPr lang="nl-NL" sz="1400" i="1" dirty="0"/>
              <a:t>Kritisch denken binnen het verpleegkundig proces</a:t>
            </a:r>
            <a:r>
              <a:rPr lang="nl-NL" sz="1400" dirty="0"/>
              <a:t>. Amsterdam: Pearson </a:t>
            </a:r>
            <a:r>
              <a:rPr lang="nl-NL" sz="1400" dirty="0" err="1"/>
              <a:t>Education</a:t>
            </a:r>
            <a:r>
              <a:rPr lang="nl-NL" sz="1400" dirty="0"/>
              <a:t> Benelux</a:t>
            </a:r>
            <a:r>
              <a:rPr lang="nl-NL" sz="1400" dirty="0" smtClean="0"/>
              <a:t>.</a:t>
            </a:r>
          </a:p>
          <a:p>
            <a:endParaRPr lang="nl-NL" sz="18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13110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Doelstellingen bijeenkomst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nl-NL" sz="2000" dirty="0"/>
              <a:t>De student benoemt de relatie tussen de NANDA en verpleegkundige </a:t>
            </a:r>
            <a:r>
              <a:rPr lang="nl-NL" sz="2000" dirty="0" smtClean="0"/>
              <a:t>diagnoses.</a:t>
            </a:r>
          </a:p>
          <a:p>
            <a:pPr marL="0" lvl="0" indent="0">
              <a:buNone/>
            </a:pPr>
            <a:endParaRPr lang="nl-NL" sz="2000" dirty="0"/>
          </a:p>
          <a:p>
            <a:pPr lvl="0"/>
            <a:r>
              <a:rPr lang="nl-NL" sz="2000" dirty="0"/>
              <a:t>De student benoemt verschillen tussen een verpleegkundig probleem, een medisch probleem en een multidisciplinair probleem en licht ze toe met behulp van een voorbeeld.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9218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nl-NL" dirty="0" smtClean="0"/>
              <a:t>Diagnose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7467600" cy="45571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000" dirty="0" smtClean="0"/>
              <a:t>‘’ Een verpleegkundige diagnose is een klinisch oordeel over de reactie van een individu, gezin of gemeenschap op feitelijke of portentiele gezondheidsproblemen/levensprocessen. Verpleegkundige diagnosen vormen de basis voor de keuze van verpleegkundige interventies en resultaten, waarvoor de verpleegkundige verantwoordelijk is (goedgekeurd op de negende conferentie in 1990) (</a:t>
            </a:r>
            <a:r>
              <a:rPr lang="nl-NL" sz="2000" smtClean="0"/>
              <a:t>NANDA International</a:t>
            </a:r>
            <a:r>
              <a:rPr lang="nl-NL" sz="2000" dirty="0" smtClean="0"/>
              <a:t>, 2009, p41).’’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1478696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Diagnose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nl-NL" sz="2000" dirty="0"/>
              <a:t>T</a:t>
            </a:r>
            <a:r>
              <a:rPr lang="nl-NL" sz="2000" dirty="0" smtClean="0"/>
              <a:t>weede </a:t>
            </a:r>
            <a:r>
              <a:rPr lang="nl-NL" sz="2000" dirty="0"/>
              <a:t>fase van het verpleegkundig </a:t>
            </a:r>
            <a:r>
              <a:rPr lang="nl-NL" sz="2000" dirty="0" smtClean="0"/>
              <a:t>proces. </a:t>
            </a:r>
            <a:br>
              <a:rPr lang="nl-NL" sz="2000" dirty="0" smtClean="0"/>
            </a:br>
            <a:endParaRPr lang="nl-NL" sz="2000" dirty="0" smtClean="0"/>
          </a:p>
          <a:p>
            <a:r>
              <a:rPr lang="nl-NL" sz="2000" dirty="0" smtClean="0"/>
              <a:t>De </a:t>
            </a:r>
            <a:r>
              <a:rPr lang="nl-NL" sz="2000" dirty="0"/>
              <a:t>verpleegkundige gebruik het diagnostisch redeneren om conclusies te trekken over de gezondheidstoestand van de cliënt. </a:t>
            </a:r>
            <a:r>
              <a:rPr lang="nl-NL" sz="2000" dirty="0" smtClean="0"/>
              <a:t/>
            </a:r>
            <a:br>
              <a:rPr lang="nl-NL" sz="2000" dirty="0" smtClean="0"/>
            </a:br>
            <a:endParaRPr lang="nl-NL" sz="2000" dirty="0" smtClean="0"/>
          </a:p>
          <a:p>
            <a:r>
              <a:rPr lang="nl-NL" sz="2000" dirty="0" smtClean="0"/>
              <a:t>De </a:t>
            </a:r>
            <a:r>
              <a:rPr lang="nl-NL" sz="2000" dirty="0"/>
              <a:t>diagnose is </a:t>
            </a:r>
            <a:r>
              <a:rPr lang="nl-NL" sz="2000" dirty="0" smtClean="0"/>
              <a:t>afhankelijk </a:t>
            </a:r>
            <a:r>
              <a:rPr lang="nl-NL" sz="2000" dirty="0"/>
              <a:t>van de kwaliteit van de anamnese. Vaak overlappen deze fasen elkaar (gegevens interpreteren, maar je blijft ook verzamelen). </a:t>
            </a:r>
            <a:r>
              <a:rPr lang="nl-NL" sz="2000" dirty="0" smtClean="0"/>
              <a:t/>
            </a:r>
            <a:br>
              <a:rPr lang="nl-NL" sz="2000" dirty="0" smtClean="0"/>
            </a:br>
            <a:endParaRPr lang="nl-NL" sz="2000" dirty="0" smtClean="0"/>
          </a:p>
          <a:p>
            <a:r>
              <a:rPr lang="nl-NL" sz="2000" dirty="0" smtClean="0"/>
              <a:t>Alle </a:t>
            </a:r>
            <a:r>
              <a:rPr lang="nl-NL" sz="2000" dirty="0"/>
              <a:t>planningsactiviteiten die na deze fase volgen zijn op de diagnose gebaseerd. </a:t>
            </a:r>
            <a:br>
              <a:rPr lang="nl-NL" sz="2000" dirty="0"/>
            </a:b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81865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6808" y="137289"/>
            <a:ext cx="7467600" cy="490066"/>
          </a:xfrm>
        </p:spPr>
        <p:txBody>
          <a:bodyPr>
            <a:noAutofit/>
          </a:bodyPr>
          <a:lstStyle/>
          <a:p>
            <a:pPr algn="ctr"/>
            <a:r>
              <a:rPr lang="nl-NL" sz="2800" dirty="0" smtClean="0"/>
              <a:t>Methodisch verpleegkundig proces</a:t>
            </a:r>
            <a:endParaRPr lang="nl-NL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08720"/>
            <a:ext cx="7742848" cy="5784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251520" y="6473952"/>
            <a:ext cx="2808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/>
              <a:t>Bron: Wilkinson (2008)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119857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Diagnose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sz="2000" dirty="0" smtClean="0"/>
              <a:t>Interpreteren</a:t>
            </a:r>
          </a:p>
          <a:p>
            <a:r>
              <a:rPr lang="nl-NL" sz="2000" dirty="0" smtClean="0"/>
              <a:t>Verifiëren</a:t>
            </a:r>
          </a:p>
          <a:p>
            <a:r>
              <a:rPr lang="nl-NL" sz="2000" dirty="0" smtClean="0"/>
              <a:t>Labelen</a:t>
            </a:r>
          </a:p>
          <a:p>
            <a:r>
              <a:rPr lang="nl-NL" sz="2000" dirty="0" smtClean="0"/>
              <a:t>Vastleggen</a:t>
            </a:r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sz="1800" i="1" dirty="0" smtClean="0"/>
              <a:t>Zoek vanuit de anamnese zoveel mogelijk verklaringen voor aanwijzingen. Stel de problemen en diagnoses vast.</a:t>
            </a:r>
            <a:endParaRPr lang="nl-NL" sz="1800" i="1" dirty="0"/>
          </a:p>
        </p:txBody>
      </p:sp>
    </p:spTree>
    <p:extLst>
      <p:ext uri="{BB962C8B-B14F-4D97-AF65-F5344CB8AC3E}">
        <p14:creationId xmlns:p14="http://schemas.microsoft.com/office/powerpoint/2010/main" val="260551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nl-NL" dirty="0" smtClean="0"/>
              <a:t>Verschillende diagnoses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Medische diagnose</a:t>
            </a:r>
          </a:p>
          <a:p>
            <a:endParaRPr lang="nl-NL" dirty="0"/>
          </a:p>
          <a:p>
            <a:r>
              <a:rPr lang="nl-NL" dirty="0" smtClean="0"/>
              <a:t>Multidisciplinair probleem</a:t>
            </a:r>
          </a:p>
          <a:p>
            <a:endParaRPr lang="nl-NL" dirty="0"/>
          </a:p>
          <a:p>
            <a:r>
              <a:rPr lang="nl-NL" dirty="0" err="1" smtClean="0"/>
              <a:t>Welness</a:t>
            </a:r>
            <a:r>
              <a:rPr lang="nl-NL" dirty="0" smtClean="0"/>
              <a:t> diagnose</a:t>
            </a:r>
          </a:p>
          <a:p>
            <a:endParaRPr lang="nl-NL" dirty="0"/>
          </a:p>
          <a:p>
            <a:r>
              <a:rPr lang="nl-NL" dirty="0" smtClean="0"/>
              <a:t>Verpleegkundige diagnose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9448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Medische diagnose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nl-NL" sz="2000" i="1" dirty="0"/>
          </a:p>
          <a:p>
            <a:pPr marL="0" indent="0" algn="ctr">
              <a:buNone/>
            </a:pPr>
            <a:r>
              <a:rPr lang="nl-NL" sz="1800" i="1" dirty="0"/>
              <a:t>Een medische diagnose betreft een ziekte of aandoening en wordt gesteld om de ziekte te kunnen behandelen </a:t>
            </a:r>
            <a:r>
              <a:rPr lang="nl-NL" sz="1800" i="1" dirty="0" smtClean="0"/>
              <a:t>(Wilkinson, 2008).</a:t>
            </a:r>
            <a:endParaRPr lang="nl-NL" sz="1800" i="1" dirty="0"/>
          </a:p>
          <a:p>
            <a:pPr marL="0" indent="0" algn="ctr">
              <a:buNone/>
            </a:pPr>
            <a:endParaRPr lang="nl-NL" sz="2000" i="1" dirty="0"/>
          </a:p>
        </p:txBody>
      </p:sp>
    </p:spTree>
    <p:extLst>
      <p:ext uri="{BB962C8B-B14F-4D97-AF65-F5344CB8AC3E}">
        <p14:creationId xmlns:p14="http://schemas.microsoft.com/office/powerpoint/2010/main" val="407771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Multidisciplinaire problemen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Multidisciplinaire diagnosen; Complicaties als gevolg van ziekte, onderzoek of behandeling.</a:t>
            </a:r>
          </a:p>
          <a:p>
            <a:pPr marL="0" indent="0">
              <a:buNone/>
            </a:pPr>
            <a:endParaRPr lang="nl-NL" sz="2000" dirty="0"/>
          </a:p>
          <a:p>
            <a:r>
              <a:rPr lang="nl-NL" sz="2000" dirty="0" smtClean="0"/>
              <a:t>Verpleegkundigen richten </a:t>
            </a:r>
            <a:r>
              <a:rPr lang="nl-NL" sz="2000" dirty="0"/>
              <a:t>zich op het observeren en minimaliseren van complicaties. </a:t>
            </a:r>
            <a:r>
              <a:rPr lang="nl-NL" sz="2000" dirty="0" smtClean="0"/>
              <a:t/>
            </a:r>
            <a:br>
              <a:rPr lang="nl-NL" sz="2000" dirty="0" smtClean="0"/>
            </a:br>
            <a:endParaRPr lang="nl-NL" sz="2000" dirty="0" smtClean="0"/>
          </a:p>
          <a:p>
            <a:r>
              <a:rPr lang="nl-NL" sz="2000" dirty="0" smtClean="0"/>
              <a:t>De </a:t>
            </a:r>
            <a:r>
              <a:rPr lang="nl-NL" sz="2000" dirty="0"/>
              <a:t>feitelijke gezondheidstoestand van de patiënt behoeft zowel medische als verpleegkundige interventies. </a:t>
            </a:r>
            <a:endParaRPr lang="nl-NL" sz="2000" dirty="0" smtClean="0"/>
          </a:p>
          <a:p>
            <a:endParaRPr lang="nl-NL" sz="2000" dirty="0"/>
          </a:p>
          <a:p>
            <a:r>
              <a:rPr lang="nl-NL" sz="2000" dirty="0" smtClean="0"/>
              <a:t>Multidisciplinaire </a:t>
            </a:r>
            <a:r>
              <a:rPr lang="nl-NL" sz="2000" dirty="0"/>
              <a:t>problemen zijn </a:t>
            </a:r>
            <a:r>
              <a:rPr lang="nl-NL" sz="2000" i="1" dirty="0"/>
              <a:t>dreigende </a:t>
            </a:r>
            <a:r>
              <a:rPr lang="nl-NL" sz="2000" dirty="0"/>
              <a:t>problemen. </a:t>
            </a:r>
          </a:p>
        </p:txBody>
      </p:sp>
    </p:spTree>
    <p:extLst>
      <p:ext uri="{BB962C8B-B14F-4D97-AF65-F5344CB8AC3E}">
        <p14:creationId xmlns:p14="http://schemas.microsoft.com/office/powerpoint/2010/main" val="36850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696</Words>
  <Application>Microsoft Office PowerPoint</Application>
  <PresentationFormat>Diavoorstelling (4:3)</PresentationFormat>
  <Paragraphs>110</Paragraphs>
  <Slides>17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2" baseType="lpstr">
      <vt:lpstr>Arial</vt:lpstr>
      <vt:lpstr>Century Schoolbook</vt:lpstr>
      <vt:lpstr>Wingdings</vt:lpstr>
      <vt:lpstr>Wingdings 2</vt:lpstr>
      <vt:lpstr>Oriel</vt:lpstr>
      <vt:lpstr>Methodiek T1 Analyse van het verpleegkundig proces</vt:lpstr>
      <vt:lpstr>Doelstellingen bijeenkomst </vt:lpstr>
      <vt:lpstr>Diagnose</vt:lpstr>
      <vt:lpstr>Diagnose</vt:lpstr>
      <vt:lpstr>Methodisch verpleegkundig proces</vt:lpstr>
      <vt:lpstr>Diagnose</vt:lpstr>
      <vt:lpstr>Verschillende diagnoses</vt:lpstr>
      <vt:lpstr>Medische diagnose</vt:lpstr>
      <vt:lpstr>Multidisciplinaire problemen</vt:lpstr>
      <vt:lpstr>Verpleegkundige diagnose</vt:lpstr>
      <vt:lpstr>Basisstructuur verpleegkundige diagnose</vt:lpstr>
      <vt:lpstr>Verschillende diagnose structuren</vt:lpstr>
      <vt:lpstr>NANDA (North American Nursing Diagnosis Association) </vt:lpstr>
      <vt:lpstr>Elementen NANDA diagnosen</vt:lpstr>
      <vt:lpstr>Het kiezen van een label</vt:lpstr>
      <vt:lpstr>Vragen</vt:lpstr>
      <vt:lpstr>Bronnen</vt:lpstr>
    </vt:vector>
  </TitlesOfParts>
  <Company>Fontys Hogescholen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CUR01 methodiek Analyse van het verpleegkundig proces</dc:title>
  <dc:creator>Broek,Marloes M.C.C. van den</dc:creator>
  <cp:lastModifiedBy>Weger-van den Enden,Alda A. de</cp:lastModifiedBy>
  <cp:revision>32</cp:revision>
  <cp:lastPrinted>2014-09-19T12:18:20Z</cp:lastPrinted>
  <dcterms:created xsi:type="dcterms:W3CDTF">2013-09-12T14:25:40Z</dcterms:created>
  <dcterms:modified xsi:type="dcterms:W3CDTF">2017-09-27T17:52:43Z</dcterms:modified>
</cp:coreProperties>
</file>