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6" r:id="rId2"/>
    <p:sldId id="317" r:id="rId3"/>
    <p:sldId id="296" r:id="rId4"/>
    <p:sldId id="278" r:id="rId5"/>
    <p:sldId id="327" r:id="rId6"/>
    <p:sldId id="319" r:id="rId7"/>
    <p:sldId id="318" r:id="rId8"/>
    <p:sldId id="320" r:id="rId9"/>
    <p:sldId id="321" r:id="rId10"/>
    <p:sldId id="322" r:id="rId11"/>
    <p:sldId id="329" r:id="rId12"/>
    <p:sldId id="323" r:id="rId13"/>
    <p:sldId id="324" r:id="rId14"/>
    <p:sldId id="325" r:id="rId15"/>
    <p:sldId id="326" r:id="rId16"/>
    <p:sldId id="328" r:id="rId17"/>
    <p:sldId id="330" r:id="rId18"/>
    <p:sldId id="331" r:id="rId19"/>
    <p:sldId id="332" r:id="rId20"/>
    <p:sldId id="333" r:id="rId21"/>
    <p:sldId id="334" r:id="rId22"/>
    <p:sldId id="335" r:id="rId23"/>
    <p:sldId id="336" r:id="rId24"/>
    <p:sldId id="337" r:id="rId25"/>
    <p:sldId id="340" r:id="rId26"/>
    <p:sldId id="341" r:id="rId27"/>
    <p:sldId id="343" r:id="rId28"/>
    <p:sldId id="342" r:id="rId29"/>
    <p:sldId id="344" r:id="rId30"/>
    <p:sldId id="345" r:id="rId31"/>
    <p:sldId id="258" r:id="rId32"/>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 id="{D3A013C6-5F55-B142-9290-64515C9E5C8C}">
          <p14:sldIdLst>
            <p14:sldId id="256"/>
            <p14:sldId id="317"/>
            <p14:sldId id="296"/>
            <p14:sldId id="278"/>
            <p14:sldId id="327"/>
            <p14:sldId id="319"/>
            <p14:sldId id="318"/>
            <p14:sldId id="320"/>
            <p14:sldId id="321"/>
            <p14:sldId id="322"/>
            <p14:sldId id="329"/>
            <p14:sldId id="323"/>
            <p14:sldId id="324"/>
            <p14:sldId id="325"/>
            <p14:sldId id="326"/>
            <p14:sldId id="328"/>
            <p14:sldId id="330"/>
            <p14:sldId id="331"/>
            <p14:sldId id="332"/>
            <p14:sldId id="333"/>
            <p14:sldId id="334"/>
            <p14:sldId id="335"/>
            <p14:sldId id="336"/>
            <p14:sldId id="337"/>
            <p14:sldId id="340"/>
            <p14:sldId id="341"/>
            <p14:sldId id="343"/>
            <p14:sldId id="342"/>
            <p14:sldId id="344"/>
            <p14:sldId id="345"/>
            <p14:sldId id="258"/>
          </p14:sldIdLst>
        </p14:section>
        <p14:section name="Presentatie" id="{FA00A26E-548D-464D-A15F-40A49EFC5B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343"/>
    <a:srgbClr val="9097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5" autoAdjust="0"/>
    <p:restoredTop sz="76611" autoAdjust="0"/>
  </p:normalViewPr>
  <p:slideViewPr>
    <p:cSldViewPr snapToGrid="0" showGuides="1">
      <p:cViewPr varScale="1">
        <p:scale>
          <a:sx n="55" d="100"/>
          <a:sy n="55" d="100"/>
        </p:scale>
        <p:origin x="1164"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4" d="100"/>
          <a:sy n="84" d="100"/>
        </p:scale>
        <p:origin x="282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5E45A5-A29D-4E3B-B598-F32F75400083}" type="datetimeFigureOut">
              <a:rPr lang="nl-NL" smtClean="0"/>
              <a:t>6-1-2020</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BF5EA7-A535-4ACE-B87A-C2984926A9ED}" type="slidenum">
              <a:rPr lang="nl-NL" smtClean="0"/>
              <a:t>‹nr.›</a:t>
            </a:fld>
            <a:endParaRPr lang="nl-NL"/>
          </a:p>
        </p:txBody>
      </p:sp>
    </p:spTree>
    <p:extLst>
      <p:ext uri="{BB962C8B-B14F-4D97-AF65-F5344CB8AC3E}">
        <p14:creationId xmlns:p14="http://schemas.microsoft.com/office/powerpoint/2010/main" val="2860839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8CFED-38D0-4B88-9B36-FF395476E392}" type="datetimeFigureOut">
              <a:rPr lang="nl-NL" smtClean="0"/>
              <a:t>6-1-2020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ACC1F-386F-4E42-8E38-7BACBF493300}" type="slidenum">
              <a:rPr lang="nl-NL" smtClean="0"/>
              <a:t>‹nr.›</a:t>
            </a:fld>
            <a:endParaRPr lang="nl-NL"/>
          </a:p>
        </p:txBody>
      </p:sp>
    </p:spTree>
    <p:extLst>
      <p:ext uri="{BB962C8B-B14F-4D97-AF65-F5344CB8AC3E}">
        <p14:creationId xmlns:p14="http://schemas.microsoft.com/office/powerpoint/2010/main" val="2709178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Ethiek is een onderdeel van de filosofie dat zich bezighoudt met de vraag wat goed is en wat slecht. Om antwoord te geven op de vraag wat goed is om te doen in lastige situaties in de zorg kunnen verschillende ethische benaderingen ingezet worden. In dit college gaan we in op twee benaderingen binnen de ethiek die betrekking hebben op de gezondheidszorg. De eerste is de medische ethiek, die vooral principes als uitgangspunt neemt. De tweede benadering waar we op ingaan is de zorgethiek. Deze benadering zoemt als het ware in op de alledaagse zorgpraktijk en neemt de zorg als praktijk en de context waarin deze verleend wordt, als uitgangspunt.</a:t>
            </a:r>
          </a:p>
          <a:p>
            <a:endParaRPr lang="nl-NL" dirty="0"/>
          </a:p>
        </p:txBody>
      </p:sp>
      <p:sp>
        <p:nvSpPr>
          <p:cNvPr id="4" name="Tijdelijke aanduiding voor dianummer 3"/>
          <p:cNvSpPr>
            <a:spLocks noGrp="1"/>
          </p:cNvSpPr>
          <p:nvPr>
            <p:ph type="sldNum" sz="quarter" idx="5"/>
          </p:nvPr>
        </p:nvSpPr>
        <p:spPr/>
        <p:txBody>
          <a:bodyPr/>
          <a:lstStyle/>
          <a:p>
            <a:fld id="{78FACC1F-386F-4E42-8E38-7BACBF493300}" type="slidenum">
              <a:rPr lang="nl-NL" smtClean="0"/>
              <a:t>3</a:t>
            </a:fld>
            <a:endParaRPr lang="nl-NL"/>
          </a:p>
        </p:txBody>
      </p:sp>
    </p:spTree>
    <p:extLst>
      <p:ext uri="{BB962C8B-B14F-4D97-AF65-F5344CB8AC3E}">
        <p14:creationId xmlns:p14="http://schemas.microsoft.com/office/powerpoint/2010/main" val="2163514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In datzelfde jaar verschijnt ook het boek </a:t>
            </a:r>
            <a:r>
              <a:rPr lang="nl-NL" sz="1200" i="1" u="sng" kern="1200" dirty="0">
                <a:solidFill>
                  <a:schemeClr val="tx1"/>
                </a:solidFill>
                <a:effectLst/>
                <a:latin typeface="+mn-lt"/>
                <a:ea typeface="+mn-ea"/>
                <a:cs typeface="+mn-cs"/>
              </a:rPr>
              <a:t>Voorlopige diagnose. Inleiding in een medisch ethiek</a:t>
            </a:r>
            <a:r>
              <a:rPr lang="nl-NL" sz="1200" kern="1200" dirty="0">
                <a:solidFill>
                  <a:schemeClr val="tx1"/>
                </a:solidFill>
                <a:effectLst/>
                <a:latin typeface="+mn-lt"/>
                <a:ea typeface="+mn-ea"/>
                <a:cs typeface="+mn-cs"/>
              </a:rPr>
              <a:t> van Paul </a:t>
            </a:r>
            <a:r>
              <a:rPr lang="nl-NL" sz="1200" kern="1200" dirty="0" err="1">
                <a:solidFill>
                  <a:schemeClr val="tx1"/>
                </a:solidFill>
                <a:effectLst/>
                <a:latin typeface="+mn-lt"/>
                <a:ea typeface="+mn-ea"/>
                <a:cs typeface="+mn-cs"/>
              </a:rPr>
              <a:t>Sporken</a:t>
            </a:r>
            <a:r>
              <a:rPr lang="nl-NL" sz="1200" kern="1200" dirty="0">
                <a:solidFill>
                  <a:schemeClr val="tx1"/>
                </a:solidFill>
                <a:effectLst/>
                <a:latin typeface="+mn-lt"/>
                <a:ea typeface="+mn-ea"/>
                <a:cs typeface="+mn-cs"/>
              </a:rPr>
              <a:t>, een katholieke priester en de eerste hoogleraar medische ethiek in Nederland (Maastricht). Volgens hem moet de medische ethiek breder getrokken worden dan alleen een discussie onder deskundigen en autoriteiten. Ethiek is voor iedereen. De arts-patiëntrelatie moet volgens hem als uitgangspunt genomen worden, waardoor de ethiek ook meer patiënt </a:t>
            </a:r>
            <a:r>
              <a:rPr lang="nl-NL" sz="1200" kern="1200" dirty="0" err="1">
                <a:solidFill>
                  <a:schemeClr val="tx1"/>
                </a:solidFill>
                <a:effectLst/>
                <a:latin typeface="+mn-lt"/>
                <a:ea typeface="+mn-ea"/>
                <a:cs typeface="+mn-cs"/>
              </a:rPr>
              <a:t>georienteerd</a:t>
            </a:r>
            <a:r>
              <a:rPr lang="nl-NL" sz="1200" kern="1200" dirty="0">
                <a:solidFill>
                  <a:schemeClr val="tx1"/>
                </a:solidFill>
                <a:effectLst/>
                <a:latin typeface="+mn-lt"/>
                <a:ea typeface="+mn-ea"/>
                <a:cs typeface="+mn-cs"/>
              </a:rPr>
              <a:t> wordt. Ethiek moet vanuit het perspectief van de patiënt benaderd worden. Deze kentering in perspectief zie je ook terug in de indeling van boeken over medische ethiek die worden geordend per levensfase. Hetgeen patiënten in de loop van hun leven kunnen ervaren staat daardoor centraal. (Ten Have 2009)</a:t>
            </a:r>
          </a:p>
          <a:p>
            <a:endParaRPr lang="nl-NL" dirty="0"/>
          </a:p>
        </p:txBody>
      </p:sp>
      <p:sp>
        <p:nvSpPr>
          <p:cNvPr id="4" name="Tijdelijke aanduiding voor dianummer 3"/>
          <p:cNvSpPr>
            <a:spLocks noGrp="1"/>
          </p:cNvSpPr>
          <p:nvPr>
            <p:ph type="sldNum" sz="quarter" idx="5"/>
          </p:nvPr>
        </p:nvSpPr>
        <p:spPr/>
        <p:txBody>
          <a:bodyPr/>
          <a:lstStyle/>
          <a:p>
            <a:fld id="{78FACC1F-386F-4E42-8E38-7BACBF493300}" type="slidenum">
              <a:rPr lang="nl-NL" smtClean="0"/>
              <a:t>14</a:t>
            </a:fld>
            <a:endParaRPr lang="nl-NL"/>
          </a:p>
        </p:txBody>
      </p:sp>
    </p:spTree>
    <p:extLst>
      <p:ext uri="{BB962C8B-B14F-4D97-AF65-F5344CB8AC3E}">
        <p14:creationId xmlns:p14="http://schemas.microsoft.com/office/powerpoint/2010/main" val="860185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Kant en Mill wordt autonomie beschouwd als beslissen zonder inmenging van anderen. Kritiek hierop wordt geleverd door George </a:t>
            </a:r>
            <a:r>
              <a:rPr lang="nl-NL" dirty="0" err="1"/>
              <a:t>Agich</a:t>
            </a:r>
            <a:r>
              <a:rPr lang="nl-NL" dirty="0"/>
              <a:t>. Hij deed onderzoek naar autonomie onder chronisch zieken. Op basis daarvan pleit hij voor een meer sociaal begrip van autonomie. Mensen zijn immers niet vrij en rationeel, maar juist afhankelijk en leven in sociale structuren. Autonomie is volgens hem nooit af en wordt altijd gevoed door sociale interacties. Autonomie is daardoor meer een proces. </a:t>
            </a:r>
          </a:p>
          <a:p>
            <a:r>
              <a:rPr lang="nl-NL" dirty="0"/>
              <a:t>Er wordt door de tijd heen dus ook verschillend invulling gegeven aan het autonomiebegrip. </a:t>
            </a:r>
          </a:p>
        </p:txBody>
      </p:sp>
      <p:sp>
        <p:nvSpPr>
          <p:cNvPr id="4" name="Tijdelijke aanduiding voor dianummer 3"/>
          <p:cNvSpPr>
            <a:spLocks noGrp="1"/>
          </p:cNvSpPr>
          <p:nvPr>
            <p:ph type="sldNum" sz="quarter" idx="5"/>
          </p:nvPr>
        </p:nvSpPr>
        <p:spPr/>
        <p:txBody>
          <a:bodyPr/>
          <a:lstStyle/>
          <a:p>
            <a:fld id="{78FACC1F-386F-4E42-8E38-7BACBF493300}" type="slidenum">
              <a:rPr lang="nl-NL" smtClean="0"/>
              <a:t>15</a:t>
            </a:fld>
            <a:endParaRPr lang="nl-NL"/>
          </a:p>
        </p:txBody>
      </p:sp>
    </p:spTree>
    <p:extLst>
      <p:ext uri="{BB962C8B-B14F-4D97-AF65-F5344CB8AC3E}">
        <p14:creationId xmlns:p14="http://schemas.microsoft.com/office/powerpoint/2010/main" val="1168193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citaat illustreert de afhankelijkheid en kwetsbaarheid van patiënten. </a:t>
            </a:r>
          </a:p>
        </p:txBody>
      </p:sp>
      <p:sp>
        <p:nvSpPr>
          <p:cNvPr id="4" name="Tijdelijke aanduiding voor dianummer 3"/>
          <p:cNvSpPr>
            <a:spLocks noGrp="1"/>
          </p:cNvSpPr>
          <p:nvPr>
            <p:ph type="sldNum" sz="quarter" idx="5"/>
          </p:nvPr>
        </p:nvSpPr>
        <p:spPr/>
        <p:txBody>
          <a:bodyPr/>
          <a:lstStyle/>
          <a:p>
            <a:fld id="{78FACC1F-386F-4E42-8E38-7BACBF493300}" type="slidenum">
              <a:rPr lang="nl-NL" smtClean="0"/>
              <a:t>16</a:t>
            </a:fld>
            <a:endParaRPr lang="nl-NL"/>
          </a:p>
        </p:txBody>
      </p:sp>
    </p:spTree>
    <p:extLst>
      <p:ext uri="{BB962C8B-B14F-4D97-AF65-F5344CB8AC3E}">
        <p14:creationId xmlns:p14="http://schemas.microsoft.com/office/powerpoint/2010/main" val="2952407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wetgeving wordt gesproken over het recht op zelfbeschikking. Dit komt in verschillende wetten terug. </a:t>
            </a:r>
          </a:p>
        </p:txBody>
      </p:sp>
      <p:sp>
        <p:nvSpPr>
          <p:cNvPr id="4" name="Tijdelijke aanduiding voor dianummer 3"/>
          <p:cNvSpPr>
            <a:spLocks noGrp="1"/>
          </p:cNvSpPr>
          <p:nvPr>
            <p:ph type="sldNum" sz="quarter" idx="5"/>
          </p:nvPr>
        </p:nvSpPr>
        <p:spPr/>
        <p:txBody>
          <a:bodyPr/>
          <a:lstStyle/>
          <a:p>
            <a:fld id="{78FACC1F-386F-4E42-8E38-7BACBF493300}" type="slidenum">
              <a:rPr lang="nl-NL" smtClean="0"/>
              <a:t>17</a:t>
            </a:fld>
            <a:endParaRPr lang="nl-NL"/>
          </a:p>
        </p:txBody>
      </p:sp>
    </p:spTree>
    <p:extLst>
      <p:ext uri="{BB962C8B-B14F-4D97-AF65-F5344CB8AC3E}">
        <p14:creationId xmlns:p14="http://schemas.microsoft.com/office/powerpoint/2010/main" val="3867032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8FACC1F-386F-4E42-8E38-7BACBF493300}" type="slidenum">
              <a:rPr lang="nl-NL" smtClean="0"/>
              <a:t>18</a:t>
            </a:fld>
            <a:endParaRPr lang="nl-NL"/>
          </a:p>
        </p:txBody>
      </p:sp>
    </p:spTree>
    <p:extLst>
      <p:ext uri="{BB962C8B-B14F-4D97-AF65-F5344CB8AC3E}">
        <p14:creationId xmlns:p14="http://schemas.microsoft.com/office/powerpoint/2010/main" val="507153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 het einde van het college komen we terug op het Heinz dilemma. Vraag de studenten wat hun oplossing is. Vraag hen of hun benadering meer </a:t>
            </a:r>
            <a:r>
              <a:rPr lang="nl-NL" dirty="0" err="1"/>
              <a:t>zorgethisch</a:t>
            </a:r>
            <a:r>
              <a:rPr lang="nl-NL" dirty="0"/>
              <a:t> is, of meer medisch ethisch. De punten die genoemd staan onder Jake hebben betrekking op de medische ethiek, terwijl de punten onder Amy over de zorgethiek gaan. Zie van </a:t>
            </a:r>
            <a:r>
              <a:rPr lang="nl-NL" dirty="0" err="1"/>
              <a:t>Nistelrooij</a:t>
            </a:r>
            <a:r>
              <a:rPr lang="nl-NL" dirty="0"/>
              <a:t> voor een uitgebreidere uitwerking van de mensbeelden. </a:t>
            </a:r>
          </a:p>
        </p:txBody>
      </p:sp>
      <p:sp>
        <p:nvSpPr>
          <p:cNvPr id="4" name="Tijdelijke aanduiding voor dianummer 3"/>
          <p:cNvSpPr>
            <a:spLocks noGrp="1"/>
          </p:cNvSpPr>
          <p:nvPr>
            <p:ph type="sldNum" sz="quarter" idx="5"/>
          </p:nvPr>
        </p:nvSpPr>
        <p:spPr/>
        <p:txBody>
          <a:bodyPr/>
          <a:lstStyle/>
          <a:p>
            <a:fld id="{78FACC1F-386F-4E42-8E38-7BACBF493300}" type="slidenum">
              <a:rPr lang="nl-NL" smtClean="0"/>
              <a:t>28</a:t>
            </a:fld>
            <a:endParaRPr lang="nl-NL"/>
          </a:p>
        </p:txBody>
      </p:sp>
    </p:spTree>
    <p:extLst>
      <p:ext uri="{BB962C8B-B14F-4D97-AF65-F5344CB8AC3E}">
        <p14:creationId xmlns:p14="http://schemas.microsoft.com/office/powerpoint/2010/main" val="3559848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Medische ethiek gaat dus meer over principes die met elkaar kunnen botsen. Aan de principes kan door de tijd heen anders invulling gegeven worden. De zorgethiek zoemt in op de dagelijkse zorgpraktijk en gaat meer over het zorgen als proces. </a:t>
            </a:r>
          </a:p>
        </p:txBody>
      </p:sp>
      <p:sp>
        <p:nvSpPr>
          <p:cNvPr id="4" name="Tijdelijke aanduiding voor dianummer 3"/>
          <p:cNvSpPr>
            <a:spLocks noGrp="1"/>
          </p:cNvSpPr>
          <p:nvPr>
            <p:ph type="sldNum" sz="quarter" idx="5"/>
          </p:nvPr>
        </p:nvSpPr>
        <p:spPr/>
        <p:txBody>
          <a:bodyPr/>
          <a:lstStyle/>
          <a:p>
            <a:fld id="{78FACC1F-386F-4E42-8E38-7BACBF493300}" type="slidenum">
              <a:rPr lang="nl-NL" smtClean="0"/>
              <a:t>29</a:t>
            </a:fld>
            <a:endParaRPr lang="nl-NL"/>
          </a:p>
        </p:txBody>
      </p:sp>
    </p:spTree>
    <p:extLst>
      <p:ext uri="{BB962C8B-B14F-4D97-AF65-F5344CB8AC3E}">
        <p14:creationId xmlns:p14="http://schemas.microsoft.com/office/powerpoint/2010/main" val="1919454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Activerende</a:t>
            </a:r>
            <a:r>
              <a:rPr lang="en-US" dirty="0"/>
              <a:t> </a:t>
            </a:r>
            <a:r>
              <a:rPr lang="en-US" dirty="0" err="1"/>
              <a:t>werkvorm</a:t>
            </a:r>
            <a:r>
              <a:rPr lang="en-US" dirty="0"/>
              <a:t>: </a:t>
            </a:r>
            <a:r>
              <a:rPr lang="en-US" dirty="0" err="1"/>
              <a:t>Laat</a:t>
            </a:r>
            <a:r>
              <a:rPr lang="en-US" dirty="0"/>
              <a:t> </a:t>
            </a:r>
            <a:r>
              <a:rPr lang="en-US" dirty="0" err="1"/>
              <a:t>studenten</a:t>
            </a:r>
            <a:r>
              <a:rPr lang="en-US" dirty="0"/>
              <a:t> </a:t>
            </a:r>
            <a:r>
              <a:rPr lang="en-US" dirty="0" err="1"/>
              <a:t>nadenken</a:t>
            </a:r>
            <a:r>
              <a:rPr lang="en-US" dirty="0"/>
              <a:t> wat</a:t>
            </a:r>
            <a:r>
              <a:rPr lang="en-US" baseline="0" dirty="0"/>
              <a:t> </a:t>
            </a:r>
            <a:r>
              <a:rPr lang="en-US" baseline="0" dirty="0" err="1"/>
              <a:t>zij</a:t>
            </a:r>
            <a:r>
              <a:rPr lang="en-US" baseline="0" dirty="0"/>
              <a:t> in </a:t>
            </a:r>
            <a:r>
              <a:rPr lang="en-US" baseline="0" dirty="0" err="1"/>
              <a:t>deze</a:t>
            </a:r>
            <a:r>
              <a:rPr lang="en-US" baseline="0" dirty="0"/>
              <a:t> </a:t>
            </a:r>
            <a:r>
              <a:rPr lang="en-US" baseline="0" dirty="0" err="1"/>
              <a:t>situatie</a:t>
            </a:r>
            <a:r>
              <a:rPr lang="en-US" baseline="0" dirty="0"/>
              <a:t> “</a:t>
            </a:r>
            <a:r>
              <a:rPr lang="en-US" baseline="0" dirty="0" err="1"/>
              <a:t>goed</a:t>
            </a:r>
            <a:r>
              <a:rPr lang="en-US" baseline="0" dirty="0"/>
              <a:t>” </a:t>
            </a:r>
            <a:r>
              <a:rPr lang="en-US" baseline="0" dirty="0" err="1"/>
              <a:t>vinden</a:t>
            </a:r>
            <a:r>
              <a:rPr lang="en-US" baseline="0" dirty="0"/>
              <a:t> om </a:t>
            </a:r>
            <a:r>
              <a:rPr lang="en-US" baseline="0" dirty="0" err="1"/>
              <a:t>te</a:t>
            </a:r>
            <a:r>
              <a:rPr lang="en-US" baseline="0" dirty="0"/>
              <a:t> </a:t>
            </a:r>
            <a:r>
              <a:rPr lang="en-US" baseline="0" dirty="0" err="1"/>
              <a:t>doen</a:t>
            </a:r>
            <a:r>
              <a:rPr lang="en-US" baseline="0" dirty="0"/>
              <a:t>. </a:t>
            </a:r>
            <a:r>
              <a:rPr lang="en-US" baseline="0" dirty="0" err="1"/>
              <a:t>Laat</a:t>
            </a:r>
            <a:r>
              <a:rPr lang="en-US" baseline="0" dirty="0"/>
              <a:t> hen </a:t>
            </a:r>
            <a:r>
              <a:rPr lang="en-US" baseline="0" dirty="0" err="1"/>
              <a:t>dit</a:t>
            </a:r>
            <a:r>
              <a:rPr lang="en-US" baseline="0" dirty="0"/>
              <a:t> </a:t>
            </a:r>
            <a:r>
              <a:rPr lang="en-US" baseline="0" dirty="0" err="1"/>
              <a:t>ook</a:t>
            </a:r>
            <a:r>
              <a:rPr lang="en-US" baseline="0" dirty="0"/>
              <a:t> </a:t>
            </a:r>
            <a:r>
              <a:rPr lang="en-US" baseline="0" dirty="0" err="1"/>
              <a:t>opschrijven</a:t>
            </a:r>
            <a:r>
              <a:rPr lang="en-US" baseline="0" dirty="0"/>
              <a:t>. </a:t>
            </a:r>
            <a:r>
              <a:rPr lang="en-US" baseline="0" dirty="0" err="1"/>
              <a:t>Aan</a:t>
            </a:r>
            <a:r>
              <a:rPr lang="en-US" baseline="0" dirty="0"/>
              <a:t> het </a:t>
            </a:r>
            <a:r>
              <a:rPr lang="en-US" baseline="0" dirty="0" err="1"/>
              <a:t>einde</a:t>
            </a:r>
            <a:r>
              <a:rPr lang="en-US" baseline="0" dirty="0"/>
              <a:t> van het college </a:t>
            </a:r>
            <a:r>
              <a:rPr lang="en-US" baseline="0" dirty="0" err="1"/>
              <a:t>komen</a:t>
            </a:r>
            <a:r>
              <a:rPr lang="en-US" baseline="0" dirty="0"/>
              <a:t> we </a:t>
            </a:r>
            <a:r>
              <a:rPr lang="en-US" baseline="0" dirty="0" err="1"/>
              <a:t>hier</a:t>
            </a:r>
            <a:r>
              <a:rPr lang="en-US" baseline="0" dirty="0"/>
              <a:t> op </a:t>
            </a:r>
            <a:r>
              <a:rPr lang="en-US" baseline="0" dirty="0" err="1"/>
              <a:t>terug</a:t>
            </a:r>
            <a:r>
              <a:rPr lang="en-US" baseline="0" dirty="0"/>
              <a:t>. </a:t>
            </a:r>
            <a:endParaRPr lang="en-US" dirty="0"/>
          </a:p>
        </p:txBody>
      </p:sp>
      <p:sp>
        <p:nvSpPr>
          <p:cNvPr id="4" name="Slide Number Placeholder 3"/>
          <p:cNvSpPr>
            <a:spLocks noGrp="1"/>
          </p:cNvSpPr>
          <p:nvPr>
            <p:ph type="sldNum" sz="quarter" idx="10"/>
          </p:nvPr>
        </p:nvSpPr>
        <p:spPr/>
        <p:txBody>
          <a:bodyPr/>
          <a:lstStyle/>
          <a:p>
            <a:fld id="{78FACC1F-386F-4E42-8E38-7BACBF493300}" type="slidenum">
              <a:rPr lang="nl-NL" smtClean="0"/>
              <a:t>4</a:t>
            </a:fld>
            <a:endParaRPr lang="nl-NL"/>
          </a:p>
        </p:txBody>
      </p:sp>
    </p:spTree>
    <p:extLst>
      <p:ext uri="{BB962C8B-B14F-4D97-AF65-F5344CB8AC3E}">
        <p14:creationId xmlns:p14="http://schemas.microsoft.com/office/powerpoint/2010/main" val="80666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Ethiek was vroeger een zaak van het </a:t>
            </a:r>
            <a:r>
              <a:rPr lang="nl-NL" sz="1200" i="0" u="none" kern="1200" dirty="0">
                <a:solidFill>
                  <a:schemeClr val="tx1"/>
                </a:solidFill>
                <a:effectLst/>
                <a:latin typeface="+mn-lt"/>
                <a:ea typeface="+mn-ea"/>
                <a:cs typeface="+mn-cs"/>
              </a:rPr>
              <a:t>individuele geweten van een arts,</a:t>
            </a:r>
            <a:r>
              <a:rPr lang="nl-NL" sz="1200" kern="1200" dirty="0">
                <a:solidFill>
                  <a:schemeClr val="tx1"/>
                </a:solidFill>
                <a:effectLst/>
                <a:latin typeface="+mn-lt"/>
                <a:ea typeface="+mn-ea"/>
                <a:cs typeface="+mn-cs"/>
              </a:rPr>
              <a:t> gesteund door beginselen van de eed van Hippocrates. </a:t>
            </a:r>
          </a:p>
          <a:p>
            <a:r>
              <a:rPr lang="nl-NL" sz="1200" kern="1200" dirty="0">
                <a:solidFill>
                  <a:schemeClr val="tx1"/>
                </a:solidFill>
                <a:effectLst/>
                <a:latin typeface="+mn-lt"/>
                <a:ea typeface="+mn-ea"/>
                <a:cs typeface="+mn-cs"/>
              </a:rPr>
              <a:t>Hippocrates was een Griekse arts en grondlegger van de westerse geneeskunde Medisch handelen moest volgens hem gebaseerd worden op rationeel denken en ervaring. Hij maakte de medische wetenschap los van filosofie en religie. </a:t>
            </a:r>
          </a:p>
          <a:p>
            <a:r>
              <a:rPr lang="nl-NL" sz="1200" kern="1200" dirty="0">
                <a:solidFill>
                  <a:schemeClr val="tx1"/>
                </a:solidFill>
                <a:effectLst/>
                <a:latin typeface="+mn-lt"/>
                <a:ea typeface="+mn-ea"/>
                <a:cs typeface="+mn-cs"/>
              </a:rPr>
              <a:t>Ook ontwierp hij een artseneed (de Eed van Hippocrates) waar hij zijn pupillen aan verplichte. Inmiddels bestaan er verschillende vormen van de Eed, maar de inhoud is wel veranderd. </a:t>
            </a:r>
          </a:p>
          <a:p>
            <a:r>
              <a:rPr lang="nl-NL" sz="1200" kern="1200" dirty="0">
                <a:solidFill>
                  <a:schemeClr val="tx1"/>
                </a:solidFill>
                <a:effectLst/>
                <a:latin typeface="+mn-lt"/>
                <a:ea typeface="+mn-ea"/>
                <a:cs typeface="+mn-cs"/>
              </a:rPr>
              <a:t>Hippocrates vond dat goede artsen niet alleen </a:t>
            </a:r>
            <a:r>
              <a:rPr lang="nl-NL" sz="1200" u="sng" kern="1200" dirty="0">
                <a:solidFill>
                  <a:schemeClr val="tx1"/>
                </a:solidFill>
                <a:effectLst/>
                <a:latin typeface="+mn-lt"/>
                <a:ea typeface="+mn-ea"/>
                <a:cs typeface="+mn-cs"/>
              </a:rPr>
              <a:t>vakbekwaam</a:t>
            </a:r>
            <a:r>
              <a:rPr lang="nl-NL" sz="1200" kern="1200" dirty="0">
                <a:solidFill>
                  <a:schemeClr val="tx1"/>
                </a:solidFill>
                <a:effectLst/>
                <a:latin typeface="+mn-lt"/>
                <a:ea typeface="+mn-ea"/>
                <a:cs typeface="+mn-cs"/>
              </a:rPr>
              <a:t> moesten zijn, maar ook </a:t>
            </a:r>
            <a:r>
              <a:rPr lang="nl-NL" sz="1200" u="sng" kern="1200" dirty="0">
                <a:solidFill>
                  <a:schemeClr val="tx1"/>
                </a:solidFill>
                <a:effectLst/>
                <a:latin typeface="+mn-lt"/>
                <a:ea typeface="+mn-ea"/>
                <a:cs typeface="+mn-cs"/>
              </a:rPr>
              <a:t>morele regels </a:t>
            </a:r>
            <a:r>
              <a:rPr lang="nl-NL" sz="1200" kern="1200" dirty="0">
                <a:solidFill>
                  <a:schemeClr val="tx1"/>
                </a:solidFill>
                <a:effectLst/>
                <a:latin typeface="+mn-lt"/>
                <a:ea typeface="+mn-ea"/>
                <a:cs typeface="+mn-cs"/>
              </a:rPr>
              <a:t>in acht moesten nemen om een “goede” arts te zijn (Ten Have et al 2009)</a:t>
            </a:r>
            <a:endParaRPr lang="nl-NL" dirty="0"/>
          </a:p>
        </p:txBody>
      </p:sp>
      <p:sp>
        <p:nvSpPr>
          <p:cNvPr id="4" name="Tijdelijke aanduiding voor dianummer 3"/>
          <p:cNvSpPr>
            <a:spLocks noGrp="1"/>
          </p:cNvSpPr>
          <p:nvPr>
            <p:ph type="sldNum" sz="quarter" idx="5"/>
          </p:nvPr>
        </p:nvSpPr>
        <p:spPr/>
        <p:txBody>
          <a:bodyPr/>
          <a:lstStyle/>
          <a:p>
            <a:fld id="{78FACC1F-386F-4E42-8E38-7BACBF493300}" type="slidenum">
              <a:rPr lang="nl-NL" smtClean="0"/>
              <a:t>6</a:t>
            </a:fld>
            <a:endParaRPr lang="nl-NL"/>
          </a:p>
        </p:txBody>
      </p:sp>
    </p:spTree>
    <p:extLst>
      <p:ext uri="{BB962C8B-B14F-4D97-AF65-F5344CB8AC3E}">
        <p14:creationId xmlns:p14="http://schemas.microsoft.com/office/powerpoint/2010/main" val="2836840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oplossing van ethische vraagstukken wordt binnen de medische ethiek gezocht in het afwegen van principes. Daarom wordt er ook wel eens gesproken over de principebenadering of </a:t>
            </a:r>
            <a:r>
              <a:rPr lang="nl-NL" dirty="0" err="1"/>
              <a:t>principlisme</a:t>
            </a:r>
            <a:r>
              <a:rPr lang="nl-NL" dirty="0"/>
              <a:t>. De principes niet-schaden en weldoen komen uit de hippocratische traditie. Respect voor de autonomie en rechtvaardigheid zijn sinds de tweede helft van de vorige eeuw steeds belangrijker geworden. </a:t>
            </a:r>
          </a:p>
        </p:txBody>
      </p:sp>
      <p:sp>
        <p:nvSpPr>
          <p:cNvPr id="4" name="Tijdelijke aanduiding voor dianummer 3"/>
          <p:cNvSpPr>
            <a:spLocks noGrp="1"/>
          </p:cNvSpPr>
          <p:nvPr>
            <p:ph type="sldNum" sz="quarter" idx="5"/>
          </p:nvPr>
        </p:nvSpPr>
        <p:spPr/>
        <p:txBody>
          <a:bodyPr/>
          <a:lstStyle/>
          <a:p>
            <a:fld id="{78FACC1F-386F-4E42-8E38-7BACBF493300}" type="slidenum">
              <a:rPr lang="nl-NL" smtClean="0"/>
              <a:t>7</a:t>
            </a:fld>
            <a:endParaRPr lang="nl-NL"/>
          </a:p>
        </p:txBody>
      </p:sp>
    </p:spTree>
    <p:extLst>
      <p:ext uri="{BB962C8B-B14F-4D97-AF65-F5344CB8AC3E}">
        <p14:creationId xmlns:p14="http://schemas.microsoft.com/office/powerpoint/2010/main" val="1941521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principes weldoen en niet-schaden hebben hun wortels in de Hippocratische traditie.  </a:t>
            </a:r>
          </a:p>
          <a:p>
            <a:r>
              <a:rPr lang="nl-NL" dirty="0"/>
              <a:t>Er bestaat een geleidelijke overgang tussen de principes weldoen en niet-schaden. Geen schade toebrengen vormt de ondergrens. Iets beter is het voorkomen van schade en nog beter is het wegnemen van schade (Ten Have et al 2009).</a:t>
            </a:r>
          </a:p>
          <a:p>
            <a:r>
              <a:rPr lang="nl-NL" dirty="0"/>
              <a:t>Voorbeeld fysieke schade: invaliditeit, verwondingen, pijn, verminkingen depressiviteit etc.</a:t>
            </a:r>
          </a:p>
          <a:p>
            <a:r>
              <a:rPr lang="nl-NL" dirty="0"/>
              <a:t>Voorbeeld schade aan belangen: denk aan privacy</a:t>
            </a:r>
          </a:p>
          <a:p>
            <a:r>
              <a:rPr lang="nl-NL" dirty="0"/>
              <a:t>Voorbeeld schade als inbreuk op morele integriteit: wetenschappelijk onderzoek dat mensen aanzet tot het bedriegen van anderen, of studenten trainen om ongevoelig te worden voor menselijk lijden (Ten Have et al 2009)</a:t>
            </a:r>
          </a:p>
        </p:txBody>
      </p:sp>
      <p:sp>
        <p:nvSpPr>
          <p:cNvPr id="4" name="Tijdelijke aanduiding voor dianummer 3"/>
          <p:cNvSpPr>
            <a:spLocks noGrp="1"/>
          </p:cNvSpPr>
          <p:nvPr>
            <p:ph type="sldNum" sz="quarter" idx="5"/>
          </p:nvPr>
        </p:nvSpPr>
        <p:spPr/>
        <p:txBody>
          <a:bodyPr/>
          <a:lstStyle/>
          <a:p>
            <a:fld id="{78FACC1F-386F-4E42-8E38-7BACBF493300}" type="slidenum">
              <a:rPr lang="nl-NL" smtClean="0"/>
              <a:t>9</a:t>
            </a:fld>
            <a:endParaRPr lang="nl-NL"/>
          </a:p>
        </p:txBody>
      </p:sp>
    </p:spTree>
    <p:extLst>
      <p:ext uri="{BB962C8B-B14F-4D97-AF65-F5344CB8AC3E}">
        <p14:creationId xmlns:p14="http://schemas.microsoft.com/office/powerpoint/2010/main" val="20064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In de zorg wordt patiënten vaak schade aangebracht. Soms is dit een kleinere schade om een grotere schade te voorkomen (verwijdering blinde darm) of een patiënt wordt op korte termijn schade toegebracht om op lange termijn schade te voorkomen (bestraling en chemotherapie bij een patiënt met behandelbare kanker) (Ten Have et al (2009). </a:t>
            </a:r>
          </a:p>
          <a:p>
            <a:r>
              <a:rPr lang="nl-NL" sz="1200" kern="1200" dirty="0" err="1">
                <a:solidFill>
                  <a:schemeClr val="tx1"/>
                </a:solidFill>
                <a:effectLst/>
                <a:latin typeface="+mn-lt"/>
                <a:ea typeface="+mn-ea"/>
                <a:cs typeface="+mn-cs"/>
              </a:rPr>
              <a:t>Propotionaliteit</a:t>
            </a:r>
            <a:r>
              <a:rPr lang="nl-NL" sz="1200" kern="1200" dirty="0">
                <a:solidFill>
                  <a:schemeClr val="tx1"/>
                </a:solidFill>
                <a:effectLst/>
                <a:latin typeface="+mn-lt"/>
                <a:ea typeface="+mn-ea"/>
                <a:cs typeface="+mn-cs"/>
              </a:rPr>
              <a:t> en subsidiariteit zijn belangrijke begrippen als het gaat om weldoen en niet schaden. Er moet altijd een redelijke verhouding zijn tussen het doel en het ingezette middel. Een hele grote operatie uitvoeren met een zeer kleine kans op succes kan buitenproportioneel zijn. Subsidiariteit betekent dat je het minst ingrijpende middel inzet om een bepaald doel te bereiken. Dus als “afwachten met pijnstilling” hetzelfde resultaat oplevert als een operatie dan kies je voor het eerste.</a:t>
            </a:r>
            <a:endParaRPr lang="nl-NL" dirty="0"/>
          </a:p>
        </p:txBody>
      </p:sp>
      <p:sp>
        <p:nvSpPr>
          <p:cNvPr id="4" name="Tijdelijke aanduiding voor dianummer 3"/>
          <p:cNvSpPr>
            <a:spLocks noGrp="1"/>
          </p:cNvSpPr>
          <p:nvPr>
            <p:ph type="sldNum" sz="quarter" idx="5"/>
          </p:nvPr>
        </p:nvSpPr>
        <p:spPr/>
        <p:txBody>
          <a:bodyPr/>
          <a:lstStyle/>
          <a:p>
            <a:fld id="{78FACC1F-386F-4E42-8E38-7BACBF493300}" type="slidenum">
              <a:rPr lang="nl-NL" smtClean="0"/>
              <a:t>10</a:t>
            </a:fld>
            <a:endParaRPr lang="nl-NL"/>
          </a:p>
        </p:txBody>
      </p:sp>
    </p:spTree>
    <p:extLst>
      <p:ext uri="{BB962C8B-B14F-4D97-AF65-F5344CB8AC3E}">
        <p14:creationId xmlns:p14="http://schemas.microsoft.com/office/powerpoint/2010/main" val="115863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 </a:t>
            </a:r>
            <a:r>
              <a:rPr lang="en-US" dirty="0" err="1"/>
              <a:t>principes</a:t>
            </a:r>
            <a:r>
              <a:rPr lang="en-US" dirty="0"/>
              <a:t> </a:t>
            </a:r>
            <a:r>
              <a:rPr lang="en-US" dirty="0" err="1"/>
              <a:t>uit</a:t>
            </a:r>
            <a:r>
              <a:rPr lang="en-US" dirty="0"/>
              <a:t> de </a:t>
            </a:r>
            <a:r>
              <a:rPr lang="en-US" dirty="0" err="1"/>
              <a:t>medische</a:t>
            </a:r>
            <a:r>
              <a:rPr lang="en-US" dirty="0"/>
              <a:t> </a:t>
            </a:r>
            <a:r>
              <a:rPr lang="en-US" dirty="0" err="1"/>
              <a:t>ethiek</a:t>
            </a:r>
            <a:r>
              <a:rPr lang="en-US" dirty="0"/>
              <a:t> </a:t>
            </a:r>
            <a:r>
              <a:rPr lang="en-US" dirty="0" err="1"/>
              <a:t>komen</a:t>
            </a:r>
            <a:r>
              <a:rPr lang="en-US" dirty="0"/>
              <a:t> </a:t>
            </a:r>
            <a:r>
              <a:rPr lang="en-US" dirty="0" err="1"/>
              <a:t>ook</a:t>
            </a:r>
            <a:r>
              <a:rPr lang="en-US" dirty="0"/>
              <a:t> </a:t>
            </a:r>
            <a:r>
              <a:rPr lang="en-US" dirty="0" err="1"/>
              <a:t>terug</a:t>
            </a:r>
            <a:r>
              <a:rPr lang="en-US" baseline="0" dirty="0"/>
              <a:t> in de </a:t>
            </a:r>
            <a:r>
              <a:rPr lang="en-US" baseline="0" dirty="0" err="1"/>
              <a:t>eed</a:t>
            </a:r>
            <a:r>
              <a:rPr lang="en-US" baseline="0" dirty="0"/>
              <a:t> die </a:t>
            </a:r>
            <a:r>
              <a:rPr lang="en-US" baseline="0" dirty="0" err="1"/>
              <a:t>verpleegkundingen</a:t>
            </a:r>
            <a:r>
              <a:rPr lang="en-US" baseline="0" dirty="0"/>
              <a:t> </a:t>
            </a:r>
            <a:r>
              <a:rPr lang="en-US" baseline="0" dirty="0" err="1"/>
              <a:t>bij</a:t>
            </a:r>
            <a:r>
              <a:rPr lang="en-US" baseline="0" dirty="0"/>
              <a:t> </a:t>
            </a:r>
            <a:r>
              <a:rPr lang="en-US" baseline="0" dirty="0" err="1"/>
              <a:t>hun</a:t>
            </a:r>
            <a:r>
              <a:rPr lang="en-US" baseline="0" dirty="0"/>
              <a:t> </a:t>
            </a:r>
            <a:r>
              <a:rPr lang="en-US" baseline="0" dirty="0" err="1"/>
              <a:t>afstuderen</a:t>
            </a:r>
            <a:r>
              <a:rPr lang="en-US" baseline="0" dirty="0"/>
              <a:t> </a:t>
            </a:r>
            <a:r>
              <a:rPr lang="en-US" baseline="0" dirty="0" err="1"/>
              <a:t>afleggen</a:t>
            </a:r>
            <a:r>
              <a:rPr lang="en-US" baseline="0" dirty="0"/>
              <a:t>. </a:t>
            </a:r>
            <a:endParaRPr lang="en-US" dirty="0"/>
          </a:p>
        </p:txBody>
      </p:sp>
      <p:sp>
        <p:nvSpPr>
          <p:cNvPr id="4" name="Slide Number Placeholder 3"/>
          <p:cNvSpPr>
            <a:spLocks noGrp="1"/>
          </p:cNvSpPr>
          <p:nvPr>
            <p:ph type="sldNum" sz="quarter" idx="10"/>
          </p:nvPr>
        </p:nvSpPr>
        <p:spPr/>
        <p:txBody>
          <a:bodyPr/>
          <a:lstStyle/>
          <a:p>
            <a:fld id="{78FACC1F-386F-4E42-8E38-7BACBF493300}" type="slidenum">
              <a:rPr lang="nl-NL" smtClean="0"/>
              <a:t>11</a:t>
            </a:fld>
            <a:endParaRPr lang="nl-NL"/>
          </a:p>
        </p:txBody>
      </p:sp>
    </p:spTree>
    <p:extLst>
      <p:ext uri="{BB962C8B-B14F-4D97-AF65-F5344CB8AC3E}">
        <p14:creationId xmlns:p14="http://schemas.microsoft.com/office/powerpoint/2010/main" val="3117703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Het derde principe uit de medische ethiek is respect voor de autonomie. Dit principe heeft zijn wortels in de Verlichtingstraditie. Vanaf de jaren ’70 van de vorige eeuw wordt er steeds meer waarde gehecht aan dit principe en aan het perspectief van de </a:t>
            </a:r>
            <a:r>
              <a:rPr lang="nl-NL" sz="1200" kern="1200" dirty="0" err="1">
                <a:solidFill>
                  <a:schemeClr val="tx1"/>
                </a:solidFill>
                <a:effectLst/>
                <a:latin typeface="+mn-lt"/>
                <a:ea typeface="+mn-ea"/>
                <a:cs typeface="+mn-cs"/>
              </a:rPr>
              <a:t>patient</a:t>
            </a:r>
            <a:r>
              <a:rPr lang="nl-NL" sz="1200" kern="1200" dirty="0">
                <a:solidFill>
                  <a:schemeClr val="tx1"/>
                </a:solidFill>
                <a:effectLst/>
                <a:latin typeface="+mn-lt"/>
                <a:ea typeface="+mn-ea"/>
                <a:cs typeface="+mn-cs"/>
              </a:rPr>
              <a:t>. In hoe dit begrip ingevuld wordt, zien we een ontwikkeling. Kant en Mill waren vooral van mening dat de mens een rationeel wezen is die voor zichzelf moet kunnen beslissen zonder de inmenging van anderen. </a:t>
            </a:r>
          </a:p>
          <a:p>
            <a:r>
              <a:rPr lang="nl-NL" sz="1200" kern="1200" dirty="0">
                <a:solidFill>
                  <a:schemeClr val="tx1"/>
                </a:solidFill>
                <a:effectLst/>
                <a:latin typeface="+mn-lt"/>
                <a:ea typeface="+mn-ea"/>
                <a:cs typeface="+mn-cs"/>
              </a:rPr>
              <a:t>Op de volgende slides bespreken we twee belangrijke Nederlandse werken die het belang benadrukten van het betrekken van het </a:t>
            </a:r>
            <a:r>
              <a:rPr lang="nl-NL" sz="1200" kern="1200" dirty="0" err="1">
                <a:solidFill>
                  <a:schemeClr val="tx1"/>
                </a:solidFill>
                <a:effectLst/>
                <a:latin typeface="+mn-lt"/>
                <a:ea typeface="+mn-ea"/>
                <a:cs typeface="+mn-cs"/>
              </a:rPr>
              <a:t>patientenperspectief</a:t>
            </a:r>
            <a:r>
              <a:rPr lang="nl-NL" sz="1200" kern="1200" dirty="0">
                <a:solidFill>
                  <a:schemeClr val="tx1"/>
                </a:solidFill>
                <a:effectLst/>
                <a:latin typeface="+mn-lt"/>
                <a:ea typeface="+mn-ea"/>
                <a:cs typeface="+mn-cs"/>
              </a:rPr>
              <a:t> in de ethiek.</a:t>
            </a:r>
            <a:endParaRPr lang="nl-NL" dirty="0"/>
          </a:p>
        </p:txBody>
      </p:sp>
      <p:sp>
        <p:nvSpPr>
          <p:cNvPr id="4" name="Tijdelijke aanduiding voor dianummer 3"/>
          <p:cNvSpPr>
            <a:spLocks noGrp="1"/>
          </p:cNvSpPr>
          <p:nvPr>
            <p:ph type="sldNum" sz="quarter" idx="5"/>
          </p:nvPr>
        </p:nvSpPr>
        <p:spPr/>
        <p:txBody>
          <a:bodyPr/>
          <a:lstStyle/>
          <a:p>
            <a:fld id="{78FACC1F-386F-4E42-8E38-7BACBF493300}" type="slidenum">
              <a:rPr lang="nl-NL" smtClean="0"/>
              <a:t>12</a:t>
            </a:fld>
            <a:endParaRPr lang="nl-NL"/>
          </a:p>
        </p:txBody>
      </p:sp>
    </p:spTree>
    <p:extLst>
      <p:ext uri="{BB962C8B-B14F-4D97-AF65-F5344CB8AC3E}">
        <p14:creationId xmlns:p14="http://schemas.microsoft.com/office/powerpoint/2010/main" val="926345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Jan Hendrik van den Berg, psychiater en hoogleraar psychologie in Leiden, publiceerde het boek </a:t>
            </a:r>
            <a:r>
              <a:rPr lang="nl-NL" sz="1200" u="sng" kern="1200" dirty="0">
                <a:solidFill>
                  <a:schemeClr val="tx1"/>
                </a:solidFill>
                <a:effectLst/>
                <a:latin typeface="+mn-lt"/>
                <a:ea typeface="+mn-ea"/>
                <a:cs typeface="+mn-cs"/>
              </a:rPr>
              <a:t>Medische Macht en Medische Ethiek</a:t>
            </a:r>
            <a:r>
              <a:rPr lang="nl-NL" sz="1200" kern="1200" dirty="0">
                <a:solidFill>
                  <a:schemeClr val="tx1"/>
                </a:solidFill>
                <a:effectLst/>
                <a:latin typeface="+mn-lt"/>
                <a:ea typeface="+mn-ea"/>
                <a:cs typeface="+mn-cs"/>
              </a:rPr>
              <a:t> (1969): Een pleidooi voor een nieuwe medische ethiek. Hij is van mening dat er niet alleen gekeken moet worden naar de deugdzame houding van een arts, maar ook naar de effecten van het medische handelen -&gt; hij benadrukt het belang van de visie van de patiënt. Vindt hij/zij het leven na een operatie nog zinvol? Van den </a:t>
            </a:r>
            <a:r>
              <a:rPr lang="nl-NL" sz="1200" kern="1200" dirty="0" err="1">
                <a:solidFill>
                  <a:schemeClr val="tx1"/>
                </a:solidFill>
                <a:effectLst/>
                <a:latin typeface="+mn-lt"/>
                <a:ea typeface="+mn-ea"/>
                <a:cs typeface="+mn-cs"/>
              </a:rPr>
              <a:t>Berg’s</a:t>
            </a:r>
            <a:r>
              <a:rPr lang="nl-NL" sz="1200" kern="1200" dirty="0">
                <a:solidFill>
                  <a:schemeClr val="tx1"/>
                </a:solidFill>
                <a:effectLst/>
                <a:latin typeface="+mn-lt"/>
                <a:ea typeface="+mn-ea"/>
                <a:cs typeface="+mn-cs"/>
              </a:rPr>
              <a:t> visie hangt nauw samen met de ontwikkeling van nieuwe technologieën waardoor mensen langer doorbehandeld kunnen worden, ook als hierdoor de kwaliteit van leven ernstig achteruitgaat. Dit roept ook de vraag op: moet alles wat kan?</a:t>
            </a:r>
            <a:endParaRPr lang="nl-NL" dirty="0"/>
          </a:p>
        </p:txBody>
      </p:sp>
      <p:sp>
        <p:nvSpPr>
          <p:cNvPr id="4" name="Tijdelijke aanduiding voor dianummer 3"/>
          <p:cNvSpPr>
            <a:spLocks noGrp="1"/>
          </p:cNvSpPr>
          <p:nvPr>
            <p:ph type="sldNum" sz="quarter" idx="5"/>
          </p:nvPr>
        </p:nvSpPr>
        <p:spPr/>
        <p:txBody>
          <a:bodyPr/>
          <a:lstStyle/>
          <a:p>
            <a:fld id="{78FACC1F-386F-4E42-8E38-7BACBF493300}" type="slidenum">
              <a:rPr lang="nl-NL" smtClean="0"/>
              <a:t>13</a:t>
            </a:fld>
            <a:endParaRPr lang="nl-NL"/>
          </a:p>
        </p:txBody>
      </p:sp>
    </p:spTree>
    <p:extLst>
      <p:ext uri="{BB962C8B-B14F-4D97-AF65-F5344CB8AC3E}">
        <p14:creationId xmlns:p14="http://schemas.microsoft.com/office/powerpoint/2010/main" val="2294277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8" name="Tijdelijke aanduiding voor afbeelding 6"/>
          <p:cNvSpPr>
            <a:spLocks noGrp="1"/>
          </p:cNvSpPr>
          <p:nvPr>
            <p:ph type="pic" sz="quarter" idx="12" hasCustomPrompt="1"/>
          </p:nvPr>
        </p:nvSpPr>
        <p:spPr>
          <a:xfrm>
            <a:off x="0" y="0"/>
            <a:ext cx="12192000" cy="6858000"/>
          </a:xfrm>
        </p:spPr>
        <p:txBody>
          <a:bodyPr/>
          <a:lstStyle>
            <a:lvl1pPr algn="l">
              <a:defRPr/>
            </a:lvl1pPr>
          </a:lstStyle>
          <a:p>
            <a:r>
              <a:rPr lang="nl-NL" dirty="0"/>
              <a:t>Klik hier en voeg de afbeelding in, klik vervolgens 'reset' of 'opnieuw instellen' in het menu</a:t>
            </a:r>
          </a:p>
        </p:txBody>
      </p:sp>
      <p:sp>
        <p:nvSpPr>
          <p:cNvPr id="9" name="Tijdelijke aanduiding voor tekst 11"/>
          <p:cNvSpPr>
            <a:spLocks noGrp="1"/>
          </p:cNvSpPr>
          <p:nvPr>
            <p:ph type="body" sz="quarter" idx="11"/>
          </p:nvPr>
        </p:nvSpPr>
        <p:spPr>
          <a:xfrm>
            <a:off x="0" y="0"/>
            <a:ext cx="12192000" cy="6858000"/>
          </a:xfrm>
          <a:blipFill rotWithShape="1">
            <a:blip r:embed="rId2"/>
            <a:stretch>
              <a:fillRect/>
            </a:stretch>
          </a:blipFill>
        </p:spPr>
        <p:txBody>
          <a:bodyPr lIns="0" tIns="0" rIns="0" bIns="0">
            <a:noAutofit/>
          </a:bodyPr>
          <a:lstStyle>
            <a:lvl1pPr marL="0" indent="0">
              <a:buNone/>
              <a:defRPr sz="100">
                <a:solidFill>
                  <a:schemeClr val="bg1"/>
                </a:solidFill>
              </a:defRPr>
            </a:lvl1pPr>
          </a:lstStyle>
          <a:p>
            <a:pPr lvl="0"/>
            <a:r>
              <a:rPr lang="en-US"/>
              <a:t>Click to edit Master text styles</a:t>
            </a:r>
          </a:p>
        </p:txBody>
      </p:sp>
      <p:sp>
        <p:nvSpPr>
          <p:cNvPr id="2" name="Titel 1"/>
          <p:cNvSpPr>
            <a:spLocks noGrp="1"/>
          </p:cNvSpPr>
          <p:nvPr>
            <p:ph type="ctrTitle"/>
          </p:nvPr>
        </p:nvSpPr>
        <p:spPr>
          <a:xfrm>
            <a:off x="1206620" y="4484914"/>
            <a:ext cx="5876351" cy="1120798"/>
          </a:xfrm>
        </p:spPr>
        <p:txBody>
          <a:bodyPr tIns="0" anchor="b">
            <a:noAutofit/>
          </a:bodyPr>
          <a:lstStyle>
            <a:lvl1pPr algn="l">
              <a:defRPr lang="nl-NL" sz="2800" b="1" kern="1200" cap="all" spc="-5" baseline="0" smtClean="0">
                <a:solidFill>
                  <a:schemeClr val="tx2"/>
                </a:solidFill>
                <a:latin typeface="+mj-lt"/>
                <a:ea typeface="+mn-ea"/>
                <a:cs typeface="Arial Black"/>
              </a:defRPr>
            </a:lvl1pPr>
          </a:lstStyle>
          <a:p>
            <a:r>
              <a:rPr lang="en-US"/>
              <a:t>Click to edit Master title style</a:t>
            </a:r>
            <a:endParaRPr lang="nl-NL" dirty="0"/>
          </a:p>
        </p:txBody>
      </p:sp>
      <p:sp>
        <p:nvSpPr>
          <p:cNvPr id="3" name="Ondertitel 2"/>
          <p:cNvSpPr>
            <a:spLocks noGrp="1"/>
          </p:cNvSpPr>
          <p:nvPr>
            <p:ph type="subTitle" idx="1"/>
          </p:nvPr>
        </p:nvSpPr>
        <p:spPr>
          <a:xfrm>
            <a:off x="1206620" y="5654426"/>
            <a:ext cx="5876351" cy="760888"/>
          </a:xfrm>
        </p:spPr>
        <p:txBody>
          <a:bodyPr lIns="0" tIns="0" rIns="0" bIns="0"/>
          <a:lstStyle>
            <a:lvl1pPr marL="0" indent="0" algn="l">
              <a:buNone/>
              <a:defRPr lang="nl-NL" sz="1800" kern="1200" spc="-5" dirty="0" smtClean="0">
                <a:solidFill>
                  <a:srgbClr val="213343"/>
                </a:solidFill>
                <a:latin typeface="+mn-lt"/>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14" name="Tijdelijke aanduiding voor tekst 13"/>
          <p:cNvSpPr>
            <a:spLocks noGrp="1"/>
          </p:cNvSpPr>
          <p:nvPr>
            <p:ph type="body" sz="quarter" idx="13" hasCustomPrompt="1"/>
          </p:nvPr>
        </p:nvSpPr>
        <p:spPr>
          <a:xfrm>
            <a:off x="8522539" y="2260840"/>
            <a:ext cx="2159000" cy="1208074"/>
          </a:xfrm>
        </p:spPr>
        <p:txBody>
          <a:bodyPr lIns="0" tIns="0" rIns="0" bIns="0">
            <a:noAutofit/>
          </a:bodyPr>
          <a:lstStyle>
            <a:lvl1pPr marL="0" indent="0">
              <a:buNone/>
              <a:defRPr lang="nl-NL" sz="1300" kern="1200" dirty="0">
                <a:solidFill>
                  <a:srgbClr val="FFFFFF"/>
                </a:solidFill>
                <a:latin typeface="+mn-lt"/>
                <a:ea typeface="+mn-ea"/>
                <a:cs typeface="Arial"/>
              </a:defRPr>
            </a:lvl1pPr>
          </a:lstStyle>
          <a:p>
            <a:pPr lvl="0"/>
            <a:r>
              <a:rPr lang="nl-NL" dirty="0"/>
              <a:t>Naam</a:t>
            </a:r>
          </a:p>
        </p:txBody>
      </p:sp>
      <p:sp>
        <p:nvSpPr>
          <p:cNvPr id="15" name="Tijdelijke aanduiding voor tekst 13"/>
          <p:cNvSpPr>
            <a:spLocks noGrp="1"/>
          </p:cNvSpPr>
          <p:nvPr>
            <p:ph type="body" sz="quarter" idx="14" hasCustomPrompt="1"/>
          </p:nvPr>
        </p:nvSpPr>
        <p:spPr>
          <a:xfrm>
            <a:off x="8522539" y="1103085"/>
            <a:ext cx="2159000" cy="772229"/>
          </a:xfrm>
        </p:spPr>
        <p:txBody>
          <a:bodyPr lIns="0" tIns="0" rIns="0" bIns="0" anchor="b">
            <a:noAutofit/>
          </a:bodyPr>
          <a:lstStyle>
            <a:lvl1pPr marL="0" indent="0">
              <a:buNone/>
              <a:defRPr lang="nl-NL" sz="1300" i="1" kern="1200" dirty="0">
                <a:solidFill>
                  <a:srgbClr val="213343"/>
                </a:solidFill>
                <a:latin typeface="+mn-lt"/>
                <a:ea typeface="+mn-ea"/>
                <a:cs typeface="Arial"/>
              </a:defRPr>
            </a:lvl1pPr>
          </a:lstStyle>
          <a:p>
            <a:pPr lvl="0"/>
            <a:r>
              <a:rPr lang="nl-NL" dirty="0"/>
              <a:t>Versie/Datum</a:t>
            </a:r>
          </a:p>
        </p:txBody>
      </p:sp>
    </p:spTree>
    <p:extLst>
      <p:ext uri="{BB962C8B-B14F-4D97-AF65-F5344CB8AC3E}">
        <p14:creationId xmlns:p14="http://schemas.microsoft.com/office/powerpoint/2010/main" val="28805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12" name="Tijdelijke aanduiding voor afbeelding 6"/>
          <p:cNvSpPr>
            <a:spLocks noGrp="1"/>
          </p:cNvSpPr>
          <p:nvPr>
            <p:ph type="pic" sz="quarter" idx="10" hasCustomPrompt="1"/>
          </p:nvPr>
        </p:nvSpPr>
        <p:spPr>
          <a:xfrm>
            <a:off x="0" y="0"/>
            <a:ext cx="12192000" cy="6858000"/>
          </a:xfrm>
        </p:spPr>
        <p:txBody>
          <a:bodyPr/>
          <a:lstStyle>
            <a:lvl1pPr algn="l">
              <a:defRPr/>
            </a:lvl1pPr>
          </a:lstStyle>
          <a:p>
            <a:r>
              <a:rPr lang="nl-NL" dirty="0"/>
              <a:t>Klik hier en voeg de afbeelding in, klik vervolgens 'reset' of 'opnieuw instellen' in het menu</a:t>
            </a:r>
          </a:p>
        </p:txBody>
      </p:sp>
      <p:sp>
        <p:nvSpPr>
          <p:cNvPr id="6" name="Titel 1"/>
          <p:cNvSpPr>
            <a:spLocks noGrp="1"/>
          </p:cNvSpPr>
          <p:nvPr>
            <p:ph type="title"/>
          </p:nvPr>
        </p:nvSpPr>
        <p:spPr>
          <a:xfrm>
            <a:off x="1409838" y="5321860"/>
            <a:ext cx="9970775" cy="428835"/>
          </a:xfrm>
        </p:spPr>
        <p:txBody>
          <a:bodyPr anchor="b"/>
          <a:lstStyle>
            <a:lvl1pPr>
              <a:defRPr lang="nl-NL" sz="2800" b="1" kern="1200" cap="all" spc="-5" baseline="0" smtClean="0">
                <a:solidFill>
                  <a:srgbClr val="FFFFFF"/>
                </a:solidFill>
                <a:latin typeface="+mj-lt"/>
                <a:ea typeface="+mn-ea"/>
                <a:cs typeface="Arial Black"/>
              </a:defRPr>
            </a:lvl1pPr>
          </a:lstStyle>
          <a:p>
            <a:r>
              <a:rPr lang="en-US"/>
              <a:t>Click to edit Master title style</a:t>
            </a:r>
            <a:endParaRPr lang="nl-NL" dirty="0"/>
          </a:p>
        </p:txBody>
      </p:sp>
      <p:sp>
        <p:nvSpPr>
          <p:cNvPr id="16" name="Tijdelijke aanduiding voor tekst 11"/>
          <p:cNvSpPr>
            <a:spLocks noGrp="1"/>
          </p:cNvSpPr>
          <p:nvPr>
            <p:ph type="body" sz="quarter" idx="11"/>
          </p:nvPr>
        </p:nvSpPr>
        <p:spPr>
          <a:xfrm>
            <a:off x="7923882" y="812880"/>
            <a:ext cx="3456000" cy="3456000"/>
          </a:xfrm>
          <a:blipFill rotWithShape="1">
            <a:blip r:embed="rId2"/>
            <a:stretch>
              <a:fillRect/>
            </a:stretch>
          </a:blipFill>
        </p:spPr>
        <p:txBody>
          <a:bodyPr lIns="0" tIns="0" rIns="0" bIns="0">
            <a:noAutofit/>
          </a:bodyPr>
          <a:lstStyle>
            <a:lvl1pPr marL="0" indent="0" algn="r">
              <a:buNone/>
              <a:defRPr sz="100">
                <a:solidFill>
                  <a:schemeClr val="bg1"/>
                </a:solidFill>
              </a:defRPr>
            </a:lvl1pPr>
          </a:lstStyle>
          <a:p>
            <a:pPr lvl="0"/>
            <a:r>
              <a:rPr lang="en-US"/>
              <a:t>Click to edit Master text styles</a:t>
            </a:r>
          </a:p>
        </p:txBody>
      </p:sp>
      <p:sp>
        <p:nvSpPr>
          <p:cNvPr id="3" name="#"/>
          <p:cNvSpPr>
            <a:spLocks noGrp="1"/>
          </p:cNvSpPr>
          <p:nvPr>
            <p:ph type="body" idx="1" hasCustomPrompt="1"/>
          </p:nvPr>
        </p:nvSpPr>
        <p:spPr>
          <a:xfrm>
            <a:off x="8169275" y="1084233"/>
            <a:ext cx="2978150" cy="2103467"/>
          </a:xfrm>
        </p:spPr>
        <p:txBody>
          <a:bodyPr wrap="none" lIns="0" rIns="0">
            <a:noAutofit/>
          </a:bodyPr>
          <a:lstStyle>
            <a:lvl1pPr marL="0" indent="0" algn="ctr">
              <a:buNone/>
              <a:defRPr sz="139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a:t>
            </a:r>
          </a:p>
        </p:txBody>
      </p:sp>
      <p:sp>
        <p:nvSpPr>
          <p:cNvPr id="14" name="#"/>
          <p:cNvSpPr>
            <a:spLocks noGrp="1"/>
          </p:cNvSpPr>
          <p:nvPr>
            <p:ph type="body" idx="15" hasCustomPrompt="1"/>
          </p:nvPr>
        </p:nvSpPr>
        <p:spPr>
          <a:xfrm>
            <a:off x="8153400" y="1198532"/>
            <a:ext cx="2997200" cy="484748"/>
          </a:xfrm>
        </p:spPr>
        <p:txBody>
          <a:bodyPr wrap="square" lIns="0" rIns="0">
            <a:spAutoFit/>
          </a:bodyPr>
          <a:lstStyle>
            <a:lvl1pPr marL="0" indent="0" algn="ctr">
              <a:buNone/>
              <a:defRPr sz="2000" cap="none">
                <a:solidFill>
                  <a:srgbClr val="21334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HOOFDSTUK</a:t>
            </a:r>
          </a:p>
        </p:txBody>
      </p:sp>
    </p:spTree>
    <p:extLst>
      <p:ext uri="{BB962C8B-B14F-4D97-AF65-F5344CB8AC3E}">
        <p14:creationId xmlns:p14="http://schemas.microsoft.com/office/powerpoint/2010/main" val="399319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angepaste indeling">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0" hasCustomPrompt="1"/>
          </p:nvPr>
        </p:nvSpPr>
        <p:spPr>
          <a:xfrm>
            <a:off x="0" y="0"/>
            <a:ext cx="12192000" cy="6858000"/>
          </a:xfrm>
        </p:spPr>
        <p:txBody>
          <a:bodyPr/>
          <a:lstStyle>
            <a:lvl1pPr algn="l">
              <a:defRPr/>
            </a:lvl1pPr>
          </a:lstStyle>
          <a:p>
            <a:r>
              <a:rPr lang="nl-NL" dirty="0"/>
              <a:t>Klik hier en voeg de afbeelding in, klik vervolgens 'reset' of 'opnieuw instellen' in het menu</a:t>
            </a:r>
          </a:p>
        </p:txBody>
      </p:sp>
      <p:sp>
        <p:nvSpPr>
          <p:cNvPr id="12" name="Tijdelijke aanduiding voor tekst 11"/>
          <p:cNvSpPr>
            <a:spLocks noGrp="1"/>
          </p:cNvSpPr>
          <p:nvPr>
            <p:ph type="body" sz="quarter" idx="11"/>
          </p:nvPr>
        </p:nvSpPr>
        <p:spPr>
          <a:xfrm>
            <a:off x="1" y="0"/>
            <a:ext cx="12192000" cy="6858000"/>
          </a:xfrm>
          <a:blipFill>
            <a:blip r:embed="rId2"/>
            <a:stretch>
              <a:fillRect/>
            </a:stretch>
          </a:blipFill>
        </p:spPr>
        <p:txBody>
          <a:bodyPr lIns="0" tIns="0" rIns="0" bIns="0">
            <a:noAutofit/>
          </a:bodyPr>
          <a:lstStyle>
            <a:lvl1pPr marL="0" indent="0">
              <a:buNone/>
              <a:defRPr sz="1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54862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6"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CAD1C12C-E026-46B5-8F6B-A3D2EAEC19FC}" type="datetime1">
              <a:rPr lang="nl-NL" smtClean="0"/>
              <a:t>6-1-2020</a:t>
            </a:fld>
            <a:endParaRPr lang="en-GB"/>
          </a:p>
        </p:txBody>
      </p:sp>
      <p:sp>
        <p:nvSpPr>
          <p:cNvPr id="8" name="Tijdelijke aanduiding voor voettekst 4"/>
          <p:cNvSpPr>
            <a:spLocks noGrp="1"/>
          </p:cNvSpPr>
          <p:nvPr>
            <p:ph type="ftr" sz="quarter" idx="3"/>
          </p:nvPr>
        </p:nvSpPr>
        <p:spPr>
          <a:xfrm>
            <a:off x="910800" y="6404400"/>
            <a:ext cx="4114800" cy="192253"/>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pPr marL="12700">
              <a:lnSpc>
                <a:spcPts val="1535"/>
              </a:lnSpc>
            </a:pPr>
            <a:r>
              <a:rPr lang="nl-NL"/>
              <a:t>korte titel presentatie - aan te passen via voettekst</a:t>
            </a:r>
            <a:endParaRPr lang="nl-NL" dirty="0"/>
          </a:p>
        </p:txBody>
      </p:sp>
      <p:sp>
        <p:nvSpPr>
          <p:cNvPr id="9"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‹nr.›</a:t>
            </a:fld>
            <a:endParaRPr lang="en-GB" dirty="0"/>
          </a:p>
        </p:txBody>
      </p:sp>
      <p:pic>
        <p:nvPicPr>
          <p:cNvPr id="10" name="Afbeelding 9" descr="HHS_NL_groen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423656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Locaties">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4657" y="0"/>
            <a:ext cx="10327343" cy="6858000"/>
          </a:xfrm>
          <a:prstGeom prst="rect">
            <a:avLst/>
          </a:prstGeom>
        </p:spPr>
      </p:pic>
      <p:sp>
        <p:nvSpPr>
          <p:cNvPr id="5" name="object 11"/>
          <p:cNvSpPr txBox="1"/>
          <p:nvPr userDrawn="1"/>
        </p:nvSpPr>
        <p:spPr>
          <a:xfrm>
            <a:off x="2019300" y="1014830"/>
            <a:ext cx="2490051" cy="635000"/>
          </a:xfrm>
          <a:prstGeom prst="rect">
            <a:avLst/>
          </a:prstGeom>
        </p:spPr>
        <p:txBody>
          <a:bodyPr vert="horz" wrap="square" lIns="0" tIns="33019" rIns="0" bIns="0" rtlCol="0">
            <a:spAutoFit/>
          </a:bodyPr>
          <a:lstStyle/>
          <a:p>
            <a:pPr marL="337820" algn="r">
              <a:lnSpc>
                <a:spcPct val="100000"/>
              </a:lnSpc>
              <a:spcBef>
                <a:spcPts val="259"/>
              </a:spcBef>
            </a:pPr>
            <a:r>
              <a:rPr sz="1200" b="1" dirty="0">
                <a:solidFill>
                  <a:schemeClr val="tx2"/>
                </a:solidFill>
                <a:latin typeface="Arial Black"/>
                <a:cs typeface="Arial Black"/>
              </a:rPr>
              <a:t>HOOF</a:t>
            </a:r>
            <a:r>
              <a:rPr sz="1200" b="1" spc="-45" dirty="0">
                <a:solidFill>
                  <a:schemeClr val="tx2"/>
                </a:solidFill>
                <a:latin typeface="Arial Black"/>
                <a:cs typeface="Arial Black"/>
              </a:rPr>
              <a:t>D</a:t>
            </a:r>
            <a:r>
              <a:rPr sz="1200" b="1" dirty="0">
                <a:solidFill>
                  <a:schemeClr val="tx2"/>
                </a:solidFill>
                <a:latin typeface="Arial Black"/>
                <a:cs typeface="Arial Black"/>
              </a:rPr>
              <a:t>VESTIGING</a:t>
            </a:r>
            <a:endParaRPr sz="1200" dirty="0">
              <a:solidFill>
                <a:schemeClr val="tx2"/>
              </a:solidFill>
              <a:latin typeface="Arial Black"/>
              <a:cs typeface="Arial Black"/>
            </a:endParaRPr>
          </a:p>
          <a:p>
            <a:pPr marL="560070" marR="5080" indent="-548005" algn="r">
              <a:lnSpc>
                <a:spcPct val="111100"/>
              </a:lnSpc>
            </a:pPr>
            <a:r>
              <a:rPr sz="1200" dirty="0">
                <a:solidFill>
                  <a:schemeClr val="tx2"/>
                </a:solidFill>
                <a:latin typeface="Arial"/>
                <a:cs typeface="Arial"/>
              </a:rPr>
              <a:t>Johanna </a:t>
            </a:r>
            <a:r>
              <a:rPr sz="1200" spc="-10" dirty="0">
                <a:solidFill>
                  <a:schemeClr val="tx2"/>
                </a:solidFill>
                <a:latin typeface="Arial"/>
                <a:cs typeface="Arial"/>
              </a:rPr>
              <a:t>Westerdijkplein </a:t>
            </a:r>
            <a:r>
              <a:rPr sz="1200" spc="-5" dirty="0">
                <a:solidFill>
                  <a:schemeClr val="tx2"/>
                </a:solidFill>
                <a:latin typeface="Arial"/>
                <a:cs typeface="Arial"/>
              </a:rPr>
              <a:t>75</a:t>
            </a:r>
            <a:endParaRPr lang="en-US" sz="1200" spc="-5" dirty="0">
              <a:solidFill>
                <a:schemeClr val="tx2"/>
              </a:solidFill>
              <a:latin typeface="Arial"/>
              <a:cs typeface="Arial"/>
            </a:endParaRPr>
          </a:p>
          <a:p>
            <a:pPr marL="560070" marR="5080" indent="-548005" algn="r">
              <a:lnSpc>
                <a:spcPct val="111100"/>
              </a:lnSpc>
            </a:pPr>
            <a:r>
              <a:rPr sz="1200" spc="-5" dirty="0">
                <a:solidFill>
                  <a:schemeClr val="tx2"/>
                </a:solidFill>
                <a:latin typeface="Arial"/>
                <a:cs typeface="Arial"/>
              </a:rPr>
              <a:t>2521 </a:t>
            </a:r>
            <a:r>
              <a:rPr sz="1200" dirty="0">
                <a:solidFill>
                  <a:schemeClr val="tx2"/>
                </a:solidFill>
                <a:latin typeface="Arial"/>
                <a:cs typeface="Arial"/>
              </a:rPr>
              <a:t>EN </a:t>
            </a:r>
            <a:r>
              <a:rPr sz="1200" spc="-5" dirty="0">
                <a:solidFill>
                  <a:schemeClr val="tx2"/>
                </a:solidFill>
                <a:latin typeface="Arial"/>
                <a:cs typeface="Arial"/>
              </a:rPr>
              <a:t>Den</a:t>
            </a:r>
            <a:r>
              <a:rPr sz="1200" spc="-95" dirty="0">
                <a:solidFill>
                  <a:schemeClr val="tx2"/>
                </a:solidFill>
                <a:latin typeface="Arial"/>
                <a:cs typeface="Arial"/>
              </a:rPr>
              <a:t> </a:t>
            </a:r>
            <a:r>
              <a:rPr sz="1200" spc="-5" dirty="0">
                <a:solidFill>
                  <a:schemeClr val="tx2"/>
                </a:solidFill>
                <a:latin typeface="Arial"/>
                <a:cs typeface="Arial"/>
              </a:rPr>
              <a:t>Haag</a:t>
            </a:r>
            <a:endParaRPr sz="1200" dirty="0">
              <a:solidFill>
                <a:schemeClr val="tx2"/>
              </a:solidFill>
              <a:latin typeface="Arial"/>
              <a:cs typeface="Arial"/>
            </a:endParaRPr>
          </a:p>
        </p:txBody>
      </p:sp>
      <p:sp>
        <p:nvSpPr>
          <p:cNvPr id="7" name="object 12"/>
          <p:cNvSpPr txBox="1"/>
          <p:nvPr userDrawn="1"/>
        </p:nvSpPr>
        <p:spPr>
          <a:xfrm>
            <a:off x="2942413" y="2240499"/>
            <a:ext cx="1567180" cy="635000"/>
          </a:xfrm>
          <a:prstGeom prst="rect">
            <a:avLst/>
          </a:prstGeom>
        </p:spPr>
        <p:txBody>
          <a:bodyPr vert="horz" wrap="square" lIns="0" tIns="33019" rIns="0" bIns="0" rtlCol="0">
            <a:spAutoFit/>
          </a:bodyPr>
          <a:lstStyle/>
          <a:p>
            <a:pPr algn="r">
              <a:lnSpc>
                <a:spcPct val="100000"/>
              </a:lnSpc>
              <a:spcBef>
                <a:spcPts val="259"/>
              </a:spcBef>
            </a:pPr>
            <a:r>
              <a:rPr sz="1200" b="1" dirty="0">
                <a:solidFill>
                  <a:schemeClr val="tx2"/>
                </a:solidFill>
                <a:latin typeface="Arial Black"/>
                <a:cs typeface="Arial Black"/>
              </a:rPr>
              <a:t>VESTIGING</a:t>
            </a:r>
            <a:r>
              <a:rPr sz="1200" b="1" spc="-105" dirty="0">
                <a:solidFill>
                  <a:schemeClr val="tx2"/>
                </a:solidFill>
                <a:latin typeface="Arial Black"/>
                <a:cs typeface="Arial Black"/>
              </a:rPr>
              <a:t> </a:t>
            </a:r>
            <a:r>
              <a:rPr sz="1200" b="1" dirty="0">
                <a:solidFill>
                  <a:schemeClr val="tx2"/>
                </a:solidFill>
                <a:latin typeface="Arial Black"/>
                <a:cs typeface="Arial Black"/>
              </a:rPr>
              <a:t>DELFT</a:t>
            </a:r>
            <a:endParaRPr sz="1200" dirty="0">
              <a:solidFill>
                <a:schemeClr val="tx2"/>
              </a:solidFill>
              <a:latin typeface="Arial Black"/>
              <a:cs typeface="Arial Black"/>
            </a:endParaRPr>
          </a:p>
          <a:p>
            <a:pPr marL="90805" algn="r">
              <a:lnSpc>
                <a:spcPct val="100000"/>
              </a:lnSpc>
              <a:spcBef>
                <a:spcPts val="160"/>
              </a:spcBef>
            </a:pPr>
            <a:r>
              <a:rPr sz="1200" spc="-5" dirty="0">
                <a:solidFill>
                  <a:schemeClr val="tx2"/>
                </a:solidFill>
                <a:latin typeface="Arial"/>
                <a:cs typeface="Arial"/>
              </a:rPr>
              <a:t>Rotterdamseweg</a:t>
            </a:r>
            <a:r>
              <a:rPr sz="1200" spc="-100" dirty="0">
                <a:solidFill>
                  <a:schemeClr val="tx2"/>
                </a:solidFill>
                <a:latin typeface="Arial"/>
                <a:cs typeface="Arial"/>
              </a:rPr>
              <a:t> </a:t>
            </a:r>
            <a:r>
              <a:rPr sz="1200" spc="-5" dirty="0">
                <a:solidFill>
                  <a:schemeClr val="tx2"/>
                </a:solidFill>
                <a:latin typeface="Arial"/>
                <a:cs typeface="Arial"/>
              </a:rPr>
              <a:t>137</a:t>
            </a:r>
            <a:endParaRPr sz="1200" dirty="0">
              <a:solidFill>
                <a:schemeClr val="tx2"/>
              </a:solidFill>
              <a:latin typeface="Arial"/>
              <a:cs typeface="Arial"/>
            </a:endParaRPr>
          </a:p>
          <a:p>
            <a:pPr marL="643890" algn="r">
              <a:lnSpc>
                <a:spcPct val="100000"/>
              </a:lnSpc>
              <a:spcBef>
                <a:spcPts val="160"/>
              </a:spcBef>
            </a:pPr>
            <a:r>
              <a:rPr sz="1200" spc="-5" dirty="0">
                <a:solidFill>
                  <a:schemeClr val="tx2"/>
                </a:solidFill>
                <a:latin typeface="Arial"/>
                <a:cs typeface="Arial"/>
              </a:rPr>
              <a:t>2628 </a:t>
            </a:r>
            <a:r>
              <a:rPr sz="1200" dirty="0">
                <a:solidFill>
                  <a:schemeClr val="tx2"/>
                </a:solidFill>
                <a:latin typeface="Arial"/>
                <a:cs typeface="Arial"/>
              </a:rPr>
              <a:t>AL</a:t>
            </a:r>
            <a:r>
              <a:rPr sz="1200" spc="-204" dirty="0">
                <a:solidFill>
                  <a:schemeClr val="tx2"/>
                </a:solidFill>
                <a:latin typeface="Arial"/>
                <a:cs typeface="Arial"/>
              </a:rPr>
              <a:t> </a:t>
            </a:r>
            <a:r>
              <a:rPr sz="1200" spc="-5" dirty="0">
                <a:solidFill>
                  <a:schemeClr val="tx2"/>
                </a:solidFill>
                <a:latin typeface="Arial"/>
                <a:cs typeface="Arial"/>
              </a:rPr>
              <a:t>Delft</a:t>
            </a:r>
            <a:endParaRPr sz="1200" dirty="0">
              <a:solidFill>
                <a:schemeClr val="tx2"/>
              </a:solidFill>
              <a:latin typeface="Arial"/>
              <a:cs typeface="Arial"/>
            </a:endParaRPr>
          </a:p>
        </p:txBody>
      </p:sp>
      <p:sp>
        <p:nvSpPr>
          <p:cNvPr id="8" name="object 13"/>
          <p:cNvSpPr txBox="1"/>
          <p:nvPr userDrawn="1"/>
        </p:nvSpPr>
        <p:spPr>
          <a:xfrm>
            <a:off x="1168401" y="3459820"/>
            <a:ext cx="3340846" cy="654025"/>
          </a:xfrm>
          <a:prstGeom prst="rect">
            <a:avLst/>
          </a:prstGeom>
        </p:spPr>
        <p:txBody>
          <a:bodyPr vert="horz" wrap="square" lIns="0" tIns="33020" rIns="0" bIns="0" rtlCol="0">
            <a:spAutoFit/>
          </a:bodyPr>
          <a:lstStyle/>
          <a:p>
            <a:pPr marR="5080" algn="r">
              <a:lnSpc>
                <a:spcPct val="100000"/>
              </a:lnSpc>
              <a:spcBef>
                <a:spcPts val="260"/>
              </a:spcBef>
            </a:pPr>
            <a:r>
              <a:rPr sz="1200" b="1" spc="-10" dirty="0">
                <a:solidFill>
                  <a:schemeClr val="tx2"/>
                </a:solidFill>
                <a:latin typeface="Arial Black"/>
                <a:cs typeface="Arial Black"/>
              </a:rPr>
              <a:t>SPORTCAMPUS</a:t>
            </a:r>
            <a:r>
              <a:rPr sz="1200" b="1" spc="-55" dirty="0">
                <a:solidFill>
                  <a:schemeClr val="tx2"/>
                </a:solidFill>
                <a:latin typeface="Arial Black"/>
                <a:cs typeface="Arial Black"/>
              </a:rPr>
              <a:t> </a:t>
            </a:r>
            <a:r>
              <a:rPr sz="1200" b="1" spc="-15" dirty="0">
                <a:solidFill>
                  <a:schemeClr val="tx2"/>
                </a:solidFill>
                <a:latin typeface="Arial Black"/>
                <a:cs typeface="Arial Black"/>
              </a:rPr>
              <a:t>ZUIDERPARK</a:t>
            </a:r>
            <a:endParaRPr sz="1200" dirty="0">
              <a:solidFill>
                <a:schemeClr val="tx2"/>
              </a:solidFill>
              <a:latin typeface="Arial Black"/>
              <a:cs typeface="Arial Black"/>
            </a:endParaRPr>
          </a:p>
          <a:p>
            <a:pPr marR="5080" algn="r">
              <a:lnSpc>
                <a:spcPct val="100000"/>
              </a:lnSpc>
              <a:spcBef>
                <a:spcPts val="260"/>
              </a:spcBef>
            </a:pPr>
            <a:r>
              <a:rPr lang="nl-NL" sz="1200" dirty="0">
                <a:solidFill>
                  <a:schemeClr val="tx2"/>
                </a:solidFill>
                <a:latin typeface="+mn-lt"/>
                <a:cs typeface="Arial"/>
              </a:rPr>
              <a:t>Meester P. </a:t>
            </a:r>
            <a:r>
              <a:rPr lang="nl-NL" sz="1200" dirty="0" err="1">
                <a:solidFill>
                  <a:schemeClr val="tx2"/>
                </a:solidFill>
                <a:latin typeface="+mn-lt"/>
                <a:cs typeface="Arial"/>
              </a:rPr>
              <a:t>Droogleever</a:t>
            </a:r>
            <a:r>
              <a:rPr lang="nl-NL" sz="1200" baseline="0" dirty="0">
                <a:solidFill>
                  <a:schemeClr val="tx2"/>
                </a:solidFill>
                <a:latin typeface="+mn-lt"/>
                <a:cs typeface="Arial"/>
              </a:rPr>
              <a:t> </a:t>
            </a:r>
            <a:r>
              <a:rPr lang="nl-NL" sz="1200" dirty="0">
                <a:solidFill>
                  <a:schemeClr val="tx2"/>
                </a:solidFill>
                <a:latin typeface="+mn-lt"/>
                <a:cs typeface="Arial"/>
              </a:rPr>
              <a:t>Fortuynweg 22</a:t>
            </a:r>
          </a:p>
          <a:p>
            <a:pPr marR="5080" algn="r">
              <a:lnSpc>
                <a:spcPct val="100000"/>
              </a:lnSpc>
              <a:spcBef>
                <a:spcPts val="260"/>
              </a:spcBef>
            </a:pPr>
            <a:r>
              <a:rPr lang="nl-NL" sz="1200" spc="-5" dirty="0">
                <a:solidFill>
                  <a:schemeClr val="tx2"/>
                </a:solidFill>
                <a:latin typeface="+mn-lt"/>
                <a:cs typeface="Arial"/>
              </a:rPr>
              <a:t>2533 SR Den</a:t>
            </a:r>
            <a:r>
              <a:rPr lang="nl-NL" sz="1200" spc="-100" dirty="0">
                <a:solidFill>
                  <a:schemeClr val="tx2"/>
                </a:solidFill>
                <a:latin typeface="+mn-lt"/>
                <a:cs typeface="Arial"/>
              </a:rPr>
              <a:t> </a:t>
            </a:r>
            <a:r>
              <a:rPr lang="nl-NL" sz="1200" spc="-5" dirty="0">
                <a:solidFill>
                  <a:schemeClr val="tx2"/>
                </a:solidFill>
                <a:latin typeface="+mn-lt"/>
                <a:cs typeface="Arial"/>
              </a:rPr>
              <a:t>Haag</a:t>
            </a:r>
            <a:endParaRPr lang="nl-NL" sz="1200" dirty="0">
              <a:solidFill>
                <a:schemeClr val="tx2"/>
              </a:solidFill>
              <a:latin typeface="+mn-lt"/>
              <a:cs typeface="Arial"/>
            </a:endParaRPr>
          </a:p>
        </p:txBody>
      </p:sp>
      <p:sp>
        <p:nvSpPr>
          <p:cNvPr id="9" name="object 14"/>
          <p:cNvSpPr txBox="1"/>
          <p:nvPr userDrawn="1"/>
        </p:nvSpPr>
        <p:spPr>
          <a:xfrm>
            <a:off x="2316144" y="4679139"/>
            <a:ext cx="2193290" cy="654025"/>
          </a:xfrm>
          <a:prstGeom prst="rect">
            <a:avLst/>
          </a:prstGeom>
        </p:spPr>
        <p:txBody>
          <a:bodyPr vert="horz" wrap="square" lIns="0" tIns="33020" rIns="0" bIns="0" rtlCol="0">
            <a:spAutoFit/>
          </a:bodyPr>
          <a:lstStyle/>
          <a:p>
            <a:pPr marL="12700">
              <a:lnSpc>
                <a:spcPct val="100000"/>
              </a:lnSpc>
              <a:spcBef>
                <a:spcPts val="260"/>
              </a:spcBef>
            </a:pPr>
            <a:r>
              <a:rPr sz="1200" b="1" dirty="0">
                <a:solidFill>
                  <a:schemeClr val="tx2"/>
                </a:solidFill>
                <a:latin typeface="Arial Black"/>
                <a:cs typeface="Arial Black"/>
              </a:rPr>
              <a:t>VESTIGING</a:t>
            </a:r>
            <a:r>
              <a:rPr sz="1200" b="1" spc="-105" dirty="0">
                <a:solidFill>
                  <a:schemeClr val="tx2"/>
                </a:solidFill>
                <a:latin typeface="Arial Black"/>
                <a:cs typeface="Arial Black"/>
              </a:rPr>
              <a:t> </a:t>
            </a:r>
            <a:r>
              <a:rPr sz="1200" b="1" spc="-5" dirty="0">
                <a:solidFill>
                  <a:schemeClr val="tx2"/>
                </a:solidFill>
                <a:latin typeface="Arial Black"/>
                <a:cs typeface="Arial Black"/>
              </a:rPr>
              <a:t>ZOETERMEER</a:t>
            </a:r>
            <a:endParaRPr sz="1200" dirty="0">
              <a:solidFill>
                <a:schemeClr val="tx2"/>
              </a:solidFill>
              <a:latin typeface="Arial Black"/>
              <a:cs typeface="Arial Black"/>
            </a:endParaRPr>
          </a:p>
          <a:p>
            <a:pPr marL="12700" algn="r">
              <a:lnSpc>
                <a:spcPct val="100000"/>
              </a:lnSpc>
              <a:spcBef>
                <a:spcPts val="260"/>
              </a:spcBef>
            </a:pPr>
            <a:r>
              <a:rPr lang="nl-NL" sz="1200" dirty="0" err="1">
                <a:solidFill>
                  <a:schemeClr val="tx2"/>
                </a:solidFill>
                <a:latin typeface="+mn-lt"/>
                <a:cs typeface="Arial"/>
              </a:rPr>
              <a:t>Bleiswijkseweg</a:t>
            </a:r>
            <a:r>
              <a:rPr lang="nl-NL" sz="1200" dirty="0">
                <a:solidFill>
                  <a:schemeClr val="tx2"/>
                </a:solidFill>
                <a:latin typeface="+mn-lt"/>
                <a:cs typeface="Arial"/>
              </a:rPr>
              <a:t> 37</a:t>
            </a:r>
            <a:endParaRPr lang="nl-NL" sz="1200" spc="-5" dirty="0">
              <a:solidFill>
                <a:schemeClr val="tx2"/>
              </a:solidFill>
              <a:latin typeface="+mn-lt"/>
              <a:cs typeface="Arial"/>
            </a:endParaRPr>
          </a:p>
          <a:p>
            <a:pPr marL="12700" algn="r">
              <a:lnSpc>
                <a:spcPct val="100000"/>
              </a:lnSpc>
              <a:spcBef>
                <a:spcPts val="260"/>
              </a:spcBef>
            </a:pPr>
            <a:r>
              <a:rPr lang="nl-NL" sz="1200" spc="-5" dirty="0">
                <a:solidFill>
                  <a:schemeClr val="tx2"/>
                </a:solidFill>
                <a:latin typeface="+mn-lt"/>
                <a:cs typeface="Arial"/>
              </a:rPr>
              <a:t>2712 BP</a:t>
            </a:r>
            <a:r>
              <a:rPr lang="nl-NL" sz="1200" dirty="0">
                <a:solidFill>
                  <a:schemeClr val="tx2"/>
                </a:solidFill>
                <a:latin typeface="+mn-lt"/>
                <a:cs typeface="Arial"/>
              </a:rPr>
              <a:t> </a:t>
            </a:r>
            <a:r>
              <a:rPr lang="nl-NL" sz="1200" spc="-5" dirty="0">
                <a:solidFill>
                  <a:schemeClr val="tx2"/>
                </a:solidFill>
                <a:latin typeface="+mn-lt"/>
                <a:cs typeface="Arial"/>
              </a:rPr>
              <a:t>Zoetermeer</a:t>
            </a:r>
            <a:endParaRPr lang="nl-NL" sz="1200" dirty="0">
              <a:solidFill>
                <a:schemeClr val="tx2"/>
              </a:solidFill>
              <a:latin typeface="+mn-lt"/>
              <a:cs typeface="Arial"/>
            </a:endParaRPr>
          </a:p>
        </p:txBody>
      </p:sp>
      <p:pic>
        <p:nvPicPr>
          <p:cNvPr id="10" name="Afbeelding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21041" y="3035031"/>
            <a:ext cx="3510570" cy="1039129"/>
          </a:xfrm>
          <a:prstGeom prst="rect">
            <a:avLst/>
          </a:prstGeom>
        </p:spPr>
      </p:pic>
    </p:spTree>
    <p:extLst>
      <p:ext uri="{BB962C8B-B14F-4D97-AF65-F5344CB8AC3E}">
        <p14:creationId xmlns:p14="http://schemas.microsoft.com/office/powerpoint/2010/main" val="358576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Animatie">
    <p:spTree>
      <p:nvGrpSpPr>
        <p:cNvPr id="1" name=""/>
        <p:cNvGrpSpPr/>
        <p:nvPr/>
      </p:nvGrpSpPr>
      <p:grpSpPr>
        <a:xfrm>
          <a:off x="0" y="0"/>
          <a:ext cx="0" cy="0"/>
          <a:chOff x="0" y="0"/>
          <a:chExt cx="0" cy="0"/>
        </a:xfrm>
      </p:grpSpPr>
      <p:pic>
        <p:nvPicPr>
          <p:cNvPr id="2" name="Afbeelding 1" descr="lets-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pic>
        <p:nvPicPr>
          <p:cNvPr id="3" name="Afbeelding 2" descr="lets-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pic>
        <p:nvPicPr>
          <p:cNvPr id="4" name="Afbeelding 3" descr="lets-3.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pic>
        <p:nvPicPr>
          <p:cNvPr id="5" name="Afbeelding 4" descr="lets-4.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spTree>
    <p:extLst>
      <p:ext uri="{BB962C8B-B14F-4D97-AF65-F5344CB8AC3E}">
        <p14:creationId xmlns:p14="http://schemas.microsoft.com/office/powerpoint/2010/main" val="263254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5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75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75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inhou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CAD1C12C-E026-46B5-8F6B-A3D2EAEC19FC}" type="datetime1">
              <a:rPr lang="nl-NL" smtClean="0"/>
              <a:t>6-1-2020</a:t>
            </a:fld>
            <a:endParaRPr lang="en-GB"/>
          </a:p>
        </p:txBody>
      </p:sp>
      <p:sp>
        <p:nvSpPr>
          <p:cNvPr id="8" name="Tijdelijke aanduiding voor voettekst 4"/>
          <p:cNvSpPr>
            <a:spLocks noGrp="1"/>
          </p:cNvSpPr>
          <p:nvPr>
            <p:ph type="ftr" sz="quarter" idx="3"/>
          </p:nvPr>
        </p:nvSpPr>
        <p:spPr>
          <a:xfrm>
            <a:off x="910800" y="6404400"/>
            <a:ext cx="4114800" cy="192253"/>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pPr marL="12700">
              <a:lnSpc>
                <a:spcPts val="1535"/>
              </a:lnSpc>
            </a:pPr>
            <a:r>
              <a:rPr lang="nl-NL"/>
              <a:t>korte titel presentatie - aan te passen via voettekst</a:t>
            </a:r>
            <a:endParaRPr lang="nl-NL" dirty="0"/>
          </a:p>
        </p:txBody>
      </p:sp>
      <p:sp>
        <p:nvSpPr>
          <p:cNvPr id="10"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‹nr.›</a:t>
            </a:fld>
            <a:endParaRPr lang="en-GB" dirty="0"/>
          </a:p>
        </p:txBody>
      </p:sp>
    </p:spTree>
    <p:extLst>
      <p:ext uri="{BB962C8B-B14F-4D97-AF65-F5344CB8AC3E}">
        <p14:creationId xmlns:p14="http://schemas.microsoft.com/office/powerpoint/2010/main" val="300854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 zonder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a:p>
        </p:txBody>
      </p:sp>
      <p:sp>
        <p:nvSpPr>
          <p:cNvPr id="3" name="Tijdelijke aanduiding voor inhoud 2"/>
          <p:cNvSpPr>
            <a:spLocks noGrp="1"/>
          </p:cNvSpPr>
          <p:nvPr>
            <p:ph idx="1"/>
          </p:nvPr>
        </p:nvSpPr>
        <p:spPr/>
        <p:txBody>
          <a:bodyPr/>
          <a:lstStyle>
            <a:lvl1pPr marL="0" indent="0">
              <a:lnSpc>
                <a:spcPct val="133000"/>
              </a:lnSpc>
              <a:buNone/>
              <a:defRPr/>
            </a:lvl1pPr>
            <a:lvl2pPr marL="261938" indent="-261938">
              <a:lnSpc>
                <a:spcPct val="133000"/>
              </a:lnSpc>
              <a:buFont typeface="Arial" panose="020B0604020202020204" pitchFamily="34" charset="0"/>
              <a:buChar char="•"/>
              <a:defRPr/>
            </a:lvl2pPr>
            <a:lvl3pPr marL="536575" indent="-274638">
              <a:lnSpc>
                <a:spcPct val="133000"/>
              </a:lnSpc>
              <a:defRPr/>
            </a:lvl3pPr>
            <a:lvl4pPr marL="812800" indent="-276225">
              <a:lnSpc>
                <a:spcPct val="133000"/>
              </a:lnSpc>
              <a:defRPr/>
            </a:lvl4pPr>
            <a:lvl5pPr marL="1160463" indent="-255588">
              <a:lnSpc>
                <a:spcPct val="133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CAD1C12C-E026-46B5-8F6B-A3D2EAEC19FC}" type="datetime1">
              <a:rPr lang="nl-NL" smtClean="0"/>
              <a:t>6-1-2020</a:t>
            </a:fld>
            <a:endParaRPr lang="en-GB"/>
          </a:p>
        </p:txBody>
      </p:sp>
      <p:sp>
        <p:nvSpPr>
          <p:cNvPr id="9" name="Tijdelijke aanduiding voor voettekst 4"/>
          <p:cNvSpPr>
            <a:spLocks noGrp="1"/>
          </p:cNvSpPr>
          <p:nvPr>
            <p:ph type="ftr" sz="quarter" idx="3"/>
          </p:nvPr>
        </p:nvSpPr>
        <p:spPr>
          <a:xfrm>
            <a:off x="910800" y="6404400"/>
            <a:ext cx="4114800" cy="192253"/>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pPr marL="12700">
              <a:lnSpc>
                <a:spcPts val="1535"/>
              </a:lnSpc>
            </a:pPr>
            <a:r>
              <a:rPr lang="nl-NL"/>
              <a:t>korte titel presentatie - aan te passen via voettekst</a:t>
            </a:r>
            <a:endParaRPr lang="nl-NL" dirty="0"/>
          </a:p>
        </p:txBody>
      </p:sp>
      <p:sp>
        <p:nvSpPr>
          <p:cNvPr id="10"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‹nr.›</a:t>
            </a:fld>
            <a:endParaRPr lang="en-GB" dirty="0"/>
          </a:p>
        </p:txBody>
      </p:sp>
    </p:spTree>
    <p:extLst>
      <p:ext uri="{BB962C8B-B14F-4D97-AF65-F5344CB8AC3E}">
        <p14:creationId xmlns:p14="http://schemas.microsoft.com/office/powerpoint/2010/main" val="278058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425940" y="1217403"/>
            <a:ext cx="7114540" cy="428835"/>
          </a:xfrm>
        </p:spPr>
        <p:txBody>
          <a:bodyPr/>
          <a:lstStyle>
            <a:lvl1pPr>
              <a:defRPr>
                <a:solidFill>
                  <a:schemeClr val="tx2"/>
                </a:solidFill>
              </a:defRPr>
            </a:lvl1pPr>
          </a:lstStyle>
          <a:p>
            <a:r>
              <a:rPr lang="en-US"/>
              <a:t>Click to edit Master title style</a:t>
            </a:r>
            <a:endParaRPr lang="nl-NL"/>
          </a:p>
        </p:txBody>
      </p:sp>
      <p:sp>
        <p:nvSpPr>
          <p:cNvPr id="3" name="Tijdelijke aanduiding voor inhou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object 2"/>
          <p:cNvSpPr/>
          <p:nvPr userDrawn="1"/>
        </p:nvSpPr>
        <p:spPr>
          <a:xfrm>
            <a:off x="0" y="474186"/>
            <a:ext cx="1219835" cy="1701800"/>
          </a:xfrm>
          <a:custGeom>
            <a:avLst/>
            <a:gdLst/>
            <a:ahLst/>
            <a:cxnLst/>
            <a:rect l="l" t="t" r="r" b="b"/>
            <a:pathLst>
              <a:path w="1219835" h="1701800">
                <a:moveTo>
                  <a:pt x="0" y="0"/>
                </a:moveTo>
                <a:lnTo>
                  <a:pt x="0" y="1701469"/>
                </a:lnTo>
                <a:lnTo>
                  <a:pt x="975601" y="1558010"/>
                </a:lnTo>
                <a:lnTo>
                  <a:pt x="1219314" y="135483"/>
                </a:lnTo>
                <a:lnTo>
                  <a:pt x="0" y="0"/>
                </a:lnTo>
                <a:close/>
              </a:path>
            </a:pathLst>
          </a:custGeom>
          <a:solidFill>
            <a:schemeClr val="tx2"/>
          </a:solidFill>
        </p:spPr>
        <p:txBody>
          <a:bodyPr wrap="square" lIns="0" tIns="0" rIns="0" bIns="0" rtlCol="0"/>
          <a:lstStyle/>
          <a:p>
            <a:endParaRPr/>
          </a:p>
        </p:txBody>
      </p:sp>
      <p:sp>
        <p:nvSpPr>
          <p:cNvPr id="9"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CAD1C12C-E026-46B5-8F6B-A3D2EAEC19FC}" type="datetime1">
              <a:rPr lang="nl-NL" smtClean="0"/>
              <a:t>6-1-2020</a:t>
            </a:fld>
            <a:endParaRPr lang="en-GB"/>
          </a:p>
        </p:txBody>
      </p:sp>
      <p:sp>
        <p:nvSpPr>
          <p:cNvPr id="11" name="Tijdelijke aanduiding voor voettekst 4"/>
          <p:cNvSpPr>
            <a:spLocks noGrp="1"/>
          </p:cNvSpPr>
          <p:nvPr>
            <p:ph type="ftr" sz="quarter" idx="3"/>
          </p:nvPr>
        </p:nvSpPr>
        <p:spPr>
          <a:xfrm>
            <a:off x="910800" y="6404400"/>
            <a:ext cx="4114800" cy="192253"/>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pPr marL="12700">
              <a:lnSpc>
                <a:spcPts val="1535"/>
              </a:lnSpc>
            </a:pPr>
            <a:r>
              <a:rPr lang="nl-NL"/>
              <a:t>korte titel presentatie - aan te passen via voettekst</a:t>
            </a:r>
            <a:endParaRPr lang="nl-NL" dirty="0"/>
          </a:p>
        </p:txBody>
      </p:sp>
      <p:sp>
        <p:nvSpPr>
          <p:cNvPr id="12"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‹nr.›</a:t>
            </a:fld>
            <a:endParaRPr lang="en-GB"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375353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itel en object - zonder opsomming">
    <p:spTree>
      <p:nvGrpSpPr>
        <p:cNvPr id="1" name=""/>
        <p:cNvGrpSpPr/>
        <p:nvPr/>
      </p:nvGrpSpPr>
      <p:grpSpPr>
        <a:xfrm>
          <a:off x="0" y="0"/>
          <a:ext cx="0" cy="0"/>
          <a:chOff x="0" y="0"/>
          <a:chExt cx="0" cy="0"/>
        </a:xfrm>
      </p:grpSpPr>
      <p:sp>
        <p:nvSpPr>
          <p:cNvPr id="2" name="Titel 1"/>
          <p:cNvSpPr>
            <a:spLocks noGrp="1"/>
          </p:cNvSpPr>
          <p:nvPr>
            <p:ph type="title"/>
          </p:nvPr>
        </p:nvSpPr>
        <p:spPr>
          <a:xfrm>
            <a:off x="2425940" y="1217403"/>
            <a:ext cx="7114540" cy="428835"/>
          </a:xfrm>
        </p:spPr>
        <p:txBody>
          <a:bodyPr/>
          <a:lstStyle>
            <a:lvl1pPr>
              <a:defRPr>
                <a:solidFill>
                  <a:schemeClr val="tx2"/>
                </a:solidFill>
              </a:defRPr>
            </a:lvl1pPr>
          </a:lstStyle>
          <a:p>
            <a:r>
              <a:rPr lang="en-US"/>
              <a:t>Click to edit Master title style</a:t>
            </a:r>
            <a:endParaRPr lang="nl-NL" dirty="0"/>
          </a:p>
        </p:txBody>
      </p:sp>
      <p:sp>
        <p:nvSpPr>
          <p:cNvPr id="3" name="Tijdelijke aanduiding voor inhoud 2"/>
          <p:cNvSpPr>
            <a:spLocks noGrp="1"/>
          </p:cNvSpPr>
          <p:nvPr>
            <p:ph idx="1"/>
          </p:nvPr>
        </p:nvSpPr>
        <p:spPr/>
        <p:txBody>
          <a:bodyPr/>
          <a:lstStyle>
            <a:lvl1pPr marL="0" indent="0">
              <a:lnSpc>
                <a:spcPct val="133000"/>
              </a:lnSpc>
              <a:buNone/>
              <a:defRPr/>
            </a:lvl1pPr>
            <a:lvl2pPr marL="261938" indent="-261938">
              <a:lnSpc>
                <a:spcPct val="133000"/>
              </a:lnSpc>
              <a:buFont typeface="Arial" panose="020B0604020202020204" pitchFamily="34" charset="0"/>
              <a:buChar char="•"/>
              <a:defRPr/>
            </a:lvl2pPr>
            <a:lvl3pPr marL="536575" indent="-274638">
              <a:lnSpc>
                <a:spcPct val="133000"/>
              </a:lnSpc>
              <a:defRPr/>
            </a:lvl3pPr>
            <a:lvl4pPr marL="812800" indent="-276225">
              <a:lnSpc>
                <a:spcPct val="133000"/>
              </a:lnSpc>
              <a:defRPr/>
            </a:lvl4pPr>
            <a:lvl5pPr marL="1160463" indent="-255588">
              <a:lnSpc>
                <a:spcPct val="133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object 2"/>
          <p:cNvSpPr/>
          <p:nvPr userDrawn="1"/>
        </p:nvSpPr>
        <p:spPr>
          <a:xfrm>
            <a:off x="0" y="474186"/>
            <a:ext cx="1219835" cy="1701800"/>
          </a:xfrm>
          <a:custGeom>
            <a:avLst/>
            <a:gdLst/>
            <a:ahLst/>
            <a:cxnLst/>
            <a:rect l="l" t="t" r="r" b="b"/>
            <a:pathLst>
              <a:path w="1219835" h="1701800">
                <a:moveTo>
                  <a:pt x="0" y="0"/>
                </a:moveTo>
                <a:lnTo>
                  <a:pt x="0" y="1701469"/>
                </a:lnTo>
                <a:lnTo>
                  <a:pt x="975601" y="1558010"/>
                </a:lnTo>
                <a:lnTo>
                  <a:pt x="1219314" y="135483"/>
                </a:lnTo>
                <a:lnTo>
                  <a:pt x="0" y="0"/>
                </a:lnTo>
                <a:close/>
              </a:path>
            </a:pathLst>
          </a:custGeom>
          <a:solidFill>
            <a:schemeClr val="tx2"/>
          </a:solidFill>
        </p:spPr>
        <p:txBody>
          <a:bodyPr wrap="square" lIns="0" tIns="0" rIns="0" bIns="0" rtlCol="0"/>
          <a:lstStyle/>
          <a:p>
            <a:endParaRPr/>
          </a:p>
        </p:txBody>
      </p:sp>
      <p:sp>
        <p:nvSpPr>
          <p:cNvPr id="9"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CAD1C12C-E026-46B5-8F6B-A3D2EAEC19FC}" type="datetime1">
              <a:rPr lang="nl-NL" smtClean="0"/>
              <a:t>6-1-2020</a:t>
            </a:fld>
            <a:endParaRPr lang="en-GB"/>
          </a:p>
        </p:txBody>
      </p:sp>
      <p:sp>
        <p:nvSpPr>
          <p:cNvPr id="11" name="Tijdelijke aanduiding voor voettekst 4"/>
          <p:cNvSpPr>
            <a:spLocks noGrp="1"/>
          </p:cNvSpPr>
          <p:nvPr>
            <p:ph type="ftr" sz="quarter" idx="3"/>
          </p:nvPr>
        </p:nvSpPr>
        <p:spPr>
          <a:xfrm>
            <a:off x="910800" y="6404400"/>
            <a:ext cx="4114800" cy="192253"/>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pPr marL="12700">
              <a:lnSpc>
                <a:spcPts val="1535"/>
              </a:lnSpc>
            </a:pPr>
            <a:r>
              <a:rPr lang="nl-NL"/>
              <a:t>korte titel presentatie - aan te passen via voettekst</a:t>
            </a:r>
            <a:endParaRPr lang="nl-NL" dirty="0"/>
          </a:p>
        </p:txBody>
      </p:sp>
      <p:sp>
        <p:nvSpPr>
          <p:cNvPr id="12"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‹nr.›</a:t>
            </a:fld>
            <a:endParaRPr lang="en-GB"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139590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fbeelding links - tekst rechts">
    <p:spTree>
      <p:nvGrpSpPr>
        <p:cNvPr id="1" name=""/>
        <p:cNvGrpSpPr/>
        <p:nvPr/>
      </p:nvGrpSpPr>
      <p:grpSpPr>
        <a:xfrm>
          <a:off x="0" y="0"/>
          <a:ext cx="0" cy="0"/>
          <a:chOff x="0" y="0"/>
          <a:chExt cx="0" cy="0"/>
        </a:xfrm>
      </p:grpSpPr>
      <p:sp>
        <p:nvSpPr>
          <p:cNvPr id="21" name="Tijdelijke aanduiding voor afbeelding 20"/>
          <p:cNvSpPr>
            <a:spLocks noGrp="1"/>
          </p:cNvSpPr>
          <p:nvPr>
            <p:ph type="pic" sz="quarter" idx="12"/>
          </p:nvPr>
        </p:nvSpPr>
        <p:spPr>
          <a:xfrm>
            <a:off x="0" y="0"/>
            <a:ext cx="6096596" cy="5080494"/>
          </a:xfrm>
          <a:custGeom>
            <a:avLst/>
            <a:gdLst>
              <a:gd name="connsiteX0" fmla="*/ 0 w 6096596"/>
              <a:gd name="connsiteY0" fmla="*/ 0 h 5080494"/>
              <a:gd name="connsiteX1" fmla="*/ 6096596 w 6096596"/>
              <a:gd name="connsiteY1" fmla="*/ 0 h 5080494"/>
              <a:gd name="connsiteX2" fmla="*/ 5908637 w 6096596"/>
              <a:gd name="connsiteY2" fmla="*/ 4479966 h 5080494"/>
              <a:gd name="connsiteX3" fmla="*/ 10 w 6096596"/>
              <a:gd name="connsiteY3" fmla="*/ 5080494 h 5080494"/>
              <a:gd name="connsiteX4" fmla="*/ 0 w 6096596"/>
              <a:gd name="connsiteY4" fmla="*/ 5080494 h 5080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596" h="5080494">
                <a:moveTo>
                  <a:pt x="0" y="0"/>
                </a:moveTo>
                <a:lnTo>
                  <a:pt x="6096596" y="0"/>
                </a:lnTo>
                <a:lnTo>
                  <a:pt x="5908637" y="4479966"/>
                </a:lnTo>
                <a:lnTo>
                  <a:pt x="10" y="5080494"/>
                </a:lnTo>
                <a:lnTo>
                  <a:pt x="0" y="5080494"/>
                </a:lnTo>
                <a:close/>
              </a:path>
            </a:pathLst>
          </a:custGeom>
          <a:solidFill>
            <a:schemeClr val="bg2"/>
          </a:solidFill>
        </p:spPr>
        <p:txBody>
          <a:bodyPr wrap="square">
            <a:noAutofit/>
          </a:bodyPr>
          <a:lstStyle/>
          <a:p>
            <a:r>
              <a:rPr lang="en-US"/>
              <a:t>Click icon to add picture</a:t>
            </a:r>
            <a:endParaRPr lang="nl-NL"/>
          </a:p>
        </p:txBody>
      </p:sp>
      <p:sp>
        <p:nvSpPr>
          <p:cNvPr id="2" name="Titel 1"/>
          <p:cNvSpPr>
            <a:spLocks noGrp="1"/>
          </p:cNvSpPr>
          <p:nvPr>
            <p:ph type="title"/>
          </p:nvPr>
        </p:nvSpPr>
        <p:spPr>
          <a:xfrm>
            <a:off x="6693558" y="709001"/>
            <a:ext cx="4091304" cy="705834"/>
          </a:xfrm>
        </p:spPr>
        <p:txBody>
          <a:bodyPr/>
          <a:lstStyle>
            <a:lvl1pPr algn="l">
              <a:defRPr sz="2400" b="0">
                <a:solidFill>
                  <a:schemeClr val="accent1"/>
                </a:solidFill>
              </a:defRPr>
            </a:lvl1pPr>
          </a:lstStyle>
          <a:p>
            <a:r>
              <a:rPr lang="en-US"/>
              <a:t>Click to edit Master title style</a:t>
            </a:r>
            <a:endParaRPr lang="nl-NL" dirty="0"/>
          </a:p>
        </p:txBody>
      </p:sp>
      <p:sp>
        <p:nvSpPr>
          <p:cNvPr id="3" name="Tijdelijke aanduiding voor inhoud 2"/>
          <p:cNvSpPr>
            <a:spLocks noGrp="1"/>
          </p:cNvSpPr>
          <p:nvPr>
            <p:ph idx="1"/>
          </p:nvPr>
        </p:nvSpPr>
        <p:spPr>
          <a:xfrm>
            <a:off x="6693558" y="1848779"/>
            <a:ext cx="4091304" cy="4207374"/>
          </a:xfrm>
        </p:spPr>
        <p:txBody>
          <a:bodyPr/>
          <a:lstStyle>
            <a:lvl1pPr marL="0" indent="0">
              <a:lnSpc>
                <a:spcPct val="133000"/>
              </a:lnSpc>
              <a:buNone/>
              <a:defRPr lang="nl-NL" sz="2000" kern="1200" spc="-5" dirty="0" smtClean="0">
                <a:solidFill>
                  <a:srgbClr val="213343"/>
                </a:solidFill>
                <a:latin typeface="Arial"/>
                <a:ea typeface="+mn-ea"/>
                <a:cs typeface="Arial"/>
              </a:defRPr>
            </a:lvl1pPr>
            <a:lvl2pPr marL="261938" indent="-261938">
              <a:lnSpc>
                <a:spcPct val="133000"/>
              </a:lnSpc>
              <a:buFont typeface="Arial" panose="020B0604020202020204" pitchFamily="34" charset="0"/>
              <a:buChar char="•"/>
              <a:defRPr lang="nl-NL" sz="2000" kern="1200" spc="-5" dirty="0" smtClean="0">
                <a:solidFill>
                  <a:srgbClr val="213343"/>
                </a:solidFill>
                <a:latin typeface="Arial"/>
                <a:ea typeface="+mn-ea"/>
                <a:cs typeface="Arial"/>
              </a:defRPr>
            </a:lvl2pPr>
            <a:lvl3pPr marL="536575" indent="-274638">
              <a:lnSpc>
                <a:spcPct val="133000"/>
              </a:lnSpc>
              <a:defRPr lang="nl-NL" sz="2000" kern="1200" spc="-5" dirty="0" smtClean="0">
                <a:solidFill>
                  <a:srgbClr val="213343"/>
                </a:solidFill>
                <a:latin typeface="Arial"/>
                <a:ea typeface="+mn-ea"/>
                <a:cs typeface="Arial"/>
              </a:defRPr>
            </a:lvl3pPr>
            <a:lvl4pPr marL="812800" indent="-276225">
              <a:lnSpc>
                <a:spcPct val="133000"/>
              </a:lnSpc>
              <a:defRPr lang="nl-NL" sz="2000" kern="1200" spc="-5" dirty="0" smtClean="0">
                <a:solidFill>
                  <a:srgbClr val="213343"/>
                </a:solidFill>
                <a:latin typeface="Arial"/>
                <a:ea typeface="+mn-ea"/>
                <a:cs typeface="Arial"/>
              </a:defRPr>
            </a:lvl4pPr>
            <a:lvl5pPr marL="1160463" indent="-255588">
              <a:lnSpc>
                <a:spcPct val="133000"/>
              </a:lnSpc>
              <a:defRPr lang="nl-NL" sz="2000" kern="1200" spc="-5" dirty="0">
                <a:solidFill>
                  <a:srgbClr val="213343"/>
                </a:solidFill>
                <a:latin typeface="Arial"/>
                <a:ea typeface="+mn-ea"/>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8" name="object 3"/>
          <p:cNvSpPr/>
          <p:nvPr userDrawn="1"/>
        </p:nvSpPr>
        <p:spPr>
          <a:xfrm>
            <a:off x="0" y="4674059"/>
            <a:ext cx="6299835" cy="2184400"/>
          </a:xfrm>
          <a:custGeom>
            <a:avLst/>
            <a:gdLst/>
            <a:ahLst/>
            <a:cxnLst/>
            <a:rect l="l" t="t" r="r" b="b"/>
            <a:pathLst>
              <a:path w="6299835" h="2184400">
                <a:moveTo>
                  <a:pt x="5893371" y="0"/>
                </a:moveTo>
                <a:lnTo>
                  <a:pt x="0" y="609663"/>
                </a:lnTo>
                <a:lnTo>
                  <a:pt x="0" y="2183942"/>
                </a:lnTo>
                <a:lnTo>
                  <a:pt x="6299809" y="2183942"/>
                </a:lnTo>
                <a:lnTo>
                  <a:pt x="5893371" y="0"/>
                </a:lnTo>
                <a:close/>
              </a:path>
            </a:pathLst>
          </a:custGeom>
          <a:solidFill>
            <a:schemeClr val="tx2"/>
          </a:solidFill>
        </p:spPr>
        <p:txBody>
          <a:bodyPr wrap="square" lIns="0" tIns="0" rIns="0" bIns="0" rtlCol="0"/>
          <a:lstStyle/>
          <a:p>
            <a:endParaRPr/>
          </a:p>
        </p:txBody>
      </p:sp>
      <p:pic>
        <p:nvPicPr>
          <p:cNvPr id="13" name="Afbeelding 12" descr="HHS_NL_groen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290749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Afbeelding links - tekst rechts">
    <p:spTree>
      <p:nvGrpSpPr>
        <p:cNvPr id="1" name=""/>
        <p:cNvGrpSpPr/>
        <p:nvPr/>
      </p:nvGrpSpPr>
      <p:grpSpPr>
        <a:xfrm>
          <a:off x="0" y="0"/>
          <a:ext cx="0" cy="0"/>
          <a:chOff x="0" y="0"/>
          <a:chExt cx="0" cy="0"/>
        </a:xfrm>
      </p:grpSpPr>
      <p:sp>
        <p:nvSpPr>
          <p:cNvPr id="16" name="Tijdelijke aanduiding voor afbeelding 15"/>
          <p:cNvSpPr>
            <a:spLocks noGrp="1"/>
          </p:cNvSpPr>
          <p:nvPr>
            <p:ph type="pic" sz="quarter" idx="12"/>
          </p:nvPr>
        </p:nvSpPr>
        <p:spPr>
          <a:xfrm>
            <a:off x="-7620" y="0"/>
            <a:ext cx="5913120" cy="6858000"/>
          </a:xfrm>
          <a:custGeom>
            <a:avLst/>
            <a:gdLst>
              <a:gd name="connsiteX0" fmla="*/ 0 w 5905500"/>
              <a:gd name="connsiteY0" fmla="*/ 4133849 h 6858000"/>
              <a:gd name="connsiteX1" fmla="*/ 5886450 w 5905500"/>
              <a:gd name="connsiteY1" fmla="*/ 4743449 h 6858000"/>
              <a:gd name="connsiteX2" fmla="*/ 5705475 w 5905500"/>
              <a:gd name="connsiteY2" fmla="*/ 6848474 h 6858000"/>
              <a:gd name="connsiteX3" fmla="*/ 5705474 w 5905500"/>
              <a:gd name="connsiteY3" fmla="*/ 6848474 h 6858000"/>
              <a:gd name="connsiteX4" fmla="*/ 5705474 w 5905500"/>
              <a:gd name="connsiteY4" fmla="*/ 6858000 h 6858000"/>
              <a:gd name="connsiteX5" fmla="*/ 0 w 5905500"/>
              <a:gd name="connsiteY5" fmla="*/ 6858000 h 6858000"/>
              <a:gd name="connsiteX6" fmla="*/ 0 w 5905500"/>
              <a:gd name="connsiteY6" fmla="*/ 6315074 h 6858000"/>
              <a:gd name="connsiteX7" fmla="*/ 0 w 5905500"/>
              <a:gd name="connsiteY7" fmla="*/ 0 h 6858000"/>
              <a:gd name="connsiteX8" fmla="*/ 5410200 w 5905500"/>
              <a:gd name="connsiteY8" fmla="*/ 0 h 6858000"/>
              <a:gd name="connsiteX9" fmla="*/ 5410200 w 5905500"/>
              <a:gd name="connsiteY9" fmla="*/ 3174 h 6858000"/>
              <a:gd name="connsiteX10" fmla="*/ 5419725 w 5905500"/>
              <a:gd name="connsiteY10" fmla="*/ 3179 h 6858000"/>
              <a:gd name="connsiteX11" fmla="*/ 5905500 w 5905500"/>
              <a:gd name="connsiteY11" fmla="*/ 4474988 h 6858000"/>
              <a:gd name="connsiteX12" fmla="*/ 0 w 5905500"/>
              <a:gd name="connsiteY12" fmla="*/ 3802483 h 6858000"/>
              <a:gd name="connsiteX13" fmla="*/ 0 w 5905500"/>
              <a:gd name="connsiteY13" fmla="*/ 542925 h 6858000"/>
              <a:gd name="connsiteX0" fmla="*/ 7620 w 5913120"/>
              <a:gd name="connsiteY0" fmla="*/ 4133849 h 6858000"/>
              <a:gd name="connsiteX1" fmla="*/ 5894070 w 5913120"/>
              <a:gd name="connsiteY1" fmla="*/ 4743449 h 6858000"/>
              <a:gd name="connsiteX2" fmla="*/ 5713095 w 5913120"/>
              <a:gd name="connsiteY2" fmla="*/ 6848474 h 6858000"/>
              <a:gd name="connsiteX3" fmla="*/ 5713094 w 5913120"/>
              <a:gd name="connsiteY3" fmla="*/ 6848474 h 6858000"/>
              <a:gd name="connsiteX4" fmla="*/ 5713094 w 5913120"/>
              <a:gd name="connsiteY4" fmla="*/ 6858000 h 6858000"/>
              <a:gd name="connsiteX5" fmla="*/ 7620 w 5913120"/>
              <a:gd name="connsiteY5" fmla="*/ 6858000 h 6858000"/>
              <a:gd name="connsiteX6" fmla="*/ 7620 w 5913120"/>
              <a:gd name="connsiteY6" fmla="*/ 6315074 h 6858000"/>
              <a:gd name="connsiteX7" fmla="*/ 7620 w 5913120"/>
              <a:gd name="connsiteY7" fmla="*/ 4133849 h 6858000"/>
              <a:gd name="connsiteX8" fmla="*/ 7620 w 5913120"/>
              <a:gd name="connsiteY8" fmla="*/ 0 h 6858000"/>
              <a:gd name="connsiteX9" fmla="*/ 5417820 w 5913120"/>
              <a:gd name="connsiteY9" fmla="*/ 0 h 6858000"/>
              <a:gd name="connsiteX10" fmla="*/ 5417820 w 5913120"/>
              <a:gd name="connsiteY10" fmla="*/ 3174 h 6858000"/>
              <a:gd name="connsiteX11" fmla="*/ 5427345 w 5913120"/>
              <a:gd name="connsiteY11" fmla="*/ 3179 h 6858000"/>
              <a:gd name="connsiteX12" fmla="*/ 5913120 w 5913120"/>
              <a:gd name="connsiteY12" fmla="*/ 4474988 h 6858000"/>
              <a:gd name="connsiteX13" fmla="*/ 0 w 5913120"/>
              <a:gd name="connsiteY13" fmla="*/ 3832963 h 6858000"/>
              <a:gd name="connsiteX14" fmla="*/ 7620 w 5913120"/>
              <a:gd name="connsiteY14" fmla="*/ 542925 h 6858000"/>
              <a:gd name="connsiteX15" fmla="*/ 7620 w 5913120"/>
              <a:gd name="connsiteY15" fmla="*/ 0 h 6858000"/>
              <a:gd name="connsiteX0" fmla="*/ 7620 w 5913120"/>
              <a:gd name="connsiteY0" fmla="*/ 4133849 h 6858000"/>
              <a:gd name="connsiteX1" fmla="*/ 5894070 w 5913120"/>
              <a:gd name="connsiteY1" fmla="*/ 4743449 h 6858000"/>
              <a:gd name="connsiteX2" fmla="*/ 5713095 w 5913120"/>
              <a:gd name="connsiteY2" fmla="*/ 6848474 h 6858000"/>
              <a:gd name="connsiteX3" fmla="*/ 5713094 w 5913120"/>
              <a:gd name="connsiteY3" fmla="*/ 6848474 h 6858000"/>
              <a:gd name="connsiteX4" fmla="*/ 5713094 w 5913120"/>
              <a:gd name="connsiteY4" fmla="*/ 6858000 h 6858000"/>
              <a:gd name="connsiteX5" fmla="*/ 7620 w 5913120"/>
              <a:gd name="connsiteY5" fmla="*/ 6858000 h 6858000"/>
              <a:gd name="connsiteX6" fmla="*/ 7620 w 5913120"/>
              <a:gd name="connsiteY6" fmla="*/ 6315074 h 6858000"/>
              <a:gd name="connsiteX7" fmla="*/ 7620 w 5913120"/>
              <a:gd name="connsiteY7" fmla="*/ 4133849 h 6858000"/>
              <a:gd name="connsiteX8" fmla="*/ 7620 w 5913120"/>
              <a:gd name="connsiteY8" fmla="*/ 0 h 6858000"/>
              <a:gd name="connsiteX9" fmla="*/ 5417820 w 5913120"/>
              <a:gd name="connsiteY9" fmla="*/ 0 h 6858000"/>
              <a:gd name="connsiteX10" fmla="*/ 5417820 w 5913120"/>
              <a:gd name="connsiteY10" fmla="*/ 3174 h 6858000"/>
              <a:gd name="connsiteX11" fmla="*/ 5427345 w 5913120"/>
              <a:gd name="connsiteY11" fmla="*/ 3179 h 6858000"/>
              <a:gd name="connsiteX12" fmla="*/ 5913120 w 5913120"/>
              <a:gd name="connsiteY12" fmla="*/ 4474988 h 6858000"/>
              <a:gd name="connsiteX13" fmla="*/ 0 w 5913120"/>
              <a:gd name="connsiteY13" fmla="*/ 3863443 h 6858000"/>
              <a:gd name="connsiteX14" fmla="*/ 7620 w 5913120"/>
              <a:gd name="connsiteY14" fmla="*/ 542925 h 6858000"/>
              <a:gd name="connsiteX15" fmla="*/ 7620 w 5913120"/>
              <a:gd name="connsiteY1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13120" h="6858000">
                <a:moveTo>
                  <a:pt x="7620" y="4133849"/>
                </a:moveTo>
                <a:lnTo>
                  <a:pt x="5894070" y="4743449"/>
                </a:lnTo>
                <a:lnTo>
                  <a:pt x="5713095" y="6848474"/>
                </a:lnTo>
                <a:lnTo>
                  <a:pt x="5713094" y="6848474"/>
                </a:lnTo>
                <a:lnTo>
                  <a:pt x="5713094" y="6858000"/>
                </a:lnTo>
                <a:lnTo>
                  <a:pt x="7620" y="6858000"/>
                </a:lnTo>
                <a:lnTo>
                  <a:pt x="7620" y="6315074"/>
                </a:lnTo>
                <a:lnTo>
                  <a:pt x="7620" y="4133849"/>
                </a:lnTo>
                <a:close/>
                <a:moveTo>
                  <a:pt x="7620" y="0"/>
                </a:moveTo>
                <a:lnTo>
                  <a:pt x="5417820" y="0"/>
                </a:lnTo>
                <a:lnTo>
                  <a:pt x="5417820" y="3174"/>
                </a:lnTo>
                <a:lnTo>
                  <a:pt x="5427345" y="3179"/>
                </a:lnTo>
                <a:lnTo>
                  <a:pt x="5913120" y="4474988"/>
                </a:lnTo>
                <a:lnTo>
                  <a:pt x="0" y="3863443"/>
                </a:lnTo>
                <a:lnTo>
                  <a:pt x="7620" y="542925"/>
                </a:lnTo>
                <a:lnTo>
                  <a:pt x="7620" y="0"/>
                </a:lnTo>
                <a:close/>
              </a:path>
            </a:pathLst>
          </a:custGeom>
          <a:solidFill>
            <a:schemeClr val="bg2"/>
          </a:solidFill>
        </p:spPr>
        <p:txBody>
          <a:bodyPr wrap="square">
            <a:noAutofit/>
          </a:bodyPr>
          <a:lstStyle/>
          <a:p>
            <a:r>
              <a:rPr lang="en-US"/>
              <a:t>Click icon to add picture</a:t>
            </a:r>
            <a:endParaRPr lang="nl-NL"/>
          </a:p>
        </p:txBody>
      </p:sp>
      <p:sp>
        <p:nvSpPr>
          <p:cNvPr id="2" name="Titel 1"/>
          <p:cNvSpPr>
            <a:spLocks noGrp="1"/>
          </p:cNvSpPr>
          <p:nvPr userDrawn="1">
            <p:ph type="title"/>
          </p:nvPr>
        </p:nvSpPr>
        <p:spPr>
          <a:xfrm>
            <a:off x="6693558" y="709001"/>
            <a:ext cx="4091304" cy="705834"/>
          </a:xfrm>
        </p:spPr>
        <p:txBody>
          <a:bodyPr/>
          <a:lstStyle>
            <a:lvl1pPr algn="l">
              <a:defRPr sz="2400" b="0">
                <a:solidFill>
                  <a:schemeClr val="accent1"/>
                </a:solidFill>
              </a:defRPr>
            </a:lvl1pPr>
          </a:lstStyle>
          <a:p>
            <a:r>
              <a:rPr lang="en-US"/>
              <a:t>Click to edit Master title style</a:t>
            </a:r>
            <a:endParaRPr lang="nl-NL" dirty="0"/>
          </a:p>
        </p:txBody>
      </p:sp>
      <p:sp>
        <p:nvSpPr>
          <p:cNvPr id="3" name="Tijdelijke aanduiding voor inhoud 2"/>
          <p:cNvSpPr>
            <a:spLocks noGrp="1"/>
          </p:cNvSpPr>
          <p:nvPr userDrawn="1">
            <p:ph idx="1"/>
          </p:nvPr>
        </p:nvSpPr>
        <p:spPr>
          <a:xfrm>
            <a:off x="6693558" y="1848779"/>
            <a:ext cx="4091304" cy="4207374"/>
          </a:xfrm>
        </p:spPr>
        <p:txBody>
          <a:bodyPr/>
          <a:lstStyle>
            <a:lvl1pPr marL="0" indent="0">
              <a:lnSpc>
                <a:spcPct val="133000"/>
              </a:lnSpc>
              <a:buNone/>
              <a:defRPr lang="nl-NL" sz="2000" kern="1200" spc="-5" dirty="0" smtClean="0">
                <a:solidFill>
                  <a:srgbClr val="213343"/>
                </a:solidFill>
                <a:latin typeface="Arial"/>
                <a:ea typeface="+mn-ea"/>
                <a:cs typeface="Arial"/>
              </a:defRPr>
            </a:lvl1pPr>
            <a:lvl2pPr marL="261938" indent="-261938">
              <a:lnSpc>
                <a:spcPct val="133000"/>
              </a:lnSpc>
              <a:buFont typeface="Arial" panose="020B0604020202020204" pitchFamily="34" charset="0"/>
              <a:buChar char="•"/>
              <a:defRPr lang="nl-NL" sz="2000" kern="1200" spc="-5" dirty="0" smtClean="0">
                <a:solidFill>
                  <a:srgbClr val="213343"/>
                </a:solidFill>
                <a:latin typeface="Arial"/>
                <a:ea typeface="+mn-ea"/>
                <a:cs typeface="Arial"/>
              </a:defRPr>
            </a:lvl2pPr>
            <a:lvl3pPr marL="536575" indent="-274638">
              <a:lnSpc>
                <a:spcPct val="133000"/>
              </a:lnSpc>
              <a:defRPr lang="nl-NL" sz="2000" kern="1200" spc="-5" dirty="0" smtClean="0">
                <a:solidFill>
                  <a:srgbClr val="213343"/>
                </a:solidFill>
                <a:latin typeface="Arial"/>
                <a:ea typeface="+mn-ea"/>
                <a:cs typeface="Arial"/>
              </a:defRPr>
            </a:lvl3pPr>
            <a:lvl4pPr marL="812800" indent="-276225">
              <a:lnSpc>
                <a:spcPct val="133000"/>
              </a:lnSpc>
              <a:defRPr lang="nl-NL" sz="2000" kern="1200" spc="-5" dirty="0" smtClean="0">
                <a:solidFill>
                  <a:srgbClr val="213343"/>
                </a:solidFill>
                <a:latin typeface="Arial"/>
                <a:ea typeface="+mn-ea"/>
                <a:cs typeface="Arial"/>
              </a:defRPr>
            </a:lvl4pPr>
            <a:lvl5pPr marL="1160463" indent="-255588">
              <a:lnSpc>
                <a:spcPct val="133000"/>
              </a:lnSpc>
              <a:defRPr lang="nl-NL" sz="2000" kern="1200" spc="-5" dirty="0">
                <a:solidFill>
                  <a:srgbClr val="213343"/>
                </a:solidFill>
                <a:latin typeface="Arial"/>
                <a:ea typeface="+mn-ea"/>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12" name="Afbeelding 11" descr="HHS_NL_groen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244210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 1">
    <p:spTree>
      <p:nvGrpSpPr>
        <p:cNvPr id="1" name=""/>
        <p:cNvGrpSpPr/>
        <p:nvPr/>
      </p:nvGrpSpPr>
      <p:grpSpPr>
        <a:xfrm>
          <a:off x="0" y="0"/>
          <a:ext cx="0" cy="0"/>
          <a:chOff x="0" y="0"/>
          <a:chExt cx="0" cy="0"/>
        </a:xfrm>
      </p:grpSpPr>
      <p:grpSp>
        <p:nvGrpSpPr>
          <p:cNvPr id="9" name="Groep 8">
            <a:extLst>
              <a:ext uri="{FF2B5EF4-FFF2-40B4-BE49-F238E27FC236}">
                <a16:creationId xmlns:a16="http://schemas.microsoft.com/office/drawing/2014/main" id="{4AEF7F14-3D57-4BF3-81AE-57E8C91DCA07}"/>
              </a:ext>
            </a:extLst>
          </p:cNvPr>
          <p:cNvGrpSpPr/>
          <p:nvPr userDrawn="1"/>
        </p:nvGrpSpPr>
        <p:grpSpPr>
          <a:xfrm>
            <a:off x="1219320" y="406440"/>
            <a:ext cx="9754870" cy="5487515"/>
            <a:chOff x="1219320" y="406440"/>
            <a:chExt cx="9754870" cy="5487515"/>
          </a:xfrm>
        </p:grpSpPr>
        <p:grpSp>
          <p:nvGrpSpPr>
            <p:cNvPr id="22" name="Groep 21"/>
            <p:cNvGrpSpPr/>
            <p:nvPr userDrawn="1"/>
          </p:nvGrpSpPr>
          <p:grpSpPr>
            <a:xfrm>
              <a:off x="1219320" y="406440"/>
              <a:ext cx="9754870" cy="5487515"/>
              <a:chOff x="1219320" y="406440"/>
              <a:chExt cx="9754870" cy="5487515"/>
            </a:xfrm>
          </p:grpSpPr>
          <p:sp>
            <p:nvSpPr>
              <p:cNvPr id="11" name="object 2"/>
              <p:cNvSpPr/>
              <p:nvPr userDrawn="1"/>
            </p:nvSpPr>
            <p:spPr>
              <a:xfrm>
                <a:off x="1219320" y="406440"/>
                <a:ext cx="9754870" cy="5283835"/>
              </a:xfrm>
              <a:custGeom>
                <a:avLst/>
                <a:gdLst/>
                <a:ahLst/>
                <a:cxnLst/>
                <a:rect l="l" t="t" r="r" b="b"/>
                <a:pathLst>
                  <a:path w="9754870" h="5283835">
                    <a:moveTo>
                      <a:pt x="0" y="0"/>
                    </a:moveTo>
                    <a:lnTo>
                      <a:pt x="609663" y="5283720"/>
                    </a:lnTo>
                    <a:lnTo>
                      <a:pt x="9144901" y="5080495"/>
                    </a:lnTo>
                    <a:lnTo>
                      <a:pt x="9754565" y="203225"/>
                    </a:lnTo>
                    <a:lnTo>
                      <a:pt x="0" y="0"/>
                    </a:lnTo>
                    <a:close/>
                  </a:path>
                </a:pathLst>
              </a:custGeom>
              <a:solidFill>
                <a:schemeClr val="accent1"/>
              </a:solidFill>
            </p:spPr>
            <p:txBody>
              <a:bodyPr wrap="square" lIns="0" tIns="0" rIns="0" bIns="0" rtlCol="0"/>
              <a:lstStyle/>
              <a:p>
                <a:endParaRPr/>
              </a:p>
            </p:txBody>
          </p:sp>
          <p:sp>
            <p:nvSpPr>
              <p:cNvPr id="21" name="object 3"/>
              <p:cNvSpPr/>
              <p:nvPr userDrawn="1"/>
            </p:nvSpPr>
            <p:spPr>
              <a:xfrm>
                <a:off x="5486939" y="5283720"/>
                <a:ext cx="813435" cy="610235"/>
              </a:xfrm>
              <a:custGeom>
                <a:avLst/>
                <a:gdLst/>
                <a:ahLst/>
                <a:cxnLst/>
                <a:rect l="l" t="t" r="r" b="b"/>
                <a:pathLst>
                  <a:path w="813435" h="610235">
                    <a:moveTo>
                      <a:pt x="812876" y="0"/>
                    </a:moveTo>
                    <a:lnTo>
                      <a:pt x="0" y="0"/>
                    </a:lnTo>
                    <a:lnTo>
                      <a:pt x="412788" y="609650"/>
                    </a:lnTo>
                    <a:lnTo>
                      <a:pt x="812876" y="0"/>
                    </a:lnTo>
                    <a:close/>
                  </a:path>
                </a:pathLst>
              </a:custGeom>
              <a:solidFill>
                <a:srgbClr val="9EA700"/>
              </a:solidFill>
            </p:spPr>
            <p:txBody>
              <a:bodyPr wrap="square" lIns="0" tIns="0" rIns="0" bIns="0" rtlCol="0"/>
              <a:lstStyle/>
              <a:p>
                <a:endParaRPr/>
              </a:p>
            </p:txBody>
          </p:sp>
        </p:grpSp>
        <p:pic>
          <p:nvPicPr>
            <p:cNvPr id="4" name="Afbeelding 3">
              <a:extLst>
                <a:ext uri="{FF2B5EF4-FFF2-40B4-BE49-F238E27FC236}">
                  <a16:creationId xmlns:a16="http://schemas.microsoft.com/office/drawing/2014/main" id="{916A5A41-70D1-4E19-AA8F-358D4AA19271}"/>
                </a:ext>
              </a:extLst>
            </p:cNvPr>
            <p:cNvPicPr>
              <a:picLocks noChangeAspect="1"/>
            </p:cNvPicPr>
            <p:nvPr userDrawn="1"/>
          </p:nvPicPr>
          <p:blipFill rotWithShape="1">
            <a:blip r:embed="rId2"/>
            <a:srcRect l="29424" t="18614" r="34878" b="57624"/>
            <a:stretch/>
          </p:blipFill>
          <p:spPr>
            <a:xfrm>
              <a:off x="1476375" y="514350"/>
              <a:ext cx="975003" cy="762000"/>
            </a:xfrm>
            <a:prstGeom prst="rect">
              <a:avLst/>
            </a:prstGeom>
          </p:spPr>
        </p:pic>
        <p:pic>
          <p:nvPicPr>
            <p:cNvPr id="5" name="Afbeelding 4">
              <a:extLst>
                <a:ext uri="{FF2B5EF4-FFF2-40B4-BE49-F238E27FC236}">
                  <a16:creationId xmlns:a16="http://schemas.microsoft.com/office/drawing/2014/main" id="{578FE056-EDDC-4031-859F-DBF99481F9BB}"/>
                </a:ext>
              </a:extLst>
            </p:cNvPr>
            <p:cNvPicPr>
              <a:picLocks noChangeAspect="1"/>
            </p:cNvPicPr>
            <p:nvPr userDrawn="1"/>
          </p:nvPicPr>
          <p:blipFill rotWithShape="1">
            <a:blip r:embed="rId3"/>
            <a:srcRect l="35801" t="59806" r="32463" b="20796"/>
            <a:stretch/>
          </p:blipFill>
          <p:spPr>
            <a:xfrm>
              <a:off x="9344025" y="4686300"/>
              <a:ext cx="866775" cy="622062"/>
            </a:xfrm>
            <a:prstGeom prst="rect">
              <a:avLst/>
            </a:prstGeom>
          </p:spPr>
        </p:pic>
      </p:grpSp>
      <p:sp>
        <p:nvSpPr>
          <p:cNvPr id="15" name="Tijdelijke aanduiding voor tekst 14"/>
          <p:cNvSpPr>
            <a:spLocks noGrp="1"/>
          </p:cNvSpPr>
          <p:nvPr>
            <p:ph type="body" sz="quarter" idx="13"/>
          </p:nvPr>
        </p:nvSpPr>
        <p:spPr>
          <a:xfrm>
            <a:off x="2451378" y="2616188"/>
            <a:ext cx="7239000" cy="864339"/>
          </a:xfrm>
        </p:spPr>
        <p:txBody>
          <a:bodyPr vert="horz" wrap="square" lIns="0" tIns="43180" rIns="0" bIns="0" rtlCol="0" anchor="ctr">
            <a:spAutoFit/>
          </a:bodyPr>
          <a:lstStyle>
            <a:lvl1pPr marL="8890" indent="0" algn="ctr">
              <a:buNone/>
              <a:defRPr lang="nl-NL" sz="2800" b="0" cap="all" spc="-20" baseline="0" dirty="0" smtClean="0">
                <a:solidFill>
                  <a:srgbClr val="FFFFFF"/>
                </a:solidFill>
                <a:latin typeface="Arial Black"/>
                <a:cs typeface="Arial Black"/>
              </a:defRPr>
            </a:lvl1pPr>
            <a:lvl2pPr marL="193675" indent="0">
              <a:buNone/>
              <a:defRPr lang="nl-NL" sz="1800" dirty="0">
                <a:solidFill>
                  <a:schemeClr val="tx1"/>
                </a:solidFill>
                <a:cs typeface="+mn-cs"/>
              </a:defRPr>
            </a:lvl2pPr>
          </a:lstStyle>
          <a:p>
            <a:pPr marL="12065" marR="5080" lvl="0" indent="-3175" algn="ctr">
              <a:lnSpc>
                <a:spcPts val="3200"/>
              </a:lnSpc>
              <a:spcBef>
                <a:spcPts val="340"/>
              </a:spcBef>
            </a:pPr>
            <a:r>
              <a:rPr lang="en-US"/>
              <a:t>Click to edit Master text styles</a:t>
            </a:r>
          </a:p>
        </p:txBody>
      </p:sp>
      <p:sp>
        <p:nvSpPr>
          <p:cNvPr id="19" name="Tijdelijke aanduiding voor tekst 18"/>
          <p:cNvSpPr>
            <a:spLocks noGrp="1"/>
          </p:cNvSpPr>
          <p:nvPr>
            <p:ph type="body" sz="quarter" idx="14" hasCustomPrompt="1"/>
          </p:nvPr>
        </p:nvSpPr>
        <p:spPr>
          <a:xfrm>
            <a:off x="1905001" y="5878295"/>
            <a:ext cx="4471386" cy="409343"/>
          </a:xfrm>
        </p:spPr>
        <p:txBody>
          <a:bodyPr wrap="square" lIns="0" tIns="0" rIns="0" bIns="0">
            <a:spAutoFit/>
          </a:bodyPr>
          <a:lstStyle>
            <a:lvl1pPr marL="0" indent="0" algn="r">
              <a:buNone/>
              <a:defRPr lang="nl-NL" sz="2000" i="1" kern="1200" dirty="0">
                <a:solidFill>
                  <a:srgbClr val="213343"/>
                </a:solidFill>
                <a:latin typeface="Arial"/>
                <a:ea typeface="+mn-ea"/>
                <a:cs typeface="Arial"/>
              </a:defRPr>
            </a:lvl1pPr>
          </a:lstStyle>
          <a:p>
            <a:pPr lvl="0"/>
            <a:r>
              <a:rPr lang="nl-NL" dirty="0"/>
              <a:t>Naam, </a:t>
            </a:r>
          </a:p>
        </p:txBody>
      </p:sp>
      <p:sp>
        <p:nvSpPr>
          <p:cNvPr id="20" name="Tijdelijke aanduiding voor tekst 18"/>
          <p:cNvSpPr>
            <a:spLocks noGrp="1"/>
          </p:cNvSpPr>
          <p:nvPr>
            <p:ph type="body" sz="quarter" idx="15" hasCustomPrompt="1"/>
          </p:nvPr>
        </p:nvSpPr>
        <p:spPr>
          <a:xfrm>
            <a:off x="6407368" y="5878295"/>
            <a:ext cx="4006632" cy="409343"/>
          </a:xfrm>
        </p:spPr>
        <p:txBody>
          <a:bodyPr wrap="square" lIns="0" tIns="0" rIns="0" bIns="0">
            <a:spAutoFit/>
          </a:bodyPr>
          <a:lstStyle>
            <a:lvl1pPr marL="0" indent="0" algn="l">
              <a:buNone/>
              <a:defRPr lang="nl-NL" sz="2000" i="1" kern="1200" dirty="0">
                <a:solidFill>
                  <a:srgbClr val="213343"/>
                </a:solidFill>
                <a:latin typeface="Arial"/>
                <a:ea typeface="+mn-ea"/>
                <a:cs typeface="Arial"/>
              </a:defRPr>
            </a:lvl1pPr>
          </a:lstStyle>
          <a:p>
            <a:pPr lvl="0"/>
            <a:r>
              <a:rPr lang="nl-NL" dirty="0"/>
              <a:t>functietitel</a:t>
            </a:r>
          </a:p>
        </p:txBody>
      </p:sp>
      <p:sp>
        <p:nvSpPr>
          <p:cNvPr id="16"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CAD1C12C-E026-46B5-8F6B-A3D2EAEC19FC}" type="datetime1">
              <a:rPr lang="nl-NL" smtClean="0"/>
              <a:t>6-1-2020</a:t>
            </a:fld>
            <a:endParaRPr lang="en-GB"/>
          </a:p>
        </p:txBody>
      </p:sp>
      <p:sp>
        <p:nvSpPr>
          <p:cNvPr id="17" name="Tijdelijke aanduiding voor voettekst 4"/>
          <p:cNvSpPr>
            <a:spLocks noGrp="1"/>
          </p:cNvSpPr>
          <p:nvPr>
            <p:ph type="ftr" sz="quarter" idx="3"/>
          </p:nvPr>
        </p:nvSpPr>
        <p:spPr>
          <a:xfrm>
            <a:off x="910800" y="6404400"/>
            <a:ext cx="4114800" cy="192253"/>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pPr marL="12700">
              <a:lnSpc>
                <a:spcPts val="1535"/>
              </a:lnSpc>
            </a:pPr>
            <a:r>
              <a:rPr lang="nl-NL"/>
              <a:t>korte titel presentatie - aan te passen via voettekst</a:t>
            </a:r>
            <a:endParaRPr lang="nl-NL" dirty="0"/>
          </a:p>
        </p:txBody>
      </p:sp>
      <p:sp>
        <p:nvSpPr>
          <p:cNvPr id="23"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‹nr.›</a:t>
            </a:fld>
            <a:endParaRPr lang="en-GB" dirty="0"/>
          </a:p>
        </p:txBody>
      </p:sp>
      <p:pic>
        <p:nvPicPr>
          <p:cNvPr id="24" name="Afbeelding 23" descr="HHS_NL_groen_H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141026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 2">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D64AB382-4DC8-4B0F-94C7-AEA099915EC4}"/>
              </a:ext>
            </a:extLst>
          </p:cNvPr>
          <p:cNvGrpSpPr/>
          <p:nvPr userDrawn="1"/>
        </p:nvGrpSpPr>
        <p:grpSpPr>
          <a:xfrm>
            <a:off x="1219315" y="406440"/>
            <a:ext cx="9754870" cy="5283835"/>
            <a:chOff x="1219315" y="406440"/>
            <a:chExt cx="9754870" cy="5283835"/>
          </a:xfrm>
        </p:grpSpPr>
        <p:sp>
          <p:nvSpPr>
            <p:cNvPr id="14" name="object 2"/>
            <p:cNvSpPr/>
            <p:nvPr userDrawn="1"/>
          </p:nvSpPr>
          <p:spPr>
            <a:xfrm>
              <a:off x="1219315" y="406440"/>
              <a:ext cx="9754870" cy="5283835"/>
            </a:xfrm>
            <a:custGeom>
              <a:avLst/>
              <a:gdLst/>
              <a:ahLst/>
              <a:cxnLst/>
              <a:rect l="l" t="t" r="r" b="b"/>
              <a:pathLst>
                <a:path w="9754870" h="5283835">
                  <a:moveTo>
                    <a:pt x="9754565" y="0"/>
                  </a:moveTo>
                  <a:lnTo>
                    <a:pt x="0" y="203225"/>
                  </a:lnTo>
                  <a:lnTo>
                    <a:pt x="609663" y="5080495"/>
                  </a:lnTo>
                  <a:lnTo>
                    <a:pt x="9144901" y="5283720"/>
                  </a:lnTo>
                  <a:lnTo>
                    <a:pt x="9754565" y="0"/>
                  </a:lnTo>
                  <a:close/>
                </a:path>
              </a:pathLst>
            </a:custGeom>
            <a:solidFill>
              <a:schemeClr val="tx2"/>
            </a:solidFill>
          </p:spPr>
          <p:txBody>
            <a:bodyPr wrap="square" lIns="0" tIns="0" rIns="0" bIns="0" rtlCol="0"/>
            <a:lstStyle/>
            <a:p>
              <a:endParaRPr/>
            </a:p>
          </p:txBody>
        </p:sp>
        <p:pic>
          <p:nvPicPr>
            <p:cNvPr id="18" name="Afbeelding 17">
              <a:extLst>
                <a:ext uri="{FF2B5EF4-FFF2-40B4-BE49-F238E27FC236}">
                  <a16:creationId xmlns:a16="http://schemas.microsoft.com/office/drawing/2014/main" id="{89931C96-1086-46CF-84F0-387E178E54F7}"/>
                </a:ext>
              </a:extLst>
            </p:cNvPr>
            <p:cNvPicPr>
              <a:picLocks noChangeAspect="1"/>
            </p:cNvPicPr>
            <p:nvPr userDrawn="1"/>
          </p:nvPicPr>
          <p:blipFill rotWithShape="1">
            <a:blip r:embed="rId2"/>
            <a:srcRect l="29424" t="18614" r="34878" b="57624"/>
            <a:stretch/>
          </p:blipFill>
          <p:spPr>
            <a:xfrm>
              <a:off x="1476375" y="741029"/>
              <a:ext cx="975003" cy="762000"/>
            </a:xfrm>
            <a:prstGeom prst="rect">
              <a:avLst/>
            </a:prstGeom>
          </p:spPr>
        </p:pic>
        <p:pic>
          <p:nvPicPr>
            <p:cNvPr id="21" name="Afbeelding 20">
              <a:extLst>
                <a:ext uri="{FF2B5EF4-FFF2-40B4-BE49-F238E27FC236}">
                  <a16:creationId xmlns:a16="http://schemas.microsoft.com/office/drawing/2014/main" id="{BFFF8D0A-3D24-4932-947D-0BF048BD1689}"/>
                </a:ext>
              </a:extLst>
            </p:cNvPr>
            <p:cNvPicPr>
              <a:picLocks noChangeAspect="1"/>
            </p:cNvPicPr>
            <p:nvPr userDrawn="1"/>
          </p:nvPicPr>
          <p:blipFill rotWithShape="1">
            <a:blip r:embed="rId3"/>
            <a:srcRect l="35801" t="59806" r="32463" b="20796"/>
            <a:stretch/>
          </p:blipFill>
          <p:spPr>
            <a:xfrm>
              <a:off x="9344025" y="4886325"/>
              <a:ext cx="866775" cy="622062"/>
            </a:xfrm>
            <a:prstGeom prst="rect">
              <a:avLst/>
            </a:prstGeom>
          </p:spPr>
        </p:pic>
      </p:grpSp>
      <p:sp>
        <p:nvSpPr>
          <p:cNvPr id="16" name="object 3"/>
          <p:cNvSpPr/>
          <p:nvPr userDrawn="1"/>
        </p:nvSpPr>
        <p:spPr>
          <a:xfrm>
            <a:off x="5486939" y="5283720"/>
            <a:ext cx="813435" cy="610235"/>
          </a:xfrm>
          <a:custGeom>
            <a:avLst/>
            <a:gdLst/>
            <a:ahLst/>
            <a:cxnLst/>
            <a:rect l="l" t="t" r="r" b="b"/>
            <a:pathLst>
              <a:path w="813435" h="610235">
                <a:moveTo>
                  <a:pt x="812876" y="0"/>
                </a:moveTo>
                <a:lnTo>
                  <a:pt x="0" y="0"/>
                </a:lnTo>
                <a:lnTo>
                  <a:pt x="412788" y="609650"/>
                </a:lnTo>
                <a:lnTo>
                  <a:pt x="812876" y="0"/>
                </a:lnTo>
                <a:close/>
              </a:path>
            </a:pathLst>
          </a:custGeom>
          <a:solidFill>
            <a:schemeClr val="tx2"/>
          </a:solidFill>
        </p:spPr>
        <p:txBody>
          <a:bodyPr wrap="square" lIns="0" tIns="0" rIns="0" bIns="0" rtlCol="0"/>
          <a:lstStyle/>
          <a:p>
            <a:endParaRPr/>
          </a:p>
        </p:txBody>
      </p:sp>
      <p:sp>
        <p:nvSpPr>
          <p:cNvPr id="15" name="Tijdelijke aanduiding voor tekst 14"/>
          <p:cNvSpPr>
            <a:spLocks noGrp="1"/>
          </p:cNvSpPr>
          <p:nvPr>
            <p:ph type="body" sz="quarter" idx="13"/>
          </p:nvPr>
        </p:nvSpPr>
        <p:spPr>
          <a:xfrm>
            <a:off x="2451378" y="2616188"/>
            <a:ext cx="7239000" cy="864339"/>
          </a:xfrm>
        </p:spPr>
        <p:txBody>
          <a:bodyPr vert="horz" wrap="square" lIns="0" tIns="43180" rIns="0" bIns="0" rtlCol="0" anchor="ctr">
            <a:spAutoFit/>
          </a:bodyPr>
          <a:lstStyle>
            <a:lvl1pPr marL="8890" indent="0" algn="ctr">
              <a:buNone/>
              <a:defRPr lang="nl-NL" sz="2800" b="0" cap="all" spc="-20" baseline="0" dirty="0" smtClean="0">
                <a:solidFill>
                  <a:srgbClr val="FFFFFF"/>
                </a:solidFill>
                <a:latin typeface="Arial Black"/>
                <a:cs typeface="Arial Black"/>
              </a:defRPr>
            </a:lvl1pPr>
            <a:lvl2pPr marL="193675" indent="0">
              <a:buNone/>
              <a:defRPr lang="nl-NL" sz="1800" dirty="0">
                <a:solidFill>
                  <a:schemeClr val="tx1"/>
                </a:solidFill>
                <a:cs typeface="+mn-cs"/>
              </a:defRPr>
            </a:lvl2pPr>
          </a:lstStyle>
          <a:p>
            <a:pPr marL="12065" marR="5080" lvl="0" indent="-3175" algn="ctr">
              <a:lnSpc>
                <a:spcPts val="3200"/>
              </a:lnSpc>
              <a:spcBef>
                <a:spcPts val="340"/>
              </a:spcBef>
            </a:pPr>
            <a:r>
              <a:rPr lang="en-US"/>
              <a:t>Click to edit Master text styles</a:t>
            </a:r>
          </a:p>
        </p:txBody>
      </p:sp>
      <p:sp>
        <p:nvSpPr>
          <p:cNvPr id="19" name="Tijdelijke aanduiding voor tekst 18"/>
          <p:cNvSpPr>
            <a:spLocks noGrp="1"/>
          </p:cNvSpPr>
          <p:nvPr>
            <p:ph type="body" sz="quarter" idx="14" hasCustomPrompt="1"/>
          </p:nvPr>
        </p:nvSpPr>
        <p:spPr>
          <a:xfrm>
            <a:off x="1904400" y="5878295"/>
            <a:ext cx="4471386" cy="409343"/>
          </a:xfrm>
        </p:spPr>
        <p:txBody>
          <a:bodyPr wrap="square" lIns="0" tIns="0" rIns="0" bIns="0">
            <a:spAutoFit/>
          </a:bodyPr>
          <a:lstStyle>
            <a:lvl1pPr marL="0" indent="0" algn="r">
              <a:buNone/>
              <a:defRPr lang="nl-NL" sz="2000" i="1" kern="1200" dirty="0">
                <a:solidFill>
                  <a:schemeClr val="accent1"/>
                </a:solidFill>
                <a:latin typeface="Arial"/>
                <a:ea typeface="+mn-ea"/>
                <a:cs typeface="Arial"/>
              </a:defRPr>
            </a:lvl1pPr>
          </a:lstStyle>
          <a:p>
            <a:pPr lvl="0"/>
            <a:r>
              <a:rPr lang="nl-NL" dirty="0"/>
              <a:t>Naam, </a:t>
            </a:r>
          </a:p>
        </p:txBody>
      </p:sp>
      <p:sp>
        <p:nvSpPr>
          <p:cNvPr id="20" name="Tijdelijke aanduiding voor tekst 18"/>
          <p:cNvSpPr>
            <a:spLocks noGrp="1"/>
          </p:cNvSpPr>
          <p:nvPr>
            <p:ph type="body" sz="quarter" idx="15" hasCustomPrompt="1"/>
          </p:nvPr>
        </p:nvSpPr>
        <p:spPr>
          <a:xfrm>
            <a:off x="6408000" y="5878295"/>
            <a:ext cx="4006632" cy="409343"/>
          </a:xfrm>
        </p:spPr>
        <p:txBody>
          <a:bodyPr wrap="square" lIns="0" tIns="0" rIns="0" bIns="0">
            <a:spAutoFit/>
          </a:bodyPr>
          <a:lstStyle>
            <a:lvl1pPr marL="0" indent="0" algn="l">
              <a:buNone/>
              <a:defRPr lang="nl-NL" sz="2000" i="1" kern="1200" dirty="0">
                <a:solidFill>
                  <a:schemeClr val="accent1"/>
                </a:solidFill>
                <a:latin typeface="Arial"/>
                <a:ea typeface="+mn-ea"/>
                <a:cs typeface="Arial"/>
              </a:defRPr>
            </a:lvl1pPr>
          </a:lstStyle>
          <a:p>
            <a:pPr lvl="0"/>
            <a:r>
              <a:rPr lang="nl-NL" dirty="0"/>
              <a:t>functietitel</a:t>
            </a:r>
          </a:p>
        </p:txBody>
      </p:sp>
      <p:sp>
        <p:nvSpPr>
          <p:cNvPr id="17"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CAD1C12C-E026-46B5-8F6B-A3D2EAEC19FC}" type="datetime1">
              <a:rPr lang="nl-NL" smtClean="0"/>
              <a:t>6-1-2020</a:t>
            </a:fld>
            <a:endParaRPr lang="en-GB"/>
          </a:p>
        </p:txBody>
      </p:sp>
      <p:sp>
        <p:nvSpPr>
          <p:cNvPr id="22" name="Tijdelijke aanduiding voor voettekst 4"/>
          <p:cNvSpPr>
            <a:spLocks noGrp="1"/>
          </p:cNvSpPr>
          <p:nvPr>
            <p:ph type="ftr" sz="quarter" idx="3"/>
          </p:nvPr>
        </p:nvSpPr>
        <p:spPr>
          <a:xfrm>
            <a:off x="910800" y="6404400"/>
            <a:ext cx="4114800" cy="192253"/>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pPr marL="12700">
              <a:lnSpc>
                <a:spcPts val="1535"/>
              </a:lnSpc>
            </a:pPr>
            <a:r>
              <a:rPr lang="nl-NL"/>
              <a:t>korte titel presentatie - aan te passen via voettekst</a:t>
            </a:r>
            <a:endParaRPr lang="nl-NL" dirty="0"/>
          </a:p>
        </p:txBody>
      </p:sp>
      <p:sp>
        <p:nvSpPr>
          <p:cNvPr id="23"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‹nr.›</a:t>
            </a:fld>
            <a:endParaRPr lang="en-GB" dirty="0"/>
          </a:p>
        </p:txBody>
      </p:sp>
      <p:pic>
        <p:nvPicPr>
          <p:cNvPr id="24" name="Afbeelding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324408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425940" y="1194832"/>
            <a:ext cx="7114540" cy="451406"/>
          </a:xfrm>
          <a:prstGeom prst="rect">
            <a:avLst/>
          </a:prstGeom>
        </p:spPr>
        <p:txBody>
          <a:bodyPr vert="horz" wrap="square" lIns="0" tIns="40640" rIns="0" bIns="0" rtlCol="0" anchor="b">
            <a:spAutoFit/>
          </a:bodyPr>
          <a:lstStyle/>
          <a:p>
            <a:pPr marL="12700" marR="5080" lvl="0" indent="0" fontAlgn="auto">
              <a:lnSpc>
                <a:spcPts val="3220"/>
              </a:lnSpc>
              <a:spcBef>
                <a:spcPts val="320"/>
              </a:spcBef>
              <a:spcAft>
                <a:spcPts val="0"/>
              </a:spcAft>
              <a:buClrTx/>
              <a:buSzTx/>
              <a:buFontTx/>
              <a:tabLst/>
            </a:pPr>
            <a:r>
              <a:rPr lang="nl-NL" dirty="0"/>
              <a:t>Klik om de stijl te bewerken</a:t>
            </a:r>
          </a:p>
        </p:txBody>
      </p:sp>
      <p:sp>
        <p:nvSpPr>
          <p:cNvPr id="3" name="Tijdelijke aanduiding voor tekst 2"/>
          <p:cNvSpPr>
            <a:spLocks noGrp="1"/>
          </p:cNvSpPr>
          <p:nvPr>
            <p:ph type="body" idx="1"/>
          </p:nvPr>
        </p:nvSpPr>
        <p:spPr>
          <a:xfrm>
            <a:off x="2425940" y="2070299"/>
            <a:ext cx="7114540" cy="3985854"/>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910800" y="6598800"/>
            <a:ext cx="2743200" cy="179344"/>
          </a:xfrm>
          <a:prstGeom prst="rect">
            <a:avLst/>
          </a:prstGeom>
        </p:spPr>
        <p:txBody>
          <a:bodyPr vert="horz" wrap="square" lIns="0" tIns="0" rIns="0" bIns="0" rtlCol="0">
            <a:spAutoFit/>
          </a:bodyPr>
          <a:lstStyle>
            <a:lvl1pPr algn="l">
              <a:defRPr lang="nl-NL" sz="1100" i="1" smtClean="0">
                <a:solidFill>
                  <a:schemeClr val="tx2"/>
                </a:solidFill>
                <a:latin typeface="+mn-lt"/>
                <a:cs typeface="Arial"/>
              </a:defRPr>
            </a:lvl1pPr>
          </a:lstStyle>
          <a:p>
            <a:pPr marL="12700">
              <a:lnSpc>
                <a:spcPts val="1535"/>
              </a:lnSpc>
            </a:pPr>
            <a:fld id="{CAD1C12C-E026-46B5-8F6B-A3D2EAEC19FC}" type="datetime1">
              <a:rPr lang="nl-NL" smtClean="0"/>
              <a:t>6-1-2020</a:t>
            </a:fld>
            <a:endParaRPr lang="en-GB"/>
          </a:p>
        </p:txBody>
      </p:sp>
      <p:sp>
        <p:nvSpPr>
          <p:cNvPr id="5" name="Tijdelijke aanduiding voor voettekst 4"/>
          <p:cNvSpPr>
            <a:spLocks noGrp="1"/>
          </p:cNvSpPr>
          <p:nvPr>
            <p:ph type="ftr" sz="quarter" idx="3"/>
          </p:nvPr>
        </p:nvSpPr>
        <p:spPr>
          <a:xfrm>
            <a:off x="910800" y="6404400"/>
            <a:ext cx="4114800" cy="192253"/>
          </a:xfrm>
          <a:prstGeom prst="rect">
            <a:avLst/>
          </a:prstGeom>
        </p:spPr>
        <p:txBody>
          <a:bodyPr vert="horz" wrap="square" lIns="0" tIns="0" rIns="0" bIns="0" rtlCol="0">
            <a:spAutoFit/>
          </a:bodyPr>
          <a:lstStyle>
            <a:lvl1pPr algn="l">
              <a:defRPr lang="nl-NL" sz="1100" i="1">
                <a:solidFill>
                  <a:schemeClr val="tx2"/>
                </a:solidFill>
                <a:latin typeface="+mn-lt"/>
                <a:cs typeface="Arial"/>
              </a:defRPr>
            </a:lvl1pPr>
          </a:lstStyle>
          <a:p>
            <a:pPr marL="12700">
              <a:lnSpc>
                <a:spcPts val="1535"/>
              </a:lnSpc>
            </a:pPr>
            <a:r>
              <a:rPr lang="nl-NL"/>
              <a:t>korte titel presentatie - aan te passen via voettekst</a:t>
            </a:r>
            <a:endParaRPr lang="nl-NL" dirty="0"/>
          </a:p>
        </p:txBody>
      </p:sp>
      <p:sp>
        <p:nvSpPr>
          <p:cNvPr id="11" name="object 2"/>
          <p:cNvSpPr/>
          <p:nvPr userDrawn="1"/>
        </p:nvSpPr>
        <p:spPr>
          <a:xfrm>
            <a:off x="0" y="474186"/>
            <a:ext cx="1219835" cy="1701800"/>
          </a:xfrm>
          <a:custGeom>
            <a:avLst/>
            <a:gdLst/>
            <a:ahLst/>
            <a:cxnLst/>
            <a:rect l="l" t="t" r="r" b="b"/>
            <a:pathLst>
              <a:path w="1219835" h="1701800">
                <a:moveTo>
                  <a:pt x="0" y="0"/>
                </a:moveTo>
                <a:lnTo>
                  <a:pt x="0" y="1701469"/>
                </a:lnTo>
                <a:lnTo>
                  <a:pt x="975601" y="1558010"/>
                </a:lnTo>
                <a:lnTo>
                  <a:pt x="1219314" y="135483"/>
                </a:lnTo>
                <a:lnTo>
                  <a:pt x="0" y="0"/>
                </a:lnTo>
                <a:close/>
              </a:path>
            </a:pathLst>
          </a:custGeom>
          <a:solidFill>
            <a:srgbClr val="9EA700"/>
          </a:solidFill>
        </p:spPr>
        <p:txBody>
          <a:bodyPr wrap="square" lIns="0" tIns="0" rIns="0" bIns="0" rtlCol="0"/>
          <a:lstStyle/>
          <a:p>
            <a:endParaRPr/>
          </a:p>
        </p:txBody>
      </p:sp>
      <p:sp>
        <p:nvSpPr>
          <p:cNvPr id="16" name="Tijdelijke aanduiding voor dianummer 15"/>
          <p:cNvSpPr>
            <a:spLocks noGrp="1"/>
          </p:cNvSpPr>
          <p:nvPr>
            <p:ph type="sldNum" sz="quarter" idx="4"/>
          </p:nvPr>
        </p:nvSpPr>
        <p:spPr>
          <a:xfrm>
            <a:off x="262800" y="6418800"/>
            <a:ext cx="574829" cy="166777"/>
          </a:xfrm>
          <a:prstGeom prst="rect">
            <a:avLst/>
          </a:prstGeom>
        </p:spPr>
        <p:txBody>
          <a:bodyPr vert="horz" wrap="square" lIns="0" tIns="0" rIns="0" bIns="0" rtlCol="0">
            <a:spAutoFit/>
          </a:bodyPr>
          <a:lstStyle>
            <a:lvl1pPr algn="r">
              <a:defRPr kumimoji="0" lang="nl-NL" sz="1050" b="0" i="0" u="none" strike="noStrike" cap="none" spc="0" normalizeH="0" baseline="0" smtClean="0">
                <a:ln>
                  <a:noFill/>
                </a:ln>
                <a:solidFill>
                  <a:schemeClr val="tx2"/>
                </a:solidFill>
                <a:effectLst/>
                <a:uLnTx/>
                <a:uFillTx/>
                <a:latin typeface="+mn-lt"/>
                <a:cs typeface="Arial"/>
              </a:defRPr>
            </a:lvl1pPr>
          </a:lstStyle>
          <a:p>
            <a:pPr marL="25400">
              <a:lnSpc>
                <a:spcPts val="1425"/>
              </a:lnSpc>
            </a:pPr>
            <a:fld id="{68BC35B1-DB37-4D69-B23B-4C9E9B475BB5}" type="slidenum">
              <a:rPr lang="en-GB" smtClean="0"/>
              <a:pPr marL="25400">
                <a:lnSpc>
                  <a:spcPts val="1425"/>
                </a:lnSpc>
              </a:pPr>
              <a:t>‹nr.›</a:t>
            </a:fld>
            <a:endParaRPr lang="en-GB" dirty="0"/>
          </a:p>
        </p:txBody>
      </p:sp>
      <p:pic>
        <p:nvPicPr>
          <p:cNvPr id="8" name="Afbeelding 7" descr="HHS_NL_groen_HEX.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190800" y="5904000"/>
            <a:ext cx="2880000" cy="852480"/>
          </a:xfrm>
          <a:prstGeom prst="rect">
            <a:avLst/>
          </a:prstGeom>
        </p:spPr>
      </p:pic>
    </p:spTree>
    <p:extLst>
      <p:ext uri="{BB962C8B-B14F-4D97-AF65-F5344CB8AC3E}">
        <p14:creationId xmlns:p14="http://schemas.microsoft.com/office/powerpoint/2010/main" val="1892583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 id="2147483659" r:id="rId5"/>
    <p:sldLayoutId id="2147483660" r:id="rId6"/>
    <p:sldLayoutId id="2147483663" r:id="rId7"/>
    <p:sldLayoutId id="2147483664" r:id="rId8"/>
    <p:sldLayoutId id="2147483665" r:id="rId9"/>
    <p:sldLayoutId id="2147483651" r:id="rId10"/>
    <p:sldLayoutId id="2147483656" r:id="rId11"/>
    <p:sldLayoutId id="2147483655" r:id="rId12"/>
    <p:sldLayoutId id="2147483667" r:id="rId13"/>
    <p:sldLayoutId id="2147483666"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kumimoji="0" lang="nl-NL" sz="2800" b="1" i="0" u="none" strike="noStrike" kern="0" cap="none" spc="0" normalizeH="0" baseline="0" smtClean="0">
          <a:ln>
            <a:noFill/>
          </a:ln>
          <a:solidFill>
            <a:schemeClr val="accent1"/>
          </a:solidFill>
          <a:effectLst/>
          <a:uLnTx/>
          <a:uFillTx/>
          <a:latin typeface="+mj-lt"/>
          <a:ea typeface="+mj-ea"/>
          <a:cs typeface="+mj-cs"/>
        </a:defRPr>
      </a:lvl1pPr>
    </p:titleStyle>
    <p:bodyStyle>
      <a:lvl1pPr marL="228600" indent="-228600" algn="l" defTabSz="914400" rtl="0" eaLnBrk="1" latinLnBrk="0" hangingPunct="1">
        <a:lnSpc>
          <a:spcPct val="133000"/>
        </a:lnSpc>
        <a:spcBef>
          <a:spcPts val="0"/>
        </a:spcBef>
        <a:spcAft>
          <a:spcPts val="0"/>
        </a:spcAft>
        <a:buFont typeface="Arial" panose="020B0604020202020204" pitchFamily="34" charset="0"/>
        <a:buChar char="•"/>
        <a:defRPr sz="2000" kern="1200">
          <a:solidFill>
            <a:schemeClr val="tx2"/>
          </a:solidFill>
          <a:latin typeface="+mn-lt"/>
          <a:ea typeface="+mn-ea"/>
          <a:cs typeface="Arial" panose="020B0604020202020204" pitchFamily="34" charset="0"/>
        </a:defRPr>
      </a:lvl1pPr>
      <a:lvl2pPr marL="536575" indent="-2635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2pPr>
      <a:lvl3pPr marL="809625" indent="-273050"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3pPr>
      <a:lvl4pPr marL="1073150" indent="-263525"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4pPr>
      <a:lvl5pPr marL="1344613" indent="-271463" algn="l" defTabSz="914400" rtl="0" eaLnBrk="1" latinLnBrk="0" hangingPunct="1">
        <a:lnSpc>
          <a:spcPct val="133000"/>
        </a:lnSpc>
        <a:spcBef>
          <a:spcPts val="0"/>
        </a:spcBef>
        <a:spcAft>
          <a:spcPts val="0"/>
        </a:spcAft>
        <a:buFont typeface="Calibri" panose="020F0502020204030204" pitchFamily="34" charset="0"/>
        <a:buChar char="−"/>
        <a:defRPr sz="20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nl.wikipedia.org/wiki/Heinz-dilemma" TargetMode="External"/><Relationship Id="rId2" Type="http://schemas.openxmlformats.org/officeDocument/2006/relationships/hyperlink" Target="https://www.venvn.nl/Portals/1/Nieuws/Ouder%20dan%202010/20091101%20Eed%20venv.pdf" TargetMode="External"/><Relationship Id="rId1" Type="http://schemas.openxmlformats.org/officeDocument/2006/relationships/slideLayout" Target="../slideLayouts/slideLayout2.xml"/><Relationship Id="rId4" Type="http://schemas.openxmlformats.org/officeDocument/2006/relationships/hyperlink" Target="https://www.bol.com/nl/c/taylor-francis-ltd/14536745/?lastId=41340"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Tijdelijke aanduiding voor afbeelding 27"/>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a:stretch>
            <a:fillRect/>
          </a:stretch>
        </p:blipFill>
        <p:spPr/>
      </p:pic>
      <p:sp>
        <p:nvSpPr>
          <p:cNvPr id="5" name="Tijdelijke aanduiding voor tekst 4">
            <a:extLst>
              <a:ext uri="{FF2B5EF4-FFF2-40B4-BE49-F238E27FC236}">
                <a16:creationId xmlns:a16="http://schemas.microsoft.com/office/drawing/2014/main" id="{DB08BBF5-CD40-4A16-8903-8DF4B0919940}"/>
              </a:ext>
            </a:extLst>
          </p:cNvPr>
          <p:cNvSpPr>
            <a:spLocks noGrp="1"/>
          </p:cNvSpPr>
          <p:nvPr>
            <p:ph type="body" sz="quarter" idx="11"/>
          </p:nvPr>
        </p:nvSpPr>
        <p:spPr/>
        <p:txBody>
          <a:bodyPr/>
          <a:lstStyle/>
          <a:p>
            <a:endParaRPr lang="nl-NL" dirty="0"/>
          </a:p>
        </p:txBody>
      </p:sp>
      <p:sp>
        <p:nvSpPr>
          <p:cNvPr id="30" name="Titel 29"/>
          <p:cNvSpPr>
            <a:spLocks noGrp="1"/>
          </p:cNvSpPr>
          <p:nvPr>
            <p:ph type="ctrTitle"/>
          </p:nvPr>
        </p:nvSpPr>
        <p:spPr>
          <a:xfrm>
            <a:off x="1050210" y="4196156"/>
            <a:ext cx="7576433" cy="1120798"/>
          </a:xfrm>
        </p:spPr>
        <p:txBody>
          <a:bodyPr/>
          <a:lstStyle/>
          <a:p>
            <a:r>
              <a:rPr lang="nl-NL" dirty="0"/>
              <a:t>Professionaliteit en Goede zorg</a:t>
            </a:r>
            <a:br>
              <a:rPr lang="nl-NL" dirty="0"/>
            </a:br>
            <a:r>
              <a:rPr lang="nl-NL" sz="2400" dirty="0"/>
              <a:t>Medische ethiek &amp; Zorg Ethiek</a:t>
            </a:r>
          </a:p>
        </p:txBody>
      </p:sp>
      <p:sp>
        <p:nvSpPr>
          <p:cNvPr id="31" name="Ondertitel 30"/>
          <p:cNvSpPr>
            <a:spLocks noGrp="1"/>
          </p:cNvSpPr>
          <p:nvPr>
            <p:ph type="subTitle" idx="1"/>
          </p:nvPr>
        </p:nvSpPr>
        <p:spPr/>
        <p:txBody>
          <a:bodyPr/>
          <a:lstStyle/>
          <a:p>
            <a:endParaRPr lang="nl-NL" dirty="0"/>
          </a:p>
        </p:txBody>
      </p:sp>
      <p:sp>
        <p:nvSpPr>
          <p:cNvPr id="6" name="Tijdelijke aanduiding voor tekst 5">
            <a:extLst>
              <a:ext uri="{FF2B5EF4-FFF2-40B4-BE49-F238E27FC236}">
                <a16:creationId xmlns:a16="http://schemas.microsoft.com/office/drawing/2014/main" id="{261E422D-6F58-4DFE-B09A-977A670799DC}"/>
              </a:ext>
            </a:extLst>
          </p:cNvPr>
          <p:cNvSpPr>
            <a:spLocks noGrp="1"/>
          </p:cNvSpPr>
          <p:nvPr>
            <p:ph type="body" sz="quarter" idx="13"/>
          </p:nvPr>
        </p:nvSpPr>
        <p:spPr/>
        <p:txBody>
          <a:bodyPr/>
          <a:lstStyle/>
          <a:p>
            <a:endParaRPr lang="nl-NL" dirty="0"/>
          </a:p>
        </p:txBody>
      </p:sp>
      <p:sp>
        <p:nvSpPr>
          <p:cNvPr id="7" name="Tijdelijke aanduiding voor tekst 6">
            <a:extLst>
              <a:ext uri="{FF2B5EF4-FFF2-40B4-BE49-F238E27FC236}">
                <a16:creationId xmlns:a16="http://schemas.microsoft.com/office/drawing/2014/main" id="{CF43F662-A34D-4B2E-B273-EB28CE016E9D}"/>
              </a:ext>
            </a:extLst>
          </p:cNvPr>
          <p:cNvSpPr>
            <a:spLocks noGrp="1"/>
          </p:cNvSpPr>
          <p:nvPr>
            <p:ph type="body" sz="quarter" idx="14"/>
          </p:nvPr>
        </p:nvSpPr>
        <p:spPr/>
        <p:txBody>
          <a:bodyPr/>
          <a:lstStyle/>
          <a:p>
            <a:endParaRPr lang="nl-NL" dirty="0"/>
          </a:p>
        </p:txBody>
      </p:sp>
    </p:spTree>
    <p:extLst>
      <p:ext uri="{BB962C8B-B14F-4D97-AF65-F5344CB8AC3E}">
        <p14:creationId xmlns:p14="http://schemas.microsoft.com/office/powerpoint/2010/main" val="190558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40" y="1217403"/>
            <a:ext cx="7114540" cy="428835"/>
          </a:xfrm>
        </p:spPr>
        <p:txBody>
          <a:bodyPr/>
          <a:lstStyle/>
          <a:p>
            <a:r>
              <a:rPr lang="en-US" dirty="0" err="1"/>
              <a:t>Principes</a:t>
            </a:r>
            <a:r>
              <a:rPr lang="en-US" dirty="0"/>
              <a:t> </a:t>
            </a:r>
            <a:r>
              <a:rPr lang="en-US" dirty="0" err="1"/>
              <a:t>medische</a:t>
            </a:r>
            <a:r>
              <a:rPr lang="en-US" dirty="0"/>
              <a:t> </a:t>
            </a:r>
            <a:r>
              <a:rPr lang="en-US" dirty="0" err="1"/>
              <a:t>ethiek</a:t>
            </a:r>
            <a:endParaRPr lang="en-US" dirty="0"/>
          </a:p>
        </p:txBody>
      </p:sp>
      <p:sp>
        <p:nvSpPr>
          <p:cNvPr id="3" name="Content Placeholder 2"/>
          <p:cNvSpPr>
            <a:spLocks noGrp="1"/>
          </p:cNvSpPr>
          <p:nvPr>
            <p:ph idx="1"/>
          </p:nvPr>
        </p:nvSpPr>
        <p:spPr/>
        <p:txBody>
          <a:bodyPr/>
          <a:lstStyle/>
          <a:p>
            <a:r>
              <a:rPr lang="en-US" dirty="0" err="1"/>
              <a:t>Niet-schaden</a:t>
            </a:r>
            <a:r>
              <a:rPr lang="en-US" dirty="0"/>
              <a:t> </a:t>
            </a:r>
            <a:r>
              <a:rPr lang="en-US" dirty="0" err="1"/>
              <a:t>en</a:t>
            </a:r>
            <a:r>
              <a:rPr lang="en-US" dirty="0"/>
              <a:t> </a:t>
            </a:r>
            <a:r>
              <a:rPr lang="en-US" dirty="0" err="1"/>
              <a:t>weldoen</a:t>
            </a:r>
            <a:endParaRPr lang="en-US" dirty="0"/>
          </a:p>
          <a:p>
            <a:endParaRPr lang="en-US" dirty="0"/>
          </a:p>
          <a:p>
            <a:r>
              <a:rPr lang="en-US" dirty="0" err="1"/>
              <a:t>Niet</a:t>
            </a:r>
            <a:r>
              <a:rPr lang="en-US" dirty="0"/>
              <a:t> zo </a:t>
            </a:r>
            <a:r>
              <a:rPr lang="en-US" dirty="0" err="1"/>
              <a:t>zwart</a:t>
            </a:r>
            <a:r>
              <a:rPr lang="en-US" dirty="0"/>
              <a:t> wit</a:t>
            </a:r>
          </a:p>
          <a:p>
            <a:endParaRPr lang="en-US" dirty="0"/>
          </a:p>
          <a:p>
            <a:r>
              <a:rPr lang="en-US" dirty="0" err="1"/>
              <a:t>Proportionaliteit</a:t>
            </a:r>
            <a:r>
              <a:rPr lang="en-US" dirty="0"/>
              <a:t>: </a:t>
            </a:r>
            <a:r>
              <a:rPr lang="en-US" dirty="0" err="1"/>
              <a:t>verhouding</a:t>
            </a:r>
            <a:r>
              <a:rPr lang="en-US" dirty="0"/>
              <a:t> </a:t>
            </a:r>
            <a:r>
              <a:rPr lang="en-US" dirty="0" err="1"/>
              <a:t>doel</a:t>
            </a:r>
            <a:r>
              <a:rPr lang="en-US" dirty="0"/>
              <a:t> </a:t>
            </a:r>
            <a:r>
              <a:rPr lang="en-US" dirty="0" err="1"/>
              <a:t>en</a:t>
            </a:r>
            <a:r>
              <a:rPr lang="en-US" dirty="0"/>
              <a:t> </a:t>
            </a:r>
            <a:r>
              <a:rPr lang="en-US" dirty="0" err="1"/>
              <a:t>ingezette</a:t>
            </a:r>
            <a:r>
              <a:rPr lang="en-US" dirty="0"/>
              <a:t> </a:t>
            </a:r>
            <a:r>
              <a:rPr lang="en-US" dirty="0" err="1"/>
              <a:t>middel</a:t>
            </a:r>
            <a:endParaRPr lang="en-US" dirty="0"/>
          </a:p>
          <a:p>
            <a:endParaRPr lang="en-US" dirty="0"/>
          </a:p>
          <a:p>
            <a:r>
              <a:rPr lang="en-US" dirty="0" err="1"/>
              <a:t>Subsidiariteit</a:t>
            </a:r>
            <a:r>
              <a:rPr lang="en-US" dirty="0"/>
              <a:t>: </a:t>
            </a:r>
            <a:r>
              <a:rPr lang="en-US" dirty="0" err="1"/>
              <a:t>minst</a:t>
            </a:r>
            <a:r>
              <a:rPr lang="en-US" dirty="0"/>
              <a:t> </a:t>
            </a:r>
            <a:r>
              <a:rPr lang="en-US" dirty="0" err="1"/>
              <a:t>ingrijpende</a:t>
            </a:r>
            <a:r>
              <a:rPr lang="en-US" dirty="0"/>
              <a:t> </a:t>
            </a:r>
            <a:r>
              <a:rPr lang="en-US" dirty="0" err="1"/>
              <a:t>middel</a:t>
            </a:r>
            <a:r>
              <a:rPr lang="en-US" dirty="0"/>
              <a:t> </a:t>
            </a:r>
            <a:r>
              <a:rPr lang="en-US" dirty="0" err="1"/>
              <a:t>inzetten</a:t>
            </a:r>
            <a:r>
              <a:rPr lang="en-US" dirty="0"/>
              <a:t> </a:t>
            </a:r>
          </a:p>
          <a:p>
            <a:endParaRPr lang="en-US" dirty="0"/>
          </a:p>
        </p:txBody>
      </p:sp>
      <p:sp>
        <p:nvSpPr>
          <p:cNvPr id="4" name="Footer Placeholder 3"/>
          <p:cNvSpPr>
            <a:spLocks noGrp="1"/>
          </p:cNvSpPr>
          <p:nvPr>
            <p:ph type="ftr" sz="quarter" idx="3"/>
          </p:nvPr>
        </p:nvSpPr>
        <p:spPr>
          <a:xfrm>
            <a:off x="910800" y="6404400"/>
            <a:ext cx="4114800" cy="176395"/>
          </a:xfrm>
        </p:spPr>
        <p:txBody>
          <a:bodyPr/>
          <a:lstStyle/>
          <a:p>
            <a:pPr marL="12700">
              <a:lnSpc>
                <a:spcPts val="1535"/>
              </a:lnSpc>
            </a:pPr>
            <a:r>
              <a:rPr lang="nl-NL" dirty="0"/>
              <a:t>Ten Have et al (2009)</a:t>
            </a:r>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10</a:t>
            </a:fld>
            <a:endParaRPr lang="en-GB" dirty="0"/>
          </a:p>
        </p:txBody>
      </p:sp>
    </p:spTree>
    <p:extLst>
      <p:ext uri="{BB962C8B-B14F-4D97-AF65-F5344CB8AC3E}">
        <p14:creationId xmlns:p14="http://schemas.microsoft.com/office/powerpoint/2010/main" val="245818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40" y="1217403"/>
            <a:ext cx="7114540" cy="428835"/>
          </a:xfrm>
        </p:spPr>
        <p:txBody>
          <a:bodyPr/>
          <a:lstStyle/>
          <a:p>
            <a:r>
              <a:rPr lang="en-US" dirty="0" err="1"/>
              <a:t>Principes</a:t>
            </a:r>
            <a:r>
              <a:rPr lang="en-US" dirty="0"/>
              <a:t> </a:t>
            </a:r>
            <a:r>
              <a:rPr lang="en-US" dirty="0" err="1"/>
              <a:t>medische</a:t>
            </a:r>
            <a:r>
              <a:rPr lang="en-US" dirty="0"/>
              <a:t> </a:t>
            </a:r>
            <a:r>
              <a:rPr lang="en-US" dirty="0" err="1"/>
              <a:t>ethiek</a:t>
            </a:r>
            <a:endParaRPr lang="en-US" dirty="0"/>
          </a:p>
        </p:txBody>
      </p:sp>
      <p:sp>
        <p:nvSpPr>
          <p:cNvPr id="3" name="Content Placeholder 2"/>
          <p:cNvSpPr>
            <a:spLocks noGrp="1"/>
          </p:cNvSpPr>
          <p:nvPr>
            <p:ph idx="1"/>
          </p:nvPr>
        </p:nvSpPr>
        <p:spPr/>
        <p:txBody>
          <a:bodyPr/>
          <a:lstStyle/>
          <a:p>
            <a:pPr marL="0" indent="0">
              <a:buNone/>
            </a:pPr>
            <a:r>
              <a:rPr lang="nl-NL" b="1" dirty="0"/>
              <a:t>Eed voor verpleegkundigen en verzorgenden</a:t>
            </a:r>
          </a:p>
          <a:p>
            <a:r>
              <a:rPr lang="nl-NL" i="1" dirty="0"/>
              <a:t>dat ik de zorgvragers geen schade zal toebrengen</a:t>
            </a:r>
          </a:p>
          <a:p>
            <a:r>
              <a:rPr lang="nl-NL" i="1" dirty="0"/>
              <a:t>dat ik geheim houd wat mij in vertrouwen is verteld of wat mij ter kennis is gekomen en waarvan ik kan begrijpen dat het vertrouwelijk van aard is</a:t>
            </a:r>
          </a:p>
          <a:p>
            <a:r>
              <a:rPr lang="nl-NL" i="1" dirty="0"/>
              <a:t>dat ik zorgvragers goed zal verzorgen, hun lijden zal verlichten en hen zal helpen de best mogelijke kwaliteit van leven te realiseren</a:t>
            </a:r>
            <a:endParaRPr lang="en-US" i="1" dirty="0"/>
          </a:p>
        </p:txBody>
      </p:sp>
      <p:sp>
        <p:nvSpPr>
          <p:cNvPr id="4" name="Footer Placeholder 3"/>
          <p:cNvSpPr>
            <a:spLocks noGrp="1"/>
          </p:cNvSpPr>
          <p:nvPr>
            <p:ph type="ftr" sz="quarter" idx="3"/>
          </p:nvPr>
        </p:nvSpPr>
        <p:spPr>
          <a:xfrm>
            <a:off x="910800" y="6404400"/>
            <a:ext cx="4114800" cy="368755"/>
          </a:xfrm>
        </p:spPr>
        <p:txBody>
          <a:bodyPr/>
          <a:lstStyle/>
          <a:p>
            <a:pPr marL="12700">
              <a:lnSpc>
                <a:spcPts val="1535"/>
              </a:lnSpc>
            </a:pPr>
            <a:r>
              <a:rPr lang="nl-NL" dirty="0"/>
              <a:t>https://www.venvn.nl/Portals/1/Nieuws/Ouder%20dan%202010/20091101%20Eed%20venv.pdf</a:t>
            </a:r>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11</a:t>
            </a:fld>
            <a:endParaRPr lang="en-GB" dirty="0"/>
          </a:p>
        </p:txBody>
      </p:sp>
    </p:spTree>
    <p:extLst>
      <p:ext uri="{BB962C8B-B14F-4D97-AF65-F5344CB8AC3E}">
        <p14:creationId xmlns:p14="http://schemas.microsoft.com/office/powerpoint/2010/main" val="250572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40" y="1217403"/>
            <a:ext cx="7114540" cy="428835"/>
          </a:xfrm>
        </p:spPr>
        <p:txBody>
          <a:bodyPr/>
          <a:lstStyle/>
          <a:p>
            <a:r>
              <a:rPr lang="en-US" dirty="0"/>
              <a:t>Respect </a:t>
            </a:r>
            <a:r>
              <a:rPr lang="en-US" dirty="0" err="1"/>
              <a:t>voor</a:t>
            </a:r>
            <a:r>
              <a:rPr lang="en-US" dirty="0"/>
              <a:t> de </a:t>
            </a:r>
            <a:r>
              <a:rPr lang="en-US" dirty="0" err="1"/>
              <a:t>autonomie</a:t>
            </a:r>
            <a:endParaRPr lang="en-US" dirty="0"/>
          </a:p>
        </p:txBody>
      </p:sp>
      <p:sp>
        <p:nvSpPr>
          <p:cNvPr id="3" name="Content Placeholder 2"/>
          <p:cNvSpPr>
            <a:spLocks noGrp="1"/>
          </p:cNvSpPr>
          <p:nvPr>
            <p:ph idx="1"/>
          </p:nvPr>
        </p:nvSpPr>
        <p:spPr/>
        <p:txBody>
          <a:bodyPr>
            <a:normAutofit fontScale="77500" lnSpcReduction="20000"/>
          </a:bodyPr>
          <a:lstStyle/>
          <a:p>
            <a:r>
              <a:rPr lang="en-US" i="1" dirty="0"/>
              <a:t>Autos</a:t>
            </a:r>
            <a:r>
              <a:rPr lang="en-US" dirty="0"/>
              <a:t> (</a:t>
            </a:r>
            <a:r>
              <a:rPr lang="en-US" dirty="0" err="1"/>
              <a:t>zelf</a:t>
            </a:r>
            <a:r>
              <a:rPr lang="en-US" dirty="0"/>
              <a:t>) </a:t>
            </a:r>
            <a:r>
              <a:rPr lang="en-US" dirty="0" err="1"/>
              <a:t>en</a:t>
            </a:r>
            <a:r>
              <a:rPr lang="en-US" dirty="0"/>
              <a:t> </a:t>
            </a:r>
            <a:r>
              <a:rPr lang="en-US" i="1" dirty="0"/>
              <a:t>nomos</a:t>
            </a:r>
            <a:r>
              <a:rPr lang="en-US" dirty="0"/>
              <a:t> (wet)</a:t>
            </a:r>
          </a:p>
          <a:p>
            <a:pPr marL="0" indent="0">
              <a:buNone/>
            </a:pPr>
            <a:endParaRPr lang="en-US" dirty="0"/>
          </a:p>
          <a:p>
            <a:r>
              <a:rPr lang="en-US" dirty="0" err="1"/>
              <a:t>Verlichtingstraditie</a:t>
            </a:r>
            <a:r>
              <a:rPr lang="en-US" dirty="0"/>
              <a:t> </a:t>
            </a:r>
          </a:p>
          <a:p>
            <a:endParaRPr lang="en-US" dirty="0"/>
          </a:p>
          <a:p>
            <a:pPr marL="0" indent="0">
              <a:buNone/>
            </a:pPr>
            <a:r>
              <a:rPr lang="en-US" i="1" dirty="0" err="1"/>
              <a:t>Iemand</a:t>
            </a:r>
            <a:r>
              <a:rPr lang="en-US" i="1" dirty="0"/>
              <a:t> </a:t>
            </a:r>
            <a:r>
              <a:rPr lang="en-US" i="1" dirty="0" err="1"/>
              <a:t>moet</a:t>
            </a:r>
            <a:r>
              <a:rPr lang="en-US" i="1" dirty="0"/>
              <a:t> </a:t>
            </a:r>
            <a:r>
              <a:rPr lang="en-US" i="1" dirty="0" err="1"/>
              <a:t>voor</a:t>
            </a:r>
            <a:r>
              <a:rPr lang="en-US" i="1" dirty="0"/>
              <a:t> </a:t>
            </a:r>
            <a:r>
              <a:rPr lang="en-US" i="1" dirty="0" err="1"/>
              <a:t>zichzelf</a:t>
            </a:r>
            <a:r>
              <a:rPr lang="en-US" i="1" dirty="0"/>
              <a:t> </a:t>
            </a:r>
            <a:r>
              <a:rPr lang="en-US" i="1" dirty="0" err="1"/>
              <a:t>kunnen</a:t>
            </a:r>
            <a:r>
              <a:rPr lang="en-US" i="1" dirty="0"/>
              <a:t> </a:t>
            </a:r>
            <a:r>
              <a:rPr lang="en-US" i="1" dirty="0" err="1"/>
              <a:t>beslissen</a:t>
            </a:r>
            <a:r>
              <a:rPr lang="en-US" i="1" dirty="0"/>
              <a:t> </a:t>
            </a:r>
            <a:r>
              <a:rPr lang="en-US" i="1" dirty="0" err="1"/>
              <a:t>zonder</a:t>
            </a:r>
            <a:r>
              <a:rPr lang="en-US" i="1" dirty="0"/>
              <a:t> </a:t>
            </a:r>
            <a:r>
              <a:rPr lang="en-US" i="1" dirty="0" err="1"/>
              <a:t>inmenging</a:t>
            </a:r>
            <a:r>
              <a:rPr lang="en-US" i="1" dirty="0"/>
              <a:t> van </a:t>
            </a:r>
            <a:r>
              <a:rPr lang="en-US" i="1" dirty="0" err="1"/>
              <a:t>anderen</a:t>
            </a:r>
            <a:r>
              <a:rPr lang="en-US" dirty="0"/>
              <a:t> (Kant </a:t>
            </a:r>
            <a:r>
              <a:rPr lang="en-US" dirty="0" err="1"/>
              <a:t>en</a:t>
            </a:r>
            <a:r>
              <a:rPr lang="en-US" dirty="0"/>
              <a:t> Mill) (Ten Have et al 2008)</a:t>
            </a:r>
          </a:p>
          <a:p>
            <a:pPr marL="0" indent="0">
              <a:buNone/>
            </a:pPr>
            <a:endParaRPr lang="en-US" dirty="0"/>
          </a:p>
          <a:p>
            <a:pPr marL="0" indent="0">
              <a:buNone/>
            </a:pPr>
            <a:r>
              <a:rPr lang="en-US" dirty="0"/>
              <a:t>Meer </a:t>
            </a:r>
            <a:r>
              <a:rPr lang="en-US" dirty="0" err="1"/>
              <a:t>waarde</a:t>
            </a:r>
            <a:r>
              <a:rPr lang="en-US" dirty="0"/>
              <a:t> </a:t>
            </a:r>
            <a:r>
              <a:rPr lang="en-US" dirty="0" err="1"/>
              <a:t>gehecht</a:t>
            </a:r>
            <a:r>
              <a:rPr lang="en-US" dirty="0"/>
              <a:t> </a:t>
            </a:r>
            <a:r>
              <a:rPr lang="en-US" dirty="0" err="1"/>
              <a:t>aan</a:t>
            </a:r>
            <a:r>
              <a:rPr lang="en-US" dirty="0"/>
              <a:t> </a:t>
            </a:r>
            <a:r>
              <a:rPr lang="en-US" dirty="0" err="1"/>
              <a:t>autonomie</a:t>
            </a:r>
            <a:r>
              <a:rPr lang="en-US" dirty="0"/>
              <a:t> door:</a:t>
            </a:r>
          </a:p>
          <a:p>
            <a:pPr marL="0" indent="0">
              <a:buNone/>
            </a:pPr>
            <a:endParaRPr lang="en-US" dirty="0"/>
          </a:p>
          <a:p>
            <a:r>
              <a:rPr lang="en-US" dirty="0" err="1"/>
              <a:t>Technologische</a:t>
            </a:r>
            <a:r>
              <a:rPr lang="en-US" dirty="0"/>
              <a:t> </a:t>
            </a:r>
            <a:r>
              <a:rPr lang="en-US" dirty="0" err="1"/>
              <a:t>ontwikkelingen</a:t>
            </a:r>
            <a:endParaRPr lang="en-US" dirty="0"/>
          </a:p>
          <a:p>
            <a:endParaRPr lang="en-US" dirty="0"/>
          </a:p>
          <a:p>
            <a:r>
              <a:rPr lang="en-US" dirty="0" err="1"/>
              <a:t>Maatschappelijke</a:t>
            </a:r>
            <a:r>
              <a:rPr lang="en-US" dirty="0"/>
              <a:t> </a:t>
            </a:r>
            <a:r>
              <a:rPr lang="en-US" dirty="0" err="1"/>
              <a:t>ontwikkelingen</a:t>
            </a:r>
            <a:endParaRPr lang="en-US" dirty="0"/>
          </a:p>
          <a:p>
            <a:endParaRPr lang="en-US" dirty="0"/>
          </a:p>
          <a:p>
            <a:r>
              <a:rPr lang="en-US" dirty="0" err="1"/>
              <a:t>Epidemiologische</a:t>
            </a:r>
            <a:r>
              <a:rPr lang="en-US" dirty="0"/>
              <a:t> </a:t>
            </a:r>
            <a:r>
              <a:rPr lang="en-US" dirty="0" err="1"/>
              <a:t>transitie</a:t>
            </a:r>
            <a:endParaRPr lang="en-US" dirty="0"/>
          </a:p>
        </p:txBody>
      </p:sp>
      <p:sp>
        <p:nvSpPr>
          <p:cNvPr id="4" name="Footer Placeholder 3"/>
          <p:cNvSpPr>
            <a:spLocks noGrp="1"/>
          </p:cNvSpPr>
          <p:nvPr>
            <p:ph type="ftr" sz="quarter" idx="3"/>
          </p:nvPr>
        </p:nvSpPr>
        <p:spPr>
          <a:xfrm>
            <a:off x="910800" y="6404400"/>
            <a:ext cx="4114800" cy="176395"/>
          </a:xfrm>
        </p:spPr>
        <p:txBody>
          <a:bodyPr/>
          <a:lstStyle/>
          <a:p>
            <a:pPr marL="12700">
              <a:lnSpc>
                <a:spcPts val="1535"/>
              </a:lnSpc>
            </a:pPr>
            <a:r>
              <a:rPr lang="nl-NL" dirty="0"/>
              <a:t>Ten Have et al (2009)</a:t>
            </a:r>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12</a:t>
            </a:fld>
            <a:endParaRPr lang="en-GB" dirty="0"/>
          </a:p>
        </p:txBody>
      </p:sp>
    </p:spTree>
    <p:extLst>
      <p:ext uri="{BB962C8B-B14F-4D97-AF65-F5344CB8AC3E}">
        <p14:creationId xmlns:p14="http://schemas.microsoft.com/office/powerpoint/2010/main" val="336723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40" y="1217403"/>
            <a:ext cx="7114540" cy="428835"/>
          </a:xfrm>
        </p:spPr>
        <p:txBody>
          <a:bodyPr/>
          <a:lstStyle/>
          <a:p>
            <a:r>
              <a:rPr lang="en-US" dirty="0"/>
              <a:t>Respect </a:t>
            </a:r>
            <a:r>
              <a:rPr lang="en-US" dirty="0" err="1"/>
              <a:t>voor</a:t>
            </a:r>
            <a:r>
              <a:rPr lang="en-US" dirty="0"/>
              <a:t> de </a:t>
            </a:r>
            <a:r>
              <a:rPr lang="en-US" dirty="0" err="1"/>
              <a:t>autonomie</a:t>
            </a:r>
            <a:r>
              <a:rPr lang="en-US" dirty="0"/>
              <a:t> </a:t>
            </a:r>
          </a:p>
        </p:txBody>
      </p:sp>
      <p:sp>
        <p:nvSpPr>
          <p:cNvPr id="3" name="Content Placeholder 2"/>
          <p:cNvSpPr>
            <a:spLocks noGrp="1"/>
          </p:cNvSpPr>
          <p:nvPr>
            <p:ph idx="1"/>
          </p:nvPr>
        </p:nvSpPr>
        <p:spPr/>
        <p:txBody>
          <a:bodyPr>
            <a:normAutofit fontScale="92500"/>
          </a:bodyPr>
          <a:lstStyle/>
          <a:p>
            <a:r>
              <a:rPr lang="en-US" dirty="0"/>
              <a:t>Jan Hendrik van den Berg (1914-2012)</a:t>
            </a:r>
          </a:p>
          <a:p>
            <a:endParaRPr lang="en-US" dirty="0"/>
          </a:p>
          <a:p>
            <a:r>
              <a:rPr lang="en-US" i="1" dirty="0" err="1"/>
              <a:t>Medische</a:t>
            </a:r>
            <a:r>
              <a:rPr lang="en-US" i="1" dirty="0"/>
              <a:t> </a:t>
            </a:r>
            <a:r>
              <a:rPr lang="en-US" i="1" dirty="0" err="1"/>
              <a:t>macht</a:t>
            </a:r>
            <a:r>
              <a:rPr lang="en-US" i="1" dirty="0"/>
              <a:t> </a:t>
            </a:r>
            <a:r>
              <a:rPr lang="en-US" i="1" dirty="0" err="1"/>
              <a:t>en</a:t>
            </a:r>
            <a:r>
              <a:rPr lang="en-US" i="1" dirty="0"/>
              <a:t> </a:t>
            </a:r>
            <a:r>
              <a:rPr lang="en-US" i="1" dirty="0" err="1"/>
              <a:t>medische</a:t>
            </a:r>
            <a:r>
              <a:rPr lang="en-US" i="1" dirty="0"/>
              <a:t> </a:t>
            </a:r>
            <a:r>
              <a:rPr lang="en-US" i="1" dirty="0" err="1"/>
              <a:t>ethiek</a:t>
            </a:r>
            <a:r>
              <a:rPr lang="en-US" i="1" dirty="0"/>
              <a:t> </a:t>
            </a:r>
            <a:r>
              <a:rPr lang="en-US" dirty="0"/>
              <a:t>(1969)</a:t>
            </a:r>
          </a:p>
          <a:p>
            <a:pPr marL="0" indent="0">
              <a:buNone/>
            </a:pPr>
            <a:endParaRPr lang="en-US" dirty="0"/>
          </a:p>
          <a:p>
            <a:r>
              <a:rPr lang="en-US" dirty="0" err="1"/>
              <a:t>Mogelijkheden</a:t>
            </a:r>
            <a:r>
              <a:rPr lang="en-US" dirty="0"/>
              <a:t> </a:t>
            </a:r>
            <a:r>
              <a:rPr lang="en-US" dirty="0" err="1"/>
              <a:t>technologie</a:t>
            </a:r>
            <a:endParaRPr lang="en-US" dirty="0"/>
          </a:p>
          <a:p>
            <a:endParaRPr lang="en-US" dirty="0"/>
          </a:p>
          <a:p>
            <a:r>
              <a:rPr lang="en-US" dirty="0" err="1"/>
              <a:t>Zorgvuldige</a:t>
            </a:r>
            <a:r>
              <a:rPr lang="en-US" dirty="0"/>
              <a:t> </a:t>
            </a:r>
            <a:r>
              <a:rPr lang="en-US" dirty="0" err="1"/>
              <a:t>beoordeling</a:t>
            </a:r>
            <a:r>
              <a:rPr lang="en-US" dirty="0"/>
              <a:t> van het effect van </a:t>
            </a:r>
            <a:r>
              <a:rPr lang="en-US" dirty="0" err="1"/>
              <a:t>medisch</a:t>
            </a:r>
            <a:r>
              <a:rPr lang="en-US" dirty="0"/>
              <a:t> </a:t>
            </a:r>
            <a:r>
              <a:rPr lang="en-US" dirty="0" err="1"/>
              <a:t>handelen</a:t>
            </a:r>
            <a:endParaRPr lang="en-US" dirty="0"/>
          </a:p>
          <a:p>
            <a:endParaRPr lang="en-US" dirty="0"/>
          </a:p>
          <a:p>
            <a:r>
              <a:rPr lang="en-US" dirty="0"/>
              <a:t>Wat </a:t>
            </a:r>
            <a:r>
              <a:rPr lang="en-US" dirty="0" err="1"/>
              <a:t>zijn</a:t>
            </a:r>
            <a:r>
              <a:rPr lang="en-US" dirty="0"/>
              <a:t> de </a:t>
            </a:r>
            <a:r>
              <a:rPr lang="en-US" dirty="0" err="1"/>
              <a:t>grenzen</a:t>
            </a:r>
            <a:r>
              <a:rPr lang="en-US" dirty="0"/>
              <a:t> van de </a:t>
            </a:r>
            <a:r>
              <a:rPr lang="en-US" dirty="0" err="1"/>
              <a:t>medische</a:t>
            </a:r>
            <a:r>
              <a:rPr lang="en-US" dirty="0"/>
              <a:t> </a:t>
            </a:r>
            <a:r>
              <a:rPr lang="en-US" dirty="0" err="1"/>
              <a:t>macht</a:t>
            </a:r>
            <a:r>
              <a:rPr lang="en-US" dirty="0"/>
              <a:t>?</a:t>
            </a:r>
          </a:p>
          <a:p>
            <a:pPr lvl="1"/>
            <a:r>
              <a:rPr lang="en-US" dirty="0"/>
              <a:t>Patient </a:t>
            </a:r>
            <a:r>
              <a:rPr lang="en-US" dirty="0" err="1"/>
              <a:t>bepaalt</a:t>
            </a:r>
            <a:r>
              <a:rPr lang="en-US" dirty="0"/>
              <a:t> de </a:t>
            </a:r>
            <a:r>
              <a:rPr lang="en-US" dirty="0" err="1"/>
              <a:t>grens</a:t>
            </a:r>
            <a:endParaRPr lang="en-US" dirty="0"/>
          </a:p>
        </p:txBody>
      </p:sp>
      <p:sp>
        <p:nvSpPr>
          <p:cNvPr id="4" name="Footer Placeholder 3"/>
          <p:cNvSpPr>
            <a:spLocks noGrp="1"/>
          </p:cNvSpPr>
          <p:nvPr>
            <p:ph type="ftr" sz="quarter" idx="3"/>
          </p:nvPr>
        </p:nvSpPr>
        <p:spPr>
          <a:xfrm>
            <a:off x="910800" y="6404400"/>
            <a:ext cx="4114800" cy="176395"/>
          </a:xfrm>
        </p:spPr>
        <p:txBody>
          <a:bodyPr/>
          <a:lstStyle/>
          <a:p>
            <a:pPr marL="12700">
              <a:lnSpc>
                <a:spcPts val="1535"/>
              </a:lnSpc>
            </a:pPr>
            <a:r>
              <a:rPr lang="nl-NL" dirty="0"/>
              <a:t>Ten Have et al (2009)</a:t>
            </a:r>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13</a:t>
            </a:fld>
            <a:endParaRPr lang="en-GB" dirty="0"/>
          </a:p>
        </p:txBody>
      </p:sp>
    </p:spTree>
    <p:extLst>
      <p:ext uri="{BB962C8B-B14F-4D97-AF65-F5344CB8AC3E}">
        <p14:creationId xmlns:p14="http://schemas.microsoft.com/office/powerpoint/2010/main" val="234529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40" y="1217403"/>
            <a:ext cx="7114540" cy="428835"/>
          </a:xfrm>
        </p:spPr>
        <p:txBody>
          <a:bodyPr/>
          <a:lstStyle/>
          <a:p>
            <a:r>
              <a:rPr lang="en-US" dirty="0"/>
              <a:t>Respect </a:t>
            </a:r>
            <a:r>
              <a:rPr lang="en-US" dirty="0" err="1"/>
              <a:t>voor</a:t>
            </a:r>
            <a:r>
              <a:rPr lang="en-US" dirty="0"/>
              <a:t> de </a:t>
            </a:r>
            <a:r>
              <a:rPr lang="en-US" dirty="0" err="1"/>
              <a:t>autonomie</a:t>
            </a:r>
            <a:endParaRPr lang="en-US" dirty="0"/>
          </a:p>
        </p:txBody>
      </p:sp>
      <p:sp>
        <p:nvSpPr>
          <p:cNvPr id="3" name="Content Placeholder 2"/>
          <p:cNvSpPr>
            <a:spLocks noGrp="1"/>
          </p:cNvSpPr>
          <p:nvPr>
            <p:ph idx="1"/>
          </p:nvPr>
        </p:nvSpPr>
        <p:spPr/>
        <p:txBody>
          <a:bodyPr/>
          <a:lstStyle/>
          <a:p>
            <a:r>
              <a:rPr lang="en-US" dirty="0"/>
              <a:t>Paul </a:t>
            </a:r>
            <a:r>
              <a:rPr lang="en-US" dirty="0" err="1"/>
              <a:t>Sporken</a:t>
            </a:r>
            <a:r>
              <a:rPr lang="en-US" dirty="0"/>
              <a:t> (1927-1992)</a:t>
            </a:r>
          </a:p>
          <a:p>
            <a:endParaRPr lang="en-US" dirty="0"/>
          </a:p>
          <a:p>
            <a:r>
              <a:rPr lang="en-US" i="1" dirty="0" err="1"/>
              <a:t>Voorlopige</a:t>
            </a:r>
            <a:r>
              <a:rPr lang="en-US" i="1" dirty="0"/>
              <a:t> diagnose. </a:t>
            </a:r>
            <a:r>
              <a:rPr lang="en-US" i="1" dirty="0" err="1"/>
              <a:t>Inleiding</a:t>
            </a:r>
            <a:r>
              <a:rPr lang="en-US" i="1" dirty="0"/>
              <a:t> in </a:t>
            </a:r>
            <a:r>
              <a:rPr lang="en-US" i="1" dirty="0" err="1"/>
              <a:t>een</a:t>
            </a:r>
            <a:r>
              <a:rPr lang="en-US" i="1" dirty="0"/>
              <a:t> </a:t>
            </a:r>
            <a:r>
              <a:rPr lang="en-US" i="1" dirty="0" err="1"/>
              <a:t>medische</a:t>
            </a:r>
            <a:r>
              <a:rPr lang="en-US" i="1" dirty="0"/>
              <a:t> </a:t>
            </a:r>
            <a:r>
              <a:rPr lang="en-US" i="1" dirty="0" err="1"/>
              <a:t>ethiek</a:t>
            </a:r>
            <a:r>
              <a:rPr lang="en-US" i="1" dirty="0"/>
              <a:t> </a:t>
            </a:r>
            <a:r>
              <a:rPr lang="en-US" dirty="0"/>
              <a:t>(1969)</a:t>
            </a:r>
          </a:p>
          <a:p>
            <a:endParaRPr lang="en-US" dirty="0"/>
          </a:p>
          <a:p>
            <a:r>
              <a:rPr lang="en-US" dirty="0" err="1"/>
              <a:t>Medische</a:t>
            </a:r>
            <a:r>
              <a:rPr lang="en-US" dirty="0"/>
              <a:t> </a:t>
            </a:r>
            <a:r>
              <a:rPr lang="en-US" dirty="0" err="1"/>
              <a:t>ethiek</a:t>
            </a:r>
            <a:r>
              <a:rPr lang="en-US" dirty="0"/>
              <a:t> </a:t>
            </a:r>
            <a:r>
              <a:rPr lang="en-US" dirty="0" err="1"/>
              <a:t>niet</a:t>
            </a:r>
            <a:r>
              <a:rPr lang="en-US" dirty="0"/>
              <a:t> </a:t>
            </a:r>
            <a:r>
              <a:rPr lang="en-US" dirty="0" err="1"/>
              <a:t>alleen</a:t>
            </a:r>
            <a:r>
              <a:rPr lang="en-US" dirty="0"/>
              <a:t> </a:t>
            </a:r>
            <a:r>
              <a:rPr lang="en-US" dirty="0" err="1"/>
              <a:t>discussie</a:t>
            </a:r>
            <a:r>
              <a:rPr lang="en-US" dirty="0"/>
              <a:t> </a:t>
            </a:r>
            <a:r>
              <a:rPr lang="en-US" dirty="0" err="1"/>
              <a:t>onder</a:t>
            </a:r>
            <a:r>
              <a:rPr lang="en-US" dirty="0"/>
              <a:t> </a:t>
            </a:r>
            <a:r>
              <a:rPr lang="en-US" dirty="0" err="1"/>
              <a:t>deskundigen</a:t>
            </a:r>
            <a:r>
              <a:rPr lang="en-US" dirty="0"/>
              <a:t> </a:t>
            </a:r>
            <a:r>
              <a:rPr lang="en-US" dirty="0" err="1"/>
              <a:t>en</a:t>
            </a:r>
            <a:r>
              <a:rPr lang="en-US" dirty="0"/>
              <a:t> </a:t>
            </a:r>
            <a:r>
              <a:rPr lang="en-US" dirty="0" err="1"/>
              <a:t>autoriteiten</a:t>
            </a:r>
            <a:endParaRPr lang="en-US" dirty="0"/>
          </a:p>
          <a:p>
            <a:endParaRPr lang="en-US" dirty="0"/>
          </a:p>
          <a:p>
            <a:r>
              <a:rPr lang="en-US" dirty="0" err="1"/>
              <a:t>Patientenperspectief</a:t>
            </a:r>
            <a:endParaRPr lang="en-US" dirty="0"/>
          </a:p>
        </p:txBody>
      </p:sp>
      <p:sp>
        <p:nvSpPr>
          <p:cNvPr id="4" name="Footer Placeholder 3"/>
          <p:cNvSpPr>
            <a:spLocks noGrp="1"/>
          </p:cNvSpPr>
          <p:nvPr>
            <p:ph type="ftr" sz="quarter" idx="3"/>
          </p:nvPr>
        </p:nvSpPr>
        <p:spPr>
          <a:xfrm>
            <a:off x="910800" y="6404400"/>
            <a:ext cx="4114800" cy="176395"/>
          </a:xfrm>
        </p:spPr>
        <p:txBody>
          <a:bodyPr/>
          <a:lstStyle/>
          <a:p>
            <a:pPr marL="12700">
              <a:lnSpc>
                <a:spcPts val="1535"/>
              </a:lnSpc>
            </a:pPr>
            <a:r>
              <a:rPr lang="nl-NL" dirty="0"/>
              <a:t>Ten Have et al (2009)</a:t>
            </a:r>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14</a:t>
            </a:fld>
            <a:endParaRPr lang="en-GB" dirty="0"/>
          </a:p>
        </p:txBody>
      </p:sp>
    </p:spTree>
    <p:extLst>
      <p:ext uri="{BB962C8B-B14F-4D97-AF65-F5344CB8AC3E}">
        <p14:creationId xmlns:p14="http://schemas.microsoft.com/office/powerpoint/2010/main" val="343518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40" y="1217403"/>
            <a:ext cx="7114540" cy="428835"/>
          </a:xfrm>
        </p:spPr>
        <p:txBody>
          <a:bodyPr/>
          <a:lstStyle/>
          <a:p>
            <a:r>
              <a:rPr lang="en-US" dirty="0"/>
              <a:t>Respect </a:t>
            </a:r>
            <a:r>
              <a:rPr lang="en-US" dirty="0" err="1"/>
              <a:t>voor</a:t>
            </a:r>
            <a:r>
              <a:rPr lang="en-US" dirty="0"/>
              <a:t> de </a:t>
            </a:r>
            <a:r>
              <a:rPr lang="en-US" dirty="0" err="1"/>
              <a:t>autonomie</a:t>
            </a:r>
            <a:endParaRPr lang="en-US" dirty="0"/>
          </a:p>
        </p:txBody>
      </p:sp>
      <p:sp>
        <p:nvSpPr>
          <p:cNvPr id="3" name="Content Placeholder 2"/>
          <p:cNvSpPr>
            <a:spLocks noGrp="1"/>
          </p:cNvSpPr>
          <p:nvPr>
            <p:ph idx="1"/>
          </p:nvPr>
        </p:nvSpPr>
        <p:spPr/>
        <p:txBody>
          <a:bodyPr>
            <a:normAutofit/>
          </a:bodyPr>
          <a:lstStyle/>
          <a:p>
            <a:pPr marL="0" indent="0">
              <a:buNone/>
            </a:pPr>
            <a:r>
              <a:rPr lang="en-US" dirty="0" err="1"/>
              <a:t>Autonomie</a:t>
            </a:r>
            <a:r>
              <a:rPr lang="en-US" dirty="0"/>
              <a:t> (Kant, Mill)</a:t>
            </a:r>
          </a:p>
          <a:p>
            <a:r>
              <a:rPr lang="en-US" dirty="0" err="1"/>
              <a:t>Onafhankelijk</a:t>
            </a:r>
            <a:endParaRPr lang="en-US" dirty="0"/>
          </a:p>
          <a:p>
            <a:r>
              <a:rPr lang="en-US" dirty="0" err="1"/>
              <a:t>Geen</a:t>
            </a:r>
            <a:r>
              <a:rPr lang="en-US" dirty="0"/>
              <a:t> </a:t>
            </a:r>
            <a:r>
              <a:rPr lang="en-US" dirty="0" err="1"/>
              <a:t>inmenging</a:t>
            </a:r>
            <a:r>
              <a:rPr lang="en-US" dirty="0"/>
              <a:t> </a:t>
            </a:r>
            <a:r>
              <a:rPr lang="en-US" dirty="0" err="1"/>
              <a:t>anderen</a:t>
            </a:r>
            <a:endParaRPr lang="en-US" dirty="0"/>
          </a:p>
          <a:p>
            <a:pPr marL="0" indent="0">
              <a:buNone/>
            </a:pPr>
            <a:endParaRPr lang="en-US" dirty="0"/>
          </a:p>
          <a:p>
            <a:pPr marL="0" indent="0">
              <a:buNone/>
            </a:pPr>
            <a:r>
              <a:rPr lang="en-US" dirty="0" err="1"/>
              <a:t>Autonomie</a:t>
            </a:r>
            <a:r>
              <a:rPr lang="en-US" dirty="0"/>
              <a:t> (</a:t>
            </a:r>
            <a:r>
              <a:rPr lang="en-US" dirty="0" err="1"/>
              <a:t>Agich</a:t>
            </a:r>
            <a:r>
              <a:rPr lang="en-US" dirty="0"/>
              <a:t>)</a:t>
            </a:r>
          </a:p>
          <a:p>
            <a:r>
              <a:rPr lang="en-US" dirty="0" err="1"/>
              <a:t>Afhankelijkheid</a:t>
            </a:r>
            <a:endParaRPr lang="en-US" dirty="0"/>
          </a:p>
          <a:p>
            <a:r>
              <a:rPr lang="en-US" dirty="0" err="1"/>
              <a:t>Sociale</a:t>
            </a:r>
            <a:r>
              <a:rPr lang="en-US" dirty="0"/>
              <a:t> </a:t>
            </a:r>
            <a:r>
              <a:rPr lang="en-US" dirty="0" err="1"/>
              <a:t>interacties</a:t>
            </a:r>
            <a:endParaRPr lang="en-US" dirty="0"/>
          </a:p>
          <a:p>
            <a:r>
              <a:rPr lang="en-US" dirty="0" err="1"/>
              <a:t>Proces</a:t>
            </a:r>
            <a:endParaRPr lang="en-US" dirty="0"/>
          </a:p>
        </p:txBody>
      </p:sp>
      <p:sp>
        <p:nvSpPr>
          <p:cNvPr id="4" name="Footer Placeholder 3"/>
          <p:cNvSpPr>
            <a:spLocks noGrp="1"/>
          </p:cNvSpPr>
          <p:nvPr>
            <p:ph type="ftr" sz="quarter" idx="3"/>
          </p:nvPr>
        </p:nvSpPr>
        <p:spPr>
          <a:xfrm>
            <a:off x="928385" y="6404400"/>
            <a:ext cx="4114800" cy="176395"/>
          </a:xfrm>
        </p:spPr>
        <p:txBody>
          <a:bodyPr/>
          <a:lstStyle/>
          <a:p>
            <a:pPr marL="12700">
              <a:lnSpc>
                <a:spcPts val="1535"/>
              </a:lnSpc>
            </a:pPr>
            <a:r>
              <a:rPr lang="nl-NL" dirty="0"/>
              <a:t>Ten Have et al (2009)</a:t>
            </a:r>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15</a:t>
            </a:fld>
            <a:endParaRPr lang="en-GB" dirty="0"/>
          </a:p>
        </p:txBody>
      </p:sp>
    </p:spTree>
    <p:extLst>
      <p:ext uri="{BB962C8B-B14F-4D97-AF65-F5344CB8AC3E}">
        <p14:creationId xmlns:p14="http://schemas.microsoft.com/office/powerpoint/2010/main" val="397754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40" y="1217403"/>
            <a:ext cx="7114540" cy="428835"/>
          </a:xfrm>
        </p:spPr>
        <p:txBody>
          <a:bodyPr/>
          <a:lstStyle/>
          <a:p>
            <a:r>
              <a:rPr lang="en-US" dirty="0"/>
              <a:t>Respect </a:t>
            </a:r>
            <a:r>
              <a:rPr lang="en-US" dirty="0" err="1"/>
              <a:t>voor</a:t>
            </a:r>
            <a:r>
              <a:rPr lang="en-US" dirty="0"/>
              <a:t> de </a:t>
            </a:r>
            <a:r>
              <a:rPr lang="en-US" dirty="0" err="1"/>
              <a:t>autonomie</a:t>
            </a:r>
            <a:endParaRPr lang="en-US" dirty="0"/>
          </a:p>
        </p:txBody>
      </p:sp>
      <p:sp>
        <p:nvSpPr>
          <p:cNvPr id="3" name="Content Placeholder 2"/>
          <p:cNvSpPr>
            <a:spLocks noGrp="1"/>
          </p:cNvSpPr>
          <p:nvPr>
            <p:ph idx="1"/>
          </p:nvPr>
        </p:nvSpPr>
        <p:spPr/>
        <p:txBody>
          <a:bodyPr/>
          <a:lstStyle/>
          <a:p>
            <a:pPr marL="0" indent="0">
              <a:buNone/>
            </a:pPr>
            <a:r>
              <a:rPr lang="nl-NL" dirty="0"/>
              <a:t>“Ik voelde me onvoorstelbaar afhankelijk, telkens weer “dank je wel” zeggen en vooral vriendelijk blijven! Het accepteren van aanpassingen viel mij bijzonder zwaar, ook al wist ik dat ik ze nodig had, maar toch: te moeten toegeven dat je in feite op je 28</a:t>
            </a:r>
            <a:r>
              <a:rPr lang="nl-NL" baseline="30000" dirty="0"/>
              <a:t>ste</a:t>
            </a:r>
            <a:r>
              <a:rPr lang="nl-NL" dirty="0"/>
              <a:t> aanpassingen nodig hebt die ouderen gebruiken, dat was hard.” (reumapatiënt, ten Have 2009)</a:t>
            </a:r>
            <a:endParaRPr lang="en-US" dirty="0"/>
          </a:p>
          <a:p>
            <a:endParaRPr lang="en-US" dirty="0"/>
          </a:p>
        </p:txBody>
      </p:sp>
      <p:sp>
        <p:nvSpPr>
          <p:cNvPr id="4" name="Footer Placeholder 3"/>
          <p:cNvSpPr>
            <a:spLocks noGrp="1"/>
          </p:cNvSpPr>
          <p:nvPr>
            <p:ph type="ftr" sz="quarter" idx="3"/>
          </p:nvPr>
        </p:nvSpPr>
        <p:spPr>
          <a:xfrm>
            <a:off x="910800" y="6404400"/>
            <a:ext cx="4114800" cy="176395"/>
          </a:xfrm>
        </p:spPr>
        <p:txBody>
          <a:bodyPr/>
          <a:lstStyle/>
          <a:p>
            <a:pPr marL="12700">
              <a:lnSpc>
                <a:spcPts val="1535"/>
              </a:lnSpc>
            </a:pPr>
            <a:r>
              <a:rPr lang="nl-NL" dirty="0"/>
              <a:t>Ten Have et al (2009)</a:t>
            </a:r>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16</a:t>
            </a:fld>
            <a:endParaRPr lang="en-GB" dirty="0"/>
          </a:p>
        </p:txBody>
      </p:sp>
    </p:spTree>
    <p:extLst>
      <p:ext uri="{BB962C8B-B14F-4D97-AF65-F5344CB8AC3E}">
        <p14:creationId xmlns:p14="http://schemas.microsoft.com/office/powerpoint/2010/main" val="370009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40" y="1217403"/>
            <a:ext cx="7114540" cy="428835"/>
          </a:xfrm>
        </p:spPr>
        <p:txBody>
          <a:bodyPr/>
          <a:lstStyle/>
          <a:p>
            <a:r>
              <a:rPr lang="en-US" dirty="0"/>
              <a:t>Respect </a:t>
            </a:r>
            <a:r>
              <a:rPr lang="en-US" dirty="0" err="1"/>
              <a:t>voor</a:t>
            </a:r>
            <a:r>
              <a:rPr lang="en-US" dirty="0"/>
              <a:t> de </a:t>
            </a:r>
            <a:r>
              <a:rPr lang="en-US" dirty="0" err="1"/>
              <a:t>autonomie</a:t>
            </a:r>
            <a:r>
              <a:rPr lang="en-US" dirty="0"/>
              <a:t>	</a:t>
            </a:r>
          </a:p>
        </p:txBody>
      </p:sp>
      <p:sp>
        <p:nvSpPr>
          <p:cNvPr id="3" name="Content Placeholder 2"/>
          <p:cNvSpPr>
            <a:spLocks noGrp="1"/>
          </p:cNvSpPr>
          <p:nvPr>
            <p:ph idx="1"/>
          </p:nvPr>
        </p:nvSpPr>
        <p:spPr/>
        <p:txBody>
          <a:bodyPr/>
          <a:lstStyle/>
          <a:p>
            <a:r>
              <a:rPr lang="en-US" dirty="0"/>
              <a:t>In de </a:t>
            </a:r>
            <a:r>
              <a:rPr lang="en-US" dirty="0" err="1"/>
              <a:t>wetgeving</a:t>
            </a:r>
            <a:r>
              <a:rPr lang="en-US" dirty="0"/>
              <a:t>: </a:t>
            </a:r>
            <a:r>
              <a:rPr lang="en-US" dirty="0" err="1"/>
              <a:t>recht</a:t>
            </a:r>
            <a:r>
              <a:rPr lang="en-US" dirty="0"/>
              <a:t> op </a:t>
            </a:r>
            <a:r>
              <a:rPr lang="en-US" dirty="0" err="1"/>
              <a:t>zelfbeschikking</a:t>
            </a:r>
            <a:endParaRPr lang="en-US" dirty="0"/>
          </a:p>
          <a:p>
            <a:endParaRPr lang="en-US" dirty="0"/>
          </a:p>
          <a:p>
            <a:r>
              <a:rPr lang="en-US" dirty="0"/>
              <a:t>WGBO, WMCZ, </a:t>
            </a:r>
            <a:r>
              <a:rPr lang="en-US" dirty="0" err="1"/>
              <a:t>etc</a:t>
            </a:r>
            <a:endParaRPr lang="en-US" dirty="0"/>
          </a:p>
          <a:p>
            <a:endParaRPr lang="en-US" dirty="0"/>
          </a:p>
        </p:txBody>
      </p:sp>
      <p:sp>
        <p:nvSpPr>
          <p:cNvPr id="4" name="Footer Placeholder 3"/>
          <p:cNvSpPr>
            <a:spLocks noGrp="1"/>
          </p:cNvSpPr>
          <p:nvPr>
            <p:ph type="ftr" sz="quarter" idx="3"/>
          </p:nvPr>
        </p:nvSpPr>
        <p:spPr>
          <a:xfrm>
            <a:off x="837629" y="6325793"/>
            <a:ext cx="4114800" cy="176395"/>
          </a:xfrm>
        </p:spPr>
        <p:txBody>
          <a:bodyPr/>
          <a:lstStyle/>
          <a:p>
            <a:pPr marL="12700">
              <a:lnSpc>
                <a:spcPts val="1535"/>
              </a:lnSpc>
            </a:pPr>
            <a:r>
              <a:rPr lang="nl-NL" dirty="0"/>
              <a:t>Ten Have et al (2009)</a:t>
            </a:r>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17</a:t>
            </a:fld>
            <a:endParaRPr lang="en-GB" dirty="0"/>
          </a:p>
        </p:txBody>
      </p:sp>
    </p:spTree>
    <p:extLst>
      <p:ext uri="{BB962C8B-B14F-4D97-AF65-F5344CB8AC3E}">
        <p14:creationId xmlns:p14="http://schemas.microsoft.com/office/powerpoint/2010/main" val="147476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40" y="1217403"/>
            <a:ext cx="7114540" cy="428835"/>
          </a:xfrm>
        </p:spPr>
        <p:txBody>
          <a:bodyPr/>
          <a:lstStyle/>
          <a:p>
            <a:r>
              <a:rPr lang="en-US" dirty="0" err="1"/>
              <a:t>Rechtvaardigheid</a:t>
            </a:r>
            <a:endParaRPr lang="en-US" dirty="0"/>
          </a:p>
        </p:txBody>
      </p:sp>
      <p:sp>
        <p:nvSpPr>
          <p:cNvPr id="3" name="Content Placeholder 2"/>
          <p:cNvSpPr>
            <a:spLocks noGrp="1"/>
          </p:cNvSpPr>
          <p:nvPr>
            <p:ph idx="1"/>
          </p:nvPr>
        </p:nvSpPr>
        <p:spPr/>
        <p:txBody>
          <a:bodyPr/>
          <a:lstStyle/>
          <a:p>
            <a:r>
              <a:rPr lang="en-US" dirty="0" err="1"/>
              <a:t>Gelijke</a:t>
            </a:r>
            <a:r>
              <a:rPr lang="en-US" dirty="0"/>
              <a:t> </a:t>
            </a:r>
            <a:r>
              <a:rPr lang="en-US" dirty="0" err="1"/>
              <a:t>gevallen</a:t>
            </a:r>
            <a:r>
              <a:rPr lang="en-US" dirty="0"/>
              <a:t> </a:t>
            </a:r>
            <a:r>
              <a:rPr lang="en-US" dirty="0" err="1"/>
              <a:t>gelijke</a:t>
            </a:r>
            <a:r>
              <a:rPr lang="en-US" dirty="0"/>
              <a:t> </a:t>
            </a:r>
            <a:r>
              <a:rPr lang="en-US" dirty="0" err="1"/>
              <a:t>behandeling</a:t>
            </a:r>
            <a:endParaRPr lang="en-US" dirty="0"/>
          </a:p>
          <a:p>
            <a:endParaRPr lang="en-US" dirty="0"/>
          </a:p>
          <a:p>
            <a:r>
              <a:rPr lang="en-US" dirty="0" err="1"/>
              <a:t>Soms</a:t>
            </a:r>
            <a:r>
              <a:rPr lang="en-US" dirty="0"/>
              <a:t> </a:t>
            </a:r>
            <a:r>
              <a:rPr lang="en-US" dirty="0" err="1"/>
              <a:t>juist</a:t>
            </a:r>
            <a:r>
              <a:rPr lang="en-US" dirty="0"/>
              <a:t> </a:t>
            </a:r>
            <a:r>
              <a:rPr lang="en-US" dirty="0" err="1"/>
              <a:t>voorrang</a:t>
            </a:r>
            <a:endParaRPr lang="en-US" dirty="0"/>
          </a:p>
          <a:p>
            <a:endParaRPr lang="en-US" dirty="0"/>
          </a:p>
          <a:p>
            <a:r>
              <a:rPr lang="en-US" dirty="0" err="1"/>
              <a:t>Gelijke</a:t>
            </a:r>
            <a:r>
              <a:rPr lang="en-US" dirty="0"/>
              <a:t> </a:t>
            </a:r>
            <a:r>
              <a:rPr lang="en-US" dirty="0" err="1"/>
              <a:t>verdeling</a:t>
            </a:r>
            <a:r>
              <a:rPr lang="en-US" dirty="0"/>
              <a:t> van </a:t>
            </a:r>
            <a:r>
              <a:rPr lang="en-US" dirty="0" err="1"/>
              <a:t>middelen</a:t>
            </a:r>
            <a:endParaRPr lang="en-US" dirty="0"/>
          </a:p>
          <a:p>
            <a:endParaRPr lang="en-US" dirty="0"/>
          </a:p>
          <a:p>
            <a:r>
              <a:rPr lang="en-US" dirty="0" err="1"/>
              <a:t>Schaarste</a:t>
            </a:r>
            <a:endParaRPr lang="en-US" dirty="0"/>
          </a:p>
        </p:txBody>
      </p:sp>
      <p:sp>
        <p:nvSpPr>
          <p:cNvPr id="4" name="Footer Placeholder 3"/>
          <p:cNvSpPr>
            <a:spLocks noGrp="1"/>
          </p:cNvSpPr>
          <p:nvPr>
            <p:ph type="ftr" sz="quarter" idx="3"/>
          </p:nvPr>
        </p:nvSpPr>
        <p:spPr>
          <a:xfrm>
            <a:off x="910800" y="6404400"/>
            <a:ext cx="4114800" cy="176395"/>
          </a:xfrm>
        </p:spPr>
        <p:txBody>
          <a:bodyPr/>
          <a:lstStyle/>
          <a:p>
            <a:pPr marL="12700">
              <a:lnSpc>
                <a:spcPts val="1535"/>
              </a:lnSpc>
            </a:pPr>
            <a:r>
              <a:rPr lang="nl-NL" dirty="0"/>
              <a:t>Ten Have et al (2009)</a:t>
            </a:r>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18</a:t>
            </a:fld>
            <a:endParaRPr lang="en-GB" dirty="0"/>
          </a:p>
        </p:txBody>
      </p:sp>
    </p:spTree>
    <p:extLst>
      <p:ext uri="{BB962C8B-B14F-4D97-AF65-F5344CB8AC3E}">
        <p14:creationId xmlns:p14="http://schemas.microsoft.com/office/powerpoint/2010/main" val="125193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a:p>
            <a:endParaRPr lang="en-US" dirty="0"/>
          </a:p>
          <a:p>
            <a:pPr marL="0" indent="0" algn="ctr">
              <a:buNone/>
            </a:pPr>
            <a:r>
              <a:rPr lang="en-US" sz="3200" b="1" dirty="0" err="1"/>
              <a:t>Zorgethiek</a:t>
            </a:r>
            <a:endParaRPr lang="en-US" sz="3200" b="1" dirty="0"/>
          </a:p>
        </p:txBody>
      </p:sp>
      <p:sp>
        <p:nvSpPr>
          <p:cNvPr id="4" name="Footer Placeholder 3"/>
          <p:cNvSpPr>
            <a:spLocks noGrp="1"/>
          </p:cNvSpPr>
          <p:nvPr>
            <p:ph type="ftr" sz="quarter" idx="3"/>
          </p:nvPr>
        </p:nvSpPr>
        <p:spPr/>
        <p:txBody>
          <a:bodyPr/>
          <a:lstStyle/>
          <a:p>
            <a:pPr marL="12700">
              <a:lnSpc>
                <a:spcPts val="1535"/>
              </a:lnSpc>
            </a:pPr>
            <a:r>
              <a:rPr lang="nl-NL"/>
              <a:t>korte titel presentatie - aan te passen via voettekst</a:t>
            </a:r>
            <a:endParaRPr lang="nl-NL" dirty="0"/>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19</a:t>
            </a:fld>
            <a:endParaRPr lang="en-GB" dirty="0"/>
          </a:p>
        </p:txBody>
      </p:sp>
    </p:spTree>
    <p:extLst>
      <p:ext uri="{BB962C8B-B14F-4D97-AF65-F5344CB8AC3E}">
        <p14:creationId xmlns:p14="http://schemas.microsoft.com/office/powerpoint/2010/main" val="402317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40" y="1217403"/>
            <a:ext cx="7114540" cy="428835"/>
          </a:xfrm>
        </p:spPr>
        <p:txBody>
          <a:bodyPr/>
          <a:lstStyle/>
          <a:p>
            <a:r>
              <a:rPr lang="en-US" dirty="0" err="1"/>
              <a:t>Leerdoelen</a:t>
            </a:r>
            <a:r>
              <a:rPr lang="en-US" dirty="0"/>
              <a:t>	</a:t>
            </a:r>
          </a:p>
        </p:txBody>
      </p:sp>
      <p:sp>
        <p:nvSpPr>
          <p:cNvPr id="3" name="Content Placeholder 2"/>
          <p:cNvSpPr>
            <a:spLocks noGrp="1"/>
          </p:cNvSpPr>
          <p:nvPr>
            <p:ph idx="1"/>
          </p:nvPr>
        </p:nvSpPr>
        <p:spPr/>
        <p:txBody>
          <a:bodyPr>
            <a:normAutofit lnSpcReduction="10000"/>
          </a:bodyPr>
          <a:lstStyle/>
          <a:p>
            <a:pPr marL="0" lvl="0" indent="0">
              <a:buNone/>
            </a:pPr>
            <a:r>
              <a:rPr lang="nl-NL" dirty="0"/>
              <a:t>Je kunt:</a:t>
            </a:r>
          </a:p>
          <a:p>
            <a:pPr lvl="0"/>
            <a:r>
              <a:rPr lang="nl-NL" dirty="0"/>
              <a:t>de </a:t>
            </a:r>
            <a:r>
              <a:rPr lang="nl-NL" u="sng" dirty="0"/>
              <a:t>vier principes</a:t>
            </a:r>
            <a:r>
              <a:rPr lang="nl-NL" dirty="0"/>
              <a:t> benoemen binnen de medische ethiek.</a:t>
            </a:r>
            <a:endParaRPr lang="en-US" dirty="0"/>
          </a:p>
          <a:p>
            <a:pPr lvl="0"/>
            <a:r>
              <a:rPr lang="nl-NL" dirty="0"/>
              <a:t>aangeven welke hiervan uit de </a:t>
            </a:r>
            <a:r>
              <a:rPr lang="nl-NL" u="sng" dirty="0"/>
              <a:t>Hippocratische traditie</a:t>
            </a:r>
            <a:r>
              <a:rPr lang="nl-NL" dirty="0"/>
              <a:t> komen en welke </a:t>
            </a:r>
            <a:r>
              <a:rPr lang="nl-NL" u="sng" dirty="0"/>
              <a:t>modern</a:t>
            </a:r>
            <a:r>
              <a:rPr lang="nl-NL" dirty="0"/>
              <a:t> zijn.</a:t>
            </a:r>
            <a:endParaRPr lang="en-US" dirty="0"/>
          </a:p>
          <a:p>
            <a:pPr lvl="0"/>
            <a:r>
              <a:rPr lang="nl-NL" u="sng" dirty="0"/>
              <a:t>Vier fases</a:t>
            </a:r>
            <a:r>
              <a:rPr lang="nl-NL" dirty="0"/>
              <a:t> van </a:t>
            </a:r>
            <a:r>
              <a:rPr lang="nl-NL" u="sng" dirty="0"/>
              <a:t>“zorgen”</a:t>
            </a:r>
            <a:r>
              <a:rPr lang="nl-NL" dirty="0"/>
              <a:t> benoemen zoals gedefinieerd door Joan </a:t>
            </a:r>
            <a:r>
              <a:rPr lang="nl-NL" dirty="0" err="1"/>
              <a:t>Tronto</a:t>
            </a:r>
            <a:r>
              <a:rPr lang="nl-NL" dirty="0"/>
              <a:t>.</a:t>
            </a:r>
            <a:endParaRPr lang="en-US" dirty="0"/>
          </a:p>
          <a:p>
            <a:pPr lvl="0"/>
            <a:r>
              <a:rPr lang="nl-NL" dirty="0"/>
              <a:t>Benoemen welke </a:t>
            </a:r>
            <a:r>
              <a:rPr lang="nl-NL" u="sng" dirty="0"/>
              <a:t>morele waarden</a:t>
            </a:r>
            <a:r>
              <a:rPr lang="nl-NL" dirty="0"/>
              <a:t> volgen uit elke afzonderlijke fase van zorgen.</a:t>
            </a:r>
          </a:p>
          <a:p>
            <a:pPr lvl="0"/>
            <a:r>
              <a:rPr lang="nl-NL" dirty="0"/>
              <a:t>Benoemen wat de verschillen zijn tussen </a:t>
            </a:r>
            <a:r>
              <a:rPr lang="nl-NL" u="sng" dirty="0"/>
              <a:t>medische ethiek </a:t>
            </a:r>
            <a:r>
              <a:rPr lang="nl-NL" dirty="0"/>
              <a:t>en </a:t>
            </a:r>
            <a:r>
              <a:rPr lang="nl-NL" u="sng" dirty="0"/>
              <a:t>zorgethiek</a:t>
            </a:r>
            <a:r>
              <a:rPr lang="nl-NL" dirty="0"/>
              <a:t>.</a:t>
            </a:r>
            <a:endParaRPr lang="en-US" dirty="0"/>
          </a:p>
        </p:txBody>
      </p:sp>
      <p:sp>
        <p:nvSpPr>
          <p:cNvPr id="4" name="Footer Placeholder 3"/>
          <p:cNvSpPr>
            <a:spLocks noGrp="1"/>
          </p:cNvSpPr>
          <p:nvPr>
            <p:ph type="ftr" sz="quarter" idx="3"/>
          </p:nvPr>
        </p:nvSpPr>
        <p:spPr/>
        <p:txBody>
          <a:bodyPr/>
          <a:lstStyle/>
          <a:p>
            <a:pPr marL="12700">
              <a:lnSpc>
                <a:spcPts val="1535"/>
              </a:lnSpc>
            </a:pPr>
            <a:r>
              <a:rPr lang="nl-NL"/>
              <a:t>korte titel presentatie - aan te passen via voettekst</a:t>
            </a:r>
            <a:endParaRPr lang="nl-NL" dirty="0"/>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2</a:t>
            </a:fld>
            <a:endParaRPr lang="en-GB" dirty="0"/>
          </a:p>
        </p:txBody>
      </p:sp>
    </p:spTree>
    <p:extLst>
      <p:ext uri="{BB962C8B-B14F-4D97-AF65-F5344CB8AC3E}">
        <p14:creationId xmlns:p14="http://schemas.microsoft.com/office/powerpoint/2010/main" val="268736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40" y="1217403"/>
            <a:ext cx="7114540" cy="428835"/>
          </a:xfrm>
        </p:spPr>
        <p:txBody>
          <a:bodyPr/>
          <a:lstStyle/>
          <a:p>
            <a:r>
              <a:rPr lang="en-US" dirty="0" err="1"/>
              <a:t>Zorgethiek</a:t>
            </a:r>
            <a:endParaRPr lang="en-US" dirty="0"/>
          </a:p>
        </p:txBody>
      </p:sp>
      <p:sp>
        <p:nvSpPr>
          <p:cNvPr id="3" name="Content Placeholder 2"/>
          <p:cNvSpPr>
            <a:spLocks noGrp="1"/>
          </p:cNvSpPr>
          <p:nvPr>
            <p:ph idx="1"/>
          </p:nvPr>
        </p:nvSpPr>
        <p:spPr/>
        <p:txBody>
          <a:bodyPr/>
          <a:lstStyle/>
          <a:p>
            <a:r>
              <a:rPr lang="en-US" dirty="0" err="1"/>
              <a:t>Zoomt</a:t>
            </a:r>
            <a:r>
              <a:rPr lang="en-US" dirty="0"/>
              <a:t> in op de </a:t>
            </a:r>
            <a:r>
              <a:rPr lang="en-US" dirty="0" err="1"/>
              <a:t>dagelijkse</a:t>
            </a:r>
            <a:r>
              <a:rPr lang="en-US" dirty="0"/>
              <a:t> </a:t>
            </a:r>
            <a:r>
              <a:rPr lang="en-US" dirty="0" err="1"/>
              <a:t>praktijk</a:t>
            </a:r>
            <a:r>
              <a:rPr lang="en-US" dirty="0"/>
              <a:t> van </a:t>
            </a:r>
            <a:r>
              <a:rPr lang="en-US" dirty="0" err="1"/>
              <a:t>zorgen</a:t>
            </a:r>
            <a:endParaRPr lang="en-US" dirty="0"/>
          </a:p>
          <a:p>
            <a:endParaRPr lang="en-US" dirty="0"/>
          </a:p>
          <a:p>
            <a:r>
              <a:rPr lang="en-US" dirty="0" err="1"/>
              <a:t>Intermenselijke</a:t>
            </a:r>
            <a:r>
              <a:rPr lang="en-US" dirty="0"/>
              <a:t> </a:t>
            </a:r>
            <a:r>
              <a:rPr lang="en-US" dirty="0" err="1"/>
              <a:t>relaties</a:t>
            </a:r>
            <a:endParaRPr lang="en-US" dirty="0"/>
          </a:p>
          <a:p>
            <a:pPr lvl="1"/>
            <a:r>
              <a:rPr lang="en-US" dirty="0" err="1"/>
              <a:t>Betrokkenheid</a:t>
            </a:r>
            <a:endParaRPr lang="en-US" dirty="0"/>
          </a:p>
          <a:p>
            <a:pPr lvl="1"/>
            <a:r>
              <a:rPr lang="en-US" dirty="0" err="1"/>
              <a:t>Aandacht</a:t>
            </a:r>
            <a:r>
              <a:rPr lang="en-US" dirty="0"/>
              <a:t> </a:t>
            </a:r>
          </a:p>
          <a:p>
            <a:pPr lvl="1"/>
            <a:endParaRPr lang="en-US" dirty="0"/>
          </a:p>
          <a:p>
            <a:r>
              <a:rPr lang="en-US" dirty="0" err="1"/>
              <a:t>Antwoord</a:t>
            </a:r>
            <a:r>
              <a:rPr lang="en-US" dirty="0"/>
              <a:t> op </a:t>
            </a:r>
            <a:r>
              <a:rPr lang="en-US" dirty="0" err="1"/>
              <a:t>kwesties</a:t>
            </a:r>
            <a:r>
              <a:rPr lang="en-US" dirty="0"/>
              <a:t> die </a:t>
            </a:r>
            <a:r>
              <a:rPr lang="en-US" dirty="0" err="1"/>
              <a:t>vanuit</a:t>
            </a:r>
            <a:r>
              <a:rPr lang="en-US" dirty="0"/>
              <a:t> het </a:t>
            </a:r>
            <a:r>
              <a:rPr lang="en-US" dirty="0" err="1"/>
              <a:t>denken</a:t>
            </a:r>
            <a:r>
              <a:rPr lang="en-US" dirty="0"/>
              <a:t> in </a:t>
            </a:r>
            <a:r>
              <a:rPr lang="en-US" dirty="0" err="1"/>
              <a:t>termen</a:t>
            </a:r>
            <a:r>
              <a:rPr lang="en-US" dirty="0"/>
              <a:t> </a:t>
            </a:r>
            <a:r>
              <a:rPr lang="en-US" u="sng" dirty="0"/>
              <a:t>regels</a:t>
            </a:r>
            <a:r>
              <a:rPr lang="en-US" dirty="0"/>
              <a:t> </a:t>
            </a:r>
            <a:r>
              <a:rPr lang="en-US" dirty="0" err="1"/>
              <a:t>en</a:t>
            </a:r>
            <a:r>
              <a:rPr lang="en-US" dirty="0"/>
              <a:t> </a:t>
            </a:r>
            <a:r>
              <a:rPr lang="en-US" u="sng" dirty="0" err="1"/>
              <a:t>rechten</a:t>
            </a:r>
            <a:r>
              <a:rPr lang="en-US" dirty="0"/>
              <a:t> </a:t>
            </a:r>
            <a:r>
              <a:rPr lang="en-US" dirty="0" err="1"/>
              <a:t>niet</a:t>
            </a:r>
            <a:r>
              <a:rPr lang="en-US" dirty="0"/>
              <a:t> </a:t>
            </a:r>
            <a:r>
              <a:rPr lang="en-US" dirty="0" err="1"/>
              <a:t>goed</a:t>
            </a:r>
            <a:r>
              <a:rPr lang="en-US" dirty="0"/>
              <a:t> </a:t>
            </a:r>
            <a:r>
              <a:rPr lang="en-US" dirty="0" err="1"/>
              <a:t>te</a:t>
            </a:r>
            <a:r>
              <a:rPr lang="en-US" dirty="0"/>
              <a:t> </a:t>
            </a:r>
            <a:r>
              <a:rPr lang="en-US" dirty="0" err="1"/>
              <a:t>benaderen</a:t>
            </a:r>
            <a:r>
              <a:rPr lang="en-US" dirty="0"/>
              <a:t> </a:t>
            </a:r>
            <a:r>
              <a:rPr lang="en-US" dirty="0" err="1"/>
              <a:t>zijn</a:t>
            </a:r>
            <a:r>
              <a:rPr lang="en-US" dirty="0"/>
              <a:t>.</a:t>
            </a:r>
          </a:p>
        </p:txBody>
      </p:sp>
      <p:sp>
        <p:nvSpPr>
          <p:cNvPr id="4" name="Footer Placeholder 3"/>
          <p:cNvSpPr>
            <a:spLocks noGrp="1"/>
          </p:cNvSpPr>
          <p:nvPr>
            <p:ph type="ftr" sz="quarter" idx="3"/>
          </p:nvPr>
        </p:nvSpPr>
        <p:spPr>
          <a:xfrm>
            <a:off x="910800" y="6404400"/>
            <a:ext cx="4114800" cy="192360"/>
          </a:xfrm>
        </p:spPr>
        <p:txBody>
          <a:bodyPr/>
          <a:lstStyle/>
          <a:p>
            <a:pPr marL="12700">
              <a:lnSpc>
                <a:spcPts val="1535"/>
              </a:lnSpc>
            </a:pPr>
            <a:r>
              <a:rPr lang="nl-NL" dirty="0"/>
              <a:t>Van </a:t>
            </a:r>
            <a:r>
              <a:rPr lang="nl-NL" dirty="0" err="1"/>
              <a:t>Nistelrooij</a:t>
            </a:r>
            <a:r>
              <a:rPr lang="nl-NL" dirty="0"/>
              <a:t> (2016)</a:t>
            </a:r>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20</a:t>
            </a:fld>
            <a:endParaRPr lang="en-GB" dirty="0"/>
          </a:p>
        </p:txBody>
      </p:sp>
    </p:spTree>
    <p:extLst>
      <p:ext uri="{BB962C8B-B14F-4D97-AF65-F5344CB8AC3E}">
        <p14:creationId xmlns:p14="http://schemas.microsoft.com/office/powerpoint/2010/main" val="229295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40" y="1217403"/>
            <a:ext cx="7114540" cy="428835"/>
          </a:xfrm>
        </p:spPr>
        <p:txBody>
          <a:bodyPr/>
          <a:lstStyle/>
          <a:p>
            <a:r>
              <a:rPr lang="en-US" dirty="0" err="1"/>
              <a:t>Zorgethiek</a:t>
            </a:r>
            <a:endParaRPr lang="en-US" dirty="0"/>
          </a:p>
        </p:txBody>
      </p:sp>
      <p:sp>
        <p:nvSpPr>
          <p:cNvPr id="3" name="Content Placeholder 2"/>
          <p:cNvSpPr>
            <a:spLocks noGrp="1"/>
          </p:cNvSpPr>
          <p:nvPr>
            <p:ph idx="1"/>
          </p:nvPr>
        </p:nvSpPr>
        <p:spPr/>
        <p:txBody>
          <a:bodyPr>
            <a:normAutofit lnSpcReduction="10000"/>
          </a:bodyPr>
          <a:lstStyle/>
          <a:p>
            <a:r>
              <a:rPr lang="en-US" dirty="0"/>
              <a:t>Joan </a:t>
            </a:r>
            <a:r>
              <a:rPr lang="en-US" dirty="0" err="1"/>
              <a:t>Tronto</a:t>
            </a:r>
            <a:r>
              <a:rPr lang="en-US" dirty="0"/>
              <a:t> (1952)</a:t>
            </a:r>
          </a:p>
          <a:p>
            <a:endParaRPr lang="en-US" dirty="0"/>
          </a:p>
          <a:p>
            <a:r>
              <a:rPr lang="en-US" i="1" dirty="0"/>
              <a:t>Moral boundaries</a:t>
            </a:r>
            <a:r>
              <a:rPr lang="en-US" dirty="0"/>
              <a:t> (1993), </a:t>
            </a:r>
            <a:r>
              <a:rPr lang="en-US" dirty="0" err="1"/>
              <a:t>zorgen</a:t>
            </a:r>
            <a:r>
              <a:rPr lang="en-US" dirty="0"/>
              <a:t> </a:t>
            </a:r>
            <a:r>
              <a:rPr lang="en-US" dirty="0" err="1"/>
              <a:t>als</a:t>
            </a:r>
            <a:r>
              <a:rPr lang="en-US" dirty="0"/>
              <a:t> </a:t>
            </a:r>
            <a:r>
              <a:rPr lang="en-US" dirty="0" err="1"/>
              <a:t>proces</a:t>
            </a:r>
            <a:r>
              <a:rPr lang="en-US" dirty="0"/>
              <a:t>: </a:t>
            </a:r>
          </a:p>
          <a:p>
            <a:endParaRPr lang="en-US" dirty="0"/>
          </a:p>
          <a:p>
            <a:pPr marL="0" indent="0">
              <a:buNone/>
            </a:pPr>
            <a:r>
              <a:rPr lang="nl-NL" dirty="0"/>
              <a:t>“</a:t>
            </a:r>
            <a:r>
              <a:rPr lang="nl-NL" i="1" dirty="0"/>
              <a:t>zorgen is een menselijke activiteit die alles omvat wat wij doen om onze “wereld” zo in stand te houden, te continueren en te herstellen zodat we daarin zo goed mogelijk kunnen leven. Die wereld omvat onze lichamen, ons persoon zijn (“</a:t>
            </a:r>
            <a:r>
              <a:rPr lang="nl-NL" i="1" dirty="0" err="1"/>
              <a:t>our</a:t>
            </a:r>
            <a:r>
              <a:rPr lang="nl-NL" i="1" dirty="0"/>
              <a:t> </a:t>
            </a:r>
            <a:r>
              <a:rPr lang="nl-NL" i="1" dirty="0" err="1"/>
              <a:t>selves</a:t>
            </a:r>
            <a:r>
              <a:rPr lang="nl-NL" i="1" dirty="0"/>
              <a:t>”) en onze omgeving die we trachten samen te weven tot een complex, het leven ondersteunend web</a:t>
            </a:r>
            <a:r>
              <a:rPr lang="nl-NL" dirty="0"/>
              <a:t>”</a:t>
            </a:r>
            <a:endParaRPr lang="en-US" dirty="0"/>
          </a:p>
          <a:p>
            <a:pPr marL="0" indent="0">
              <a:buNone/>
            </a:pPr>
            <a:endParaRPr lang="en-US" dirty="0"/>
          </a:p>
        </p:txBody>
      </p:sp>
      <p:sp>
        <p:nvSpPr>
          <p:cNvPr id="4" name="Footer Placeholder 3"/>
          <p:cNvSpPr>
            <a:spLocks noGrp="1"/>
          </p:cNvSpPr>
          <p:nvPr>
            <p:ph type="ftr" sz="quarter" idx="3"/>
          </p:nvPr>
        </p:nvSpPr>
        <p:spPr>
          <a:xfrm>
            <a:off x="910800" y="6404400"/>
            <a:ext cx="4114800" cy="176395"/>
          </a:xfrm>
        </p:spPr>
        <p:txBody>
          <a:bodyPr/>
          <a:lstStyle/>
          <a:p>
            <a:pPr marL="12700">
              <a:lnSpc>
                <a:spcPts val="1535"/>
              </a:lnSpc>
            </a:pPr>
            <a:r>
              <a:rPr lang="nl-NL" dirty="0" err="1"/>
              <a:t>Moral</a:t>
            </a:r>
            <a:r>
              <a:rPr lang="nl-NL" dirty="0"/>
              <a:t> </a:t>
            </a:r>
            <a:r>
              <a:rPr lang="nl-NL" dirty="0" err="1"/>
              <a:t>Boundaries</a:t>
            </a:r>
            <a:r>
              <a:rPr lang="nl-NL" dirty="0"/>
              <a:t> (1993)</a:t>
            </a:r>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21</a:t>
            </a:fld>
            <a:endParaRPr lang="en-GB" dirty="0"/>
          </a:p>
        </p:txBody>
      </p:sp>
    </p:spTree>
    <p:extLst>
      <p:ext uri="{BB962C8B-B14F-4D97-AF65-F5344CB8AC3E}">
        <p14:creationId xmlns:p14="http://schemas.microsoft.com/office/powerpoint/2010/main" val="151779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40" y="1217403"/>
            <a:ext cx="7114540" cy="428835"/>
          </a:xfrm>
        </p:spPr>
        <p:txBody>
          <a:bodyPr/>
          <a:lstStyle/>
          <a:p>
            <a:r>
              <a:rPr lang="en-US" dirty="0" err="1"/>
              <a:t>Zorgethiek</a:t>
            </a:r>
            <a:endParaRPr lang="en-US" dirty="0"/>
          </a:p>
        </p:txBody>
      </p:sp>
      <p:sp>
        <p:nvSpPr>
          <p:cNvPr id="3" name="Content Placeholder 2"/>
          <p:cNvSpPr>
            <a:spLocks noGrp="1"/>
          </p:cNvSpPr>
          <p:nvPr>
            <p:ph idx="1"/>
          </p:nvPr>
        </p:nvSpPr>
        <p:spPr/>
        <p:txBody>
          <a:bodyPr/>
          <a:lstStyle/>
          <a:p>
            <a:pPr marL="0" indent="0">
              <a:buNone/>
            </a:pPr>
            <a:r>
              <a:rPr lang="nl-NL" dirty="0"/>
              <a:t>Opvallend aan deze definitie: </a:t>
            </a:r>
          </a:p>
          <a:p>
            <a:pPr marL="0" indent="0">
              <a:buNone/>
            </a:pPr>
            <a:endParaRPr lang="en-US" dirty="0"/>
          </a:p>
          <a:p>
            <a:pPr lvl="0"/>
            <a:r>
              <a:rPr lang="nl-NL" dirty="0"/>
              <a:t>Zorgen gebeurt door mensen voor elkaar, maar ook voor jezelf en voor “dingen”</a:t>
            </a:r>
            <a:endParaRPr lang="en-US" dirty="0"/>
          </a:p>
          <a:p>
            <a:pPr lvl="0"/>
            <a:r>
              <a:rPr lang="nl-NL" dirty="0"/>
              <a:t>Zorgen is een praktisch activiteit </a:t>
            </a:r>
            <a:endParaRPr lang="en-US" dirty="0"/>
          </a:p>
          <a:p>
            <a:pPr lvl="0"/>
            <a:r>
              <a:rPr lang="nl-NL" dirty="0"/>
              <a:t>Zorgen is een continu proces</a:t>
            </a:r>
            <a:endParaRPr lang="en-US" dirty="0"/>
          </a:p>
          <a:p>
            <a:pPr lvl="0"/>
            <a:r>
              <a:rPr lang="nl-NL" dirty="0"/>
              <a:t>Zorgen is een geëngageerde praktijk</a:t>
            </a:r>
            <a:endParaRPr lang="en-US" dirty="0"/>
          </a:p>
          <a:p>
            <a:endParaRPr lang="en-US" dirty="0"/>
          </a:p>
        </p:txBody>
      </p:sp>
      <p:sp>
        <p:nvSpPr>
          <p:cNvPr id="4" name="Footer Placeholder 3"/>
          <p:cNvSpPr>
            <a:spLocks noGrp="1"/>
          </p:cNvSpPr>
          <p:nvPr>
            <p:ph type="ftr" sz="quarter" idx="3"/>
          </p:nvPr>
        </p:nvSpPr>
        <p:spPr>
          <a:xfrm>
            <a:off x="910800" y="6404400"/>
            <a:ext cx="4114800" cy="384721"/>
          </a:xfrm>
        </p:spPr>
        <p:txBody>
          <a:bodyPr/>
          <a:lstStyle/>
          <a:p>
            <a:pPr marL="12700">
              <a:lnSpc>
                <a:spcPts val="1535"/>
              </a:lnSpc>
            </a:pPr>
            <a:r>
              <a:rPr lang="nl-NL" dirty="0"/>
              <a:t>Van </a:t>
            </a:r>
            <a:r>
              <a:rPr lang="nl-NL" dirty="0" err="1"/>
              <a:t>Nistelrooij</a:t>
            </a:r>
            <a:r>
              <a:rPr lang="nl-NL" dirty="0"/>
              <a:t> (2016)</a:t>
            </a:r>
          </a:p>
          <a:p>
            <a:pPr marL="12700">
              <a:lnSpc>
                <a:spcPts val="1535"/>
              </a:lnSpc>
            </a:pPr>
            <a:endParaRPr lang="nl-NL" dirty="0"/>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22</a:t>
            </a:fld>
            <a:endParaRPr lang="en-GB" dirty="0"/>
          </a:p>
        </p:txBody>
      </p:sp>
    </p:spTree>
    <p:extLst>
      <p:ext uri="{BB962C8B-B14F-4D97-AF65-F5344CB8AC3E}">
        <p14:creationId xmlns:p14="http://schemas.microsoft.com/office/powerpoint/2010/main" val="52384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40" y="1217403"/>
            <a:ext cx="7114540" cy="428835"/>
          </a:xfrm>
        </p:spPr>
        <p:txBody>
          <a:bodyPr/>
          <a:lstStyle/>
          <a:p>
            <a:r>
              <a:rPr lang="en-US" dirty="0" err="1"/>
              <a:t>Zorgethiek</a:t>
            </a:r>
            <a:endParaRPr lang="en-US" dirty="0"/>
          </a:p>
        </p:txBody>
      </p:sp>
      <p:sp>
        <p:nvSpPr>
          <p:cNvPr id="3" name="Content Placeholder 2"/>
          <p:cNvSpPr>
            <a:spLocks noGrp="1"/>
          </p:cNvSpPr>
          <p:nvPr>
            <p:ph idx="1"/>
          </p:nvPr>
        </p:nvSpPr>
        <p:spPr/>
        <p:txBody>
          <a:bodyPr/>
          <a:lstStyle/>
          <a:p>
            <a:r>
              <a:rPr lang="en-US" dirty="0" err="1"/>
              <a:t>Chronische</a:t>
            </a:r>
            <a:r>
              <a:rPr lang="en-US" dirty="0"/>
              <a:t> </a:t>
            </a:r>
            <a:r>
              <a:rPr lang="en-US" dirty="0" err="1"/>
              <a:t>ziekten</a:t>
            </a:r>
            <a:endParaRPr lang="en-US" dirty="0"/>
          </a:p>
          <a:p>
            <a:endParaRPr lang="en-US" dirty="0"/>
          </a:p>
          <a:p>
            <a:r>
              <a:rPr lang="en-US" dirty="0" err="1"/>
              <a:t>Rol</a:t>
            </a:r>
            <a:r>
              <a:rPr lang="en-US" dirty="0"/>
              <a:t> </a:t>
            </a:r>
            <a:r>
              <a:rPr lang="en-US" dirty="0" err="1"/>
              <a:t>zorgverlener</a:t>
            </a:r>
            <a:endParaRPr lang="en-US" dirty="0"/>
          </a:p>
          <a:p>
            <a:endParaRPr lang="en-US" dirty="0"/>
          </a:p>
          <a:p>
            <a:r>
              <a:rPr lang="en-US" dirty="0" err="1"/>
              <a:t>Afhankelijkheid</a:t>
            </a:r>
            <a:r>
              <a:rPr lang="en-US" dirty="0"/>
              <a:t> </a:t>
            </a:r>
            <a:r>
              <a:rPr lang="en-US" dirty="0" err="1"/>
              <a:t>en</a:t>
            </a:r>
            <a:r>
              <a:rPr lang="en-US" dirty="0"/>
              <a:t> </a:t>
            </a:r>
            <a:r>
              <a:rPr lang="en-US" dirty="0" err="1"/>
              <a:t>onafhankelijkheid</a:t>
            </a:r>
            <a:r>
              <a:rPr lang="en-US" dirty="0"/>
              <a:t>, </a:t>
            </a:r>
            <a:r>
              <a:rPr lang="en-US" dirty="0" err="1"/>
              <a:t>gebrekkigheid</a:t>
            </a:r>
            <a:r>
              <a:rPr lang="en-US" dirty="0"/>
              <a:t> </a:t>
            </a:r>
            <a:r>
              <a:rPr lang="en-US" dirty="0" err="1"/>
              <a:t>en</a:t>
            </a:r>
            <a:r>
              <a:rPr lang="en-US" dirty="0"/>
              <a:t> </a:t>
            </a:r>
            <a:r>
              <a:rPr lang="en-US" dirty="0" err="1"/>
              <a:t>autonomie</a:t>
            </a:r>
            <a:endParaRPr lang="en-US" dirty="0"/>
          </a:p>
          <a:p>
            <a:endParaRPr lang="en-US" dirty="0"/>
          </a:p>
          <a:p>
            <a:r>
              <a:rPr lang="en-US" dirty="0"/>
              <a:t>Hoe </a:t>
            </a:r>
            <a:r>
              <a:rPr lang="en-US" dirty="0" err="1"/>
              <a:t>verleen</a:t>
            </a:r>
            <a:r>
              <a:rPr lang="en-US" dirty="0"/>
              <a:t> je </a:t>
            </a:r>
            <a:r>
              <a:rPr lang="en-US" dirty="0" err="1"/>
              <a:t>goede</a:t>
            </a:r>
            <a:r>
              <a:rPr lang="en-US" dirty="0"/>
              <a:t> </a:t>
            </a:r>
            <a:r>
              <a:rPr lang="en-US" dirty="0" err="1"/>
              <a:t>zorg</a:t>
            </a:r>
            <a:r>
              <a:rPr lang="en-US" dirty="0"/>
              <a:t>?</a:t>
            </a:r>
          </a:p>
        </p:txBody>
      </p:sp>
      <p:sp>
        <p:nvSpPr>
          <p:cNvPr id="4" name="Footer Placeholder 3"/>
          <p:cNvSpPr>
            <a:spLocks noGrp="1"/>
          </p:cNvSpPr>
          <p:nvPr>
            <p:ph type="ftr" sz="quarter" idx="3"/>
          </p:nvPr>
        </p:nvSpPr>
        <p:spPr/>
        <p:txBody>
          <a:bodyPr/>
          <a:lstStyle/>
          <a:p>
            <a:pPr marL="12700">
              <a:lnSpc>
                <a:spcPts val="1535"/>
              </a:lnSpc>
            </a:pPr>
            <a:r>
              <a:rPr lang="nl-NL"/>
              <a:t>korte titel presentatie - aan te passen via voettekst</a:t>
            </a:r>
            <a:endParaRPr lang="nl-NL" dirty="0"/>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23</a:t>
            </a:fld>
            <a:endParaRPr lang="en-GB" dirty="0"/>
          </a:p>
        </p:txBody>
      </p:sp>
    </p:spTree>
    <p:extLst>
      <p:ext uri="{BB962C8B-B14F-4D97-AF65-F5344CB8AC3E}">
        <p14:creationId xmlns:p14="http://schemas.microsoft.com/office/powerpoint/2010/main" val="278901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40" y="1217403"/>
            <a:ext cx="7114540" cy="428835"/>
          </a:xfrm>
        </p:spPr>
        <p:txBody>
          <a:bodyPr/>
          <a:lstStyle/>
          <a:p>
            <a:r>
              <a:rPr lang="en-US" dirty="0" err="1"/>
              <a:t>Zorgethiek</a:t>
            </a:r>
            <a:endParaRPr lang="en-US" dirty="0"/>
          </a:p>
        </p:txBody>
      </p:sp>
      <p:sp>
        <p:nvSpPr>
          <p:cNvPr id="3" name="Content Placeholder 2"/>
          <p:cNvSpPr>
            <a:spLocks noGrp="1"/>
          </p:cNvSpPr>
          <p:nvPr>
            <p:ph idx="1"/>
          </p:nvPr>
        </p:nvSpPr>
        <p:spPr>
          <a:xfrm>
            <a:off x="2425939" y="2070299"/>
            <a:ext cx="7540445" cy="3985854"/>
          </a:xfrm>
        </p:spPr>
        <p:txBody>
          <a:bodyPr/>
          <a:lstStyle/>
          <a:p>
            <a:pPr marL="0" indent="0">
              <a:buNone/>
            </a:pPr>
            <a:r>
              <a:rPr lang="en-US" u="sng" dirty="0" err="1"/>
              <a:t>Vier</a:t>
            </a:r>
            <a:r>
              <a:rPr lang="en-US" u="sng" dirty="0"/>
              <a:t> </a:t>
            </a:r>
            <a:r>
              <a:rPr lang="en-US" u="sng" dirty="0" err="1"/>
              <a:t>fases</a:t>
            </a:r>
            <a:r>
              <a:rPr lang="en-US" u="sng" dirty="0"/>
              <a:t> van </a:t>
            </a:r>
            <a:r>
              <a:rPr lang="en-US" u="sng" dirty="0" err="1"/>
              <a:t>zorgen</a:t>
            </a:r>
            <a:r>
              <a:rPr lang="en-US" u="sng" dirty="0"/>
              <a:t>:</a:t>
            </a:r>
          </a:p>
          <a:p>
            <a:pPr marL="457200" indent="-457200">
              <a:buAutoNum type="arabicPeriod"/>
            </a:pPr>
            <a:r>
              <a:rPr lang="en-US" dirty="0"/>
              <a:t>“</a:t>
            </a:r>
            <a:r>
              <a:rPr lang="en-US" b="1" dirty="0" err="1"/>
              <a:t>Oog</a:t>
            </a:r>
            <a:r>
              <a:rPr lang="en-US" b="1" dirty="0"/>
              <a:t> </a:t>
            </a:r>
            <a:r>
              <a:rPr lang="en-US" b="1" dirty="0" err="1"/>
              <a:t>hebben</a:t>
            </a:r>
            <a:r>
              <a:rPr lang="en-US" b="1" dirty="0"/>
              <a:t> </a:t>
            </a:r>
            <a:r>
              <a:rPr lang="en-US" b="1" dirty="0" err="1"/>
              <a:t>voor</a:t>
            </a:r>
            <a:r>
              <a:rPr lang="en-US" dirty="0"/>
              <a:t>”: </a:t>
            </a:r>
            <a:r>
              <a:rPr lang="en-US" dirty="0" err="1"/>
              <a:t>een</a:t>
            </a:r>
            <a:r>
              <a:rPr lang="en-US" dirty="0"/>
              <a:t> </a:t>
            </a:r>
            <a:r>
              <a:rPr lang="en-US" dirty="0" err="1"/>
              <a:t>zorgbehoefte</a:t>
            </a:r>
            <a:r>
              <a:rPr lang="en-US" dirty="0"/>
              <a:t> </a:t>
            </a:r>
            <a:r>
              <a:rPr lang="en-US" dirty="0" err="1"/>
              <a:t>herkennen</a:t>
            </a:r>
            <a:endParaRPr lang="en-US" dirty="0"/>
          </a:p>
          <a:p>
            <a:pPr marL="457200" indent="-457200">
              <a:buAutoNum type="arabicPeriod"/>
            </a:pPr>
            <a:r>
              <a:rPr lang="en-US" dirty="0"/>
              <a:t>“</a:t>
            </a:r>
            <a:r>
              <a:rPr lang="en-US" b="1" dirty="0" err="1"/>
              <a:t>Ervoor</a:t>
            </a:r>
            <a:r>
              <a:rPr lang="en-US" b="1" dirty="0"/>
              <a:t> </a:t>
            </a:r>
            <a:r>
              <a:rPr lang="en-US" b="1" dirty="0" err="1"/>
              <a:t>zorgen</a:t>
            </a:r>
            <a:r>
              <a:rPr lang="en-US" b="1" dirty="0"/>
              <a:t> </a:t>
            </a:r>
            <a:r>
              <a:rPr lang="en-US" b="1" dirty="0" err="1"/>
              <a:t>dat</a:t>
            </a:r>
            <a:r>
              <a:rPr lang="en-US" dirty="0"/>
              <a:t>”: </a:t>
            </a:r>
            <a:r>
              <a:rPr lang="en-US" dirty="0" err="1"/>
              <a:t>voorwaarde</a:t>
            </a:r>
            <a:r>
              <a:rPr lang="en-US" dirty="0"/>
              <a:t> </a:t>
            </a:r>
            <a:r>
              <a:rPr lang="en-US" dirty="0" err="1"/>
              <a:t>scheppen</a:t>
            </a:r>
            <a:r>
              <a:rPr lang="en-US" dirty="0"/>
              <a:t> om </a:t>
            </a:r>
            <a:r>
              <a:rPr lang="en-US" dirty="0" err="1"/>
              <a:t>te</a:t>
            </a:r>
            <a:r>
              <a:rPr lang="en-US" dirty="0"/>
              <a:t> </a:t>
            </a:r>
            <a:r>
              <a:rPr lang="en-US" dirty="0" err="1"/>
              <a:t>zorgen</a:t>
            </a:r>
            <a:endParaRPr lang="en-US" dirty="0"/>
          </a:p>
          <a:p>
            <a:pPr marL="457200" indent="-457200">
              <a:buAutoNum type="arabicPeriod"/>
            </a:pPr>
            <a:r>
              <a:rPr lang="en-US" dirty="0"/>
              <a:t>“</a:t>
            </a:r>
            <a:r>
              <a:rPr lang="en-US" b="1" dirty="0" err="1"/>
              <a:t>zorgen</a:t>
            </a:r>
            <a:r>
              <a:rPr lang="en-US" dirty="0"/>
              <a:t>”: in </a:t>
            </a:r>
            <a:r>
              <a:rPr lang="en-US" dirty="0" err="1"/>
              <a:t>deze</a:t>
            </a:r>
            <a:r>
              <a:rPr lang="en-US" dirty="0"/>
              <a:t> </a:t>
            </a:r>
            <a:r>
              <a:rPr lang="en-US" dirty="0" err="1"/>
              <a:t>fase</a:t>
            </a:r>
            <a:r>
              <a:rPr lang="en-US" dirty="0"/>
              <a:t> </a:t>
            </a:r>
            <a:r>
              <a:rPr lang="en-US" dirty="0" err="1"/>
              <a:t>worden</a:t>
            </a:r>
            <a:r>
              <a:rPr lang="en-US" dirty="0"/>
              <a:t> de </a:t>
            </a:r>
            <a:r>
              <a:rPr lang="en-US" dirty="0" err="1"/>
              <a:t>zorgende</a:t>
            </a:r>
            <a:r>
              <a:rPr lang="en-US" dirty="0"/>
              <a:t> </a:t>
            </a:r>
            <a:r>
              <a:rPr lang="en-US" dirty="0" err="1"/>
              <a:t>handelingen</a:t>
            </a:r>
            <a:r>
              <a:rPr lang="en-US" dirty="0"/>
              <a:t> </a:t>
            </a:r>
            <a:r>
              <a:rPr lang="en-US" dirty="0" err="1"/>
              <a:t>uitgevoerd</a:t>
            </a:r>
            <a:endParaRPr lang="en-US" dirty="0"/>
          </a:p>
          <a:p>
            <a:pPr marL="457200" indent="-457200">
              <a:buAutoNum type="arabicPeriod"/>
            </a:pPr>
            <a:r>
              <a:rPr lang="en-US" dirty="0"/>
              <a:t>“</a:t>
            </a:r>
            <a:r>
              <a:rPr lang="en-US" b="1" dirty="0" err="1"/>
              <a:t>reageren</a:t>
            </a:r>
            <a:r>
              <a:rPr lang="en-US" b="1" dirty="0"/>
              <a:t> op de </a:t>
            </a:r>
            <a:r>
              <a:rPr lang="en-US" b="1" dirty="0" err="1"/>
              <a:t>zorg</a:t>
            </a:r>
            <a:r>
              <a:rPr lang="en-US" dirty="0"/>
              <a:t>”: hoe </a:t>
            </a:r>
            <a:r>
              <a:rPr lang="en-US" dirty="0" err="1"/>
              <a:t>reageert</a:t>
            </a:r>
            <a:r>
              <a:rPr lang="en-US" dirty="0"/>
              <a:t> de patient op de </a:t>
            </a:r>
            <a:r>
              <a:rPr lang="en-US" dirty="0" err="1"/>
              <a:t>zorg</a:t>
            </a:r>
            <a:r>
              <a:rPr lang="en-US" dirty="0"/>
              <a:t>?</a:t>
            </a:r>
          </a:p>
          <a:p>
            <a:pPr marL="457200" indent="-457200">
              <a:buAutoNum type="arabicPeriod"/>
            </a:pPr>
            <a:endParaRPr lang="en-US" dirty="0"/>
          </a:p>
          <a:p>
            <a:endParaRPr lang="en-US" dirty="0"/>
          </a:p>
        </p:txBody>
      </p:sp>
      <p:sp>
        <p:nvSpPr>
          <p:cNvPr id="4" name="Footer Placeholder 3"/>
          <p:cNvSpPr>
            <a:spLocks noGrp="1"/>
          </p:cNvSpPr>
          <p:nvPr>
            <p:ph type="ftr" sz="quarter" idx="3"/>
          </p:nvPr>
        </p:nvSpPr>
        <p:spPr>
          <a:xfrm>
            <a:off x="910800" y="6404400"/>
            <a:ext cx="4114800" cy="192360"/>
          </a:xfrm>
        </p:spPr>
        <p:txBody>
          <a:bodyPr/>
          <a:lstStyle/>
          <a:p>
            <a:pPr marL="12700">
              <a:lnSpc>
                <a:spcPts val="1535"/>
              </a:lnSpc>
            </a:pPr>
            <a:r>
              <a:rPr lang="nl-NL" dirty="0"/>
              <a:t>Van </a:t>
            </a:r>
            <a:r>
              <a:rPr lang="nl-NL" dirty="0" err="1"/>
              <a:t>Nistelrooij</a:t>
            </a:r>
            <a:r>
              <a:rPr lang="nl-NL" dirty="0"/>
              <a:t> (2016)</a:t>
            </a:r>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24</a:t>
            </a:fld>
            <a:endParaRPr lang="en-GB" dirty="0"/>
          </a:p>
        </p:txBody>
      </p:sp>
    </p:spTree>
    <p:extLst>
      <p:ext uri="{BB962C8B-B14F-4D97-AF65-F5344CB8AC3E}">
        <p14:creationId xmlns:p14="http://schemas.microsoft.com/office/powerpoint/2010/main" val="328948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40" y="1217403"/>
            <a:ext cx="7114540" cy="428835"/>
          </a:xfrm>
        </p:spPr>
        <p:txBody>
          <a:bodyPr/>
          <a:lstStyle/>
          <a:p>
            <a:r>
              <a:rPr lang="en-US" dirty="0" err="1"/>
              <a:t>Zorgethiek</a:t>
            </a:r>
            <a:endParaRPr lang="en-US" dirty="0"/>
          </a:p>
        </p:txBody>
      </p:sp>
      <p:sp>
        <p:nvSpPr>
          <p:cNvPr id="3" name="Content Placeholder 2"/>
          <p:cNvSpPr>
            <a:spLocks noGrp="1"/>
          </p:cNvSpPr>
          <p:nvPr>
            <p:ph idx="1"/>
          </p:nvPr>
        </p:nvSpPr>
        <p:spPr>
          <a:xfrm>
            <a:off x="2425938" y="2070299"/>
            <a:ext cx="9766062" cy="3985854"/>
          </a:xfrm>
        </p:spPr>
        <p:txBody>
          <a:bodyPr/>
          <a:lstStyle/>
          <a:p>
            <a:pPr marL="457200" indent="-457200">
              <a:buAutoNum type="arabicPeriod"/>
            </a:pPr>
            <a:r>
              <a:rPr lang="en-US" dirty="0"/>
              <a:t>“</a:t>
            </a:r>
            <a:r>
              <a:rPr lang="en-US" dirty="0" err="1"/>
              <a:t>Oog</a:t>
            </a:r>
            <a:r>
              <a:rPr lang="en-US" dirty="0"/>
              <a:t> </a:t>
            </a:r>
            <a:r>
              <a:rPr lang="en-US" dirty="0" err="1"/>
              <a:t>hebben</a:t>
            </a:r>
            <a:r>
              <a:rPr lang="en-US" dirty="0"/>
              <a:t> </a:t>
            </a:r>
            <a:r>
              <a:rPr lang="en-US" dirty="0" err="1"/>
              <a:t>voor</a:t>
            </a:r>
            <a:r>
              <a:rPr lang="en-US" dirty="0"/>
              <a:t>”: </a:t>
            </a:r>
            <a:r>
              <a:rPr lang="en-US" b="1" dirty="0" err="1">
                <a:solidFill>
                  <a:srgbClr val="FF0000"/>
                </a:solidFill>
              </a:rPr>
              <a:t>Aandacht</a:t>
            </a:r>
            <a:endParaRPr lang="en-US" b="1" dirty="0">
              <a:solidFill>
                <a:srgbClr val="FF0000"/>
              </a:solidFill>
            </a:endParaRPr>
          </a:p>
          <a:p>
            <a:pPr marL="457200" indent="-457200">
              <a:buAutoNum type="arabicPeriod"/>
            </a:pPr>
            <a:endParaRPr lang="en-US" b="1" dirty="0">
              <a:solidFill>
                <a:srgbClr val="FF0000"/>
              </a:solidFill>
            </a:endParaRPr>
          </a:p>
          <a:p>
            <a:pPr marL="457200" indent="-457200">
              <a:buAutoNum type="arabicPeriod"/>
            </a:pPr>
            <a:r>
              <a:rPr lang="en-US" dirty="0"/>
              <a:t>“</a:t>
            </a:r>
            <a:r>
              <a:rPr lang="en-US" dirty="0" err="1"/>
              <a:t>Ervoor</a:t>
            </a:r>
            <a:r>
              <a:rPr lang="en-US" dirty="0"/>
              <a:t> </a:t>
            </a:r>
            <a:r>
              <a:rPr lang="en-US" dirty="0" err="1"/>
              <a:t>zorgen</a:t>
            </a:r>
            <a:r>
              <a:rPr lang="en-US" dirty="0"/>
              <a:t> </a:t>
            </a:r>
            <a:r>
              <a:rPr lang="en-US" dirty="0" err="1"/>
              <a:t>dat</a:t>
            </a:r>
            <a:r>
              <a:rPr lang="en-US" dirty="0"/>
              <a:t>”: </a:t>
            </a:r>
            <a:r>
              <a:rPr lang="en-US" b="1" dirty="0" err="1">
                <a:solidFill>
                  <a:srgbClr val="FF0000"/>
                </a:solidFill>
              </a:rPr>
              <a:t>Verantwoordelijkheid</a:t>
            </a:r>
            <a:endParaRPr lang="en-US" b="1" dirty="0">
              <a:solidFill>
                <a:srgbClr val="FF0000"/>
              </a:solidFill>
            </a:endParaRPr>
          </a:p>
          <a:p>
            <a:pPr marL="457200" indent="-457200">
              <a:buAutoNum type="arabicPeriod"/>
            </a:pPr>
            <a:endParaRPr lang="en-US" b="1" dirty="0">
              <a:solidFill>
                <a:srgbClr val="FF0000"/>
              </a:solidFill>
            </a:endParaRPr>
          </a:p>
          <a:p>
            <a:pPr marL="457200" indent="-457200">
              <a:buAutoNum type="arabicPeriod"/>
            </a:pPr>
            <a:r>
              <a:rPr lang="en-US" dirty="0"/>
              <a:t>“</a:t>
            </a:r>
            <a:r>
              <a:rPr lang="en-US" dirty="0" err="1"/>
              <a:t>zorgen</a:t>
            </a:r>
            <a:r>
              <a:rPr lang="en-US" dirty="0"/>
              <a:t>”: </a:t>
            </a:r>
            <a:r>
              <a:rPr lang="en-US" b="1" dirty="0" err="1">
                <a:solidFill>
                  <a:srgbClr val="FF0000"/>
                </a:solidFill>
              </a:rPr>
              <a:t>Competentie</a:t>
            </a:r>
            <a:endParaRPr lang="en-US" b="1" dirty="0">
              <a:solidFill>
                <a:srgbClr val="FF0000"/>
              </a:solidFill>
            </a:endParaRPr>
          </a:p>
          <a:p>
            <a:pPr marL="457200" indent="-457200">
              <a:buAutoNum type="arabicPeriod"/>
            </a:pPr>
            <a:endParaRPr lang="en-US" b="1" dirty="0">
              <a:solidFill>
                <a:srgbClr val="FF0000"/>
              </a:solidFill>
            </a:endParaRPr>
          </a:p>
          <a:p>
            <a:pPr marL="457200" indent="-457200">
              <a:buAutoNum type="arabicPeriod"/>
            </a:pPr>
            <a:r>
              <a:rPr lang="en-US" dirty="0"/>
              <a:t>“</a:t>
            </a:r>
            <a:r>
              <a:rPr lang="en-US" dirty="0" err="1"/>
              <a:t>reageren</a:t>
            </a:r>
            <a:r>
              <a:rPr lang="en-US" dirty="0"/>
              <a:t> op de </a:t>
            </a:r>
            <a:r>
              <a:rPr lang="en-US" dirty="0" err="1"/>
              <a:t>zorg</a:t>
            </a:r>
            <a:r>
              <a:rPr lang="en-US" dirty="0"/>
              <a:t>”: </a:t>
            </a:r>
            <a:r>
              <a:rPr lang="en-US" b="1" dirty="0" err="1">
                <a:solidFill>
                  <a:srgbClr val="FF0000"/>
                </a:solidFill>
              </a:rPr>
              <a:t>Responsiviteit</a:t>
            </a:r>
            <a:endParaRPr lang="en-US" b="1" dirty="0">
              <a:solidFill>
                <a:srgbClr val="FF0000"/>
              </a:solidFill>
            </a:endParaRPr>
          </a:p>
          <a:p>
            <a:pPr marL="457200" indent="-457200">
              <a:buAutoNum type="arabicPeriod"/>
            </a:pPr>
            <a:endParaRPr lang="en-US" dirty="0"/>
          </a:p>
          <a:p>
            <a:endParaRPr lang="en-US" dirty="0"/>
          </a:p>
        </p:txBody>
      </p:sp>
      <p:sp>
        <p:nvSpPr>
          <p:cNvPr id="4" name="Footer Placeholder 3"/>
          <p:cNvSpPr>
            <a:spLocks noGrp="1"/>
          </p:cNvSpPr>
          <p:nvPr>
            <p:ph type="ftr" sz="quarter" idx="3"/>
          </p:nvPr>
        </p:nvSpPr>
        <p:spPr>
          <a:xfrm>
            <a:off x="910800" y="6404400"/>
            <a:ext cx="4114800" cy="192360"/>
          </a:xfrm>
        </p:spPr>
        <p:txBody>
          <a:bodyPr/>
          <a:lstStyle/>
          <a:p>
            <a:pPr marL="12700">
              <a:lnSpc>
                <a:spcPts val="1535"/>
              </a:lnSpc>
            </a:pPr>
            <a:r>
              <a:rPr lang="nl-NL" dirty="0"/>
              <a:t>Van </a:t>
            </a:r>
            <a:r>
              <a:rPr lang="nl-NL" dirty="0" err="1"/>
              <a:t>Nistelrooij</a:t>
            </a:r>
            <a:r>
              <a:rPr lang="nl-NL" dirty="0"/>
              <a:t> (2016)</a:t>
            </a:r>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25</a:t>
            </a:fld>
            <a:endParaRPr lang="en-GB" dirty="0"/>
          </a:p>
        </p:txBody>
      </p:sp>
    </p:spTree>
    <p:extLst>
      <p:ext uri="{BB962C8B-B14F-4D97-AF65-F5344CB8AC3E}">
        <p14:creationId xmlns:p14="http://schemas.microsoft.com/office/powerpoint/2010/main" val="361443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40" y="1217403"/>
            <a:ext cx="7114540" cy="428835"/>
          </a:xfrm>
        </p:spPr>
        <p:txBody>
          <a:bodyPr/>
          <a:lstStyle/>
          <a:p>
            <a:r>
              <a:rPr lang="en-US" dirty="0" err="1"/>
              <a:t>Zorgethiek</a:t>
            </a:r>
            <a:endParaRPr lang="en-US" dirty="0"/>
          </a:p>
        </p:txBody>
      </p:sp>
      <p:sp>
        <p:nvSpPr>
          <p:cNvPr id="3" name="Content Placeholder 2"/>
          <p:cNvSpPr>
            <a:spLocks noGrp="1"/>
          </p:cNvSpPr>
          <p:nvPr>
            <p:ph idx="1"/>
          </p:nvPr>
        </p:nvSpPr>
        <p:spPr/>
        <p:txBody>
          <a:bodyPr/>
          <a:lstStyle/>
          <a:p>
            <a:r>
              <a:rPr lang="en-US" dirty="0" err="1"/>
              <a:t>Cyclisch</a:t>
            </a:r>
            <a:r>
              <a:rPr lang="en-US" dirty="0"/>
              <a:t> process</a:t>
            </a:r>
          </a:p>
          <a:p>
            <a:endParaRPr lang="en-US" dirty="0"/>
          </a:p>
          <a:p>
            <a:r>
              <a:rPr lang="en-US" dirty="0" err="1"/>
              <a:t>Fases</a:t>
            </a:r>
            <a:r>
              <a:rPr lang="en-US" dirty="0"/>
              <a:t> </a:t>
            </a:r>
            <a:r>
              <a:rPr lang="en-US" dirty="0" err="1"/>
              <a:t>lopen</a:t>
            </a:r>
            <a:r>
              <a:rPr lang="en-US" dirty="0"/>
              <a:t> </a:t>
            </a:r>
            <a:r>
              <a:rPr lang="en-US" dirty="0" err="1"/>
              <a:t>doorelkaar</a:t>
            </a:r>
            <a:r>
              <a:rPr lang="en-US" dirty="0"/>
              <a:t> </a:t>
            </a:r>
            <a:r>
              <a:rPr lang="en-US" dirty="0" err="1"/>
              <a:t>heen</a:t>
            </a:r>
            <a:endParaRPr lang="en-US" dirty="0"/>
          </a:p>
          <a:p>
            <a:endParaRPr lang="en-US" dirty="0"/>
          </a:p>
          <a:p>
            <a:r>
              <a:rPr lang="en-US" dirty="0" err="1"/>
              <a:t>Herhalen</a:t>
            </a:r>
            <a:r>
              <a:rPr lang="en-US" dirty="0"/>
              <a:t> </a:t>
            </a:r>
            <a:r>
              <a:rPr lang="en-US" dirty="0" err="1"/>
              <a:t>zich</a:t>
            </a:r>
            <a:endParaRPr lang="en-US" dirty="0"/>
          </a:p>
          <a:p>
            <a:endParaRPr lang="en-US" dirty="0"/>
          </a:p>
          <a:p>
            <a:r>
              <a:rPr lang="en-US" dirty="0" err="1"/>
              <a:t>Als</a:t>
            </a:r>
            <a:r>
              <a:rPr lang="en-US" dirty="0"/>
              <a:t> </a:t>
            </a:r>
            <a:r>
              <a:rPr lang="en-US" dirty="0" err="1"/>
              <a:t>alle</a:t>
            </a:r>
            <a:r>
              <a:rPr lang="en-US" dirty="0"/>
              <a:t> </a:t>
            </a:r>
            <a:r>
              <a:rPr lang="en-US" dirty="0" err="1"/>
              <a:t>fases</a:t>
            </a:r>
            <a:r>
              <a:rPr lang="en-US" dirty="0"/>
              <a:t> </a:t>
            </a:r>
            <a:r>
              <a:rPr lang="en-US" dirty="0" err="1"/>
              <a:t>aanwezig</a:t>
            </a:r>
            <a:r>
              <a:rPr lang="en-US" dirty="0"/>
              <a:t> </a:t>
            </a:r>
            <a:r>
              <a:rPr lang="en-US" dirty="0" err="1"/>
              <a:t>zijn</a:t>
            </a:r>
            <a:r>
              <a:rPr lang="en-US" dirty="0"/>
              <a:t> </a:t>
            </a:r>
            <a:r>
              <a:rPr lang="en-US" dirty="0" err="1"/>
              <a:t>spreken</a:t>
            </a:r>
            <a:r>
              <a:rPr lang="en-US" dirty="0"/>
              <a:t> we van “</a:t>
            </a:r>
            <a:r>
              <a:rPr lang="en-US" dirty="0" err="1"/>
              <a:t>goede</a:t>
            </a:r>
            <a:r>
              <a:rPr lang="en-US" dirty="0"/>
              <a:t> </a:t>
            </a:r>
            <a:r>
              <a:rPr lang="en-US" dirty="0" err="1"/>
              <a:t>zorg</a:t>
            </a:r>
            <a:r>
              <a:rPr lang="en-US" dirty="0"/>
              <a:t>”</a:t>
            </a:r>
          </a:p>
        </p:txBody>
      </p:sp>
      <p:sp>
        <p:nvSpPr>
          <p:cNvPr id="4" name="Footer Placeholder 3"/>
          <p:cNvSpPr>
            <a:spLocks noGrp="1"/>
          </p:cNvSpPr>
          <p:nvPr>
            <p:ph type="ftr" sz="quarter" idx="3"/>
          </p:nvPr>
        </p:nvSpPr>
        <p:spPr>
          <a:xfrm>
            <a:off x="910800" y="6404400"/>
            <a:ext cx="4114800" cy="192360"/>
          </a:xfrm>
        </p:spPr>
        <p:txBody>
          <a:bodyPr/>
          <a:lstStyle/>
          <a:p>
            <a:pPr marL="12700">
              <a:lnSpc>
                <a:spcPts val="1535"/>
              </a:lnSpc>
            </a:pPr>
            <a:r>
              <a:rPr lang="nl-NL" dirty="0"/>
              <a:t>Van </a:t>
            </a:r>
            <a:r>
              <a:rPr lang="nl-NL" dirty="0" err="1"/>
              <a:t>Nistelrooij</a:t>
            </a:r>
            <a:r>
              <a:rPr lang="nl-NL" dirty="0"/>
              <a:t> (2016)</a:t>
            </a:r>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26</a:t>
            </a:fld>
            <a:endParaRPr lang="en-GB" dirty="0"/>
          </a:p>
        </p:txBody>
      </p:sp>
    </p:spTree>
    <p:extLst>
      <p:ext uri="{BB962C8B-B14F-4D97-AF65-F5344CB8AC3E}">
        <p14:creationId xmlns:p14="http://schemas.microsoft.com/office/powerpoint/2010/main" val="254272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39" y="829604"/>
            <a:ext cx="7603705" cy="816634"/>
          </a:xfrm>
        </p:spPr>
        <p:txBody>
          <a:bodyPr/>
          <a:lstStyle/>
          <a:p>
            <a:r>
              <a:rPr lang="en-US" dirty="0" err="1"/>
              <a:t>Zorgethiek</a:t>
            </a:r>
            <a:r>
              <a:rPr lang="en-US" dirty="0"/>
              <a:t>: </a:t>
            </a:r>
            <a:r>
              <a:rPr lang="en-US" dirty="0" err="1"/>
              <a:t>belemmeringen</a:t>
            </a:r>
            <a:r>
              <a:rPr lang="en-US" dirty="0"/>
              <a:t> </a:t>
            </a:r>
            <a:r>
              <a:rPr lang="en-US" dirty="0" err="1"/>
              <a:t>goede</a:t>
            </a:r>
            <a:r>
              <a:rPr lang="en-US" dirty="0"/>
              <a:t> </a:t>
            </a:r>
            <a:r>
              <a:rPr lang="en-US" dirty="0" err="1"/>
              <a:t>zorg</a:t>
            </a:r>
            <a:endParaRPr lang="en-US" dirty="0"/>
          </a:p>
        </p:txBody>
      </p:sp>
      <p:sp>
        <p:nvSpPr>
          <p:cNvPr id="3" name="Content Placeholder 2"/>
          <p:cNvSpPr>
            <a:spLocks noGrp="1"/>
          </p:cNvSpPr>
          <p:nvPr>
            <p:ph idx="1"/>
          </p:nvPr>
        </p:nvSpPr>
        <p:spPr/>
        <p:txBody>
          <a:bodyPr/>
          <a:lstStyle/>
          <a:p>
            <a:r>
              <a:rPr lang="en-US" dirty="0" err="1"/>
              <a:t>Beslisser</a:t>
            </a:r>
            <a:r>
              <a:rPr lang="en-US" dirty="0"/>
              <a:t> </a:t>
            </a:r>
            <a:r>
              <a:rPr lang="en-US" dirty="0" err="1"/>
              <a:t>staat</a:t>
            </a:r>
            <a:r>
              <a:rPr lang="en-US" dirty="0"/>
              <a:t> </a:t>
            </a:r>
            <a:r>
              <a:rPr lang="en-US" dirty="0" err="1"/>
              <a:t>ver</a:t>
            </a:r>
            <a:r>
              <a:rPr lang="en-US" dirty="0"/>
              <a:t> </a:t>
            </a:r>
            <a:r>
              <a:rPr lang="en-US" dirty="0" err="1"/>
              <a:t>af</a:t>
            </a:r>
            <a:r>
              <a:rPr lang="en-US" dirty="0"/>
              <a:t> van “</a:t>
            </a:r>
            <a:r>
              <a:rPr lang="en-US" dirty="0" err="1"/>
              <a:t>zorgen</a:t>
            </a:r>
            <a:r>
              <a:rPr lang="en-US" dirty="0"/>
              <a:t>”</a:t>
            </a:r>
          </a:p>
          <a:p>
            <a:endParaRPr lang="en-US" dirty="0"/>
          </a:p>
          <a:p>
            <a:r>
              <a:rPr lang="en-US" dirty="0" err="1"/>
              <a:t>Zorgdrager</a:t>
            </a:r>
            <a:r>
              <a:rPr lang="en-US" dirty="0"/>
              <a:t> </a:t>
            </a:r>
            <a:r>
              <a:rPr lang="en-US" dirty="0" err="1"/>
              <a:t>zorgt</a:t>
            </a:r>
            <a:r>
              <a:rPr lang="en-US" dirty="0"/>
              <a:t> </a:t>
            </a:r>
            <a:r>
              <a:rPr lang="en-US" dirty="0" err="1"/>
              <a:t>voor</a:t>
            </a:r>
            <a:r>
              <a:rPr lang="en-US" dirty="0"/>
              <a:t> </a:t>
            </a:r>
            <a:r>
              <a:rPr lang="en-US" dirty="0" err="1"/>
              <a:t>verschillende</a:t>
            </a:r>
            <a:r>
              <a:rPr lang="en-US" dirty="0"/>
              <a:t> </a:t>
            </a:r>
            <a:r>
              <a:rPr lang="en-US" dirty="0" err="1"/>
              <a:t>mensen</a:t>
            </a:r>
            <a:r>
              <a:rPr lang="en-US" dirty="0"/>
              <a:t> </a:t>
            </a:r>
            <a:r>
              <a:rPr lang="en-US" dirty="0" err="1"/>
              <a:t>tegelijk</a:t>
            </a:r>
            <a:endParaRPr lang="en-US" dirty="0"/>
          </a:p>
          <a:p>
            <a:endParaRPr lang="en-US" dirty="0"/>
          </a:p>
          <a:p>
            <a:r>
              <a:rPr lang="en-US" dirty="0" err="1"/>
              <a:t>Verschillende</a:t>
            </a:r>
            <a:r>
              <a:rPr lang="en-US" dirty="0"/>
              <a:t> </a:t>
            </a:r>
            <a:r>
              <a:rPr lang="en-US" dirty="0" err="1"/>
              <a:t>zorgverleners</a:t>
            </a:r>
            <a:endParaRPr lang="en-US" dirty="0"/>
          </a:p>
          <a:p>
            <a:endParaRPr lang="en-US" dirty="0"/>
          </a:p>
          <a:p>
            <a:r>
              <a:rPr lang="en-US" dirty="0"/>
              <a:t>Routines </a:t>
            </a:r>
          </a:p>
          <a:p>
            <a:endParaRPr lang="en-US" dirty="0"/>
          </a:p>
          <a:p>
            <a:r>
              <a:rPr lang="en-US" dirty="0" err="1"/>
              <a:t>Schaarste</a:t>
            </a:r>
            <a:endParaRPr lang="en-US" dirty="0"/>
          </a:p>
        </p:txBody>
      </p:sp>
      <p:sp>
        <p:nvSpPr>
          <p:cNvPr id="4" name="Footer Placeholder 3"/>
          <p:cNvSpPr>
            <a:spLocks noGrp="1"/>
          </p:cNvSpPr>
          <p:nvPr>
            <p:ph type="ftr" sz="quarter" idx="3"/>
          </p:nvPr>
        </p:nvSpPr>
        <p:spPr>
          <a:xfrm>
            <a:off x="910800" y="6404400"/>
            <a:ext cx="4114800" cy="176395"/>
          </a:xfrm>
        </p:spPr>
        <p:txBody>
          <a:bodyPr/>
          <a:lstStyle/>
          <a:p>
            <a:pPr marL="12700">
              <a:lnSpc>
                <a:spcPts val="1535"/>
              </a:lnSpc>
            </a:pPr>
            <a:r>
              <a:rPr lang="nl-NL" dirty="0"/>
              <a:t>Van </a:t>
            </a:r>
            <a:r>
              <a:rPr lang="nl-NL" dirty="0" err="1"/>
              <a:t>Nistelrooij</a:t>
            </a:r>
            <a:r>
              <a:rPr lang="nl-NL" dirty="0"/>
              <a:t> (2016)</a:t>
            </a:r>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27</a:t>
            </a:fld>
            <a:endParaRPr lang="en-GB" dirty="0"/>
          </a:p>
        </p:txBody>
      </p:sp>
    </p:spTree>
    <p:extLst>
      <p:ext uri="{BB962C8B-B14F-4D97-AF65-F5344CB8AC3E}">
        <p14:creationId xmlns:p14="http://schemas.microsoft.com/office/powerpoint/2010/main" val="39996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40" y="829604"/>
            <a:ext cx="7114540" cy="816634"/>
          </a:xfrm>
        </p:spPr>
        <p:txBody>
          <a:bodyPr/>
          <a:lstStyle/>
          <a:p>
            <a:r>
              <a:rPr lang="en-US" dirty="0"/>
              <a:t>Dilemma van Heinz (van </a:t>
            </a:r>
            <a:r>
              <a:rPr lang="en-US" dirty="0" err="1"/>
              <a:t>Nistelrooij</a:t>
            </a:r>
            <a:r>
              <a:rPr lang="en-US" dirty="0"/>
              <a:t>, 2008)</a:t>
            </a:r>
          </a:p>
        </p:txBody>
      </p:sp>
      <p:sp>
        <p:nvSpPr>
          <p:cNvPr id="3" name="Content Placeholder 2"/>
          <p:cNvSpPr>
            <a:spLocks noGrp="1"/>
          </p:cNvSpPr>
          <p:nvPr>
            <p:ph idx="1"/>
          </p:nvPr>
        </p:nvSpPr>
        <p:spPr>
          <a:xfrm>
            <a:off x="2425940" y="2070299"/>
            <a:ext cx="3289060" cy="3985854"/>
          </a:xfrm>
        </p:spPr>
        <p:txBody>
          <a:bodyPr/>
          <a:lstStyle/>
          <a:p>
            <a:pPr marL="0" indent="0">
              <a:buNone/>
            </a:pPr>
            <a:r>
              <a:rPr lang="en-US" dirty="0"/>
              <a:t>Jake</a:t>
            </a:r>
          </a:p>
          <a:p>
            <a:r>
              <a:rPr lang="en-US" dirty="0"/>
              <a:t>“</a:t>
            </a:r>
            <a:r>
              <a:rPr lang="en-US" dirty="0" err="1"/>
              <a:t>leven</a:t>
            </a:r>
            <a:r>
              <a:rPr lang="en-US" dirty="0"/>
              <a:t>” </a:t>
            </a:r>
            <a:r>
              <a:rPr lang="en-US" dirty="0" err="1"/>
              <a:t>staat</a:t>
            </a:r>
            <a:r>
              <a:rPr lang="en-US" dirty="0"/>
              <a:t> </a:t>
            </a:r>
            <a:r>
              <a:rPr lang="en-US" dirty="0" err="1"/>
              <a:t>boven</a:t>
            </a:r>
            <a:r>
              <a:rPr lang="en-US" dirty="0"/>
              <a:t> “</a:t>
            </a:r>
            <a:r>
              <a:rPr lang="en-US" dirty="0" err="1"/>
              <a:t>bezit</a:t>
            </a:r>
            <a:r>
              <a:rPr lang="en-US" dirty="0"/>
              <a:t>”</a:t>
            </a:r>
          </a:p>
          <a:p>
            <a:r>
              <a:rPr lang="en-US" dirty="0"/>
              <a:t>Heinz </a:t>
            </a:r>
            <a:r>
              <a:rPr lang="en-US" dirty="0" err="1"/>
              <a:t>kan</a:t>
            </a:r>
            <a:r>
              <a:rPr lang="en-US" dirty="0"/>
              <a:t> </a:t>
            </a:r>
            <a:r>
              <a:rPr lang="en-US" dirty="0" err="1"/>
              <a:t>zijn</a:t>
            </a:r>
            <a:r>
              <a:rPr lang="en-US" dirty="0"/>
              <a:t> </a:t>
            </a:r>
            <a:r>
              <a:rPr lang="en-US" dirty="0" err="1"/>
              <a:t>vrouw</a:t>
            </a:r>
            <a:r>
              <a:rPr lang="en-US" dirty="0"/>
              <a:t> </a:t>
            </a:r>
            <a:r>
              <a:rPr lang="en-US" dirty="0" err="1"/>
              <a:t>niet</a:t>
            </a:r>
            <a:r>
              <a:rPr lang="en-US" dirty="0"/>
              <a:t> </a:t>
            </a:r>
            <a:r>
              <a:rPr lang="en-US" dirty="0" err="1"/>
              <a:t>terugkrijgen</a:t>
            </a:r>
            <a:r>
              <a:rPr lang="en-US" dirty="0"/>
              <a:t>, maar de </a:t>
            </a:r>
            <a:r>
              <a:rPr lang="en-US" dirty="0" err="1"/>
              <a:t>apotheker</a:t>
            </a:r>
            <a:r>
              <a:rPr lang="en-US" dirty="0"/>
              <a:t> </a:t>
            </a:r>
            <a:r>
              <a:rPr lang="en-US" dirty="0" err="1"/>
              <a:t>wel</a:t>
            </a:r>
            <a:r>
              <a:rPr lang="en-US" dirty="0"/>
              <a:t> geld van </a:t>
            </a:r>
            <a:r>
              <a:rPr lang="en-US" dirty="0" err="1"/>
              <a:t>anderen</a:t>
            </a:r>
            <a:endParaRPr lang="en-US" dirty="0"/>
          </a:p>
          <a:p>
            <a:r>
              <a:rPr lang="en-US" dirty="0" err="1"/>
              <a:t>Denkt</a:t>
            </a:r>
            <a:r>
              <a:rPr lang="en-US" dirty="0"/>
              <a:t> </a:t>
            </a:r>
            <a:r>
              <a:rPr lang="en-US" dirty="0" err="1"/>
              <a:t>logisch</a:t>
            </a:r>
            <a:r>
              <a:rPr lang="en-US" dirty="0"/>
              <a:t> </a:t>
            </a:r>
            <a:r>
              <a:rPr lang="en-US" dirty="0" err="1"/>
              <a:t>na</a:t>
            </a:r>
            <a:r>
              <a:rPr lang="en-US" dirty="0"/>
              <a:t> op rationale </a:t>
            </a:r>
            <a:r>
              <a:rPr lang="en-US" dirty="0" err="1"/>
              <a:t>wijze</a:t>
            </a:r>
            <a:endParaRPr lang="en-US" dirty="0"/>
          </a:p>
        </p:txBody>
      </p:sp>
      <p:sp>
        <p:nvSpPr>
          <p:cNvPr id="4" name="Footer Placeholder 3"/>
          <p:cNvSpPr>
            <a:spLocks noGrp="1"/>
          </p:cNvSpPr>
          <p:nvPr>
            <p:ph type="ftr" sz="quarter" idx="3"/>
          </p:nvPr>
        </p:nvSpPr>
        <p:spPr>
          <a:xfrm>
            <a:off x="910800" y="6404400"/>
            <a:ext cx="4114800" cy="192360"/>
          </a:xfrm>
        </p:spPr>
        <p:txBody>
          <a:bodyPr/>
          <a:lstStyle/>
          <a:p>
            <a:pPr marL="12700">
              <a:lnSpc>
                <a:spcPts val="1535"/>
              </a:lnSpc>
            </a:pPr>
            <a:r>
              <a:rPr lang="nl-NL" dirty="0"/>
              <a:t>Van </a:t>
            </a:r>
            <a:r>
              <a:rPr lang="nl-NL" dirty="0" err="1"/>
              <a:t>Nistelrooij</a:t>
            </a:r>
            <a:r>
              <a:rPr lang="nl-NL" dirty="0"/>
              <a:t> (2016)</a:t>
            </a:r>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28</a:t>
            </a:fld>
            <a:endParaRPr lang="en-GB" dirty="0"/>
          </a:p>
        </p:txBody>
      </p:sp>
      <p:sp>
        <p:nvSpPr>
          <p:cNvPr id="7" name="TextBox 6"/>
          <p:cNvSpPr txBox="1"/>
          <p:nvPr/>
        </p:nvSpPr>
        <p:spPr>
          <a:xfrm>
            <a:off x="6653463" y="1889826"/>
            <a:ext cx="3188368" cy="5478423"/>
          </a:xfrm>
          <a:prstGeom prst="rect">
            <a:avLst/>
          </a:prstGeom>
          <a:noFill/>
        </p:spPr>
        <p:txBody>
          <a:bodyPr wrap="square" rtlCol="0">
            <a:spAutoFit/>
          </a:bodyPr>
          <a:lstStyle/>
          <a:p>
            <a:endParaRPr lang="en-US" sz="2000" dirty="0">
              <a:solidFill>
                <a:srgbClr val="213343"/>
              </a:solidFill>
            </a:endParaRPr>
          </a:p>
          <a:p>
            <a:r>
              <a:rPr lang="en-US" sz="2000" dirty="0">
                <a:solidFill>
                  <a:srgbClr val="213343"/>
                </a:solidFill>
              </a:rPr>
              <a:t>Amy</a:t>
            </a:r>
          </a:p>
          <a:p>
            <a:pPr marL="342900" indent="-342900">
              <a:lnSpc>
                <a:spcPct val="150000"/>
              </a:lnSpc>
              <a:buFont typeface="Arial" panose="020B0604020202020204" pitchFamily="34" charset="0"/>
              <a:buChar char="•"/>
            </a:pPr>
            <a:r>
              <a:rPr lang="en-US" sz="2000" dirty="0" err="1">
                <a:solidFill>
                  <a:srgbClr val="213343"/>
                </a:solidFill>
              </a:rPr>
              <a:t>Geraakt</a:t>
            </a:r>
            <a:r>
              <a:rPr lang="en-US" sz="2000" dirty="0">
                <a:solidFill>
                  <a:srgbClr val="213343"/>
                </a:solidFill>
              </a:rPr>
              <a:t>.</a:t>
            </a:r>
          </a:p>
          <a:p>
            <a:pPr marL="342900" indent="-342900">
              <a:lnSpc>
                <a:spcPct val="150000"/>
              </a:lnSpc>
              <a:buFont typeface="Arial" panose="020B0604020202020204" pitchFamily="34" charset="0"/>
              <a:buChar char="•"/>
            </a:pPr>
            <a:r>
              <a:rPr lang="en-US" sz="2000" dirty="0" err="1">
                <a:solidFill>
                  <a:srgbClr val="213343"/>
                </a:solidFill>
              </a:rPr>
              <a:t>Spreekt</a:t>
            </a:r>
            <a:r>
              <a:rPr lang="en-US" sz="2000" dirty="0">
                <a:solidFill>
                  <a:srgbClr val="213343"/>
                </a:solidFill>
              </a:rPr>
              <a:t> </a:t>
            </a:r>
            <a:r>
              <a:rPr lang="en-US" sz="2000" dirty="0" err="1">
                <a:solidFill>
                  <a:srgbClr val="213343"/>
                </a:solidFill>
              </a:rPr>
              <a:t>niet</a:t>
            </a:r>
            <a:r>
              <a:rPr lang="en-US" sz="2000" dirty="0">
                <a:solidFill>
                  <a:srgbClr val="213343"/>
                </a:solidFill>
              </a:rPr>
              <a:t> over wet </a:t>
            </a:r>
            <a:r>
              <a:rPr lang="en-US" sz="2000" dirty="0" err="1">
                <a:solidFill>
                  <a:srgbClr val="213343"/>
                </a:solidFill>
              </a:rPr>
              <a:t>en</a:t>
            </a:r>
            <a:r>
              <a:rPr lang="en-US" sz="2000" dirty="0">
                <a:solidFill>
                  <a:srgbClr val="213343"/>
                </a:solidFill>
              </a:rPr>
              <a:t> </a:t>
            </a:r>
            <a:r>
              <a:rPr lang="en-US" sz="2000" dirty="0" err="1">
                <a:solidFill>
                  <a:srgbClr val="213343"/>
                </a:solidFill>
              </a:rPr>
              <a:t>eigendom</a:t>
            </a:r>
            <a:r>
              <a:rPr lang="en-US" sz="2000" dirty="0">
                <a:solidFill>
                  <a:srgbClr val="213343"/>
                </a:solidFill>
              </a:rPr>
              <a:t>, maar over effect </a:t>
            </a:r>
            <a:r>
              <a:rPr lang="en-US" sz="2000" dirty="0" err="1">
                <a:solidFill>
                  <a:srgbClr val="213343"/>
                </a:solidFill>
              </a:rPr>
              <a:t>diefstal</a:t>
            </a:r>
            <a:r>
              <a:rPr lang="en-US" sz="2000" dirty="0">
                <a:solidFill>
                  <a:srgbClr val="213343"/>
                </a:solidFill>
              </a:rPr>
              <a:t> op </a:t>
            </a:r>
            <a:r>
              <a:rPr lang="en-US" sz="2000" dirty="0" err="1">
                <a:solidFill>
                  <a:srgbClr val="213343"/>
                </a:solidFill>
              </a:rPr>
              <a:t>relatie</a:t>
            </a:r>
            <a:r>
              <a:rPr lang="en-US" sz="2000" dirty="0">
                <a:solidFill>
                  <a:srgbClr val="213343"/>
                </a:solidFill>
              </a:rPr>
              <a:t> </a:t>
            </a:r>
            <a:r>
              <a:rPr lang="en-US" sz="2000" dirty="0" err="1">
                <a:solidFill>
                  <a:srgbClr val="213343"/>
                </a:solidFill>
              </a:rPr>
              <a:t>tussen</a:t>
            </a:r>
            <a:r>
              <a:rPr lang="en-US" sz="2000" dirty="0">
                <a:solidFill>
                  <a:srgbClr val="213343"/>
                </a:solidFill>
              </a:rPr>
              <a:t> Heinz </a:t>
            </a:r>
            <a:r>
              <a:rPr lang="en-US" sz="2000" dirty="0" err="1">
                <a:solidFill>
                  <a:srgbClr val="213343"/>
                </a:solidFill>
              </a:rPr>
              <a:t>vrouw</a:t>
            </a:r>
            <a:endParaRPr lang="en-US" sz="2000" dirty="0">
              <a:solidFill>
                <a:srgbClr val="213343"/>
              </a:solidFill>
            </a:endParaRPr>
          </a:p>
          <a:p>
            <a:pPr marL="342900" indent="-342900">
              <a:lnSpc>
                <a:spcPct val="150000"/>
              </a:lnSpc>
              <a:buFont typeface="Arial" panose="020B0604020202020204" pitchFamily="34" charset="0"/>
              <a:buChar char="•"/>
            </a:pPr>
            <a:r>
              <a:rPr lang="en-US" sz="2000" dirty="0" err="1">
                <a:solidFill>
                  <a:srgbClr val="213343"/>
                </a:solidFill>
              </a:rPr>
              <a:t>Onvermogen</a:t>
            </a:r>
            <a:r>
              <a:rPr lang="en-US" sz="2000" dirty="0">
                <a:solidFill>
                  <a:srgbClr val="213343"/>
                </a:solidFill>
              </a:rPr>
              <a:t> </a:t>
            </a:r>
            <a:r>
              <a:rPr lang="en-US" sz="2000" dirty="0" err="1">
                <a:solidFill>
                  <a:srgbClr val="213343"/>
                </a:solidFill>
              </a:rPr>
              <a:t>apotheker</a:t>
            </a:r>
            <a:r>
              <a:rPr lang="en-US" sz="2000" dirty="0">
                <a:solidFill>
                  <a:srgbClr val="213343"/>
                </a:solidFill>
              </a:rPr>
              <a:t> om in </a:t>
            </a:r>
            <a:r>
              <a:rPr lang="en-US" sz="2000" dirty="0" err="1">
                <a:solidFill>
                  <a:srgbClr val="213343"/>
                </a:solidFill>
              </a:rPr>
              <a:t>te</a:t>
            </a:r>
            <a:r>
              <a:rPr lang="en-US" sz="2000" dirty="0">
                <a:solidFill>
                  <a:srgbClr val="213343"/>
                </a:solidFill>
              </a:rPr>
              <a:t> </a:t>
            </a:r>
            <a:r>
              <a:rPr lang="en-US" sz="2000" dirty="0" err="1">
                <a:solidFill>
                  <a:srgbClr val="213343"/>
                </a:solidFill>
              </a:rPr>
              <a:t>gaan</a:t>
            </a:r>
            <a:r>
              <a:rPr lang="en-US" sz="2000" dirty="0">
                <a:solidFill>
                  <a:srgbClr val="213343"/>
                </a:solidFill>
              </a:rPr>
              <a:t> op </a:t>
            </a:r>
            <a:r>
              <a:rPr lang="en-US" sz="2000" dirty="0" err="1">
                <a:solidFill>
                  <a:srgbClr val="213343"/>
                </a:solidFill>
              </a:rPr>
              <a:t>behoefte</a:t>
            </a:r>
            <a:endParaRPr lang="en-US" sz="2000" dirty="0">
              <a:solidFill>
                <a:srgbClr val="213343"/>
              </a:solidFill>
            </a:endParaRPr>
          </a:p>
          <a:p>
            <a:pPr marL="342900" indent="-342900">
              <a:buFont typeface="Arial" panose="020B0604020202020204" pitchFamily="34" charset="0"/>
              <a:buChar char="•"/>
            </a:pPr>
            <a:endParaRPr lang="en-US" sz="2000" dirty="0">
              <a:solidFill>
                <a:srgbClr val="213343"/>
              </a:solidFill>
              <a:latin typeface="+mj-lt"/>
            </a:endParaRPr>
          </a:p>
          <a:p>
            <a:endParaRPr lang="en-US" sz="2000" dirty="0">
              <a:solidFill>
                <a:srgbClr val="213343"/>
              </a:solidFill>
              <a:latin typeface="+mj-lt"/>
            </a:endParaRPr>
          </a:p>
        </p:txBody>
      </p:sp>
    </p:spTree>
    <p:extLst>
      <p:ext uri="{BB962C8B-B14F-4D97-AF65-F5344CB8AC3E}">
        <p14:creationId xmlns:p14="http://schemas.microsoft.com/office/powerpoint/2010/main" val="326237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40" y="1217403"/>
            <a:ext cx="7114540" cy="428835"/>
          </a:xfrm>
        </p:spPr>
        <p:txBody>
          <a:bodyPr/>
          <a:lstStyle/>
          <a:p>
            <a:r>
              <a:rPr lang="en-US" dirty="0" err="1"/>
              <a:t>Leerdoelen</a:t>
            </a:r>
            <a:endParaRPr lang="en-US" dirty="0"/>
          </a:p>
        </p:txBody>
      </p:sp>
      <p:sp>
        <p:nvSpPr>
          <p:cNvPr id="3" name="Content Placeholder 2"/>
          <p:cNvSpPr>
            <a:spLocks noGrp="1"/>
          </p:cNvSpPr>
          <p:nvPr>
            <p:ph idx="1"/>
          </p:nvPr>
        </p:nvSpPr>
        <p:spPr/>
        <p:txBody>
          <a:bodyPr>
            <a:normAutofit lnSpcReduction="10000"/>
          </a:bodyPr>
          <a:lstStyle/>
          <a:p>
            <a:pPr marL="0" lvl="0" indent="0">
              <a:buNone/>
            </a:pPr>
            <a:r>
              <a:rPr lang="nl-NL" dirty="0"/>
              <a:t>Je kunt:</a:t>
            </a:r>
          </a:p>
          <a:p>
            <a:pPr lvl="0"/>
            <a:r>
              <a:rPr lang="nl-NL" dirty="0"/>
              <a:t>de </a:t>
            </a:r>
            <a:r>
              <a:rPr lang="nl-NL" u="sng" dirty="0"/>
              <a:t>vier principes</a:t>
            </a:r>
            <a:r>
              <a:rPr lang="nl-NL" dirty="0"/>
              <a:t> benoemen binnen de medische ethiek.</a:t>
            </a:r>
            <a:endParaRPr lang="en-US" dirty="0"/>
          </a:p>
          <a:p>
            <a:pPr lvl="0"/>
            <a:r>
              <a:rPr lang="nl-NL" dirty="0"/>
              <a:t>aangeven welke hiervan uit de </a:t>
            </a:r>
            <a:r>
              <a:rPr lang="nl-NL" u="sng" dirty="0"/>
              <a:t>Hippocratische traditie</a:t>
            </a:r>
            <a:r>
              <a:rPr lang="nl-NL" dirty="0"/>
              <a:t> komen en welke </a:t>
            </a:r>
            <a:r>
              <a:rPr lang="nl-NL" u="sng" dirty="0"/>
              <a:t>modern</a:t>
            </a:r>
            <a:r>
              <a:rPr lang="nl-NL" dirty="0"/>
              <a:t> zijn.</a:t>
            </a:r>
            <a:endParaRPr lang="en-US" dirty="0"/>
          </a:p>
          <a:p>
            <a:pPr lvl="0"/>
            <a:r>
              <a:rPr lang="nl-NL" u="sng" dirty="0"/>
              <a:t>Vier fases</a:t>
            </a:r>
            <a:r>
              <a:rPr lang="nl-NL" dirty="0"/>
              <a:t> van </a:t>
            </a:r>
            <a:r>
              <a:rPr lang="nl-NL" u="sng" dirty="0"/>
              <a:t>“zorgen”</a:t>
            </a:r>
            <a:r>
              <a:rPr lang="nl-NL" dirty="0"/>
              <a:t> benoemen zoals gedefinieerd door Joan </a:t>
            </a:r>
            <a:r>
              <a:rPr lang="nl-NL" dirty="0" err="1"/>
              <a:t>Tronto</a:t>
            </a:r>
            <a:r>
              <a:rPr lang="nl-NL" dirty="0"/>
              <a:t>.</a:t>
            </a:r>
            <a:endParaRPr lang="en-US" dirty="0"/>
          </a:p>
          <a:p>
            <a:pPr lvl="0"/>
            <a:r>
              <a:rPr lang="nl-NL" dirty="0"/>
              <a:t>Benoemen welke </a:t>
            </a:r>
            <a:r>
              <a:rPr lang="nl-NL" u="sng" dirty="0"/>
              <a:t>morele waarden</a:t>
            </a:r>
            <a:r>
              <a:rPr lang="nl-NL" dirty="0"/>
              <a:t> volgen uit elke afzonderlijke fase van zorgen.</a:t>
            </a:r>
          </a:p>
          <a:p>
            <a:pPr lvl="0"/>
            <a:r>
              <a:rPr lang="nl-NL" dirty="0"/>
              <a:t>Benoemen wat de verschillen zijn tussen </a:t>
            </a:r>
            <a:r>
              <a:rPr lang="nl-NL" u="sng" dirty="0"/>
              <a:t>medische ethiek </a:t>
            </a:r>
            <a:r>
              <a:rPr lang="nl-NL" dirty="0"/>
              <a:t>en </a:t>
            </a:r>
            <a:r>
              <a:rPr lang="nl-NL" u="sng" dirty="0"/>
              <a:t>zorgethiek</a:t>
            </a:r>
            <a:r>
              <a:rPr lang="nl-NL" dirty="0"/>
              <a:t>.</a:t>
            </a:r>
            <a:endParaRPr lang="en-US" dirty="0"/>
          </a:p>
          <a:p>
            <a:endParaRPr lang="en-US" dirty="0"/>
          </a:p>
        </p:txBody>
      </p:sp>
      <p:sp>
        <p:nvSpPr>
          <p:cNvPr id="4" name="Footer Placeholder 3"/>
          <p:cNvSpPr>
            <a:spLocks noGrp="1"/>
          </p:cNvSpPr>
          <p:nvPr>
            <p:ph type="ftr" sz="quarter" idx="3"/>
          </p:nvPr>
        </p:nvSpPr>
        <p:spPr/>
        <p:txBody>
          <a:bodyPr/>
          <a:lstStyle/>
          <a:p>
            <a:pPr marL="12700">
              <a:lnSpc>
                <a:spcPts val="1535"/>
              </a:lnSpc>
            </a:pPr>
            <a:r>
              <a:rPr lang="nl-NL"/>
              <a:t>korte titel presentatie - aan te passen via voettekst</a:t>
            </a:r>
            <a:endParaRPr lang="nl-NL" dirty="0"/>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29</a:t>
            </a:fld>
            <a:endParaRPr lang="en-GB" dirty="0"/>
          </a:p>
        </p:txBody>
      </p:sp>
    </p:spTree>
    <p:extLst>
      <p:ext uri="{BB962C8B-B14F-4D97-AF65-F5344CB8AC3E}">
        <p14:creationId xmlns:p14="http://schemas.microsoft.com/office/powerpoint/2010/main" val="276665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40" y="1217403"/>
            <a:ext cx="7114540" cy="428835"/>
          </a:xfrm>
        </p:spPr>
        <p:txBody>
          <a:bodyPr/>
          <a:lstStyle/>
          <a:p>
            <a:r>
              <a:rPr lang="en-US" dirty="0" err="1"/>
              <a:t>Inhoud</a:t>
            </a:r>
            <a:endParaRPr lang="en-US" dirty="0"/>
          </a:p>
        </p:txBody>
      </p:sp>
      <p:sp>
        <p:nvSpPr>
          <p:cNvPr id="3" name="Content Placeholder 2"/>
          <p:cNvSpPr>
            <a:spLocks noGrp="1"/>
          </p:cNvSpPr>
          <p:nvPr>
            <p:ph idx="1"/>
          </p:nvPr>
        </p:nvSpPr>
        <p:spPr/>
        <p:txBody>
          <a:bodyPr/>
          <a:lstStyle/>
          <a:p>
            <a:r>
              <a:rPr lang="en-US" dirty="0"/>
              <a:t>Heinz Dilemma</a:t>
            </a:r>
          </a:p>
          <a:p>
            <a:r>
              <a:rPr lang="en-US" dirty="0" err="1"/>
              <a:t>Medische</a:t>
            </a:r>
            <a:r>
              <a:rPr lang="en-US" dirty="0"/>
              <a:t> </a:t>
            </a:r>
            <a:r>
              <a:rPr lang="en-US" dirty="0" err="1"/>
              <a:t>ethiek</a:t>
            </a:r>
            <a:endParaRPr lang="en-US" dirty="0"/>
          </a:p>
          <a:p>
            <a:r>
              <a:rPr lang="en-US" dirty="0" err="1"/>
              <a:t>Zorgethiek</a:t>
            </a:r>
            <a:endParaRPr lang="en-US" dirty="0"/>
          </a:p>
          <a:p>
            <a:r>
              <a:rPr lang="en-US" dirty="0"/>
              <a:t>Heinz Dilemma</a:t>
            </a:r>
          </a:p>
          <a:p>
            <a:r>
              <a:rPr lang="en-US" dirty="0" err="1"/>
              <a:t>Afsluiting</a:t>
            </a:r>
            <a:endParaRPr lang="en-US" dirty="0"/>
          </a:p>
          <a:p>
            <a:endParaRPr lang="en-US" dirty="0"/>
          </a:p>
          <a:p>
            <a:endParaRPr lang="en-US" dirty="0"/>
          </a:p>
          <a:p>
            <a:endParaRPr lang="en-US" dirty="0"/>
          </a:p>
        </p:txBody>
      </p:sp>
      <p:sp>
        <p:nvSpPr>
          <p:cNvPr id="4" name="Footer Placeholder 3"/>
          <p:cNvSpPr>
            <a:spLocks noGrp="1"/>
          </p:cNvSpPr>
          <p:nvPr>
            <p:ph type="ftr" sz="quarter" idx="3"/>
          </p:nvPr>
        </p:nvSpPr>
        <p:spPr/>
        <p:txBody>
          <a:bodyPr/>
          <a:lstStyle/>
          <a:p>
            <a:pPr marL="12700">
              <a:lnSpc>
                <a:spcPts val="1535"/>
              </a:lnSpc>
            </a:pPr>
            <a:r>
              <a:rPr lang="nl-NL"/>
              <a:t>korte titel presentatie - aan te passen via voettekst</a:t>
            </a:r>
            <a:endParaRPr lang="nl-NL" dirty="0"/>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3</a:t>
            </a:fld>
            <a:endParaRPr lang="en-GB" dirty="0"/>
          </a:p>
        </p:txBody>
      </p:sp>
    </p:spTree>
    <p:extLst>
      <p:ext uri="{BB962C8B-B14F-4D97-AF65-F5344CB8AC3E}">
        <p14:creationId xmlns:p14="http://schemas.microsoft.com/office/powerpoint/2010/main" val="119602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40" y="1217403"/>
            <a:ext cx="7114540" cy="428835"/>
          </a:xfrm>
        </p:spPr>
        <p:txBody>
          <a:bodyPr/>
          <a:lstStyle/>
          <a:p>
            <a:r>
              <a:rPr lang="en-US" dirty="0" err="1"/>
              <a:t>Bronnen</a:t>
            </a:r>
            <a:endParaRPr lang="en-US" dirty="0"/>
          </a:p>
        </p:txBody>
      </p:sp>
      <p:sp>
        <p:nvSpPr>
          <p:cNvPr id="3" name="Content Placeholder 2"/>
          <p:cNvSpPr>
            <a:spLocks noGrp="1"/>
          </p:cNvSpPr>
          <p:nvPr>
            <p:ph idx="1"/>
          </p:nvPr>
        </p:nvSpPr>
        <p:spPr/>
        <p:txBody>
          <a:bodyPr>
            <a:normAutofit fontScale="85000" lnSpcReduction="20000"/>
          </a:bodyPr>
          <a:lstStyle/>
          <a:p>
            <a:r>
              <a:rPr lang="nl-NL" i="1" dirty="0"/>
              <a:t>Eed van verpleegkundigen en verzorgenden,  </a:t>
            </a:r>
            <a:r>
              <a:rPr lang="nl-NL" i="1" dirty="0">
                <a:hlinkClick r:id="rId2"/>
              </a:rPr>
              <a:t>https://www.venvn.nl/Portals/1/Nieuws/Ouder%20dan%202010/20091101%20Eed%20venv.pdf</a:t>
            </a:r>
            <a:endParaRPr lang="en-US" dirty="0"/>
          </a:p>
          <a:p>
            <a:r>
              <a:rPr lang="nl-NL" dirty="0"/>
              <a:t>Heinz dilemma, </a:t>
            </a:r>
            <a:r>
              <a:rPr lang="nl-NL" i="1" dirty="0">
                <a:hlinkClick r:id="rId3"/>
              </a:rPr>
              <a:t>https://nl.wikipedia.org/wiki/Heinz-dilemma</a:t>
            </a:r>
            <a:endParaRPr lang="nl-NL" i="1" dirty="0"/>
          </a:p>
          <a:p>
            <a:r>
              <a:rPr lang="en-US" dirty="0"/>
              <a:t>Ten Have et al. (2009) </a:t>
            </a:r>
            <a:r>
              <a:rPr lang="en-US" i="1" dirty="0" err="1"/>
              <a:t>Leerboek</a:t>
            </a:r>
            <a:r>
              <a:rPr lang="en-US" i="1" dirty="0"/>
              <a:t> </a:t>
            </a:r>
            <a:r>
              <a:rPr lang="en-US" i="1" dirty="0" err="1"/>
              <a:t>Medische</a:t>
            </a:r>
            <a:r>
              <a:rPr lang="en-US" i="1" dirty="0"/>
              <a:t> </a:t>
            </a:r>
            <a:r>
              <a:rPr lang="en-US" i="1" dirty="0" err="1"/>
              <a:t>ethiek</a:t>
            </a:r>
            <a:r>
              <a:rPr lang="en-US" dirty="0"/>
              <a:t>, Bohn </a:t>
            </a:r>
            <a:r>
              <a:rPr lang="en-US" dirty="0" err="1"/>
              <a:t>Stafleu</a:t>
            </a:r>
            <a:r>
              <a:rPr lang="en-US" dirty="0"/>
              <a:t> van </a:t>
            </a:r>
            <a:r>
              <a:rPr lang="en-US" dirty="0" err="1"/>
              <a:t>Loghum</a:t>
            </a:r>
            <a:r>
              <a:rPr lang="en-US" dirty="0"/>
              <a:t>: </a:t>
            </a:r>
            <a:r>
              <a:rPr lang="en-US" dirty="0" err="1"/>
              <a:t>Houten</a:t>
            </a:r>
            <a:r>
              <a:rPr lang="en-US" dirty="0"/>
              <a:t>. </a:t>
            </a:r>
          </a:p>
          <a:p>
            <a:r>
              <a:rPr lang="en-US" dirty="0" err="1"/>
              <a:t>Tronto</a:t>
            </a:r>
            <a:r>
              <a:rPr lang="en-US" dirty="0"/>
              <a:t>, J. Moral </a:t>
            </a:r>
            <a:r>
              <a:rPr lang="en-US" dirty="0" err="1"/>
              <a:t>Boundries</a:t>
            </a:r>
            <a:r>
              <a:rPr lang="en-US" dirty="0"/>
              <a:t>: A Political Argument for an Ethic of Care</a:t>
            </a:r>
            <a:r>
              <a:rPr lang="en-US" b="1" dirty="0"/>
              <a:t>, </a:t>
            </a:r>
            <a:r>
              <a:rPr lang="en-US" dirty="0">
                <a:hlinkClick r:id="rId4" tooltip="Taylor &amp; Francis Ltd"/>
              </a:rPr>
              <a:t>Taylor &amp; Francis</a:t>
            </a:r>
            <a:r>
              <a:rPr lang="en-US" dirty="0"/>
              <a:t>: </a:t>
            </a:r>
            <a:r>
              <a:rPr lang="en-US" dirty="0" err="1"/>
              <a:t>Londen</a:t>
            </a:r>
            <a:r>
              <a:rPr lang="en-US" dirty="0"/>
              <a:t>.</a:t>
            </a:r>
            <a:endParaRPr lang="nl-NL" i="1" dirty="0"/>
          </a:p>
          <a:p>
            <a:r>
              <a:rPr lang="en-US" dirty="0"/>
              <a:t>Van </a:t>
            </a:r>
            <a:r>
              <a:rPr lang="en-US" dirty="0" err="1"/>
              <a:t>Nistelrooij</a:t>
            </a:r>
            <a:r>
              <a:rPr lang="en-US" dirty="0"/>
              <a:t>, I. (2016) </a:t>
            </a:r>
            <a:r>
              <a:rPr lang="nl-NL" dirty="0"/>
              <a:t>Basisboek Zorgethiek over menslievende zorg, moreel beraad en de motivatie van verpleegkundigen, Berne Media. </a:t>
            </a:r>
            <a:endParaRPr lang="nl-NL" i="1" dirty="0"/>
          </a:p>
          <a:p>
            <a:r>
              <a:rPr lang="nl-NL" dirty="0" err="1"/>
              <a:t>Widdershoven</a:t>
            </a:r>
            <a:r>
              <a:rPr lang="nl-NL" dirty="0"/>
              <a:t>, G.A.M. (2007)</a:t>
            </a:r>
            <a:r>
              <a:rPr lang="nl-NL" i="1" dirty="0"/>
              <a:t> Ethiek in de kliniek: hedendaagse benaderingen in de gezondheidsethiek</a:t>
            </a:r>
            <a:r>
              <a:rPr lang="nl-NL" dirty="0"/>
              <a:t>, Boom Uitgevers: Amsterdam.</a:t>
            </a:r>
          </a:p>
          <a:p>
            <a:pPr marL="0" indent="0">
              <a:buNone/>
            </a:pPr>
            <a:endParaRPr lang="nl-NL" dirty="0"/>
          </a:p>
          <a:p>
            <a:endParaRPr lang="en-US" dirty="0"/>
          </a:p>
          <a:p>
            <a:endParaRPr lang="en-US" b="1" dirty="0"/>
          </a:p>
        </p:txBody>
      </p:sp>
      <p:sp>
        <p:nvSpPr>
          <p:cNvPr id="4" name="Footer Placeholder 3"/>
          <p:cNvSpPr>
            <a:spLocks noGrp="1"/>
          </p:cNvSpPr>
          <p:nvPr>
            <p:ph type="ftr" sz="quarter" idx="3"/>
          </p:nvPr>
        </p:nvSpPr>
        <p:spPr/>
        <p:txBody>
          <a:bodyPr/>
          <a:lstStyle/>
          <a:p>
            <a:pPr marL="12700">
              <a:lnSpc>
                <a:spcPts val="1535"/>
              </a:lnSpc>
            </a:pPr>
            <a:r>
              <a:rPr lang="nl-NL"/>
              <a:t>korte titel presentatie - aan te passen via voettekst</a:t>
            </a:r>
            <a:endParaRPr lang="nl-NL" dirty="0"/>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30</a:t>
            </a:fld>
            <a:endParaRPr lang="en-GB" dirty="0"/>
          </a:p>
        </p:txBody>
      </p:sp>
    </p:spTree>
    <p:extLst>
      <p:ext uri="{BB962C8B-B14F-4D97-AF65-F5344CB8AC3E}">
        <p14:creationId xmlns:p14="http://schemas.microsoft.com/office/powerpoint/2010/main" val="55159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Tijdelijke aanduiding voor afbeelding 1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5" name="Tijdelijke aanduiding voor tekst 4">
            <a:extLst>
              <a:ext uri="{FF2B5EF4-FFF2-40B4-BE49-F238E27FC236}">
                <a16:creationId xmlns:a16="http://schemas.microsoft.com/office/drawing/2014/main" id="{C1B2CECE-6016-4E9D-B65A-C7C696436145}"/>
              </a:ext>
            </a:extLst>
          </p:cNvPr>
          <p:cNvSpPr>
            <a:spLocks noGrp="1"/>
          </p:cNvSpPr>
          <p:nvPr>
            <p:ph type="body" sz="quarter" idx="11"/>
          </p:nvPr>
        </p:nvSpPr>
        <p:spPr/>
        <p:txBody>
          <a:bodyPr/>
          <a:lstStyle/>
          <a:p>
            <a:endParaRPr lang="nl-NL" dirty="0"/>
          </a:p>
        </p:txBody>
      </p:sp>
    </p:spTree>
    <p:extLst>
      <p:ext uri="{BB962C8B-B14F-4D97-AF65-F5344CB8AC3E}">
        <p14:creationId xmlns:p14="http://schemas.microsoft.com/office/powerpoint/2010/main" val="197921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40" y="1217403"/>
            <a:ext cx="7114540" cy="428835"/>
          </a:xfrm>
        </p:spPr>
        <p:txBody>
          <a:bodyPr/>
          <a:lstStyle/>
          <a:p>
            <a:r>
              <a:rPr lang="nl-NL" dirty="0"/>
              <a:t>Opdracht Heinz Dilemma</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nl-NL" i="1" dirty="0"/>
              <a:t>Een vrouw lag op haar sterfbed en er was </a:t>
            </a:r>
            <a:r>
              <a:rPr lang="en-US" dirty="0" err="1"/>
              <a:t>éé</a:t>
            </a:r>
            <a:r>
              <a:rPr lang="nl-NL" i="1" dirty="0"/>
              <a:t>n medicijn waarvan artsen dachten dat het haar leven zou kunnen redden. Het medicijn was erg duur om te maken. De man van de zieke vrouw, Heinz, probeerde geld van mensen te lenen, maar kreeg niet genoeg </a:t>
            </a:r>
            <a:r>
              <a:rPr lang="nl-NL" i="1" dirty="0" err="1"/>
              <a:t>bijelkaar</a:t>
            </a:r>
            <a:r>
              <a:rPr lang="nl-NL" i="1" dirty="0"/>
              <a:t>. De apotheker wilde hem het medicijn niet voor minder geven. Hij zei: “Ik heb het medicijn ontdekt en ik ga er geld mee verdienen.” Heinz wordt wanhopig en overweegt om het medicijn voor zijn vrouw te stelen. </a:t>
            </a:r>
          </a:p>
          <a:p>
            <a:pPr marL="0" indent="0">
              <a:buNone/>
            </a:pPr>
            <a:r>
              <a:rPr lang="nl-NL" i="1" dirty="0"/>
              <a:t>Wat is hier goed om te doen? (Lawrence Kohlberg)</a:t>
            </a:r>
          </a:p>
          <a:p>
            <a:endParaRPr lang="nl-NL" dirty="0"/>
          </a:p>
          <a:p>
            <a:endParaRPr lang="nl-NL" dirty="0"/>
          </a:p>
          <a:p>
            <a:endParaRPr lang="en-US" dirty="0"/>
          </a:p>
        </p:txBody>
      </p:sp>
      <p:sp>
        <p:nvSpPr>
          <p:cNvPr id="4" name="Footer Placeholder 3"/>
          <p:cNvSpPr>
            <a:spLocks noGrp="1"/>
          </p:cNvSpPr>
          <p:nvPr>
            <p:ph type="ftr" sz="quarter" idx="3"/>
          </p:nvPr>
        </p:nvSpPr>
        <p:spPr>
          <a:xfrm>
            <a:off x="910800" y="6404400"/>
            <a:ext cx="4114800" cy="368755"/>
          </a:xfrm>
        </p:spPr>
        <p:txBody>
          <a:bodyPr/>
          <a:lstStyle/>
          <a:p>
            <a:pPr marL="12700">
              <a:lnSpc>
                <a:spcPts val="1535"/>
              </a:lnSpc>
            </a:pPr>
            <a:r>
              <a:rPr lang="nl-NL" dirty="0"/>
              <a:t>https://nl.wikipedia.org/wiki/Heinz-dilemma</a:t>
            </a:r>
          </a:p>
          <a:p>
            <a:pPr marL="12700">
              <a:lnSpc>
                <a:spcPts val="1535"/>
              </a:lnSpc>
            </a:pPr>
            <a:endParaRPr lang="nl-NL" dirty="0"/>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4</a:t>
            </a:fld>
            <a:endParaRPr lang="en-GB" dirty="0"/>
          </a:p>
        </p:txBody>
      </p:sp>
    </p:spTree>
    <p:extLst>
      <p:ext uri="{BB962C8B-B14F-4D97-AF65-F5344CB8AC3E}">
        <p14:creationId xmlns:p14="http://schemas.microsoft.com/office/powerpoint/2010/main" val="202758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lgn="ctr">
              <a:buNone/>
            </a:pPr>
            <a:r>
              <a:rPr lang="en-US" sz="4400" dirty="0" err="1"/>
              <a:t>Medische</a:t>
            </a:r>
            <a:r>
              <a:rPr lang="en-US" sz="4400" dirty="0"/>
              <a:t> </a:t>
            </a:r>
            <a:r>
              <a:rPr lang="en-US" sz="4400" dirty="0" err="1"/>
              <a:t>Ethiek</a:t>
            </a:r>
            <a:endParaRPr lang="en-US" sz="4400" dirty="0"/>
          </a:p>
        </p:txBody>
      </p:sp>
      <p:sp>
        <p:nvSpPr>
          <p:cNvPr id="4" name="Footer Placeholder 3"/>
          <p:cNvSpPr>
            <a:spLocks noGrp="1"/>
          </p:cNvSpPr>
          <p:nvPr>
            <p:ph type="ftr" sz="quarter" idx="3"/>
          </p:nvPr>
        </p:nvSpPr>
        <p:spPr/>
        <p:txBody>
          <a:bodyPr/>
          <a:lstStyle/>
          <a:p>
            <a:pPr marL="12700">
              <a:lnSpc>
                <a:spcPts val="1535"/>
              </a:lnSpc>
            </a:pPr>
            <a:r>
              <a:rPr lang="nl-NL"/>
              <a:t>korte titel presentatie - aan te passen via voettekst</a:t>
            </a:r>
            <a:endParaRPr lang="nl-NL" dirty="0"/>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5</a:t>
            </a:fld>
            <a:endParaRPr lang="en-GB" dirty="0"/>
          </a:p>
        </p:txBody>
      </p:sp>
    </p:spTree>
    <p:extLst>
      <p:ext uri="{BB962C8B-B14F-4D97-AF65-F5344CB8AC3E}">
        <p14:creationId xmlns:p14="http://schemas.microsoft.com/office/powerpoint/2010/main" val="43216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40" y="1217403"/>
            <a:ext cx="7114540" cy="428835"/>
          </a:xfrm>
        </p:spPr>
        <p:txBody>
          <a:bodyPr/>
          <a:lstStyle/>
          <a:p>
            <a:r>
              <a:rPr lang="en-US" dirty="0" err="1"/>
              <a:t>Medsiche</a:t>
            </a:r>
            <a:r>
              <a:rPr lang="en-US" dirty="0"/>
              <a:t> </a:t>
            </a:r>
            <a:r>
              <a:rPr lang="en-US" dirty="0" err="1"/>
              <a:t>ethiek</a:t>
            </a:r>
            <a:r>
              <a:rPr lang="en-US" dirty="0"/>
              <a:t> in het </a:t>
            </a:r>
            <a:r>
              <a:rPr lang="en-US" dirty="0" err="1"/>
              <a:t>verleden</a:t>
            </a:r>
            <a:endParaRPr lang="en-US" dirty="0"/>
          </a:p>
        </p:txBody>
      </p:sp>
      <p:sp>
        <p:nvSpPr>
          <p:cNvPr id="4" name="Footer Placeholder 3"/>
          <p:cNvSpPr>
            <a:spLocks noGrp="1"/>
          </p:cNvSpPr>
          <p:nvPr>
            <p:ph type="ftr" sz="quarter" idx="3"/>
          </p:nvPr>
        </p:nvSpPr>
        <p:spPr>
          <a:xfrm>
            <a:off x="910800" y="6404400"/>
            <a:ext cx="4114800" cy="176395"/>
          </a:xfrm>
        </p:spPr>
        <p:txBody>
          <a:bodyPr/>
          <a:lstStyle/>
          <a:p>
            <a:pPr marL="12700">
              <a:lnSpc>
                <a:spcPts val="1535"/>
              </a:lnSpc>
            </a:pPr>
            <a:r>
              <a:rPr lang="nl-NL" dirty="0"/>
              <a:t>Ten Have et al (2009)</a:t>
            </a:r>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6</a:t>
            </a:fld>
            <a:endParaRPr lang="en-GB" dirty="0"/>
          </a:p>
        </p:txBody>
      </p:sp>
      <p:sp>
        <p:nvSpPr>
          <p:cNvPr id="6" name="AutoShape 2" descr="Image result for hippocrates"/>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err="1"/>
              <a:t>Individuele</a:t>
            </a:r>
            <a:r>
              <a:rPr lang="en-US" dirty="0"/>
              <a:t> </a:t>
            </a:r>
            <a:r>
              <a:rPr lang="en-US" dirty="0" err="1"/>
              <a:t>geweten</a:t>
            </a:r>
            <a:r>
              <a:rPr lang="en-US" dirty="0"/>
              <a:t> van </a:t>
            </a:r>
            <a:r>
              <a:rPr lang="en-US" dirty="0" err="1"/>
              <a:t>een</a:t>
            </a:r>
            <a:r>
              <a:rPr lang="en-US" dirty="0"/>
              <a:t> arts</a:t>
            </a:r>
          </a:p>
          <a:p>
            <a:endParaRPr lang="en-US" dirty="0"/>
          </a:p>
          <a:p>
            <a:r>
              <a:rPr lang="en-US" dirty="0" err="1"/>
              <a:t>Eed</a:t>
            </a:r>
            <a:r>
              <a:rPr lang="en-US" dirty="0"/>
              <a:t> van Hippocrates (460-377 </a:t>
            </a:r>
            <a:r>
              <a:rPr lang="en-US" dirty="0" err="1"/>
              <a:t>v.Chr</a:t>
            </a:r>
            <a:r>
              <a:rPr lang="en-US" dirty="0"/>
              <a:t>.)</a:t>
            </a:r>
          </a:p>
          <a:p>
            <a:endParaRPr lang="en-US" dirty="0"/>
          </a:p>
          <a:p>
            <a:r>
              <a:rPr lang="en-US" dirty="0" err="1"/>
              <a:t>Vakbekwaam</a:t>
            </a:r>
            <a:endParaRPr lang="en-US" dirty="0"/>
          </a:p>
          <a:p>
            <a:endParaRPr lang="en-US" dirty="0"/>
          </a:p>
          <a:p>
            <a:r>
              <a:rPr lang="en-US" dirty="0" err="1"/>
              <a:t>Morele</a:t>
            </a:r>
            <a:r>
              <a:rPr lang="en-US" dirty="0"/>
              <a:t> regels</a:t>
            </a:r>
          </a:p>
        </p:txBody>
      </p:sp>
    </p:spTree>
    <p:extLst>
      <p:ext uri="{BB962C8B-B14F-4D97-AF65-F5344CB8AC3E}">
        <p14:creationId xmlns:p14="http://schemas.microsoft.com/office/powerpoint/2010/main" val="182583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40" y="1217403"/>
            <a:ext cx="7114540" cy="428835"/>
          </a:xfrm>
        </p:spPr>
        <p:txBody>
          <a:bodyPr/>
          <a:lstStyle/>
          <a:p>
            <a:r>
              <a:rPr lang="en-US" dirty="0" err="1"/>
              <a:t>Principes</a:t>
            </a:r>
            <a:r>
              <a:rPr lang="en-US" dirty="0"/>
              <a:t> </a:t>
            </a:r>
            <a:r>
              <a:rPr lang="en-US" dirty="0" err="1"/>
              <a:t>medische</a:t>
            </a:r>
            <a:r>
              <a:rPr lang="en-US" dirty="0"/>
              <a:t> </a:t>
            </a:r>
            <a:r>
              <a:rPr lang="en-US" dirty="0" err="1"/>
              <a:t>ethiek</a:t>
            </a:r>
            <a:endParaRPr lang="en-US" dirty="0"/>
          </a:p>
        </p:txBody>
      </p:sp>
      <p:sp>
        <p:nvSpPr>
          <p:cNvPr id="3" name="Content Placeholder 2"/>
          <p:cNvSpPr>
            <a:spLocks noGrp="1"/>
          </p:cNvSpPr>
          <p:nvPr>
            <p:ph idx="1"/>
          </p:nvPr>
        </p:nvSpPr>
        <p:spPr/>
        <p:txBody>
          <a:bodyPr/>
          <a:lstStyle/>
          <a:p>
            <a:r>
              <a:rPr lang="en-US" dirty="0" err="1"/>
              <a:t>Niet-schaden</a:t>
            </a:r>
            <a:endParaRPr lang="en-US" dirty="0"/>
          </a:p>
          <a:p>
            <a:endParaRPr lang="en-US" dirty="0"/>
          </a:p>
          <a:p>
            <a:r>
              <a:rPr lang="en-US" dirty="0" err="1"/>
              <a:t>Weldoen</a:t>
            </a:r>
            <a:endParaRPr lang="en-US" dirty="0"/>
          </a:p>
          <a:p>
            <a:endParaRPr lang="en-US" dirty="0"/>
          </a:p>
          <a:p>
            <a:r>
              <a:rPr lang="en-US" dirty="0"/>
              <a:t>Respect </a:t>
            </a:r>
            <a:r>
              <a:rPr lang="en-US" dirty="0" err="1"/>
              <a:t>voor</a:t>
            </a:r>
            <a:r>
              <a:rPr lang="en-US" dirty="0"/>
              <a:t> de </a:t>
            </a:r>
            <a:r>
              <a:rPr lang="en-US" dirty="0" err="1"/>
              <a:t>autonomie</a:t>
            </a:r>
            <a:endParaRPr lang="en-US" dirty="0"/>
          </a:p>
          <a:p>
            <a:endParaRPr lang="en-US" dirty="0"/>
          </a:p>
          <a:p>
            <a:r>
              <a:rPr lang="en-US" dirty="0" err="1"/>
              <a:t>Rechtvaardigheid</a:t>
            </a:r>
            <a:endParaRPr lang="en-US" dirty="0"/>
          </a:p>
        </p:txBody>
      </p:sp>
      <p:sp>
        <p:nvSpPr>
          <p:cNvPr id="4" name="Footer Placeholder 3"/>
          <p:cNvSpPr>
            <a:spLocks noGrp="1"/>
          </p:cNvSpPr>
          <p:nvPr>
            <p:ph type="ftr" sz="quarter" idx="3"/>
          </p:nvPr>
        </p:nvSpPr>
        <p:spPr>
          <a:xfrm>
            <a:off x="910800" y="6404400"/>
            <a:ext cx="4114800" cy="176395"/>
          </a:xfrm>
        </p:spPr>
        <p:txBody>
          <a:bodyPr/>
          <a:lstStyle/>
          <a:p>
            <a:pPr marL="12700">
              <a:lnSpc>
                <a:spcPts val="1535"/>
              </a:lnSpc>
            </a:pPr>
            <a:r>
              <a:rPr lang="nl-NL" dirty="0"/>
              <a:t>Ten Have et al (2009); </a:t>
            </a:r>
            <a:r>
              <a:rPr lang="nl-NL" dirty="0" err="1"/>
              <a:t>Widdershoven</a:t>
            </a:r>
            <a:r>
              <a:rPr lang="nl-NL" dirty="0"/>
              <a:t> 2007</a:t>
            </a:r>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7</a:t>
            </a:fld>
            <a:endParaRPr lang="en-GB" dirty="0"/>
          </a:p>
        </p:txBody>
      </p:sp>
    </p:spTree>
    <p:extLst>
      <p:ext uri="{BB962C8B-B14F-4D97-AF65-F5344CB8AC3E}">
        <p14:creationId xmlns:p14="http://schemas.microsoft.com/office/powerpoint/2010/main" val="256877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40" y="1217403"/>
            <a:ext cx="7114540" cy="428835"/>
          </a:xfrm>
        </p:spPr>
        <p:txBody>
          <a:bodyPr/>
          <a:lstStyle/>
          <a:p>
            <a:r>
              <a:rPr lang="en-US" dirty="0" err="1"/>
              <a:t>Principes</a:t>
            </a:r>
            <a:r>
              <a:rPr lang="en-US" dirty="0"/>
              <a:t> </a:t>
            </a:r>
            <a:r>
              <a:rPr lang="en-US" dirty="0" err="1"/>
              <a:t>medische</a:t>
            </a:r>
            <a:r>
              <a:rPr lang="en-US" dirty="0"/>
              <a:t> </a:t>
            </a:r>
            <a:r>
              <a:rPr lang="en-US" dirty="0" err="1"/>
              <a:t>ethiek</a:t>
            </a:r>
            <a:r>
              <a:rPr lang="en-US" dirty="0"/>
              <a:t> </a:t>
            </a:r>
          </a:p>
        </p:txBody>
      </p:sp>
      <p:sp>
        <p:nvSpPr>
          <p:cNvPr id="3" name="Content Placeholder 2"/>
          <p:cNvSpPr>
            <a:spLocks noGrp="1"/>
          </p:cNvSpPr>
          <p:nvPr>
            <p:ph idx="1"/>
          </p:nvPr>
        </p:nvSpPr>
        <p:spPr/>
        <p:txBody>
          <a:bodyPr/>
          <a:lstStyle/>
          <a:p>
            <a:r>
              <a:rPr lang="en-US" dirty="0" err="1"/>
              <a:t>Botsing</a:t>
            </a:r>
            <a:r>
              <a:rPr lang="en-US" dirty="0"/>
              <a:t> van </a:t>
            </a:r>
            <a:r>
              <a:rPr lang="en-US" dirty="0" err="1"/>
              <a:t>principes</a:t>
            </a:r>
            <a:endParaRPr lang="en-US" dirty="0"/>
          </a:p>
          <a:p>
            <a:endParaRPr lang="en-US" dirty="0"/>
          </a:p>
          <a:p>
            <a:r>
              <a:rPr lang="en-US" dirty="0"/>
              <a:t>(</a:t>
            </a:r>
            <a:r>
              <a:rPr lang="en-US" dirty="0" err="1"/>
              <a:t>Rationele</a:t>
            </a:r>
            <a:r>
              <a:rPr lang="en-US" dirty="0"/>
              <a:t>) </a:t>
            </a:r>
            <a:r>
              <a:rPr lang="en-US" dirty="0" err="1"/>
              <a:t>Afweging</a:t>
            </a:r>
            <a:r>
              <a:rPr lang="en-US" dirty="0"/>
              <a:t> van </a:t>
            </a:r>
            <a:r>
              <a:rPr lang="en-US" dirty="0" err="1"/>
              <a:t>principes</a:t>
            </a:r>
            <a:endParaRPr lang="en-US" dirty="0"/>
          </a:p>
          <a:p>
            <a:endParaRPr lang="en-US" dirty="0"/>
          </a:p>
          <a:p>
            <a:r>
              <a:rPr lang="en-US" dirty="0" err="1"/>
              <a:t>Uitgangspunt</a:t>
            </a:r>
            <a:r>
              <a:rPr lang="en-US" dirty="0"/>
              <a:t> is </a:t>
            </a:r>
            <a:r>
              <a:rPr lang="en-US" dirty="0" err="1"/>
              <a:t>medisch</a:t>
            </a:r>
            <a:r>
              <a:rPr lang="en-US" dirty="0"/>
              <a:t> </a:t>
            </a:r>
            <a:r>
              <a:rPr lang="en-US" dirty="0" err="1"/>
              <a:t>denken</a:t>
            </a:r>
            <a:r>
              <a:rPr lang="en-US" dirty="0"/>
              <a:t> </a:t>
            </a:r>
            <a:r>
              <a:rPr lang="en-US" dirty="0" err="1"/>
              <a:t>en</a:t>
            </a:r>
            <a:r>
              <a:rPr lang="en-US" dirty="0"/>
              <a:t> </a:t>
            </a:r>
            <a:r>
              <a:rPr lang="en-US" dirty="0" err="1"/>
              <a:t>handelen</a:t>
            </a:r>
            <a:endParaRPr lang="en-US" dirty="0"/>
          </a:p>
        </p:txBody>
      </p:sp>
      <p:sp>
        <p:nvSpPr>
          <p:cNvPr id="4" name="Footer Placeholder 3"/>
          <p:cNvSpPr>
            <a:spLocks noGrp="1"/>
          </p:cNvSpPr>
          <p:nvPr>
            <p:ph type="ftr" sz="quarter" idx="3"/>
          </p:nvPr>
        </p:nvSpPr>
        <p:spPr>
          <a:xfrm>
            <a:off x="910800" y="6404400"/>
            <a:ext cx="4114800" cy="176395"/>
          </a:xfrm>
        </p:spPr>
        <p:txBody>
          <a:bodyPr/>
          <a:lstStyle/>
          <a:p>
            <a:pPr marL="12700">
              <a:lnSpc>
                <a:spcPts val="1535"/>
              </a:lnSpc>
            </a:pPr>
            <a:r>
              <a:rPr lang="nl-NL" dirty="0"/>
              <a:t>Ten Have et al (2009); </a:t>
            </a:r>
            <a:r>
              <a:rPr lang="nl-NL" dirty="0" err="1"/>
              <a:t>Widdershoven</a:t>
            </a:r>
            <a:r>
              <a:rPr lang="nl-NL" dirty="0"/>
              <a:t> 2007</a:t>
            </a:r>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8</a:t>
            </a:fld>
            <a:endParaRPr lang="en-GB" dirty="0"/>
          </a:p>
        </p:txBody>
      </p:sp>
    </p:spTree>
    <p:extLst>
      <p:ext uri="{BB962C8B-B14F-4D97-AF65-F5344CB8AC3E}">
        <p14:creationId xmlns:p14="http://schemas.microsoft.com/office/powerpoint/2010/main" val="34860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940" y="1217403"/>
            <a:ext cx="7114540" cy="428835"/>
          </a:xfrm>
        </p:spPr>
        <p:txBody>
          <a:bodyPr/>
          <a:lstStyle/>
          <a:p>
            <a:r>
              <a:rPr lang="en-US" dirty="0" err="1"/>
              <a:t>Principes</a:t>
            </a:r>
            <a:r>
              <a:rPr lang="en-US" dirty="0"/>
              <a:t> </a:t>
            </a:r>
            <a:r>
              <a:rPr lang="en-US" dirty="0" err="1"/>
              <a:t>medische</a:t>
            </a:r>
            <a:r>
              <a:rPr lang="en-US" dirty="0"/>
              <a:t> </a:t>
            </a:r>
            <a:r>
              <a:rPr lang="en-US" dirty="0" err="1"/>
              <a:t>ethiek</a:t>
            </a:r>
            <a:endParaRPr lang="en-US" dirty="0"/>
          </a:p>
        </p:txBody>
      </p:sp>
      <p:sp>
        <p:nvSpPr>
          <p:cNvPr id="3" name="Content Placeholder 2"/>
          <p:cNvSpPr>
            <a:spLocks noGrp="1"/>
          </p:cNvSpPr>
          <p:nvPr>
            <p:ph idx="1"/>
          </p:nvPr>
        </p:nvSpPr>
        <p:spPr/>
        <p:txBody>
          <a:bodyPr>
            <a:normAutofit lnSpcReduction="10000"/>
          </a:bodyPr>
          <a:lstStyle/>
          <a:p>
            <a:r>
              <a:rPr lang="en-US" dirty="0" err="1"/>
              <a:t>Niet-schaden</a:t>
            </a:r>
            <a:r>
              <a:rPr lang="en-US" dirty="0"/>
              <a:t> </a:t>
            </a:r>
            <a:r>
              <a:rPr lang="en-US" dirty="0" err="1"/>
              <a:t>en</a:t>
            </a:r>
            <a:r>
              <a:rPr lang="en-US" dirty="0"/>
              <a:t> </a:t>
            </a:r>
            <a:r>
              <a:rPr lang="en-US" dirty="0" err="1"/>
              <a:t>weldoen</a:t>
            </a:r>
            <a:endParaRPr lang="en-US" dirty="0"/>
          </a:p>
          <a:p>
            <a:endParaRPr lang="en-US" dirty="0"/>
          </a:p>
          <a:p>
            <a:r>
              <a:rPr lang="en-US" dirty="0" err="1"/>
              <a:t>Alles</a:t>
            </a:r>
            <a:r>
              <a:rPr lang="en-US" dirty="0"/>
              <a:t> </a:t>
            </a:r>
            <a:r>
              <a:rPr lang="en-US" dirty="0" err="1"/>
              <a:t>doen</a:t>
            </a:r>
            <a:r>
              <a:rPr lang="en-US" dirty="0"/>
              <a:t> wat de </a:t>
            </a:r>
            <a:r>
              <a:rPr lang="en-US" dirty="0" err="1"/>
              <a:t>gezondheid</a:t>
            </a:r>
            <a:r>
              <a:rPr lang="en-US" dirty="0"/>
              <a:t> </a:t>
            </a:r>
            <a:r>
              <a:rPr lang="en-US" dirty="0" err="1"/>
              <a:t>bevordert</a:t>
            </a:r>
            <a:endParaRPr lang="en-US" dirty="0"/>
          </a:p>
          <a:p>
            <a:endParaRPr lang="en-US" dirty="0"/>
          </a:p>
          <a:p>
            <a:r>
              <a:rPr lang="en-US" dirty="0" err="1"/>
              <a:t>Afzien</a:t>
            </a:r>
            <a:r>
              <a:rPr lang="en-US" dirty="0"/>
              <a:t> van </a:t>
            </a:r>
            <a:r>
              <a:rPr lang="en-US" dirty="0" err="1"/>
              <a:t>elke</a:t>
            </a:r>
            <a:r>
              <a:rPr lang="en-US" dirty="0"/>
              <a:t> </a:t>
            </a:r>
            <a:r>
              <a:rPr lang="en-US" dirty="0" err="1"/>
              <a:t>behandeling</a:t>
            </a:r>
            <a:r>
              <a:rPr lang="en-US" dirty="0"/>
              <a:t> die </a:t>
            </a:r>
            <a:r>
              <a:rPr lang="en-US" dirty="0" err="1"/>
              <a:t>schaadt</a:t>
            </a:r>
            <a:endParaRPr lang="en-US" dirty="0"/>
          </a:p>
          <a:p>
            <a:endParaRPr lang="en-US" dirty="0"/>
          </a:p>
          <a:p>
            <a:r>
              <a:rPr lang="en-US" dirty="0"/>
              <a:t>Wat is </a:t>
            </a:r>
            <a:r>
              <a:rPr lang="en-US" dirty="0" err="1"/>
              <a:t>schade</a:t>
            </a:r>
            <a:r>
              <a:rPr lang="en-US" dirty="0"/>
              <a:t>?</a:t>
            </a:r>
          </a:p>
          <a:p>
            <a:pPr lvl="1"/>
            <a:r>
              <a:rPr lang="en-US" dirty="0" err="1"/>
              <a:t>Fysieke</a:t>
            </a:r>
            <a:r>
              <a:rPr lang="en-US" dirty="0"/>
              <a:t> of </a:t>
            </a:r>
            <a:r>
              <a:rPr lang="en-US" dirty="0" err="1"/>
              <a:t>psychische</a:t>
            </a:r>
            <a:r>
              <a:rPr lang="en-US" dirty="0"/>
              <a:t> </a:t>
            </a:r>
            <a:r>
              <a:rPr lang="en-US" dirty="0" err="1"/>
              <a:t>schade</a:t>
            </a:r>
            <a:endParaRPr lang="en-US" dirty="0"/>
          </a:p>
          <a:p>
            <a:pPr lvl="1"/>
            <a:r>
              <a:rPr lang="en-US" dirty="0" err="1"/>
              <a:t>Schade</a:t>
            </a:r>
            <a:r>
              <a:rPr lang="en-US" dirty="0"/>
              <a:t> </a:t>
            </a:r>
            <a:r>
              <a:rPr lang="en-US" dirty="0" err="1"/>
              <a:t>aan</a:t>
            </a:r>
            <a:r>
              <a:rPr lang="en-US" dirty="0"/>
              <a:t> </a:t>
            </a:r>
            <a:r>
              <a:rPr lang="en-US" dirty="0" err="1"/>
              <a:t>belangen</a:t>
            </a:r>
            <a:endParaRPr lang="en-US" dirty="0"/>
          </a:p>
          <a:p>
            <a:pPr lvl="1"/>
            <a:r>
              <a:rPr lang="en-US" dirty="0" err="1"/>
              <a:t>Inbreuk</a:t>
            </a:r>
            <a:r>
              <a:rPr lang="en-US" dirty="0"/>
              <a:t> op </a:t>
            </a:r>
            <a:r>
              <a:rPr lang="en-US" dirty="0" err="1"/>
              <a:t>morele</a:t>
            </a:r>
            <a:r>
              <a:rPr lang="en-US" dirty="0"/>
              <a:t> </a:t>
            </a:r>
            <a:r>
              <a:rPr lang="en-US" dirty="0" err="1"/>
              <a:t>integriteit</a:t>
            </a:r>
            <a:endParaRPr lang="en-US" dirty="0"/>
          </a:p>
        </p:txBody>
      </p:sp>
      <p:sp>
        <p:nvSpPr>
          <p:cNvPr id="4" name="Footer Placeholder 3"/>
          <p:cNvSpPr>
            <a:spLocks noGrp="1"/>
          </p:cNvSpPr>
          <p:nvPr>
            <p:ph type="ftr" sz="quarter" idx="3"/>
          </p:nvPr>
        </p:nvSpPr>
        <p:spPr>
          <a:xfrm>
            <a:off x="910800" y="6404400"/>
            <a:ext cx="4114800" cy="176395"/>
          </a:xfrm>
        </p:spPr>
        <p:txBody>
          <a:bodyPr/>
          <a:lstStyle/>
          <a:p>
            <a:pPr marL="12700">
              <a:lnSpc>
                <a:spcPts val="1535"/>
              </a:lnSpc>
            </a:pPr>
            <a:r>
              <a:rPr lang="nl-NL" dirty="0"/>
              <a:t>Ten Have et al (2009)</a:t>
            </a:r>
          </a:p>
        </p:txBody>
      </p:sp>
      <p:sp>
        <p:nvSpPr>
          <p:cNvPr id="5" name="Slide Number Placeholder 4"/>
          <p:cNvSpPr>
            <a:spLocks noGrp="1"/>
          </p:cNvSpPr>
          <p:nvPr>
            <p:ph type="sldNum" sz="quarter" idx="4"/>
          </p:nvPr>
        </p:nvSpPr>
        <p:spPr/>
        <p:txBody>
          <a:bodyPr/>
          <a:lstStyle/>
          <a:p>
            <a:pPr marL="25400">
              <a:lnSpc>
                <a:spcPts val="1425"/>
              </a:lnSpc>
            </a:pPr>
            <a:fld id="{68BC35B1-DB37-4D69-B23B-4C9E9B475BB5}" type="slidenum">
              <a:rPr lang="en-GB" smtClean="0"/>
              <a:pPr marL="25400">
                <a:lnSpc>
                  <a:spcPts val="1425"/>
                </a:lnSpc>
              </a:pPr>
              <a:t>9</a:t>
            </a:fld>
            <a:endParaRPr lang="en-GB" dirty="0"/>
          </a:p>
        </p:txBody>
      </p:sp>
    </p:spTree>
    <p:extLst>
      <p:ext uri="{BB962C8B-B14F-4D97-AF65-F5344CB8AC3E}">
        <p14:creationId xmlns:p14="http://schemas.microsoft.com/office/powerpoint/2010/main" val="118854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e7eb5fd271471ceb031aa7637231df710576e42"/>
</p:tagLst>
</file>

<file path=ppt/theme/theme1.xml><?xml version="1.0" encoding="utf-8"?>
<a:theme xmlns:a="http://schemas.openxmlformats.org/drawingml/2006/main" name="Kantoorthema">
  <a:themeElements>
    <a:clrScheme name="HHS">
      <a:dk1>
        <a:sysClr val="windowText" lastClr="000000"/>
      </a:dk1>
      <a:lt1>
        <a:sysClr val="window" lastClr="FFFFFF"/>
      </a:lt1>
      <a:dk2>
        <a:srgbClr val="213343"/>
      </a:dk2>
      <a:lt2>
        <a:srgbClr val="E7E6E6"/>
      </a:lt2>
      <a:accent1>
        <a:srgbClr val="9EA700"/>
      </a:accent1>
      <a:accent2>
        <a:srgbClr val="213343"/>
      </a:accent2>
      <a:accent3>
        <a:srgbClr val="9EA700"/>
      </a:accent3>
      <a:accent4>
        <a:srgbClr val="213343"/>
      </a:accent4>
      <a:accent5>
        <a:srgbClr val="9EA700"/>
      </a:accent5>
      <a:accent6>
        <a:srgbClr val="213343"/>
      </a:accent6>
      <a:hlink>
        <a:srgbClr val="213343"/>
      </a:hlink>
      <a:folHlink>
        <a:srgbClr val="213343"/>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2000" dirty="0" smtClean="0">
            <a:solidFill>
              <a:srgbClr val="213343"/>
            </a:solidFill>
            <a:latin typeface="+mj-lt"/>
          </a:defRPr>
        </a:defPPr>
      </a:lstStyle>
    </a:txDef>
  </a:objectDefaults>
  <a:extraClrSchemeLst/>
  <a:extLst>
    <a:ext uri="{05A4C25C-085E-4340-85A3-A5531E510DB2}">
      <thm15:themeFamily xmlns:thm15="http://schemas.microsoft.com/office/thememl/2012/main" name="HHS-ppt-template-NL-16x9" id="{088E9C5B-7272-814F-B966-5AFBBEBA7DAA}" vid="{777E0F1A-08F6-7F4C-9C2F-E163E2249B9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HHS-ppt-template-NL-16x9</Template>
  <TotalTime>79624</TotalTime>
  <Words>2652</Words>
  <Application>Microsoft Office PowerPoint</Application>
  <PresentationFormat>Breedbeeld</PresentationFormat>
  <Paragraphs>311</Paragraphs>
  <Slides>31</Slides>
  <Notes>16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31</vt:i4>
      </vt:variant>
    </vt:vector>
  </HeadingPairs>
  <TitlesOfParts>
    <vt:vector size="35" baseType="lpstr">
      <vt:lpstr>Arial</vt:lpstr>
      <vt:lpstr>Arial Black</vt:lpstr>
      <vt:lpstr>Calibri</vt:lpstr>
      <vt:lpstr>Kantoorthema</vt:lpstr>
      <vt:lpstr>Professionaliteit en Goede zorg Medische ethiek &amp; Zorg Ethiek</vt:lpstr>
      <vt:lpstr>Leerdoelen </vt:lpstr>
      <vt:lpstr>Inhoud</vt:lpstr>
      <vt:lpstr>Opdracht Heinz Dilemma</vt:lpstr>
      <vt:lpstr>PowerPoint-presentatie</vt:lpstr>
      <vt:lpstr>Medsiche ethiek in het verleden</vt:lpstr>
      <vt:lpstr>Principes medische ethiek</vt:lpstr>
      <vt:lpstr>Principes medische ethiek </vt:lpstr>
      <vt:lpstr>Principes medische ethiek</vt:lpstr>
      <vt:lpstr>Principes medische ethiek</vt:lpstr>
      <vt:lpstr>Principes medische ethiek</vt:lpstr>
      <vt:lpstr>Respect voor de autonomie</vt:lpstr>
      <vt:lpstr>Respect voor de autonomie </vt:lpstr>
      <vt:lpstr>Respect voor de autonomie</vt:lpstr>
      <vt:lpstr>Respect voor de autonomie</vt:lpstr>
      <vt:lpstr>Respect voor de autonomie</vt:lpstr>
      <vt:lpstr>Respect voor de autonomie </vt:lpstr>
      <vt:lpstr>Rechtvaardigheid</vt:lpstr>
      <vt:lpstr>PowerPoint-presentatie</vt:lpstr>
      <vt:lpstr>Zorgethiek</vt:lpstr>
      <vt:lpstr>Zorgethiek</vt:lpstr>
      <vt:lpstr>Zorgethiek</vt:lpstr>
      <vt:lpstr>Zorgethiek</vt:lpstr>
      <vt:lpstr>Zorgethiek</vt:lpstr>
      <vt:lpstr>Zorgethiek</vt:lpstr>
      <vt:lpstr>Zorgethiek</vt:lpstr>
      <vt:lpstr>Zorgethiek: belemmeringen goede zorg</vt:lpstr>
      <vt:lpstr>Dilemma van Heinz (van Nistelrooij, 2008)</vt:lpstr>
      <vt:lpstr>Leerdoelen</vt:lpstr>
      <vt:lpstr>Bronnen</vt:lpstr>
      <vt:lpstr>PowerPoint-presentatie</vt:lpstr>
    </vt:vector>
  </TitlesOfParts>
  <Manager/>
  <Company>HHS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Kwalitatief onderzoek</dc:title>
  <dc:subject/>
  <dc:creator>Oueslati, R.</dc:creator>
  <cp:keywords/>
  <dc:description/>
  <cp:lastModifiedBy>Roukayya</cp:lastModifiedBy>
  <cp:revision>166</cp:revision>
  <dcterms:created xsi:type="dcterms:W3CDTF">2018-11-13T09:00:03Z</dcterms:created>
  <dcterms:modified xsi:type="dcterms:W3CDTF">2020-01-06T02:59:50Z</dcterms:modified>
  <cp:category/>
</cp:coreProperties>
</file>