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6" r:id="rId8"/>
    <p:sldId id="269" r:id="rId9"/>
    <p:sldId id="270" r:id="rId10"/>
    <p:sldId id="267" r:id="rId11"/>
    <p:sldId id="268" r:id="rId12"/>
    <p:sldId id="271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D3A013C6-5F55-B142-9290-64515C9E5C8C}">
          <p14:sldIdLst>
            <p14:sldId id="256"/>
            <p14:sldId id="260"/>
          </p14:sldIdLst>
        </p14:section>
        <p14:section name="Presentatie" id="{FA00A26E-548D-464D-A15F-40A49EFC5B77}">
          <p14:sldIdLst>
            <p14:sldId id="261"/>
            <p14:sldId id="262"/>
            <p14:sldId id="263"/>
            <p14:sldId id="264"/>
            <p14:sldId id="266"/>
            <p14:sldId id="269"/>
            <p14:sldId id="270"/>
            <p14:sldId id="267"/>
            <p14:sldId id="268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343"/>
    <a:srgbClr val="909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967" autoAdjust="0"/>
    <p:restoredTop sz="89007" autoAdjust="0"/>
  </p:normalViewPr>
  <p:slideViewPr>
    <p:cSldViewPr snapToGrid="0" showGuides="1">
      <p:cViewPr varScale="1">
        <p:scale>
          <a:sx n="107" d="100"/>
          <a:sy n="107" d="100"/>
        </p:scale>
        <p:origin x="120" y="2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82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35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E45A5-A29D-4E3B-B598-F32F75400083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5EA7-A535-4ACE-B87A-C2984926A9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839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8CFED-38D0-4B88-9B36-FF395476E392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ACC1F-386F-4E42-8E38-7BACBF4933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9178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Studenten</a:t>
            </a:r>
            <a:r>
              <a:rPr lang="en-US" dirty="0" smtClean="0"/>
              <a:t> die al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onderwerp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het </a:t>
            </a:r>
            <a:r>
              <a:rPr lang="en-US" dirty="0" err="1" smtClean="0"/>
              <a:t>onderdeel</a:t>
            </a:r>
            <a:r>
              <a:rPr lang="en-US" dirty="0" smtClean="0"/>
              <a:t> </a:t>
            </a:r>
            <a:r>
              <a:rPr lang="en-US" dirty="0" err="1" smtClean="0"/>
              <a:t>Advies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, </a:t>
            </a:r>
            <a:r>
              <a:rPr lang="en-US" dirty="0" err="1" smtClean="0"/>
              <a:t>gaan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1 </a:t>
            </a:r>
            <a:r>
              <a:rPr lang="en-US" dirty="0" err="1" smtClean="0"/>
              <a:t>kant</a:t>
            </a:r>
            <a:r>
              <a:rPr lang="en-US" dirty="0" smtClean="0"/>
              <a:t> van het </a:t>
            </a:r>
            <a:r>
              <a:rPr lang="en-US" dirty="0" err="1" smtClean="0"/>
              <a:t>lokaal</a:t>
            </a:r>
            <a:r>
              <a:rPr lang="en-US" dirty="0" smtClean="0"/>
              <a:t> </a:t>
            </a:r>
            <a:r>
              <a:rPr lang="en-US" dirty="0" err="1" smtClean="0"/>
              <a:t>staan</a:t>
            </a:r>
            <a:endParaRPr lang="en-US" dirty="0" smtClean="0"/>
          </a:p>
          <a:p>
            <a:r>
              <a:rPr lang="en-US" dirty="0" err="1" smtClean="0"/>
              <a:t>Studenten</a:t>
            </a:r>
            <a:r>
              <a:rPr lang="en-US" dirty="0" smtClean="0"/>
              <a:t> die nog </a:t>
            </a:r>
            <a:r>
              <a:rPr lang="en-US" dirty="0" err="1" smtClean="0"/>
              <a:t>geen</a:t>
            </a:r>
            <a:r>
              <a:rPr lang="en-US" dirty="0" smtClean="0"/>
              <a:t> </a:t>
            </a:r>
            <a:r>
              <a:rPr lang="en-US" dirty="0" err="1" smtClean="0"/>
              <a:t>onderwerp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 </a:t>
            </a:r>
            <a:r>
              <a:rPr lang="en-US" dirty="0" err="1" smtClean="0"/>
              <a:t>gaan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de </a:t>
            </a:r>
            <a:r>
              <a:rPr lang="en-US" dirty="0" err="1" smtClean="0"/>
              <a:t>andere</a:t>
            </a:r>
            <a:r>
              <a:rPr lang="en-US" dirty="0" smtClean="0"/>
              <a:t> </a:t>
            </a:r>
            <a:r>
              <a:rPr lang="en-US" dirty="0" err="1" smtClean="0"/>
              <a:t>kant</a:t>
            </a:r>
            <a:r>
              <a:rPr lang="en-US" dirty="0" smtClean="0"/>
              <a:t> van het </a:t>
            </a:r>
            <a:r>
              <a:rPr lang="en-US" dirty="0" err="1" smtClean="0"/>
              <a:t>lokaal</a:t>
            </a:r>
            <a:r>
              <a:rPr lang="en-US" dirty="0" smtClean="0"/>
              <a:t> </a:t>
            </a:r>
            <a:r>
              <a:rPr lang="en-US" dirty="0" err="1" smtClean="0"/>
              <a:t>staan</a:t>
            </a:r>
            <a:endParaRPr lang="en-US" dirty="0" smtClean="0"/>
          </a:p>
          <a:p>
            <a:r>
              <a:rPr lang="en-US" dirty="0" err="1" smtClean="0"/>
              <a:t>Studenten</a:t>
            </a:r>
            <a:r>
              <a:rPr lang="en-US" dirty="0" smtClean="0"/>
              <a:t> die </a:t>
            </a:r>
            <a:r>
              <a:rPr lang="en-US" dirty="0" err="1" smtClean="0"/>
              <a:t>twijfelen</a:t>
            </a:r>
            <a:r>
              <a:rPr lang="en-US" dirty="0" smtClean="0"/>
              <a:t> </a:t>
            </a:r>
            <a:r>
              <a:rPr lang="en-US" dirty="0" err="1" smtClean="0"/>
              <a:t>tussen</a:t>
            </a:r>
            <a:r>
              <a:rPr lang="en-US" dirty="0" smtClean="0"/>
              <a:t> </a:t>
            </a:r>
            <a:r>
              <a:rPr lang="en-US" dirty="0" err="1" smtClean="0"/>
              <a:t>onderwerpen</a:t>
            </a:r>
            <a:r>
              <a:rPr lang="en-US" dirty="0" smtClean="0"/>
              <a:t> </a:t>
            </a:r>
            <a:r>
              <a:rPr lang="en-US" dirty="0" err="1" smtClean="0"/>
              <a:t>gaan</a:t>
            </a:r>
            <a:r>
              <a:rPr lang="en-US" dirty="0" smtClean="0"/>
              <a:t> in het </a:t>
            </a:r>
            <a:r>
              <a:rPr lang="en-US" dirty="0" err="1" smtClean="0"/>
              <a:t>midden</a:t>
            </a:r>
            <a:r>
              <a:rPr lang="en-US" dirty="0" smtClean="0"/>
              <a:t> </a:t>
            </a:r>
            <a:r>
              <a:rPr lang="en-US" dirty="0" err="1" smtClean="0"/>
              <a:t>staan</a:t>
            </a:r>
            <a:r>
              <a:rPr lang="en-US" dirty="0" smtClean="0"/>
              <a:t>.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57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minuten</a:t>
            </a:r>
            <a:endParaRPr lang="en-US" dirty="0" smtClean="0"/>
          </a:p>
          <a:p>
            <a:r>
              <a:rPr lang="en-US" dirty="0" err="1" smtClean="0"/>
              <a:t>Studenten</a:t>
            </a:r>
            <a:r>
              <a:rPr lang="en-US" baseline="0" dirty="0" smtClean="0"/>
              <a:t> die </a:t>
            </a:r>
            <a:r>
              <a:rPr lang="en-US" baseline="0" dirty="0" err="1" smtClean="0"/>
              <a:t>zeker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zijn</a:t>
            </a:r>
            <a:r>
              <a:rPr lang="en-US" baseline="0" dirty="0" smtClean="0"/>
              <a:t> van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onderwerp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gekoppeld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studenten</a:t>
            </a:r>
            <a:r>
              <a:rPr lang="en-US" baseline="0" dirty="0" smtClean="0"/>
              <a:t> die het nog niet </a:t>
            </a:r>
            <a:r>
              <a:rPr lang="en-US" baseline="0" dirty="0" err="1" smtClean="0"/>
              <a:t>weten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Studenten</a:t>
            </a:r>
            <a:r>
              <a:rPr lang="en-US" baseline="0" dirty="0" smtClean="0"/>
              <a:t> die het nog niet </a:t>
            </a:r>
            <a:r>
              <a:rPr lang="en-US" baseline="0" dirty="0" err="1" smtClean="0"/>
              <a:t>weten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gaan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studenten</a:t>
            </a:r>
            <a:r>
              <a:rPr lang="en-US" baseline="0" dirty="0" smtClean="0"/>
              <a:t> die het </a:t>
            </a:r>
            <a:r>
              <a:rPr lang="en-US" baseline="0" dirty="0" err="1" smtClean="0"/>
              <a:t>zeker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weten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interviewen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677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30 </a:t>
            </a:r>
            <a:r>
              <a:rPr lang="en-US" dirty="0" err="1" smtClean="0"/>
              <a:t>minuten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4711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“De </a:t>
            </a:r>
            <a:r>
              <a:rPr lang="en-US" dirty="0" err="1" smtClean="0"/>
              <a:t>overdracht</a:t>
            </a:r>
            <a:r>
              <a:rPr lang="en-US" dirty="0" smtClean="0"/>
              <a:t> </a:t>
            </a:r>
            <a:r>
              <a:rPr lang="en-US" dirty="0" err="1" smtClean="0"/>
              <a:t>tussen</a:t>
            </a:r>
            <a:r>
              <a:rPr lang="en-US" dirty="0" smtClean="0"/>
              <a:t> dag-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avonddienst</a:t>
            </a:r>
            <a:r>
              <a:rPr lang="en-US" dirty="0" smtClean="0"/>
              <a:t> is het </a:t>
            </a:r>
            <a:r>
              <a:rPr lang="en-US" dirty="0" err="1" smtClean="0"/>
              <a:t>probleem</a:t>
            </a:r>
            <a:r>
              <a:rPr lang="en-US" dirty="0" smtClean="0"/>
              <a:t>”</a:t>
            </a:r>
          </a:p>
          <a:p>
            <a:r>
              <a:rPr lang="en-US" i="1" dirty="0" err="1" smtClean="0"/>
              <a:t>Waarom</a:t>
            </a:r>
            <a:r>
              <a:rPr lang="en-US" i="1" dirty="0" smtClean="0"/>
              <a:t>?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wordt</a:t>
            </a:r>
            <a:r>
              <a:rPr lang="en-US" dirty="0" smtClean="0"/>
              <a:t> niet de </a:t>
            </a:r>
            <a:r>
              <a:rPr lang="en-US" dirty="0" err="1" smtClean="0"/>
              <a:t>juiste</a:t>
            </a:r>
            <a:r>
              <a:rPr lang="en-US" dirty="0" smtClean="0"/>
              <a:t> </a:t>
            </a:r>
            <a:r>
              <a:rPr lang="en-US" dirty="0" err="1" smtClean="0"/>
              <a:t>informatie</a:t>
            </a:r>
            <a:r>
              <a:rPr lang="en-US" dirty="0" smtClean="0"/>
              <a:t> </a:t>
            </a:r>
            <a:r>
              <a:rPr lang="en-US" dirty="0" err="1" smtClean="0"/>
              <a:t>gedeeld</a:t>
            </a:r>
            <a:r>
              <a:rPr lang="en-US" dirty="0" smtClean="0"/>
              <a:t>, </a:t>
            </a:r>
            <a:r>
              <a:rPr lang="en-US" dirty="0" err="1" smtClean="0"/>
              <a:t>waardoor</a:t>
            </a:r>
            <a:r>
              <a:rPr lang="en-US" dirty="0" smtClean="0"/>
              <a:t> </a:t>
            </a:r>
            <a:r>
              <a:rPr lang="en-US" dirty="0" err="1" smtClean="0"/>
              <a:t>vpk</a:t>
            </a:r>
            <a:r>
              <a:rPr lang="en-US" dirty="0" smtClean="0"/>
              <a:t> niet op de </a:t>
            </a:r>
            <a:r>
              <a:rPr lang="en-US" dirty="0" err="1" smtClean="0"/>
              <a:t>hoogte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van </a:t>
            </a:r>
            <a:r>
              <a:rPr lang="en-US" dirty="0" err="1" smtClean="0"/>
              <a:t>cruciale</a:t>
            </a:r>
            <a:r>
              <a:rPr lang="en-US" dirty="0" smtClean="0"/>
              <a:t> </a:t>
            </a:r>
            <a:r>
              <a:rPr lang="en-US" dirty="0" err="1" smtClean="0"/>
              <a:t>zaken</a:t>
            </a:r>
            <a:r>
              <a:rPr lang="en-US" dirty="0" smtClean="0"/>
              <a:t>”.</a:t>
            </a:r>
          </a:p>
          <a:p>
            <a:r>
              <a:rPr lang="en-US" i="1" dirty="0" err="1" smtClean="0"/>
              <a:t>Waarom</a:t>
            </a:r>
            <a:r>
              <a:rPr lang="en-US" i="1" dirty="0" smtClean="0"/>
              <a:t>?</a:t>
            </a: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vindt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mondelinge</a:t>
            </a:r>
            <a:r>
              <a:rPr lang="en-US" dirty="0" smtClean="0"/>
              <a:t> </a:t>
            </a:r>
            <a:r>
              <a:rPr lang="en-US" dirty="0" err="1" smtClean="0"/>
              <a:t>overdracht</a:t>
            </a:r>
            <a:r>
              <a:rPr lang="en-US" dirty="0" smtClean="0"/>
              <a:t> </a:t>
            </a:r>
            <a:r>
              <a:rPr lang="en-US" dirty="0" err="1" smtClean="0"/>
              <a:t>plaats</a:t>
            </a:r>
            <a:r>
              <a:rPr lang="en-US" dirty="0" smtClean="0"/>
              <a:t>, maar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gaat</a:t>
            </a:r>
            <a:r>
              <a:rPr lang="en-US" dirty="0" smtClean="0"/>
              <a:t> </a:t>
            </a:r>
            <a:r>
              <a:rPr lang="en-US" dirty="0" err="1" smtClean="0"/>
              <a:t>meer</a:t>
            </a:r>
            <a:r>
              <a:rPr lang="en-US" dirty="0" smtClean="0"/>
              <a:t> over hoe </a:t>
            </a:r>
            <a:r>
              <a:rPr lang="en-US" dirty="0" err="1" smtClean="0"/>
              <a:t>chagrijnig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 is”.</a:t>
            </a:r>
          </a:p>
          <a:p>
            <a:r>
              <a:rPr lang="en-US" i="1" dirty="0" err="1" smtClean="0"/>
              <a:t>Waarom</a:t>
            </a:r>
            <a:r>
              <a:rPr lang="en-US" i="1" dirty="0" smtClean="0"/>
              <a:t>?</a:t>
            </a:r>
            <a:endParaRPr lang="en-US" dirty="0" smtClean="0"/>
          </a:p>
          <a:p>
            <a:r>
              <a:rPr lang="en-US" dirty="0" smtClean="0"/>
              <a:t>“Het is niet </a:t>
            </a:r>
            <a:r>
              <a:rPr lang="en-US" dirty="0" err="1" smtClean="0"/>
              <a:t>duidelijk</a:t>
            </a:r>
            <a:r>
              <a:rPr lang="en-US" dirty="0" smtClean="0"/>
              <a:t> </a:t>
            </a:r>
            <a:r>
              <a:rPr lang="en-US" dirty="0" err="1" smtClean="0"/>
              <a:t>welke</a:t>
            </a:r>
            <a:r>
              <a:rPr lang="en-US" dirty="0" smtClean="0"/>
              <a:t> </a:t>
            </a:r>
            <a:r>
              <a:rPr lang="en-US" dirty="0" err="1" smtClean="0"/>
              <a:t>informatie</a:t>
            </a:r>
            <a:r>
              <a:rPr lang="en-US" dirty="0" smtClean="0"/>
              <a:t> </a:t>
            </a:r>
            <a:r>
              <a:rPr lang="en-US" dirty="0" err="1" smtClean="0"/>
              <a:t>gedeeld</a:t>
            </a:r>
            <a:r>
              <a:rPr lang="en-US" dirty="0" smtClean="0"/>
              <a:t>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 in de </a:t>
            </a:r>
            <a:r>
              <a:rPr lang="en-US" dirty="0" err="1" smtClean="0"/>
              <a:t>overdracht</a:t>
            </a:r>
            <a:r>
              <a:rPr lang="en-US" dirty="0" smtClean="0"/>
              <a:t>, wat relevant is </a:t>
            </a:r>
            <a:r>
              <a:rPr lang="en-US" dirty="0" err="1" smtClean="0"/>
              <a:t>en</a:t>
            </a:r>
            <a:r>
              <a:rPr lang="en-US" dirty="0" smtClean="0"/>
              <a:t> wat niet” </a:t>
            </a:r>
          </a:p>
          <a:p>
            <a:r>
              <a:rPr lang="en-US" i="1" dirty="0" err="1" smtClean="0"/>
              <a:t>Waarom</a:t>
            </a:r>
            <a:r>
              <a:rPr lang="en-US" i="1" dirty="0" smtClean="0"/>
              <a:t> is </a:t>
            </a:r>
            <a:r>
              <a:rPr lang="en-US" i="1" dirty="0" err="1" smtClean="0"/>
              <a:t>dat</a:t>
            </a:r>
            <a:r>
              <a:rPr lang="en-US" i="1" dirty="0" smtClean="0"/>
              <a:t> </a:t>
            </a:r>
            <a:r>
              <a:rPr lang="en-US" i="1" dirty="0" err="1" smtClean="0"/>
              <a:t>een</a:t>
            </a:r>
            <a:r>
              <a:rPr lang="en-US" i="1" dirty="0" smtClean="0"/>
              <a:t> </a:t>
            </a:r>
            <a:r>
              <a:rPr lang="en-US" i="1" dirty="0" err="1" smtClean="0"/>
              <a:t>probleem</a:t>
            </a:r>
            <a:r>
              <a:rPr lang="en-US" i="1" dirty="0" smtClean="0"/>
              <a:t>?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relevante</a:t>
            </a:r>
            <a:r>
              <a:rPr lang="en-US" dirty="0" smtClean="0"/>
              <a:t> </a:t>
            </a:r>
            <a:r>
              <a:rPr lang="en-US" dirty="0" err="1" smtClean="0"/>
              <a:t>informatie</a:t>
            </a:r>
            <a:r>
              <a:rPr lang="en-US" dirty="0" smtClean="0"/>
              <a:t> niet </a:t>
            </a:r>
            <a:r>
              <a:rPr lang="en-US" dirty="0" err="1" smtClean="0"/>
              <a:t>gedeeld</a:t>
            </a:r>
            <a:r>
              <a:rPr lang="en-US" dirty="0" smtClean="0"/>
              <a:t> </a:t>
            </a:r>
            <a:r>
              <a:rPr lang="en-US" dirty="0" err="1" smtClean="0"/>
              <a:t>wordt</a:t>
            </a:r>
            <a:r>
              <a:rPr lang="en-US" dirty="0" smtClean="0"/>
              <a:t>,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de </a:t>
            </a:r>
            <a:r>
              <a:rPr lang="en-US" dirty="0" err="1" smtClean="0"/>
              <a:t>patientveiligheid</a:t>
            </a:r>
            <a:r>
              <a:rPr lang="en-US" dirty="0" smtClean="0"/>
              <a:t> in </a:t>
            </a:r>
            <a:r>
              <a:rPr lang="en-US" dirty="0" err="1" smtClean="0"/>
              <a:t>gevaar</a:t>
            </a:r>
            <a:r>
              <a:rPr lang="en-US" dirty="0" smtClean="0"/>
              <a:t> </a:t>
            </a:r>
            <a:r>
              <a:rPr lang="en-US" dirty="0" err="1" smtClean="0"/>
              <a:t>brengen</a:t>
            </a:r>
            <a:r>
              <a:rPr lang="en-US" dirty="0" smtClean="0"/>
              <a:t>”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75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0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800" b="1" kern="1200" cap="all" spc="-5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0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800" kern="1200" spc="-5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3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5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3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Versie/Datum</a:t>
            </a:r>
          </a:p>
        </p:txBody>
      </p:sp>
    </p:spTree>
    <p:extLst>
      <p:ext uri="{BB962C8B-B14F-4D97-AF65-F5344CB8AC3E}">
        <p14:creationId xmlns:p14="http://schemas.microsoft.com/office/powerpoint/2010/main" val="2880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54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5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3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0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596" cy="5080494"/>
          </a:xfrm>
          <a:custGeom>
            <a:avLst/>
            <a:gdLst>
              <a:gd name="connsiteX0" fmla="*/ 0 w 6096596"/>
              <a:gd name="connsiteY0" fmla="*/ 0 h 5080494"/>
              <a:gd name="connsiteX1" fmla="*/ 6096596 w 6096596"/>
              <a:gd name="connsiteY1" fmla="*/ 0 h 5080494"/>
              <a:gd name="connsiteX2" fmla="*/ 5908637 w 6096596"/>
              <a:gd name="connsiteY2" fmla="*/ 4479966 h 5080494"/>
              <a:gd name="connsiteX3" fmla="*/ 10 w 6096596"/>
              <a:gd name="connsiteY3" fmla="*/ 5080494 h 5080494"/>
              <a:gd name="connsiteX4" fmla="*/ 0 w 6096596"/>
              <a:gd name="connsiteY4" fmla="*/ 5080494 h 508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96" h="5080494">
                <a:moveTo>
                  <a:pt x="0" y="0"/>
                </a:moveTo>
                <a:lnTo>
                  <a:pt x="6096596" y="0"/>
                </a:lnTo>
                <a:lnTo>
                  <a:pt x="5908637" y="4479966"/>
                </a:lnTo>
                <a:lnTo>
                  <a:pt x="10" y="5080494"/>
                </a:lnTo>
                <a:lnTo>
                  <a:pt x="0" y="508049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8" name="object 3"/>
          <p:cNvSpPr/>
          <p:nvPr userDrawn="1"/>
        </p:nvSpPr>
        <p:spPr>
          <a:xfrm>
            <a:off x="0" y="4674059"/>
            <a:ext cx="6299835" cy="2184400"/>
          </a:xfrm>
          <a:custGeom>
            <a:avLst/>
            <a:gdLst/>
            <a:ahLst/>
            <a:cxnLst/>
            <a:rect l="l" t="t" r="r" b="b"/>
            <a:pathLst>
              <a:path w="6299835" h="2184400">
                <a:moveTo>
                  <a:pt x="5893371" y="0"/>
                </a:moveTo>
                <a:lnTo>
                  <a:pt x="0" y="609663"/>
                </a:lnTo>
                <a:lnTo>
                  <a:pt x="0" y="2183942"/>
                </a:lnTo>
                <a:lnTo>
                  <a:pt x="6299809" y="2183942"/>
                </a:lnTo>
                <a:lnTo>
                  <a:pt x="58933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Afbeelding 12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9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/>
          <p:cNvSpPr>
            <a:spLocks noGrp="1"/>
          </p:cNvSpPr>
          <p:nvPr>
            <p:ph type="pic" sz="quarter" idx="12"/>
          </p:nvPr>
        </p:nvSpPr>
        <p:spPr>
          <a:xfrm>
            <a:off x="-7620" y="0"/>
            <a:ext cx="5913120" cy="6858000"/>
          </a:xfrm>
          <a:custGeom>
            <a:avLst/>
            <a:gdLst>
              <a:gd name="connsiteX0" fmla="*/ 0 w 5905500"/>
              <a:gd name="connsiteY0" fmla="*/ 4133849 h 6858000"/>
              <a:gd name="connsiteX1" fmla="*/ 5886450 w 5905500"/>
              <a:gd name="connsiteY1" fmla="*/ 4743449 h 6858000"/>
              <a:gd name="connsiteX2" fmla="*/ 5705475 w 5905500"/>
              <a:gd name="connsiteY2" fmla="*/ 6848474 h 6858000"/>
              <a:gd name="connsiteX3" fmla="*/ 5705474 w 5905500"/>
              <a:gd name="connsiteY3" fmla="*/ 6848474 h 6858000"/>
              <a:gd name="connsiteX4" fmla="*/ 5705474 w 5905500"/>
              <a:gd name="connsiteY4" fmla="*/ 6858000 h 6858000"/>
              <a:gd name="connsiteX5" fmla="*/ 0 w 5905500"/>
              <a:gd name="connsiteY5" fmla="*/ 6858000 h 6858000"/>
              <a:gd name="connsiteX6" fmla="*/ 0 w 5905500"/>
              <a:gd name="connsiteY6" fmla="*/ 6315074 h 6858000"/>
              <a:gd name="connsiteX7" fmla="*/ 0 w 5905500"/>
              <a:gd name="connsiteY7" fmla="*/ 0 h 6858000"/>
              <a:gd name="connsiteX8" fmla="*/ 5410200 w 5905500"/>
              <a:gd name="connsiteY8" fmla="*/ 0 h 6858000"/>
              <a:gd name="connsiteX9" fmla="*/ 5410200 w 5905500"/>
              <a:gd name="connsiteY9" fmla="*/ 3174 h 6858000"/>
              <a:gd name="connsiteX10" fmla="*/ 5419725 w 5905500"/>
              <a:gd name="connsiteY10" fmla="*/ 3179 h 6858000"/>
              <a:gd name="connsiteX11" fmla="*/ 5905500 w 5905500"/>
              <a:gd name="connsiteY11" fmla="*/ 4474988 h 6858000"/>
              <a:gd name="connsiteX12" fmla="*/ 0 w 5905500"/>
              <a:gd name="connsiteY12" fmla="*/ 3802483 h 6858000"/>
              <a:gd name="connsiteX13" fmla="*/ 0 w 5905500"/>
              <a:gd name="connsiteY13" fmla="*/ 542925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3296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6344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13120" h="6858000">
                <a:moveTo>
                  <a:pt x="7620" y="4133849"/>
                </a:moveTo>
                <a:lnTo>
                  <a:pt x="5894070" y="4743449"/>
                </a:lnTo>
                <a:lnTo>
                  <a:pt x="5713095" y="6848474"/>
                </a:lnTo>
                <a:lnTo>
                  <a:pt x="5713094" y="6848474"/>
                </a:lnTo>
                <a:lnTo>
                  <a:pt x="5713094" y="6858000"/>
                </a:lnTo>
                <a:lnTo>
                  <a:pt x="7620" y="6858000"/>
                </a:lnTo>
                <a:lnTo>
                  <a:pt x="7620" y="6315074"/>
                </a:lnTo>
                <a:lnTo>
                  <a:pt x="7620" y="4133849"/>
                </a:lnTo>
                <a:close/>
                <a:moveTo>
                  <a:pt x="7620" y="0"/>
                </a:moveTo>
                <a:lnTo>
                  <a:pt x="5417820" y="0"/>
                </a:lnTo>
                <a:lnTo>
                  <a:pt x="5417820" y="3174"/>
                </a:lnTo>
                <a:lnTo>
                  <a:pt x="5427345" y="3179"/>
                </a:lnTo>
                <a:lnTo>
                  <a:pt x="5913120" y="4474988"/>
                </a:lnTo>
                <a:lnTo>
                  <a:pt x="0" y="3863443"/>
                </a:lnTo>
                <a:lnTo>
                  <a:pt x="7620" y="542925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 userDrawn="1"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pic>
        <p:nvPicPr>
          <p:cNvPr id="12" name="Afbeelding 11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4AEF7F14-3D57-4BF3-81AE-57E8C91DCA07}"/>
              </a:ext>
            </a:extLst>
          </p:cNvPr>
          <p:cNvGrpSpPr/>
          <p:nvPr userDrawn="1"/>
        </p:nvGrpSpPr>
        <p:grpSpPr>
          <a:xfrm>
            <a:off x="1219320" y="406440"/>
            <a:ext cx="9754870" cy="5487515"/>
            <a:chOff x="1219320" y="406440"/>
            <a:chExt cx="9754870" cy="5487515"/>
          </a:xfrm>
        </p:grpSpPr>
        <p:grpSp>
          <p:nvGrpSpPr>
            <p:cNvPr id="22" name="Groep 21"/>
            <p:cNvGrpSpPr/>
            <p:nvPr userDrawn="1"/>
          </p:nvGrpSpPr>
          <p:grpSpPr>
            <a:xfrm>
              <a:off x="1219320" y="406440"/>
              <a:ext cx="9754870" cy="5487515"/>
              <a:chOff x="1219320" y="406440"/>
              <a:chExt cx="9754870" cy="5487515"/>
            </a:xfrm>
          </p:grpSpPr>
          <p:sp>
            <p:nvSpPr>
              <p:cNvPr id="11" name="object 2"/>
              <p:cNvSpPr/>
              <p:nvPr userDrawn="1"/>
            </p:nvSpPr>
            <p:spPr>
              <a:xfrm>
                <a:off x="1219320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0" y="0"/>
                    </a:moveTo>
                    <a:lnTo>
                      <a:pt x="609663" y="5283720"/>
                    </a:lnTo>
                    <a:lnTo>
                      <a:pt x="9144901" y="5080495"/>
                    </a:lnTo>
                    <a:lnTo>
                      <a:pt x="9754565" y="203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3"/>
              <p:cNvSpPr/>
              <p:nvPr userDrawn="1"/>
            </p:nvSpPr>
            <p:spPr>
              <a:xfrm>
                <a:off x="5486939" y="5283720"/>
                <a:ext cx="813435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813435" h="610235">
                    <a:moveTo>
                      <a:pt x="812876" y="0"/>
                    </a:moveTo>
                    <a:lnTo>
                      <a:pt x="0" y="0"/>
                    </a:lnTo>
                    <a:lnTo>
                      <a:pt x="412788" y="609650"/>
                    </a:lnTo>
                    <a:lnTo>
                      <a:pt x="812876" y="0"/>
                    </a:lnTo>
                    <a:close/>
                  </a:path>
                </a:pathLst>
              </a:custGeom>
              <a:solidFill>
                <a:srgbClr val="9EA7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6A5A41-70D1-4E19-AA8F-358D4AA192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514350"/>
              <a:ext cx="975003" cy="7620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78FE056-EDDC-4031-859F-DBF99481F9B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686300"/>
              <a:ext cx="866775" cy="622062"/>
            </a:xfrm>
            <a:prstGeom prst="rect">
              <a:avLst/>
            </a:prstGeom>
          </p:spPr>
        </p:pic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 smtClean="0"/>
              <a:t>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01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7368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24" name="Afbeelding 23" descr="HHS_NL_groen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6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D64AB382-4DC8-4B0F-94C7-AEA099915EC4}"/>
              </a:ext>
            </a:extLst>
          </p:cNvPr>
          <p:cNvGrpSpPr/>
          <p:nvPr userDrawn="1"/>
        </p:nvGrpSpPr>
        <p:grpSpPr>
          <a:xfrm>
            <a:off x="1219315" y="406440"/>
            <a:ext cx="9754870" cy="5283835"/>
            <a:chOff x="1219315" y="406440"/>
            <a:chExt cx="9754870" cy="5283835"/>
          </a:xfrm>
        </p:grpSpPr>
        <p:sp>
          <p:nvSpPr>
            <p:cNvPr id="14" name="object 2"/>
            <p:cNvSpPr/>
            <p:nvPr userDrawn="1"/>
          </p:nvSpPr>
          <p:spPr>
            <a:xfrm>
              <a:off x="1219315" y="406440"/>
              <a:ext cx="9754870" cy="5283835"/>
            </a:xfrm>
            <a:custGeom>
              <a:avLst/>
              <a:gdLst/>
              <a:ahLst/>
              <a:cxnLst/>
              <a:rect l="l" t="t" r="r" b="b"/>
              <a:pathLst>
                <a:path w="9754870" h="5283835">
                  <a:moveTo>
                    <a:pt x="9754565" y="0"/>
                  </a:moveTo>
                  <a:lnTo>
                    <a:pt x="0" y="203225"/>
                  </a:lnTo>
                  <a:lnTo>
                    <a:pt x="609663" y="5080495"/>
                  </a:lnTo>
                  <a:lnTo>
                    <a:pt x="9144901" y="5283720"/>
                  </a:lnTo>
                  <a:lnTo>
                    <a:pt x="9754565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89931C96-1086-46CF-84F0-387E178E54F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741029"/>
              <a:ext cx="975003" cy="762000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BFFF8D0A-3D24-4932-947D-0BF048BD16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886325"/>
              <a:ext cx="866775" cy="622062"/>
            </a:xfrm>
            <a:prstGeom prst="rect">
              <a:avLst/>
            </a:prstGeom>
          </p:spPr>
        </p:pic>
      </p:grpSp>
      <p:sp>
        <p:nvSpPr>
          <p:cNvPr id="16" name="object 3"/>
          <p:cNvSpPr/>
          <p:nvPr userDrawn="1"/>
        </p:nvSpPr>
        <p:spPr>
          <a:xfrm>
            <a:off x="5486939" y="5283720"/>
            <a:ext cx="813435" cy="610235"/>
          </a:xfrm>
          <a:custGeom>
            <a:avLst/>
            <a:gdLst/>
            <a:ahLst/>
            <a:cxnLst/>
            <a:rect l="l" t="t" r="r" b="b"/>
            <a:pathLst>
              <a:path w="813435" h="610235">
                <a:moveTo>
                  <a:pt x="812876" y="0"/>
                </a:moveTo>
                <a:lnTo>
                  <a:pt x="0" y="0"/>
                </a:lnTo>
                <a:lnTo>
                  <a:pt x="412788" y="609650"/>
                </a:lnTo>
                <a:lnTo>
                  <a:pt x="81287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 smtClean="0"/>
              <a:t>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4400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8000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2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24" name="Afbeelding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09838" y="5321860"/>
            <a:ext cx="9970775" cy="428835"/>
          </a:xfrm>
        </p:spPr>
        <p:txBody>
          <a:bodyPr anchor="b"/>
          <a:lstStyle>
            <a:lvl1pPr>
              <a:defRPr lang="nl-NL" sz="2800" b="1" kern="1200" cap="all" spc="-5" baseline="0" smtClean="0">
                <a:solidFill>
                  <a:srgbClr val="FFFFFF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7923882" y="812880"/>
            <a:ext cx="3456000" cy="3456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 algn="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#"/>
          <p:cNvSpPr>
            <a:spLocks noGrp="1"/>
          </p:cNvSpPr>
          <p:nvPr>
            <p:ph type="body" idx="1" hasCustomPrompt="1"/>
          </p:nvPr>
        </p:nvSpPr>
        <p:spPr>
          <a:xfrm>
            <a:off x="8169275" y="1084233"/>
            <a:ext cx="2978150" cy="2103467"/>
          </a:xfrm>
        </p:spPr>
        <p:txBody>
          <a:bodyPr wrap="none" lIns="0" rIns="0">
            <a:noAutofit/>
          </a:bodyPr>
          <a:lstStyle>
            <a:lvl1pPr marL="0" indent="0" algn="ctr">
              <a:buNone/>
              <a:defRPr sz="139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4" name="#"/>
          <p:cNvSpPr>
            <a:spLocks noGrp="1"/>
          </p:cNvSpPr>
          <p:nvPr>
            <p:ph type="body" idx="15" hasCustomPrompt="1"/>
          </p:nvPr>
        </p:nvSpPr>
        <p:spPr>
          <a:xfrm>
            <a:off x="8153400" y="1198532"/>
            <a:ext cx="2997200" cy="484748"/>
          </a:xfrm>
        </p:spPr>
        <p:txBody>
          <a:bodyPr wrap="square" lIns="0" rIns="0">
            <a:spAutoFit/>
          </a:bodyPr>
          <a:lstStyle>
            <a:lvl1pPr marL="0" indent="0" algn="ctr">
              <a:buNone/>
              <a:defRPr sz="2000" cap="none">
                <a:solidFill>
                  <a:srgbClr val="21334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HOOFDSTUK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319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1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86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0" name="Afbeelding 9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6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c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7" y="0"/>
            <a:ext cx="10327343" cy="6858000"/>
          </a:xfrm>
          <a:prstGeom prst="rect">
            <a:avLst/>
          </a:prstGeom>
        </p:spPr>
      </p:pic>
      <p:sp>
        <p:nvSpPr>
          <p:cNvPr id="5" name="object 11"/>
          <p:cNvSpPr txBox="1"/>
          <p:nvPr userDrawn="1"/>
        </p:nvSpPr>
        <p:spPr>
          <a:xfrm>
            <a:off x="2019300" y="1014830"/>
            <a:ext cx="2490051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HOOF</a:t>
            </a:r>
            <a:r>
              <a:rPr sz="1200" b="1" spc="-45" dirty="0">
                <a:solidFill>
                  <a:schemeClr val="tx2"/>
                </a:solidFill>
                <a:latin typeface="Arial Black"/>
                <a:cs typeface="Arial Black"/>
              </a:rPr>
              <a:t>D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Johanna </a:t>
            </a:r>
            <a:r>
              <a:rPr sz="1200" spc="-10" dirty="0">
                <a:solidFill>
                  <a:schemeClr val="tx2"/>
                </a:solidFill>
                <a:latin typeface="Arial"/>
                <a:cs typeface="Arial"/>
              </a:rPr>
              <a:t>Westerdijkplein </a:t>
            </a:r>
            <a:r>
              <a:rPr sz="1200" spc="-5" dirty="0" smtClean="0">
                <a:solidFill>
                  <a:schemeClr val="tx2"/>
                </a:solidFill>
                <a:latin typeface="Arial"/>
                <a:cs typeface="Arial"/>
              </a:rPr>
              <a:t>75</a:t>
            </a:r>
            <a:endParaRPr lang="en-US" sz="1200" spc="-5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spc="-5" dirty="0" smtClean="0">
                <a:solidFill>
                  <a:schemeClr val="tx2"/>
                </a:solidFill>
                <a:latin typeface="Arial"/>
                <a:cs typeface="Arial"/>
              </a:rPr>
              <a:t>2521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EN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Den</a:t>
            </a:r>
            <a:r>
              <a:rPr sz="1200" spc="-95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Haag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7" name="object 12"/>
          <p:cNvSpPr txBox="1"/>
          <p:nvPr userDrawn="1"/>
        </p:nvSpPr>
        <p:spPr>
          <a:xfrm>
            <a:off x="2942413" y="2240499"/>
            <a:ext cx="1567180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DELFT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90805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Rotterdamseweg</a:t>
            </a:r>
            <a:r>
              <a:rPr sz="1200" spc="-1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137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  <a:p>
            <a:pPr marL="643890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2628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AL</a:t>
            </a:r>
            <a:r>
              <a:rPr sz="1200" spc="-204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Delft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8" name="object 13"/>
          <p:cNvSpPr txBox="1"/>
          <p:nvPr userDrawn="1"/>
        </p:nvSpPr>
        <p:spPr>
          <a:xfrm>
            <a:off x="1168401" y="3459820"/>
            <a:ext cx="3340846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sz="1200" b="1" spc="-10" dirty="0">
                <a:solidFill>
                  <a:schemeClr val="tx2"/>
                </a:solidFill>
                <a:latin typeface="Arial Black"/>
                <a:cs typeface="Arial Black"/>
              </a:rPr>
              <a:t>SPORTCAMPUS</a:t>
            </a:r>
            <a:r>
              <a:rPr sz="1200" b="1" spc="-5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15" dirty="0">
                <a:solidFill>
                  <a:schemeClr val="tx2"/>
                </a:solidFill>
                <a:latin typeface="Arial Black"/>
                <a:cs typeface="Arial Black"/>
              </a:rPr>
              <a:t>ZUIDERPARK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Meester P. </a:t>
            </a:r>
            <a:r>
              <a:rPr lang="nl-NL" sz="1200" dirty="0" err="1" smtClean="0">
                <a:solidFill>
                  <a:schemeClr val="tx2"/>
                </a:solidFill>
                <a:latin typeface="+mn-lt"/>
                <a:cs typeface="Arial"/>
              </a:rPr>
              <a:t>Droogleever</a:t>
            </a:r>
            <a:r>
              <a:rPr lang="nl-NL" sz="1200" baseline="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Fortuynweg 22</a:t>
            </a: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2533 SR Den</a:t>
            </a:r>
            <a:r>
              <a:rPr lang="nl-NL" sz="1200" spc="-10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Haag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" name="object 14"/>
          <p:cNvSpPr txBox="1"/>
          <p:nvPr userDrawn="1"/>
        </p:nvSpPr>
        <p:spPr>
          <a:xfrm>
            <a:off x="2316144" y="4679139"/>
            <a:ext cx="2193290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5" dirty="0">
                <a:solidFill>
                  <a:schemeClr val="tx2"/>
                </a:solidFill>
                <a:latin typeface="Arial Black"/>
                <a:cs typeface="Arial Black"/>
              </a:rPr>
              <a:t>ZOETERMEER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err="1" smtClean="0">
                <a:solidFill>
                  <a:schemeClr val="tx2"/>
                </a:solidFill>
                <a:latin typeface="+mn-lt"/>
                <a:cs typeface="Arial"/>
              </a:rPr>
              <a:t>Bleiswijkseweg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 37</a:t>
            </a:r>
            <a:endParaRPr lang="nl-NL" sz="1200" spc="-5" dirty="0" smtClean="0">
              <a:solidFill>
                <a:schemeClr val="tx2"/>
              </a:solidFill>
              <a:latin typeface="+mn-lt"/>
              <a:cs typeface="Arial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2712 BP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Zoetermeer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1" y="3035031"/>
            <a:ext cx="3510570" cy="103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ets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3" name="Afbeelding 2" descr="lets-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4" name="Afbeelding 3" descr="lets-3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5" name="Afbeelding 4" descr="lets-4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4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425940" y="1194832"/>
            <a:ext cx="7114540" cy="451406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/>
          <a:p>
            <a:pPr marL="12700" marR="5080" lvl="0" indent="0" fontAlgn="auto">
              <a:lnSpc>
                <a:spcPts val="322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25940" y="2070299"/>
            <a:ext cx="7114540" cy="398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1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rgbClr val="9EA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8" name="Afbeelding 7" descr="HHS_NL_groen_HEX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8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8" r:id="rId4"/>
    <p:sldLayoutId id="2147483659" r:id="rId5"/>
    <p:sldLayoutId id="2147483660" r:id="rId6"/>
    <p:sldLayoutId id="2147483663" r:id="rId7"/>
    <p:sldLayoutId id="2147483664" r:id="rId8"/>
    <p:sldLayoutId id="2147483665" r:id="rId9"/>
    <p:sldLayoutId id="2147483651" r:id="rId10"/>
    <p:sldLayoutId id="2147483656" r:id="rId11"/>
    <p:sldLayoutId id="2147483655" r:id="rId12"/>
    <p:sldLayoutId id="2147483667" r:id="rId13"/>
    <p:sldLayoutId id="214748366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nl-NL" sz="2800" b="1" i="0" u="none" strike="noStrike" kern="0" cap="none" spc="0" normalizeH="0" baseline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536575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809625" indent="-27305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073150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44613" indent="-271463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B3seAuySn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ribbr.nl/starten-met-je-scriptie/probleemanalyse/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Tijdelijke aanduiding voor afbeelding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08BBF5-CD40-4A16-8903-8DF4B09199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0" name="Titel 2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Onderwerp</a:t>
            </a:r>
            <a:r>
              <a:rPr lang="en-GB" dirty="0" smtClean="0"/>
              <a:t> </a:t>
            </a:r>
            <a:r>
              <a:rPr lang="en-GB" dirty="0" err="1" smtClean="0"/>
              <a:t>advies</a:t>
            </a: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61E422D-6F58-4DFE-B09A-977A670799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70139" y="1875314"/>
            <a:ext cx="2159000" cy="1208074"/>
          </a:xfrm>
        </p:spPr>
        <p:txBody>
          <a:bodyPr/>
          <a:lstStyle/>
          <a:p>
            <a:pPr algn="ctr"/>
            <a:r>
              <a:rPr lang="nl-NL" sz="2000" dirty="0" smtClean="0"/>
              <a:t> september 2019</a:t>
            </a:r>
            <a:endParaRPr lang="nl-NL" sz="2000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F43F662-A34D-4B2E-B273-EB28CE016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b="1" dirty="0"/>
              <a:t>Afstuderen jaar 4 </a:t>
            </a:r>
            <a:r>
              <a:rPr lang="nl-NL" b="1" dirty="0" err="1"/>
              <a:t>HBO-v</a:t>
            </a:r>
            <a:endParaRPr lang="nl-NL" b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55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en-US" altLang="en-US" dirty="0" err="1" smtClean="0"/>
              <a:t>Onderwerp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Advies</a:t>
            </a:r>
            <a:endParaRPr lang="en-US" alt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altLang="en-US" sz="1800" b="1" dirty="0"/>
              <a:t>Leerdoelen:</a:t>
            </a:r>
          </a:p>
          <a:p>
            <a:endParaRPr lang="en-US" altLang="en-US" sz="1800" dirty="0"/>
          </a:p>
          <a:p>
            <a:pPr marL="0" indent="0">
              <a:buNone/>
            </a:pPr>
            <a:r>
              <a:rPr lang="nl-NL" altLang="en-US" sz="1800" dirty="0"/>
              <a:t>De student kan:</a:t>
            </a:r>
            <a:endParaRPr lang="en-US" altLang="en-US" sz="1800" dirty="0"/>
          </a:p>
          <a:p>
            <a:r>
              <a:rPr lang="en-US" altLang="en-US" sz="1800" dirty="0" err="1" smtClean="0"/>
              <a:t>Een</a:t>
            </a:r>
            <a:r>
              <a:rPr lang="en-US" altLang="en-US" sz="1800" dirty="0" smtClean="0"/>
              <a:t> relevant </a:t>
            </a:r>
            <a:r>
              <a:rPr lang="en-US" altLang="en-US" sz="1800" dirty="0" err="1" smtClean="0"/>
              <a:t>onderwerp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kiezen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voor</a:t>
            </a:r>
            <a:r>
              <a:rPr lang="en-US" altLang="en-US" sz="1800" dirty="0" smtClean="0"/>
              <a:t> het </a:t>
            </a:r>
            <a:r>
              <a:rPr lang="en-US" altLang="en-US" sz="1800" dirty="0" err="1" smtClean="0"/>
              <a:t>onderdeel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Advies</a:t>
            </a:r>
            <a:endParaRPr lang="en-US" altLang="en-US" sz="1800" dirty="0" smtClean="0"/>
          </a:p>
          <a:p>
            <a:r>
              <a:rPr lang="en-US" altLang="en-US" sz="1800" dirty="0" err="1" smtClean="0"/>
              <a:t>Een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probleemanalyse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maken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volgens</a:t>
            </a:r>
            <a:r>
              <a:rPr lang="en-US" altLang="en-US" sz="1800" dirty="0" smtClean="0"/>
              <a:t> de 6W’s</a:t>
            </a:r>
          </a:p>
          <a:p>
            <a:r>
              <a:rPr lang="en-US" altLang="en-US" sz="1800" dirty="0" smtClean="0"/>
              <a:t>Het </a:t>
            </a:r>
            <a:r>
              <a:rPr lang="en-US" altLang="en-US" sz="1800" dirty="0" err="1" smtClean="0"/>
              <a:t>probleem</a:t>
            </a:r>
            <a:r>
              <a:rPr lang="en-US" altLang="en-US" sz="1800" dirty="0" smtClean="0"/>
              <a:t> op micro-</a:t>
            </a:r>
            <a:r>
              <a:rPr lang="en-US" altLang="en-US" sz="1800" dirty="0" err="1" smtClean="0"/>
              <a:t>niveau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specificeren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met 5x </a:t>
            </a:r>
            <a:r>
              <a:rPr lang="en-US" altLang="en-US" sz="1800" dirty="0" err="1" smtClean="0"/>
              <a:t>waarom</a:t>
            </a:r>
            <a:r>
              <a:rPr lang="en-US" altLang="en-US" sz="1800" dirty="0" smtClean="0"/>
              <a:t>?</a:t>
            </a:r>
            <a:endParaRPr lang="en-US" altLang="en-US" sz="1800" dirty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596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altLang="en-US" smtClean="0"/>
              <a:t>Lesprogramma</a:t>
            </a:r>
            <a:endParaRPr lang="en-US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 smtClean="0"/>
              <a:t>Introductie</a:t>
            </a:r>
          </a:p>
          <a:p>
            <a:r>
              <a:rPr lang="nl-NL" altLang="en-US" dirty="0" smtClean="0"/>
              <a:t>Activerende werkvorm: op 1 rij</a:t>
            </a:r>
          </a:p>
          <a:p>
            <a:r>
              <a:rPr lang="nl-NL" altLang="en-US" dirty="0" smtClean="0"/>
              <a:t>Duo interviews</a:t>
            </a:r>
          </a:p>
          <a:p>
            <a:r>
              <a:rPr lang="nl-NL" altLang="en-US" dirty="0" smtClean="0"/>
              <a:t>Probleem analyse volgens 6 W’s</a:t>
            </a:r>
          </a:p>
          <a:p>
            <a:r>
              <a:rPr lang="en-US" altLang="en-US" dirty="0" smtClean="0"/>
              <a:t>Issue </a:t>
            </a:r>
            <a:r>
              <a:rPr lang="en-US" altLang="en-US" dirty="0" err="1" smtClean="0"/>
              <a:t>analyse</a:t>
            </a:r>
            <a:endParaRPr lang="nl-NL" altLang="en-US" dirty="0" smtClean="0"/>
          </a:p>
          <a:p>
            <a:pPr marL="0" indent="0">
              <a:buNone/>
            </a:pPr>
            <a:endParaRPr lang="nl-NL" altLang="en-US" dirty="0" smtClean="0"/>
          </a:p>
          <a:p>
            <a:endParaRPr lang="nl-NL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266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Projectvoorstel</a:t>
            </a:r>
            <a:r>
              <a:rPr lang="en-US" dirty="0" smtClean="0"/>
              <a:t> </a:t>
            </a:r>
            <a:r>
              <a:rPr lang="en-US" dirty="0" err="1" smtClean="0"/>
              <a:t>Advies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nl-NL" dirty="0" smtClean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 smtClean="0"/>
          </a:p>
          <a:p>
            <a:pPr>
              <a:defRPr/>
            </a:pPr>
            <a:r>
              <a:rPr lang="nl-NL" dirty="0" smtClean="0"/>
              <a:t>Inleiding</a:t>
            </a:r>
            <a:endParaRPr lang="nl-NL" dirty="0"/>
          </a:p>
          <a:p>
            <a:pPr>
              <a:defRPr/>
            </a:pPr>
            <a:r>
              <a:rPr lang="nl-NL" dirty="0"/>
              <a:t>Vraagstelling en Doelstelling</a:t>
            </a:r>
          </a:p>
          <a:p>
            <a:pPr>
              <a:defRPr/>
            </a:pPr>
            <a:r>
              <a:rPr lang="nl-NL" dirty="0"/>
              <a:t>Methode</a:t>
            </a:r>
          </a:p>
          <a:p>
            <a:pPr>
              <a:defRPr/>
            </a:pPr>
            <a:r>
              <a:rPr lang="nl-NL" dirty="0" smtClean="0"/>
              <a:t>Planning</a:t>
            </a:r>
            <a:endParaRPr lang="nl-NL" dirty="0"/>
          </a:p>
          <a:p>
            <a:pPr>
              <a:defRPr/>
            </a:pPr>
            <a:r>
              <a:rPr lang="nl-NL" dirty="0" smtClean="0"/>
              <a:t>Literatuur</a:t>
            </a:r>
            <a:endParaRPr lang="nl-NL" dirty="0"/>
          </a:p>
          <a:p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4</a:t>
            </a:fld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969108" y="1981360"/>
            <a:ext cx="2251568" cy="584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Onderwerp</a:t>
            </a:r>
            <a:r>
              <a:rPr lang="en-US" dirty="0" smtClean="0"/>
              <a:t> </a:t>
            </a:r>
            <a:r>
              <a:rPr lang="en-US" dirty="0" err="1" smtClean="0"/>
              <a:t>keuze</a:t>
            </a:r>
            <a:endParaRPr lang="nl-NL" dirty="0"/>
          </a:p>
        </p:txBody>
      </p:sp>
      <p:sp>
        <p:nvSpPr>
          <p:cNvPr id="10" name="Down Arrow 9"/>
          <p:cNvSpPr/>
          <p:nvPr/>
        </p:nvSpPr>
        <p:spPr>
          <a:xfrm>
            <a:off x="2831123" y="2778368"/>
            <a:ext cx="263769" cy="562708"/>
          </a:xfrm>
          <a:prstGeom prst="downArrow">
            <a:avLst/>
          </a:prstGeom>
          <a:solidFill>
            <a:srgbClr val="2133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006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 1 </a:t>
            </a:r>
            <a:r>
              <a:rPr lang="en-US" dirty="0" err="1" smtClean="0"/>
              <a:t>rij</a:t>
            </a:r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5</a:t>
            </a:fld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6450" y="4000500"/>
            <a:ext cx="73152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sosceles Triangle 7"/>
          <p:cNvSpPr/>
          <p:nvPr/>
        </p:nvSpPr>
        <p:spPr>
          <a:xfrm>
            <a:off x="2038350" y="3448050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Isosceles Triangle 8"/>
          <p:cNvSpPr/>
          <p:nvPr/>
        </p:nvSpPr>
        <p:spPr>
          <a:xfrm>
            <a:off x="2470630" y="3248025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Isosceles Triangle 9"/>
          <p:cNvSpPr/>
          <p:nvPr/>
        </p:nvSpPr>
        <p:spPr>
          <a:xfrm>
            <a:off x="2922680" y="3424238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Isosceles Triangle 10"/>
          <p:cNvSpPr/>
          <p:nvPr/>
        </p:nvSpPr>
        <p:spPr>
          <a:xfrm>
            <a:off x="5025600" y="3302794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Isosceles Triangle 11"/>
          <p:cNvSpPr/>
          <p:nvPr/>
        </p:nvSpPr>
        <p:spPr>
          <a:xfrm>
            <a:off x="5421220" y="3398044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Isosceles Triangle 12"/>
          <p:cNvSpPr/>
          <p:nvPr/>
        </p:nvSpPr>
        <p:spPr>
          <a:xfrm>
            <a:off x="4528445" y="3512344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Isosceles Triangle 13"/>
          <p:cNvSpPr/>
          <p:nvPr/>
        </p:nvSpPr>
        <p:spPr>
          <a:xfrm>
            <a:off x="9004060" y="3440906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Isosceles Triangle 14"/>
          <p:cNvSpPr/>
          <p:nvPr/>
        </p:nvSpPr>
        <p:spPr>
          <a:xfrm>
            <a:off x="8414645" y="3520678"/>
            <a:ext cx="38759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xtBox 15"/>
          <p:cNvSpPr txBox="1"/>
          <p:nvPr/>
        </p:nvSpPr>
        <p:spPr>
          <a:xfrm>
            <a:off x="75629" y="4155281"/>
            <a:ext cx="2838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213343"/>
                </a:solidFill>
                <a:latin typeface="+mj-lt"/>
              </a:rPr>
              <a:t>Onderwerp</a:t>
            </a:r>
            <a:r>
              <a:rPr lang="en-US" sz="2000" dirty="0" smtClean="0">
                <a:solidFill>
                  <a:srgbClr val="213343"/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rgbClr val="213343"/>
                </a:solidFill>
                <a:latin typeface="+mj-lt"/>
              </a:rPr>
              <a:t>bekend</a:t>
            </a:r>
            <a:endParaRPr lang="nl-NL" sz="2000" dirty="0" smtClean="0">
              <a:solidFill>
                <a:srgbClr val="213343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39608" y="4155281"/>
            <a:ext cx="2504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213343"/>
                </a:solidFill>
                <a:latin typeface="+mj-lt"/>
              </a:rPr>
              <a:t>Geen</a:t>
            </a:r>
            <a:r>
              <a:rPr lang="en-US" sz="2000" dirty="0" smtClean="0">
                <a:solidFill>
                  <a:srgbClr val="213343"/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rgbClr val="213343"/>
                </a:solidFill>
                <a:latin typeface="+mj-lt"/>
              </a:rPr>
              <a:t>onderwerp</a:t>
            </a:r>
            <a:endParaRPr lang="nl-NL" sz="2000" dirty="0" smtClean="0">
              <a:solidFill>
                <a:srgbClr val="213343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02776" y="4155281"/>
            <a:ext cx="4489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213343"/>
                </a:solidFill>
                <a:latin typeface="+mj-lt"/>
              </a:rPr>
              <a:t>Twijfel</a:t>
            </a:r>
            <a:r>
              <a:rPr lang="en-US" sz="2000" dirty="0" smtClean="0">
                <a:solidFill>
                  <a:srgbClr val="213343"/>
                </a:solidFill>
                <a:latin typeface="+mj-lt"/>
              </a:rPr>
              <a:t>/</a:t>
            </a:r>
            <a:r>
              <a:rPr lang="en-US" sz="2000" dirty="0" err="1" smtClean="0">
                <a:solidFill>
                  <a:srgbClr val="213343"/>
                </a:solidFill>
                <a:latin typeface="+mj-lt"/>
              </a:rPr>
              <a:t>meerdere</a:t>
            </a:r>
            <a:r>
              <a:rPr lang="en-US" sz="2000" dirty="0" smtClean="0">
                <a:solidFill>
                  <a:srgbClr val="213343"/>
                </a:solidFill>
                <a:latin typeface="+mj-lt"/>
              </a:rPr>
              <a:t> </a:t>
            </a:r>
            <a:r>
              <a:rPr lang="en-US" sz="2000" dirty="0" err="1" smtClean="0">
                <a:solidFill>
                  <a:srgbClr val="213343"/>
                </a:solidFill>
                <a:latin typeface="+mj-lt"/>
              </a:rPr>
              <a:t>onderwerpen</a:t>
            </a:r>
            <a:endParaRPr lang="nl-NL" sz="2000" dirty="0" smtClean="0">
              <a:solidFill>
                <a:srgbClr val="21334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703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en-US" dirty="0" smtClean="0"/>
              <a:t>Duo interview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40" y="2070299"/>
            <a:ext cx="8418844" cy="398585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Duo’s </a:t>
            </a:r>
            <a:r>
              <a:rPr lang="en-US" dirty="0" err="1" smtClean="0"/>
              <a:t>maken</a:t>
            </a:r>
            <a:r>
              <a:rPr lang="en-US" dirty="0" smtClean="0"/>
              <a:t> </a:t>
            </a:r>
            <a:r>
              <a:rPr lang="en-US" dirty="0" err="1" smtClean="0"/>
              <a:t>n.a.v</a:t>
            </a:r>
            <a:r>
              <a:rPr lang="en-US" dirty="0" smtClean="0"/>
              <a:t>. op 1 </a:t>
            </a:r>
            <a:r>
              <a:rPr lang="en-US" dirty="0" err="1" smtClean="0"/>
              <a:t>rij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Mogelijke</a:t>
            </a:r>
            <a:r>
              <a:rPr lang="en-US" dirty="0" smtClean="0"/>
              <a:t> </a:t>
            </a:r>
            <a:r>
              <a:rPr lang="en-US" dirty="0" err="1" smtClean="0"/>
              <a:t>vragen</a:t>
            </a:r>
            <a:r>
              <a:rPr lang="en-US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Hoe </a:t>
            </a:r>
            <a:r>
              <a:rPr lang="en-US" dirty="0" err="1" smtClean="0"/>
              <a:t>kom</a:t>
            </a:r>
            <a:r>
              <a:rPr lang="en-US" dirty="0" smtClean="0"/>
              <a:t> je tot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onderwerp</a:t>
            </a:r>
            <a:r>
              <a:rPr lang="en-US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Waarom</a:t>
            </a:r>
            <a:r>
              <a:rPr lang="en-US" dirty="0" smtClean="0"/>
              <a:t> is </a:t>
            </a:r>
            <a:r>
              <a:rPr lang="en-US" dirty="0" err="1" smtClean="0"/>
              <a:t>dit</a:t>
            </a:r>
            <a:r>
              <a:rPr lang="en-US" dirty="0" smtClean="0"/>
              <a:t> </a:t>
            </a:r>
            <a:r>
              <a:rPr lang="en-US" dirty="0" err="1" smtClean="0"/>
              <a:t>onderwerp</a:t>
            </a:r>
            <a:r>
              <a:rPr lang="en-US" dirty="0" smtClean="0"/>
              <a:t> </a:t>
            </a:r>
            <a:r>
              <a:rPr lang="en-US" dirty="0" err="1" smtClean="0"/>
              <a:t>interessant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de </a:t>
            </a:r>
            <a:r>
              <a:rPr lang="en-US" dirty="0" err="1" smtClean="0"/>
              <a:t>afdeling</a:t>
            </a:r>
            <a:r>
              <a:rPr lang="en-US" dirty="0" smtClean="0"/>
              <a:t>/</a:t>
            </a:r>
            <a:r>
              <a:rPr lang="en-US" dirty="0" err="1" smtClean="0"/>
              <a:t>organisatie</a:t>
            </a:r>
            <a:r>
              <a:rPr lang="en-US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Welke</a:t>
            </a:r>
            <a:r>
              <a:rPr lang="en-US" dirty="0" smtClean="0"/>
              <a:t> tips kun je me </a:t>
            </a:r>
            <a:r>
              <a:rPr lang="en-US" dirty="0" err="1" smtClean="0"/>
              <a:t>geven</a:t>
            </a:r>
            <a:r>
              <a:rPr lang="en-US" dirty="0" smtClean="0"/>
              <a:t> om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onderwerp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kiezen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err="1" smtClean="0"/>
              <a:t>Schrijf</a:t>
            </a:r>
            <a:r>
              <a:rPr lang="en-US" dirty="0" smtClean="0"/>
              <a:t> de </a:t>
            </a:r>
            <a:r>
              <a:rPr lang="en-US" dirty="0" err="1" smtClean="0"/>
              <a:t>bevindingen</a:t>
            </a:r>
            <a:r>
              <a:rPr lang="en-US" dirty="0" smtClean="0"/>
              <a:t> op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deel</a:t>
            </a:r>
            <a:r>
              <a:rPr lang="en-US" dirty="0" smtClean="0"/>
              <a:t> </a:t>
            </a:r>
            <a:r>
              <a:rPr lang="en-US" dirty="0" err="1" smtClean="0"/>
              <a:t>plenair</a:t>
            </a: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21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Individuele</a:t>
            </a:r>
            <a:r>
              <a:rPr lang="en-US" dirty="0" smtClean="0"/>
              <a:t> </a:t>
            </a:r>
            <a:r>
              <a:rPr lang="en-US" dirty="0" err="1" smtClean="0"/>
              <a:t>opdracht</a:t>
            </a:r>
            <a:r>
              <a:rPr lang="en-US" dirty="0" smtClean="0"/>
              <a:t> I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40" y="2070299"/>
            <a:ext cx="9113788" cy="3985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/>
              <a:t>Probleemanalyse</a:t>
            </a:r>
            <a:endParaRPr lang="en-US" sz="2400" b="1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Maak</a:t>
            </a:r>
            <a:r>
              <a:rPr lang="en-US" dirty="0" smtClean="0"/>
              <a:t> de </a:t>
            </a:r>
            <a:r>
              <a:rPr lang="en-US" dirty="0" err="1" smtClean="0"/>
              <a:t>probleemanalyse</a:t>
            </a:r>
            <a:r>
              <a:rPr lang="en-US" dirty="0" smtClean="0"/>
              <a:t> </a:t>
            </a:r>
            <a:r>
              <a:rPr lang="en-US" dirty="0" err="1" smtClean="0"/>
              <a:t>volgens</a:t>
            </a:r>
            <a:r>
              <a:rPr lang="en-US" dirty="0" smtClean="0"/>
              <a:t> de 6W’s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jouw</a:t>
            </a:r>
            <a:r>
              <a:rPr lang="en-US" dirty="0" smtClean="0"/>
              <a:t> </a:t>
            </a:r>
            <a:r>
              <a:rPr lang="en-US" dirty="0" err="1" smtClean="0"/>
              <a:t>onderwerp</a:t>
            </a:r>
            <a:endParaRPr lang="en-US" dirty="0" smtClean="0"/>
          </a:p>
          <a:p>
            <a:r>
              <a:rPr lang="en-US" dirty="0" err="1" smtClean="0"/>
              <a:t>Beschrijf</a:t>
            </a:r>
            <a:r>
              <a:rPr lang="en-US" dirty="0" smtClean="0"/>
              <a:t> het zo </a:t>
            </a:r>
            <a:r>
              <a:rPr lang="en-US" dirty="0" err="1" smtClean="0"/>
              <a:t>uitgebreid</a:t>
            </a:r>
            <a:r>
              <a:rPr lang="en-US" dirty="0" smtClean="0"/>
              <a:t> </a:t>
            </a:r>
            <a:r>
              <a:rPr lang="en-US" dirty="0" err="1" smtClean="0"/>
              <a:t>mogelijk</a:t>
            </a:r>
            <a:r>
              <a:rPr lang="en-US" dirty="0" smtClean="0"/>
              <a:t> (op </a:t>
            </a:r>
            <a:r>
              <a:rPr lang="en-US" dirty="0" err="1" smtClean="0"/>
              <a:t>landelijk</a:t>
            </a:r>
            <a:r>
              <a:rPr lang="en-US" dirty="0" smtClean="0"/>
              <a:t>/</a:t>
            </a:r>
            <a:r>
              <a:rPr lang="en-US" dirty="0" err="1" smtClean="0"/>
              <a:t>wetenschappelijk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r>
              <a:rPr lang="en-US" dirty="0" smtClean="0"/>
              <a:t>, </a:t>
            </a:r>
            <a:r>
              <a:rPr lang="en-US" dirty="0" err="1" smtClean="0"/>
              <a:t>organisatieniveau</a:t>
            </a:r>
            <a:r>
              <a:rPr lang="en-US" dirty="0" smtClean="0"/>
              <a:t>, </a:t>
            </a:r>
            <a:r>
              <a:rPr lang="en-US" dirty="0" err="1" smtClean="0"/>
              <a:t>afdelingsniveau</a:t>
            </a:r>
            <a:r>
              <a:rPr lang="en-US" dirty="0" smtClean="0"/>
              <a:t>, </a:t>
            </a:r>
            <a:r>
              <a:rPr lang="en-US" dirty="0" err="1" smtClean="0"/>
              <a:t>zorgverlener</a:t>
            </a:r>
            <a:r>
              <a:rPr lang="en-US" dirty="0" smtClean="0"/>
              <a:t>/</a:t>
            </a:r>
            <a:r>
              <a:rPr lang="en-US" dirty="0" err="1" smtClean="0"/>
              <a:t>patiëntniveau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/>
              <a:t>Bespreek</a:t>
            </a:r>
            <a:r>
              <a:rPr lang="en-US" dirty="0" smtClean="0"/>
              <a:t> het met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medestudent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vul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endParaRPr lang="en-US" dirty="0" smtClean="0"/>
          </a:p>
          <a:p>
            <a:r>
              <a:rPr lang="en-US" dirty="0" err="1" smtClean="0"/>
              <a:t>Plenaire</a:t>
            </a:r>
            <a:r>
              <a:rPr lang="en-US" dirty="0" smtClean="0"/>
              <a:t> </a:t>
            </a:r>
            <a:r>
              <a:rPr lang="en-US" dirty="0" err="1" smtClean="0"/>
              <a:t>terugkoppeling</a:t>
            </a:r>
            <a:r>
              <a:rPr lang="en-US" dirty="0" smtClean="0"/>
              <a:t> van twee </a:t>
            </a:r>
            <a:r>
              <a:rPr lang="en-US" dirty="0" err="1" smtClean="0"/>
              <a:t>probleemanalyses</a:t>
            </a:r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41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5x </a:t>
            </a:r>
            <a:r>
              <a:rPr lang="en-US" dirty="0" err="1" smtClean="0"/>
              <a:t>waarom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40" y="1885950"/>
            <a:ext cx="7114540" cy="4532850"/>
          </a:xfrm>
        </p:spPr>
        <p:txBody>
          <a:bodyPr>
            <a:normAutofit/>
          </a:bodyPr>
          <a:lstStyle/>
          <a:p>
            <a:r>
              <a:rPr lang="en-US" dirty="0" err="1" smtClean="0"/>
              <a:t>Aanscherpen</a:t>
            </a:r>
            <a:r>
              <a:rPr lang="en-US" dirty="0" smtClean="0"/>
              <a:t> </a:t>
            </a:r>
            <a:r>
              <a:rPr lang="en-US" dirty="0" err="1" smtClean="0"/>
              <a:t>probleem</a:t>
            </a:r>
            <a:r>
              <a:rPr lang="en-US" dirty="0" smtClean="0"/>
              <a:t> op </a:t>
            </a:r>
            <a:r>
              <a:rPr lang="en-US" dirty="0" err="1" smtClean="0"/>
              <a:t>microniveau</a:t>
            </a:r>
            <a:endParaRPr lang="en-US" dirty="0"/>
          </a:p>
          <a:p>
            <a:r>
              <a:rPr lang="en-US" dirty="0" err="1" smtClean="0"/>
              <a:t>Vraag</a:t>
            </a:r>
            <a:r>
              <a:rPr lang="en-US" dirty="0" smtClean="0"/>
              <a:t> 5 </a:t>
            </a:r>
            <a:r>
              <a:rPr lang="en-US" dirty="0" err="1" smtClean="0"/>
              <a:t>keer</a:t>
            </a:r>
            <a:r>
              <a:rPr lang="en-US" dirty="0" smtClean="0"/>
              <a:t> “</a:t>
            </a:r>
            <a:r>
              <a:rPr lang="en-US" dirty="0" err="1" smtClean="0"/>
              <a:t>Waarom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 err="1" smtClean="0"/>
              <a:t>Filmpje</a:t>
            </a:r>
            <a:r>
              <a:rPr lang="en-US" dirty="0" smtClean="0"/>
              <a:t>: 5 times “why”</a:t>
            </a:r>
          </a:p>
          <a:p>
            <a:endParaRPr lang="en-US" dirty="0"/>
          </a:p>
          <a:p>
            <a:r>
              <a:rPr lang="en-US" i="1" dirty="0">
                <a:hlinkClick r:id="rId3"/>
              </a:rPr>
              <a:t>https://youtu.be/_B3seAuySnM</a:t>
            </a:r>
            <a:endParaRPr lang="en-US" i="1" dirty="0" smtClean="0"/>
          </a:p>
          <a:p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3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Opdracht</a:t>
            </a:r>
            <a:r>
              <a:rPr lang="en-US" dirty="0" smtClean="0"/>
              <a:t> 5x </a:t>
            </a:r>
            <a:r>
              <a:rPr lang="en-US" dirty="0" err="1" smtClean="0"/>
              <a:t>waarom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40" y="2070299"/>
            <a:ext cx="8930908" cy="398585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Maak</a:t>
            </a:r>
            <a:r>
              <a:rPr lang="en-US" dirty="0" smtClean="0"/>
              <a:t> duo’s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1 “</a:t>
            </a:r>
            <a:r>
              <a:rPr lang="en-US" dirty="0" err="1" smtClean="0"/>
              <a:t>waarom-vrager</a:t>
            </a:r>
            <a:r>
              <a:rPr lang="en-US" dirty="0" smtClean="0"/>
              <a:t>” </a:t>
            </a:r>
            <a:r>
              <a:rPr lang="en-US" dirty="0" err="1" smtClean="0"/>
              <a:t>en</a:t>
            </a:r>
            <a:r>
              <a:rPr lang="en-US" dirty="0" smtClean="0"/>
              <a:t> 1 </a:t>
            </a:r>
            <a:r>
              <a:rPr lang="en-US" dirty="0" err="1" smtClean="0"/>
              <a:t>verteller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Verteller</a:t>
            </a:r>
            <a:r>
              <a:rPr lang="en-US" dirty="0" smtClean="0"/>
              <a:t> </a:t>
            </a:r>
            <a:r>
              <a:rPr lang="en-US" dirty="0" err="1" smtClean="0"/>
              <a:t>vertelt</a:t>
            </a:r>
            <a:r>
              <a:rPr lang="en-US" dirty="0" smtClean="0"/>
              <a:t> het </a:t>
            </a:r>
            <a:r>
              <a:rPr lang="en-US" dirty="0" err="1" smtClean="0"/>
              <a:t>probleem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“</a:t>
            </a:r>
            <a:r>
              <a:rPr lang="en-US" dirty="0" err="1" smtClean="0"/>
              <a:t>Waarom-vrager</a:t>
            </a:r>
            <a:r>
              <a:rPr lang="en-US" dirty="0" smtClean="0"/>
              <a:t>” </a:t>
            </a:r>
            <a:r>
              <a:rPr lang="en-US" dirty="0" err="1" smtClean="0"/>
              <a:t>vraagt</a:t>
            </a:r>
            <a:r>
              <a:rPr lang="en-US" dirty="0" smtClean="0"/>
              <a:t>: “</a:t>
            </a:r>
            <a:r>
              <a:rPr lang="en-US" dirty="0" err="1" smtClean="0"/>
              <a:t>Waarom</a:t>
            </a:r>
            <a:r>
              <a:rPr lang="en-US" dirty="0" smtClean="0"/>
              <a:t> is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probleem</a:t>
            </a:r>
            <a:r>
              <a:rPr lang="en-US" dirty="0" smtClean="0"/>
              <a:t>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“</a:t>
            </a:r>
            <a:r>
              <a:rPr lang="en-US" dirty="0" err="1" smtClean="0"/>
              <a:t>Waarom-vrager</a:t>
            </a:r>
            <a:r>
              <a:rPr lang="en-US" dirty="0" smtClean="0"/>
              <a:t>” </a:t>
            </a:r>
            <a:r>
              <a:rPr lang="en-US" dirty="0" err="1" smtClean="0"/>
              <a:t>noteert</a:t>
            </a:r>
            <a:r>
              <a:rPr lang="en-US" dirty="0" smtClean="0"/>
              <a:t> </a:t>
            </a:r>
            <a:r>
              <a:rPr lang="en-US" dirty="0" err="1" smtClean="0"/>
              <a:t>antwoord</a:t>
            </a:r>
            <a:r>
              <a:rPr lang="en-US" dirty="0" smtClean="0"/>
              <a:t> van </a:t>
            </a:r>
            <a:r>
              <a:rPr lang="en-US" dirty="0" err="1" smtClean="0"/>
              <a:t>verteller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gebruikt</a:t>
            </a:r>
            <a:r>
              <a:rPr lang="en-US" dirty="0" smtClean="0"/>
              <a:t> het </a:t>
            </a:r>
            <a:r>
              <a:rPr lang="en-US" dirty="0" err="1" smtClean="0"/>
              <a:t>antwoord</a:t>
            </a:r>
            <a:r>
              <a:rPr lang="en-US" dirty="0" smtClean="0"/>
              <a:t> in de </a:t>
            </a:r>
            <a:r>
              <a:rPr lang="en-US" dirty="0" err="1" smtClean="0"/>
              <a:t>vervolgvraag</a:t>
            </a:r>
            <a:r>
              <a:rPr lang="en-US" dirty="0" smtClean="0"/>
              <a:t> “</a:t>
            </a:r>
            <a:r>
              <a:rPr lang="en-US" dirty="0" err="1" smtClean="0"/>
              <a:t>Waarom</a:t>
            </a:r>
            <a:r>
              <a:rPr lang="en-US" dirty="0" smtClean="0"/>
              <a:t> is -</a:t>
            </a:r>
            <a:r>
              <a:rPr lang="en-US" i="1" dirty="0" err="1" smtClean="0"/>
              <a:t>antwoord</a:t>
            </a:r>
            <a:r>
              <a:rPr lang="en-US" i="1" dirty="0" smtClean="0"/>
              <a:t>-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probleem</a:t>
            </a:r>
            <a:r>
              <a:rPr lang="en-US" dirty="0" smtClean="0"/>
              <a:t>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(</a:t>
            </a:r>
            <a:r>
              <a:rPr lang="en-US" dirty="0" err="1" smtClean="0"/>
              <a:t>minimaal</a:t>
            </a:r>
            <a:r>
              <a:rPr lang="en-US" dirty="0" smtClean="0"/>
              <a:t>) 5x “</a:t>
            </a:r>
            <a:r>
              <a:rPr lang="en-US" dirty="0" err="1" smtClean="0"/>
              <a:t>waarom</a:t>
            </a:r>
            <a:r>
              <a:rPr lang="en-US" dirty="0" smtClean="0"/>
              <a:t>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Daarna</a:t>
            </a:r>
            <a:r>
              <a:rPr lang="en-US" dirty="0" smtClean="0"/>
              <a:t> </a:t>
            </a:r>
            <a:r>
              <a:rPr lang="en-US" dirty="0" err="1" smtClean="0"/>
              <a:t>omdraaien</a:t>
            </a:r>
            <a:r>
              <a:rPr lang="en-US" dirty="0" smtClean="0"/>
              <a:t> van </a:t>
            </a:r>
            <a:r>
              <a:rPr lang="en-US" dirty="0" err="1" smtClean="0"/>
              <a:t>rollen</a:t>
            </a:r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87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233" y="736140"/>
            <a:ext cx="7114540" cy="428835"/>
          </a:xfrm>
        </p:spPr>
        <p:txBody>
          <a:bodyPr/>
          <a:lstStyle/>
          <a:p>
            <a:r>
              <a:rPr lang="en-US" dirty="0" err="1" smtClean="0"/>
              <a:t>Individuele</a:t>
            </a:r>
            <a:r>
              <a:rPr lang="en-US" dirty="0" smtClean="0"/>
              <a:t> </a:t>
            </a:r>
            <a:r>
              <a:rPr lang="en-US" dirty="0" err="1" smtClean="0"/>
              <a:t>opdracht</a:t>
            </a:r>
            <a:r>
              <a:rPr lang="en-US" dirty="0" smtClean="0"/>
              <a:t> II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2233" y="1877793"/>
            <a:ext cx="10059814" cy="3985854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Komende</a:t>
            </a:r>
            <a:r>
              <a:rPr lang="en-US" sz="2400" b="1" dirty="0" smtClean="0"/>
              <a:t> week:</a:t>
            </a:r>
          </a:p>
          <a:p>
            <a:r>
              <a:rPr lang="en-US" dirty="0" err="1" smtClean="0"/>
              <a:t>Aanscherpen</a:t>
            </a:r>
            <a:r>
              <a:rPr lang="en-US" dirty="0" smtClean="0"/>
              <a:t> van je </a:t>
            </a:r>
            <a:r>
              <a:rPr lang="en-US" dirty="0" err="1" smtClean="0"/>
              <a:t>onderwerp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probleemstelling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het </a:t>
            </a:r>
            <a:r>
              <a:rPr lang="en-US" dirty="0" err="1" smtClean="0"/>
              <a:t>onderdeel</a:t>
            </a:r>
            <a:r>
              <a:rPr lang="en-US" dirty="0" smtClean="0"/>
              <a:t> </a:t>
            </a:r>
            <a:r>
              <a:rPr lang="en-US" dirty="0" err="1" smtClean="0"/>
              <a:t>Advies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Wat </a:t>
            </a:r>
            <a:r>
              <a:rPr lang="en-US" dirty="0" err="1" smtClean="0"/>
              <a:t>ga</a:t>
            </a:r>
            <a:r>
              <a:rPr lang="en-US" dirty="0" smtClean="0"/>
              <a:t> je </a:t>
            </a:r>
            <a:r>
              <a:rPr lang="en-US" dirty="0" err="1" smtClean="0"/>
              <a:t>doen</a:t>
            </a:r>
            <a:r>
              <a:rPr lang="en-US" dirty="0" smtClean="0"/>
              <a:t> om </a:t>
            </a:r>
            <a:r>
              <a:rPr lang="en-US" dirty="0" err="1" smtClean="0"/>
              <a:t>aan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scherpen</a:t>
            </a:r>
            <a:r>
              <a:rPr lang="en-US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Wie</a:t>
            </a:r>
            <a:r>
              <a:rPr lang="en-US" dirty="0" smtClean="0"/>
              <a:t> of wat </a:t>
            </a:r>
            <a:r>
              <a:rPr lang="en-US" dirty="0" err="1" smtClean="0"/>
              <a:t>heb</a:t>
            </a:r>
            <a:r>
              <a:rPr lang="en-US" dirty="0" smtClean="0"/>
              <a:t> je </a:t>
            </a:r>
            <a:r>
              <a:rPr lang="en-US" dirty="0" err="1" smtClean="0"/>
              <a:t>daarvoor</a:t>
            </a:r>
            <a:r>
              <a:rPr lang="en-US" dirty="0" smtClean="0"/>
              <a:t> </a:t>
            </a:r>
            <a:r>
              <a:rPr lang="en-US" dirty="0" err="1" smtClean="0"/>
              <a:t>nodig</a:t>
            </a:r>
            <a:r>
              <a:rPr lang="en-US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Wanneer</a:t>
            </a:r>
            <a:r>
              <a:rPr lang="en-US" dirty="0" smtClean="0"/>
              <a:t> </a:t>
            </a:r>
            <a:r>
              <a:rPr lang="en-US" dirty="0" err="1" smtClean="0"/>
              <a:t>ga</a:t>
            </a:r>
            <a:r>
              <a:rPr lang="en-US" dirty="0" smtClean="0"/>
              <a:t> je het </a:t>
            </a:r>
            <a:r>
              <a:rPr lang="en-US" dirty="0" err="1" smtClean="0"/>
              <a:t>doen</a:t>
            </a:r>
            <a:r>
              <a:rPr lang="en-US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424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21" y="639887"/>
            <a:ext cx="7114540" cy="428835"/>
          </a:xfrm>
        </p:spPr>
        <p:txBody>
          <a:bodyPr/>
          <a:lstStyle/>
          <a:p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volgende</a:t>
            </a:r>
            <a:r>
              <a:rPr lang="en-US" dirty="0" smtClean="0"/>
              <a:t> workshop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421" y="1646238"/>
            <a:ext cx="10131061" cy="477256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Onderbouw</a:t>
            </a:r>
            <a:r>
              <a:rPr lang="en-US" dirty="0"/>
              <a:t> de </a:t>
            </a:r>
            <a:r>
              <a:rPr lang="en-US" dirty="0" err="1" smtClean="0"/>
              <a:t>probleemanalyse</a:t>
            </a:r>
            <a:r>
              <a:rPr lang="en-US" dirty="0" smtClean="0"/>
              <a:t> </a:t>
            </a:r>
            <a:r>
              <a:rPr lang="en-US" dirty="0"/>
              <a:t>met </a:t>
            </a:r>
            <a:r>
              <a:rPr lang="en-US" dirty="0" err="1" smtClean="0"/>
              <a:t>literatuur</a:t>
            </a:r>
            <a:r>
              <a:rPr lang="en-US" dirty="0" smtClean="0"/>
              <a:t> (</a:t>
            </a:r>
            <a:r>
              <a:rPr lang="en-US" dirty="0" err="1" smtClean="0"/>
              <a:t>onderzoeksartikelen</a:t>
            </a:r>
            <a:r>
              <a:rPr lang="en-US" dirty="0" smtClean="0"/>
              <a:t>; </a:t>
            </a:r>
            <a:r>
              <a:rPr lang="en-US" dirty="0" err="1" smtClean="0"/>
              <a:t>cijfers</a:t>
            </a:r>
            <a:r>
              <a:rPr lang="en-US" dirty="0" smtClean="0"/>
              <a:t> CBS / RIVM)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 smtClean="0"/>
              <a:t>Voorbereiden</a:t>
            </a:r>
            <a:r>
              <a:rPr lang="en-US" b="1" dirty="0" smtClean="0"/>
              <a:t> de workshop </a:t>
            </a:r>
            <a:r>
              <a:rPr lang="en-US" b="1" i="1" dirty="0" err="1" smtClean="0"/>
              <a:t>Probleemanalyse</a:t>
            </a:r>
            <a:r>
              <a:rPr lang="en-US" b="1" i="1" dirty="0"/>
              <a:t>,</a:t>
            </a:r>
            <a:r>
              <a:rPr lang="en-US" b="1" i="1" dirty="0" smtClean="0"/>
              <a:t> </a:t>
            </a:r>
            <a:r>
              <a:rPr lang="en-US" b="1" i="1" dirty="0" err="1" smtClean="0"/>
              <a:t>vraag</a:t>
            </a:r>
            <a:r>
              <a:rPr lang="en-US" b="1" i="1" dirty="0" smtClean="0"/>
              <a:t> </a:t>
            </a:r>
            <a:r>
              <a:rPr lang="en-US" b="1" i="1" dirty="0" err="1" smtClean="0"/>
              <a:t>en</a:t>
            </a:r>
            <a:r>
              <a:rPr lang="en-US" b="1" i="1" dirty="0" smtClean="0"/>
              <a:t> </a:t>
            </a:r>
            <a:r>
              <a:rPr lang="en-US" b="1" i="1" dirty="0" err="1" smtClean="0"/>
              <a:t>doel</a:t>
            </a:r>
            <a:r>
              <a:rPr lang="nl-NL" b="1" dirty="0" smtClean="0"/>
              <a:t>: </a:t>
            </a:r>
            <a:endParaRPr lang="nl-NL" b="1" dirty="0"/>
          </a:p>
          <a:p>
            <a:pPr marL="731837" lvl="2" indent="-457200">
              <a:buFont typeface="+mj-lt"/>
              <a:buAutoNum type="alphaLcParenR"/>
            </a:pPr>
            <a:r>
              <a:rPr lang="nl-NL" dirty="0"/>
              <a:t>Lezen </a:t>
            </a:r>
            <a:r>
              <a:rPr lang="nl-NL" dirty="0" smtClean="0"/>
              <a:t>hoofdstuk 1 </a:t>
            </a:r>
            <a:r>
              <a:rPr lang="nl-NL" dirty="0"/>
              <a:t>van </a:t>
            </a:r>
            <a:r>
              <a:rPr lang="nl-NL" dirty="0" smtClean="0"/>
              <a:t>Baarda (</a:t>
            </a:r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editie, 2014</a:t>
            </a:r>
            <a:r>
              <a:rPr lang="nl-NL" dirty="0" smtClean="0"/>
              <a:t>) </a:t>
            </a:r>
            <a:r>
              <a:rPr lang="nl-NL" i="1" dirty="0" smtClean="0"/>
              <a:t>Dit is Onderzoek!</a:t>
            </a:r>
          </a:p>
          <a:p>
            <a:pPr marL="731837" lvl="2" indent="-457200">
              <a:buFont typeface="+mj-lt"/>
              <a:buAutoNum type="alphaLcParenR"/>
            </a:pPr>
            <a:r>
              <a:rPr lang="nl-NL" dirty="0" smtClean="0"/>
              <a:t>Bekijk </a:t>
            </a:r>
            <a:r>
              <a:rPr lang="nl-NL" dirty="0"/>
              <a:t>de website: </a:t>
            </a:r>
            <a:r>
              <a:rPr lang="nl-NL" dirty="0">
                <a:hlinkClick r:id="rId2"/>
              </a:rPr>
              <a:t>https://www.scribbr.nl/starten-met-je-scriptie/probleemanalyse/</a:t>
            </a:r>
            <a:r>
              <a:rPr lang="nl-NL" dirty="0"/>
              <a:t> </a:t>
            </a:r>
          </a:p>
          <a:p>
            <a:pPr marL="731837" lvl="2" indent="-457200">
              <a:buFont typeface="+mj-lt"/>
              <a:buAutoNum type="alphaLcParenR"/>
            </a:pPr>
            <a:r>
              <a:rPr lang="nl-NL" dirty="0" smtClean="0"/>
              <a:t>Lezen </a:t>
            </a:r>
            <a:r>
              <a:rPr lang="nl-NL" dirty="0"/>
              <a:t>van informatie over je onderwerp, waaronder ten minste 3 wetenschappelijke artikelen </a:t>
            </a:r>
            <a:endParaRPr lang="nl-NL" dirty="0" smtClean="0"/>
          </a:p>
          <a:p>
            <a:pPr marL="731837" lvl="2" indent="-457200">
              <a:buFont typeface="+mj-lt"/>
              <a:buAutoNum type="alphaLcParenR"/>
            </a:pPr>
            <a:r>
              <a:rPr lang="nl-NL" dirty="0" smtClean="0"/>
              <a:t>Stel </a:t>
            </a:r>
            <a:r>
              <a:rPr lang="nl-NL" smtClean="0"/>
              <a:t>een 2 </a:t>
            </a:r>
            <a:r>
              <a:rPr lang="nl-NL" dirty="0"/>
              <a:t>minuten pitch </a:t>
            </a:r>
            <a:r>
              <a:rPr lang="nl-NL" dirty="0" smtClean="0"/>
              <a:t>op </a:t>
            </a:r>
            <a:r>
              <a:rPr lang="nl-NL" dirty="0"/>
              <a:t>over je onderwerp </a:t>
            </a:r>
            <a:r>
              <a:rPr lang="nl-NL" dirty="0" smtClean="0"/>
              <a:t>/ het probleem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652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en-US" dirty="0" smtClean="0"/>
              <a:t>Wrap-up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Welke</a:t>
            </a:r>
            <a:r>
              <a:rPr lang="en-US" dirty="0" smtClean="0"/>
              <a:t> </a:t>
            </a:r>
            <a:r>
              <a:rPr lang="en-US" dirty="0" err="1" smtClean="0"/>
              <a:t>vragen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nog niet </a:t>
            </a:r>
            <a:r>
              <a:rPr lang="en-US" dirty="0" err="1" smtClean="0"/>
              <a:t>beantwoord</a:t>
            </a:r>
            <a:r>
              <a:rPr lang="en-US" dirty="0" smtClean="0"/>
              <a:t>?</a:t>
            </a:r>
            <a:endParaRPr lang="nl-N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46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e7eb5fd271471ceb031aa7637231df710576e42"/>
</p:tagLst>
</file>

<file path=ppt/theme/theme1.xml><?xml version="1.0" encoding="utf-8"?>
<a:theme xmlns:a="http://schemas.openxmlformats.org/drawingml/2006/main" name="Kantoorthema">
  <a:themeElements>
    <a:clrScheme name="HHS">
      <a:dk1>
        <a:sysClr val="windowText" lastClr="000000"/>
      </a:dk1>
      <a:lt1>
        <a:sysClr val="window" lastClr="FFFFFF"/>
      </a:lt1>
      <a:dk2>
        <a:srgbClr val="213343"/>
      </a:dk2>
      <a:lt2>
        <a:srgbClr val="E7E6E6"/>
      </a:lt2>
      <a:accent1>
        <a:srgbClr val="9EA700"/>
      </a:accent1>
      <a:accent2>
        <a:srgbClr val="213343"/>
      </a:accent2>
      <a:accent3>
        <a:srgbClr val="9EA700"/>
      </a:accent3>
      <a:accent4>
        <a:srgbClr val="213343"/>
      </a:accent4>
      <a:accent5>
        <a:srgbClr val="9EA700"/>
      </a:accent5>
      <a:accent6>
        <a:srgbClr val="213343"/>
      </a:accent6>
      <a:hlink>
        <a:srgbClr val="213343"/>
      </a:hlink>
      <a:folHlink>
        <a:srgbClr val="213343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213343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HS-ppt-template-NL-16x9" id="{088E9C5B-7272-814F-B966-5AFBBEBA7DAA}" vid="{777E0F1A-08F6-7F4C-9C2F-E163E2249B97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A6603AB6273949A883419BE8F06E16" ma:contentTypeVersion="6" ma:contentTypeDescription="Een nieuw document maken." ma:contentTypeScope="" ma:versionID="5e4932262c8328530b8dec9fd8385153">
  <xsd:schema xmlns:xsd="http://www.w3.org/2001/XMLSchema" xmlns:xs="http://www.w3.org/2001/XMLSchema" xmlns:p="http://schemas.microsoft.com/office/2006/metadata/properties" xmlns:ns2="4b15f04b-ece9-4834-ad48-5bdad4325625" xmlns:ns3="39c250b7-9a2a-4c67-afad-578f526b56a8" targetNamespace="http://schemas.microsoft.com/office/2006/metadata/properties" ma:root="true" ma:fieldsID="bddcd3252d62101dcb60705d017b3eb5" ns2:_="" ns3:_="">
    <xsd:import namespace="4b15f04b-ece9-4834-ad48-5bdad4325625"/>
    <xsd:import namespace="39c250b7-9a2a-4c67-afad-578f526b56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RiavanDijk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5f04b-ece9-4834-ad48-5bdad43256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RiavanDijk" ma:index="12" nillable="true" ma:displayName="Indiener" ma:format="Dropdown" ma:list="UserInfo" ma:SharePointGroup="0" ma:internalName="RiavanDijk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250b7-9a2a-4c67-afad-578f526b56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iavanDijk xmlns="4b15f04b-ece9-4834-ad48-5bdad4325625">
      <UserInfo>
        <DisplayName/>
        <AccountId xsi:nil="true"/>
        <AccountType/>
      </UserInfo>
    </RiavanDijk>
  </documentManagement>
</p:properties>
</file>

<file path=customXml/itemProps1.xml><?xml version="1.0" encoding="utf-8"?>
<ds:datastoreItem xmlns:ds="http://schemas.openxmlformats.org/officeDocument/2006/customXml" ds:itemID="{E819D8CE-DF89-4EC9-A9F0-5720C5CAFB3B}"/>
</file>

<file path=customXml/itemProps2.xml><?xml version="1.0" encoding="utf-8"?>
<ds:datastoreItem xmlns:ds="http://schemas.openxmlformats.org/officeDocument/2006/customXml" ds:itemID="{6096BEB6-A545-481A-BC23-B29965F36B72}"/>
</file>

<file path=customXml/itemProps3.xml><?xml version="1.0" encoding="utf-8"?>
<ds:datastoreItem xmlns:ds="http://schemas.openxmlformats.org/officeDocument/2006/customXml" ds:itemID="{DB75D8C5-41A7-474B-8FA5-74A8950B6E2A}"/>
</file>

<file path=docProps/app.xml><?xml version="1.0" encoding="utf-8"?>
<Properties xmlns="http://schemas.openxmlformats.org/officeDocument/2006/extended-properties" xmlns:vt="http://schemas.openxmlformats.org/officeDocument/2006/docPropsVTypes">
  <Template>HHS-ppt-template-NL-16x9</Template>
  <TotalTime>1193</TotalTime>
  <Words>582</Words>
  <Application>Microsoft Office PowerPoint</Application>
  <PresentationFormat>Breedbeeld</PresentationFormat>
  <Paragraphs>110</Paragraphs>
  <Slides>12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Kantoorthema</vt:lpstr>
      <vt:lpstr>Onderwerp advies</vt:lpstr>
      <vt:lpstr>Onderwerp Advies</vt:lpstr>
      <vt:lpstr>Lesprogramma</vt:lpstr>
      <vt:lpstr>Projectvoorstel Advies</vt:lpstr>
      <vt:lpstr>Op 1 rij</vt:lpstr>
      <vt:lpstr>Duo interview</vt:lpstr>
      <vt:lpstr>Individuele opdracht I </vt:lpstr>
      <vt:lpstr>5x waarom?</vt:lpstr>
      <vt:lpstr>Opdracht 5x waarom</vt:lpstr>
      <vt:lpstr>Individuele opdracht II</vt:lpstr>
      <vt:lpstr>Voor volgende workshop</vt:lpstr>
      <vt:lpstr>Wrap-up</vt:lpstr>
    </vt:vector>
  </TitlesOfParts>
  <Manager/>
  <Company>Haagse Hogeschool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/>
  <dc:creator>MAC Jansen</dc:creator>
  <cp:keywords/>
  <dc:description/>
  <cp:lastModifiedBy>Koppes, L.L.J.</cp:lastModifiedBy>
  <cp:revision>89</cp:revision>
  <dcterms:created xsi:type="dcterms:W3CDTF">2018-01-23T13:57:11Z</dcterms:created>
  <dcterms:modified xsi:type="dcterms:W3CDTF">2020-01-14T13:50:18Z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0x01010033A6603AB6273949A883419BE8F06E16</vt:lpwstr>
  </property>
</Properties>
</file>