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1" r:id="rId4"/>
  </p:sldMasterIdLst>
  <p:notesMasterIdLst>
    <p:notesMasterId r:id="rId29"/>
  </p:notesMasterIdLst>
  <p:handoutMasterIdLst>
    <p:handoutMasterId r:id="rId30"/>
  </p:handoutMasterIdLst>
  <p:sldIdLst>
    <p:sldId id="260" r:id="rId5"/>
    <p:sldId id="280" r:id="rId6"/>
    <p:sldId id="273" r:id="rId7"/>
    <p:sldId id="281" r:id="rId8"/>
    <p:sldId id="293" r:id="rId9"/>
    <p:sldId id="295" r:id="rId10"/>
    <p:sldId id="296" r:id="rId11"/>
    <p:sldId id="294" r:id="rId12"/>
    <p:sldId id="297" r:id="rId13"/>
    <p:sldId id="298" r:id="rId14"/>
    <p:sldId id="284" r:id="rId15"/>
    <p:sldId id="292" r:id="rId16"/>
    <p:sldId id="286" r:id="rId17"/>
    <p:sldId id="283" r:id="rId18"/>
    <p:sldId id="282" r:id="rId19"/>
    <p:sldId id="287" r:id="rId20"/>
    <p:sldId id="300" r:id="rId21"/>
    <p:sldId id="302" r:id="rId22"/>
    <p:sldId id="301" r:id="rId23"/>
    <p:sldId id="288" r:id="rId24"/>
    <p:sldId id="289" r:id="rId25"/>
    <p:sldId id="290" r:id="rId26"/>
    <p:sldId id="291" r:id="rId27"/>
    <p:sldId id="279" r:id="rId28"/>
  </p:sldIdLst>
  <p:sldSz cx="9144000" cy="5143500" type="screen16x9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80BFA01C-CD74-7845-B021-672224978863}">
          <p14:sldIdLst>
            <p14:sldId id="260"/>
            <p14:sldId id="280"/>
            <p14:sldId id="273"/>
            <p14:sldId id="281"/>
            <p14:sldId id="293"/>
            <p14:sldId id="295"/>
            <p14:sldId id="296"/>
            <p14:sldId id="294"/>
            <p14:sldId id="297"/>
            <p14:sldId id="298"/>
            <p14:sldId id="284"/>
            <p14:sldId id="292"/>
            <p14:sldId id="286"/>
            <p14:sldId id="283"/>
            <p14:sldId id="282"/>
            <p14:sldId id="287"/>
            <p14:sldId id="300"/>
            <p14:sldId id="302"/>
            <p14:sldId id="301"/>
            <p14:sldId id="288"/>
            <p14:sldId id="289"/>
            <p14:sldId id="290"/>
            <p14:sldId id="291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7" autoAdjust="0"/>
  </p:normalViewPr>
  <p:slideViewPr>
    <p:cSldViewPr snapToGrid="0" snapToObjects="1">
      <p:cViewPr>
        <p:scale>
          <a:sx n="100" d="100"/>
          <a:sy n="100" d="100"/>
        </p:scale>
        <p:origin x="1896" y="9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5046B-E3A6-4E43-9D24-8C38ABDF8202}" type="datetimeFigureOut">
              <a:t>2-12-2019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CFB6-CBE2-1D40-B0FD-77D0D9479B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25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7D65-CC24-4C59-9CBC-386FC9D5890F}" type="datetimeFigureOut">
              <a:rPr lang="nl-NL" smtClean="0"/>
              <a:t>2-12-2019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BC8F2-A54C-41E8-A7A6-4BEB5B952DB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5960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3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3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4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73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5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5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6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42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7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93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8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464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9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66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10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711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11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272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12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18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13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83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14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183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15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91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16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72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17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7572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18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015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19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904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20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26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21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140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22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049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23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97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CF2A1A-916C-495A-81D0-B2BC1987CFF5}" type="slidenum">
              <a:rPr lang="nl-NL" altLang="nl-NL"/>
              <a:pPr>
                <a:spcBef>
                  <a:spcPct val="0"/>
                </a:spcBef>
              </a:pPr>
              <a:t>24</a:t>
            </a:fld>
            <a:endParaRPr lang="nl-NL" altLang="nl-NL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812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l-NL" dirty="0" smtClean="0"/>
              <a:t>Titel </a:t>
            </a:r>
            <a:r>
              <a:rPr lang="nl-NL" dirty="0" err="1" smtClean="0"/>
              <a:t>volgblad</a:t>
            </a:r>
            <a:r>
              <a:rPr lang="nl-NL" dirty="0" smtClean="0"/>
              <a:t> </a:t>
            </a:r>
            <a:r>
              <a:rPr lang="nl-NL" dirty="0" err="1" smtClean="0"/>
              <a:t>Arial</a:t>
            </a:r>
            <a:r>
              <a:rPr lang="nl-NL" dirty="0" smtClean="0"/>
              <a:t> 28pt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400">
                <a:latin typeface="Arial"/>
                <a:cs typeface="Arial"/>
              </a:defRPr>
            </a:lvl1pPr>
            <a:lvl2pPr>
              <a:defRPr sz="2000"/>
            </a:lvl2pPr>
          </a:lstStyle>
          <a:p>
            <a:pPr lvl="0"/>
            <a:r>
              <a:rPr lang="nl-NL" dirty="0" smtClean="0"/>
              <a:t>Klik om de tekststijl van het sjabloon te bewerken</a:t>
            </a:r>
          </a:p>
          <a:p>
            <a:pPr lvl="1"/>
            <a:r>
              <a:rPr lang="nl-NL" dirty="0" smtClean="0"/>
              <a:t>Tweede niveau</a:t>
            </a:r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62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 smtClean="0"/>
              <a:t>Titel </a:t>
            </a:r>
            <a:r>
              <a:rPr lang="nl-NL" dirty="0" err="1" smtClean="0"/>
              <a:t>volgblad</a:t>
            </a:r>
            <a:r>
              <a:rPr lang="nl-NL" dirty="0" smtClean="0"/>
              <a:t> </a:t>
            </a:r>
            <a:r>
              <a:rPr lang="nl-NL" dirty="0" err="1" smtClean="0"/>
              <a:t>Arial</a:t>
            </a:r>
            <a:r>
              <a:rPr lang="nl-NL" dirty="0" smtClean="0"/>
              <a:t> 28pt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894954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894955"/>
          </a:xfrm>
        </p:spPr>
        <p:txBody>
          <a:bodyPr>
            <a:norm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27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 dirty="0" smtClean="0"/>
              <a:t>Titel </a:t>
            </a:r>
            <a:r>
              <a:rPr lang="nl-NL" dirty="0" err="1" smtClean="0"/>
              <a:t>volgblad</a:t>
            </a:r>
            <a:r>
              <a:rPr lang="nl-NL" dirty="0" smtClean="0"/>
              <a:t> </a:t>
            </a:r>
            <a:r>
              <a:rPr lang="nl-NL" dirty="0" err="1" smtClean="0"/>
              <a:t>Arial</a:t>
            </a:r>
            <a:r>
              <a:rPr lang="nl-NL" dirty="0" smtClean="0"/>
              <a:t> 28pt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285598"/>
            <a:ext cx="4040188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285598"/>
            <a:ext cx="4041775" cy="29622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815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>
            <a:noAutofit/>
          </a:bodyPr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20939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-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sheet breedbeeld PPT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1279" cy="5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79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-B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heet breedbeeld PPT-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1279" cy="51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47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blad-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sheet breedbeeld PPT-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289" cy="514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9400"/>
            <a:ext cx="8229600" cy="183726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/>
              <a:t>Titel van presentatie, Arial 32pt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61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blad-B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heet breedbeeld PPT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288" cy="5148000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8642" y="4767263"/>
            <a:ext cx="4281158" cy="274637"/>
          </a:xfrm>
          <a:prstGeom prst="rect">
            <a:avLst/>
          </a:prstGeo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1610267" cy="274637"/>
          </a:xfrm>
          <a:prstGeom prst="rect">
            <a:avLst/>
          </a:prstGeom>
        </p:spPr>
        <p:txBody>
          <a:bodyPr/>
          <a:lstStyle/>
          <a:p>
            <a:fld id="{CC1A7FFB-7E9A-E347-8F80-8E2C647B3625}" type="slidenum">
              <a:rPr lang="nl-NL"/>
              <a:t>‹nr.›</a:t>
            </a:fld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9400"/>
            <a:ext cx="8229600" cy="183726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nl-NL" dirty="0"/>
              <a:t>Titel van presentatie, </a:t>
            </a:r>
            <a:r>
              <a:rPr lang="nl-NL" dirty="0" err="1"/>
              <a:t>Arial</a:t>
            </a:r>
            <a:r>
              <a:rPr lang="nl-NL" dirty="0"/>
              <a:t> 32pt</a:t>
            </a:r>
          </a:p>
        </p:txBody>
      </p:sp>
    </p:spTree>
    <p:extLst>
      <p:ext uri="{BB962C8B-B14F-4D97-AF65-F5344CB8AC3E}">
        <p14:creationId xmlns:p14="http://schemas.microsoft.com/office/powerpoint/2010/main" val="63499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sheet breedbeeld PPT-5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Titel van presentatie, </a:t>
            </a:r>
            <a:r>
              <a:rPr lang="nl-NL" dirty="0" err="1" smtClean="0"/>
              <a:t>Arial</a:t>
            </a:r>
            <a:r>
              <a:rPr lang="nl-NL" dirty="0" smtClean="0"/>
              <a:t> 32pt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74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sjabloon te bewerken</a:t>
            </a:r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912139" y="4630341"/>
            <a:ext cx="487054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70292" y="4641986"/>
            <a:ext cx="82979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CC1A7FFB-7E9A-E347-8F80-8E2C647B3625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956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5" r:id="rId2"/>
    <p:sldLayoutId id="2147483826" r:id="rId3"/>
    <p:sldLayoutId id="2147483830" r:id="rId4"/>
    <p:sldLayoutId id="2147483814" r:id="rId5"/>
    <p:sldLayoutId id="2147483831" r:id="rId6"/>
    <p:sldLayoutId id="2147483796" r:id="rId7"/>
    <p:sldLayoutId id="2147483811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kern="1200" baseline="0">
          <a:solidFill>
            <a:srgbClr val="66006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57" y="645677"/>
            <a:ext cx="6249451" cy="3140491"/>
          </a:xfrm>
          <a:prstGeom prst="rect">
            <a:avLst/>
          </a:prstGeom>
        </p:spPr>
      </p:pic>
      <p:sp>
        <p:nvSpPr>
          <p:cNvPr id="8" name="Tijdelijke aanduiding voor inhoud 2"/>
          <p:cNvSpPr>
            <a:spLocks noGrp="1"/>
          </p:cNvSpPr>
          <p:nvPr>
            <p:ph idx="1"/>
          </p:nvPr>
        </p:nvSpPr>
        <p:spPr>
          <a:xfrm>
            <a:off x="8103476" y="3808948"/>
            <a:ext cx="920706" cy="12211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800" dirty="0" smtClean="0"/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8021495" y="3808948"/>
            <a:ext cx="920706" cy="1221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10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11" name="Tijdelijke aanduiding voor inhoud 2"/>
          <p:cNvSpPr txBox="1">
            <a:spLocks/>
          </p:cNvSpPr>
          <p:nvPr/>
        </p:nvSpPr>
        <p:spPr>
          <a:xfrm>
            <a:off x="125138" y="4376555"/>
            <a:ext cx="1138270" cy="6586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</p:spTree>
    <p:extLst>
      <p:ext uri="{BB962C8B-B14F-4D97-AF65-F5344CB8AC3E}">
        <p14:creationId xmlns:p14="http://schemas.microsoft.com/office/powerpoint/2010/main" val="3168970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28939" y="1398833"/>
            <a:ext cx="6413412" cy="2874582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1600" dirty="0" smtClean="0"/>
              <a:t>5 groepen</a:t>
            </a:r>
          </a:p>
          <a:p>
            <a:pPr marL="0" indent="0">
              <a:buNone/>
            </a:pPr>
            <a:endParaRPr lang="nl-NL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l-NL" sz="1600" dirty="0" smtClean="0"/>
              <a:t>1 teamnaam</a:t>
            </a:r>
          </a:p>
          <a:p>
            <a:pPr marL="0" indent="0">
              <a:buNone/>
            </a:pPr>
            <a:endParaRPr lang="nl-NL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l-NL" sz="1600" dirty="0" smtClean="0"/>
              <a:t>6 puzzelopdrachten</a:t>
            </a:r>
          </a:p>
          <a:p>
            <a:pPr>
              <a:buFont typeface="Arial" panose="020B0604020202020204" pitchFamily="34" charset="0"/>
              <a:buChar char="•"/>
            </a:pPr>
            <a:endParaRPr lang="nl-N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l-NL" sz="1600" dirty="0" smtClean="0"/>
              <a:t>0 hulpmaterialen</a:t>
            </a:r>
            <a:endParaRPr lang="nl-NL" sz="1600" dirty="0"/>
          </a:p>
          <a:p>
            <a:pPr marL="0" indent="0">
              <a:buNone/>
            </a:pPr>
            <a:endParaRPr lang="pt-BR" altLang="nl-N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l-NL" sz="1600" dirty="0"/>
              <a:t>b</a:t>
            </a:r>
            <a:r>
              <a:rPr lang="nl-NL" sz="1600" dirty="0" smtClean="0"/>
              <a:t>eperkte tijd</a:t>
            </a:r>
          </a:p>
          <a:p>
            <a:pPr marL="0" indent="0">
              <a:buNone/>
            </a:pPr>
            <a:endParaRPr lang="nl-NL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l-NL" sz="1600" dirty="0" smtClean="0"/>
              <a:t>Klaar voor?</a:t>
            </a:r>
            <a:endParaRPr lang="nl-NL" sz="1600" dirty="0"/>
          </a:p>
          <a:p>
            <a:pPr marL="0" indent="0">
              <a:buNone/>
            </a:pPr>
            <a:endParaRPr lang="nl-NL" altLang="nl-NL" sz="1600" dirty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800" dirty="0" smtClean="0"/>
          </a:p>
        </p:txBody>
      </p:sp>
      <p:sp>
        <p:nvSpPr>
          <p:cNvPr id="4" name="Lint omhoog 3"/>
          <p:cNvSpPr/>
          <p:nvPr/>
        </p:nvSpPr>
        <p:spPr>
          <a:xfrm rot="892421">
            <a:off x="6275157" y="734501"/>
            <a:ext cx="2561244" cy="642174"/>
          </a:xfrm>
          <a:prstGeom prst="ribbon2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 rot="929884">
            <a:off x="6913098" y="640264"/>
            <a:ext cx="1375595" cy="6586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dirty="0" smtClean="0"/>
          </a:p>
          <a:p>
            <a:pPr marL="0" indent="0" algn="ctr">
              <a:buFont typeface="Arial"/>
              <a:buNone/>
            </a:pPr>
            <a:r>
              <a:rPr lang="nl-NL" sz="1800" dirty="0" smtClean="0"/>
              <a:t>Wie wordt </a:t>
            </a:r>
          </a:p>
          <a:p>
            <a:pPr marL="0" indent="0" algn="ctr">
              <a:buFont typeface="Arial"/>
              <a:buNone/>
            </a:pPr>
            <a:r>
              <a:rPr lang="nl-NL" sz="1800" dirty="0" smtClean="0"/>
              <a:t>Care-Kampioen?</a:t>
            </a: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pic>
        <p:nvPicPr>
          <p:cNvPr id="8" name="Afbeelding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6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94631" y="2652457"/>
            <a:ext cx="4326039" cy="1870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myocardinfarct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sinustachycardie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asystolie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AV-blok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sporthart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ventrikelfibrilleren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- normaal ECG</a:t>
            </a:r>
            <a:endParaRPr lang="nl-NL" sz="1100" dirty="0">
              <a:solidFill>
                <a:srgbClr val="7030A0"/>
              </a:solidFill>
            </a:endParaRPr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/>
          <p:nvPr/>
        </p:nvPicPr>
        <p:blipFill>
          <a:blip r:embed="rId3"/>
          <a:stretch>
            <a:fillRect/>
          </a:stretch>
        </p:blipFill>
        <p:spPr>
          <a:xfrm>
            <a:off x="6236085" y="1828474"/>
            <a:ext cx="2327744" cy="1063696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80869">
            <a:off x="7793413" y="2925804"/>
            <a:ext cx="848591" cy="1527463"/>
          </a:xfrm>
          <a:prstGeom prst="rect">
            <a:avLst/>
          </a:prstGeom>
        </p:spPr>
      </p:pic>
      <p:pic>
        <p:nvPicPr>
          <p:cNvPr id="8" name="Afbeelding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345908" y="2085527"/>
            <a:ext cx="4326039" cy="1870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l-NL" sz="1400" dirty="0" smtClean="0"/>
              <a:t>Koppel de 7 situaties aan de 7 ECG’s.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96399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29963" y="3837954"/>
            <a:ext cx="4256237" cy="687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/>
              <a:t>sinustachycardie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206305" y="1600894"/>
            <a:ext cx="3918120" cy="218527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721887" y="3678540"/>
            <a:ext cx="2302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Tijdens een sinustachycardie vuurt de sinusknoop tussen de 100 en 180 slagen/minuut en dus sneller dan normaal. </a:t>
            </a:r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99" y="3801334"/>
            <a:ext cx="2350654" cy="634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 smtClean="0"/>
              <a:t>sporthart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345908" y="1531656"/>
            <a:ext cx="3807092" cy="211900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610205" y="3678540"/>
            <a:ext cx="2413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/>
              <a:t>Door topsport wordt </a:t>
            </a:r>
            <a:r>
              <a:rPr lang="nl-NL" sz="1200" dirty="0"/>
              <a:t>vooral de </a:t>
            </a:r>
            <a:r>
              <a:rPr lang="nl-NL" sz="1200" dirty="0" smtClean="0"/>
              <a:t>linker ventrikel wijder en gespierder. Dit geeft een verhoogde output per slag en een vertraagde </a:t>
            </a:r>
            <a:r>
              <a:rPr lang="nl-NL" sz="1200" dirty="0"/>
              <a:t>hartwerking (bradycardie).</a:t>
            </a:r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9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0818" y="3867483"/>
            <a:ext cx="1926522" cy="383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 smtClean="0"/>
              <a:t>ventrikelfibrilleren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402017" y="1700883"/>
            <a:ext cx="4040665" cy="2005577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610205" y="3678540"/>
            <a:ext cx="24139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Chaotische depolarisatie van de ventrikels. Mechanisch een hartstilstand. </a:t>
            </a:r>
            <a:r>
              <a:rPr lang="nl-NL" sz="1200" dirty="0" smtClean="0"/>
              <a:t>Op </a:t>
            </a:r>
            <a:r>
              <a:rPr lang="nl-NL" sz="1200" dirty="0"/>
              <a:t>het ecg te herkennen aan de totale </a:t>
            </a:r>
            <a:r>
              <a:rPr lang="nl-NL" sz="1200" dirty="0" smtClean="0"/>
              <a:t>onregel-matigheid</a:t>
            </a:r>
            <a:r>
              <a:rPr lang="nl-NL" sz="1200" dirty="0"/>
              <a:t>. G</a:t>
            </a:r>
            <a:r>
              <a:rPr lang="nl-NL" sz="1200" dirty="0" smtClean="0"/>
              <a:t>een </a:t>
            </a:r>
            <a:r>
              <a:rPr lang="nl-NL" sz="1200" dirty="0"/>
              <a:t>vast patroon.</a:t>
            </a:r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5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6063" y="3908885"/>
            <a:ext cx="1882985" cy="6137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 smtClean="0"/>
              <a:t>asystolie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694339" y="1821820"/>
            <a:ext cx="3552898" cy="2080085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610205" y="3678540"/>
            <a:ext cx="2413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G</a:t>
            </a:r>
            <a:r>
              <a:rPr lang="nl-NL" sz="1200" dirty="0" smtClean="0"/>
              <a:t>een </a:t>
            </a:r>
            <a:r>
              <a:rPr lang="nl-NL" sz="1200" dirty="0"/>
              <a:t>cardiale activiteit. Indien dit aanhoudt treedt direct de dood in. </a:t>
            </a:r>
            <a:r>
              <a:rPr lang="nl-NL" sz="1200" dirty="0" smtClean="0"/>
              <a:t>ook </a:t>
            </a:r>
            <a:r>
              <a:rPr lang="nl-NL" sz="1200" dirty="0"/>
              <a:t>wel een '</a:t>
            </a:r>
            <a:r>
              <a:rPr lang="nl-NL" sz="1200" dirty="0" err="1"/>
              <a:t>flatliner</a:t>
            </a:r>
            <a:r>
              <a:rPr lang="nl-NL" sz="1200" dirty="0"/>
              <a:t>' genoemd, maar dit is niet helemaal terecht, omdat in de praktijk vaak een basislijnzwaai te zien is.</a:t>
            </a:r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97203" y="3710166"/>
            <a:ext cx="1394373" cy="739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/>
              <a:t>n</a:t>
            </a:r>
            <a:r>
              <a:rPr lang="nl-NL" sz="1400" dirty="0" smtClean="0"/>
              <a:t>ormaal ECG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077402" y="1554480"/>
            <a:ext cx="4989195" cy="2034540"/>
          </a:xfrm>
          <a:prstGeom prst="rect">
            <a:avLst/>
          </a:prstGeom>
        </p:spPr>
      </p:pic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54929" y="3786168"/>
            <a:ext cx="1540958" cy="550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 smtClean="0"/>
              <a:t>myocardinfarct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673399" y="1654296"/>
            <a:ext cx="3704018" cy="1970892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673026" y="3369146"/>
            <a:ext cx="24139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 smtClean="0"/>
              <a:t>Te </a:t>
            </a:r>
            <a:r>
              <a:rPr lang="nl-NL" sz="1200" dirty="0"/>
              <a:t>herkennen aan een afwijking in </a:t>
            </a:r>
            <a:r>
              <a:rPr lang="nl-NL" sz="1200" dirty="0" smtClean="0"/>
              <a:t>het </a:t>
            </a:r>
            <a:r>
              <a:rPr lang="nl-NL" sz="1200" dirty="0"/>
              <a:t>ST-segment. I</a:t>
            </a:r>
            <a:r>
              <a:rPr lang="nl-NL" sz="1200" dirty="0" smtClean="0"/>
              <a:t>s </a:t>
            </a:r>
            <a:r>
              <a:rPr lang="nl-NL" sz="1200" dirty="0"/>
              <a:t>tijdens een </a:t>
            </a:r>
            <a:r>
              <a:rPr lang="nl-NL" sz="1200" dirty="0" smtClean="0"/>
              <a:t>myocardinfarct hoger. Ontstaat door zuurstoftekort myocard. Dat </a:t>
            </a:r>
            <a:r>
              <a:rPr lang="nl-NL" sz="1200" dirty="0"/>
              <a:t>wordt zichtbaar door </a:t>
            </a:r>
            <a:r>
              <a:rPr lang="nl-NL" sz="1200" dirty="0" smtClean="0"/>
              <a:t>verhoogde </a:t>
            </a:r>
            <a:r>
              <a:rPr lang="nl-NL" sz="1200" dirty="0"/>
              <a:t>elektrische activiteit </a:t>
            </a:r>
            <a:r>
              <a:rPr lang="nl-NL" sz="1200" dirty="0" smtClean="0"/>
              <a:t>in </a:t>
            </a:r>
            <a:r>
              <a:rPr lang="nl-NL" sz="1200" dirty="0"/>
              <a:t>herstelfase na </a:t>
            </a:r>
            <a:r>
              <a:rPr lang="nl-NL" sz="1200" dirty="0" smtClean="0"/>
              <a:t>contraheren ventrikels.</a:t>
            </a:r>
            <a:endParaRPr lang="nl-NL" sz="1200" dirty="0"/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2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ECG’s interpreteren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3985" y="3786168"/>
            <a:ext cx="1561898" cy="634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400" dirty="0" smtClean="0"/>
              <a:t>AV-blok</a:t>
            </a:r>
            <a:endParaRPr lang="nl-NL" sz="1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1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/>
          <a:stretch>
            <a:fillRect/>
          </a:stretch>
        </p:blipFill>
        <p:spPr>
          <a:xfrm>
            <a:off x="2780543" y="1542306"/>
            <a:ext cx="3257288" cy="2164156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610205" y="2901476"/>
            <a:ext cx="24139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AV-knoop geleidt prikkel niet van atria naar ventrikels. Hartspiercellen van ventrikels genereren dus maar zelf prikkels waardoor atria en ventrikels ieder in eigen ritme samentrekken. De P-top (samentrekken atria) en qrs-complex (samentrekken ventrikels) volgen niet meer op elkaar maar vertonen ieder een eigen ritme.</a:t>
            </a:r>
          </a:p>
        </p:txBody>
      </p:sp>
      <p:pic>
        <p:nvPicPr>
          <p:cNvPr id="11" name="Afbeelding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7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Kruiswoordraadsel</a:t>
            </a: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57948">
            <a:off x="4029946" y="1632789"/>
            <a:ext cx="1645782" cy="2554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2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sp>
        <p:nvSpPr>
          <p:cNvPr id="10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pic>
        <p:nvPicPr>
          <p:cNvPr id="11" name="Afbeelding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3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 smtClean="0"/>
              <a:t>Kruiswoordraadsel</a:t>
            </a: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2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9" name="Afbeelding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4326194" y="1412590"/>
            <a:ext cx="1278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307" y="1035396"/>
            <a:ext cx="1529774" cy="344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Ontbrekende tekst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40525" y="1538232"/>
            <a:ext cx="5829300" cy="322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600" dirty="0" smtClean="0"/>
              <a:t>Vul de ontbrekende termen in.</a:t>
            </a:r>
            <a:endParaRPr lang="nl-NL" sz="1600" dirty="0"/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 smtClean="0">
                <a:solidFill>
                  <a:schemeClr val="tx1"/>
                </a:solidFill>
              </a:rPr>
              <a:t>3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11150">
            <a:off x="6007454" y="3191493"/>
            <a:ext cx="2815604" cy="15284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40525" y="1973711"/>
            <a:ext cx="3174733" cy="69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6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r>
              <a:rPr lang="pt-BR" altLang="nl-NL" dirty="0"/>
              <a:t>Ontbrekende tekst</a:t>
            </a: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 smtClean="0">
                <a:solidFill>
                  <a:schemeClr val="tx1"/>
                </a:solidFill>
              </a:rPr>
              <a:t>3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172" y="1744323"/>
            <a:ext cx="4265782" cy="22276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610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Bloedgasanalyse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2604" y="1785518"/>
            <a:ext cx="5829300" cy="322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600" dirty="0" smtClean="0"/>
              <a:t>Lukt het jullie om aan de volgende 4 bloedgassen</a:t>
            </a:r>
          </a:p>
          <a:p>
            <a:pPr marL="0" indent="0">
              <a:buNone/>
            </a:pPr>
            <a:r>
              <a:rPr lang="nl-NL" sz="1600" dirty="0"/>
              <a:t>e</a:t>
            </a:r>
            <a:r>
              <a:rPr lang="nl-NL" sz="1600" dirty="0" smtClean="0"/>
              <a:t>en toestand te koppelen? 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 smtClean="0"/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    Acuut of gecompenseerd?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    Metabool of respiratoir?</a:t>
            </a:r>
          </a:p>
          <a:p>
            <a:pPr marL="0" indent="0">
              <a:buNone/>
            </a:pPr>
            <a:r>
              <a:rPr lang="nl-NL" sz="1100" dirty="0" smtClean="0">
                <a:solidFill>
                  <a:srgbClr val="7030A0"/>
                </a:solidFill>
              </a:rPr>
              <a:t>    Acidose of alkalose?</a:t>
            </a:r>
            <a:endParaRPr lang="nl-NL" sz="1100" dirty="0">
              <a:solidFill>
                <a:srgbClr val="7030A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nl-NL" sz="1600" dirty="0"/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4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7982" y="3308592"/>
            <a:ext cx="2224063" cy="16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0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Bloedgasanalyse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4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88992" y="1412590"/>
            <a:ext cx="1550532" cy="191400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46504" y="1954443"/>
            <a:ext cx="1114900" cy="69313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70341" y="3768258"/>
            <a:ext cx="2846012" cy="37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1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Bloedgasanalyse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4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03565" y="1654297"/>
            <a:ext cx="1479174" cy="1790342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80827" y="2121966"/>
            <a:ext cx="1180638" cy="65591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92061" y="3897417"/>
            <a:ext cx="2724292" cy="35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9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Bloedgasanalyse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4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77091" y="1542614"/>
            <a:ext cx="1531167" cy="183094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16757" y="2149886"/>
            <a:ext cx="1296949" cy="72011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12359" y="3852547"/>
            <a:ext cx="3052872" cy="3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Bloedgasanalyse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4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43493" y="1583861"/>
            <a:ext cx="1351459" cy="1659336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11750" y="2006586"/>
            <a:ext cx="1185898" cy="672897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93686" y="3622444"/>
            <a:ext cx="2919126" cy="56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6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115266" y="206375"/>
            <a:ext cx="5571533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CT-scan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7160" y="2075704"/>
            <a:ext cx="5829300" cy="3221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600" dirty="0" smtClean="0"/>
              <a:t>Plaats de juiste namen bij de pijlen.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 smtClean="0"/>
              <a:t>Jargon telt dubbel!</a:t>
            </a:r>
            <a:endParaRPr lang="nl-NL" sz="1600" dirty="0"/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5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89247" flipH="1">
            <a:off x="7220512" y="3311976"/>
            <a:ext cx="1392825" cy="12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5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595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CT-scan</a:t>
            </a: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5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962" y="1063625"/>
            <a:ext cx="3771342" cy="361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770" y="206375"/>
            <a:ext cx="6076029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Letsel</a:t>
            </a:r>
            <a:endParaRPr lang="nl-NL" altLang="nl-NL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31411" y="1645920"/>
            <a:ext cx="3898885" cy="3221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600" dirty="0" smtClean="0"/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r>
              <a:rPr lang="nl-NL" sz="1600" dirty="0" smtClean="0"/>
              <a:t>    Hoe noem je het soort letsel?</a:t>
            </a:r>
          </a:p>
          <a:p>
            <a:pPr marL="0" indent="0">
              <a:buNone/>
            </a:pPr>
            <a:endParaRPr lang="nl-NL" sz="1600" dirty="0"/>
          </a:p>
          <a:p>
            <a:pPr marL="0" indent="0">
              <a:buNone/>
            </a:pPr>
            <a:endParaRPr lang="nl-NL" sz="1600" dirty="0" smtClean="0"/>
          </a:p>
          <a:p>
            <a:pPr marL="0" indent="0">
              <a:buNone/>
            </a:pPr>
            <a:endParaRPr lang="nl-NL" sz="1600" dirty="0">
              <a:solidFill>
                <a:srgbClr val="7030A0"/>
              </a:solidFill>
            </a:endParaRPr>
          </a:p>
        </p:txBody>
      </p:sp>
      <p:sp>
        <p:nvSpPr>
          <p:cNvPr id="4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206375"/>
            <a:ext cx="155390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6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808" y="2874548"/>
            <a:ext cx="1789320" cy="203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2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345908" y="206375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Letsel</a:t>
            </a:r>
            <a:endParaRPr lang="nl-NL" altLang="nl-NL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83" y="88110"/>
            <a:ext cx="1482156" cy="132448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02424" y="206375"/>
            <a:ext cx="135148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66006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pt-BR" altLang="nl-NL" sz="1800" dirty="0" smtClean="0">
                <a:solidFill>
                  <a:schemeClr val="tx1"/>
                </a:solidFill>
              </a:rPr>
              <a:t>Opdracht </a:t>
            </a:r>
          </a:p>
          <a:p>
            <a:pPr algn="ctr"/>
            <a:r>
              <a:rPr lang="pt-BR" altLang="nl-NL" sz="6000" dirty="0">
                <a:solidFill>
                  <a:schemeClr val="tx1"/>
                </a:solidFill>
              </a:rPr>
              <a:t>6</a:t>
            </a:r>
            <a:endParaRPr lang="nl-NL" altLang="nl-NL" sz="6000" dirty="0" smtClean="0">
              <a:solidFill>
                <a:schemeClr val="tx1"/>
              </a:solidFill>
            </a:endParaRPr>
          </a:p>
        </p:txBody>
      </p:sp>
      <p:pic>
        <p:nvPicPr>
          <p:cNvPr id="7" name="Afbeelding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893" y="1063624"/>
            <a:ext cx="3856128" cy="395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78824" y="2411286"/>
            <a:ext cx="6340891" cy="857250"/>
          </a:xfrm>
        </p:spPr>
        <p:txBody>
          <a:bodyPr/>
          <a:lstStyle/>
          <a:p>
            <a:pPr eaLnBrk="1" hangingPunct="1"/>
            <a:r>
              <a:rPr lang="pt-BR" altLang="nl-NL" dirty="0" smtClean="0"/>
              <a:t>Wie is de winnaar?</a:t>
            </a:r>
            <a:endParaRPr lang="nl-NL" altLang="nl-NL" dirty="0" smtClean="0"/>
          </a:p>
        </p:txBody>
      </p:sp>
      <p:pic>
        <p:nvPicPr>
          <p:cNvPr id="4" name="Afbeelding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" y="3955729"/>
            <a:ext cx="1933502" cy="1051541"/>
          </a:xfrm>
          <a:prstGeom prst="rect">
            <a:avLst/>
          </a:prstGeom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8103476" y="3786168"/>
            <a:ext cx="920706" cy="12211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l-NL" sz="1600" smtClean="0"/>
          </a:p>
          <a:p>
            <a:pPr marL="0" indent="0">
              <a:buFont typeface="Arial"/>
              <a:buNone/>
            </a:pPr>
            <a:endParaRPr lang="nl-NL" sz="1800" dirty="0" smtClean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50088" y="83763"/>
            <a:ext cx="3850860" cy="208118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621" y="2247900"/>
            <a:ext cx="173556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Fontys_NL_vt.pptx" id="{9FA54972-EB6A-4465-9577-2F817D563079}" vid="{DA624A42-A26E-4E3F-B0BD-098E862A58A3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F486CF9A84E4B83A1D382449A9E59" ma:contentTypeVersion="8" ma:contentTypeDescription="Een nieuw document maken." ma:contentTypeScope="" ma:versionID="1c6e1e443cfe2b3e762fe01a0285d9cb">
  <xsd:schema xmlns:xsd="http://www.w3.org/2001/XMLSchema" xmlns:xs="http://www.w3.org/2001/XMLSchema" xmlns:p="http://schemas.microsoft.com/office/2006/metadata/properties" xmlns:ns3="4dfc51d9-fd9a-4c2e-9b35-2a6b8dbf690b" targetNamespace="http://schemas.microsoft.com/office/2006/metadata/properties" ma:root="true" ma:fieldsID="be95ba6014e957ffceb4f39bc2859603" ns3:_="">
    <xsd:import namespace="4dfc51d9-fd9a-4c2e-9b35-2a6b8dbf69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c51d9-fd9a-4c2e-9b35-2a6b8dbf69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B5B4F5-98AC-4F02-A70F-7538FB75D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fc51d9-fd9a-4c2e-9b35-2a6b8dbf69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59619A-5A32-4526-B2D1-CBC4FE17EE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53F1DF-6DF0-439E-A380-6B503E8B427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4dfc51d9-fd9a-4c2e-9b35-2a6b8dbf690b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PPT_Fontys_NL_vt</Template>
  <TotalTime>0</TotalTime>
  <Words>393</Words>
  <Application>Microsoft Office PowerPoint</Application>
  <PresentationFormat>Diavoorstelling (16:9)</PresentationFormat>
  <Paragraphs>137</Paragraphs>
  <Slides>24</Slides>
  <Notes>22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7" baseType="lpstr">
      <vt:lpstr>Arial</vt:lpstr>
      <vt:lpstr>Calibri</vt:lpstr>
      <vt:lpstr>Aangepast ontwerp</vt:lpstr>
      <vt:lpstr>PowerPoint-presentatie</vt:lpstr>
      <vt:lpstr>PowerPoint-presentatie</vt:lpstr>
      <vt:lpstr>ECG’s interpreteren</vt:lpstr>
      <vt:lpstr>ECG’s interpreteren</vt:lpstr>
      <vt:lpstr>ECG’s interpreteren</vt:lpstr>
      <vt:lpstr>ECG’s interpreteren</vt:lpstr>
      <vt:lpstr>ECG’s interpreteren</vt:lpstr>
      <vt:lpstr>ECG’s interpreteren</vt:lpstr>
      <vt:lpstr>ECG’s interpreteren</vt:lpstr>
      <vt:lpstr>ECG’s interpreteren</vt:lpstr>
      <vt:lpstr>Kruiswoordraadsel</vt:lpstr>
      <vt:lpstr>Kruiswoordraadsel</vt:lpstr>
      <vt:lpstr>Ontbrekende tekst</vt:lpstr>
      <vt:lpstr>Ontbrekende tekst</vt:lpstr>
      <vt:lpstr>Bloedgasanalyse</vt:lpstr>
      <vt:lpstr>Bloedgasanalyse</vt:lpstr>
      <vt:lpstr>Bloedgasanalyse</vt:lpstr>
      <vt:lpstr>Bloedgasanalyse</vt:lpstr>
      <vt:lpstr>Bloedgasanalyse</vt:lpstr>
      <vt:lpstr>CT-scan</vt:lpstr>
      <vt:lpstr>CT-scan</vt:lpstr>
      <vt:lpstr>Letsel</vt:lpstr>
      <vt:lpstr>Letsel</vt:lpstr>
      <vt:lpstr>Wie is de winnaar?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Linden,Loes L.H.P. van der</dc:creator>
  <cp:lastModifiedBy>Linden,Loes L.H.P. van der</cp:lastModifiedBy>
  <cp:revision>49</cp:revision>
  <cp:lastPrinted>2014-08-19T14:33:34Z</cp:lastPrinted>
  <dcterms:created xsi:type="dcterms:W3CDTF">2018-01-15T07:47:57Z</dcterms:created>
  <dcterms:modified xsi:type="dcterms:W3CDTF">2019-12-02T12:51:00Z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0x010100C95F486CF9A84E4B83A1D382449A9E59</vt:lpwstr>
  </property>
</Properties>
</file>