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9144000"/>
  <p:notesSz cx="6858000" cy="9144000"/>
  <p:embeddedFontLst>
    <p:embeddedFont>
      <p:font typeface="Corbel"/>
      <p:regular r:id="rId12"/>
      <p:bold r:id="rId13"/>
      <p:italic r:id="rId14"/>
      <p:boldItalic r:id="rId15"/>
    </p:embeddedFont>
    <p:embeddedFont>
      <p:font typeface="Tahoma"/>
      <p:regular r:id="rId16"/>
      <p:bold r:id="rId17"/>
    </p:embeddedFont>
    <p:embeddedFont>
      <p:font typeface="Helvetica Neue"/>
      <p:regular r:id="rId18"/>
      <p:bold r:id="rId19"/>
      <p:italic r:id="rId20"/>
      <p:boldItalic r:id="rId21"/>
    </p:embeddedFont>
    <p:embeddedFont>
      <p:font typeface="Helvetica Neue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izD6k++NUUko1WYh5sxPclAFSo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HelveticaNeueLight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HelveticaNeueLight-italic.fntdata"/><Relationship Id="rId23" Type="http://schemas.openxmlformats.org/officeDocument/2006/relationships/font" Target="fonts/HelveticaNeue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HelveticaNeueLigh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orbel-bold.fntdata"/><Relationship Id="rId12" Type="http://schemas.openxmlformats.org/officeDocument/2006/relationships/font" Target="fonts/Corbel-regular.fntdata"/><Relationship Id="rId15" Type="http://schemas.openxmlformats.org/officeDocument/2006/relationships/font" Target="fonts/Corbel-boldItalic.fntdata"/><Relationship Id="rId14" Type="http://schemas.openxmlformats.org/officeDocument/2006/relationships/font" Target="fonts/Corbel-italic.fntdata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Deze PowerPoint bevat diagnostische vragen bij het thema evolutie.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Misvatting: Leerlingen denken dat </a:t>
            </a:r>
            <a:r>
              <a:rPr lang="en-GB" u="sng"/>
              <a:t>individuen</a:t>
            </a:r>
            <a:r>
              <a:rPr lang="en-GB"/>
              <a:t> zich in de evolutie gericht aan hun omgeving aanpassen i.p.v. dat er selectie op bestaande variatie plaatsvindt (waaronder toevallige mutaties)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/>
              <a:t>A</a:t>
            </a:r>
            <a:r>
              <a:rPr lang="en-GB"/>
              <a:t> Leerlingen denken dat mutaties gericht ontstaan door de omstandigheden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/>
              <a:t>B</a:t>
            </a:r>
            <a:r>
              <a:rPr lang="en-GB"/>
              <a:t> GOED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/>
              <a:t>C</a:t>
            </a:r>
            <a:r>
              <a:rPr lang="en-GB"/>
              <a:t> Leerlingen denken dat een individu het genotype kan aanpassen indien nodig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Misvatting: Dat </a:t>
            </a:r>
            <a:r>
              <a:rPr lang="en-GB" u="sng"/>
              <a:t>individuen </a:t>
            </a:r>
            <a:r>
              <a:rPr lang="en-GB"/>
              <a:t>zich in de evolutie aan hun omgeving aanpassen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2e misvatting: dat evolutie-veranderingen gerichte/gestuurde veranderingen zijn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/>
              <a:t>A</a:t>
            </a:r>
            <a:r>
              <a:rPr lang="en-GB"/>
              <a:t> Leerlingen denken dat de omgeving gerichte mutaties veroorzaakt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/>
              <a:t>B</a:t>
            </a:r>
            <a:r>
              <a:rPr lang="en-GB"/>
              <a:t> Een gen wat er nog niet is, kan ook niet aangezet worden.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/>
              <a:t>C</a:t>
            </a:r>
            <a:r>
              <a:rPr lang="en-GB"/>
              <a:t> GOED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/>
              <a:t>D</a:t>
            </a:r>
            <a:r>
              <a:rPr lang="en-GB"/>
              <a:t> Misvatting dat individuen zich aanpassen. Dit antwoord zou goed kunnen zijn als leerlingen de stappen ervoor ook allemaal beredeneren. Belangrijk om de antwoorden na te bespreken</a:t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Verkeerd begrip van ‘fittest’ als ‘sterkste’, ‘snelste’ of ‘fitste’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A</a:t>
            </a:r>
            <a:r>
              <a:rPr lang="en-GB"/>
              <a:t> Leerlingen denken dat “fittest” de fitste 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B</a:t>
            </a:r>
            <a:r>
              <a:rPr lang="en-GB"/>
              <a:t> GOED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C</a:t>
            </a:r>
            <a:r>
              <a:rPr b="0" lang="en-GB"/>
              <a:t> </a:t>
            </a:r>
            <a:r>
              <a:rPr lang="en-GB"/>
              <a:t>Leerlingen denken dat “fittest” de sterkste 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D</a:t>
            </a:r>
            <a:r>
              <a:rPr b="0" lang="en-GB"/>
              <a:t> </a:t>
            </a:r>
            <a:r>
              <a:rPr lang="en-GB"/>
              <a:t>Leerlingen denken dat “fittest” de snelste 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3" name="Google Shape;14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vergeten vaak te denken aan voortplantingssucces bij het begrip van ‘fittest’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A</a:t>
            </a:r>
            <a:r>
              <a:rPr lang="en-GB"/>
              <a:t> GOED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B</a:t>
            </a:r>
            <a:r>
              <a:rPr lang="en-GB"/>
              <a:t> De kans is klein dat een oude leeuw nog meer nakomelingen krijgt dan een jongere leeuw. (Deze heeft nog wel een kans om meerdere nakomelingen te krijgen)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C</a:t>
            </a:r>
            <a:r>
              <a:rPr lang="en-GB"/>
              <a:t> Leerlingen denken dat “fittest” gaat over sterk zijn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D</a:t>
            </a:r>
            <a:r>
              <a:rPr lang="en-GB"/>
              <a:t> Leerlingen denken dat “fittest” gaat over sterk zijn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944ceeda9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Leerlingen denken dat bacteriën meteen als groep resistent worden. Leerlingen denken dat evolutie direct via grote aantallen organismen verloopt.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A</a:t>
            </a:r>
            <a:r>
              <a:rPr lang="en-GB"/>
              <a:t> </a:t>
            </a:r>
            <a:r>
              <a:rPr lang="en-GB"/>
              <a:t>GOED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B</a:t>
            </a:r>
            <a:r>
              <a:rPr lang="en-GB"/>
              <a:t> Leerlingen denken dat een aanpassing direct wordt overgenomen door de hele populatie. Zij missen de stap dat dit via selectie verder moet verspreiden door de populatie.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C</a:t>
            </a:r>
            <a:r>
              <a:rPr lang="en-GB"/>
              <a:t> Leerlingen kennen het begrip levensgemeenschap niet goed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/>
              <a:t>D</a:t>
            </a:r>
            <a:r>
              <a:rPr lang="en-GB"/>
              <a:t> Leerlingen denken dat bacteriën ‘vanzelf’ resistent worden door het gebruik van antibiotica - het is als het ware een eigenschap van bacteriën om dat te doen.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9" name="Google Shape;189;g2944ceeda90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b="0" i="0" lang="en-GB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b="0" lang="en-GB" u="none"/>
              <a:t>https://creativecommons.org/licenses/by-sa/4.0 </a:t>
            </a:r>
            <a:endParaRPr b="0" u="none"/>
          </a:p>
        </p:txBody>
      </p:sp>
      <p:sp>
        <p:nvSpPr>
          <p:cNvPr id="213" name="Google Shape;21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diagnostischevragen@nvon.n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143000" y="483455"/>
            <a:ext cx="6858000" cy="29455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solidFill>
                  <a:schemeClr val="accent1"/>
                </a:solidFill>
              </a:rPr>
              <a:t>Evolutie</a:t>
            </a:r>
            <a:br>
              <a:rPr b="1" lang="en-GB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806963" y="1975695"/>
            <a:ext cx="7309588" cy="908700"/>
            <a:chOff x="806913" y="1496245"/>
            <a:chExt cx="7309588" cy="908700"/>
          </a:xfrm>
        </p:grpSpPr>
        <p:grpSp>
          <p:nvGrpSpPr>
            <p:cNvPr id="100" name="Google Shape;100;p2"/>
            <p:cNvGrpSpPr/>
            <p:nvPr/>
          </p:nvGrpSpPr>
          <p:grpSpPr>
            <a:xfrm>
              <a:off x="806913" y="1496245"/>
              <a:ext cx="908700" cy="908700"/>
              <a:chOff x="947033" y="2362454"/>
              <a:chExt cx="908700" cy="908700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947033" y="2362454"/>
                <a:ext cx="908700" cy="908700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261236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" name="Google Shape;103;p2"/>
            <p:cNvSpPr/>
            <p:nvPr/>
          </p:nvSpPr>
          <p:spPr>
            <a:xfrm>
              <a:off x="1958101" y="1655969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door het koude weer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2"/>
          <p:cNvGrpSpPr/>
          <p:nvPr/>
        </p:nvGrpSpPr>
        <p:grpSpPr>
          <a:xfrm>
            <a:off x="806946" y="3042239"/>
            <a:ext cx="7588084" cy="908700"/>
            <a:chOff x="806912" y="2594911"/>
            <a:chExt cx="7309589" cy="908700"/>
          </a:xfrm>
        </p:grpSpPr>
        <p:grpSp>
          <p:nvGrpSpPr>
            <p:cNvPr id="105" name="Google Shape;105;p2"/>
            <p:cNvGrpSpPr/>
            <p:nvPr/>
          </p:nvGrpSpPr>
          <p:grpSpPr>
            <a:xfrm>
              <a:off x="806912" y="2594911"/>
              <a:ext cx="908700" cy="908700"/>
              <a:chOff x="4665644" y="2362454"/>
              <a:chExt cx="908700" cy="90870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665644" y="2362454"/>
                <a:ext cx="908700" cy="908700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979847" y="2588475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" name="Google Shape;108;p2"/>
            <p:cNvSpPr/>
            <p:nvPr/>
          </p:nvSpPr>
          <p:spPr>
            <a:xfrm>
              <a:off x="1958101" y="2711037"/>
              <a:ext cx="61584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door toeval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806975" y="4108800"/>
            <a:ext cx="8121292" cy="908700"/>
            <a:chOff x="806911" y="3730888"/>
            <a:chExt cx="7521108" cy="908700"/>
          </a:xfrm>
        </p:grpSpPr>
        <p:grpSp>
          <p:nvGrpSpPr>
            <p:cNvPr id="110" name="Google Shape;110;p2"/>
            <p:cNvGrpSpPr/>
            <p:nvPr/>
          </p:nvGrpSpPr>
          <p:grpSpPr>
            <a:xfrm>
              <a:off x="806911" y="3730888"/>
              <a:ext cx="841500" cy="908700"/>
              <a:chOff x="947033" y="4156939"/>
              <a:chExt cx="841500" cy="908700"/>
            </a:xfrm>
          </p:grpSpPr>
          <p:sp>
            <p:nvSpPr>
              <p:cNvPr id="111" name="Google Shape;111;p2"/>
              <p:cNvSpPr/>
              <p:nvPr/>
            </p:nvSpPr>
            <p:spPr>
              <a:xfrm>
                <a:off x="947033" y="4156939"/>
                <a:ext cx="841500" cy="908700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261237" y="4382969"/>
                <a:ext cx="3564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113;p2"/>
            <p:cNvSpPr/>
            <p:nvPr/>
          </p:nvSpPr>
          <p:spPr>
            <a:xfrm>
              <a:off x="1872919" y="3856588"/>
              <a:ext cx="64551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doordat het </a:t>
              </a:r>
              <a:r>
                <a:rPr lang="en-GB" sz="2800">
                  <a:latin typeface="Calibri"/>
                  <a:ea typeface="Calibri"/>
                  <a:cs typeface="Calibri"/>
                  <a:sym typeface="Calibri"/>
                </a:rPr>
                <a:t>dier</a:t>
              </a: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zich aanpast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" name="Google Shape;114;p2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Een mutatie voor een dikkere vacht komt 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6827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3"/>
          <p:cNvGrpSpPr/>
          <p:nvPr/>
        </p:nvGrpSpPr>
        <p:grpSpPr>
          <a:xfrm>
            <a:off x="729458" y="1708032"/>
            <a:ext cx="7309476" cy="908646"/>
            <a:chOff x="806913" y="1496245"/>
            <a:chExt cx="7309476" cy="908646"/>
          </a:xfrm>
        </p:grpSpPr>
        <p:grpSp>
          <p:nvGrpSpPr>
            <p:cNvPr id="122" name="Google Shape;122;p3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23" name="Google Shape;123;p3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125;p3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 komen meer mutaties voor dikke vacht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729491" y="2882501"/>
            <a:ext cx="7587968" cy="908646"/>
            <a:chOff x="806912" y="2594911"/>
            <a:chExt cx="7309477" cy="908646"/>
          </a:xfrm>
        </p:grpSpPr>
        <p:grpSp>
          <p:nvGrpSpPr>
            <p:cNvPr id="127" name="Google Shape;127;p3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28" name="Google Shape;128;p3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0" name="Google Shape;130;p3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Er worden genen voor dikke vacht aangezet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3"/>
          <p:cNvGrpSpPr/>
          <p:nvPr/>
        </p:nvGrpSpPr>
        <p:grpSpPr>
          <a:xfrm>
            <a:off x="729520" y="3949062"/>
            <a:ext cx="8121292" cy="908700"/>
            <a:chOff x="806911" y="3730888"/>
            <a:chExt cx="7521108" cy="908700"/>
          </a:xfrm>
        </p:grpSpPr>
        <p:grpSp>
          <p:nvGrpSpPr>
            <p:cNvPr id="132" name="Google Shape;132;p3"/>
            <p:cNvGrpSpPr/>
            <p:nvPr/>
          </p:nvGrpSpPr>
          <p:grpSpPr>
            <a:xfrm>
              <a:off x="806911" y="3730888"/>
              <a:ext cx="841500" cy="908700"/>
              <a:chOff x="947033" y="4156939"/>
              <a:chExt cx="841500" cy="908700"/>
            </a:xfrm>
          </p:grpSpPr>
          <p:sp>
            <p:nvSpPr>
              <p:cNvPr id="133" name="Google Shape;133;p3"/>
              <p:cNvSpPr/>
              <p:nvPr/>
            </p:nvSpPr>
            <p:spPr>
              <a:xfrm>
                <a:off x="947033" y="4156939"/>
                <a:ext cx="841500" cy="908700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Helvetica Neue Light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Helvetica Neue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" name="Google Shape;135;p3"/>
            <p:cNvSpPr/>
            <p:nvPr/>
          </p:nvSpPr>
          <p:spPr>
            <a:xfrm>
              <a:off x="1872919" y="3856588"/>
              <a:ext cx="6455100" cy="58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GB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Een dikke vacht vergroot de overlevingskans</a:t>
              </a:r>
              <a:endPara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3"/>
          <p:cNvSpPr txBox="1"/>
          <p:nvPr>
            <p:ph type="title"/>
          </p:nvPr>
        </p:nvSpPr>
        <p:spPr>
          <a:xfrm>
            <a:off x="729419" y="396260"/>
            <a:ext cx="8109782" cy="855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Hoe krijgt een populatie beren een dikkere vacht als het klimaat kouder wordt?</a:t>
            </a:r>
            <a:endParaRPr/>
          </a:p>
        </p:txBody>
      </p:sp>
      <p:grpSp>
        <p:nvGrpSpPr>
          <p:cNvPr id="137" name="Google Shape;137;p3"/>
          <p:cNvGrpSpPr/>
          <p:nvPr/>
        </p:nvGrpSpPr>
        <p:grpSpPr>
          <a:xfrm>
            <a:off x="729419" y="5012725"/>
            <a:ext cx="908700" cy="908700"/>
            <a:chOff x="4665644" y="4148177"/>
            <a:chExt cx="908700" cy="908700"/>
          </a:xfrm>
        </p:grpSpPr>
        <p:sp>
          <p:nvSpPr>
            <p:cNvPr id="138" name="Google Shape;138;p3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943924" y="5172475"/>
            <a:ext cx="64368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beren</a:t>
            </a: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passen de dikte van hun vacht aan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6827520" y="6407433"/>
            <a:ext cx="2316600" cy="469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4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48" name="Google Shape;148;p4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4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51" name="Google Shape;151;p4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54" name="Google Shape;154;p4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4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57" name="Google Shape;157;p4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meest fitte overleven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best aangepaste overleven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sterkste overleven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meest snelle overleven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/>
              <a:t>Wat betekent “survival of the fittest”?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" name="Google Shape;170;p5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71" name="Google Shape;171;p5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5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74" name="Google Shape;174;p5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5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77" name="Google Shape;177;p5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80" name="Google Shape;180;p5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5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Een jonge leeuw met 10 nakomelingen.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oude leeuw met 10 nakomelingen.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oude leeuw zonder nakomelingen die alle gevechten wint.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jonge leeuw zonder nakomelingen die alle gevechten wint.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 sz="3600"/>
              <a:t>Wie is het “fittest”?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44ceeda90_0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2" name="Google Shape;192;g2944ceeda90_0_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Tahoma"/>
              <a:buNone/>
            </a:pPr>
            <a:r>
              <a:rPr lang="en-GB" sz="105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/>
          </a:p>
        </p:txBody>
      </p:sp>
      <p:grpSp>
        <p:nvGrpSpPr>
          <p:cNvPr id="193" name="Google Shape;193;g2944ceeda90_0_0"/>
          <p:cNvGrpSpPr/>
          <p:nvPr/>
        </p:nvGrpSpPr>
        <p:grpSpPr>
          <a:xfrm>
            <a:off x="806913" y="1821195"/>
            <a:ext cx="908700" cy="908700"/>
            <a:chOff x="947033" y="2362454"/>
            <a:chExt cx="908700" cy="908700"/>
          </a:xfrm>
        </p:grpSpPr>
        <p:sp>
          <p:nvSpPr>
            <p:cNvPr id="194" name="Google Shape;194;g2944ceeda90_0_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5" name="Google Shape;195;g2944ceeda90_0_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/>
            </a:p>
          </p:txBody>
        </p:sp>
      </p:grpSp>
      <p:grpSp>
        <p:nvGrpSpPr>
          <p:cNvPr id="196" name="Google Shape;196;g2944ceeda90_0_0"/>
          <p:cNvGrpSpPr/>
          <p:nvPr/>
        </p:nvGrpSpPr>
        <p:grpSpPr>
          <a:xfrm>
            <a:off x="806912" y="2919861"/>
            <a:ext cx="908700" cy="908700"/>
            <a:chOff x="4665644" y="2362454"/>
            <a:chExt cx="908700" cy="908700"/>
          </a:xfrm>
        </p:grpSpPr>
        <p:sp>
          <p:nvSpPr>
            <p:cNvPr id="197" name="Google Shape;197;g2944ceeda90_0_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8" name="Google Shape;198;g2944ceeda90_0_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/>
            </a:p>
          </p:txBody>
        </p:sp>
      </p:grpSp>
      <p:grpSp>
        <p:nvGrpSpPr>
          <p:cNvPr id="199" name="Google Shape;199;g2944ceeda90_0_0"/>
          <p:cNvGrpSpPr/>
          <p:nvPr/>
        </p:nvGrpSpPr>
        <p:grpSpPr>
          <a:xfrm>
            <a:off x="806911" y="4055847"/>
            <a:ext cx="908700" cy="908700"/>
            <a:chOff x="947033" y="4156948"/>
            <a:chExt cx="908700" cy="908700"/>
          </a:xfrm>
        </p:grpSpPr>
        <p:sp>
          <p:nvSpPr>
            <p:cNvPr id="200" name="Google Shape;200;g2944ceeda90_0_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1" name="Google Shape;201;g2944ceeda90_0_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/>
            </a:p>
          </p:txBody>
        </p:sp>
      </p:grpSp>
      <p:grpSp>
        <p:nvGrpSpPr>
          <p:cNvPr id="202" name="Google Shape;202;g2944ceeda90_0_0"/>
          <p:cNvGrpSpPr/>
          <p:nvPr/>
        </p:nvGrpSpPr>
        <p:grpSpPr>
          <a:xfrm>
            <a:off x="806911" y="5154513"/>
            <a:ext cx="908700" cy="908700"/>
            <a:chOff x="4665644" y="4148177"/>
            <a:chExt cx="908700" cy="908700"/>
          </a:xfrm>
        </p:grpSpPr>
        <p:sp>
          <p:nvSpPr>
            <p:cNvPr id="203" name="Google Shape;203;g2944ceeda90_0_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4" name="Google Shape;204;g2944ceeda90_0_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/>
            </a:p>
          </p:txBody>
        </p:sp>
      </p:grpSp>
      <p:sp>
        <p:nvSpPr>
          <p:cNvPr id="205" name="Google Shape;205;g2944ceeda90_0_0"/>
          <p:cNvSpPr/>
          <p:nvPr/>
        </p:nvSpPr>
        <p:spPr>
          <a:xfrm>
            <a:off x="1958101" y="198091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individuele bacteriën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944ceeda90_0_0"/>
          <p:cNvSpPr/>
          <p:nvPr/>
        </p:nvSpPr>
        <p:spPr>
          <a:xfrm>
            <a:off x="1958101" y="303598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een populatie bacteriën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944ceeda90_0_0"/>
          <p:cNvSpPr/>
          <p:nvPr/>
        </p:nvSpPr>
        <p:spPr>
          <a:xfrm>
            <a:off x="1958100" y="418154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een levensgemeenschap van bacteriën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944ceeda90_0_0"/>
          <p:cNvSpPr/>
          <p:nvPr/>
        </p:nvSpPr>
        <p:spPr>
          <a:xfrm>
            <a:off x="1958099" y="531428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de soort bacteriën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944ceeda90_0_0"/>
          <p:cNvSpPr txBox="1"/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/>
              <a:t>Op welk organisatieniveau ontstaat resistentie bij bacteriën? Bij </a:t>
            </a:r>
            <a:br>
              <a:rPr lang="en-GB"/>
            </a:b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/>
          <p:nvPr/>
        </p:nvSpPr>
        <p:spPr>
          <a:xfrm>
            <a:off x="5685183" y="6407433"/>
            <a:ext cx="3458817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/>
          </a:p>
        </p:txBody>
      </p:sp>
      <p:sp>
        <p:nvSpPr>
          <p:cNvPr id="216" name="Google Shape;216;p6"/>
          <p:cNvSpPr txBox="1"/>
          <p:nvPr>
            <p:ph type="title"/>
          </p:nvPr>
        </p:nvSpPr>
        <p:spPr>
          <a:xfrm>
            <a:off x="628650" y="365126"/>
            <a:ext cx="7886700" cy="4097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b="1" lang="en-GB"/>
            </a:br>
            <a:endParaRPr/>
          </a:p>
        </p:txBody>
      </p:sp>
      <p:sp>
        <p:nvSpPr>
          <p:cNvPr id="217" name="Google Shape;217;p6"/>
          <p:cNvSpPr txBox="1"/>
          <p:nvPr/>
        </p:nvSpPr>
        <p:spPr>
          <a:xfrm>
            <a:off x="628650" y="572530"/>
            <a:ext cx="7886700" cy="3363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diagnostische vragen werkgroep van de NVON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Heb je feedback, wil je bijdragen, vragen testen of samenwerken? Laat het weten via:</a:t>
            </a:r>
            <a:b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GB" sz="33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diagnostischevragen@nvon.nl</a:t>
            </a: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18" name="Google Shape;21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0189" y="4281356"/>
            <a:ext cx="4243622" cy="129542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Attribution-ShareAlike 3.0 Unported - Wikidata" id="221" name="Google Shape;22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8188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Sofie Faes</dc:creator>
</cp:coreProperties>
</file>