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19"/>
  </p:notesMasterIdLst>
  <p:sldIdLst>
    <p:sldId id="262" r:id="rId3"/>
    <p:sldId id="263" r:id="rId4"/>
    <p:sldId id="282" r:id="rId5"/>
    <p:sldId id="298" r:id="rId6"/>
    <p:sldId id="271" r:id="rId7"/>
    <p:sldId id="299" r:id="rId8"/>
    <p:sldId id="293" r:id="rId9"/>
    <p:sldId id="301" r:id="rId10"/>
    <p:sldId id="303" r:id="rId11"/>
    <p:sldId id="295" r:id="rId12"/>
    <p:sldId id="302" r:id="rId13"/>
    <p:sldId id="304" r:id="rId14"/>
    <p:sldId id="296" r:id="rId15"/>
    <p:sldId id="306" r:id="rId16"/>
    <p:sldId id="307" r:id="rId17"/>
    <p:sldId id="309" r:id="rId18"/>
  </p:sldIdLst>
  <p:sldSz cx="9144000" cy="6858000" type="screen4x3"/>
  <p:notesSz cx="6811963" cy="9942513"/>
  <p:defaultTextStyle>
    <a:defPPr>
      <a:defRPr lang="en-GB"/>
    </a:defPPr>
    <a:lvl1pPr algn="l" rtl="0" fontAlgn="base">
      <a:spcBef>
        <a:spcPct val="0"/>
      </a:spcBef>
      <a:spcAft>
        <a:spcPct val="0"/>
      </a:spcAft>
      <a:defRPr sz="3200" kern="1200">
        <a:solidFill>
          <a:schemeClr val="tx1"/>
        </a:solidFill>
        <a:latin typeface="Lucida Sans Unicode" pitchFamily="34" charset="0"/>
        <a:ea typeface="+mn-ea"/>
        <a:cs typeface="+mn-cs"/>
      </a:defRPr>
    </a:lvl1pPr>
    <a:lvl2pPr marL="457200" algn="l" rtl="0" fontAlgn="base">
      <a:spcBef>
        <a:spcPct val="0"/>
      </a:spcBef>
      <a:spcAft>
        <a:spcPct val="0"/>
      </a:spcAft>
      <a:defRPr sz="3200" kern="1200">
        <a:solidFill>
          <a:schemeClr val="tx1"/>
        </a:solidFill>
        <a:latin typeface="Lucida Sans Unicode" pitchFamily="34" charset="0"/>
        <a:ea typeface="+mn-ea"/>
        <a:cs typeface="+mn-cs"/>
      </a:defRPr>
    </a:lvl2pPr>
    <a:lvl3pPr marL="914400" algn="l" rtl="0" fontAlgn="base">
      <a:spcBef>
        <a:spcPct val="0"/>
      </a:spcBef>
      <a:spcAft>
        <a:spcPct val="0"/>
      </a:spcAft>
      <a:defRPr sz="3200" kern="1200">
        <a:solidFill>
          <a:schemeClr val="tx1"/>
        </a:solidFill>
        <a:latin typeface="Lucida Sans Unicode" pitchFamily="34" charset="0"/>
        <a:ea typeface="+mn-ea"/>
        <a:cs typeface="+mn-cs"/>
      </a:defRPr>
    </a:lvl3pPr>
    <a:lvl4pPr marL="1371600" algn="l" rtl="0" fontAlgn="base">
      <a:spcBef>
        <a:spcPct val="0"/>
      </a:spcBef>
      <a:spcAft>
        <a:spcPct val="0"/>
      </a:spcAft>
      <a:defRPr sz="3200" kern="1200">
        <a:solidFill>
          <a:schemeClr val="tx1"/>
        </a:solidFill>
        <a:latin typeface="Lucida Sans Unicode" pitchFamily="34" charset="0"/>
        <a:ea typeface="+mn-ea"/>
        <a:cs typeface="+mn-cs"/>
      </a:defRPr>
    </a:lvl4pPr>
    <a:lvl5pPr marL="1828800" algn="l" rtl="0" fontAlgn="base">
      <a:spcBef>
        <a:spcPct val="0"/>
      </a:spcBef>
      <a:spcAft>
        <a:spcPct val="0"/>
      </a:spcAft>
      <a:defRPr sz="3200" kern="1200">
        <a:solidFill>
          <a:schemeClr val="tx1"/>
        </a:solidFill>
        <a:latin typeface="Lucida Sans Unicode" pitchFamily="34" charset="0"/>
        <a:ea typeface="+mn-ea"/>
        <a:cs typeface="+mn-cs"/>
      </a:defRPr>
    </a:lvl5pPr>
    <a:lvl6pPr marL="2286000" algn="l" defTabSz="914400" rtl="0" eaLnBrk="1" latinLnBrk="0" hangingPunct="1">
      <a:defRPr sz="3200" kern="1200">
        <a:solidFill>
          <a:schemeClr val="tx1"/>
        </a:solidFill>
        <a:latin typeface="Lucida Sans Unicode" pitchFamily="34" charset="0"/>
        <a:ea typeface="+mn-ea"/>
        <a:cs typeface="+mn-cs"/>
      </a:defRPr>
    </a:lvl6pPr>
    <a:lvl7pPr marL="2743200" algn="l" defTabSz="914400" rtl="0" eaLnBrk="1" latinLnBrk="0" hangingPunct="1">
      <a:defRPr sz="3200" kern="1200">
        <a:solidFill>
          <a:schemeClr val="tx1"/>
        </a:solidFill>
        <a:latin typeface="Lucida Sans Unicode" pitchFamily="34" charset="0"/>
        <a:ea typeface="+mn-ea"/>
        <a:cs typeface="+mn-cs"/>
      </a:defRPr>
    </a:lvl7pPr>
    <a:lvl8pPr marL="3200400" algn="l" defTabSz="914400" rtl="0" eaLnBrk="1" latinLnBrk="0" hangingPunct="1">
      <a:defRPr sz="3200" kern="1200">
        <a:solidFill>
          <a:schemeClr val="tx1"/>
        </a:solidFill>
        <a:latin typeface="Lucida Sans Unicode" pitchFamily="34" charset="0"/>
        <a:ea typeface="+mn-ea"/>
        <a:cs typeface="+mn-cs"/>
      </a:defRPr>
    </a:lvl8pPr>
    <a:lvl9pPr marL="3657600" algn="l" defTabSz="914400" rtl="0" eaLnBrk="1" latinLnBrk="0" hangingPunct="1">
      <a:defRPr sz="3200" kern="1200">
        <a:solidFill>
          <a:schemeClr val="tx1"/>
        </a:solidFill>
        <a:latin typeface="Lucida Sans Unicod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742"/>
    <a:srgbClr val="000000"/>
    <a:srgbClr val="17824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59" autoAdjust="0"/>
    <p:restoredTop sz="65257" autoAdjust="0"/>
  </p:normalViewPr>
  <p:slideViewPr>
    <p:cSldViewPr>
      <p:cViewPr varScale="1">
        <p:scale>
          <a:sx n="45" d="100"/>
          <a:sy n="45" d="100"/>
        </p:scale>
        <p:origin x="202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8852"/>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58536" y="0"/>
            <a:ext cx="2951851" cy="498852"/>
          </a:xfrm>
          <a:prstGeom prst="rect">
            <a:avLst/>
          </a:prstGeom>
        </p:spPr>
        <p:txBody>
          <a:bodyPr vert="horz" lIns="91440" tIns="45720" rIns="91440" bIns="45720" rtlCol="0"/>
          <a:lstStyle>
            <a:lvl1pPr algn="r">
              <a:defRPr sz="1200"/>
            </a:lvl1pPr>
          </a:lstStyle>
          <a:p>
            <a:fld id="{0A9424DC-86B3-4112-8FBF-1DD69A15AD4D}" type="datetimeFigureOut">
              <a:rPr lang="nl-NL" smtClean="0"/>
              <a:t>24-3-2020</a:t>
            </a:fld>
            <a:endParaRPr lang="nl-NL"/>
          </a:p>
        </p:txBody>
      </p:sp>
      <p:sp>
        <p:nvSpPr>
          <p:cNvPr id="4" name="Slide Image Placeholder 3"/>
          <p:cNvSpPr>
            <a:spLocks noGrp="1" noRot="1" noChangeAspect="1"/>
          </p:cNvSpPr>
          <p:nvPr>
            <p:ph type="sldImg" idx="2"/>
          </p:nvPr>
        </p:nvSpPr>
        <p:spPr>
          <a:xfrm>
            <a:off x="1169988" y="1243013"/>
            <a:ext cx="4471987" cy="3355975"/>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1197" y="4784835"/>
            <a:ext cx="5449570" cy="391486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9443662"/>
            <a:ext cx="2951851" cy="498851"/>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58536" y="9443662"/>
            <a:ext cx="2951851" cy="498851"/>
          </a:xfrm>
          <a:prstGeom prst="rect">
            <a:avLst/>
          </a:prstGeom>
        </p:spPr>
        <p:txBody>
          <a:bodyPr vert="horz" lIns="91440" tIns="45720" rIns="91440" bIns="45720" rtlCol="0" anchor="b"/>
          <a:lstStyle>
            <a:lvl1pPr algn="r">
              <a:defRPr sz="1200"/>
            </a:lvl1pPr>
          </a:lstStyle>
          <a:p>
            <a:fld id="{E467547C-C5E8-4925-8D2E-1268834565C1}" type="slidenum">
              <a:rPr lang="nl-NL" smtClean="0"/>
              <a:t>‹#›</a:t>
            </a:fld>
            <a:endParaRPr lang="nl-NL"/>
          </a:p>
        </p:txBody>
      </p:sp>
    </p:spTree>
    <p:extLst>
      <p:ext uri="{BB962C8B-B14F-4D97-AF65-F5344CB8AC3E}">
        <p14:creationId xmlns:p14="http://schemas.microsoft.com/office/powerpoint/2010/main" val="1384524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1</a:t>
            </a:fld>
            <a:endParaRPr lang="nl-NL"/>
          </a:p>
        </p:txBody>
      </p:sp>
    </p:spTree>
    <p:extLst>
      <p:ext uri="{BB962C8B-B14F-4D97-AF65-F5344CB8AC3E}">
        <p14:creationId xmlns:p14="http://schemas.microsoft.com/office/powerpoint/2010/main" val="3105492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0" i="0" kern="1200" dirty="0" err="1" smtClean="0">
                <a:solidFill>
                  <a:schemeClr val="tx1"/>
                </a:solidFill>
                <a:effectLst/>
                <a:latin typeface="+mn-lt"/>
                <a:ea typeface="+mn-ea"/>
                <a:cs typeface="+mn-cs"/>
              </a:rPr>
              <a:t>Geen</a:t>
            </a:r>
            <a:r>
              <a:rPr lang="en-US" sz="1200" b="0" i="0" kern="1200" dirty="0" smtClean="0">
                <a:solidFill>
                  <a:schemeClr val="tx1"/>
                </a:solidFill>
                <a:effectLst/>
                <a:latin typeface="+mn-lt"/>
                <a:ea typeface="+mn-ea"/>
                <a:cs typeface="+mn-cs"/>
              </a:rPr>
              <a:t> </a:t>
            </a:r>
            <a:r>
              <a:rPr lang="en-US" sz="1200" b="1" i="0" kern="1200" dirty="0" err="1" smtClean="0">
                <a:solidFill>
                  <a:schemeClr val="tx1"/>
                </a:solidFill>
                <a:effectLst/>
                <a:latin typeface="+mn-lt"/>
                <a:ea typeface="+mn-ea"/>
                <a:cs typeface="+mn-cs"/>
              </a:rPr>
              <a:t>gelijkwaardigheid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veel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onzekerheid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daardoor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negatieve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reacties</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geven</a:t>
            </a:r>
            <a:r>
              <a:rPr lang="en-US" sz="1200" b="0" i="0" kern="1200" baseline="0" dirty="0" smtClean="0">
                <a:solidFill>
                  <a:schemeClr val="tx1"/>
                </a:solidFill>
                <a:effectLst/>
                <a:latin typeface="+mn-lt"/>
                <a:ea typeface="+mn-ea"/>
                <a:cs typeface="+mn-cs"/>
              </a:rPr>
              <a:t>,. </a:t>
            </a:r>
          </a:p>
          <a:p>
            <a:pPr marL="0" indent="0">
              <a:buFont typeface="Arial" panose="020B0604020202020204" pitchFamily="34" charset="0"/>
              <a:buNone/>
            </a:pPr>
            <a:r>
              <a:rPr lang="en-US" sz="1200" b="0" i="0" kern="1200" baseline="0" dirty="0" err="1" smtClean="0">
                <a:solidFill>
                  <a:schemeClr val="tx1"/>
                </a:solidFill>
                <a:effectLst/>
                <a:latin typeface="+mn-lt"/>
                <a:ea typeface="+mn-ea"/>
                <a:cs typeface="+mn-cs"/>
              </a:rPr>
              <a:t>Er</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wordt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niet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gezocht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naar</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oplossingen</a:t>
            </a:r>
            <a:r>
              <a:rPr lang="en-US" sz="1200" b="0" i="0" kern="1200" baseline="0" dirty="0" smtClean="0">
                <a:solidFill>
                  <a:schemeClr val="tx1"/>
                </a:solidFill>
                <a:effectLst/>
                <a:latin typeface="+mn-lt"/>
                <a:ea typeface="+mn-ea"/>
                <a:cs typeface="+mn-cs"/>
              </a:rPr>
              <a:t>, men is </a:t>
            </a:r>
            <a:r>
              <a:rPr lang="en-US" sz="1200" b="0" i="0" kern="1200" baseline="0" dirty="0" err="1" smtClean="0">
                <a:solidFill>
                  <a:schemeClr val="tx1"/>
                </a:solidFill>
                <a:effectLst/>
                <a:latin typeface="+mn-lt"/>
                <a:ea typeface="+mn-ea"/>
                <a:cs typeface="+mn-cs"/>
              </a:rPr>
              <a:t>bezig</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zijn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rol</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te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spelen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geen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vooruitgang</a:t>
            </a:r>
            <a:r>
              <a:rPr lang="en-US" sz="1200" b="0" i="0" kern="1200" baseline="0" dirty="0" smtClean="0">
                <a:solidFill>
                  <a:schemeClr val="tx1"/>
                </a:solidFill>
                <a:effectLst/>
                <a:latin typeface="+mn-lt"/>
                <a:ea typeface="+mn-ea"/>
                <a:cs typeface="+mn-cs"/>
              </a:rPr>
              <a:t>. </a:t>
            </a:r>
          </a:p>
          <a:p>
            <a:pPr marL="0" indent="0">
              <a:buFont typeface="Arial" panose="020B0604020202020204" pitchFamily="34" charset="0"/>
              <a:buNone/>
            </a:pPr>
            <a:endParaRPr lang="en-US" sz="1200" b="0" i="0" kern="1200" baseline="0" dirty="0" smtClean="0">
              <a:solidFill>
                <a:schemeClr val="tx1"/>
              </a:solidFill>
              <a:effectLst/>
              <a:latin typeface="+mn-lt"/>
              <a:ea typeface="+mn-ea"/>
              <a:cs typeface="+mn-cs"/>
            </a:endParaRPr>
          </a:p>
          <a:p>
            <a:pPr marL="0" indent="0">
              <a:buFont typeface="Arial" panose="020B0604020202020204" pitchFamily="34" charset="0"/>
              <a:buNone/>
            </a:pPr>
            <a:r>
              <a:rPr lang="en-US" sz="1200" b="0" i="0" kern="1200" baseline="0" dirty="0" err="1" smtClean="0">
                <a:solidFill>
                  <a:schemeClr val="tx1"/>
                </a:solidFill>
                <a:effectLst/>
                <a:latin typeface="+mn-lt"/>
                <a:ea typeface="+mn-ea"/>
                <a:cs typeface="+mn-cs"/>
              </a:rPr>
              <a:t>Staat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niet</a:t>
            </a:r>
            <a:r>
              <a:rPr lang="en-US" sz="1200" b="0" i="0" kern="1200" baseline="0" dirty="0" smtClean="0">
                <a:solidFill>
                  <a:schemeClr val="tx1"/>
                </a:solidFill>
                <a:effectLst/>
                <a:latin typeface="+mn-lt"/>
                <a:ea typeface="+mn-ea"/>
                <a:cs typeface="+mn-cs"/>
              </a:rPr>
              <a:t> vast </a:t>
            </a:r>
            <a:r>
              <a:rPr lang="en-US" sz="1200" b="0" i="0" kern="1200" baseline="0" dirty="0" err="1" smtClean="0">
                <a:solidFill>
                  <a:schemeClr val="tx1"/>
                </a:solidFill>
                <a:effectLst/>
                <a:latin typeface="+mn-lt"/>
                <a:ea typeface="+mn-ea"/>
                <a:cs typeface="+mn-cs"/>
              </a:rPr>
              <a:t>welk</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individu</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welke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rol</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heeft</a:t>
            </a:r>
            <a:r>
              <a:rPr lang="en-US" sz="1200" b="0" i="0" kern="1200" baseline="0" dirty="0" smtClean="0">
                <a:solidFill>
                  <a:schemeClr val="tx1"/>
                </a:solidFill>
                <a:effectLst/>
                <a:latin typeface="+mn-lt"/>
                <a:ea typeface="+mn-ea"/>
                <a:cs typeface="+mn-cs"/>
              </a:rPr>
              <a:t>. Constant in </a:t>
            </a:r>
            <a:r>
              <a:rPr lang="en-US" sz="1200" b="0" i="0" kern="1200" baseline="0" dirty="0" err="1" smtClean="0">
                <a:solidFill>
                  <a:schemeClr val="tx1"/>
                </a:solidFill>
                <a:effectLst/>
                <a:latin typeface="+mn-lt"/>
                <a:ea typeface="+mn-ea"/>
                <a:cs typeface="+mn-cs"/>
              </a:rPr>
              <a:t>beweging</a:t>
            </a:r>
            <a:endParaRPr lang="nl-NL"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nl-NL"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kern="1200" dirty="0" smtClean="0">
                <a:solidFill>
                  <a:schemeClr val="tx1"/>
                </a:solidFill>
                <a:effectLst/>
                <a:latin typeface="+mn-lt"/>
                <a:ea typeface="+mn-ea"/>
                <a:cs typeface="+mn-cs"/>
              </a:rPr>
              <a:t>Aanklager:  treft </a:t>
            </a:r>
            <a:r>
              <a:rPr lang="nl-NL" sz="1200" b="1" i="0" kern="1200" dirty="0" smtClean="0">
                <a:solidFill>
                  <a:schemeClr val="tx1"/>
                </a:solidFill>
                <a:effectLst/>
                <a:latin typeface="+mn-lt"/>
                <a:ea typeface="+mn-ea"/>
                <a:cs typeface="+mn-cs"/>
              </a:rPr>
              <a:t>geen blaam</a:t>
            </a:r>
            <a:r>
              <a:rPr lang="nl-NL" sz="1200" b="0" i="0" kern="1200" dirty="0" smtClean="0">
                <a:solidFill>
                  <a:schemeClr val="tx1"/>
                </a:solidFill>
                <a:effectLst/>
                <a:latin typeface="+mn-lt"/>
                <a:ea typeface="+mn-ea"/>
                <a:cs typeface="+mn-cs"/>
              </a:rPr>
              <a:t>, is niet zelf verantwoordelijk,  heeft zelf het gevoel </a:t>
            </a:r>
            <a:r>
              <a:rPr lang="nl-NL" sz="1200" b="1" i="0" kern="1200" dirty="0" smtClean="0">
                <a:solidFill>
                  <a:schemeClr val="tx1"/>
                </a:solidFill>
                <a:effectLst/>
                <a:latin typeface="+mn-lt"/>
                <a:ea typeface="+mn-ea"/>
                <a:cs typeface="+mn-cs"/>
              </a:rPr>
              <a:t>beter te zijn dan de ander</a:t>
            </a:r>
            <a:r>
              <a:rPr lang="nl-NL" sz="1200" b="0" i="0" kern="1200" dirty="0" smtClean="0">
                <a:solidFill>
                  <a:schemeClr val="tx1"/>
                </a:solidFill>
                <a:effectLst/>
                <a:latin typeface="+mn-lt"/>
                <a:ea typeface="+mn-ea"/>
                <a:cs typeface="+mn-cs"/>
              </a:rPr>
              <a:t>, en houdt anderen op afstand.</a:t>
            </a:r>
          </a:p>
          <a:p>
            <a:pPr marL="171450" indent="-171450">
              <a:buFont typeface="Arial" panose="020B0604020202020204" pitchFamily="34" charset="0"/>
              <a:buChar char="•"/>
            </a:pPr>
            <a:r>
              <a:rPr lang="nl-NL" sz="1200" b="0" i="0" kern="1200" dirty="0" smtClean="0">
                <a:solidFill>
                  <a:schemeClr val="tx1"/>
                </a:solidFill>
                <a:effectLst/>
                <a:latin typeface="+mn-lt"/>
                <a:ea typeface="+mn-ea"/>
                <a:cs typeface="+mn-cs"/>
              </a:rPr>
              <a:t>Redder:</a:t>
            </a:r>
            <a:r>
              <a:rPr lang="nl-NL" sz="1200" b="0" i="0" kern="1200" baseline="0" dirty="0" smtClean="0">
                <a:solidFill>
                  <a:schemeClr val="tx1"/>
                </a:solidFill>
                <a:effectLst/>
                <a:latin typeface="+mn-lt"/>
                <a:ea typeface="+mn-ea"/>
                <a:cs typeface="+mn-cs"/>
              </a:rPr>
              <a:t> </a:t>
            </a:r>
            <a:r>
              <a:rPr lang="nl-NL" sz="1200" b="0" i="0" kern="1200" dirty="0" smtClean="0">
                <a:solidFill>
                  <a:schemeClr val="tx1"/>
                </a:solidFill>
                <a:effectLst/>
                <a:latin typeface="+mn-lt"/>
                <a:ea typeface="+mn-ea"/>
                <a:cs typeface="+mn-cs"/>
              </a:rPr>
              <a:t>maakt </a:t>
            </a:r>
            <a:r>
              <a:rPr lang="nl-NL" sz="1200" b="1" i="0" kern="1200" dirty="0" smtClean="0">
                <a:solidFill>
                  <a:schemeClr val="tx1"/>
                </a:solidFill>
                <a:effectLst/>
                <a:latin typeface="+mn-lt"/>
                <a:ea typeface="+mn-ea"/>
                <a:cs typeface="+mn-cs"/>
              </a:rPr>
              <a:t>zichzelf belangrijk</a:t>
            </a:r>
            <a:r>
              <a:rPr lang="nl-NL" sz="1200" b="0" i="0" kern="1200" dirty="0" smtClean="0">
                <a:solidFill>
                  <a:schemeClr val="tx1"/>
                </a:solidFill>
                <a:effectLst/>
                <a:latin typeface="+mn-lt"/>
                <a:ea typeface="+mn-ea"/>
                <a:cs typeface="+mn-cs"/>
              </a:rPr>
              <a:t>, maakt </a:t>
            </a:r>
            <a:r>
              <a:rPr lang="nl-NL" sz="1200" b="1" i="0" kern="1200" dirty="0" smtClean="0">
                <a:solidFill>
                  <a:schemeClr val="tx1"/>
                </a:solidFill>
                <a:effectLst/>
                <a:latin typeface="+mn-lt"/>
                <a:ea typeface="+mn-ea"/>
                <a:cs typeface="+mn-cs"/>
              </a:rPr>
              <a:t>anderen afhankelijk</a:t>
            </a:r>
            <a:r>
              <a:rPr lang="nl-NL" sz="1200" b="0" i="0" kern="1200" dirty="0" smtClean="0">
                <a:solidFill>
                  <a:schemeClr val="tx1"/>
                </a:solidFill>
                <a:effectLst/>
                <a:latin typeface="+mn-lt"/>
                <a:ea typeface="+mn-ea"/>
                <a:cs typeface="+mn-cs"/>
              </a:rPr>
              <a:t>, laat zien hoe goed hij of zij is, bemoeit zich met anderen, niet met zichzelf.</a:t>
            </a:r>
          </a:p>
          <a:p>
            <a:pPr marL="171450" indent="-171450">
              <a:buFont typeface="Arial" panose="020B0604020202020204" pitchFamily="34" charset="0"/>
              <a:buChar char="•"/>
            </a:pPr>
            <a:r>
              <a:rPr lang="nl-NL" sz="1200" b="0" i="0" kern="1200" dirty="0" smtClean="0">
                <a:solidFill>
                  <a:schemeClr val="tx1"/>
                </a:solidFill>
                <a:effectLst/>
                <a:latin typeface="+mn-lt"/>
                <a:ea typeface="+mn-ea"/>
                <a:cs typeface="+mn-cs"/>
              </a:rPr>
              <a:t>Slachtoffer: hoeft </a:t>
            </a:r>
            <a:r>
              <a:rPr lang="nl-NL" sz="1200" b="1" i="0" kern="1200" dirty="0" smtClean="0">
                <a:solidFill>
                  <a:schemeClr val="tx1"/>
                </a:solidFill>
                <a:effectLst/>
                <a:latin typeface="+mn-lt"/>
                <a:ea typeface="+mn-ea"/>
                <a:cs typeface="+mn-cs"/>
              </a:rPr>
              <a:t>niet na te denken</a:t>
            </a:r>
            <a:r>
              <a:rPr lang="nl-NL" sz="1200" b="0" i="0" kern="1200" dirty="0" smtClean="0">
                <a:solidFill>
                  <a:schemeClr val="tx1"/>
                </a:solidFill>
                <a:effectLst/>
                <a:latin typeface="+mn-lt"/>
                <a:ea typeface="+mn-ea"/>
                <a:cs typeface="+mn-cs"/>
              </a:rPr>
              <a:t>, hoeft niet te kiezen, heeft </a:t>
            </a:r>
            <a:r>
              <a:rPr lang="nl-NL" sz="1200" b="1" i="0" kern="1200" dirty="0" smtClean="0">
                <a:solidFill>
                  <a:schemeClr val="tx1"/>
                </a:solidFill>
                <a:effectLst/>
                <a:latin typeface="+mn-lt"/>
                <a:ea typeface="+mn-ea"/>
                <a:cs typeface="+mn-cs"/>
              </a:rPr>
              <a:t>geen verantwoordelijkheid </a:t>
            </a:r>
            <a:r>
              <a:rPr lang="nl-NL" sz="1200" b="0" i="0" kern="1200" dirty="0" smtClean="0">
                <a:solidFill>
                  <a:schemeClr val="tx1"/>
                </a:solidFill>
                <a:effectLst/>
                <a:latin typeface="+mn-lt"/>
                <a:ea typeface="+mn-ea"/>
                <a:cs typeface="+mn-cs"/>
              </a:rPr>
              <a:t>voor het eigen gedrag, wordt door anderen </a:t>
            </a:r>
            <a:r>
              <a:rPr lang="nl-NL" sz="1200" b="1" i="0" kern="1200" dirty="0" smtClean="0">
                <a:solidFill>
                  <a:schemeClr val="tx1"/>
                </a:solidFill>
                <a:effectLst/>
                <a:latin typeface="+mn-lt"/>
                <a:ea typeface="+mn-ea"/>
                <a:cs typeface="+mn-cs"/>
              </a:rPr>
              <a:t>verzorgd</a:t>
            </a:r>
            <a:r>
              <a:rPr lang="nl-NL" sz="1200" b="0" i="0" kern="1200" dirty="0" smtClean="0">
                <a:solidFill>
                  <a:schemeClr val="tx1"/>
                </a:solidFill>
                <a:effectLst/>
                <a:latin typeface="+mn-lt"/>
                <a:ea typeface="+mn-ea"/>
                <a:cs typeface="+mn-cs"/>
              </a:rPr>
              <a:t>.</a:t>
            </a:r>
            <a:endParaRPr lang="nl-NL" b="0" i="0" dirty="0"/>
          </a:p>
        </p:txBody>
      </p:sp>
      <p:sp>
        <p:nvSpPr>
          <p:cNvPr id="4" name="Slide Number Placeholder 3"/>
          <p:cNvSpPr>
            <a:spLocks noGrp="1"/>
          </p:cNvSpPr>
          <p:nvPr>
            <p:ph type="sldNum" sz="quarter" idx="10"/>
          </p:nvPr>
        </p:nvSpPr>
        <p:spPr/>
        <p:txBody>
          <a:bodyPr/>
          <a:lstStyle/>
          <a:p>
            <a:fld id="{E467547C-C5E8-4925-8D2E-1268834565C1}" type="slidenum">
              <a:rPr lang="nl-NL" smtClean="0"/>
              <a:t>10</a:t>
            </a:fld>
            <a:endParaRPr lang="nl-NL"/>
          </a:p>
        </p:txBody>
      </p:sp>
    </p:spTree>
    <p:extLst>
      <p:ext uri="{BB962C8B-B14F-4D97-AF65-F5344CB8AC3E}">
        <p14:creationId xmlns:p14="http://schemas.microsoft.com/office/powerpoint/2010/main" val="2553858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11</a:t>
            </a:fld>
            <a:endParaRPr lang="nl-NL"/>
          </a:p>
        </p:txBody>
      </p:sp>
    </p:spTree>
    <p:extLst>
      <p:ext uri="{BB962C8B-B14F-4D97-AF65-F5344CB8AC3E}">
        <p14:creationId xmlns:p14="http://schemas.microsoft.com/office/powerpoint/2010/main" val="2715375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0" i="0" kern="1200" dirty="0" err="1" smtClean="0">
                <a:solidFill>
                  <a:schemeClr val="tx1"/>
                </a:solidFill>
                <a:effectLst/>
                <a:latin typeface="+mn-lt"/>
                <a:ea typeface="+mn-ea"/>
                <a:cs typeface="+mn-cs"/>
              </a:rPr>
              <a:t>Geen</a:t>
            </a:r>
            <a:r>
              <a:rPr lang="en-US" sz="1200" b="0" i="0" kern="1200" dirty="0" smtClean="0">
                <a:solidFill>
                  <a:schemeClr val="tx1"/>
                </a:solidFill>
                <a:effectLst/>
                <a:latin typeface="+mn-lt"/>
                <a:ea typeface="+mn-ea"/>
                <a:cs typeface="+mn-cs"/>
              </a:rPr>
              <a:t> </a:t>
            </a:r>
            <a:r>
              <a:rPr lang="en-US" sz="1200" b="1" i="0" kern="1200" dirty="0" err="1" smtClean="0">
                <a:solidFill>
                  <a:schemeClr val="tx1"/>
                </a:solidFill>
                <a:effectLst/>
                <a:latin typeface="+mn-lt"/>
                <a:ea typeface="+mn-ea"/>
                <a:cs typeface="+mn-cs"/>
              </a:rPr>
              <a:t>gelijkwaardigheid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veel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onzekerheid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daardoor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negatieve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reacties</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geven</a:t>
            </a:r>
            <a:r>
              <a:rPr lang="en-US" sz="1200" b="0" i="0" kern="1200" baseline="0" dirty="0" smtClean="0">
                <a:solidFill>
                  <a:schemeClr val="tx1"/>
                </a:solidFill>
                <a:effectLst/>
                <a:latin typeface="+mn-lt"/>
                <a:ea typeface="+mn-ea"/>
                <a:cs typeface="+mn-cs"/>
              </a:rPr>
              <a:t>,. </a:t>
            </a:r>
          </a:p>
          <a:p>
            <a:pPr marL="0" indent="0">
              <a:buFont typeface="Arial" panose="020B0604020202020204" pitchFamily="34" charset="0"/>
              <a:buNone/>
            </a:pPr>
            <a:r>
              <a:rPr lang="en-US" sz="1200" b="0" i="0" kern="1200" baseline="0" dirty="0" err="1" smtClean="0">
                <a:solidFill>
                  <a:schemeClr val="tx1"/>
                </a:solidFill>
                <a:effectLst/>
                <a:latin typeface="+mn-lt"/>
                <a:ea typeface="+mn-ea"/>
                <a:cs typeface="+mn-cs"/>
              </a:rPr>
              <a:t>Er</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wordt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niet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gezocht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naar</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oplossingen</a:t>
            </a:r>
            <a:r>
              <a:rPr lang="en-US" sz="1200" b="0" i="0" kern="1200" baseline="0" dirty="0" smtClean="0">
                <a:solidFill>
                  <a:schemeClr val="tx1"/>
                </a:solidFill>
                <a:effectLst/>
                <a:latin typeface="+mn-lt"/>
                <a:ea typeface="+mn-ea"/>
                <a:cs typeface="+mn-cs"/>
              </a:rPr>
              <a:t>, men is </a:t>
            </a:r>
            <a:r>
              <a:rPr lang="en-US" sz="1200" b="0" i="0" kern="1200" baseline="0" dirty="0" err="1" smtClean="0">
                <a:solidFill>
                  <a:schemeClr val="tx1"/>
                </a:solidFill>
                <a:effectLst/>
                <a:latin typeface="+mn-lt"/>
                <a:ea typeface="+mn-ea"/>
                <a:cs typeface="+mn-cs"/>
              </a:rPr>
              <a:t>bezig</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zijn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rol</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te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spelen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geen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vooruitgang</a:t>
            </a:r>
            <a:r>
              <a:rPr lang="en-US" sz="1200" b="0" i="0" kern="1200" baseline="0" dirty="0" smtClean="0">
                <a:solidFill>
                  <a:schemeClr val="tx1"/>
                </a:solidFill>
                <a:effectLst/>
                <a:latin typeface="+mn-lt"/>
                <a:ea typeface="+mn-ea"/>
                <a:cs typeface="+mn-cs"/>
              </a:rPr>
              <a:t>. </a:t>
            </a:r>
          </a:p>
          <a:p>
            <a:pPr marL="0" indent="0">
              <a:buFont typeface="Arial" panose="020B0604020202020204" pitchFamily="34" charset="0"/>
              <a:buNone/>
            </a:pPr>
            <a:endParaRPr lang="en-US" sz="1200" b="0" i="0" kern="1200" baseline="0" dirty="0" smtClean="0">
              <a:solidFill>
                <a:schemeClr val="tx1"/>
              </a:solidFill>
              <a:effectLst/>
              <a:latin typeface="+mn-lt"/>
              <a:ea typeface="+mn-ea"/>
              <a:cs typeface="+mn-cs"/>
            </a:endParaRPr>
          </a:p>
          <a:p>
            <a:pPr marL="0" indent="0">
              <a:buFont typeface="Arial" panose="020B0604020202020204" pitchFamily="34" charset="0"/>
              <a:buNone/>
            </a:pPr>
            <a:r>
              <a:rPr lang="en-US" sz="1200" b="0" i="0" kern="1200" baseline="0" dirty="0" err="1" smtClean="0">
                <a:solidFill>
                  <a:schemeClr val="tx1"/>
                </a:solidFill>
                <a:effectLst/>
                <a:latin typeface="+mn-lt"/>
                <a:ea typeface="+mn-ea"/>
                <a:cs typeface="+mn-cs"/>
              </a:rPr>
              <a:t>Staat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niet</a:t>
            </a:r>
            <a:r>
              <a:rPr lang="en-US" sz="1200" b="0" i="0" kern="1200" baseline="0" dirty="0" smtClean="0">
                <a:solidFill>
                  <a:schemeClr val="tx1"/>
                </a:solidFill>
                <a:effectLst/>
                <a:latin typeface="+mn-lt"/>
                <a:ea typeface="+mn-ea"/>
                <a:cs typeface="+mn-cs"/>
              </a:rPr>
              <a:t> vast </a:t>
            </a:r>
            <a:r>
              <a:rPr lang="en-US" sz="1200" b="0" i="0" kern="1200" baseline="0" dirty="0" err="1" smtClean="0">
                <a:solidFill>
                  <a:schemeClr val="tx1"/>
                </a:solidFill>
                <a:effectLst/>
                <a:latin typeface="+mn-lt"/>
                <a:ea typeface="+mn-ea"/>
                <a:cs typeface="+mn-cs"/>
              </a:rPr>
              <a:t>welk</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individu</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welke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rol</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heeft</a:t>
            </a:r>
            <a:r>
              <a:rPr lang="en-US" sz="1200" b="0" i="0" kern="1200" baseline="0" dirty="0" smtClean="0">
                <a:solidFill>
                  <a:schemeClr val="tx1"/>
                </a:solidFill>
                <a:effectLst/>
                <a:latin typeface="+mn-lt"/>
                <a:ea typeface="+mn-ea"/>
                <a:cs typeface="+mn-cs"/>
              </a:rPr>
              <a:t>. Constant in </a:t>
            </a:r>
            <a:r>
              <a:rPr lang="en-US" sz="1200" b="0" i="0" kern="1200" baseline="0" dirty="0" err="1" smtClean="0">
                <a:solidFill>
                  <a:schemeClr val="tx1"/>
                </a:solidFill>
                <a:effectLst/>
                <a:latin typeface="+mn-lt"/>
                <a:ea typeface="+mn-ea"/>
                <a:cs typeface="+mn-cs"/>
              </a:rPr>
              <a:t>beweging</a:t>
            </a:r>
            <a:endParaRPr lang="nl-NL"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nl-NL"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kern="1200" dirty="0" smtClean="0">
                <a:solidFill>
                  <a:schemeClr val="tx1"/>
                </a:solidFill>
                <a:effectLst/>
                <a:latin typeface="+mn-lt"/>
                <a:ea typeface="+mn-ea"/>
                <a:cs typeface="+mn-cs"/>
              </a:rPr>
              <a:t>Aanklager:  treft </a:t>
            </a:r>
            <a:r>
              <a:rPr lang="nl-NL" sz="1200" b="1" i="0" kern="1200" dirty="0" smtClean="0">
                <a:solidFill>
                  <a:schemeClr val="tx1"/>
                </a:solidFill>
                <a:effectLst/>
                <a:latin typeface="+mn-lt"/>
                <a:ea typeface="+mn-ea"/>
                <a:cs typeface="+mn-cs"/>
              </a:rPr>
              <a:t>geen blaam</a:t>
            </a:r>
            <a:r>
              <a:rPr lang="nl-NL" sz="1200" b="0" i="0" kern="1200" dirty="0" smtClean="0">
                <a:solidFill>
                  <a:schemeClr val="tx1"/>
                </a:solidFill>
                <a:effectLst/>
                <a:latin typeface="+mn-lt"/>
                <a:ea typeface="+mn-ea"/>
                <a:cs typeface="+mn-cs"/>
              </a:rPr>
              <a:t>, is niet zelf verantwoordelijk,  heeft zelf het gevoel </a:t>
            </a:r>
            <a:r>
              <a:rPr lang="nl-NL" sz="1200" b="1" i="0" kern="1200" dirty="0" smtClean="0">
                <a:solidFill>
                  <a:schemeClr val="tx1"/>
                </a:solidFill>
                <a:effectLst/>
                <a:latin typeface="+mn-lt"/>
                <a:ea typeface="+mn-ea"/>
                <a:cs typeface="+mn-cs"/>
              </a:rPr>
              <a:t>beter te zijn dan de ander</a:t>
            </a:r>
            <a:r>
              <a:rPr lang="nl-NL" sz="1200" b="0" i="0" kern="1200" dirty="0" smtClean="0">
                <a:solidFill>
                  <a:schemeClr val="tx1"/>
                </a:solidFill>
                <a:effectLst/>
                <a:latin typeface="+mn-lt"/>
                <a:ea typeface="+mn-ea"/>
                <a:cs typeface="+mn-cs"/>
              </a:rPr>
              <a:t>, en houdt anderen op afstand.</a:t>
            </a:r>
          </a:p>
          <a:p>
            <a:pPr marL="171450" indent="-171450">
              <a:buFont typeface="Arial" panose="020B0604020202020204" pitchFamily="34" charset="0"/>
              <a:buChar char="•"/>
            </a:pPr>
            <a:r>
              <a:rPr lang="nl-NL" sz="1200" b="0" i="0" kern="1200" dirty="0" smtClean="0">
                <a:solidFill>
                  <a:schemeClr val="tx1"/>
                </a:solidFill>
                <a:effectLst/>
                <a:latin typeface="+mn-lt"/>
                <a:ea typeface="+mn-ea"/>
                <a:cs typeface="+mn-cs"/>
              </a:rPr>
              <a:t>Redder:</a:t>
            </a:r>
            <a:r>
              <a:rPr lang="nl-NL" sz="1200" b="0" i="0" kern="1200" baseline="0" dirty="0" smtClean="0">
                <a:solidFill>
                  <a:schemeClr val="tx1"/>
                </a:solidFill>
                <a:effectLst/>
                <a:latin typeface="+mn-lt"/>
                <a:ea typeface="+mn-ea"/>
                <a:cs typeface="+mn-cs"/>
              </a:rPr>
              <a:t> </a:t>
            </a:r>
            <a:r>
              <a:rPr lang="nl-NL" sz="1200" b="0" i="0" kern="1200" dirty="0" smtClean="0">
                <a:solidFill>
                  <a:schemeClr val="tx1"/>
                </a:solidFill>
                <a:effectLst/>
                <a:latin typeface="+mn-lt"/>
                <a:ea typeface="+mn-ea"/>
                <a:cs typeface="+mn-cs"/>
              </a:rPr>
              <a:t>maakt </a:t>
            </a:r>
            <a:r>
              <a:rPr lang="nl-NL" sz="1200" b="1" i="0" kern="1200" dirty="0" smtClean="0">
                <a:solidFill>
                  <a:schemeClr val="tx1"/>
                </a:solidFill>
                <a:effectLst/>
                <a:latin typeface="+mn-lt"/>
                <a:ea typeface="+mn-ea"/>
                <a:cs typeface="+mn-cs"/>
              </a:rPr>
              <a:t>zichzelf belangrijk</a:t>
            </a:r>
            <a:r>
              <a:rPr lang="nl-NL" sz="1200" b="0" i="0" kern="1200" dirty="0" smtClean="0">
                <a:solidFill>
                  <a:schemeClr val="tx1"/>
                </a:solidFill>
                <a:effectLst/>
                <a:latin typeface="+mn-lt"/>
                <a:ea typeface="+mn-ea"/>
                <a:cs typeface="+mn-cs"/>
              </a:rPr>
              <a:t>, maakt </a:t>
            </a:r>
            <a:r>
              <a:rPr lang="nl-NL" sz="1200" b="1" i="0" kern="1200" dirty="0" smtClean="0">
                <a:solidFill>
                  <a:schemeClr val="tx1"/>
                </a:solidFill>
                <a:effectLst/>
                <a:latin typeface="+mn-lt"/>
                <a:ea typeface="+mn-ea"/>
                <a:cs typeface="+mn-cs"/>
              </a:rPr>
              <a:t>anderen afhankelijk</a:t>
            </a:r>
            <a:r>
              <a:rPr lang="nl-NL" sz="1200" b="0" i="0" kern="1200" dirty="0" smtClean="0">
                <a:solidFill>
                  <a:schemeClr val="tx1"/>
                </a:solidFill>
                <a:effectLst/>
                <a:latin typeface="+mn-lt"/>
                <a:ea typeface="+mn-ea"/>
                <a:cs typeface="+mn-cs"/>
              </a:rPr>
              <a:t>, laat zien hoe goed hij of zij is, bemoeit zich met anderen, niet met zichzelf.</a:t>
            </a:r>
          </a:p>
          <a:p>
            <a:pPr marL="171450" indent="-171450">
              <a:buFont typeface="Arial" panose="020B0604020202020204" pitchFamily="34" charset="0"/>
              <a:buChar char="•"/>
            </a:pPr>
            <a:r>
              <a:rPr lang="nl-NL" sz="1200" b="0" i="0" kern="1200" dirty="0" smtClean="0">
                <a:solidFill>
                  <a:schemeClr val="tx1"/>
                </a:solidFill>
                <a:effectLst/>
                <a:latin typeface="+mn-lt"/>
                <a:ea typeface="+mn-ea"/>
                <a:cs typeface="+mn-cs"/>
              </a:rPr>
              <a:t>Slachtoffer: hoeft </a:t>
            </a:r>
            <a:r>
              <a:rPr lang="nl-NL" sz="1200" b="1" i="0" kern="1200" dirty="0" smtClean="0">
                <a:solidFill>
                  <a:schemeClr val="tx1"/>
                </a:solidFill>
                <a:effectLst/>
                <a:latin typeface="+mn-lt"/>
                <a:ea typeface="+mn-ea"/>
                <a:cs typeface="+mn-cs"/>
              </a:rPr>
              <a:t>niet na te denken</a:t>
            </a:r>
            <a:r>
              <a:rPr lang="nl-NL" sz="1200" b="0" i="0" kern="1200" dirty="0" smtClean="0">
                <a:solidFill>
                  <a:schemeClr val="tx1"/>
                </a:solidFill>
                <a:effectLst/>
                <a:latin typeface="+mn-lt"/>
                <a:ea typeface="+mn-ea"/>
                <a:cs typeface="+mn-cs"/>
              </a:rPr>
              <a:t>, hoeft niet te kiezen, heeft </a:t>
            </a:r>
            <a:r>
              <a:rPr lang="nl-NL" sz="1200" b="1" i="0" kern="1200" dirty="0" smtClean="0">
                <a:solidFill>
                  <a:schemeClr val="tx1"/>
                </a:solidFill>
                <a:effectLst/>
                <a:latin typeface="+mn-lt"/>
                <a:ea typeface="+mn-ea"/>
                <a:cs typeface="+mn-cs"/>
              </a:rPr>
              <a:t>geen verantwoordelijkheid </a:t>
            </a:r>
            <a:r>
              <a:rPr lang="nl-NL" sz="1200" b="0" i="0" kern="1200" dirty="0" smtClean="0">
                <a:solidFill>
                  <a:schemeClr val="tx1"/>
                </a:solidFill>
                <a:effectLst/>
                <a:latin typeface="+mn-lt"/>
                <a:ea typeface="+mn-ea"/>
                <a:cs typeface="+mn-cs"/>
              </a:rPr>
              <a:t>voor het eigen gedrag, wordt door anderen </a:t>
            </a:r>
            <a:r>
              <a:rPr lang="nl-NL" sz="1200" b="1" i="0" kern="1200" dirty="0" smtClean="0">
                <a:solidFill>
                  <a:schemeClr val="tx1"/>
                </a:solidFill>
                <a:effectLst/>
                <a:latin typeface="+mn-lt"/>
                <a:ea typeface="+mn-ea"/>
                <a:cs typeface="+mn-cs"/>
              </a:rPr>
              <a:t>verzorgd</a:t>
            </a:r>
            <a:r>
              <a:rPr lang="nl-NL" sz="1200" b="0" i="0" kern="1200" dirty="0" smtClean="0">
                <a:solidFill>
                  <a:schemeClr val="tx1"/>
                </a:solidFill>
                <a:effectLst/>
                <a:latin typeface="+mn-lt"/>
                <a:ea typeface="+mn-ea"/>
                <a:cs typeface="+mn-cs"/>
              </a:rPr>
              <a:t>.</a:t>
            </a:r>
            <a:endParaRPr lang="nl-NL" b="0" i="0" dirty="0"/>
          </a:p>
        </p:txBody>
      </p:sp>
      <p:sp>
        <p:nvSpPr>
          <p:cNvPr id="4" name="Slide Number Placeholder 3"/>
          <p:cNvSpPr>
            <a:spLocks noGrp="1"/>
          </p:cNvSpPr>
          <p:nvPr>
            <p:ph type="sldNum" sz="quarter" idx="10"/>
          </p:nvPr>
        </p:nvSpPr>
        <p:spPr/>
        <p:txBody>
          <a:bodyPr/>
          <a:lstStyle/>
          <a:p>
            <a:fld id="{E467547C-C5E8-4925-8D2E-1268834565C1}" type="slidenum">
              <a:rPr lang="nl-NL" smtClean="0"/>
              <a:t>12</a:t>
            </a:fld>
            <a:endParaRPr lang="nl-NL"/>
          </a:p>
        </p:txBody>
      </p:sp>
    </p:spTree>
    <p:extLst>
      <p:ext uri="{BB962C8B-B14F-4D97-AF65-F5344CB8AC3E}">
        <p14:creationId xmlns:p14="http://schemas.microsoft.com/office/powerpoint/2010/main" val="2553858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0" i="0" kern="1200" dirty="0" err="1" smtClean="0">
                <a:solidFill>
                  <a:schemeClr val="tx1"/>
                </a:solidFill>
                <a:effectLst/>
                <a:latin typeface="+mn-lt"/>
                <a:ea typeface="+mn-ea"/>
                <a:cs typeface="+mn-cs"/>
              </a:rPr>
              <a:t>Dramadriehoek</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komt</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ook</a:t>
            </a:r>
            <a:r>
              <a:rPr lang="en-US" sz="1200" b="0" i="0" kern="1200" baseline="0" dirty="0" smtClean="0">
                <a:solidFill>
                  <a:schemeClr val="tx1"/>
                </a:solidFill>
                <a:effectLst/>
                <a:latin typeface="+mn-lt"/>
                <a:ea typeface="+mn-ea"/>
                <a:cs typeface="+mn-cs"/>
              </a:rPr>
              <a:t> in </a:t>
            </a:r>
            <a:r>
              <a:rPr lang="en-US" sz="1200" b="1" i="0" kern="1200" baseline="0" dirty="0" err="1" smtClean="0">
                <a:solidFill>
                  <a:schemeClr val="tx1"/>
                </a:solidFill>
                <a:effectLst/>
                <a:latin typeface="+mn-lt"/>
                <a:ea typeface="+mn-ea"/>
                <a:cs typeface="+mn-cs"/>
              </a:rPr>
              <a:t>gezinnen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veel</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voor</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en</a:t>
            </a:r>
            <a:r>
              <a:rPr lang="en-US" sz="1200" b="0" i="0" kern="1200" baseline="0" dirty="0" smtClean="0">
                <a:solidFill>
                  <a:schemeClr val="tx1"/>
                </a:solidFill>
                <a:effectLst/>
                <a:latin typeface="+mn-lt"/>
                <a:ea typeface="+mn-ea"/>
                <a:cs typeface="+mn-cs"/>
              </a:rPr>
              <a:t> is </a:t>
            </a:r>
            <a:r>
              <a:rPr lang="en-US" sz="1200" b="0" i="0" kern="1200" baseline="0" dirty="0" err="1" smtClean="0">
                <a:solidFill>
                  <a:schemeClr val="tx1"/>
                </a:solidFill>
                <a:effectLst/>
                <a:latin typeface="+mn-lt"/>
                <a:ea typeface="+mn-ea"/>
                <a:cs typeface="+mn-cs"/>
              </a:rPr>
              <a:t>terug</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te</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voeren</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naar</a:t>
            </a:r>
            <a:r>
              <a:rPr lang="en-US" sz="1200" b="0" i="0" kern="1200" baseline="0" dirty="0" smtClean="0">
                <a:solidFill>
                  <a:schemeClr val="tx1"/>
                </a:solidFill>
                <a:effectLst/>
                <a:latin typeface="+mn-lt"/>
                <a:ea typeface="+mn-ea"/>
                <a:cs typeface="+mn-cs"/>
              </a:rPr>
              <a:t> </a:t>
            </a:r>
            <a:r>
              <a:rPr lang="en-US" sz="1200" b="1" i="0" kern="1200" baseline="0" dirty="0" err="1" smtClean="0">
                <a:solidFill>
                  <a:schemeClr val="tx1"/>
                </a:solidFill>
                <a:effectLst/>
                <a:latin typeface="+mn-lt"/>
                <a:ea typeface="+mn-ea"/>
                <a:cs typeface="+mn-cs"/>
              </a:rPr>
              <a:t>sprookjes</a:t>
            </a:r>
            <a:r>
              <a:rPr lang="en-US" sz="1200" b="0" i="0" kern="1200" baseline="0" dirty="0" smtClean="0">
                <a:solidFill>
                  <a:schemeClr val="tx1"/>
                </a:solidFill>
                <a:effectLst/>
                <a:latin typeface="+mn-lt"/>
                <a:ea typeface="+mn-ea"/>
                <a:cs typeface="+mn-cs"/>
              </a:rPr>
              <a:t>. </a:t>
            </a:r>
          </a:p>
          <a:p>
            <a:pPr marL="0" indent="0">
              <a:buFont typeface="Arial" panose="020B0604020202020204" pitchFamily="34" charset="0"/>
              <a:buNone/>
            </a:pPr>
            <a:endParaRPr lang="en-US" b="0" i="0" dirty="0" smtClean="0"/>
          </a:p>
          <a:p>
            <a:pPr marL="0" indent="0">
              <a:buFont typeface="Arial" panose="020B0604020202020204" pitchFamily="34" charset="0"/>
              <a:buNone/>
            </a:pPr>
            <a:r>
              <a:rPr lang="en-US" b="0" i="0" dirty="0" smtClean="0"/>
              <a:t>De </a:t>
            </a:r>
            <a:r>
              <a:rPr lang="en-US" b="0" i="0" dirty="0" err="1" smtClean="0"/>
              <a:t>Rattenvanger</a:t>
            </a:r>
            <a:r>
              <a:rPr lang="en-US" b="0" i="0" dirty="0" smtClean="0"/>
              <a:t> van </a:t>
            </a:r>
            <a:r>
              <a:rPr lang="en-US" b="0" i="0" dirty="0" err="1" smtClean="0"/>
              <a:t>Hamelen</a:t>
            </a:r>
            <a:r>
              <a:rPr lang="en-US" b="0" i="0" dirty="0" smtClean="0"/>
              <a:t>: </a:t>
            </a:r>
            <a:r>
              <a:rPr lang="nl-NL" sz="1200" b="0" i="0" kern="1200" dirty="0" smtClean="0">
                <a:solidFill>
                  <a:schemeClr val="tx1"/>
                </a:solidFill>
                <a:effectLst/>
                <a:latin typeface="+mn-lt"/>
                <a:ea typeface="+mn-ea"/>
                <a:cs typeface="+mn-cs"/>
              </a:rPr>
              <a:t>de rattenvanger in eerste instantie degene die de stad van de rattenplaag redt (</a:t>
            </a:r>
            <a:r>
              <a:rPr lang="nl-NL" sz="1200" b="1" i="0" kern="1200" dirty="0" smtClean="0">
                <a:solidFill>
                  <a:schemeClr val="tx1"/>
                </a:solidFill>
                <a:effectLst/>
                <a:latin typeface="+mn-lt"/>
                <a:ea typeface="+mn-ea"/>
                <a:cs typeface="+mn-cs"/>
              </a:rPr>
              <a:t>redder</a:t>
            </a:r>
            <a:r>
              <a:rPr lang="nl-NL" sz="1200" b="0" i="0" kern="1200" dirty="0" smtClean="0">
                <a:solidFill>
                  <a:schemeClr val="tx1"/>
                </a:solidFill>
                <a:effectLst/>
                <a:latin typeface="+mn-lt"/>
                <a:ea typeface="+mn-ea"/>
                <a:cs typeface="+mn-cs"/>
              </a:rPr>
              <a:t>), daarna degene die bedrogen wordt</a:t>
            </a:r>
            <a:r>
              <a:rPr lang="nl-NL" dirty="0" smtClean="0"/>
              <a:t/>
            </a:r>
            <a:br>
              <a:rPr lang="nl-NL" dirty="0" smtClean="0"/>
            </a:br>
            <a:r>
              <a:rPr lang="nl-NL" sz="1200" b="0" i="0" kern="1200" dirty="0" smtClean="0">
                <a:solidFill>
                  <a:schemeClr val="tx1"/>
                </a:solidFill>
                <a:effectLst/>
                <a:latin typeface="+mn-lt"/>
                <a:ea typeface="+mn-ea"/>
                <a:cs typeface="+mn-cs"/>
              </a:rPr>
              <a:t>door het stadsbestuur (</a:t>
            </a:r>
            <a:r>
              <a:rPr lang="nl-NL" sz="1200" b="1" i="0" kern="1200" dirty="0" smtClean="0">
                <a:solidFill>
                  <a:schemeClr val="tx1"/>
                </a:solidFill>
                <a:effectLst/>
                <a:latin typeface="+mn-lt"/>
                <a:ea typeface="+mn-ea"/>
                <a:cs typeface="+mn-cs"/>
              </a:rPr>
              <a:t>slachtoffer</a:t>
            </a:r>
            <a:r>
              <a:rPr lang="nl-NL" sz="1200" b="0" i="0" kern="1200" dirty="0" smtClean="0">
                <a:solidFill>
                  <a:schemeClr val="tx1"/>
                </a:solidFill>
                <a:effectLst/>
                <a:latin typeface="+mn-lt"/>
                <a:ea typeface="+mn-ea"/>
                <a:cs typeface="+mn-cs"/>
              </a:rPr>
              <a:t>) en uiteindelijk de man die verantwoordelijk is voor het ontvoeren van alle kinderen (</a:t>
            </a:r>
            <a:r>
              <a:rPr lang="nl-NL" sz="1200" b="1" i="0" kern="1200" dirty="0" smtClean="0">
                <a:solidFill>
                  <a:schemeClr val="tx1"/>
                </a:solidFill>
                <a:effectLst/>
                <a:latin typeface="+mn-lt"/>
                <a:ea typeface="+mn-ea"/>
                <a:cs typeface="+mn-cs"/>
              </a:rPr>
              <a:t>aanklager</a:t>
            </a:r>
            <a:r>
              <a:rPr lang="nl-NL" sz="1200" b="0" i="0" kern="1200" dirty="0" smtClean="0">
                <a:solidFill>
                  <a:schemeClr val="tx1"/>
                </a:solidFill>
                <a:effectLst/>
                <a:latin typeface="+mn-lt"/>
                <a:ea typeface="+mn-ea"/>
                <a:cs typeface="+mn-cs"/>
              </a:rPr>
              <a:t>).</a:t>
            </a:r>
            <a:endParaRPr lang="nl-NL" b="0" i="0" dirty="0"/>
          </a:p>
        </p:txBody>
      </p:sp>
      <p:sp>
        <p:nvSpPr>
          <p:cNvPr id="4" name="Slide Number Placeholder 3"/>
          <p:cNvSpPr>
            <a:spLocks noGrp="1"/>
          </p:cNvSpPr>
          <p:nvPr>
            <p:ph type="sldNum" sz="quarter" idx="10"/>
          </p:nvPr>
        </p:nvSpPr>
        <p:spPr/>
        <p:txBody>
          <a:bodyPr/>
          <a:lstStyle/>
          <a:p>
            <a:fld id="{E467547C-C5E8-4925-8D2E-1268834565C1}" type="slidenum">
              <a:rPr lang="nl-NL" smtClean="0"/>
              <a:t>13</a:t>
            </a:fld>
            <a:endParaRPr lang="nl-NL"/>
          </a:p>
        </p:txBody>
      </p:sp>
    </p:spTree>
    <p:extLst>
      <p:ext uri="{BB962C8B-B14F-4D97-AF65-F5344CB8AC3E}">
        <p14:creationId xmlns:p14="http://schemas.microsoft.com/office/powerpoint/2010/main" val="3307255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0" i="0" kern="1200" dirty="0" smtClean="0">
                <a:solidFill>
                  <a:schemeClr val="tx1"/>
                </a:solidFill>
                <a:effectLst/>
                <a:latin typeface="+mn-lt"/>
                <a:ea typeface="+mn-ea"/>
                <a:cs typeface="+mn-cs"/>
              </a:rPr>
              <a:t>Roodkapje:</a:t>
            </a:r>
            <a:r>
              <a:rPr lang="nl-NL" sz="1200" b="0" i="0" kern="1200" baseline="0" dirty="0" smtClean="0">
                <a:solidFill>
                  <a:schemeClr val="tx1"/>
                </a:solidFill>
                <a:effectLst/>
                <a:latin typeface="+mn-lt"/>
                <a:ea typeface="+mn-ea"/>
                <a:cs typeface="+mn-cs"/>
              </a:rPr>
              <a:t> naar zieke oma om lekkers te brengen. </a:t>
            </a:r>
            <a:r>
              <a:rPr lang="nl-NL" sz="1200" b="1" i="0" kern="1200" baseline="0" dirty="0" smtClean="0">
                <a:solidFill>
                  <a:schemeClr val="tx1"/>
                </a:solidFill>
                <a:effectLst/>
                <a:latin typeface="+mn-lt"/>
                <a:ea typeface="+mn-ea"/>
                <a:cs typeface="+mn-cs"/>
              </a:rPr>
              <a:t>Helper</a:t>
            </a:r>
          </a:p>
          <a:p>
            <a:r>
              <a:rPr lang="nl-NL" sz="1200" b="0" i="0" kern="1200" dirty="0" smtClean="0">
                <a:solidFill>
                  <a:schemeClr val="tx1"/>
                </a:solidFill>
                <a:effectLst/>
                <a:latin typeface="+mn-lt"/>
                <a:ea typeface="+mn-ea"/>
                <a:cs typeface="+mn-cs"/>
              </a:rPr>
              <a:t>Oma: ziek en hulp nodig. </a:t>
            </a:r>
            <a:r>
              <a:rPr lang="nl-NL" sz="1200" b="1" i="0" kern="1200" dirty="0" smtClean="0">
                <a:solidFill>
                  <a:schemeClr val="tx1"/>
                </a:solidFill>
                <a:effectLst/>
                <a:latin typeface="+mn-lt"/>
                <a:ea typeface="+mn-ea"/>
                <a:cs typeface="+mn-cs"/>
              </a:rPr>
              <a:t>Slachtoffer</a:t>
            </a:r>
          </a:p>
          <a:p>
            <a:r>
              <a:rPr lang="nl-NL" sz="1200" b="0" i="0" kern="1200" dirty="0" smtClean="0">
                <a:solidFill>
                  <a:schemeClr val="tx1"/>
                </a:solidFill>
                <a:effectLst/>
                <a:latin typeface="+mn-lt"/>
                <a:ea typeface="+mn-ea"/>
                <a:cs typeface="+mn-cs"/>
              </a:rPr>
              <a:t>Moeder: Netjes op het pas blijven: </a:t>
            </a:r>
            <a:r>
              <a:rPr lang="nl-NL" sz="1200" b="1" i="0" kern="1200" dirty="0" smtClean="0">
                <a:solidFill>
                  <a:schemeClr val="tx1"/>
                </a:solidFill>
                <a:effectLst/>
                <a:latin typeface="+mn-lt"/>
                <a:ea typeface="+mn-ea"/>
                <a:cs typeface="+mn-cs"/>
              </a:rPr>
              <a:t>Aanklager</a:t>
            </a:r>
          </a:p>
          <a:p>
            <a:r>
              <a:rPr lang="nl-NL" sz="1200" b="0" i="0" kern="1200" dirty="0" smtClean="0">
                <a:solidFill>
                  <a:schemeClr val="tx1"/>
                </a:solidFill>
                <a:effectLst/>
                <a:latin typeface="+mn-lt"/>
                <a:ea typeface="+mn-ea"/>
                <a:cs typeface="+mn-cs"/>
              </a:rPr>
              <a:t>_____</a:t>
            </a:r>
          </a:p>
          <a:p>
            <a:r>
              <a:rPr lang="nl-NL" sz="1200" b="0" i="0" kern="1200" dirty="0" smtClean="0">
                <a:solidFill>
                  <a:schemeClr val="tx1"/>
                </a:solidFill>
                <a:effectLst/>
                <a:latin typeface="+mn-lt"/>
                <a:ea typeface="+mn-ea"/>
                <a:cs typeface="+mn-cs"/>
              </a:rPr>
              <a:t>Roodkapje</a:t>
            </a:r>
            <a:r>
              <a:rPr lang="nl-NL" sz="1200" b="0" i="0" kern="1200" baseline="0" dirty="0" smtClean="0">
                <a:solidFill>
                  <a:schemeClr val="tx1"/>
                </a:solidFill>
                <a:effectLst/>
                <a:latin typeface="+mn-lt"/>
                <a:ea typeface="+mn-ea"/>
                <a:cs typeface="+mn-cs"/>
              </a:rPr>
              <a:t> : extra bloemen plukken</a:t>
            </a:r>
            <a:r>
              <a:rPr lang="nl-NL" sz="1200" b="0" i="0" kern="1200" dirty="0" smtClean="0">
                <a:solidFill>
                  <a:schemeClr val="tx1"/>
                </a:solidFill>
                <a:effectLst/>
                <a:latin typeface="+mn-lt"/>
                <a:ea typeface="+mn-ea"/>
                <a:cs typeface="+mn-cs"/>
              </a:rPr>
              <a:t>. </a:t>
            </a:r>
            <a:r>
              <a:rPr lang="nl-NL" sz="1200" b="1" i="0" kern="1200" dirty="0" smtClean="0">
                <a:solidFill>
                  <a:schemeClr val="tx1"/>
                </a:solidFill>
                <a:effectLst/>
                <a:latin typeface="+mn-lt"/>
                <a:ea typeface="+mn-ea"/>
                <a:cs typeface="+mn-cs"/>
              </a:rPr>
              <a:t>Helper</a:t>
            </a:r>
          </a:p>
          <a:p>
            <a:r>
              <a:rPr lang="nl-NL" sz="1200" b="0" i="0" kern="1200" dirty="0" smtClean="0">
                <a:solidFill>
                  <a:schemeClr val="tx1"/>
                </a:solidFill>
                <a:effectLst/>
                <a:latin typeface="+mn-lt"/>
                <a:ea typeface="+mn-ea"/>
                <a:cs typeface="+mn-cs"/>
              </a:rPr>
              <a:t>Wolf: verderop in bos mooiere bloemen. </a:t>
            </a:r>
            <a:r>
              <a:rPr lang="nl-NL" sz="1200" b="1" i="0" kern="1200" dirty="0" smtClean="0">
                <a:solidFill>
                  <a:schemeClr val="tx1"/>
                </a:solidFill>
                <a:effectLst/>
                <a:latin typeface="+mn-lt"/>
                <a:ea typeface="+mn-ea"/>
                <a:cs typeface="+mn-cs"/>
              </a:rPr>
              <a:t>Helper</a:t>
            </a:r>
          </a:p>
          <a:p>
            <a:r>
              <a:rPr lang="nl-NL" sz="1200" b="1" i="0" kern="1200" dirty="0" smtClean="0">
                <a:solidFill>
                  <a:schemeClr val="tx1"/>
                </a:solidFill>
                <a:effectLst/>
                <a:latin typeface="+mn-lt"/>
                <a:ea typeface="+mn-ea"/>
                <a:cs typeface="+mn-cs"/>
              </a:rPr>
              <a:t>____</a:t>
            </a:r>
          </a:p>
          <a:p>
            <a:r>
              <a:rPr lang="nl-NL" sz="1200" b="0" i="0" kern="1200" dirty="0" smtClean="0">
                <a:solidFill>
                  <a:schemeClr val="tx1"/>
                </a:solidFill>
                <a:effectLst/>
                <a:latin typeface="+mn-lt"/>
                <a:ea typeface="+mn-ea"/>
                <a:cs typeface="+mn-cs"/>
              </a:rPr>
              <a:t>Wolf:</a:t>
            </a:r>
            <a:r>
              <a:rPr lang="nl-NL" sz="1200" b="0" i="0" kern="1200" baseline="0" dirty="0" smtClean="0">
                <a:solidFill>
                  <a:schemeClr val="tx1"/>
                </a:solidFill>
                <a:effectLst/>
                <a:latin typeface="+mn-lt"/>
                <a:ea typeface="+mn-ea"/>
                <a:cs typeface="+mn-cs"/>
              </a:rPr>
              <a:t> naar huis oma en doet zich als Roodkapje voor. </a:t>
            </a:r>
            <a:r>
              <a:rPr lang="nl-NL" sz="1200" b="1" i="0" kern="1200" baseline="0" dirty="0" smtClean="0">
                <a:solidFill>
                  <a:schemeClr val="tx1"/>
                </a:solidFill>
                <a:effectLst/>
                <a:latin typeface="+mn-lt"/>
                <a:ea typeface="+mn-ea"/>
                <a:cs typeface="+mn-cs"/>
              </a:rPr>
              <a:t>Helper</a:t>
            </a:r>
            <a:endParaRPr lang="nl-NL" sz="1200" b="0" i="0" kern="1200" baseline="0" dirty="0" smtClean="0">
              <a:solidFill>
                <a:schemeClr val="tx1"/>
              </a:solidFill>
              <a:effectLst/>
              <a:latin typeface="+mn-lt"/>
              <a:ea typeface="+mn-ea"/>
              <a:cs typeface="+mn-cs"/>
            </a:endParaRPr>
          </a:p>
          <a:p>
            <a:r>
              <a:rPr lang="nl-NL" sz="1200" b="0" i="0" kern="1200" baseline="0" dirty="0" smtClean="0">
                <a:solidFill>
                  <a:schemeClr val="tx1"/>
                </a:solidFill>
                <a:effectLst/>
                <a:latin typeface="+mn-lt"/>
                <a:ea typeface="+mn-ea"/>
                <a:cs typeface="+mn-cs"/>
              </a:rPr>
              <a:t>Oma: gelooft dit en doet deur open. </a:t>
            </a:r>
            <a:r>
              <a:rPr lang="nl-NL" sz="1200" b="1" i="0" kern="1200" baseline="0" dirty="0" smtClean="0">
                <a:solidFill>
                  <a:schemeClr val="tx1"/>
                </a:solidFill>
                <a:effectLst/>
                <a:latin typeface="+mn-lt"/>
                <a:ea typeface="+mn-ea"/>
                <a:cs typeface="+mn-cs"/>
              </a:rPr>
              <a:t>Slachtoffer</a:t>
            </a:r>
            <a:endParaRPr lang="nl-NL" sz="1200" b="0" i="0" kern="1200" baseline="0" dirty="0" smtClean="0">
              <a:solidFill>
                <a:schemeClr val="tx1"/>
              </a:solidFill>
              <a:effectLst/>
              <a:latin typeface="+mn-lt"/>
              <a:ea typeface="+mn-ea"/>
              <a:cs typeface="+mn-cs"/>
            </a:endParaRPr>
          </a:p>
          <a:p>
            <a:r>
              <a:rPr lang="nl-NL" sz="1200" b="0" i="0" kern="1200" dirty="0" smtClean="0">
                <a:solidFill>
                  <a:schemeClr val="tx1"/>
                </a:solidFill>
                <a:effectLst/>
                <a:latin typeface="+mn-lt"/>
                <a:ea typeface="+mn-ea"/>
                <a:cs typeface="+mn-cs"/>
              </a:rPr>
              <a:t>Wolf: eet oma op. </a:t>
            </a:r>
            <a:r>
              <a:rPr lang="nl-NL" sz="1200" b="1" i="0" kern="1200" dirty="0" smtClean="0">
                <a:solidFill>
                  <a:schemeClr val="tx1"/>
                </a:solidFill>
                <a:effectLst/>
                <a:latin typeface="+mn-lt"/>
                <a:ea typeface="+mn-ea"/>
                <a:cs typeface="+mn-cs"/>
              </a:rPr>
              <a:t>Aanklager</a:t>
            </a:r>
            <a:endParaRPr lang="nl-NL" sz="1200" b="0" i="0" kern="1200" dirty="0" smtClean="0">
              <a:solidFill>
                <a:schemeClr val="tx1"/>
              </a:solidFill>
              <a:effectLst/>
              <a:latin typeface="+mn-lt"/>
              <a:ea typeface="+mn-ea"/>
              <a:cs typeface="+mn-cs"/>
            </a:endParaRPr>
          </a:p>
          <a:p>
            <a:r>
              <a:rPr lang="nl-NL" sz="1200" b="0" i="0" kern="1200" dirty="0" smtClean="0">
                <a:solidFill>
                  <a:schemeClr val="tx1"/>
                </a:solidFill>
                <a:effectLst/>
                <a:latin typeface="+mn-lt"/>
                <a:ea typeface="+mn-ea"/>
                <a:cs typeface="+mn-cs"/>
              </a:rPr>
              <a:t>____</a:t>
            </a:r>
          </a:p>
          <a:p>
            <a:r>
              <a:rPr lang="nl-NL" sz="1200" b="0" i="0" kern="1200" dirty="0" smtClean="0">
                <a:solidFill>
                  <a:schemeClr val="tx1"/>
                </a:solidFill>
                <a:effectLst/>
                <a:latin typeface="+mn-lt"/>
                <a:ea typeface="+mn-ea"/>
                <a:cs typeface="+mn-cs"/>
              </a:rPr>
              <a:t>Wolf trekt kleren oma aan. </a:t>
            </a:r>
            <a:r>
              <a:rPr lang="nl-NL" sz="1200" b="1" i="0" kern="1200" dirty="0" smtClean="0">
                <a:solidFill>
                  <a:schemeClr val="tx1"/>
                </a:solidFill>
                <a:effectLst/>
                <a:latin typeface="+mn-lt"/>
                <a:ea typeface="+mn-ea"/>
                <a:cs typeface="+mn-cs"/>
              </a:rPr>
              <a:t>Slachtoffer</a:t>
            </a:r>
          </a:p>
          <a:p>
            <a:r>
              <a:rPr lang="nl-NL" sz="1200" b="0" i="0" kern="1200" dirty="0" smtClean="0">
                <a:solidFill>
                  <a:schemeClr val="tx1"/>
                </a:solidFill>
                <a:effectLst/>
                <a:latin typeface="+mn-lt"/>
                <a:ea typeface="+mn-ea"/>
                <a:cs typeface="+mn-cs"/>
              </a:rPr>
              <a:t>Roodkapje</a:t>
            </a:r>
            <a:r>
              <a:rPr lang="nl-NL" sz="1200" b="0" i="0" kern="1200" baseline="0" dirty="0" smtClean="0">
                <a:solidFill>
                  <a:schemeClr val="tx1"/>
                </a:solidFill>
                <a:effectLst/>
                <a:latin typeface="+mn-lt"/>
                <a:ea typeface="+mn-ea"/>
                <a:cs typeface="+mn-cs"/>
              </a:rPr>
              <a:t> komt eten en bloemen brengen. </a:t>
            </a:r>
            <a:r>
              <a:rPr lang="nl-NL" sz="1200" b="1" i="0" kern="1200" baseline="0" dirty="0" smtClean="0">
                <a:solidFill>
                  <a:schemeClr val="tx1"/>
                </a:solidFill>
                <a:effectLst/>
                <a:latin typeface="+mn-lt"/>
                <a:ea typeface="+mn-ea"/>
                <a:cs typeface="+mn-cs"/>
              </a:rPr>
              <a:t>Helper</a:t>
            </a:r>
          </a:p>
          <a:p>
            <a:r>
              <a:rPr lang="nl-NL" sz="1200" b="0" i="0" kern="1200" baseline="0" dirty="0" smtClean="0">
                <a:solidFill>
                  <a:schemeClr val="tx1"/>
                </a:solidFill>
                <a:effectLst/>
                <a:latin typeface="+mn-lt"/>
                <a:ea typeface="+mn-ea"/>
                <a:cs typeface="+mn-cs"/>
              </a:rPr>
              <a:t>Wolf eet Roodkapje op. </a:t>
            </a:r>
            <a:r>
              <a:rPr lang="nl-NL" sz="1200" b="1" i="0" kern="1200" baseline="0" dirty="0" smtClean="0">
                <a:solidFill>
                  <a:schemeClr val="tx1"/>
                </a:solidFill>
                <a:effectLst/>
                <a:latin typeface="+mn-lt"/>
                <a:ea typeface="+mn-ea"/>
                <a:cs typeface="+mn-cs"/>
              </a:rPr>
              <a:t>Aanklager</a:t>
            </a:r>
            <a:endParaRPr lang="nl-NL" sz="1200" b="0" i="0" kern="1200" dirty="0" smtClean="0">
              <a:solidFill>
                <a:schemeClr val="tx1"/>
              </a:solidFill>
              <a:effectLst/>
              <a:latin typeface="+mn-lt"/>
              <a:ea typeface="+mn-ea"/>
              <a:cs typeface="+mn-cs"/>
            </a:endParaRPr>
          </a:p>
          <a:p>
            <a:r>
              <a:rPr lang="nl-NL" sz="1200" b="0" i="0" kern="1200" dirty="0" smtClean="0">
                <a:solidFill>
                  <a:schemeClr val="tx1"/>
                </a:solidFill>
                <a:effectLst/>
                <a:latin typeface="+mn-lt"/>
                <a:ea typeface="+mn-ea"/>
                <a:cs typeface="+mn-cs"/>
              </a:rPr>
              <a:t>____</a:t>
            </a:r>
          </a:p>
          <a:p>
            <a:r>
              <a:rPr lang="nl-NL" sz="1200" b="0" i="0" kern="1200" dirty="0" smtClean="0">
                <a:solidFill>
                  <a:schemeClr val="tx1"/>
                </a:solidFill>
                <a:effectLst/>
                <a:latin typeface="+mn-lt"/>
                <a:ea typeface="+mn-ea"/>
                <a:cs typeface="+mn-cs"/>
              </a:rPr>
              <a:t>Jager bevrijdt</a:t>
            </a:r>
            <a:r>
              <a:rPr lang="nl-NL" sz="1200" b="0" i="0" kern="1200" baseline="0" dirty="0" smtClean="0">
                <a:solidFill>
                  <a:schemeClr val="tx1"/>
                </a:solidFill>
                <a:effectLst/>
                <a:latin typeface="+mn-lt"/>
                <a:ea typeface="+mn-ea"/>
                <a:cs typeface="+mn-cs"/>
              </a:rPr>
              <a:t> Roodkapje en oma uit buik. </a:t>
            </a:r>
            <a:r>
              <a:rPr lang="nl-NL" sz="1200" b="1" i="0" kern="1200" baseline="0" dirty="0" smtClean="0">
                <a:solidFill>
                  <a:schemeClr val="tx1"/>
                </a:solidFill>
                <a:effectLst/>
                <a:latin typeface="+mn-lt"/>
                <a:ea typeface="+mn-ea"/>
                <a:cs typeface="+mn-cs"/>
              </a:rPr>
              <a:t>Helper</a:t>
            </a:r>
          </a:p>
          <a:p>
            <a:r>
              <a:rPr lang="nl-NL" sz="1200" b="0" i="0" kern="1200" baseline="0" dirty="0" smtClean="0">
                <a:solidFill>
                  <a:schemeClr val="tx1"/>
                </a:solidFill>
                <a:effectLst/>
                <a:latin typeface="+mn-lt"/>
                <a:ea typeface="+mn-ea"/>
                <a:cs typeface="+mn-cs"/>
              </a:rPr>
              <a:t>Wolf wordt wakker met stenen in maag en verdrinkt. </a:t>
            </a:r>
            <a:r>
              <a:rPr lang="nl-NL" sz="1200" b="1" i="0" kern="1200" baseline="0" dirty="0" smtClean="0">
                <a:solidFill>
                  <a:schemeClr val="tx1"/>
                </a:solidFill>
                <a:effectLst/>
                <a:latin typeface="+mn-lt"/>
                <a:ea typeface="+mn-ea"/>
                <a:cs typeface="+mn-cs"/>
              </a:rPr>
              <a:t>Slachtoffer</a:t>
            </a:r>
            <a:endParaRPr lang="nl-NL" sz="1200" b="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67547C-C5E8-4925-8D2E-1268834565C1}" type="slidenum">
              <a:rPr lang="nl-NL" smtClean="0"/>
              <a:t>14</a:t>
            </a:fld>
            <a:endParaRPr lang="nl-NL"/>
          </a:p>
        </p:txBody>
      </p:sp>
    </p:spTree>
    <p:extLst>
      <p:ext uri="{BB962C8B-B14F-4D97-AF65-F5344CB8AC3E}">
        <p14:creationId xmlns:p14="http://schemas.microsoft.com/office/powerpoint/2010/main" val="33072558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15</a:t>
            </a:fld>
            <a:endParaRPr lang="nl-NL"/>
          </a:p>
        </p:txBody>
      </p:sp>
    </p:spTree>
    <p:extLst>
      <p:ext uri="{BB962C8B-B14F-4D97-AF65-F5344CB8AC3E}">
        <p14:creationId xmlns:p14="http://schemas.microsoft.com/office/powerpoint/2010/main" val="3106691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Volgende</a:t>
            </a:r>
            <a:r>
              <a:rPr lang="en-US" dirty="0" smtClean="0"/>
              <a:t> les </a:t>
            </a:r>
            <a:r>
              <a:rPr lang="en-US" dirty="0" err="1" smtClean="0"/>
              <a:t>gaan</a:t>
            </a:r>
            <a:r>
              <a:rPr lang="en-US" dirty="0" smtClean="0"/>
              <a:t> we </a:t>
            </a:r>
            <a:r>
              <a:rPr lang="en-US" dirty="0" err="1" smtClean="0"/>
              <a:t>kijken</a:t>
            </a:r>
            <a:r>
              <a:rPr lang="en-US" dirty="0" smtClean="0"/>
              <a:t> </a:t>
            </a:r>
            <a:r>
              <a:rPr lang="en-US" dirty="0" err="1" smtClean="0"/>
              <a:t>naar</a:t>
            </a:r>
            <a:r>
              <a:rPr lang="en-US" dirty="0" smtClean="0"/>
              <a:t> je </a:t>
            </a:r>
            <a:r>
              <a:rPr lang="en-US" dirty="0" err="1" smtClean="0"/>
              <a:t>eigen</a:t>
            </a:r>
            <a:r>
              <a:rPr lang="en-US" dirty="0" smtClean="0"/>
              <a:t> </a:t>
            </a:r>
            <a:r>
              <a:rPr lang="en-US" dirty="0" err="1" smtClean="0"/>
              <a:t>rol</a:t>
            </a:r>
            <a:r>
              <a:rPr lang="en-US" baseline="0" dirty="0" smtClean="0"/>
              <a:t> in het </a:t>
            </a:r>
            <a:r>
              <a:rPr lang="en-US" baseline="0" dirty="0" err="1" smtClean="0"/>
              <a:t>geheel</a:t>
            </a:r>
            <a:r>
              <a:rPr lang="en-US" baseline="0" dirty="0" smtClean="0"/>
              <a:t>. Wat is </a:t>
            </a:r>
            <a:r>
              <a:rPr lang="en-US" baseline="0" dirty="0" err="1" smtClean="0"/>
              <a:t>jouw</a:t>
            </a:r>
            <a:r>
              <a:rPr lang="en-US" baseline="0" dirty="0" smtClean="0"/>
              <a:t> </a:t>
            </a:r>
            <a:r>
              <a:rPr lang="en-US" baseline="0" dirty="0" err="1" smtClean="0"/>
              <a:t>individuele</a:t>
            </a:r>
            <a:r>
              <a:rPr lang="en-US" baseline="0" dirty="0" smtClean="0"/>
              <a:t> </a:t>
            </a:r>
            <a:r>
              <a:rPr lang="en-US" baseline="0" dirty="0" err="1" smtClean="0"/>
              <a:t>bijdrage</a:t>
            </a:r>
            <a:r>
              <a:rPr lang="en-US" baseline="0" dirty="0" smtClean="0"/>
              <a:t> </a:t>
            </a:r>
            <a:r>
              <a:rPr lang="en-US" baseline="0" dirty="0" err="1" smtClean="0"/>
              <a:t>aan</a:t>
            </a:r>
            <a:r>
              <a:rPr lang="en-US" baseline="0" dirty="0" smtClean="0"/>
              <a:t> </a:t>
            </a:r>
            <a:r>
              <a:rPr lang="en-US" baseline="0" dirty="0" err="1" smtClean="0"/>
              <a:t>een</a:t>
            </a:r>
            <a:r>
              <a:rPr lang="en-US" baseline="0" dirty="0" smtClean="0"/>
              <a:t> </a:t>
            </a:r>
            <a:r>
              <a:rPr lang="en-US" baseline="0" dirty="0" err="1" smtClean="0"/>
              <a:t>groep</a:t>
            </a:r>
            <a:r>
              <a:rPr lang="en-US" baseline="0" dirty="0" smtClean="0"/>
              <a:t>? </a:t>
            </a:r>
            <a:r>
              <a:rPr lang="en-US" baseline="0" dirty="0" err="1" smtClean="0"/>
              <a:t>Deze</a:t>
            </a:r>
            <a:r>
              <a:rPr lang="en-US" baseline="0" dirty="0" smtClean="0"/>
              <a:t> les </a:t>
            </a:r>
            <a:r>
              <a:rPr lang="en-US" baseline="0" dirty="0" err="1" smtClean="0"/>
              <a:t>zal</a:t>
            </a:r>
            <a:r>
              <a:rPr lang="en-US" baseline="0" dirty="0" smtClean="0"/>
              <a:t> in PC </a:t>
            </a:r>
            <a:r>
              <a:rPr lang="en-US" baseline="0" dirty="0" err="1" smtClean="0"/>
              <a:t>vorm</a:t>
            </a:r>
            <a:r>
              <a:rPr lang="en-US" baseline="0" dirty="0" smtClean="0"/>
              <a:t> </a:t>
            </a:r>
            <a:r>
              <a:rPr lang="en-US" baseline="0" dirty="0" err="1" smtClean="0"/>
              <a:t>gegeven</a:t>
            </a:r>
            <a:r>
              <a:rPr lang="en-US" baseline="0" dirty="0" smtClean="0"/>
              <a:t> </a:t>
            </a:r>
            <a:r>
              <a:rPr lang="en-US" baseline="0" dirty="0" err="1" smtClean="0"/>
              <a:t>worden</a:t>
            </a:r>
            <a:r>
              <a:rPr lang="en-US" baseline="0" dirty="0" smtClean="0"/>
              <a:t>.</a:t>
            </a:r>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16</a:t>
            </a:fld>
            <a:endParaRPr lang="nl-NL"/>
          </a:p>
        </p:txBody>
      </p:sp>
    </p:spTree>
    <p:extLst>
      <p:ext uri="{BB962C8B-B14F-4D97-AF65-F5344CB8AC3E}">
        <p14:creationId xmlns:p14="http://schemas.microsoft.com/office/powerpoint/2010/main" val="3595493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Wie houdt er van sprookjes?</a:t>
            </a:r>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2</a:t>
            </a:fld>
            <a:endParaRPr lang="nl-NL"/>
          </a:p>
        </p:txBody>
      </p:sp>
    </p:spTree>
    <p:extLst>
      <p:ext uri="{BB962C8B-B14F-4D97-AF65-F5344CB8AC3E}">
        <p14:creationId xmlns:p14="http://schemas.microsoft.com/office/powerpoint/2010/main" val="1667153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Communicatie</a:t>
            </a:r>
            <a:r>
              <a:rPr lang="en-US" dirty="0" smtClean="0"/>
              <a:t> in </a:t>
            </a:r>
            <a:r>
              <a:rPr lang="en-US" dirty="0" err="1" smtClean="0"/>
              <a:t>groepen</a:t>
            </a:r>
            <a:r>
              <a:rPr lang="en-US" dirty="0" smtClean="0"/>
              <a:t>, wat is </a:t>
            </a:r>
            <a:r>
              <a:rPr lang="en-US" dirty="0" err="1" smtClean="0"/>
              <a:t>er</a:t>
            </a:r>
            <a:r>
              <a:rPr lang="en-US" dirty="0" smtClean="0"/>
              <a:t> </a:t>
            </a:r>
            <a:r>
              <a:rPr lang="en-US" dirty="0" err="1" smtClean="0"/>
              <a:t>anders</a:t>
            </a:r>
            <a:r>
              <a:rPr lang="en-US" dirty="0" smtClean="0"/>
              <a:t> </a:t>
            </a:r>
            <a:r>
              <a:rPr lang="en-US" dirty="0" err="1" smtClean="0"/>
              <a:t>dan</a:t>
            </a:r>
            <a:r>
              <a:rPr lang="en-US" dirty="0" smtClean="0"/>
              <a:t> </a:t>
            </a:r>
            <a:r>
              <a:rPr lang="en-US" dirty="0" err="1" smtClean="0"/>
              <a:t>één</a:t>
            </a:r>
            <a:r>
              <a:rPr lang="en-US" baseline="0" dirty="0" smtClean="0"/>
              <a:t> op </a:t>
            </a:r>
            <a:r>
              <a:rPr lang="en-US" baseline="0" dirty="0" err="1" smtClean="0"/>
              <a:t>één</a:t>
            </a:r>
            <a:r>
              <a:rPr lang="en-US" baseline="0" dirty="0" smtClean="0"/>
              <a:t> </a:t>
            </a:r>
            <a:r>
              <a:rPr lang="en-US" baseline="0" dirty="0" err="1" smtClean="0"/>
              <a:t>communicatie</a:t>
            </a:r>
            <a:r>
              <a:rPr lang="en-US" baseline="0" dirty="0" smtClean="0"/>
              <a:t>?</a:t>
            </a:r>
          </a:p>
          <a:p>
            <a:r>
              <a:rPr lang="en-US" baseline="0" dirty="0" err="1" smtClean="0"/>
              <a:t>Waarom</a:t>
            </a:r>
            <a:r>
              <a:rPr lang="en-US" baseline="0" dirty="0" smtClean="0"/>
              <a:t> </a:t>
            </a:r>
            <a:r>
              <a:rPr lang="en-US" baseline="0" dirty="0" err="1" smtClean="0"/>
              <a:t>hebben</a:t>
            </a:r>
            <a:r>
              <a:rPr lang="en-US" baseline="0" dirty="0" smtClean="0"/>
              <a:t> we het </a:t>
            </a:r>
            <a:r>
              <a:rPr lang="en-US" baseline="0" dirty="0" err="1" smtClean="0"/>
              <a:t>hier</a:t>
            </a:r>
            <a:r>
              <a:rPr lang="en-US" baseline="0" dirty="0" smtClean="0"/>
              <a:t> over </a:t>
            </a:r>
            <a:r>
              <a:rPr lang="en-US" baseline="0" dirty="0" err="1" smtClean="0"/>
              <a:t>tijdens</a:t>
            </a:r>
            <a:r>
              <a:rPr lang="en-US" baseline="0" dirty="0" smtClean="0"/>
              <a:t> de </a:t>
            </a:r>
            <a:r>
              <a:rPr lang="en-US" baseline="0" dirty="0" err="1" smtClean="0"/>
              <a:t>opleiding</a:t>
            </a:r>
            <a:r>
              <a:rPr lang="en-US" baseline="0" dirty="0" smtClean="0"/>
              <a:t>? </a:t>
            </a:r>
            <a:r>
              <a:rPr lang="en-US" baseline="0" dirty="0" err="1" smtClean="0"/>
              <a:t>En</a:t>
            </a:r>
            <a:r>
              <a:rPr lang="en-US" baseline="0" dirty="0" smtClean="0"/>
              <a:t> </a:t>
            </a:r>
            <a:r>
              <a:rPr lang="en-US" baseline="0" dirty="0" err="1" smtClean="0"/>
              <a:t>waarom</a:t>
            </a:r>
            <a:r>
              <a:rPr lang="en-US" baseline="0" dirty="0" smtClean="0"/>
              <a:t> </a:t>
            </a:r>
            <a:r>
              <a:rPr lang="en-US" baseline="0" dirty="0" err="1" smtClean="0"/>
              <a:t>gekoppeld</a:t>
            </a:r>
            <a:r>
              <a:rPr lang="en-US" baseline="0" dirty="0" smtClean="0"/>
              <a:t> </a:t>
            </a:r>
            <a:r>
              <a:rPr lang="en-US" baseline="0" dirty="0" err="1" smtClean="0"/>
              <a:t>aan</a:t>
            </a:r>
            <a:r>
              <a:rPr lang="en-US" baseline="0" dirty="0" smtClean="0"/>
              <a:t> de stage?</a:t>
            </a:r>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3</a:t>
            </a:fld>
            <a:endParaRPr lang="nl-NL"/>
          </a:p>
        </p:txBody>
      </p:sp>
    </p:spTree>
    <p:extLst>
      <p:ext uri="{BB962C8B-B14F-4D97-AF65-F5344CB8AC3E}">
        <p14:creationId xmlns:p14="http://schemas.microsoft.com/office/powerpoint/2010/main" val="262752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0" i="0" dirty="0" err="1" smtClean="0"/>
              <a:t>Fasen</a:t>
            </a:r>
            <a:r>
              <a:rPr lang="en-US" b="0" i="0" baseline="0" dirty="0" smtClean="0"/>
              <a:t> in </a:t>
            </a:r>
            <a:r>
              <a:rPr lang="en-US" b="0" i="0" baseline="0" dirty="0" err="1" smtClean="0"/>
              <a:t>groepsvorming</a:t>
            </a:r>
            <a:r>
              <a:rPr lang="en-US" b="0" i="0" baseline="0" dirty="0" smtClean="0"/>
              <a:t> </a:t>
            </a:r>
            <a:r>
              <a:rPr lang="en-US" b="0" i="0" baseline="0" dirty="0" err="1" smtClean="0"/>
              <a:t>ook</a:t>
            </a:r>
            <a:r>
              <a:rPr lang="en-US" b="0" i="0" baseline="0" dirty="0" smtClean="0"/>
              <a:t> in </a:t>
            </a:r>
            <a:r>
              <a:rPr lang="en-US" b="0" i="0" baseline="0" dirty="0" err="1" smtClean="0"/>
              <a:t>dit</a:t>
            </a:r>
            <a:r>
              <a:rPr lang="en-US" b="0" i="0" baseline="0" dirty="0" smtClean="0"/>
              <a:t> </a:t>
            </a:r>
            <a:r>
              <a:rPr lang="en-US" b="0" i="0" baseline="0" dirty="0" err="1" smtClean="0"/>
              <a:t>filmpje</a:t>
            </a:r>
            <a:r>
              <a:rPr lang="en-US" b="0" i="0" baseline="0" dirty="0" smtClean="0"/>
              <a:t> </a:t>
            </a:r>
            <a:r>
              <a:rPr lang="en-US" b="0" i="0" baseline="0" dirty="0" err="1" smtClean="0"/>
              <a:t>terug</a:t>
            </a:r>
            <a:r>
              <a:rPr lang="en-US" b="0" i="0" baseline="0" dirty="0" smtClean="0"/>
              <a:t> </a:t>
            </a:r>
            <a:r>
              <a:rPr lang="en-US" b="0" i="0" baseline="0" dirty="0" err="1" smtClean="0"/>
              <a:t>te</a:t>
            </a:r>
            <a:r>
              <a:rPr lang="en-US" b="0" i="0" baseline="0" dirty="0" smtClean="0"/>
              <a:t> </a:t>
            </a:r>
            <a:r>
              <a:rPr lang="en-US" b="0" i="0" baseline="0" dirty="0" err="1" smtClean="0"/>
              <a:t>zien</a:t>
            </a:r>
            <a:endParaRPr lang="nl-NL" b="0" i="0" dirty="0"/>
          </a:p>
        </p:txBody>
      </p:sp>
      <p:sp>
        <p:nvSpPr>
          <p:cNvPr id="4" name="Slide Number Placeholder 3"/>
          <p:cNvSpPr>
            <a:spLocks noGrp="1"/>
          </p:cNvSpPr>
          <p:nvPr>
            <p:ph type="sldNum" sz="quarter" idx="10"/>
          </p:nvPr>
        </p:nvSpPr>
        <p:spPr/>
        <p:txBody>
          <a:bodyPr/>
          <a:lstStyle/>
          <a:p>
            <a:fld id="{E467547C-C5E8-4925-8D2E-1268834565C1}" type="slidenum">
              <a:rPr lang="nl-NL" smtClean="0"/>
              <a:t>4</a:t>
            </a:fld>
            <a:endParaRPr lang="nl-NL"/>
          </a:p>
        </p:txBody>
      </p:sp>
    </p:spTree>
    <p:extLst>
      <p:ext uri="{BB962C8B-B14F-4D97-AF65-F5344CB8AC3E}">
        <p14:creationId xmlns:p14="http://schemas.microsoft.com/office/powerpoint/2010/main" val="1970108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nl-NL" dirty="0" err="1" smtClean="0">
                <a:effectLst/>
              </a:rPr>
              <a:t>Forming</a:t>
            </a:r>
            <a:r>
              <a:rPr lang="nl-NL" dirty="0" smtClean="0">
                <a:effectLst/>
              </a:rPr>
              <a:t>: Groepsleden </a:t>
            </a:r>
            <a:r>
              <a:rPr lang="nl-NL" b="1" dirty="0" smtClean="0">
                <a:effectLst/>
              </a:rPr>
              <a:t>leren de taak kennen </a:t>
            </a:r>
            <a:r>
              <a:rPr lang="nl-NL" dirty="0" smtClean="0">
                <a:effectLst/>
              </a:rPr>
              <a:t>en bedenken met welke methodes ze de taak kunnen uitvoeren</a:t>
            </a:r>
          </a:p>
          <a:p>
            <a:pPr marL="228600" indent="-228600">
              <a:buFont typeface="+mj-lt"/>
              <a:buAutoNum type="arabicPeriod"/>
            </a:pPr>
            <a:r>
              <a:rPr lang="nl-NL" dirty="0" err="1" smtClean="0">
                <a:effectLst/>
              </a:rPr>
              <a:t>Storming</a:t>
            </a:r>
            <a:r>
              <a:rPr lang="nl-NL" dirty="0" smtClean="0">
                <a:effectLst/>
              </a:rPr>
              <a:t>: </a:t>
            </a:r>
            <a:r>
              <a:rPr lang="nl-NL" b="1" dirty="0" smtClean="0">
                <a:effectLst/>
              </a:rPr>
              <a:t>Spanning</a:t>
            </a:r>
            <a:r>
              <a:rPr lang="nl-NL" dirty="0" smtClean="0">
                <a:effectLst/>
              </a:rPr>
              <a:t> en </a:t>
            </a:r>
            <a:r>
              <a:rPr lang="nl-NL" b="1" dirty="0" smtClean="0">
                <a:effectLst/>
              </a:rPr>
              <a:t>conflicten</a:t>
            </a:r>
            <a:r>
              <a:rPr lang="nl-NL" dirty="0" smtClean="0">
                <a:effectLst/>
              </a:rPr>
              <a:t> ontstaan doordat leden het niet eens zijn met elkaar, de leider en de aanpak van de taak  Er ontstaat weerstand tegen de methode waarmee ze de taak aanpakken en tegen de groepstaak zelf.</a:t>
            </a:r>
          </a:p>
          <a:p>
            <a:pPr marL="228600" indent="-228600">
              <a:buFont typeface="+mj-lt"/>
              <a:buAutoNum type="arabicPeriod"/>
            </a:pPr>
            <a:r>
              <a:rPr lang="nl-NL" dirty="0" err="1" smtClean="0">
                <a:effectLst/>
              </a:rPr>
              <a:t>Norming</a:t>
            </a:r>
            <a:r>
              <a:rPr lang="nl-NL" dirty="0" smtClean="0">
                <a:effectLst/>
              </a:rPr>
              <a:t>: Leden komen weer </a:t>
            </a:r>
            <a:r>
              <a:rPr lang="nl-NL" b="1" dirty="0" smtClean="0">
                <a:effectLst/>
              </a:rPr>
              <a:t>meer naar elkaar toe</a:t>
            </a:r>
            <a:r>
              <a:rPr lang="nl-NL" dirty="0" smtClean="0">
                <a:effectLst/>
              </a:rPr>
              <a:t>, groepsrollen en –normen worden opgemaakt. Groepsleden </a:t>
            </a:r>
            <a:r>
              <a:rPr lang="nl-NL" b="1" dirty="0" smtClean="0">
                <a:effectLst/>
              </a:rPr>
              <a:t>werken</a:t>
            </a:r>
            <a:r>
              <a:rPr lang="nl-NL" dirty="0" smtClean="0">
                <a:effectLst/>
              </a:rPr>
              <a:t> weer </a:t>
            </a:r>
            <a:r>
              <a:rPr lang="nl-NL" b="1" dirty="0" smtClean="0">
                <a:effectLst/>
              </a:rPr>
              <a:t>mee aan de taak</a:t>
            </a:r>
            <a:r>
              <a:rPr lang="nl-NL" dirty="0" smtClean="0">
                <a:effectLst/>
              </a:rPr>
              <a:t>.</a:t>
            </a:r>
          </a:p>
          <a:p>
            <a:pPr marL="228600" indent="-228600">
              <a:buFont typeface="+mj-lt"/>
              <a:buAutoNum type="arabicPeriod"/>
            </a:pPr>
            <a:r>
              <a:rPr lang="nl-NL" dirty="0" err="1" smtClean="0">
                <a:effectLst/>
              </a:rPr>
              <a:t>Performing</a:t>
            </a:r>
            <a:r>
              <a:rPr lang="nl-NL" dirty="0" smtClean="0">
                <a:effectLst/>
              </a:rPr>
              <a:t>: </a:t>
            </a:r>
            <a:r>
              <a:rPr lang="nl-NL" b="1" dirty="0" smtClean="0">
                <a:effectLst/>
              </a:rPr>
              <a:t>Interpersoonlijke relaties stabiliseren</a:t>
            </a:r>
            <a:r>
              <a:rPr lang="nl-NL" dirty="0" smtClean="0">
                <a:effectLst/>
              </a:rPr>
              <a:t>, de groepsenergie gaat uit naar het </a:t>
            </a:r>
            <a:r>
              <a:rPr lang="nl-NL" b="1" dirty="0" smtClean="0">
                <a:effectLst/>
              </a:rPr>
              <a:t>succesvol vervullen van de taak</a:t>
            </a:r>
            <a:r>
              <a:rPr lang="nl-NL" dirty="0" smtClean="0">
                <a:effectLst/>
              </a:rPr>
              <a:t>. Iedereen kent en accepteert zijn rol. De focus gaat naar productiviteit en prestatie.</a:t>
            </a:r>
          </a:p>
          <a:p>
            <a:pPr marL="228600" indent="-228600">
              <a:buFont typeface="+mj-lt"/>
              <a:buAutoNum type="arabicPeriod"/>
            </a:pPr>
            <a:r>
              <a:rPr lang="nl-NL" dirty="0" err="1" smtClean="0">
                <a:effectLst/>
              </a:rPr>
              <a:t>Adjourning</a:t>
            </a:r>
            <a:r>
              <a:rPr lang="nl-NL" dirty="0" smtClean="0">
                <a:effectLst/>
              </a:rPr>
              <a:t>: Als de taak is volbracht, </a:t>
            </a:r>
            <a:r>
              <a:rPr lang="nl-NL" b="1" dirty="0" smtClean="0">
                <a:effectLst/>
              </a:rPr>
              <a:t>verminderd</a:t>
            </a:r>
            <a:r>
              <a:rPr lang="nl-NL" dirty="0" smtClean="0">
                <a:effectLst/>
              </a:rPr>
              <a:t> het </a:t>
            </a:r>
            <a:r>
              <a:rPr lang="nl-NL" b="1" dirty="0" smtClean="0">
                <a:effectLst/>
              </a:rPr>
              <a:t>contact</a:t>
            </a:r>
            <a:r>
              <a:rPr lang="nl-NL" dirty="0" smtClean="0">
                <a:effectLst/>
              </a:rPr>
              <a:t> en de emotionele afhankelijkheid. De groep valt mogelijk uiteen. De taak is volbracht en het werk van de leden is klaar.</a:t>
            </a:r>
            <a:endParaRPr lang="en-US" dirty="0" smtClean="0"/>
          </a:p>
        </p:txBody>
      </p:sp>
      <p:sp>
        <p:nvSpPr>
          <p:cNvPr id="4" name="Slide Number Placeholder 3"/>
          <p:cNvSpPr>
            <a:spLocks noGrp="1"/>
          </p:cNvSpPr>
          <p:nvPr>
            <p:ph type="sldNum" sz="quarter" idx="10"/>
          </p:nvPr>
        </p:nvSpPr>
        <p:spPr/>
        <p:txBody>
          <a:bodyPr/>
          <a:lstStyle/>
          <a:p>
            <a:fld id="{E467547C-C5E8-4925-8D2E-1268834565C1}" type="slidenum">
              <a:rPr lang="nl-NL" smtClean="0"/>
              <a:t>5</a:t>
            </a:fld>
            <a:endParaRPr lang="nl-NL"/>
          </a:p>
        </p:txBody>
      </p:sp>
    </p:spTree>
    <p:extLst>
      <p:ext uri="{BB962C8B-B14F-4D97-AF65-F5344CB8AC3E}">
        <p14:creationId xmlns:p14="http://schemas.microsoft.com/office/powerpoint/2010/main" val="4012325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1" i="0" kern="1200" dirty="0" smtClean="0">
                <a:solidFill>
                  <a:schemeClr val="tx1"/>
                </a:solidFill>
                <a:effectLst/>
                <a:latin typeface="+mn-lt"/>
                <a:ea typeface="+mn-ea"/>
                <a:cs typeface="+mn-cs"/>
              </a:rPr>
              <a:t>Inhoud</a:t>
            </a:r>
            <a:r>
              <a:rPr lang="nl-NL" sz="1200" b="0" i="0" kern="1200" dirty="0" smtClean="0">
                <a:solidFill>
                  <a:schemeClr val="tx1"/>
                </a:solidFill>
                <a:effectLst/>
                <a:latin typeface="+mn-lt"/>
                <a:ea typeface="+mn-ea"/>
                <a:cs typeface="+mn-cs"/>
              </a:rPr>
              <a:t> – De inhoud is het </a:t>
            </a:r>
            <a:r>
              <a:rPr lang="nl-NL" sz="1200" b="0" i="0" u="sng" kern="1200" dirty="0" smtClean="0">
                <a:solidFill>
                  <a:schemeClr val="tx1"/>
                </a:solidFill>
                <a:effectLst/>
                <a:latin typeface="+mn-lt"/>
                <a:ea typeface="+mn-ea"/>
                <a:cs typeface="+mn-cs"/>
              </a:rPr>
              <a:t>gespreksonderwerp</a:t>
            </a:r>
            <a:r>
              <a:rPr lang="nl-NL" sz="1200" b="0" i="0" kern="1200" dirty="0" smtClean="0">
                <a:solidFill>
                  <a:schemeClr val="tx1"/>
                </a:solidFill>
                <a:effectLst/>
                <a:latin typeface="+mn-lt"/>
                <a:ea typeface="+mn-ea"/>
                <a:cs typeface="+mn-cs"/>
              </a:rPr>
              <a:t> of de </a:t>
            </a:r>
            <a:r>
              <a:rPr lang="nl-NL" sz="1200" b="0" i="0" u="sng" kern="1200" dirty="0" smtClean="0">
                <a:solidFill>
                  <a:schemeClr val="tx1"/>
                </a:solidFill>
                <a:effectLst/>
                <a:latin typeface="+mn-lt"/>
                <a:ea typeface="+mn-ea"/>
                <a:cs typeface="+mn-cs"/>
              </a:rPr>
              <a:t>inhoudelijke taak </a:t>
            </a:r>
            <a:r>
              <a:rPr lang="nl-NL" sz="1200" b="0" i="0" kern="1200" dirty="0" smtClean="0">
                <a:solidFill>
                  <a:schemeClr val="tx1"/>
                </a:solidFill>
                <a:effectLst/>
                <a:latin typeface="+mn-lt"/>
                <a:ea typeface="+mn-ea"/>
                <a:cs typeface="+mn-cs"/>
              </a:rPr>
              <a:t>waar de groep voor staat. De inhoud is in onze cultuur doorgaans goed bespreekbaar, tenzij het gaat om gevoelige onderwerpen, die de behoeften, status of inkomsten van één of meer van de groepsleden raken.</a:t>
            </a:r>
          </a:p>
          <a:p>
            <a:endParaRPr lang="nl-NL" sz="1200" b="0" i="0" kern="1200" dirty="0" smtClean="0">
              <a:solidFill>
                <a:schemeClr val="tx1"/>
              </a:solidFill>
              <a:effectLst/>
              <a:latin typeface="+mn-lt"/>
              <a:ea typeface="+mn-ea"/>
              <a:cs typeface="+mn-cs"/>
            </a:endParaRPr>
          </a:p>
          <a:p>
            <a:r>
              <a:rPr lang="nl-NL" sz="1200" b="1" i="0" kern="1200" dirty="0" smtClean="0">
                <a:solidFill>
                  <a:schemeClr val="tx1"/>
                </a:solidFill>
                <a:effectLst/>
                <a:latin typeface="+mn-lt"/>
                <a:ea typeface="+mn-ea"/>
                <a:cs typeface="+mn-cs"/>
              </a:rPr>
              <a:t>Procedure</a:t>
            </a:r>
            <a:r>
              <a:rPr lang="nl-NL" sz="1200" b="0" i="0" kern="1200" dirty="0" smtClean="0">
                <a:solidFill>
                  <a:schemeClr val="tx1"/>
                </a:solidFill>
                <a:effectLst/>
                <a:latin typeface="+mn-lt"/>
                <a:ea typeface="+mn-ea"/>
                <a:cs typeface="+mn-cs"/>
              </a:rPr>
              <a:t> – De procedure is de </a:t>
            </a:r>
            <a:r>
              <a:rPr lang="nl-NL" sz="1200" b="0" i="0" u="sng" kern="1200" dirty="0" smtClean="0">
                <a:solidFill>
                  <a:schemeClr val="tx1"/>
                </a:solidFill>
                <a:effectLst/>
                <a:latin typeface="+mn-lt"/>
                <a:ea typeface="+mn-ea"/>
                <a:cs typeface="+mn-cs"/>
              </a:rPr>
              <a:t>manier</a:t>
            </a:r>
            <a:r>
              <a:rPr lang="nl-NL" sz="1200" b="0" i="0" kern="1200" dirty="0" smtClean="0">
                <a:solidFill>
                  <a:schemeClr val="tx1"/>
                </a:solidFill>
                <a:effectLst/>
                <a:latin typeface="+mn-lt"/>
                <a:ea typeface="+mn-ea"/>
                <a:cs typeface="+mn-cs"/>
              </a:rPr>
              <a:t>, afgesproken of niet, waarop met het </a:t>
            </a:r>
            <a:r>
              <a:rPr lang="nl-NL" sz="1200" b="0" i="0" u="sng" kern="1200" dirty="0" smtClean="0">
                <a:solidFill>
                  <a:schemeClr val="tx1"/>
                </a:solidFill>
                <a:effectLst/>
                <a:latin typeface="+mn-lt"/>
                <a:ea typeface="+mn-ea"/>
                <a:cs typeface="+mn-cs"/>
              </a:rPr>
              <a:t>gespreksonderwerp of de taken van de groep wordt omgegaan</a:t>
            </a:r>
            <a:r>
              <a:rPr lang="nl-NL" sz="1200" b="0" i="0" kern="1200" dirty="0" smtClean="0">
                <a:solidFill>
                  <a:schemeClr val="tx1"/>
                </a:solidFill>
                <a:effectLst/>
                <a:latin typeface="+mn-lt"/>
                <a:ea typeface="+mn-ea"/>
                <a:cs typeface="+mn-cs"/>
              </a:rPr>
              <a:t>. Over het algemeen zijn wij in onze cultuur vertrouwd met procedurekwesties en gewend die openlijk te regelen.</a:t>
            </a:r>
          </a:p>
          <a:p>
            <a:endParaRPr lang="nl-NL" sz="1200" b="0" i="0" kern="1200" dirty="0" smtClean="0">
              <a:solidFill>
                <a:schemeClr val="tx1"/>
              </a:solidFill>
              <a:effectLst/>
              <a:latin typeface="+mn-lt"/>
              <a:ea typeface="+mn-ea"/>
              <a:cs typeface="+mn-cs"/>
            </a:endParaRPr>
          </a:p>
          <a:p>
            <a:r>
              <a:rPr lang="nl-NL" sz="1200" b="1" i="0" kern="1200" dirty="0" smtClean="0">
                <a:solidFill>
                  <a:schemeClr val="tx1"/>
                </a:solidFill>
                <a:effectLst/>
                <a:latin typeface="+mn-lt"/>
                <a:ea typeface="+mn-ea"/>
                <a:cs typeface="+mn-cs"/>
              </a:rPr>
              <a:t>Interactie</a:t>
            </a:r>
            <a:r>
              <a:rPr lang="nl-NL" sz="1200" b="0" i="0" kern="1200" dirty="0" smtClean="0">
                <a:solidFill>
                  <a:schemeClr val="tx1"/>
                </a:solidFill>
                <a:effectLst/>
                <a:latin typeface="+mn-lt"/>
                <a:ea typeface="+mn-ea"/>
                <a:cs typeface="+mn-cs"/>
              </a:rPr>
              <a:t> – De interactie is de manier waarop </a:t>
            </a:r>
            <a:r>
              <a:rPr lang="nl-NL" sz="1200" b="0" i="0" u="sng" kern="1200" dirty="0" smtClean="0">
                <a:solidFill>
                  <a:schemeClr val="tx1"/>
                </a:solidFill>
                <a:effectLst/>
                <a:latin typeface="+mn-lt"/>
                <a:ea typeface="+mn-ea"/>
                <a:cs typeface="+mn-cs"/>
              </a:rPr>
              <a:t>mensen met elkaar omgaan</a:t>
            </a:r>
            <a:r>
              <a:rPr lang="nl-NL" sz="1200" b="0" i="0" kern="1200" dirty="0" smtClean="0">
                <a:solidFill>
                  <a:schemeClr val="tx1"/>
                </a:solidFill>
                <a:effectLst/>
                <a:latin typeface="+mn-lt"/>
                <a:ea typeface="+mn-ea"/>
                <a:cs typeface="+mn-cs"/>
              </a:rPr>
              <a:t>. Is er </a:t>
            </a:r>
            <a:r>
              <a:rPr lang="nl-NL" sz="1200" b="0" i="0" u="sng" kern="1200" dirty="0" smtClean="0">
                <a:solidFill>
                  <a:schemeClr val="tx1"/>
                </a:solidFill>
                <a:effectLst/>
                <a:latin typeface="+mn-lt"/>
                <a:ea typeface="+mn-ea"/>
                <a:cs typeface="+mn-cs"/>
              </a:rPr>
              <a:t>respect</a:t>
            </a:r>
            <a:r>
              <a:rPr lang="nl-NL" sz="1200" b="0" i="0" kern="1200" dirty="0" smtClean="0">
                <a:solidFill>
                  <a:schemeClr val="tx1"/>
                </a:solidFill>
                <a:effectLst/>
                <a:latin typeface="+mn-lt"/>
                <a:ea typeface="+mn-ea"/>
                <a:cs typeface="+mn-cs"/>
              </a:rPr>
              <a:t> voor elkaar? Gaan mensen op elkaar in en hoe? Negeren sommige mensen elkaar? Verdwijnen voorstellen van bepaalde mensen telkens onder tafel? Wordt er om </a:t>
            </a:r>
            <a:r>
              <a:rPr lang="nl-NL" sz="1200" b="0" i="0" u="sng" kern="1200" dirty="0" smtClean="0">
                <a:solidFill>
                  <a:schemeClr val="tx1"/>
                </a:solidFill>
                <a:effectLst/>
                <a:latin typeface="+mn-lt"/>
                <a:ea typeface="+mn-ea"/>
                <a:cs typeface="+mn-cs"/>
              </a:rPr>
              <a:t>invloed</a:t>
            </a:r>
            <a:r>
              <a:rPr lang="nl-NL" sz="1200" b="0" i="0" kern="1200" dirty="0" smtClean="0">
                <a:solidFill>
                  <a:schemeClr val="tx1"/>
                </a:solidFill>
                <a:effectLst/>
                <a:latin typeface="+mn-lt"/>
                <a:ea typeface="+mn-ea"/>
                <a:cs typeface="+mn-cs"/>
              </a:rPr>
              <a:t> geknokt? Zijn er </a:t>
            </a:r>
            <a:r>
              <a:rPr lang="nl-NL" sz="1200" b="0" i="0" u="sng" kern="1200" dirty="0" smtClean="0">
                <a:solidFill>
                  <a:schemeClr val="tx1"/>
                </a:solidFill>
                <a:effectLst/>
                <a:latin typeface="+mn-lt"/>
                <a:ea typeface="+mn-ea"/>
                <a:cs typeface="+mn-cs"/>
              </a:rPr>
              <a:t>machtsblokken</a:t>
            </a:r>
            <a:r>
              <a:rPr lang="nl-NL" sz="1200" b="0" i="0" kern="1200" dirty="0" smtClean="0">
                <a:solidFill>
                  <a:schemeClr val="tx1"/>
                </a:solidFill>
                <a:effectLst/>
                <a:latin typeface="+mn-lt"/>
                <a:ea typeface="+mn-ea"/>
                <a:cs typeface="+mn-cs"/>
              </a:rPr>
              <a:t>? Interactie wordt meestal niet benoemd.</a:t>
            </a:r>
          </a:p>
          <a:p>
            <a:endParaRPr lang="nl-NL" sz="1200" b="0" i="0" kern="1200" dirty="0" smtClean="0">
              <a:solidFill>
                <a:schemeClr val="tx1"/>
              </a:solidFill>
              <a:effectLst/>
              <a:latin typeface="+mn-lt"/>
              <a:ea typeface="+mn-ea"/>
              <a:cs typeface="+mn-cs"/>
            </a:endParaRPr>
          </a:p>
          <a:p>
            <a:r>
              <a:rPr lang="nl-NL" sz="1200" b="1" i="0" kern="1200" dirty="0" smtClean="0">
                <a:solidFill>
                  <a:schemeClr val="tx1"/>
                </a:solidFill>
                <a:effectLst/>
                <a:latin typeface="+mn-lt"/>
                <a:ea typeface="+mn-ea"/>
                <a:cs typeface="+mn-cs"/>
              </a:rPr>
              <a:t>Gevoel</a:t>
            </a:r>
            <a:r>
              <a:rPr lang="nl-NL" sz="1200" b="0" i="0" kern="1200" dirty="0" smtClean="0">
                <a:solidFill>
                  <a:schemeClr val="tx1"/>
                </a:solidFill>
                <a:effectLst/>
                <a:latin typeface="+mn-lt"/>
                <a:ea typeface="+mn-ea"/>
                <a:cs typeface="+mn-cs"/>
              </a:rPr>
              <a:t> – Gevoel is communiceren over </a:t>
            </a:r>
            <a:r>
              <a:rPr lang="nl-NL" sz="1200" b="0" i="0" u="sng" kern="1200" dirty="0" smtClean="0">
                <a:solidFill>
                  <a:schemeClr val="tx1"/>
                </a:solidFill>
                <a:effectLst/>
                <a:latin typeface="+mn-lt"/>
                <a:ea typeface="+mn-ea"/>
                <a:cs typeface="+mn-cs"/>
              </a:rPr>
              <a:t>hoe u zich voelt of benoemen van de gevoelens </a:t>
            </a:r>
            <a:r>
              <a:rPr lang="nl-NL" sz="1200" b="0" i="0" kern="1200" dirty="0" smtClean="0">
                <a:solidFill>
                  <a:schemeClr val="tx1"/>
                </a:solidFill>
                <a:effectLst/>
                <a:latin typeface="+mn-lt"/>
                <a:ea typeface="+mn-ea"/>
                <a:cs typeface="+mn-cs"/>
              </a:rPr>
              <a:t>die er op dat moment aanwezig zijn. Zoals: verveling, irritatie, jaloezie, medelijden, privé-zorgen of hoofdpijn. Al deze gevoelens zijn van grote invloed op hoe mensen in een groep functioneren. Maar deze gevoelens zijn vaak geen onderwerp van gesprek. Alleen als mensen elkaar goed kennen en vertrouwen, en er een </a:t>
            </a:r>
            <a:r>
              <a:rPr lang="nl-NL" sz="1200" b="0" i="0" u="sng" kern="1200" dirty="0" smtClean="0">
                <a:solidFill>
                  <a:schemeClr val="tx1"/>
                </a:solidFill>
                <a:effectLst/>
                <a:latin typeface="+mn-lt"/>
                <a:ea typeface="+mn-ea"/>
                <a:cs typeface="+mn-cs"/>
              </a:rPr>
              <a:t>subcultuur</a:t>
            </a:r>
            <a:r>
              <a:rPr lang="nl-NL" sz="1200" b="0" i="0" kern="1200" dirty="0" smtClean="0">
                <a:solidFill>
                  <a:schemeClr val="tx1"/>
                </a:solidFill>
                <a:effectLst/>
                <a:latin typeface="+mn-lt"/>
                <a:ea typeface="+mn-ea"/>
                <a:cs typeface="+mn-cs"/>
              </a:rPr>
              <a:t> ontwikkeld is waarin het ‘mag’, wordt er soms over gevoelens gepraat. Maar in formele vergaderingen of werkgroepen? Daar stellen we gevoelens pas rechtstreeks aan de orde als we ons hevig </a:t>
            </a:r>
            <a:r>
              <a:rPr lang="nl-NL" sz="1200" b="0" i="0" u="sng" kern="1200" dirty="0" smtClean="0">
                <a:solidFill>
                  <a:schemeClr val="tx1"/>
                </a:solidFill>
                <a:effectLst/>
                <a:latin typeface="+mn-lt"/>
                <a:ea typeface="+mn-ea"/>
                <a:cs typeface="+mn-cs"/>
              </a:rPr>
              <a:t>gekrenkt</a:t>
            </a:r>
            <a:r>
              <a:rPr lang="nl-NL" sz="1200" b="0" i="0" kern="1200" dirty="0" smtClean="0">
                <a:solidFill>
                  <a:schemeClr val="tx1"/>
                </a:solidFill>
                <a:effectLst/>
                <a:latin typeface="+mn-lt"/>
                <a:ea typeface="+mn-ea"/>
                <a:cs typeface="+mn-cs"/>
              </a:rPr>
              <a:t> voelen, </a:t>
            </a:r>
            <a:r>
              <a:rPr lang="nl-NL" sz="1200" b="0" i="0" u="sng" kern="1200" dirty="0" smtClean="0">
                <a:solidFill>
                  <a:schemeClr val="tx1"/>
                </a:solidFill>
                <a:effectLst/>
                <a:latin typeface="+mn-lt"/>
                <a:ea typeface="+mn-ea"/>
                <a:cs typeface="+mn-cs"/>
              </a:rPr>
              <a:t>woedend</a:t>
            </a:r>
            <a:r>
              <a:rPr lang="nl-NL" sz="1200" b="0" i="0" kern="1200" dirty="0" smtClean="0">
                <a:solidFill>
                  <a:schemeClr val="tx1"/>
                </a:solidFill>
                <a:effectLst/>
                <a:latin typeface="+mn-lt"/>
                <a:ea typeface="+mn-ea"/>
                <a:cs typeface="+mn-cs"/>
              </a:rPr>
              <a:t> zijn, en werkelijk niet anders meer kunnen. Zo’n gevoelsmelding heeft dan ook </a:t>
            </a:r>
            <a:r>
              <a:rPr lang="nl-NL" sz="1200" b="0" i="0" u="sng" kern="1200" dirty="0" smtClean="0">
                <a:solidFill>
                  <a:schemeClr val="tx1"/>
                </a:solidFill>
                <a:effectLst/>
                <a:latin typeface="+mn-lt"/>
                <a:ea typeface="+mn-ea"/>
                <a:cs typeface="+mn-cs"/>
              </a:rPr>
              <a:t>een forse invloed.</a:t>
            </a:r>
          </a:p>
          <a:p>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6</a:t>
            </a:fld>
            <a:endParaRPr lang="nl-NL"/>
          </a:p>
        </p:txBody>
      </p:sp>
    </p:spTree>
    <p:extLst>
      <p:ext uri="{BB962C8B-B14F-4D97-AF65-F5344CB8AC3E}">
        <p14:creationId xmlns:p14="http://schemas.microsoft.com/office/powerpoint/2010/main" val="3852817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7</a:t>
            </a:fld>
            <a:endParaRPr lang="nl-NL"/>
          </a:p>
        </p:txBody>
      </p:sp>
    </p:spTree>
    <p:extLst>
      <p:ext uri="{BB962C8B-B14F-4D97-AF65-F5344CB8AC3E}">
        <p14:creationId xmlns:p14="http://schemas.microsoft.com/office/powerpoint/2010/main" val="2715375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Ga de afgelopen 24 uur van je leven eens na.</a:t>
            </a:r>
          </a:p>
          <a:p>
            <a:r>
              <a:rPr lang="nl-NL" sz="1200" b="0" i="0" u="none" strike="noStrike" kern="1200" baseline="0" dirty="0" smtClean="0">
                <a:solidFill>
                  <a:schemeClr val="tx1"/>
                </a:solidFill>
                <a:latin typeface="+mn-lt"/>
                <a:ea typeface="+mn-ea"/>
                <a:cs typeface="+mn-cs"/>
              </a:rPr>
              <a:t>1 Waren er momenten waarop je je gedroeg, dacht of voelde net alsof je een slachtoffer bent?</a:t>
            </a:r>
          </a:p>
          <a:p>
            <a:pPr marL="0" marR="0" indent="0" algn="l" defTabSz="914400" rtl="0" eaLnBrk="1" fontAlgn="auto" latinLnBrk="0" hangingPunct="1">
              <a:lnSpc>
                <a:spcPct val="100000"/>
              </a:lnSpc>
              <a:spcBef>
                <a:spcPts val="0"/>
              </a:spcBef>
              <a:spcAft>
                <a:spcPts val="0"/>
              </a:spcAft>
              <a:buClrTx/>
              <a:buSzTx/>
              <a:buFontTx/>
              <a:buNone/>
              <a:tabLst/>
              <a:defRPr/>
            </a:pPr>
            <a:r>
              <a:rPr lang="nl-NL" sz="1200" b="0" i="0" u="none" strike="noStrike" kern="1200" baseline="0" dirty="0" smtClean="0">
                <a:solidFill>
                  <a:schemeClr val="tx1"/>
                </a:solidFill>
                <a:latin typeface="+mn-lt"/>
                <a:ea typeface="+mn-ea"/>
                <a:cs typeface="+mn-cs"/>
              </a:rPr>
              <a:t>2 Waren er momenten waarop je je gedroeg, dacht of voelde net alsof je iemand hebt willen helpen, zonder dat hij/zij daarom vroeg?</a:t>
            </a:r>
          </a:p>
          <a:p>
            <a:pPr marL="0" marR="0" indent="0" algn="l" defTabSz="914400" rtl="0" eaLnBrk="1" fontAlgn="auto" latinLnBrk="0" hangingPunct="1">
              <a:lnSpc>
                <a:spcPct val="100000"/>
              </a:lnSpc>
              <a:spcBef>
                <a:spcPts val="0"/>
              </a:spcBef>
              <a:spcAft>
                <a:spcPts val="0"/>
              </a:spcAft>
              <a:buClrTx/>
              <a:buSzTx/>
              <a:buFontTx/>
              <a:buNone/>
              <a:tabLst/>
              <a:defRPr/>
            </a:pPr>
            <a:r>
              <a:rPr lang="nl-NL" sz="1200" b="0" i="0" u="none" strike="noStrike" kern="1200" baseline="0" dirty="0" smtClean="0">
                <a:solidFill>
                  <a:schemeClr val="tx1"/>
                </a:solidFill>
                <a:latin typeface="+mn-lt"/>
                <a:ea typeface="+mn-ea"/>
                <a:cs typeface="+mn-cs"/>
              </a:rPr>
              <a:t>3 Waren er momenten dat je iemand beschuldigd hebt van iets?</a:t>
            </a:r>
          </a:p>
        </p:txBody>
      </p:sp>
      <p:sp>
        <p:nvSpPr>
          <p:cNvPr id="4" name="Slide Number Placeholder 3"/>
          <p:cNvSpPr>
            <a:spLocks noGrp="1"/>
          </p:cNvSpPr>
          <p:nvPr>
            <p:ph type="sldNum" sz="quarter" idx="10"/>
          </p:nvPr>
        </p:nvSpPr>
        <p:spPr/>
        <p:txBody>
          <a:bodyPr/>
          <a:lstStyle/>
          <a:p>
            <a:fld id="{E467547C-C5E8-4925-8D2E-1268834565C1}" type="slidenum">
              <a:rPr lang="nl-NL" smtClean="0"/>
              <a:t>8</a:t>
            </a:fld>
            <a:endParaRPr lang="nl-NL"/>
          </a:p>
        </p:txBody>
      </p:sp>
    </p:spTree>
    <p:extLst>
      <p:ext uri="{BB962C8B-B14F-4D97-AF65-F5344CB8AC3E}">
        <p14:creationId xmlns:p14="http://schemas.microsoft.com/office/powerpoint/2010/main" val="27153753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nl-NL" b="0" i="0" dirty="0" smtClean="0"/>
              <a:t>Uitleg drama driehoek</a:t>
            </a:r>
            <a:endParaRPr lang="nl-NL" b="0" i="0" dirty="0"/>
          </a:p>
        </p:txBody>
      </p:sp>
      <p:sp>
        <p:nvSpPr>
          <p:cNvPr id="4" name="Slide Number Placeholder 3"/>
          <p:cNvSpPr>
            <a:spLocks noGrp="1"/>
          </p:cNvSpPr>
          <p:nvPr>
            <p:ph type="sldNum" sz="quarter" idx="10"/>
          </p:nvPr>
        </p:nvSpPr>
        <p:spPr/>
        <p:txBody>
          <a:bodyPr/>
          <a:lstStyle/>
          <a:p>
            <a:fld id="{E467547C-C5E8-4925-8D2E-1268834565C1}" type="slidenum">
              <a:rPr lang="nl-NL" smtClean="0"/>
              <a:t>9</a:t>
            </a:fld>
            <a:endParaRPr lang="nl-NL"/>
          </a:p>
        </p:txBody>
      </p:sp>
    </p:spTree>
    <p:extLst>
      <p:ext uri="{BB962C8B-B14F-4D97-AF65-F5344CB8AC3E}">
        <p14:creationId xmlns:p14="http://schemas.microsoft.com/office/powerpoint/2010/main" val="25538589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055" name="Rectangle 7"/>
          <p:cNvSpPr>
            <a:spLocks noChangeArrowheads="1"/>
          </p:cNvSpPr>
          <p:nvPr/>
        </p:nvSpPr>
        <p:spPr bwMode="auto">
          <a:xfrm>
            <a:off x="0" y="609600"/>
            <a:ext cx="9144000" cy="2286000"/>
          </a:xfrm>
          <a:prstGeom prst="rect">
            <a:avLst/>
          </a:prstGeom>
          <a:solidFill>
            <a:srgbClr val="A1C74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2056" name="Rectangle 8"/>
          <p:cNvSpPr>
            <a:spLocks noChangeArrowheads="1"/>
          </p:cNvSpPr>
          <p:nvPr/>
        </p:nvSpPr>
        <p:spPr bwMode="auto">
          <a:xfrm>
            <a:off x="0" y="381000"/>
            <a:ext cx="9144000" cy="228600"/>
          </a:xfrm>
          <a:prstGeom prst="rect">
            <a:avLst/>
          </a:prstGeom>
          <a:solidFill>
            <a:srgbClr val="17824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2050" name="Rectangle 2"/>
          <p:cNvSpPr>
            <a:spLocks noGrp="1" noChangeArrowheads="1"/>
          </p:cNvSpPr>
          <p:nvPr>
            <p:ph type="ctrTitle"/>
          </p:nvPr>
        </p:nvSpPr>
        <p:spPr>
          <a:xfrm>
            <a:off x="914400" y="990600"/>
            <a:ext cx="7772400" cy="838200"/>
          </a:xfrm>
          <a:solidFill>
            <a:srgbClr val="A1C742"/>
          </a:solidFill>
        </p:spPr>
        <p:txBody>
          <a:bodyPr/>
          <a:lstStyle>
            <a:lvl1pPr algn="l">
              <a:defRPr>
                <a:solidFill>
                  <a:schemeClr val="bg1"/>
                </a:solidFill>
              </a:defRPr>
            </a:lvl1pPr>
          </a:lstStyle>
          <a:p>
            <a:pPr lvl="0"/>
            <a:r>
              <a:rPr lang="nl-NL" noProof="0" dirty="0" smtClean="0"/>
              <a:t>Klik om de stijl te bewerken</a:t>
            </a:r>
            <a:endParaRPr lang="en-GB" noProof="0" dirty="0" smtClean="0"/>
          </a:p>
        </p:txBody>
      </p:sp>
      <p:sp>
        <p:nvSpPr>
          <p:cNvPr id="2051" name="Rectangle 3"/>
          <p:cNvSpPr>
            <a:spLocks noGrp="1" noChangeArrowheads="1"/>
          </p:cNvSpPr>
          <p:nvPr>
            <p:ph type="subTitle" idx="1"/>
          </p:nvPr>
        </p:nvSpPr>
        <p:spPr>
          <a:xfrm>
            <a:off x="914400" y="1828800"/>
            <a:ext cx="7772400" cy="533400"/>
          </a:xfrm>
        </p:spPr>
        <p:txBody>
          <a:bodyPr/>
          <a:lstStyle>
            <a:lvl1pPr marL="0" indent="0">
              <a:buFontTx/>
              <a:buNone/>
              <a:defRPr>
                <a:solidFill>
                  <a:srgbClr val="178240"/>
                </a:solidFill>
              </a:defRPr>
            </a:lvl1pPr>
          </a:lstStyle>
          <a:p>
            <a:pPr lvl="0"/>
            <a:r>
              <a:rPr lang="nl-NL" noProof="0" smtClean="0"/>
              <a:t>Klik om de ondertitelstijl van het model te bewerken</a:t>
            </a:r>
            <a:endParaRPr lang="en-GB" noProof="0" smtClean="0"/>
          </a:p>
        </p:txBody>
      </p:sp>
      <p:pic>
        <p:nvPicPr>
          <p:cNvPr id="2057" name="Picture 9" descr="Streep300RGB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4400"/>
            <a:ext cx="9144000" cy="360363"/>
          </a:xfrm>
          <a:prstGeom prst="rect">
            <a:avLst/>
          </a:prstGeom>
          <a:noFill/>
          <a:extLst>
            <a:ext uri="{909E8E84-426E-40DD-AFC4-6F175D3DCCD1}">
              <a14:hiddenFill xmlns:a14="http://schemas.microsoft.com/office/drawing/2010/main">
                <a:solidFill>
                  <a:srgbClr val="FFFFFF"/>
                </a:solidFill>
              </a14:hiddenFill>
            </a:ext>
          </a:extLst>
        </p:spPr>
      </p:pic>
      <p:sp>
        <p:nvSpPr>
          <p:cNvPr id="2058" name="Text Box 10"/>
          <p:cNvSpPr txBox="1">
            <a:spLocks noChangeArrowheads="1"/>
          </p:cNvSpPr>
          <p:nvPr/>
        </p:nvSpPr>
        <p:spPr bwMode="auto">
          <a:xfrm>
            <a:off x="900113" y="4768850"/>
            <a:ext cx="1919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chemeClr val="bg1"/>
                </a:solidFill>
              </a:rPr>
              <a:t>Kom verder. Saxion.</a:t>
            </a:r>
            <a:endParaRPr lang="en-GB" sz="1400">
              <a:solidFill>
                <a:schemeClr val="bg1"/>
              </a:solidFill>
            </a:endParaRPr>
          </a:p>
        </p:txBody>
      </p:sp>
      <p:pic>
        <p:nvPicPr>
          <p:cNvPr id="2060" name="Picture 12" descr="Saxion_CGÐ1281x654 300RGB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562600"/>
            <a:ext cx="1466850" cy="749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125353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838200"/>
            <a:ext cx="1943100" cy="46482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838200"/>
            <a:ext cx="5676900" cy="4648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653667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gradFill rotWithShape="0">
          <a:gsLst>
            <a:gs pos="0">
              <a:srgbClr val="A1C742"/>
            </a:gs>
            <a:gs pos="17000">
              <a:srgbClr val="A1C742"/>
            </a:gs>
            <a:gs pos="100000">
              <a:srgbClr val="178240"/>
            </a:gs>
          </a:gsLst>
          <a:lin ang="0"/>
        </a:gradFill>
        <a:effectLst/>
      </p:bgPr>
    </p:bg>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539552" y="2780928"/>
            <a:ext cx="8229600" cy="1143000"/>
          </a:xfrm>
          <a:prstGeom prst="rect">
            <a:avLst/>
          </a:prstGeom>
        </p:spPr>
        <p:txBody>
          <a:bodyPr vert="horz" lIns="91440" tIns="45720" rIns="91440" bIns="45720" rtlCol="0" anchor="ctr">
            <a:normAutofit/>
          </a:bodyPr>
          <a:lstStyle>
            <a:lvl1pPr>
              <a:defRPr sz="4800" b="1"/>
            </a:lvl1pPr>
          </a:lstStyle>
          <a:p>
            <a:r>
              <a:rPr lang="en-US" dirty="0" smtClean="0"/>
              <a:t>Click to edit Master title style</a:t>
            </a:r>
            <a:endParaRPr lang="en-US" dirty="0"/>
          </a:p>
        </p:txBody>
      </p:sp>
    </p:spTree>
    <p:extLst>
      <p:ext uri="{BB962C8B-B14F-4D97-AF65-F5344CB8AC3E}">
        <p14:creationId xmlns:p14="http://schemas.microsoft.com/office/powerpoint/2010/main" val="36117987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lvl1pPr marL="0" indent="0">
              <a:buNone/>
              <a:defRPr sz="2000" b="0"/>
            </a:lvl1pPr>
            <a:lvl2pPr marL="457200" indent="0">
              <a:buNone/>
              <a:defRPr sz="1800" b="0"/>
            </a:lvl2pPr>
            <a:lvl3pPr marL="914400" indent="0">
              <a:buNone/>
              <a:defRPr sz="1600" b="0"/>
            </a:lvl3pPr>
            <a:lvl4pPr marL="1371600" indent="0">
              <a:buNone/>
              <a:defRPr sz="1400" b="0"/>
            </a:lvl4pPr>
            <a:lvl5pPr marL="1828800" indent="0">
              <a:buNone/>
              <a:defRPr sz="1400" b="0"/>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279664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Tree>
    <p:extLst>
      <p:ext uri="{BB962C8B-B14F-4D97-AF65-F5344CB8AC3E}">
        <p14:creationId xmlns:p14="http://schemas.microsoft.com/office/powerpoint/2010/main" val="3301401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87319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678436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Tree>
    <p:extLst>
      <p:ext uri="{BB962C8B-B14F-4D97-AF65-F5344CB8AC3E}">
        <p14:creationId xmlns:p14="http://schemas.microsoft.com/office/powerpoint/2010/main" val="2332738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261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393581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1392121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980728"/>
            <a:ext cx="7772400" cy="57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Slide title</a:t>
            </a:r>
            <a:endParaRPr lang="en-GB" smtClean="0"/>
          </a:p>
        </p:txBody>
      </p:sp>
      <p:sp>
        <p:nvSpPr>
          <p:cNvPr id="1027" name="Rectangle 3"/>
          <p:cNvSpPr>
            <a:spLocks noGrp="1" noChangeArrowheads="1"/>
          </p:cNvSpPr>
          <p:nvPr>
            <p:ph type="body" idx="1"/>
          </p:nvPr>
        </p:nvSpPr>
        <p:spPr bwMode="auto">
          <a:xfrm>
            <a:off x="685800" y="1844824"/>
            <a:ext cx="77724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smtClean="0"/>
          </a:p>
        </p:txBody>
      </p:sp>
      <p:pic>
        <p:nvPicPr>
          <p:cNvPr id="1031" name="Picture 7" descr="Streep300RGB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381000"/>
            <a:ext cx="9144000" cy="36036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axion_CGÐ1281x654 300RGB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39000" y="5992068"/>
            <a:ext cx="1466850" cy="7493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b="1">
          <a:solidFill>
            <a:schemeClr val="tx1">
              <a:lumMod val="65000"/>
              <a:lumOff val="35000"/>
            </a:schemeClr>
          </a:solidFill>
          <a:latin typeface="Calibri" panose="020F0502020204030204" pitchFamily="34" charset="0"/>
          <a:ea typeface="+mj-ea"/>
          <a:cs typeface="+mj-cs"/>
        </a:defRPr>
      </a:lvl1pPr>
      <a:lvl2pPr algn="ctr" rtl="0" eaLnBrk="1" fontAlgn="base" hangingPunct="1">
        <a:spcBef>
          <a:spcPct val="0"/>
        </a:spcBef>
        <a:spcAft>
          <a:spcPct val="0"/>
        </a:spcAft>
        <a:defRPr sz="4400" b="1">
          <a:solidFill>
            <a:schemeClr val="tx2"/>
          </a:solidFill>
          <a:latin typeface="Lucida Sans Unicode" pitchFamily="34" charset="0"/>
        </a:defRPr>
      </a:lvl2pPr>
      <a:lvl3pPr algn="ctr" rtl="0" eaLnBrk="1" fontAlgn="base" hangingPunct="1">
        <a:spcBef>
          <a:spcPct val="0"/>
        </a:spcBef>
        <a:spcAft>
          <a:spcPct val="0"/>
        </a:spcAft>
        <a:defRPr sz="4400" b="1">
          <a:solidFill>
            <a:schemeClr val="tx2"/>
          </a:solidFill>
          <a:latin typeface="Lucida Sans Unicode" pitchFamily="34" charset="0"/>
        </a:defRPr>
      </a:lvl3pPr>
      <a:lvl4pPr algn="ctr" rtl="0" eaLnBrk="1" fontAlgn="base" hangingPunct="1">
        <a:spcBef>
          <a:spcPct val="0"/>
        </a:spcBef>
        <a:spcAft>
          <a:spcPct val="0"/>
        </a:spcAft>
        <a:defRPr sz="4400" b="1">
          <a:solidFill>
            <a:schemeClr val="tx2"/>
          </a:solidFill>
          <a:latin typeface="Lucida Sans Unicode" pitchFamily="34" charset="0"/>
        </a:defRPr>
      </a:lvl4pPr>
      <a:lvl5pPr algn="ctr" rtl="0" eaLnBrk="1" fontAlgn="base" hangingPunct="1">
        <a:spcBef>
          <a:spcPct val="0"/>
        </a:spcBef>
        <a:spcAft>
          <a:spcPct val="0"/>
        </a:spcAft>
        <a:defRPr sz="4400" b="1">
          <a:solidFill>
            <a:schemeClr val="tx2"/>
          </a:solidFill>
          <a:latin typeface="Lucida Sans Unicode" pitchFamily="34" charset="0"/>
        </a:defRPr>
      </a:lvl5pPr>
      <a:lvl6pPr marL="457200" algn="ctr" rtl="0" eaLnBrk="1" fontAlgn="base" hangingPunct="1">
        <a:spcBef>
          <a:spcPct val="0"/>
        </a:spcBef>
        <a:spcAft>
          <a:spcPct val="0"/>
        </a:spcAft>
        <a:defRPr sz="4400" b="1">
          <a:solidFill>
            <a:schemeClr val="tx2"/>
          </a:solidFill>
          <a:latin typeface="Lucida Sans Unicode" pitchFamily="34" charset="0"/>
        </a:defRPr>
      </a:lvl6pPr>
      <a:lvl7pPr marL="914400" algn="ctr" rtl="0" eaLnBrk="1" fontAlgn="base" hangingPunct="1">
        <a:spcBef>
          <a:spcPct val="0"/>
        </a:spcBef>
        <a:spcAft>
          <a:spcPct val="0"/>
        </a:spcAft>
        <a:defRPr sz="4400" b="1">
          <a:solidFill>
            <a:schemeClr val="tx2"/>
          </a:solidFill>
          <a:latin typeface="Lucida Sans Unicode" pitchFamily="34" charset="0"/>
        </a:defRPr>
      </a:lvl7pPr>
      <a:lvl8pPr marL="1371600" algn="ctr" rtl="0" eaLnBrk="1" fontAlgn="base" hangingPunct="1">
        <a:spcBef>
          <a:spcPct val="0"/>
        </a:spcBef>
        <a:spcAft>
          <a:spcPct val="0"/>
        </a:spcAft>
        <a:defRPr sz="4400" b="1">
          <a:solidFill>
            <a:schemeClr val="tx2"/>
          </a:solidFill>
          <a:latin typeface="Lucida Sans Unicode" pitchFamily="34" charset="0"/>
        </a:defRPr>
      </a:lvl8pPr>
      <a:lvl9pPr marL="1828800" algn="ctr" rtl="0" eaLnBrk="1" fontAlgn="base" hangingPunct="1">
        <a:spcBef>
          <a:spcPct val="0"/>
        </a:spcBef>
        <a:spcAft>
          <a:spcPct val="0"/>
        </a:spcAft>
        <a:defRPr sz="4400" b="1">
          <a:solidFill>
            <a:schemeClr val="tx2"/>
          </a:solidFill>
          <a:latin typeface="Lucida Sans Unicode" pitchFamily="34" charset="0"/>
        </a:defRPr>
      </a:lvl9pPr>
    </p:titleStyle>
    <p:bodyStyle>
      <a:lvl1pPr marL="342900" indent="-342900" algn="l" rtl="0" eaLnBrk="1" fontAlgn="base" hangingPunct="1">
        <a:spcBef>
          <a:spcPct val="20000"/>
        </a:spcBef>
        <a:spcAft>
          <a:spcPct val="0"/>
        </a:spcAft>
        <a:buChar char="•"/>
        <a:defRPr sz="2400" b="1">
          <a:solidFill>
            <a:schemeClr val="tx1">
              <a:lumMod val="65000"/>
              <a:lumOff val="35000"/>
            </a:schemeClr>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har char="–"/>
        <a:defRPr sz="2000" b="1">
          <a:solidFill>
            <a:schemeClr val="tx1">
              <a:lumMod val="65000"/>
              <a:lumOff val="35000"/>
            </a:schemeClr>
          </a:solidFill>
          <a:latin typeface="Calibri" panose="020F0502020204030204" pitchFamily="34" charset="0"/>
        </a:defRPr>
      </a:lvl2pPr>
      <a:lvl3pPr marL="1143000" indent="-228600" algn="l" rtl="0" eaLnBrk="1" fontAlgn="base" hangingPunct="1">
        <a:spcBef>
          <a:spcPct val="20000"/>
        </a:spcBef>
        <a:spcAft>
          <a:spcPct val="0"/>
        </a:spcAft>
        <a:buChar char="•"/>
        <a:defRPr sz="1800" b="1">
          <a:solidFill>
            <a:schemeClr val="tx1">
              <a:lumMod val="65000"/>
              <a:lumOff val="35000"/>
            </a:schemeClr>
          </a:solidFill>
          <a:latin typeface="Calibri" panose="020F0502020204030204" pitchFamily="34" charset="0"/>
        </a:defRPr>
      </a:lvl3pPr>
      <a:lvl4pPr marL="1600200" indent="-228600" algn="l" rtl="0" eaLnBrk="1" fontAlgn="base" hangingPunct="1">
        <a:spcBef>
          <a:spcPct val="20000"/>
        </a:spcBef>
        <a:spcAft>
          <a:spcPct val="0"/>
        </a:spcAft>
        <a:buChar char="–"/>
        <a:defRPr sz="1600" b="1">
          <a:solidFill>
            <a:schemeClr val="tx1">
              <a:lumMod val="65000"/>
              <a:lumOff val="35000"/>
            </a:schemeClr>
          </a:solidFill>
          <a:latin typeface="Calibri" panose="020F0502020204030204" pitchFamily="34" charset="0"/>
        </a:defRPr>
      </a:lvl4pPr>
      <a:lvl5pPr marL="2057400" indent="-228600" algn="l" rtl="0" eaLnBrk="1" fontAlgn="base" hangingPunct="1">
        <a:spcBef>
          <a:spcPct val="20000"/>
        </a:spcBef>
        <a:spcAft>
          <a:spcPct val="0"/>
        </a:spcAft>
        <a:buChar char="»"/>
        <a:defRPr sz="1600" b="1">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191421"/>
      </p:ext>
    </p:extLst>
  </p:cSld>
  <p:clrMap bg1="lt1" tx1="dk1" bg2="lt2" tx2="dk2" accent1="accent1" accent2="accent2" accent3="accent3" accent4="accent4" accent5="accent5" accent6="accent6" hlink="hlink" folHlink="folHlink"/>
  <p:sldLayoutIdLst>
    <p:sldLayoutId id="2147483673" r:id="rId1"/>
  </p:sldLayoutIdLst>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alibri" panose="020F0502020204030204" pitchFamily="34" charset="0"/>
        </a:defRPr>
      </a:lvl2pPr>
      <a:lvl3pPr algn="ctr" rtl="0" eaLnBrk="0" fontAlgn="base" hangingPunct="0">
        <a:spcBef>
          <a:spcPct val="0"/>
        </a:spcBef>
        <a:spcAft>
          <a:spcPct val="0"/>
        </a:spcAft>
        <a:defRPr sz="4400">
          <a:solidFill>
            <a:schemeClr val="bg1"/>
          </a:solidFill>
          <a:latin typeface="Calibri" panose="020F0502020204030204" pitchFamily="34" charset="0"/>
        </a:defRPr>
      </a:lvl3pPr>
      <a:lvl4pPr algn="ctr" rtl="0" eaLnBrk="0" fontAlgn="base" hangingPunct="0">
        <a:spcBef>
          <a:spcPct val="0"/>
        </a:spcBef>
        <a:spcAft>
          <a:spcPct val="0"/>
        </a:spcAft>
        <a:defRPr sz="4400">
          <a:solidFill>
            <a:schemeClr val="bg1"/>
          </a:solidFill>
          <a:latin typeface="Calibri" panose="020F0502020204030204" pitchFamily="34" charset="0"/>
        </a:defRPr>
      </a:lvl4pPr>
      <a:lvl5pPr algn="ctr" rtl="0" eaLnBrk="0" fontAlgn="base" hangingPunct="0">
        <a:spcBef>
          <a:spcPct val="0"/>
        </a:spcBef>
        <a:spcAft>
          <a:spcPct val="0"/>
        </a:spcAft>
        <a:defRPr sz="4400">
          <a:solidFill>
            <a:schemeClr val="bg1"/>
          </a:solidFill>
          <a:latin typeface="Calibri" panose="020F0502020204030204" pitchFamily="34" charset="0"/>
        </a:defRPr>
      </a:lvl5pPr>
      <a:lvl6pPr marL="457200" algn="ctr" rtl="0" fontAlgn="base">
        <a:spcBef>
          <a:spcPct val="0"/>
        </a:spcBef>
        <a:spcAft>
          <a:spcPct val="0"/>
        </a:spcAft>
        <a:defRPr sz="4400">
          <a:solidFill>
            <a:schemeClr val="bg1"/>
          </a:solidFill>
          <a:latin typeface="Calibri" panose="020F0502020204030204" pitchFamily="34" charset="0"/>
        </a:defRPr>
      </a:lvl6pPr>
      <a:lvl7pPr marL="914400" algn="ctr" rtl="0" fontAlgn="base">
        <a:spcBef>
          <a:spcPct val="0"/>
        </a:spcBef>
        <a:spcAft>
          <a:spcPct val="0"/>
        </a:spcAft>
        <a:defRPr sz="4400">
          <a:solidFill>
            <a:schemeClr val="bg1"/>
          </a:solidFill>
          <a:latin typeface="Calibri" panose="020F0502020204030204" pitchFamily="34" charset="0"/>
        </a:defRPr>
      </a:lvl7pPr>
      <a:lvl8pPr marL="1371600" algn="ctr" rtl="0" fontAlgn="base">
        <a:spcBef>
          <a:spcPct val="0"/>
        </a:spcBef>
        <a:spcAft>
          <a:spcPct val="0"/>
        </a:spcAft>
        <a:defRPr sz="4400">
          <a:solidFill>
            <a:schemeClr val="bg1"/>
          </a:solidFill>
          <a:latin typeface="Calibri" panose="020F0502020204030204" pitchFamily="34" charset="0"/>
        </a:defRPr>
      </a:lvl8pPr>
      <a:lvl9pPr marL="1828800" algn="ctr" rtl="0" fontAlgn="base">
        <a:spcBef>
          <a:spcPct val="0"/>
        </a:spcBef>
        <a:spcAft>
          <a:spcPct val="0"/>
        </a:spcAft>
        <a:defRPr sz="4400">
          <a:solidFill>
            <a:schemeClr val="bg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ideo" Target="https://www.youtube.com/embed/GA8z7f7a2Pk"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OmHsQ-JRnsI" TargetMode="Externa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nl-NL" dirty="0"/>
              <a:t>CS1 (S) Communiceren in groepen (1) </a:t>
            </a:r>
          </a:p>
        </p:txBody>
      </p:sp>
      <p:sp>
        <p:nvSpPr>
          <p:cNvPr id="5" name="Subtitle 4"/>
          <p:cNvSpPr>
            <a:spLocks noGrp="1"/>
          </p:cNvSpPr>
          <p:nvPr>
            <p:ph type="subTitle" idx="1"/>
          </p:nvPr>
        </p:nvSpPr>
        <p:spPr/>
        <p:txBody>
          <a:bodyPr/>
          <a:lstStyle/>
          <a:p>
            <a:r>
              <a:rPr lang="nl-NL" dirty="0" smtClean="0"/>
              <a:t>Leerjaar 2 Stage</a:t>
            </a:r>
            <a:endParaRPr lang="nl-NL" dirty="0"/>
          </a:p>
        </p:txBody>
      </p:sp>
    </p:spTree>
    <p:extLst>
      <p:ext uri="{BB962C8B-B14F-4D97-AF65-F5344CB8AC3E}">
        <p14:creationId xmlns:p14="http://schemas.microsoft.com/office/powerpoint/2010/main" val="1916353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Drama driehoek</a:t>
            </a:r>
            <a:endParaRPr lang="nl-NL" dirty="0"/>
          </a:p>
        </p:txBody>
      </p:sp>
      <p:pic>
        <p:nvPicPr>
          <p:cNvPr id="4098" name="Picture 2" descr="http://www.wagenaarhoes.nl/media/4002/Dramadriehoek_500x34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700808"/>
            <a:ext cx="6709141" cy="468298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7504" y="6454497"/>
            <a:ext cx="7560840" cy="430887"/>
          </a:xfrm>
          <a:prstGeom prst="rect">
            <a:avLst/>
          </a:prstGeom>
          <a:noFill/>
        </p:spPr>
        <p:txBody>
          <a:bodyPr wrap="square" rtlCol="0">
            <a:spAutoFit/>
          </a:bodyPr>
          <a:lstStyle/>
          <a:p>
            <a:r>
              <a:rPr lang="nl-NL" sz="1100" dirty="0" smtClean="0">
                <a:solidFill>
                  <a:schemeClr val="tx1">
                    <a:lumMod val="65000"/>
                    <a:lumOff val="35000"/>
                  </a:schemeClr>
                </a:solidFill>
              </a:rPr>
              <a:t>Bron: </a:t>
            </a:r>
            <a:r>
              <a:rPr lang="nl-NL" sz="1100" dirty="0">
                <a:solidFill>
                  <a:schemeClr val="tx1">
                    <a:lumMod val="65000"/>
                    <a:lumOff val="35000"/>
                  </a:schemeClr>
                </a:solidFill>
              </a:rPr>
              <a:t>http://www.wagenaarhoes.nl/wie-we-zijn/magazine/coaching-transformatie/dramadriehoek-in-de-praktijk/</a:t>
            </a:r>
          </a:p>
        </p:txBody>
      </p:sp>
    </p:spTree>
    <p:extLst>
      <p:ext uri="{BB962C8B-B14F-4D97-AF65-F5344CB8AC3E}">
        <p14:creationId xmlns:p14="http://schemas.microsoft.com/office/powerpoint/2010/main" val="3929785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Opdracht</a:t>
            </a:r>
            <a:endParaRPr lang="nl-NL" dirty="0"/>
          </a:p>
        </p:txBody>
      </p:sp>
      <p:sp>
        <p:nvSpPr>
          <p:cNvPr id="9" name="Content Placeholder 2"/>
          <p:cNvSpPr txBox="1">
            <a:spLocks/>
          </p:cNvSpPr>
          <p:nvPr/>
        </p:nvSpPr>
        <p:spPr bwMode="auto">
          <a:xfrm>
            <a:off x="339576" y="2379702"/>
            <a:ext cx="5686400"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sz="1400" kern="0" dirty="0"/>
              <a:t>Pieter-Jan: Heb je dadelijk even tijd voor me</a:t>
            </a:r>
            <a:r>
              <a:rPr lang="nl-NL" sz="1400" kern="0" dirty="0" smtClean="0"/>
              <a:t>?  </a:t>
            </a:r>
            <a:endParaRPr lang="nl-NL" sz="1400" kern="0" dirty="0"/>
          </a:p>
          <a:p>
            <a:r>
              <a:rPr lang="nl-NL" sz="1400" kern="0" dirty="0" smtClean="0"/>
              <a:t>Sanne</a:t>
            </a:r>
            <a:r>
              <a:rPr lang="nl-NL" sz="1400" kern="0" dirty="0"/>
              <a:t>: Wat heb ik nou weer niet goed gedaan</a:t>
            </a:r>
            <a:r>
              <a:rPr lang="nl-NL" sz="1400" kern="0" dirty="0" smtClean="0"/>
              <a:t>? </a:t>
            </a:r>
          </a:p>
          <a:p>
            <a:r>
              <a:rPr lang="nl-NL" sz="1400" kern="0" dirty="0" smtClean="0"/>
              <a:t>Pieter-Jan</a:t>
            </a:r>
            <a:r>
              <a:rPr lang="nl-NL" sz="1400" kern="0" dirty="0"/>
              <a:t>: Helemaal niets, ik bedoel er </a:t>
            </a:r>
            <a:r>
              <a:rPr lang="nl-NL" sz="1400" kern="0" dirty="0" smtClean="0"/>
              <a:t>verder niets </a:t>
            </a:r>
            <a:r>
              <a:rPr lang="nl-NL" sz="1400" kern="0" dirty="0"/>
              <a:t>mee. Waarom denk jij nu </a:t>
            </a:r>
            <a:r>
              <a:rPr lang="nl-NL" sz="1400" kern="0" dirty="0" smtClean="0"/>
              <a:t>altijd dat </a:t>
            </a:r>
            <a:r>
              <a:rPr lang="nl-NL" sz="1400" kern="0" dirty="0"/>
              <a:t>jij het niet goed doet</a:t>
            </a:r>
            <a:r>
              <a:rPr lang="nl-NL" sz="1400" kern="0" dirty="0" smtClean="0"/>
              <a:t>? </a:t>
            </a:r>
            <a:endParaRPr lang="nl-NL" sz="1400" kern="0" dirty="0"/>
          </a:p>
          <a:p>
            <a:r>
              <a:rPr lang="nl-NL" sz="1400" kern="0" dirty="0" smtClean="0"/>
              <a:t>Sanne</a:t>
            </a:r>
            <a:r>
              <a:rPr lang="nl-NL" sz="1400" kern="0" dirty="0"/>
              <a:t>: Omdat ik het altijd gedaan heb! </a:t>
            </a:r>
            <a:r>
              <a:rPr lang="nl-NL" sz="1400" kern="0" dirty="0" smtClean="0"/>
              <a:t>Vorige week </a:t>
            </a:r>
            <a:r>
              <a:rPr lang="nl-NL" sz="1400" kern="0" dirty="0"/>
              <a:t>kwam je nog vertellen dat ik </a:t>
            </a:r>
            <a:r>
              <a:rPr lang="nl-NL" sz="1400" kern="0" dirty="0" smtClean="0"/>
              <a:t>de computers </a:t>
            </a:r>
            <a:r>
              <a:rPr lang="nl-NL" sz="1400" kern="0" dirty="0"/>
              <a:t>niet goed had afgesloten</a:t>
            </a:r>
            <a:r>
              <a:rPr lang="nl-NL" sz="1400" kern="0" dirty="0" smtClean="0"/>
              <a:t>. </a:t>
            </a:r>
          </a:p>
          <a:p>
            <a:r>
              <a:rPr lang="nl-NL" sz="1400" kern="0" dirty="0" smtClean="0"/>
              <a:t>Pieter-Jan</a:t>
            </a:r>
            <a:r>
              <a:rPr lang="nl-NL" sz="1400" kern="0" dirty="0"/>
              <a:t>: Ja maar, wat wil je dan dat ik doe? </a:t>
            </a:r>
            <a:r>
              <a:rPr lang="nl-NL" sz="1400" kern="0" dirty="0" smtClean="0"/>
              <a:t>Niets zeggen</a:t>
            </a:r>
            <a:r>
              <a:rPr lang="nl-NL" sz="1400" kern="0" dirty="0"/>
              <a:t>? Ik weet soms echt niet hoe </a:t>
            </a:r>
            <a:r>
              <a:rPr lang="nl-NL" sz="1400" kern="0" dirty="0" smtClean="0"/>
              <a:t>ik iets </a:t>
            </a:r>
            <a:r>
              <a:rPr lang="nl-NL" sz="1400" kern="0" dirty="0"/>
              <a:t>tegen je kan zeggen</a:t>
            </a:r>
            <a:r>
              <a:rPr lang="nl-NL" sz="1400" kern="0" dirty="0" smtClean="0"/>
              <a:t>. </a:t>
            </a:r>
          </a:p>
          <a:p>
            <a:r>
              <a:rPr lang="nl-NL" sz="1400" kern="0" dirty="0" smtClean="0"/>
              <a:t>Sanne</a:t>
            </a:r>
            <a:r>
              <a:rPr lang="nl-NL" sz="1400" kern="0" dirty="0"/>
              <a:t>: Ik weet wel dat je het niet zo </a:t>
            </a:r>
            <a:r>
              <a:rPr lang="nl-NL" sz="1400" kern="0" dirty="0" smtClean="0"/>
              <a:t>kwaad bedoelt</a:t>
            </a:r>
            <a:r>
              <a:rPr lang="nl-NL" sz="1400" kern="0" dirty="0"/>
              <a:t>. Weet je, ik heb thuis nog </a:t>
            </a:r>
            <a:r>
              <a:rPr lang="nl-NL" sz="1400" kern="0" dirty="0" smtClean="0"/>
              <a:t>een boekje </a:t>
            </a:r>
            <a:r>
              <a:rPr lang="nl-NL" sz="1400" kern="0" dirty="0"/>
              <a:t>liggen over </a:t>
            </a:r>
            <a:r>
              <a:rPr lang="nl-NL" sz="1400" kern="0" dirty="0" smtClean="0"/>
              <a:t>communicatie. Misschien </a:t>
            </a:r>
            <a:r>
              <a:rPr lang="nl-NL" sz="1400" kern="0" dirty="0"/>
              <a:t>wil je dat eens lezen</a:t>
            </a:r>
            <a:r>
              <a:rPr lang="nl-NL" sz="1400" kern="0" dirty="0" smtClean="0"/>
              <a:t>? </a:t>
            </a:r>
          </a:p>
          <a:p>
            <a:r>
              <a:rPr lang="nl-NL" sz="1400" kern="0" dirty="0" smtClean="0"/>
              <a:t>Pieter-Jan</a:t>
            </a:r>
            <a:r>
              <a:rPr lang="nl-NL" sz="1400" kern="0" dirty="0"/>
              <a:t>: Ik heb helemaal geen tips uit een </a:t>
            </a:r>
            <a:r>
              <a:rPr lang="nl-NL" sz="1400" kern="0" dirty="0" smtClean="0"/>
              <a:t>boekje nodig</a:t>
            </a:r>
            <a:r>
              <a:rPr lang="nl-NL" sz="1400" kern="0" dirty="0"/>
              <a:t>! Bekijk jij die boekjes zelf </a:t>
            </a:r>
            <a:r>
              <a:rPr lang="nl-NL" sz="1400" kern="0" dirty="0" smtClean="0"/>
              <a:t>maar eens</a:t>
            </a:r>
            <a:r>
              <a:rPr lang="nl-NL" sz="1400" kern="0" dirty="0"/>
              <a:t>! </a:t>
            </a:r>
          </a:p>
        </p:txBody>
      </p:sp>
      <p:sp>
        <p:nvSpPr>
          <p:cNvPr id="4" name="Content Placeholder 2"/>
          <p:cNvSpPr txBox="1">
            <a:spLocks/>
          </p:cNvSpPr>
          <p:nvPr/>
        </p:nvSpPr>
        <p:spPr bwMode="auto">
          <a:xfrm>
            <a:off x="6228184" y="2348880"/>
            <a:ext cx="2808312"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sz="1400" b="1" kern="0" dirty="0" smtClean="0"/>
              <a:t>Geen bijbedoelingen.</a:t>
            </a:r>
          </a:p>
          <a:p>
            <a:r>
              <a:rPr lang="nl-NL" sz="1400" b="1" kern="0" dirty="0" smtClean="0"/>
              <a:t>Slachtoffer</a:t>
            </a:r>
          </a:p>
          <a:p>
            <a:r>
              <a:rPr lang="nl-NL" sz="1400" b="1" kern="0" dirty="0" smtClean="0"/>
              <a:t>Aanklager</a:t>
            </a:r>
            <a:br>
              <a:rPr lang="nl-NL" sz="1400" b="1" kern="0" dirty="0" smtClean="0"/>
            </a:br>
            <a:endParaRPr lang="nl-NL" sz="1400" b="1" kern="0" dirty="0" smtClean="0"/>
          </a:p>
          <a:p>
            <a:r>
              <a:rPr lang="nl-NL" sz="1400" b="1" kern="0" dirty="0" smtClean="0"/>
              <a:t>Aanklager</a:t>
            </a:r>
            <a:br>
              <a:rPr lang="nl-NL" sz="1400" b="1" kern="0" dirty="0" smtClean="0"/>
            </a:br>
            <a:endParaRPr lang="nl-NL" sz="1400" b="1" kern="0" dirty="0" smtClean="0"/>
          </a:p>
          <a:p>
            <a:r>
              <a:rPr lang="nl-NL" sz="1400" b="1" kern="0" dirty="0" smtClean="0"/>
              <a:t>Slachtoffer</a:t>
            </a:r>
            <a:br>
              <a:rPr lang="nl-NL" sz="1400" b="1" kern="0" dirty="0" smtClean="0"/>
            </a:br>
            <a:endParaRPr lang="nl-NL" sz="1400" b="1" kern="0" dirty="0" smtClean="0"/>
          </a:p>
          <a:p>
            <a:r>
              <a:rPr lang="nl-NL" sz="1400" b="1" kern="0" dirty="0" smtClean="0"/>
              <a:t>Redder</a:t>
            </a:r>
            <a:br>
              <a:rPr lang="nl-NL" sz="1400" b="1" kern="0" dirty="0" smtClean="0"/>
            </a:br>
            <a:endParaRPr lang="nl-NL" sz="1400" b="1" kern="0" dirty="0" smtClean="0"/>
          </a:p>
          <a:p>
            <a:r>
              <a:rPr lang="nl-NL" sz="1400" b="1" kern="0" dirty="0" smtClean="0"/>
              <a:t>Aanklager</a:t>
            </a:r>
            <a:endParaRPr lang="nl-NL" sz="1400" b="1" kern="0" dirty="0"/>
          </a:p>
        </p:txBody>
      </p:sp>
    </p:spTree>
    <p:extLst>
      <p:ext uri="{BB962C8B-B14F-4D97-AF65-F5344CB8AC3E}">
        <p14:creationId xmlns:p14="http://schemas.microsoft.com/office/powerpoint/2010/main" val="54938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wagenaarhoes.nl/media/4002/Dramadriehoek_500x34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556792"/>
            <a:ext cx="6709141" cy="468298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7504" y="6597932"/>
            <a:ext cx="7560840" cy="215444"/>
          </a:xfrm>
          <a:prstGeom prst="rect">
            <a:avLst/>
          </a:prstGeom>
          <a:noFill/>
        </p:spPr>
        <p:txBody>
          <a:bodyPr wrap="square" rtlCol="0">
            <a:spAutoFit/>
          </a:bodyPr>
          <a:lstStyle/>
          <a:p>
            <a:r>
              <a:rPr lang="nl-NL" sz="800" dirty="0" smtClean="0">
                <a:solidFill>
                  <a:schemeClr val="tx1">
                    <a:lumMod val="65000"/>
                    <a:lumOff val="35000"/>
                  </a:schemeClr>
                </a:solidFill>
              </a:rPr>
              <a:t>Bron: </a:t>
            </a:r>
            <a:r>
              <a:rPr lang="nl-NL" sz="800" dirty="0">
                <a:solidFill>
                  <a:schemeClr val="tx1">
                    <a:lumMod val="65000"/>
                    <a:lumOff val="35000"/>
                  </a:schemeClr>
                </a:solidFill>
              </a:rPr>
              <a:t>http://www.wagenaarhoes.nl/wie-we-zijn/magazine/coaching-transformatie/dramadriehoek-in-de-praktijk/</a:t>
            </a:r>
          </a:p>
        </p:txBody>
      </p:sp>
      <p:sp>
        <p:nvSpPr>
          <p:cNvPr id="3" name="Rectangle 2"/>
          <p:cNvSpPr/>
          <p:nvPr/>
        </p:nvSpPr>
        <p:spPr>
          <a:xfrm>
            <a:off x="1619672" y="2996952"/>
            <a:ext cx="1296144" cy="648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tangle 6"/>
          <p:cNvSpPr/>
          <p:nvPr/>
        </p:nvSpPr>
        <p:spPr>
          <a:xfrm>
            <a:off x="2339752" y="1583613"/>
            <a:ext cx="1800200" cy="648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tangle 7"/>
          <p:cNvSpPr/>
          <p:nvPr/>
        </p:nvSpPr>
        <p:spPr>
          <a:xfrm>
            <a:off x="4758218" y="1583613"/>
            <a:ext cx="1325950" cy="648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tangle 8"/>
          <p:cNvSpPr/>
          <p:nvPr/>
        </p:nvSpPr>
        <p:spPr>
          <a:xfrm>
            <a:off x="6378018" y="3068202"/>
            <a:ext cx="1578357" cy="648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tangle 9"/>
          <p:cNvSpPr/>
          <p:nvPr/>
        </p:nvSpPr>
        <p:spPr>
          <a:xfrm>
            <a:off x="5124315" y="4917418"/>
            <a:ext cx="1368152" cy="743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tangle 10"/>
          <p:cNvSpPr/>
          <p:nvPr/>
        </p:nvSpPr>
        <p:spPr>
          <a:xfrm>
            <a:off x="2915816" y="5157192"/>
            <a:ext cx="1368152" cy="743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tangle 11"/>
          <p:cNvSpPr/>
          <p:nvPr/>
        </p:nvSpPr>
        <p:spPr>
          <a:xfrm>
            <a:off x="5052068" y="1583613"/>
            <a:ext cx="1325950" cy="392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Content Placeholder 2"/>
          <p:cNvSpPr txBox="1">
            <a:spLocks/>
          </p:cNvSpPr>
          <p:nvPr/>
        </p:nvSpPr>
        <p:spPr bwMode="auto">
          <a:xfrm>
            <a:off x="519596" y="2924944"/>
            <a:ext cx="2900276" cy="1518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sz="1400" i="1" kern="0" dirty="0"/>
              <a:t>Nu heb ik je ...........</a:t>
            </a:r>
          </a:p>
          <a:p>
            <a:r>
              <a:rPr lang="nl-NL" sz="1400" i="1" kern="0" dirty="0"/>
              <a:t>Als jij/de wereld anders was.........</a:t>
            </a:r>
          </a:p>
          <a:p>
            <a:r>
              <a:rPr lang="nl-NL" sz="1400" i="1" kern="0" dirty="0"/>
              <a:t>Ik heb je gewaarschuwd........</a:t>
            </a:r>
          </a:p>
          <a:p>
            <a:r>
              <a:rPr lang="nl-NL" sz="1400" i="1" kern="0" dirty="0"/>
              <a:t>Als je niet doet, wat ik zeg.......</a:t>
            </a:r>
          </a:p>
          <a:p>
            <a:r>
              <a:rPr lang="nl-NL" sz="1400" i="1" kern="0" dirty="0"/>
              <a:t>Aan jou heb ik ook niks.....</a:t>
            </a:r>
          </a:p>
          <a:p>
            <a:r>
              <a:rPr lang="nl-NL" sz="1400" i="1" kern="0" dirty="0"/>
              <a:t>Je bent een slechte mentor......</a:t>
            </a:r>
          </a:p>
        </p:txBody>
      </p:sp>
      <p:sp>
        <p:nvSpPr>
          <p:cNvPr id="14" name="Content Placeholder 2"/>
          <p:cNvSpPr txBox="1">
            <a:spLocks/>
          </p:cNvSpPr>
          <p:nvPr/>
        </p:nvSpPr>
        <p:spPr bwMode="auto">
          <a:xfrm>
            <a:off x="5808391" y="4689403"/>
            <a:ext cx="2900276" cy="1518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sz="1400" i="1" kern="0" dirty="0"/>
              <a:t>Ik weet niet / kan niet / snap niet ....</a:t>
            </a:r>
          </a:p>
          <a:p>
            <a:r>
              <a:rPr lang="nl-NL" sz="1400" i="1" kern="0" dirty="0"/>
              <a:t>Het is zo moeilijk.............</a:t>
            </a:r>
          </a:p>
          <a:p>
            <a:r>
              <a:rPr lang="nl-NL" sz="1400" i="1" kern="0" dirty="0"/>
              <a:t>Arme ik...............</a:t>
            </a:r>
          </a:p>
          <a:p>
            <a:r>
              <a:rPr lang="nl-NL" sz="1400" i="1" kern="0" dirty="0"/>
              <a:t>Raden maar...........................</a:t>
            </a:r>
          </a:p>
          <a:p>
            <a:r>
              <a:rPr lang="nl-NL" sz="1400" i="1" kern="0" dirty="0"/>
              <a:t>Ja, maar...................</a:t>
            </a:r>
          </a:p>
          <a:p>
            <a:r>
              <a:rPr lang="nl-NL" sz="1400" i="1" kern="0" dirty="0" smtClean="0"/>
              <a:t>Stank </a:t>
            </a:r>
            <a:r>
              <a:rPr lang="nl-NL" sz="1400" i="1" kern="0" dirty="0"/>
              <a:t>voor dank......</a:t>
            </a:r>
          </a:p>
        </p:txBody>
      </p:sp>
      <p:sp>
        <p:nvSpPr>
          <p:cNvPr id="15" name="Content Placeholder 2"/>
          <p:cNvSpPr txBox="1">
            <a:spLocks/>
          </p:cNvSpPr>
          <p:nvPr/>
        </p:nvSpPr>
        <p:spPr bwMode="auto">
          <a:xfrm>
            <a:off x="3995936" y="908720"/>
            <a:ext cx="3196141" cy="1373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sz="1400" i="1" kern="0" dirty="0"/>
              <a:t>Ik probeer je alleen maar te helpen.....</a:t>
            </a:r>
          </a:p>
          <a:p>
            <a:r>
              <a:rPr lang="nl-NL" sz="1400" i="1" kern="0" dirty="0" smtClean="0"/>
              <a:t>Waarom </a:t>
            </a:r>
            <a:r>
              <a:rPr lang="nl-NL" sz="1400" i="1" kern="0" dirty="0"/>
              <a:t>doe je niet..............</a:t>
            </a:r>
          </a:p>
          <a:p>
            <a:r>
              <a:rPr lang="nl-NL" sz="1400" i="1" kern="0" dirty="0"/>
              <a:t>Wat moest je zonder mij......</a:t>
            </a:r>
          </a:p>
          <a:p>
            <a:r>
              <a:rPr lang="nl-NL" sz="1400" i="1" kern="0" dirty="0"/>
              <a:t>Het is in je eigen belang......</a:t>
            </a:r>
          </a:p>
          <a:p>
            <a:r>
              <a:rPr lang="nl-NL" sz="1400" i="1" kern="0" dirty="0"/>
              <a:t>Laat mij het maar doen......</a:t>
            </a:r>
          </a:p>
        </p:txBody>
      </p:sp>
    </p:spTree>
    <p:extLst>
      <p:ext uri="{BB962C8B-B14F-4D97-AF65-F5344CB8AC3E}">
        <p14:creationId xmlns:p14="http://schemas.microsoft.com/office/powerpoint/2010/main" val="2137490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7504" y="6597932"/>
            <a:ext cx="7560840" cy="215444"/>
          </a:xfrm>
          <a:prstGeom prst="rect">
            <a:avLst/>
          </a:prstGeom>
          <a:noFill/>
        </p:spPr>
        <p:txBody>
          <a:bodyPr wrap="square" rtlCol="0">
            <a:spAutoFit/>
          </a:bodyPr>
          <a:lstStyle/>
          <a:p>
            <a:r>
              <a:rPr lang="nl-NL" sz="800" dirty="0">
                <a:solidFill>
                  <a:schemeClr val="tx1">
                    <a:lumMod val="65000"/>
                    <a:lumOff val="35000"/>
                  </a:schemeClr>
                </a:solidFill>
              </a:rPr>
              <a:t>http://www.nlfilmdoek.nl/wp-content/uploads/2013/06/hamelen.jpg</a:t>
            </a:r>
          </a:p>
        </p:txBody>
      </p:sp>
    </p:spTree>
    <p:extLst>
      <p:ext uri="{BB962C8B-B14F-4D97-AF65-F5344CB8AC3E}">
        <p14:creationId xmlns:p14="http://schemas.microsoft.com/office/powerpoint/2010/main" val="3280380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7504" y="6536377"/>
            <a:ext cx="7560840" cy="276999"/>
          </a:xfrm>
          <a:prstGeom prst="rect">
            <a:avLst/>
          </a:prstGeom>
          <a:noFill/>
        </p:spPr>
        <p:txBody>
          <a:bodyPr wrap="square" rtlCol="0">
            <a:spAutoFit/>
          </a:bodyPr>
          <a:lstStyle/>
          <a:p>
            <a:r>
              <a:rPr lang="nl-NL" sz="1200" dirty="0" smtClean="0">
                <a:solidFill>
                  <a:schemeClr val="bg1"/>
                </a:solidFill>
              </a:rPr>
              <a:t>Bron: http</a:t>
            </a:r>
            <a:r>
              <a:rPr lang="nl-NL" sz="1200" dirty="0">
                <a:solidFill>
                  <a:schemeClr val="bg1"/>
                </a:solidFill>
              </a:rPr>
              <a:t>://tessakortenbach.nl/therapie/roodkapje-de-praktijk</a:t>
            </a:r>
          </a:p>
        </p:txBody>
      </p:sp>
    </p:spTree>
    <p:extLst>
      <p:ext uri="{BB962C8B-B14F-4D97-AF65-F5344CB8AC3E}">
        <p14:creationId xmlns:p14="http://schemas.microsoft.com/office/powerpoint/2010/main" val="9012542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Opdracht</a:t>
            </a:r>
            <a:endParaRPr lang="nl-NL" dirty="0"/>
          </a:p>
        </p:txBody>
      </p:sp>
      <p:sp>
        <p:nvSpPr>
          <p:cNvPr id="9" name="Content Placeholder 2"/>
          <p:cNvSpPr txBox="1">
            <a:spLocks/>
          </p:cNvSpPr>
          <p:nvPr/>
        </p:nvSpPr>
        <p:spPr bwMode="auto">
          <a:xfrm>
            <a:off x="683568" y="2276872"/>
            <a:ext cx="8079298"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kern="0" dirty="0" smtClean="0"/>
              <a:t>In drietallen: twee in gesprek, één geeft aan wat de rol is</a:t>
            </a:r>
          </a:p>
          <a:p>
            <a:endParaRPr lang="nl-NL" kern="0" dirty="0" smtClean="0"/>
          </a:p>
          <a:p>
            <a:pPr marL="342900" indent="-342900">
              <a:buFont typeface="+mj-lt"/>
              <a:buAutoNum type="arabicPeriod"/>
            </a:pPr>
            <a:r>
              <a:rPr lang="nl-NL" kern="0" dirty="0" smtClean="0"/>
              <a:t>Je spreekt je klasgenoot erop aan dat hij/zij te laat zijn deel van de producttoets heeft opgeleverd</a:t>
            </a:r>
          </a:p>
          <a:p>
            <a:pPr marL="342900" indent="-342900">
              <a:buFont typeface="+mj-lt"/>
              <a:buAutoNum type="arabicPeriod"/>
            </a:pPr>
            <a:r>
              <a:rPr lang="nl-NL" kern="0" dirty="0" smtClean="0"/>
              <a:t>Spreek je collega van je stageplek er op aan dat hij volgens jou op een onprofessionele manier omgaat met cliënten</a:t>
            </a:r>
          </a:p>
          <a:p>
            <a:pPr marL="342900" indent="-342900">
              <a:buFont typeface="+mj-lt"/>
              <a:buAutoNum type="arabicPeriod"/>
            </a:pPr>
            <a:r>
              <a:rPr lang="nl-NL" kern="0" dirty="0" smtClean="0"/>
              <a:t>Bespreek met je werkbegeleider van stage dat je niet zo goed weet hoe om te gaan met die eigenwijze collega</a:t>
            </a:r>
          </a:p>
          <a:p>
            <a:pPr marL="342900" indent="-342900">
              <a:buFont typeface="+mj-lt"/>
              <a:buAutoNum type="arabicPeriod"/>
            </a:pPr>
            <a:endParaRPr lang="nl-NL" kern="0" dirty="0" smtClean="0"/>
          </a:p>
          <a:p>
            <a:pPr marL="342900" indent="-342900">
              <a:buFont typeface="+mj-lt"/>
              <a:buAutoNum type="arabicPeriod"/>
            </a:pPr>
            <a:endParaRPr lang="nl-NL" kern="0" dirty="0"/>
          </a:p>
          <a:p>
            <a:pPr marL="342900" indent="-342900">
              <a:buFont typeface="Arial" panose="020B0604020202020204" pitchFamily="34" charset="0"/>
              <a:buChar char="•"/>
            </a:pPr>
            <a:r>
              <a:rPr lang="nl-NL" kern="0" dirty="0" smtClean="0"/>
              <a:t>Probeer ook weer uit de dramadriehoek te stappen</a:t>
            </a:r>
          </a:p>
          <a:p>
            <a:pPr marL="342900" indent="-342900">
              <a:buFont typeface="+mj-lt"/>
              <a:buAutoNum type="arabicPeriod"/>
            </a:pPr>
            <a:endParaRPr lang="nl-NL" kern="0" dirty="0" smtClean="0"/>
          </a:p>
          <a:p>
            <a:pPr marL="342900" indent="-342900">
              <a:buFont typeface="+mj-lt"/>
              <a:buAutoNum type="arabicPeriod"/>
            </a:pPr>
            <a:endParaRPr lang="nl-NL" kern="0" dirty="0" smtClean="0"/>
          </a:p>
          <a:p>
            <a:pPr marL="342900" indent="-342900">
              <a:buFont typeface="+mj-lt"/>
              <a:buAutoNum type="arabicPeriod"/>
            </a:pPr>
            <a:endParaRPr lang="nl-NL" kern="0" dirty="0"/>
          </a:p>
        </p:txBody>
      </p:sp>
    </p:spTree>
    <p:extLst>
      <p:ext uri="{BB962C8B-B14F-4D97-AF65-F5344CB8AC3E}">
        <p14:creationId xmlns:p14="http://schemas.microsoft.com/office/powerpoint/2010/main" val="2123307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7504" y="6497239"/>
            <a:ext cx="7200800" cy="276999"/>
          </a:xfrm>
          <a:prstGeom prst="rect">
            <a:avLst/>
          </a:prstGeom>
          <a:noFill/>
        </p:spPr>
        <p:txBody>
          <a:bodyPr wrap="square" rtlCol="0">
            <a:spAutoFit/>
          </a:bodyPr>
          <a:lstStyle/>
          <a:p>
            <a:r>
              <a:rPr lang="nl-NL" sz="1200" dirty="0" smtClean="0">
                <a:solidFill>
                  <a:schemeClr val="tx1">
                    <a:lumMod val="75000"/>
                    <a:lumOff val="25000"/>
                  </a:schemeClr>
                </a:solidFill>
              </a:rPr>
              <a:t>Bron: </a:t>
            </a:r>
            <a:r>
              <a:rPr lang="nl-NL" sz="1200" dirty="0">
                <a:solidFill>
                  <a:schemeClr val="tx1">
                    <a:lumMod val="75000"/>
                    <a:lumOff val="25000"/>
                  </a:schemeClr>
                </a:solidFill>
              </a:rPr>
              <a:t>http://ramosburrito.deviantart.com/art/It-s-In-The-Cards-116850413</a:t>
            </a:r>
          </a:p>
        </p:txBody>
      </p:sp>
      <p:sp>
        <p:nvSpPr>
          <p:cNvPr id="4" name="Title 1"/>
          <p:cNvSpPr>
            <a:spLocks noGrp="1"/>
          </p:cNvSpPr>
          <p:nvPr>
            <p:ph type="title"/>
          </p:nvPr>
        </p:nvSpPr>
        <p:spPr>
          <a:xfrm>
            <a:off x="685800" y="334144"/>
            <a:ext cx="7772400" cy="574576"/>
          </a:xfrm>
        </p:spPr>
        <p:txBody>
          <a:bodyPr/>
          <a:lstStyle/>
          <a:p>
            <a:r>
              <a:rPr lang="en-US" dirty="0" err="1" smtClean="0">
                <a:solidFill>
                  <a:schemeClr val="bg1"/>
                </a:solidFill>
              </a:rPr>
              <a:t>Volgende</a:t>
            </a:r>
            <a:r>
              <a:rPr lang="en-US" dirty="0" smtClean="0">
                <a:solidFill>
                  <a:schemeClr val="bg1"/>
                </a:solidFill>
              </a:rPr>
              <a:t> les</a:t>
            </a:r>
            <a:endParaRPr lang="nl-NL" dirty="0">
              <a:solidFill>
                <a:schemeClr val="bg1"/>
              </a:solidFill>
            </a:endParaRPr>
          </a:p>
        </p:txBody>
      </p:sp>
    </p:spTree>
    <p:extLst>
      <p:ext uri="{BB962C8B-B14F-4D97-AF65-F5344CB8AC3E}">
        <p14:creationId xmlns:p14="http://schemas.microsoft.com/office/powerpoint/2010/main" val="4105437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Programma</a:t>
            </a:r>
            <a:endParaRPr lang="nl-NL" dirty="0"/>
          </a:p>
        </p:txBody>
      </p:sp>
      <p:sp>
        <p:nvSpPr>
          <p:cNvPr id="3" name="Content Placeholder 2"/>
          <p:cNvSpPr>
            <a:spLocks noGrp="1"/>
          </p:cNvSpPr>
          <p:nvPr>
            <p:ph idx="1"/>
          </p:nvPr>
        </p:nvSpPr>
        <p:spPr>
          <a:xfrm>
            <a:off x="1030977" y="2658395"/>
            <a:ext cx="7772400" cy="2930845"/>
          </a:xfrm>
        </p:spPr>
        <p:txBody>
          <a:bodyPr/>
          <a:lstStyle/>
          <a:p>
            <a:pPr marL="342900" indent="-342900">
              <a:buFont typeface="Arial" panose="020B0604020202020204" pitchFamily="34" charset="0"/>
              <a:buChar char="•"/>
            </a:pPr>
            <a:r>
              <a:rPr lang="en-US" dirty="0"/>
              <a:t>Model van Tuckman </a:t>
            </a:r>
            <a:r>
              <a:rPr lang="en-US" dirty="0" err="1"/>
              <a:t>en</a:t>
            </a:r>
            <a:r>
              <a:rPr lang="en-US" dirty="0"/>
              <a:t> Jensen: </a:t>
            </a:r>
            <a:r>
              <a:rPr lang="en-US" dirty="0" err="1" smtClean="0"/>
              <a:t>Fases</a:t>
            </a:r>
            <a:r>
              <a:rPr lang="en-US" dirty="0" smtClean="0"/>
              <a:t> in </a:t>
            </a:r>
            <a:r>
              <a:rPr lang="en-US" dirty="0" err="1" smtClean="0"/>
              <a:t>groepsvorming</a:t>
            </a:r>
            <a:endParaRPr lang="en-US" dirty="0" smtClean="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err="1" smtClean="0"/>
              <a:t>Niveau</a:t>
            </a:r>
            <a:r>
              <a:rPr lang="en-US" dirty="0" smtClean="0"/>
              <a:t> van </a:t>
            </a:r>
            <a:r>
              <a:rPr lang="en-US" dirty="0" err="1" smtClean="0"/>
              <a:t>communicatie</a:t>
            </a: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err="1" smtClean="0"/>
              <a:t>Dramadriehoek</a:t>
            </a:r>
            <a:endParaRPr lang="en-US" dirty="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3839164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pixabay.com/static/uploads/photo/2012/09/28/05/03/quantitative-58270_64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23528" y="6597932"/>
            <a:ext cx="7200800" cy="215444"/>
          </a:xfrm>
          <a:prstGeom prst="rect">
            <a:avLst/>
          </a:prstGeom>
          <a:noFill/>
        </p:spPr>
        <p:txBody>
          <a:bodyPr wrap="square" rtlCol="0">
            <a:spAutoFit/>
          </a:bodyPr>
          <a:lstStyle/>
          <a:p>
            <a:r>
              <a:rPr lang="nl-NL" sz="800" dirty="0" smtClean="0">
                <a:solidFill>
                  <a:schemeClr val="bg1"/>
                </a:solidFill>
              </a:rPr>
              <a:t>Bron: </a:t>
            </a:r>
            <a:r>
              <a:rPr lang="nl-NL" sz="800" dirty="0">
                <a:solidFill>
                  <a:schemeClr val="bg1"/>
                </a:solidFill>
              </a:rPr>
              <a:t>http://pixabay.com/nl/kwantitatieve-massa-de-mens-mensen-58270/</a:t>
            </a:r>
          </a:p>
        </p:txBody>
      </p:sp>
      <p:pic>
        <p:nvPicPr>
          <p:cNvPr id="3" name="Picture 2"/>
          <p:cNvPicPr>
            <a:picLocks noChangeAspect="1"/>
          </p:cNvPicPr>
          <p:nvPr/>
        </p:nvPicPr>
        <p:blipFill>
          <a:blip r:embed="rId4" cstate="print">
            <a:extLst>
              <a:ext uri="{BEBA8EAE-BF5A-486C-A8C5-ECC9F3942E4B}">
                <a14:imgProps xmlns:a14="http://schemas.microsoft.com/office/drawing/2010/main">
                  <a14:imgLayer r:embed="rId5">
                    <a14:imgEffect>
                      <a14:artisticBlur radius="2"/>
                    </a14:imgEffect>
                    <a14:imgEffect>
                      <a14:sharpenSoften amount="-50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406244" y="5733256"/>
            <a:ext cx="494938" cy="494938"/>
          </a:xfrm>
          <a:prstGeom prst="rect">
            <a:avLst/>
          </a:prstGeom>
        </p:spPr>
      </p:pic>
    </p:spTree>
    <p:extLst>
      <p:ext uri="{BB962C8B-B14F-4D97-AF65-F5344CB8AC3E}">
        <p14:creationId xmlns:p14="http://schemas.microsoft.com/office/powerpoint/2010/main" val="3573823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extBox 4"/>
          <p:cNvSpPr txBox="1"/>
          <p:nvPr/>
        </p:nvSpPr>
        <p:spPr>
          <a:xfrm>
            <a:off x="251520" y="6479758"/>
            <a:ext cx="7560840" cy="230832"/>
          </a:xfrm>
          <a:prstGeom prst="rect">
            <a:avLst/>
          </a:prstGeom>
          <a:noFill/>
        </p:spPr>
        <p:txBody>
          <a:bodyPr wrap="square" rtlCol="0">
            <a:spAutoFit/>
          </a:bodyPr>
          <a:lstStyle/>
          <a:p>
            <a:r>
              <a:rPr lang="nl-NL" sz="900" dirty="0">
                <a:solidFill>
                  <a:schemeClr val="tx1">
                    <a:lumMod val="75000"/>
                    <a:lumOff val="25000"/>
                  </a:schemeClr>
                </a:solidFill>
              </a:rPr>
              <a:t>https://www.youtube.com/watch?v=GA8z7f7a2Pk</a:t>
            </a:r>
          </a:p>
        </p:txBody>
      </p:sp>
      <p:pic>
        <p:nvPicPr>
          <p:cNvPr id="3" name="GA8z7f7a2Pk"/>
          <p:cNvPicPr>
            <a:picLocks noRot="1" noChangeAspect="1"/>
          </p:cNvPicPr>
          <p:nvPr>
            <a:videoFile r:link="rId1"/>
          </p:nvPr>
        </p:nvPicPr>
        <p:blipFill>
          <a:blip r:embed="rId4"/>
          <a:stretch>
            <a:fillRect/>
          </a:stretch>
        </p:blipFill>
        <p:spPr>
          <a:xfrm>
            <a:off x="35496" y="764704"/>
            <a:ext cx="9071002" cy="5102439"/>
          </a:xfrm>
          <a:prstGeom prst="rect">
            <a:avLst/>
          </a:prstGeom>
        </p:spPr>
      </p:pic>
    </p:spTree>
    <p:extLst>
      <p:ext uri="{BB962C8B-B14F-4D97-AF65-F5344CB8AC3E}">
        <p14:creationId xmlns:p14="http://schemas.microsoft.com/office/powerpoint/2010/main" val="951623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hthoek 14"/>
          <p:cNvSpPr/>
          <p:nvPr/>
        </p:nvSpPr>
        <p:spPr>
          <a:xfrm>
            <a:off x="3773325" y="2996952"/>
            <a:ext cx="3356787" cy="1728192"/>
          </a:xfrm>
          <a:prstGeom prst="rect">
            <a:avLst/>
          </a:prstGeom>
          <a:noFill/>
          <a:ln>
            <a:solidFill>
              <a:srgbClr val="A1C7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685800" y="1126232"/>
            <a:ext cx="7772400" cy="574576"/>
          </a:xfrm>
        </p:spPr>
        <p:txBody>
          <a:bodyPr/>
          <a:lstStyle/>
          <a:p>
            <a:r>
              <a:rPr lang="en-US" dirty="0"/>
              <a:t>Model van Tuckman </a:t>
            </a:r>
            <a:r>
              <a:rPr lang="en-US" dirty="0" smtClean="0"/>
              <a:t>&amp; Jensen:</a:t>
            </a:r>
            <a:br>
              <a:rPr lang="en-US" dirty="0" smtClean="0"/>
            </a:br>
            <a:r>
              <a:rPr lang="en-US" dirty="0" err="1" smtClean="0"/>
              <a:t>fases</a:t>
            </a:r>
            <a:r>
              <a:rPr lang="en-US" dirty="0" smtClean="0"/>
              <a:t> in </a:t>
            </a:r>
            <a:r>
              <a:rPr lang="en-US" dirty="0" err="1" smtClean="0"/>
              <a:t>groepsvorming</a:t>
            </a:r>
            <a:endParaRPr lang="nl-NL" dirty="0"/>
          </a:p>
        </p:txBody>
      </p:sp>
      <p:sp>
        <p:nvSpPr>
          <p:cNvPr id="5" name="Vrije vorm 4"/>
          <p:cNvSpPr/>
          <p:nvPr/>
        </p:nvSpPr>
        <p:spPr>
          <a:xfrm>
            <a:off x="255704" y="3471930"/>
            <a:ext cx="1297058" cy="778234"/>
          </a:xfrm>
          <a:custGeom>
            <a:avLst/>
            <a:gdLst>
              <a:gd name="connsiteX0" fmla="*/ 0 w 1297058"/>
              <a:gd name="connsiteY0" fmla="*/ 77823 h 778234"/>
              <a:gd name="connsiteX1" fmla="*/ 77823 w 1297058"/>
              <a:gd name="connsiteY1" fmla="*/ 0 h 778234"/>
              <a:gd name="connsiteX2" fmla="*/ 1219235 w 1297058"/>
              <a:gd name="connsiteY2" fmla="*/ 0 h 778234"/>
              <a:gd name="connsiteX3" fmla="*/ 1297058 w 1297058"/>
              <a:gd name="connsiteY3" fmla="*/ 77823 h 778234"/>
              <a:gd name="connsiteX4" fmla="*/ 1297058 w 1297058"/>
              <a:gd name="connsiteY4" fmla="*/ 700411 h 778234"/>
              <a:gd name="connsiteX5" fmla="*/ 1219235 w 1297058"/>
              <a:gd name="connsiteY5" fmla="*/ 778234 h 778234"/>
              <a:gd name="connsiteX6" fmla="*/ 77823 w 1297058"/>
              <a:gd name="connsiteY6" fmla="*/ 778234 h 778234"/>
              <a:gd name="connsiteX7" fmla="*/ 0 w 1297058"/>
              <a:gd name="connsiteY7" fmla="*/ 700411 h 778234"/>
              <a:gd name="connsiteX8" fmla="*/ 0 w 1297058"/>
              <a:gd name="connsiteY8" fmla="*/ 77823 h 778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7058" h="778234">
                <a:moveTo>
                  <a:pt x="0" y="77823"/>
                </a:moveTo>
                <a:cubicBezTo>
                  <a:pt x="0" y="34843"/>
                  <a:pt x="34843" y="0"/>
                  <a:pt x="77823" y="0"/>
                </a:cubicBezTo>
                <a:lnTo>
                  <a:pt x="1219235" y="0"/>
                </a:lnTo>
                <a:cubicBezTo>
                  <a:pt x="1262215" y="0"/>
                  <a:pt x="1297058" y="34843"/>
                  <a:pt x="1297058" y="77823"/>
                </a:cubicBezTo>
                <a:lnTo>
                  <a:pt x="1297058" y="700411"/>
                </a:lnTo>
                <a:cubicBezTo>
                  <a:pt x="1297058" y="743391"/>
                  <a:pt x="1262215" y="778234"/>
                  <a:pt x="1219235" y="778234"/>
                </a:cubicBezTo>
                <a:lnTo>
                  <a:pt x="77823" y="778234"/>
                </a:lnTo>
                <a:cubicBezTo>
                  <a:pt x="34843" y="778234"/>
                  <a:pt x="0" y="743391"/>
                  <a:pt x="0" y="700411"/>
                </a:cubicBezTo>
                <a:lnTo>
                  <a:pt x="0" y="77823"/>
                </a:lnTo>
                <a:close/>
              </a:path>
            </a:pathLst>
          </a:custGeom>
          <a:solidFill>
            <a:srgbClr val="A1C74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754" tIns="83754" rIns="83754" bIns="83754" numCol="1" spcCol="1270" anchor="ctr" anchorCtr="0">
            <a:noAutofit/>
          </a:bodyPr>
          <a:lstStyle/>
          <a:p>
            <a:pPr lvl="0" algn="ctr" defTabSz="711200">
              <a:lnSpc>
                <a:spcPct val="90000"/>
              </a:lnSpc>
              <a:spcBef>
                <a:spcPct val="0"/>
              </a:spcBef>
              <a:spcAft>
                <a:spcPct val="35000"/>
              </a:spcAft>
            </a:pPr>
            <a:r>
              <a:rPr lang="en-US" sz="1600" kern="1200" dirty="0" smtClean="0"/>
              <a:t>Forming</a:t>
            </a:r>
            <a:endParaRPr lang="nl-NL" sz="1600" kern="1200" dirty="0"/>
          </a:p>
        </p:txBody>
      </p:sp>
      <p:sp>
        <p:nvSpPr>
          <p:cNvPr id="7" name="Vrije vorm 6"/>
          <p:cNvSpPr/>
          <p:nvPr/>
        </p:nvSpPr>
        <p:spPr>
          <a:xfrm>
            <a:off x="1682468" y="3700212"/>
            <a:ext cx="274976" cy="321670"/>
          </a:xfrm>
          <a:custGeom>
            <a:avLst/>
            <a:gdLst>
              <a:gd name="connsiteX0" fmla="*/ 0 w 274976"/>
              <a:gd name="connsiteY0" fmla="*/ 64334 h 321670"/>
              <a:gd name="connsiteX1" fmla="*/ 137488 w 274976"/>
              <a:gd name="connsiteY1" fmla="*/ 64334 h 321670"/>
              <a:gd name="connsiteX2" fmla="*/ 137488 w 274976"/>
              <a:gd name="connsiteY2" fmla="*/ 0 h 321670"/>
              <a:gd name="connsiteX3" fmla="*/ 274976 w 274976"/>
              <a:gd name="connsiteY3" fmla="*/ 160835 h 321670"/>
              <a:gd name="connsiteX4" fmla="*/ 137488 w 274976"/>
              <a:gd name="connsiteY4" fmla="*/ 321670 h 321670"/>
              <a:gd name="connsiteX5" fmla="*/ 137488 w 274976"/>
              <a:gd name="connsiteY5" fmla="*/ 257336 h 321670"/>
              <a:gd name="connsiteX6" fmla="*/ 0 w 274976"/>
              <a:gd name="connsiteY6" fmla="*/ 257336 h 321670"/>
              <a:gd name="connsiteX7" fmla="*/ 0 w 274976"/>
              <a:gd name="connsiteY7" fmla="*/ 64334 h 321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976" h="321670">
                <a:moveTo>
                  <a:pt x="0" y="64334"/>
                </a:moveTo>
                <a:lnTo>
                  <a:pt x="137488" y="64334"/>
                </a:lnTo>
                <a:lnTo>
                  <a:pt x="137488" y="0"/>
                </a:lnTo>
                <a:lnTo>
                  <a:pt x="274976" y="160835"/>
                </a:lnTo>
                <a:lnTo>
                  <a:pt x="137488" y="321670"/>
                </a:lnTo>
                <a:lnTo>
                  <a:pt x="137488" y="257336"/>
                </a:lnTo>
                <a:lnTo>
                  <a:pt x="0" y="257336"/>
                </a:lnTo>
                <a:lnTo>
                  <a:pt x="0" y="64334"/>
                </a:lnTo>
                <a:close/>
              </a:path>
            </a:pathLst>
          </a:custGeom>
          <a:solidFill>
            <a:srgbClr val="1782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spcFirstLastPara="0" vert="horz" wrap="square" lIns="0" tIns="64334" rIns="82493" bIns="64334" numCol="1" spcCol="1270" anchor="ctr" anchorCtr="0">
            <a:noAutofit/>
          </a:bodyPr>
          <a:lstStyle/>
          <a:p>
            <a:pPr lvl="0" algn="ctr" defTabSz="444500">
              <a:lnSpc>
                <a:spcPct val="90000"/>
              </a:lnSpc>
              <a:spcBef>
                <a:spcPct val="0"/>
              </a:spcBef>
              <a:spcAft>
                <a:spcPct val="35000"/>
              </a:spcAft>
            </a:pPr>
            <a:endParaRPr lang="nl-NL" sz="1000" kern="1200"/>
          </a:p>
        </p:txBody>
      </p:sp>
      <p:sp>
        <p:nvSpPr>
          <p:cNvPr id="8" name="Vrije vorm 7"/>
          <p:cNvSpPr/>
          <p:nvPr/>
        </p:nvSpPr>
        <p:spPr>
          <a:xfrm>
            <a:off x="2071585" y="3471930"/>
            <a:ext cx="1297058" cy="778234"/>
          </a:xfrm>
          <a:custGeom>
            <a:avLst/>
            <a:gdLst>
              <a:gd name="connsiteX0" fmla="*/ 0 w 1297058"/>
              <a:gd name="connsiteY0" fmla="*/ 77823 h 778234"/>
              <a:gd name="connsiteX1" fmla="*/ 77823 w 1297058"/>
              <a:gd name="connsiteY1" fmla="*/ 0 h 778234"/>
              <a:gd name="connsiteX2" fmla="*/ 1219235 w 1297058"/>
              <a:gd name="connsiteY2" fmla="*/ 0 h 778234"/>
              <a:gd name="connsiteX3" fmla="*/ 1297058 w 1297058"/>
              <a:gd name="connsiteY3" fmla="*/ 77823 h 778234"/>
              <a:gd name="connsiteX4" fmla="*/ 1297058 w 1297058"/>
              <a:gd name="connsiteY4" fmla="*/ 700411 h 778234"/>
              <a:gd name="connsiteX5" fmla="*/ 1219235 w 1297058"/>
              <a:gd name="connsiteY5" fmla="*/ 778234 h 778234"/>
              <a:gd name="connsiteX6" fmla="*/ 77823 w 1297058"/>
              <a:gd name="connsiteY6" fmla="*/ 778234 h 778234"/>
              <a:gd name="connsiteX7" fmla="*/ 0 w 1297058"/>
              <a:gd name="connsiteY7" fmla="*/ 700411 h 778234"/>
              <a:gd name="connsiteX8" fmla="*/ 0 w 1297058"/>
              <a:gd name="connsiteY8" fmla="*/ 77823 h 778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7058" h="778234">
                <a:moveTo>
                  <a:pt x="0" y="77823"/>
                </a:moveTo>
                <a:cubicBezTo>
                  <a:pt x="0" y="34843"/>
                  <a:pt x="34843" y="0"/>
                  <a:pt x="77823" y="0"/>
                </a:cubicBezTo>
                <a:lnTo>
                  <a:pt x="1219235" y="0"/>
                </a:lnTo>
                <a:cubicBezTo>
                  <a:pt x="1262215" y="0"/>
                  <a:pt x="1297058" y="34843"/>
                  <a:pt x="1297058" y="77823"/>
                </a:cubicBezTo>
                <a:lnTo>
                  <a:pt x="1297058" y="700411"/>
                </a:lnTo>
                <a:cubicBezTo>
                  <a:pt x="1297058" y="743391"/>
                  <a:pt x="1262215" y="778234"/>
                  <a:pt x="1219235" y="778234"/>
                </a:cubicBezTo>
                <a:lnTo>
                  <a:pt x="77823" y="778234"/>
                </a:lnTo>
                <a:cubicBezTo>
                  <a:pt x="34843" y="778234"/>
                  <a:pt x="0" y="743391"/>
                  <a:pt x="0" y="700411"/>
                </a:cubicBezTo>
                <a:lnTo>
                  <a:pt x="0" y="77823"/>
                </a:lnTo>
                <a:close/>
              </a:path>
            </a:pathLst>
          </a:custGeom>
          <a:solidFill>
            <a:srgbClr val="A1C74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754" tIns="83754" rIns="83754" bIns="83754" numCol="1" spcCol="1270" anchor="ctr" anchorCtr="0">
            <a:noAutofit/>
          </a:bodyPr>
          <a:lstStyle/>
          <a:p>
            <a:pPr lvl="0" algn="ctr" defTabSz="711200">
              <a:lnSpc>
                <a:spcPct val="90000"/>
              </a:lnSpc>
              <a:spcBef>
                <a:spcPct val="0"/>
              </a:spcBef>
              <a:spcAft>
                <a:spcPct val="35000"/>
              </a:spcAft>
            </a:pPr>
            <a:r>
              <a:rPr lang="en-US" sz="1600" kern="1200" dirty="0" smtClean="0"/>
              <a:t>Storming</a:t>
            </a:r>
          </a:p>
        </p:txBody>
      </p:sp>
      <p:sp>
        <p:nvSpPr>
          <p:cNvPr id="9" name="Vrije vorm 8"/>
          <p:cNvSpPr/>
          <p:nvPr/>
        </p:nvSpPr>
        <p:spPr>
          <a:xfrm>
            <a:off x="3498349" y="3700212"/>
            <a:ext cx="274976" cy="321670"/>
          </a:xfrm>
          <a:custGeom>
            <a:avLst/>
            <a:gdLst>
              <a:gd name="connsiteX0" fmla="*/ 0 w 274976"/>
              <a:gd name="connsiteY0" fmla="*/ 64334 h 321670"/>
              <a:gd name="connsiteX1" fmla="*/ 137488 w 274976"/>
              <a:gd name="connsiteY1" fmla="*/ 64334 h 321670"/>
              <a:gd name="connsiteX2" fmla="*/ 137488 w 274976"/>
              <a:gd name="connsiteY2" fmla="*/ 0 h 321670"/>
              <a:gd name="connsiteX3" fmla="*/ 274976 w 274976"/>
              <a:gd name="connsiteY3" fmla="*/ 160835 h 321670"/>
              <a:gd name="connsiteX4" fmla="*/ 137488 w 274976"/>
              <a:gd name="connsiteY4" fmla="*/ 321670 h 321670"/>
              <a:gd name="connsiteX5" fmla="*/ 137488 w 274976"/>
              <a:gd name="connsiteY5" fmla="*/ 257336 h 321670"/>
              <a:gd name="connsiteX6" fmla="*/ 0 w 274976"/>
              <a:gd name="connsiteY6" fmla="*/ 257336 h 321670"/>
              <a:gd name="connsiteX7" fmla="*/ 0 w 274976"/>
              <a:gd name="connsiteY7" fmla="*/ 64334 h 321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976" h="321670">
                <a:moveTo>
                  <a:pt x="0" y="64334"/>
                </a:moveTo>
                <a:lnTo>
                  <a:pt x="137488" y="64334"/>
                </a:lnTo>
                <a:lnTo>
                  <a:pt x="137488" y="0"/>
                </a:lnTo>
                <a:lnTo>
                  <a:pt x="274976" y="160835"/>
                </a:lnTo>
                <a:lnTo>
                  <a:pt x="137488" y="321670"/>
                </a:lnTo>
                <a:lnTo>
                  <a:pt x="137488" y="257336"/>
                </a:lnTo>
                <a:lnTo>
                  <a:pt x="0" y="257336"/>
                </a:lnTo>
                <a:lnTo>
                  <a:pt x="0" y="64334"/>
                </a:lnTo>
                <a:close/>
              </a:path>
            </a:pathLst>
          </a:custGeom>
          <a:solidFill>
            <a:srgbClr val="1782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spcFirstLastPara="0" vert="horz" wrap="square" lIns="0" tIns="64334" rIns="82493" bIns="64334" numCol="1" spcCol="1270" anchor="ctr" anchorCtr="0">
            <a:noAutofit/>
          </a:bodyPr>
          <a:lstStyle/>
          <a:p>
            <a:pPr lvl="0" algn="ctr" defTabSz="444500">
              <a:lnSpc>
                <a:spcPct val="90000"/>
              </a:lnSpc>
              <a:spcBef>
                <a:spcPct val="0"/>
              </a:spcBef>
              <a:spcAft>
                <a:spcPct val="35000"/>
              </a:spcAft>
            </a:pPr>
            <a:endParaRPr lang="nl-NL" sz="1000" kern="1200"/>
          </a:p>
        </p:txBody>
      </p:sp>
      <p:sp>
        <p:nvSpPr>
          <p:cNvPr id="10" name="Vrije vorm 9"/>
          <p:cNvSpPr/>
          <p:nvPr/>
        </p:nvSpPr>
        <p:spPr>
          <a:xfrm>
            <a:off x="3887466" y="3471930"/>
            <a:ext cx="1297058" cy="778234"/>
          </a:xfrm>
          <a:custGeom>
            <a:avLst/>
            <a:gdLst>
              <a:gd name="connsiteX0" fmla="*/ 0 w 1297058"/>
              <a:gd name="connsiteY0" fmla="*/ 77823 h 778234"/>
              <a:gd name="connsiteX1" fmla="*/ 77823 w 1297058"/>
              <a:gd name="connsiteY1" fmla="*/ 0 h 778234"/>
              <a:gd name="connsiteX2" fmla="*/ 1219235 w 1297058"/>
              <a:gd name="connsiteY2" fmla="*/ 0 h 778234"/>
              <a:gd name="connsiteX3" fmla="*/ 1297058 w 1297058"/>
              <a:gd name="connsiteY3" fmla="*/ 77823 h 778234"/>
              <a:gd name="connsiteX4" fmla="*/ 1297058 w 1297058"/>
              <a:gd name="connsiteY4" fmla="*/ 700411 h 778234"/>
              <a:gd name="connsiteX5" fmla="*/ 1219235 w 1297058"/>
              <a:gd name="connsiteY5" fmla="*/ 778234 h 778234"/>
              <a:gd name="connsiteX6" fmla="*/ 77823 w 1297058"/>
              <a:gd name="connsiteY6" fmla="*/ 778234 h 778234"/>
              <a:gd name="connsiteX7" fmla="*/ 0 w 1297058"/>
              <a:gd name="connsiteY7" fmla="*/ 700411 h 778234"/>
              <a:gd name="connsiteX8" fmla="*/ 0 w 1297058"/>
              <a:gd name="connsiteY8" fmla="*/ 77823 h 778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7058" h="778234">
                <a:moveTo>
                  <a:pt x="0" y="77823"/>
                </a:moveTo>
                <a:cubicBezTo>
                  <a:pt x="0" y="34843"/>
                  <a:pt x="34843" y="0"/>
                  <a:pt x="77823" y="0"/>
                </a:cubicBezTo>
                <a:lnTo>
                  <a:pt x="1219235" y="0"/>
                </a:lnTo>
                <a:cubicBezTo>
                  <a:pt x="1262215" y="0"/>
                  <a:pt x="1297058" y="34843"/>
                  <a:pt x="1297058" y="77823"/>
                </a:cubicBezTo>
                <a:lnTo>
                  <a:pt x="1297058" y="700411"/>
                </a:lnTo>
                <a:cubicBezTo>
                  <a:pt x="1297058" y="743391"/>
                  <a:pt x="1262215" y="778234"/>
                  <a:pt x="1219235" y="778234"/>
                </a:cubicBezTo>
                <a:lnTo>
                  <a:pt x="77823" y="778234"/>
                </a:lnTo>
                <a:cubicBezTo>
                  <a:pt x="34843" y="778234"/>
                  <a:pt x="0" y="743391"/>
                  <a:pt x="0" y="700411"/>
                </a:cubicBezTo>
                <a:lnTo>
                  <a:pt x="0" y="77823"/>
                </a:lnTo>
                <a:close/>
              </a:path>
            </a:pathLst>
          </a:custGeom>
          <a:solidFill>
            <a:srgbClr val="A1C74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754" tIns="83754" rIns="83754" bIns="83754" numCol="1" spcCol="1270" anchor="ctr" anchorCtr="0">
            <a:noAutofit/>
          </a:bodyPr>
          <a:lstStyle/>
          <a:p>
            <a:pPr lvl="0" algn="ctr" defTabSz="711200">
              <a:lnSpc>
                <a:spcPct val="90000"/>
              </a:lnSpc>
              <a:spcBef>
                <a:spcPct val="0"/>
              </a:spcBef>
              <a:spcAft>
                <a:spcPct val="35000"/>
              </a:spcAft>
            </a:pPr>
            <a:r>
              <a:rPr lang="en-US" sz="1600" kern="1200" smtClean="0"/>
              <a:t>Norming</a:t>
            </a:r>
            <a:endParaRPr lang="en-US" sz="1600" kern="1200" dirty="0" smtClean="0"/>
          </a:p>
        </p:txBody>
      </p:sp>
      <p:sp>
        <p:nvSpPr>
          <p:cNvPr id="11" name="Vrije vorm 10"/>
          <p:cNvSpPr/>
          <p:nvPr/>
        </p:nvSpPr>
        <p:spPr>
          <a:xfrm>
            <a:off x="5314230" y="3700212"/>
            <a:ext cx="274976" cy="321670"/>
          </a:xfrm>
          <a:custGeom>
            <a:avLst/>
            <a:gdLst>
              <a:gd name="connsiteX0" fmla="*/ 0 w 274976"/>
              <a:gd name="connsiteY0" fmla="*/ 64334 h 321670"/>
              <a:gd name="connsiteX1" fmla="*/ 137488 w 274976"/>
              <a:gd name="connsiteY1" fmla="*/ 64334 h 321670"/>
              <a:gd name="connsiteX2" fmla="*/ 137488 w 274976"/>
              <a:gd name="connsiteY2" fmla="*/ 0 h 321670"/>
              <a:gd name="connsiteX3" fmla="*/ 274976 w 274976"/>
              <a:gd name="connsiteY3" fmla="*/ 160835 h 321670"/>
              <a:gd name="connsiteX4" fmla="*/ 137488 w 274976"/>
              <a:gd name="connsiteY4" fmla="*/ 321670 h 321670"/>
              <a:gd name="connsiteX5" fmla="*/ 137488 w 274976"/>
              <a:gd name="connsiteY5" fmla="*/ 257336 h 321670"/>
              <a:gd name="connsiteX6" fmla="*/ 0 w 274976"/>
              <a:gd name="connsiteY6" fmla="*/ 257336 h 321670"/>
              <a:gd name="connsiteX7" fmla="*/ 0 w 274976"/>
              <a:gd name="connsiteY7" fmla="*/ 64334 h 321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976" h="321670">
                <a:moveTo>
                  <a:pt x="0" y="64334"/>
                </a:moveTo>
                <a:lnTo>
                  <a:pt x="137488" y="64334"/>
                </a:lnTo>
                <a:lnTo>
                  <a:pt x="137488" y="0"/>
                </a:lnTo>
                <a:lnTo>
                  <a:pt x="274976" y="160835"/>
                </a:lnTo>
                <a:lnTo>
                  <a:pt x="137488" y="321670"/>
                </a:lnTo>
                <a:lnTo>
                  <a:pt x="137488" y="257336"/>
                </a:lnTo>
                <a:lnTo>
                  <a:pt x="0" y="257336"/>
                </a:lnTo>
                <a:lnTo>
                  <a:pt x="0" y="64334"/>
                </a:lnTo>
                <a:close/>
              </a:path>
            </a:pathLst>
          </a:custGeom>
          <a:solidFill>
            <a:srgbClr val="1782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spcFirstLastPara="0" vert="horz" wrap="square" lIns="0" tIns="64334" rIns="82493" bIns="64334" numCol="1" spcCol="1270" anchor="ctr" anchorCtr="0">
            <a:noAutofit/>
          </a:bodyPr>
          <a:lstStyle/>
          <a:p>
            <a:pPr lvl="0" algn="ctr" defTabSz="444500">
              <a:lnSpc>
                <a:spcPct val="90000"/>
              </a:lnSpc>
              <a:spcBef>
                <a:spcPct val="0"/>
              </a:spcBef>
              <a:spcAft>
                <a:spcPct val="35000"/>
              </a:spcAft>
            </a:pPr>
            <a:endParaRPr lang="nl-NL" sz="1000" kern="1200"/>
          </a:p>
        </p:txBody>
      </p:sp>
      <p:sp>
        <p:nvSpPr>
          <p:cNvPr id="12" name="Vrije vorm 11"/>
          <p:cNvSpPr/>
          <p:nvPr/>
        </p:nvSpPr>
        <p:spPr>
          <a:xfrm>
            <a:off x="5703348" y="3471930"/>
            <a:ext cx="1297058" cy="778234"/>
          </a:xfrm>
          <a:custGeom>
            <a:avLst/>
            <a:gdLst>
              <a:gd name="connsiteX0" fmla="*/ 0 w 1297058"/>
              <a:gd name="connsiteY0" fmla="*/ 77823 h 778234"/>
              <a:gd name="connsiteX1" fmla="*/ 77823 w 1297058"/>
              <a:gd name="connsiteY1" fmla="*/ 0 h 778234"/>
              <a:gd name="connsiteX2" fmla="*/ 1219235 w 1297058"/>
              <a:gd name="connsiteY2" fmla="*/ 0 h 778234"/>
              <a:gd name="connsiteX3" fmla="*/ 1297058 w 1297058"/>
              <a:gd name="connsiteY3" fmla="*/ 77823 h 778234"/>
              <a:gd name="connsiteX4" fmla="*/ 1297058 w 1297058"/>
              <a:gd name="connsiteY4" fmla="*/ 700411 h 778234"/>
              <a:gd name="connsiteX5" fmla="*/ 1219235 w 1297058"/>
              <a:gd name="connsiteY5" fmla="*/ 778234 h 778234"/>
              <a:gd name="connsiteX6" fmla="*/ 77823 w 1297058"/>
              <a:gd name="connsiteY6" fmla="*/ 778234 h 778234"/>
              <a:gd name="connsiteX7" fmla="*/ 0 w 1297058"/>
              <a:gd name="connsiteY7" fmla="*/ 700411 h 778234"/>
              <a:gd name="connsiteX8" fmla="*/ 0 w 1297058"/>
              <a:gd name="connsiteY8" fmla="*/ 77823 h 778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7058" h="778234">
                <a:moveTo>
                  <a:pt x="0" y="77823"/>
                </a:moveTo>
                <a:cubicBezTo>
                  <a:pt x="0" y="34843"/>
                  <a:pt x="34843" y="0"/>
                  <a:pt x="77823" y="0"/>
                </a:cubicBezTo>
                <a:lnTo>
                  <a:pt x="1219235" y="0"/>
                </a:lnTo>
                <a:cubicBezTo>
                  <a:pt x="1262215" y="0"/>
                  <a:pt x="1297058" y="34843"/>
                  <a:pt x="1297058" y="77823"/>
                </a:cubicBezTo>
                <a:lnTo>
                  <a:pt x="1297058" y="700411"/>
                </a:lnTo>
                <a:cubicBezTo>
                  <a:pt x="1297058" y="743391"/>
                  <a:pt x="1262215" y="778234"/>
                  <a:pt x="1219235" y="778234"/>
                </a:cubicBezTo>
                <a:lnTo>
                  <a:pt x="77823" y="778234"/>
                </a:lnTo>
                <a:cubicBezTo>
                  <a:pt x="34843" y="778234"/>
                  <a:pt x="0" y="743391"/>
                  <a:pt x="0" y="700411"/>
                </a:cubicBezTo>
                <a:lnTo>
                  <a:pt x="0" y="77823"/>
                </a:lnTo>
                <a:close/>
              </a:path>
            </a:pathLst>
          </a:custGeom>
          <a:solidFill>
            <a:srgbClr val="A1C74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754" tIns="83754" rIns="83754" bIns="83754" numCol="1" spcCol="1270" anchor="ctr" anchorCtr="0">
            <a:noAutofit/>
          </a:bodyPr>
          <a:lstStyle/>
          <a:p>
            <a:pPr lvl="0" algn="ctr" defTabSz="711200">
              <a:lnSpc>
                <a:spcPct val="90000"/>
              </a:lnSpc>
              <a:spcBef>
                <a:spcPct val="0"/>
              </a:spcBef>
              <a:spcAft>
                <a:spcPct val="35000"/>
              </a:spcAft>
            </a:pPr>
            <a:r>
              <a:rPr lang="en-US" sz="1600" kern="1200" smtClean="0"/>
              <a:t>Performing</a:t>
            </a:r>
            <a:endParaRPr lang="en-US" sz="1600" kern="1200" dirty="0" smtClean="0"/>
          </a:p>
        </p:txBody>
      </p:sp>
      <p:sp>
        <p:nvSpPr>
          <p:cNvPr id="13" name="Vrije vorm 12"/>
          <p:cNvSpPr/>
          <p:nvPr/>
        </p:nvSpPr>
        <p:spPr>
          <a:xfrm>
            <a:off x="7130112" y="3700212"/>
            <a:ext cx="274976" cy="321670"/>
          </a:xfrm>
          <a:custGeom>
            <a:avLst/>
            <a:gdLst>
              <a:gd name="connsiteX0" fmla="*/ 0 w 274976"/>
              <a:gd name="connsiteY0" fmla="*/ 64334 h 321670"/>
              <a:gd name="connsiteX1" fmla="*/ 137488 w 274976"/>
              <a:gd name="connsiteY1" fmla="*/ 64334 h 321670"/>
              <a:gd name="connsiteX2" fmla="*/ 137488 w 274976"/>
              <a:gd name="connsiteY2" fmla="*/ 0 h 321670"/>
              <a:gd name="connsiteX3" fmla="*/ 274976 w 274976"/>
              <a:gd name="connsiteY3" fmla="*/ 160835 h 321670"/>
              <a:gd name="connsiteX4" fmla="*/ 137488 w 274976"/>
              <a:gd name="connsiteY4" fmla="*/ 321670 h 321670"/>
              <a:gd name="connsiteX5" fmla="*/ 137488 w 274976"/>
              <a:gd name="connsiteY5" fmla="*/ 257336 h 321670"/>
              <a:gd name="connsiteX6" fmla="*/ 0 w 274976"/>
              <a:gd name="connsiteY6" fmla="*/ 257336 h 321670"/>
              <a:gd name="connsiteX7" fmla="*/ 0 w 274976"/>
              <a:gd name="connsiteY7" fmla="*/ 64334 h 321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976" h="321670">
                <a:moveTo>
                  <a:pt x="0" y="64334"/>
                </a:moveTo>
                <a:lnTo>
                  <a:pt x="137488" y="64334"/>
                </a:lnTo>
                <a:lnTo>
                  <a:pt x="137488" y="0"/>
                </a:lnTo>
                <a:lnTo>
                  <a:pt x="274976" y="160835"/>
                </a:lnTo>
                <a:lnTo>
                  <a:pt x="137488" y="321670"/>
                </a:lnTo>
                <a:lnTo>
                  <a:pt x="137488" y="257336"/>
                </a:lnTo>
                <a:lnTo>
                  <a:pt x="0" y="257336"/>
                </a:lnTo>
                <a:lnTo>
                  <a:pt x="0" y="64334"/>
                </a:lnTo>
                <a:close/>
              </a:path>
            </a:pathLst>
          </a:custGeom>
          <a:solidFill>
            <a:srgbClr val="17824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spcFirstLastPara="0" vert="horz" wrap="square" lIns="0" tIns="64334" rIns="82493" bIns="64334" numCol="1" spcCol="1270" anchor="ctr" anchorCtr="0">
            <a:noAutofit/>
          </a:bodyPr>
          <a:lstStyle/>
          <a:p>
            <a:pPr lvl="0" algn="ctr" defTabSz="444500">
              <a:lnSpc>
                <a:spcPct val="90000"/>
              </a:lnSpc>
              <a:spcBef>
                <a:spcPct val="0"/>
              </a:spcBef>
              <a:spcAft>
                <a:spcPct val="35000"/>
              </a:spcAft>
            </a:pPr>
            <a:endParaRPr lang="nl-NL" sz="1000" kern="1200"/>
          </a:p>
        </p:txBody>
      </p:sp>
      <p:sp>
        <p:nvSpPr>
          <p:cNvPr id="14" name="Vrije vorm 13"/>
          <p:cNvSpPr/>
          <p:nvPr/>
        </p:nvSpPr>
        <p:spPr>
          <a:xfrm>
            <a:off x="7519229" y="3471930"/>
            <a:ext cx="1297058" cy="778234"/>
          </a:xfrm>
          <a:custGeom>
            <a:avLst/>
            <a:gdLst>
              <a:gd name="connsiteX0" fmla="*/ 0 w 1297058"/>
              <a:gd name="connsiteY0" fmla="*/ 77823 h 778234"/>
              <a:gd name="connsiteX1" fmla="*/ 77823 w 1297058"/>
              <a:gd name="connsiteY1" fmla="*/ 0 h 778234"/>
              <a:gd name="connsiteX2" fmla="*/ 1219235 w 1297058"/>
              <a:gd name="connsiteY2" fmla="*/ 0 h 778234"/>
              <a:gd name="connsiteX3" fmla="*/ 1297058 w 1297058"/>
              <a:gd name="connsiteY3" fmla="*/ 77823 h 778234"/>
              <a:gd name="connsiteX4" fmla="*/ 1297058 w 1297058"/>
              <a:gd name="connsiteY4" fmla="*/ 700411 h 778234"/>
              <a:gd name="connsiteX5" fmla="*/ 1219235 w 1297058"/>
              <a:gd name="connsiteY5" fmla="*/ 778234 h 778234"/>
              <a:gd name="connsiteX6" fmla="*/ 77823 w 1297058"/>
              <a:gd name="connsiteY6" fmla="*/ 778234 h 778234"/>
              <a:gd name="connsiteX7" fmla="*/ 0 w 1297058"/>
              <a:gd name="connsiteY7" fmla="*/ 700411 h 778234"/>
              <a:gd name="connsiteX8" fmla="*/ 0 w 1297058"/>
              <a:gd name="connsiteY8" fmla="*/ 77823 h 778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97058" h="778234">
                <a:moveTo>
                  <a:pt x="0" y="77823"/>
                </a:moveTo>
                <a:cubicBezTo>
                  <a:pt x="0" y="34843"/>
                  <a:pt x="34843" y="0"/>
                  <a:pt x="77823" y="0"/>
                </a:cubicBezTo>
                <a:lnTo>
                  <a:pt x="1219235" y="0"/>
                </a:lnTo>
                <a:cubicBezTo>
                  <a:pt x="1262215" y="0"/>
                  <a:pt x="1297058" y="34843"/>
                  <a:pt x="1297058" y="77823"/>
                </a:cubicBezTo>
                <a:lnTo>
                  <a:pt x="1297058" y="700411"/>
                </a:lnTo>
                <a:cubicBezTo>
                  <a:pt x="1297058" y="743391"/>
                  <a:pt x="1262215" y="778234"/>
                  <a:pt x="1219235" y="778234"/>
                </a:cubicBezTo>
                <a:lnTo>
                  <a:pt x="77823" y="778234"/>
                </a:lnTo>
                <a:cubicBezTo>
                  <a:pt x="34843" y="778234"/>
                  <a:pt x="0" y="743391"/>
                  <a:pt x="0" y="700411"/>
                </a:cubicBezTo>
                <a:lnTo>
                  <a:pt x="0" y="77823"/>
                </a:lnTo>
                <a:close/>
              </a:path>
            </a:pathLst>
          </a:custGeom>
          <a:solidFill>
            <a:srgbClr val="A1C74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754" tIns="83754" rIns="83754" bIns="83754" numCol="1" spcCol="1270" anchor="ctr" anchorCtr="0">
            <a:noAutofit/>
          </a:bodyPr>
          <a:lstStyle/>
          <a:p>
            <a:pPr lvl="0" algn="ctr" defTabSz="711200">
              <a:lnSpc>
                <a:spcPct val="90000"/>
              </a:lnSpc>
              <a:spcBef>
                <a:spcPct val="0"/>
              </a:spcBef>
              <a:spcAft>
                <a:spcPct val="35000"/>
              </a:spcAft>
            </a:pPr>
            <a:r>
              <a:rPr lang="en-US" sz="1600" kern="1200" dirty="0" smtClean="0"/>
              <a:t>Adjourning</a:t>
            </a:r>
            <a:endParaRPr lang="nl-NL" sz="1600" kern="1200" dirty="0"/>
          </a:p>
        </p:txBody>
      </p:sp>
      <p:sp>
        <p:nvSpPr>
          <p:cNvPr id="6" name="TextBox 5"/>
          <p:cNvSpPr txBox="1"/>
          <p:nvPr/>
        </p:nvSpPr>
        <p:spPr>
          <a:xfrm>
            <a:off x="107504" y="6497239"/>
            <a:ext cx="7200800" cy="276999"/>
          </a:xfrm>
          <a:prstGeom prst="rect">
            <a:avLst/>
          </a:prstGeom>
          <a:noFill/>
        </p:spPr>
        <p:txBody>
          <a:bodyPr wrap="square" rtlCol="0">
            <a:spAutoFit/>
          </a:bodyPr>
          <a:lstStyle/>
          <a:p>
            <a:r>
              <a:rPr lang="nl-NL" sz="1200" dirty="0" smtClean="0">
                <a:solidFill>
                  <a:schemeClr val="tx1">
                    <a:lumMod val="65000"/>
                    <a:lumOff val="35000"/>
                  </a:schemeClr>
                </a:solidFill>
              </a:rPr>
              <a:t>Bron: </a:t>
            </a:r>
            <a:r>
              <a:rPr lang="nl-NL" sz="1200" dirty="0" err="1">
                <a:solidFill>
                  <a:schemeClr val="tx1">
                    <a:lumMod val="65000"/>
                    <a:lumOff val="35000"/>
                  </a:schemeClr>
                </a:solidFill>
              </a:rPr>
              <a:t>Tuckman</a:t>
            </a:r>
            <a:r>
              <a:rPr lang="nl-NL" sz="1200" dirty="0">
                <a:solidFill>
                  <a:schemeClr val="tx1">
                    <a:lumMod val="65000"/>
                    <a:lumOff val="35000"/>
                  </a:schemeClr>
                </a:solidFill>
              </a:rPr>
              <a:t> </a:t>
            </a:r>
            <a:r>
              <a:rPr lang="nl-NL" sz="1200" dirty="0" smtClean="0">
                <a:solidFill>
                  <a:schemeClr val="tx1">
                    <a:lumMod val="65000"/>
                    <a:lumOff val="35000"/>
                  </a:schemeClr>
                </a:solidFill>
              </a:rPr>
              <a:t>&amp; Jensen </a:t>
            </a:r>
            <a:r>
              <a:rPr lang="nl-NL" sz="1200" dirty="0">
                <a:solidFill>
                  <a:schemeClr val="tx1">
                    <a:lumMod val="65000"/>
                    <a:lumOff val="35000"/>
                  </a:schemeClr>
                </a:solidFill>
              </a:rPr>
              <a:t>(1977)</a:t>
            </a:r>
          </a:p>
        </p:txBody>
      </p:sp>
    </p:spTree>
    <p:extLst>
      <p:ext uri="{BB962C8B-B14F-4D97-AF65-F5344CB8AC3E}">
        <p14:creationId xmlns:p14="http://schemas.microsoft.com/office/powerpoint/2010/main" val="67702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5" grpId="0" animBg="1"/>
      <p:bldP spid="8" grpId="0" animBg="1"/>
      <p:bldP spid="10" grpId="0" animBg="1"/>
      <p:bldP spid="12"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64704"/>
            <a:ext cx="7772400" cy="574576"/>
          </a:xfrm>
        </p:spPr>
        <p:txBody>
          <a:bodyPr/>
          <a:lstStyle/>
          <a:p>
            <a:r>
              <a:rPr lang="en-US" dirty="0" err="1" smtClean="0"/>
              <a:t>Niveau</a:t>
            </a:r>
            <a:r>
              <a:rPr lang="en-US" dirty="0" smtClean="0"/>
              <a:t> van </a:t>
            </a:r>
            <a:r>
              <a:rPr lang="en-US" dirty="0" err="1" smtClean="0"/>
              <a:t>communicatie</a:t>
            </a:r>
            <a:endParaRPr lang="nl-NL" dirty="0"/>
          </a:p>
        </p:txBody>
      </p:sp>
      <p:sp>
        <p:nvSpPr>
          <p:cNvPr id="13" name="Content Placeholder 2"/>
          <p:cNvSpPr txBox="1">
            <a:spLocks/>
          </p:cNvSpPr>
          <p:nvPr/>
        </p:nvSpPr>
        <p:spPr bwMode="auto">
          <a:xfrm>
            <a:off x="2585009" y="5578293"/>
            <a:ext cx="1829645" cy="442995"/>
          </a:xfrm>
          <a:prstGeom prst="rect">
            <a:avLst/>
          </a:prstGeom>
          <a:solidFill>
            <a:srgbClr val="A1C742"/>
          </a:solidFill>
          <a:ln>
            <a:noFill/>
          </a:ln>
          <a:effectLs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pPr algn="ctr"/>
            <a:r>
              <a:rPr lang="en-US" sz="1800" kern="0" dirty="0" smtClean="0">
                <a:solidFill>
                  <a:schemeClr val="bg1"/>
                </a:solidFill>
              </a:rPr>
              <a:t>Procedure</a:t>
            </a:r>
          </a:p>
        </p:txBody>
      </p:sp>
      <p:sp>
        <p:nvSpPr>
          <p:cNvPr id="3" name="Content Placeholder 2"/>
          <p:cNvSpPr txBox="1">
            <a:spLocks/>
          </p:cNvSpPr>
          <p:nvPr/>
        </p:nvSpPr>
        <p:spPr bwMode="auto">
          <a:xfrm>
            <a:off x="448773" y="5578293"/>
            <a:ext cx="1829645" cy="442995"/>
          </a:xfrm>
          <a:prstGeom prst="rect">
            <a:avLst/>
          </a:prstGeom>
          <a:solidFill>
            <a:srgbClr val="A1C742"/>
          </a:solidFill>
          <a:ln>
            <a:noFill/>
          </a:ln>
          <a:effectLs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pPr algn="ctr"/>
            <a:r>
              <a:rPr lang="en-US" sz="1800" kern="0" dirty="0" err="1" smtClean="0">
                <a:solidFill>
                  <a:schemeClr val="bg1"/>
                </a:solidFill>
              </a:rPr>
              <a:t>Inhoud</a:t>
            </a:r>
            <a:endParaRPr lang="en-US" sz="1800" kern="0" dirty="0" smtClean="0">
              <a:solidFill>
                <a:schemeClr val="bg1"/>
              </a:solidFill>
            </a:endParaRPr>
          </a:p>
        </p:txBody>
      </p:sp>
      <p:sp>
        <p:nvSpPr>
          <p:cNvPr id="10" name="TextBox 9"/>
          <p:cNvSpPr txBox="1"/>
          <p:nvPr/>
        </p:nvSpPr>
        <p:spPr>
          <a:xfrm>
            <a:off x="107504" y="6308562"/>
            <a:ext cx="7200800" cy="900246"/>
          </a:xfrm>
          <a:prstGeom prst="rect">
            <a:avLst/>
          </a:prstGeom>
          <a:noFill/>
        </p:spPr>
        <p:txBody>
          <a:bodyPr wrap="square" rtlCol="0">
            <a:spAutoFit/>
          </a:bodyPr>
          <a:lstStyle/>
          <a:p>
            <a:r>
              <a:rPr lang="nl-NL" sz="1050" u="sng" dirty="0" smtClean="0">
                <a:solidFill>
                  <a:schemeClr val="bg1">
                    <a:lumMod val="95000"/>
                  </a:schemeClr>
                </a:solidFill>
              </a:rPr>
              <a:t>Bron: </a:t>
            </a:r>
            <a:r>
              <a:rPr lang="nl-NL" sz="1050" u="sng" dirty="0">
                <a:solidFill>
                  <a:schemeClr val="bg1">
                    <a:lumMod val="95000"/>
                  </a:schemeClr>
                </a:solidFill>
              </a:rPr>
              <a:t>http://contentmarketingblog.nl/?</a:t>
            </a:r>
            <a:r>
              <a:rPr lang="nl-NL" sz="1050" u="sng" dirty="0" smtClean="0">
                <a:solidFill>
                  <a:schemeClr val="bg1">
                    <a:lumMod val="95000"/>
                  </a:schemeClr>
                </a:solidFill>
              </a:rPr>
              <a:t>p=516</a:t>
            </a:r>
            <a:r>
              <a:rPr lang="nl-NL" sz="1050" u="sng" dirty="0">
                <a:solidFill>
                  <a:schemeClr val="bg1">
                    <a:lumMod val="95000"/>
                  </a:schemeClr>
                </a:solidFill>
              </a:rPr>
              <a:t> </a:t>
            </a:r>
            <a:r>
              <a:rPr lang="nl-NL" sz="1050" u="sng" dirty="0" smtClean="0">
                <a:solidFill>
                  <a:schemeClr val="bg1">
                    <a:lumMod val="95000"/>
                  </a:schemeClr>
                </a:solidFill>
              </a:rPr>
              <a:t>https</a:t>
            </a:r>
            <a:r>
              <a:rPr lang="nl-NL" sz="1050" u="sng" dirty="0">
                <a:solidFill>
                  <a:schemeClr val="bg1">
                    <a:lumMod val="95000"/>
                  </a:schemeClr>
                </a:solidFill>
              </a:rPr>
              <a:t>://www.pinterest.com/powerfulpoint/process-maps</a:t>
            </a:r>
            <a:r>
              <a:rPr lang="nl-NL" sz="1050" u="sng" dirty="0" smtClean="0">
                <a:solidFill>
                  <a:schemeClr val="bg1">
                    <a:lumMod val="95000"/>
                  </a:schemeClr>
                </a:solidFill>
              </a:rPr>
              <a:t>/</a:t>
            </a:r>
          </a:p>
          <a:p>
            <a:r>
              <a:rPr lang="nl-NL" sz="1050" u="sng" dirty="0">
                <a:solidFill>
                  <a:schemeClr val="bg1">
                    <a:lumMod val="95000"/>
                  </a:schemeClr>
                </a:solidFill>
              </a:rPr>
              <a:t>http://cutcaster.com/photo/801088462-Speech-social-interaction-bubbles</a:t>
            </a:r>
            <a:r>
              <a:rPr lang="nl-NL" sz="1050" u="sng" dirty="0" smtClean="0">
                <a:solidFill>
                  <a:schemeClr val="bg1">
                    <a:lumMod val="95000"/>
                  </a:schemeClr>
                </a:solidFill>
              </a:rPr>
              <a:t>/</a:t>
            </a:r>
          </a:p>
          <a:p>
            <a:r>
              <a:rPr lang="nl-NL" sz="1050" u="sng" dirty="0">
                <a:solidFill>
                  <a:schemeClr val="bg1">
                    <a:lumMod val="95000"/>
                  </a:schemeClr>
                </a:solidFill>
              </a:rPr>
              <a:t>http://psycho-welzijn.blogspot.nl/2012/03/wat-als-ons-gevoel-slimmer-is-dan-ons.html</a:t>
            </a:r>
            <a:endParaRPr lang="nl-NL" sz="1050" u="sng" dirty="0" smtClean="0">
              <a:solidFill>
                <a:schemeClr val="bg1">
                  <a:lumMod val="95000"/>
                </a:schemeClr>
              </a:solidFill>
            </a:endParaRPr>
          </a:p>
          <a:p>
            <a:endParaRPr lang="nl-NL" sz="1050" u="sng" dirty="0" smtClean="0">
              <a:solidFill>
                <a:schemeClr val="bg1">
                  <a:lumMod val="95000"/>
                </a:schemeClr>
              </a:solidFill>
            </a:endParaRPr>
          </a:p>
          <a:p>
            <a:endParaRPr lang="nl-NL" sz="1050" u="sng" dirty="0" err="1">
              <a:solidFill>
                <a:schemeClr val="bg1">
                  <a:lumMod val="95000"/>
                </a:schemeClr>
              </a:solidFill>
            </a:endParaRPr>
          </a:p>
        </p:txBody>
      </p:sp>
      <p:sp>
        <p:nvSpPr>
          <p:cNvPr id="14" name="Content Placeholder 2"/>
          <p:cNvSpPr txBox="1">
            <a:spLocks/>
          </p:cNvSpPr>
          <p:nvPr/>
        </p:nvSpPr>
        <p:spPr bwMode="auto">
          <a:xfrm>
            <a:off x="4721247" y="5578293"/>
            <a:ext cx="1829645" cy="442995"/>
          </a:xfrm>
          <a:prstGeom prst="rect">
            <a:avLst/>
          </a:prstGeom>
          <a:solidFill>
            <a:srgbClr val="A1C742"/>
          </a:solidFill>
          <a:ln>
            <a:noFill/>
          </a:ln>
          <a:effectLs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pPr algn="ctr"/>
            <a:r>
              <a:rPr lang="en-US" sz="1800" kern="0" dirty="0" err="1" smtClean="0">
                <a:solidFill>
                  <a:schemeClr val="bg1"/>
                </a:solidFill>
              </a:rPr>
              <a:t>Interactie</a:t>
            </a:r>
            <a:endParaRPr lang="en-US" sz="1800" kern="0" dirty="0" smtClean="0">
              <a:solidFill>
                <a:schemeClr val="bg1"/>
              </a:solidFill>
            </a:endParaRPr>
          </a:p>
        </p:txBody>
      </p:sp>
      <p:sp>
        <p:nvSpPr>
          <p:cNvPr id="15" name="Content Placeholder 2"/>
          <p:cNvSpPr txBox="1">
            <a:spLocks/>
          </p:cNvSpPr>
          <p:nvPr/>
        </p:nvSpPr>
        <p:spPr bwMode="auto">
          <a:xfrm>
            <a:off x="6857484" y="5578293"/>
            <a:ext cx="1829645" cy="442995"/>
          </a:xfrm>
          <a:prstGeom prst="rect">
            <a:avLst/>
          </a:prstGeom>
          <a:solidFill>
            <a:srgbClr val="A1C742"/>
          </a:solidFill>
          <a:ln>
            <a:noFill/>
          </a:ln>
          <a:effectLs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pPr algn="ctr"/>
            <a:r>
              <a:rPr lang="en-US" sz="1800" kern="0" dirty="0" err="1" smtClean="0">
                <a:solidFill>
                  <a:schemeClr val="bg1"/>
                </a:solidFill>
              </a:rPr>
              <a:t>Gevoel</a:t>
            </a:r>
            <a:endParaRPr lang="en-US" sz="1800" kern="0" dirty="0" smtClean="0">
              <a:solidFill>
                <a:schemeClr val="bg1"/>
              </a:solidFill>
            </a:endParaRPr>
          </a:p>
        </p:txBody>
      </p:sp>
    </p:spTree>
    <p:extLst>
      <p:ext uri="{BB962C8B-B14F-4D97-AF65-F5344CB8AC3E}">
        <p14:creationId xmlns:p14="http://schemas.microsoft.com/office/powerpoint/2010/main" val="3329776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Opdracht</a:t>
            </a:r>
            <a:endParaRPr lang="nl-NL" dirty="0"/>
          </a:p>
        </p:txBody>
      </p:sp>
      <p:sp>
        <p:nvSpPr>
          <p:cNvPr id="9" name="Content Placeholder 2"/>
          <p:cNvSpPr txBox="1">
            <a:spLocks/>
          </p:cNvSpPr>
          <p:nvPr/>
        </p:nvSpPr>
        <p:spPr bwMode="auto">
          <a:xfrm>
            <a:off x="685800" y="1988840"/>
            <a:ext cx="7772400"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kern="0" dirty="0" smtClean="0"/>
              <a:t>Inventariseer voor jezelf de samenwerking met de SWL groep vorig studiejaar:</a:t>
            </a:r>
          </a:p>
          <a:p>
            <a:pPr marL="914400" lvl="1" indent="-457200">
              <a:buFont typeface="+mj-lt"/>
              <a:buAutoNum type="arabicPeriod"/>
            </a:pPr>
            <a:r>
              <a:rPr lang="nl-NL" kern="0" dirty="0" smtClean="0"/>
              <a:t>Wat heb jij bijgedragen aan de samenwerking?</a:t>
            </a:r>
          </a:p>
          <a:p>
            <a:pPr marL="914400" lvl="1" indent="-457200">
              <a:buFont typeface="+mj-lt"/>
              <a:buAutoNum type="arabicPeriod"/>
            </a:pPr>
            <a:r>
              <a:rPr lang="nl-NL" kern="0" dirty="0" smtClean="0"/>
              <a:t>Waar heb je je aan geïrriteerd in de samenwerking?</a:t>
            </a:r>
          </a:p>
          <a:p>
            <a:pPr marL="914400" lvl="1" indent="-457200">
              <a:buFont typeface="+mj-lt"/>
              <a:buAutoNum type="arabicPeriod"/>
            </a:pPr>
            <a:r>
              <a:rPr lang="en-US" kern="0" dirty="0" err="1" smtClean="0"/>
              <a:t>Wat</a:t>
            </a:r>
            <a:r>
              <a:rPr lang="en-US" kern="0" dirty="0" smtClean="0"/>
              <a:t> </a:t>
            </a:r>
            <a:r>
              <a:rPr lang="en-US" kern="0" dirty="0" err="1" smtClean="0"/>
              <a:t>heb</a:t>
            </a:r>
            <a:r>
              <a:rPr lang="en-US" kern="0" dirty="0" smtClean="0"/>
              <a:t> je </a:t>
            </a:r>
            <a:r>
              <a:rPr lang="en-US" kern="0" dirty="0" err="1" smtClean="0"/>
              <a:t>hier</a:t>
            </a:r>
            <a:r>
              <a:rPr lang="en-US" kern="0" dirty="0" smtClean="0"/>
              <a:t> </a:t>
            </a:r>
            <a:r>
              <a:rPr lang="en-US" kern="0" dirty="0" err="1" smtClean="0"/>
              <a:t>aan</a:t>
            </a:r>
            <a:r>
              <a:rPr lang="en-US" kern="0" dirty="0" smtClean="0"/>
              <a:t> (</a:t>
            </a:r>
            <a:r>
              <a:rPr lang="en-US" kern="0" dirty="0" err="1" smtClean="0"/>
              <a:t>proberen</a:t>
            </a:r>
            <a:r>
              <a:rPr lang="en-US" kern="0" dirty="0" smtClean="0"/>
              <a:t>) </a:t>
            </a:r>
            <a:r>
              <a:rPr lang="en-US" kern="0" dirty="0" err="1" smtClean="0"/>
              <a:t>te</a:t>
            </a:r>
            <a:r>
              <a:rPr lang="en-US" kern="0" dirty="0" smtClean="0"/>
              <a:t> </a:t>
            </a:r>
            <a:r>
              <a:rPr lang="en-US" kern="0" dirty="0" err="1" smtClean="0"/>
              <a:t>doen</a:t>
            </a:r>
            <a:r>
              <a:rPr lang="en-US" kern="0" dirty="0" smtClean="0"/>
              <a:t>?</a:t>
            </a:r>
            <a:endParaRPr lang="nl-NL" kern="0" dirty="0" smtClean="0"/>
          </a:p>
          <a:p>
            <a:pPr marL="914400" lvl="1" indent="-457200">
              <a:buFont typeface="+mj-lt"/>
              <a:buAutoNum type="arabicPeriod"/>
            </a:pPr>
            <a:r>
              <a:rPr lang="nl-NL" kern="0" dirty="0" smtClean="0"/>
              <a:t>Welke vaardigheden brachten anderen aan binnen de samenwerking die jij zelf mist?</a:t>
            </a:r>
          </a:p>
          <a:p>
            <a:pPr marL="914400" lvl="1" indent="-457200">
              <a:buFont typeface="+mj-lt"/>
              <a:buAutoNum type="arabicPeriod"/>
            </a:pPr>
            <a:r>
              <a:rPr lang="en-US" kern="0" dirty="0" err="1" smtClean="0"/>
              <a:t>Herken</a:t>
            </a:r>
            <a:r>
              <a:rPr lang="en-US" kern="0" dirty="0" smtClean="0"/>
              <a:t> </a:t>
            </a:r>
            <a:r>
              <a:rPr lang="en-US" kern="0" dirty="0" err="1" smtClean="0"/>
              <a:t>jij</a:t>
            </a:r>
            <a:r>
              <a:rPr lang="en-US" kern="0" dirty="0" smtClean="0"/>
              <a:t> de </a:t>
            </a:r>
            <a:r>
              <a:rPr lang="en-US" kern="0" dirty="0" err="1" smtClean="0"/>
              <a:t>vijf</a:t>
            </a:r>
            <a:r>
              <a:rPr lang="en-US" kern="0" dirty="0" smtClean="0"/>
              <a:t> </a:t>
            </a:r>
            <a:r>
              <a:rPr lang="en-US" kern="0" dirty="0" err="1" smtClean="0"/>
              <a:t>fases</a:t>
            </a:r>
            <a:r>
              <a:rPr lang="en-US" kern="0" dirty="0" smtClean="0"/>
              <a:t> </a:t>
            </a:r>
            <a:r>
              <a:rPr lang="en-US" kern="0" dirty="0" err="1" smtClean="0"/>
              <a:t>uit</a:t>
            </a:r>
            <a:r>
              <a:rPr lang="en-US" kern="0" dirty="0" smtClean="0"/>
              <a:t> het model van Tuckman &amp; Jensen in de </a:t>
            </a:r>
            <a:r>
              <a:rPr lang="en-US" kern="0" dirty="0" err="1" smtClean="0"/>
              <a:t>ontwikkeling</a:t>
            </a:r>
            <a:r>
              <a:rPr lang="en-US" kern="0" dirty="0" smtClean="0"/>
              <a:t> van de LWGB </a:t>
            </a:r>
            <a:r>
              <a:rPr lang="en-US" kern="0" dirty="0" err="1" smtClean="0"/>
              <a:t>groep</a:t>
            </a:r>
            <a:r>
              <a:rPr lang="en-US" kern="0" dirty="0" smtClean="0"/>
              <a:t>? </a:t>
            </a:r>
            <a:r>
              <a:rPr lang="en-US" kern="0" dirty="0"/>
              <a:t/>
            </a:r>
            <a:br>
              <a:rPr lang="en-US" kern="0" dirty="0"/>
            </a:br>
            <a:r>
              <a:rPr lang="en-US" kern="0" dirty="0"/>
              <a:t>(</a:t>
            </a:r>
            <a:r>
              <a:rPr lang="en-US" kern="0" dirty="0" smtClean="0"/>
              <a:t>Forming – Storming – Norming – Performing – </a:t>
            </a:r>
            <a:r>
              <a:rPr lang="en-US" kern="0" dirty="0" err="1" smtClean="0"/>
              <a:t>Ajourning</a:t>
            </a:r>
            <a:r>
              <a:rPr lang="en-US" kern="0" dirty="0" smtClean="0"/>
              <a:t>)</a:t>
            </a:r>
            <a:endParaRPr lang="nl-NL" kern="0" dirty="0" smtClean="0"/>
          </a:p>
          <a:p>
            <a:pPr marL="914400" lvl="1" indent="-457200">
              <a:buFont typeface="+mj-lt"/>
              <a:buAutoNum type="arabicPeriod"/>
            </a:pPr>
            <a:r>
              <a:rPr lang="nl-NL" kern="0" dirty="0" smtClean="0"/>
              <a:t>Herken je het onderscheid in niveau van communicatie terug?</a:t>
            </a:r>
            <a:br>
              <a:rPr lang="nl-NL" kern="0" dirty="0" smtClean="0"/>
            </a:br>
            <a:r>
              <a:rPr lang="nl-NL" kern="0" dirty="0" smtClean="0"/>
              <a:t>(Inhoud – Procedure – Interactie – Gevoel)</a:t>
            </a:r>
          </a:p>
        </p:txBody>
      </p:sp>
    </p:spTree>
    <p:extLst>
      <p:ext uri="{BB962C8B-B14F-4D97-AF65-F5344CB8AC3E}">
        <p14:creationId xmlns:p14="http://schemas.microsoft.com/office/powerpoint/2010/main" val="395996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764704"/>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tangle 5"/>
          <p:cNvSpPr/>
          <p:nvPr/>
        </p:nvSpPr>
        <p:spPr>
          <a:xfrm>
            <a:off x="0" y="6093296"/>
            <a:ext cx="9144000" cy="764704"/>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685800" y="477416"/>
            <a:ext cx="7772400" cy="574576"/>
          </a:xfrm>
        </p:spPr>
        <p:txBody>
          <a:bodyPr/>
          <a:lstStyle/>
          <a:p>
            <a:r>
              <a:rPr lang="en-US" dirty="0" smtClean="0">
                <a:solidFill>
                  <a:schemeClr val="bg1"/>
                </a:solidFill>
              </a:rPr>
              <a:t>24h Ego Test</a:t>
            </a:r>
            <a:endParaRPr lang="nl-NL" dirty="0">
              <a:solidFill>
                <a:schemeClr val="bg1"/>
              </a:solidFill>
            </a:endParaRPr>
          </a:p>
        </p:txBody>
      </p:sp>
      <p:sp>
        <p:nvSpPr>
          <p:cNvPr id="4" name="Rectangle 3"/>
          <p:cNvSpPr/>
          <p:nvPr/>
        </p:nvSpPr>
        <p:spPr>
          <a:xfrm>
            <a:off x="2286000" y="2397949"/>
            <a:ext cx="4572000" cy="584775"/>
          </a:xfrm>
          <a:prstGeom prst="rect">
            <a:avLst/>
          </a:prstGeom>
        </p:spPr>
        <p:txBody>
          <a:bodyPr>
            <a:spAutoFit/>
          </a:bodyPr>
          <a:lstStyle/>
          <a:p>
            <a:endParaRPr lang="nl-NL" dirty="0"/>
          </a:p>
        </p:txBody>
      </p:sp>
      <p:sp>
        <p:nvSpPr>
          <p:cNvPr id="8" name="TextBox 7"/>
          <p:cNvSpPr txBox="1"/>
          <p:nvPr/>
        </p:nvSpPr>
        <p:spPr>
          <a:xfrm>
            <a:off x="107504" y="6454497"/>
            <a:ext cx="7560840" cy="261610"/>
          </a:xfrm>
          <a:prstGeom prst="rect">
            <a:avLst/>
          </a:prstGeom>
          <a:noFill/>
        </p:spPr>
        <p:txBody>
          <a:bodyPr wrap="square" rtlCol="0">
            <a:spAutoFit/>
          </a:bodyPr>
          <a:lstStyle/>
          <a:p>
            <a:r>
              <a:rPr lang="nl-NL" sz="1100" dirty="0" smtClean="0">
                <a:solidFill>
                  <a:schemeClr val="tx1">
                    <a:lumMod val="75000"/>
                    <a:lumOff val="25000"/>
                  </a:schemeClr>
                </a:solidFill>
              </a:rPr>
              <a:t>Bron</a:t>
            </a:r>
            <a:r>
              <a:rPr lang="nl-NL" sz="1100" dirty="0">
                <a:solidFill>
                  <a:schemeClr val="tx1">
                    <a:lumMod val="75000"/>
                    <a:lumOff val="25000"/>
                  </a:schemeClr>
                </a:solidFill>
              </a:rPr>
              <a:t>: http://www.whoisjaylamm.com/2014/06/17/misconception-ego</a:t>
            </a:r>
            <a:r>
              <a:rPr lang="nl-NL" sz="1100" dirty="0" smtClean="0">
                <a:solidFill>
                  <a:schemeClr val="tx1">
                    <a:lumMod val="75000"/>
                    <a:lumOff val="25000"/>
                  </a:schemeClr>
                </a:solidFill>
              </a:rPr>
              <a:t>/</a:t>
            </a:r>
            <a:endParaRPr lang="nl-NL" sz="1100" dirty="0">
              <a:solidFill>
                <a:schemeClr val="tx1">
                  <a:lumMod val="75000"/>
                  <a:lumOff val="25000"/>
                </a:schemeClr>
              </a:solidFill>
            </a:endParaRPr>
          </a:p>
        </p:txBody>
      </p:sp>
    </p:spTree>
    <p:extLst>
      <p:ext uri="{BB962C8B-B14F-4D97-AF65-F5344CB8AC3E}">
        <p14:creationId xmlns:p14="http://schemas.microsoft.com/office/powerpoint/2010/main" val="1829303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093296"/>
            <a:ext cx="9144000" cy="764704"/>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extBox 4"/>
          <p:cNvSpPr txBox="1"/>
          <p:nvPr/>
        </p:nvSpPr>
        <p:spPr>
          <a:xfrm>
            <a:off x="107504" y="6454497"/>
            <a:ext cx="7560840" cy="261610"/>
          </a:xfrm>
          <a:prstGeom prst="rect">
            <a:avLst/>
          </a:prstGeom>
          <a:noFill/>
        </p:spPr>
        <p:txBody>
          <a:bodyPr wrap="square" rtlCol="0">
            <a:spAutoFit/>
          </a:bodyPr>
          <a:lstStyle/>
          <a:p>
            <a:r>
              <a:rPr lang="nl-NL" sz="1100" dirty="0" smtClean="0">
                <a:solidFill>
                  <a:schemeClr val="tx1">
                    <a:lumMod val="65000"/>
                    <a:lumOff val="35000"/>
                  </a:schemeClr>
                </a:solidFill>
              </a:rPr>
              <a:t>Bron: </a:t>
            </a:r>
            <a:r>
              <a:rPr lang="nl-NL" sz="1100" dirty="0">
                <a:solidFill>
                  <a:schemeClr val="tx1">
                    <a:lumMod val="65000"/>
                    <a:lumOff val="35000"/>
                  </a:schemeClr>
                </a:solidFill>
              </a:rPr>
              <a:t>https://www.youtube.com/watch?v=OmHsQ-JRnsI</a:t>
            </a:r>
          </a:p>
        </p:txBody>
      </p:sp>
      <p:pic>
        <p:nvPicPr>
          <p:cNvPr id="3" name="OmHsQ-JRnsI"/>
          <p:cNvPicPr>
            <a:picLocks noRot="1" noChangeAspect="1"/>
          </p:cNvPicPr>
          <p:nvPr>
            <a:videoFile r:link="rId1"/>
          </p:nvPr>
        </p:nvPicPr>
        <p:blipFill>
          <a:blip r:embed="rId4"/>
          <a:stretch>
            <a:fillRect/>
          </a:stretch>
        </p:blipFill>
        <p:spPr>
          <a:xfrm>
            <a:off x="-19837" y="980728"/>
            <a:ext cx="9163837" cy="5154658"/>
          </a:xfrm>
          <a:prstGeom prst="rect">
            <a:avLst/>
          </a:prstGeom>
        </p:spPr>
      </p:pic>
      <p:sp>
        <p:nvSpPr>
          <p:cNvPr id="7" name="Rectangle 6"/>
          <p:cNvSpPr/>
          <p:nvPr/>
        </p:nvSpPr>
        <p:spPr>
          <a:xfrm>
            <a:off x="0" y="0"/>
            <a:ext cx="9144000" cy="98072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90326026"/>
      </p:ext>
    </p:extLst>
  </p:cSld>
  <p:clrMapOvr>
    <a:masterClrMapping/>
  </p:clrMapOvr>
  <p:timing>
    <p:tnLst>
      <p:par>
        <p:cTn id="1" dur="indefinite" restart="never" nodeType="tmRoot"/>
      </p:par>
    </p:tnLst>
  </p:timing>
</p:sld>
</file>

<file path=ppt/theme/theme1.xml><?xml version="1.0" encoding="utf-8"?>
<a:theme xmlns:a="http://schemas.openxmlformats.org/drawingml/2006/main" name="Saxion Nederlands">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Lucida Sans Unicode"/>
        <a:ea typeface=""/>
        <a:cs typeface=""/>
      </a:majorFont>
      <a:minorFont>
        <a:latin typeface="Lucida Sans Unicod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Saxion Nederlands</Template>
  <TotalTime>0</TotalTime>
  <Words>1605</Words>
  <Application>Microsoft Office PowerPoint</Application>
  <PresentationFormat>On-screen Show (4:3)</PresentationFormat>
  <Paragraphs>160</Paragraphs>
  <Slides>16</Slides>
  <Notes>16</Notes>
  <HiddenSlides>0</HiddenSlides>
  <MMClips>2</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Lucida Sans Unicode</vt:lpstr>
      <vt:lpstr>Saxion Nederlands</vt:lpstr>
      <vt:lpstr>Custom Design</vt:lpstr>
      <vt:lpstr>CS1 (S) Communiceren in groepen (1) </vt:lpstr>
      <vt:lpstr>Programma</vt:lpstr>
      <vt:lpstr>PowerPoint Presentation</vt:lpstr>
      <vt:lpstr>PowerPoint Presentation</vt:lpstr>
      <vt:lpstr>Model van Tuckman &amp; Jensen: fases in groepsvorming</vt:lpstr>
      <vt:lpstr>Niveau van communicatie</vt:lpstr>
      <vt:lpstr>Opdracht</vt:lpstr>
      <vt:lpstr>24h Ego Test</vt:lpstr>
      <vt:lpstr>PowerPoint Presentation</vt:lpstr>
      <vt:lpstr>Drama driehoek</vt:lpstr>
      <vt:lpstr>Opdracht</vt:lpstr>
      <vt:lpstr>PowerPoint Presentation</vt:lpstr>
      <vt:lpstr>PowerPoint Presentation</vt:lpstr>
      <vt:lpstr>PowerPoint Presentation</vt:lpstr>
      <vt:lpstr>Opdracht</vt:lpstr>
      <vt:lpstr>Volgende les</vt:lpstr>
    </vt:vector>
  </TitlesOfParts>
  <Company>Saxion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Marij Tummers-Poels</dc:creator>
  <cp:lastModifiedBy>Saxion</cp:lastModifiedBy>
  <cp:revision>122</cp:revision>
  <cp:lastPrinted>2015-04-09T07:03:27Z</cp:lastPrinted>
  <dcterms:created xsi:type="dcterms:W3CDTF">2012-01-30T15:24:14Z</dcterms:created>
  <dcterms:modified xsi:type="dcterms:W3CDTF">2020-03-24T07:39:52Z</dcterms:modified>
</cp:coreProperties>
</file>