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65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D20371C4-3352-49B9-87ED-98577464972B}" type="datetimeFigureOut">
              <a:rPr lang="nl-NL" smtClean="0"/>
              <a:pPr/>
              <a:t>18-1-2014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4553A3E2-F0A9-4DAB-BCDA-C2E38DE813E8}" type="slidenum">
              <a:rPr lang="nl-NL" smtClean="0"/>
              <a:pPr/>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D20371C4-3352-49B9-87ED-98577464972B}" type="datetimeFigureOut">
              <a:rPr lang="nl-NL" smtClean="0"/>
              <a:pPr/>
              <a:t>18-1-2014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4553A3E2-F0A9-4DAB-BCDA-C2E38DE813E8}" type="slidenum">
              <a:rPr lang="nl-NL" smtClean="0"/>
              <a:pPr/>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D20371C4-3352-49B9-87ED-98577464972B}" type="datetimeFigureOut">
              <a:rPr lang="nl-NL" smtClean="0"/>
              <a:pPr/>
              <a:t>18-1-2014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4553A3E2-F0A9-4DAB-BCDA-C2E38DE813E8}" type="slidenum">
              <a:rPr lang="nl-NL" smtClean="0"/>
              <a:pPr/>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D20371C4-3352-49B9-87ED-98577464972B}" type="datetimeFigureOut">
              <a:rPr lang="nl-NL" smtClean="0"/>
              <a:pPr/>
              <a:t>18-1-2014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4553A3E2-F0A9-4DAB-BCDA-C2E38DE813E8}" type="slidenum">
              <a:rPr lang="nl-NL" smtClean="0"/>
              <a:pPr/>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D20371C4-3352-49B9-87ED-98577464972B}" type="datetimeFigureOut">
              <a:rPr lang="nl-NL" smtClean="0"/>
              <a:pPr/>
              <a:t>18-1-2014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4553A3E2-F0A9-4DAB-BCDA-C2E38DE813E8}" type="slidenum">
              <a:rPr lang="nl-NL" smtClean="0"/>
              <a:pPr/>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D20371C4-3352-49B9-87ED-98577464972B}" type="datetimeFigureOut">
              <a:rPr lang="nl-NL" smtClean="0"/>
              <a:pPr/>
              <a:t>18-1-2014</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4553A3E2-F0A9-4DAB-BCDA-C2E38DE813E8}" type="slidenum">
              <a:rPr lang="nl-NL" smtClean="0"/>
              <a:pPr/>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D20371C4-3352-49B9-87ED-98577464972B}" type="datetimeFigureOut">
              <a:rPr lang="nl-NL" smtClean="0"/>
              <a:pPr/>
              <a:t>18-1-2014</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4553A3E2-F0A9-4DAB-BCDA-C2E38DE813E8}" type="slidenum">
              <a:rPr lang="nl-NL" smtClean="0"/>
              <a:pPr/>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D20371C4-3352-49B9-87ED-98577464972B}" type="datetimeFigureOut">
              <a:rPr lang="nl-NL" smtClean="0"/>
              <a:pPr/>
              <a:t>18-1-2014</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4553A3E2-F0A9-4DAB-BCDA-C2E38DE813E8}" type="slidenum">
              <a:rPr lang="nl-NL" smtClean="0"/>
              <a:pPr/>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D20371C4-3352-49B9-87ED-98577464972B}" type="datetimeFigureOut">
              <a:rPr lang="nl-NL" smtClean="0"/>
              <a:pPr/>
              <a:t>18-1-2014</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4553A3E2-F0A9-4DAB-BCDA-C2E38DE813E8}" type="slidenum">
              <a:rPr lang="nl-NL" smtClean="0"/>
              <a:pPr/>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D20371C4-3352-49B9-87ED-98577464972B}" type="datetimeFigureOut">
              <a:rPr lang="nl-NL" smtClean="0"/>
              <a:pPr/>
              <a:t>18-1-2014</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4553A3E2-F0A9-4DAB-BCDA-C2E38DE813E8}" type="slidenum">
              <a:rPr lang="nl-NL" smtClean="0"/>
              <a:pPr/>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D20371C4-3352-49B9-87ED-98577464972B}" type="datetimeFigureOut">
              <a:rPr lang="nl-NL" smtClean="0"/>
              <a:pPr/>
              <a:t>18-1-2014</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4553A3E2-F0A9-4DAB-BCDA-C2E38DE813E8}" type="slidenum">
              <a:rPr lang="nl-NL" smtClean="0"/>
              <a:pPr/>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0371C4-3352-49B9-87ED-98577464972B}" type="datetimeFigureOut">
              <a:rPr lang="nl-NL" smtClean="0"/>
              <a:pPr/>
              <a:t>18-1-2014</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53A3E2-F0A9-4DAB-BCDA-C2E38DE813E8}" type="slidenum">
              <a:rPr lang="nl-NL" smtClean="0"/>
              <a:pPr/>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3568" y="188640"/>
            <a:ext cx="7772400" cy="1470025"/>
          </a:xfrm>
        </p:spPr>
        <p:txBody>
          <a:bodyPr/>
          <a:lstStyle/>
          <a:p>
            <a:r>
              <a:rPr lang="nl-NL" dirty="0" smtClean="0"/>
              <a:t>De verdringingsreeks</a:t>
            </a:r>
            <a:endParaRPr lang="nl-NL" dirty="0"/>
          </a:p>
        </p:txBody>
      </p:sp>
      <p:sp>
        <p:nvSpPr>
          <p:cNvPr id="4" name="Tekstvak 3"/>
          <p:cNvSpPr txBox="1"/>
          <p:nvPr/>
        </p:nvSpPr>
        <p:spPr>
          <a:xfrm>
            <a:off x="323528" y="6237312"/>
            <a:ext cx="8208912" cy="338554"/>
          </a:xfrm>
          <a:prstGeom prst="rect">
            <a:avLst/>
          </a:prstGeom>
          <a:noFill/>
        </p:spPr>
        <p:txBody>
          <a:bodyPr wrap="square" rtlCol="0">
            <a:spAutoFit/>
          </a:bodyPr>
          <a:lstStyle/>
          <a:p>
            <a:r>
              <a:rPr lang="nl-NL" sz="1600" dirty="0" smtClean="0"/>
              <a:t>Gemaakt door: Bert van Stijn, natuur en scheikunde docent Wellantcollege Rijnsburg</a:t>
            </a:r>
            <a:endParaRPr lang="nl-NL" sz="1600" dirty="0"/>
          </a:p>
        </p:txBody>
      </p:sp>
      <p:sp>
        <p:nvSpPr>
          <p:cNvPr id="5" name="Tekstvak 4"/>
          <p:cNvSpPr txBox="1"/>
          <p:nvPr/>
        </p:nvSpPr>
        <p:spPr>
          <a:xfrm>
            <a:off x="2627784" y="1412776"/>
            <a:ext cx="6048672" cy="584775"/>
          </a:xfrm>
          <a:prstGeom prst="rect">
            <a:avLst/>
          </a:prstGeom>
          <a:noFill/>
        </p:spPr>
        <p:txBody>
          <a:bodyPr wrap="square" rtlCol="0">
            <a:spAutoFit/>
          </a:bodyPr>
          <a:lstStyle/>
          <a:p>
            <a:r>
              <a:rPr lang="nl-NL" sz="3200" b="1" dirty="0" smtClean="0"/>
              <a:t>De wet van de sterkste</a:t>
            </a:r>
            <a:endParaRPr lang="nl-NL" sz="3200" b="1" dirty="0"/>
          </a:p>
        </p:txBody>
      </p:sp>
      <p:pic>
        <p:nvPicPr>
          <p:cNvPr id="12290" name="Picture 2" descr="http://static.skynetblogs.be/media/34169/dyn001_original_400_457_pjpeg_2539015_706cc3a0b507d1226c17f9275b5a9a29.jpg"/>
          <p:cNvPicPr>
            <a:picLocks noChangeAspect="1" noChangeArrowheads="1"/>
          </p:cNvPicPr>
          <p:nvPr/>
        </p:nvPicPr>
        <p:blipFill>
          <a:blip r:embed="rId2" cstate="print"/>
          <a:srcRect/>
          <a:stretch>
            <a:fillRect/>
          </a:stretch>
        </p:blipFill>
        <p:spPr bwMode="auto">
          <a:xfrm>
            <a:off x="1763688" y="404664"/>
            <a:ext cx="5040560" cy="5758841"/>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nodeType="clickEffect">
                                  <p:stCondLst>
                                    <p:cond delay="0"/>
                                  </p:stCondLst>
                                  <p:childTnLst>
                                    <p:set>
                                      <p:cBhvr>
                                        <p:cTn id="11" dur="1" fill="hold">
                                          <p:stCondLst>
                                            <p:cond delay="0"/>
                                          </p:stCondLst>
                                        </p:cTn>
                                        <p:tgtEl>
                                          <p:spTgt spid="12290"/>
                                        </p:tgtEl>
                                        <p:attrNameLst>
                                          <p:attrName>style.visibility</p:attrName>
                                        </p:attrNameLst>
                                      </p:cBhvr>
                                      <p:to>
                                        <p:strVal val="visible"/>
                                      </p:to>
                                    </p:set>
                                    <p:anim calcmode="lin" valueType="num">
                                      <p:cBhvr>
                                        <p:cTn id="12" dur="2000" fill="hold"/>
                                        <p:tgtEl>
                                          <p:spTgt spid="12290"/>
                                        </p:tgtEl>
                                        <p:attrNameLst>
                                          <p:attrName>ppt_w</p:attrName>
                                        </p:attrNameLst>
                                      </p:cBhvr>
                                      <p:tavLst>
                                        <p:tav tm="0">
                                          <p:val>
                                            <p:fltVal val="0"/>
                                          </p:val>
                                        </p:tav>
                                        <p:tav tm="100000">
                                          <p:val>
                                            <p:strVal val="#ppt_w"/>
                                          </p:val>
                                        </p:tav>
                                      </p:tavLst>
                                    </p:anim>
                                    <p:anim calcmode="lin" valueType="num">
                                      <p:cBhvr>
                                        <p:cTn id="13" dur="2000" fill="hold"/>
                                        <p:tgtEl>
                                          <p:spTgt spid="12290"/>
                                        </p:tgtEl>
                                        <p:attrNameLst>
                                          <p:attrName>ppt_h</p:attrName>
                                        </p:attrNameLst>
                                      </p:cBhvr>
                                      <p:tavLst>
                                        <p:tav tm="0">
                                          <p:val>
                                            <p:fltVal val="0"/>
                                          </p:val>
                                        </p:tav>
                                        <p:tav tm="100000">
                                          <p:val>
                                            <p:strVal val="#ppt_h"/>
                                          </p:val>
                                        </p:tav>
                                      </p:tavLst>
                                    </p:anim>
                                    <p:animEffect transition="in" filter="fade">
                                      <p:cBhvr>
                                        <p:cTn id="14" dur="2000"/>
                                        <p:tgtEl>
                                          <p:spTgt spid="122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Ovaal 53"/>
          <p:cNvSpPr/>
          <p:nvPr/>
        </p:nvSpPr>
        <p:spPr>
          <a:xfrm>
            <a:off x="3275856" y="5589240"/>
            <a:ext cx="792088" cy="720080"/>
          </a:xfrm>
          <a:prstGeom prst="ellipse">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5" name="Rechthoek 34"/>
          <p:cNvSpPr/>
          <p:nvPr/>
        </p:nvSpPr>
        <p:spPr>
          <a:xfrm>
            <a:off x="3131840" y="1844824"/>
            <a:ext cx="4320480" cy="4320480"/>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1" name="Ovaal 50"/>
          <p:cNvSpPr/>
          <p:nvPr/>
        </p:nvSpPr>
        <p:spPr>
          <a:xfrm>
            <a:off x="5796136" y="5589240"/>
            <a:ext cx="792088" cy="720080"/>
          </a:xfrm>
          <a:prstGeom prst="ellipse">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5" name="Ovaal 14"/>
          <p:cNvSpPr/>
          <p:nvPr/>
        </p:nvSpPr>
        <p:spPr>
          <a:xfrm>
            <a:off x="395536" y="332656"/>
            <a:ext cx="792088" cy="720080"/>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6" name="Ovaal 15"/>
          <p:cNvSpPr/>
          <p:nvPr/>
        </p:nvSpPr>
        <p:spPr>
          <a:xfrm>
            <a:off x="323528" y="1196752"/>
            <a:ext cx="792088" cy="720080"/>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7" name="Ovaal 16"/>
          <p:cNvSpPr/>
          <p:nvPr/>
        </p:nvSpPr>
        <p:spPr>
          <a:xfrm>
            <a:off x="323528" y="2132856"/>
            <a:ext cx="792088" cy="720080"/>
          </a:xfrm>
          <a:prstGeom prst="ellipse">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9" name="Tekstvak 18"/>
          <p:cNvSpPr txBox="1"/>
          <p:nvPr/>
        </p:nvSpPr>
        <p:spPr>
          <a:xfrm>
            <a:off x="1403648" y="404664"/>
            <a:ext cx="2088232" cy="369332"/>
          </a:xfrm>
          <a:prstGeom prst="rect">
            <a:avLst/>
          </a:prstGeom>
          <a:noFill/>
        </p:spPr>
        <p:txBody>
          <a:bodyPr wrap="square" rtlCol="0">
            <a:spAutoFit/>
          </a:bodyPr>
          <a:lstStyle/>
          <a:p>
            <a:r>
              <a:rPr lang="nl-NL" dirty="0" smtClean="0"/>
              <a:t>Koper ion</a:t>
            </a:r>
            <a:endParaRPr lang="nl-NL" dirty="0"/>
          </a:p>
        </p:txBody>
      </p:sp>
      <p:sp>
        <p:nvSpPr>
          <p:cNvPr id="20" name="Tekstvak 19"/>
          <p:cNvSpPr txBox="1"/>
          <p:nvPr/>
        </p:nvSpPr>
        <p:spPr>
          <a:xfrm>
            <a:off x="1403648" y="1412776"/>
            <a:ext cx="1800200" cy="369332"/>
          </a:xfrm>
          <a:prstGeom prst="rect">
            <a:avLst/>
          </a:prstGeom>
          <a:noFill/>
        </p:spPr>
        <p:txBody>
          <a:bodyPr wrap="square" rtlCol="0">
            <a:spAutoFit/>
          </a:bodyPr>
          <a:lstStyle/>
          <a:p>
            <a:r>
              <a:rPr lang="nl-NL" dirty="0" smtClean="0"/>
              <a:t>koperatoom</a:t>
            </a:r>
            <a:endParaRPr lang="nl-NL" dirty="0"/>
          </a:p>
        </p:txBody>
      </p:sp>
      <p:sp>
        <p:nvSpPr>
          <p:cNvPr id="21" name="Tekstvak 20"/>
          <p:cNvSpPr txBox="1"/>
          <p:nvPr/>
        </p:nvSpPr>
        <p:spPr>
          <a:xfrm>
            <a:off x="1403648" y="2420888"/>
            <a:ext cx="2232248" cy="369332"/>
          </a:xfrm>
          <a:prstGeom prst="rect">
            <a:avLst/>
          </a:prstGeom>
          <a:noFill/>
        </p:spPr>
        <p:txBody>
          <a:bodyPr wrap="square" rtlCol="0">
            <a:spAutoFit/>
          </a:bodyPr>
          <a:lstStyle/>
          <a:p>
            <a:r>
              <a:rPr lang="nl-NL" dirty="0"/>
              <a:t>i</a:t>
            </a:r>
            <a:r>
              <a:rPr lang="nl-NL" dirty="0" smtClean="0"/>
              <a:t>jzer  atoom</a:t>
            </a:r>
            <a:endParaRPr lang="nl-NL" dirty="0"/>
          </a:p>
        </p:txBody>
      </p:sp>
      <p:sp>
        <p:nvSpPr>
          <p:cNvPr id="22" name="Tekstvak 21"/>
          <p:cNvSpPr txBox="1"/>
          <p:nvPr/>
        </p:nvSpPr>
        <p:spPr>
          <a:xfrm>
            <a:off x="1403648" y="3284984"/>
            <a:ext cx="1512168" cy="369332"/>
          </a:xfrm>
          <a:prstGeom prst="rect">
            <a:avLst/>
          </a:prstGeom>
          <a:noFill/>
        </p:spPr>
        <p:txBody>
          <a:bodyPr wrap="square" rtlCol="0">
            <a:spAutoFit/>
          </a:bodyPr>
          <a:lstStyle/>
          <a:p>
            <a:r>
              <a:rPr lang="nl-NL" dirty="0" smtClean="0"/>
              <a:t>ijzer ion</a:t>
            </a:r>
            <a:endParaRPr lang="nl-NL" dirty="0"/>
          </a:p>
        </p:txBody>
      </p:sp>
      <p:cxnSp>
        <p:nvCxnSpPr>
          <p:cNvPr id="24" name="Rechte verbindingslijn 23"/>
          <p:cNvCxnSpPr/>
          <p:nvPr/>
        </p:nvCxnSpPr>
        <p:spPr>
          <a:xfrm rot="5400000">
            <a:off x="611560" y="3789040"/>
            <a:ext cx="5040560"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Rechte verbindingslijn 29"/>
          <p:cNvCxnSpPr/>
          <p:nvPr/>
        </p:nvCxnSpPr>
        <p:spPr>
          <a:xfrm>
            <a:off x="3131840" y="6309320"/>
            <a:ext cx="4320480"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Rechte verbindingslijn 31"/>
          <p:cNvCxnSpPr/>
          <p:nvPr/>
        </p:nvCxnSpPr>
        <p:spPr>
          <a:xfrm rot="5400000" flipH="1" flipV="1">
            <a:off x="4896036" y="3753036"/>
            <a:ext cx="5112568"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36" name="Ovaal 35"/>
          <p:cNvSpPr/>
          <p:nvPr/>
        </p:nvSpPr>
        <p:spPr>
          <a:xfrm>
            <a:off x="3275856" y="5589240"/>
            <a:ext cx="792088" cy="720080"/>
          </a:xfrm>
          <a:prstGeom prst="ellipse">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7" name="Ovaal 36"/>
          <p:cNvSpPr/>
          <p:nvPr/>
        </p:nvSpPr>
        <p:spPr>
          <a:xfrm>
            <a:off x="4139952" y="5589240"/>
            <a:ext cx="792088" cy="720080"/>
          </a:xfrm>
          <a:prstGeom prst="ellipse">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8" name="Ovaal 37"/>
          <p:cNvSpPr/>
          <p:nvPr/>
        </p:nvSpPr>
        <p:spPr>
          <a:xfrm>
            <a:off x="5004048" y="5589240"/>
            <a:ext cx="792088" cy="720080"/>
          </a:xfrm>
          <a:prstGeom prst="ellipse">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9" name="Ovaal 38"/>
          <p:cNvSpPr/>
          <p:nvPr/>
        </p:nvSpPr>
        <p:spPr>
          <a:xfrm>
            <a:off x="5796136" y="5589240"/>
            <a:ext cx="792088" cy="720080"/>
          </a:xfrm>
          <a:prstGeom prst="ellipse">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0" name="Ovaal 39"/>
          <p:cNvSpPr/>
          <p:nvPr/>
        </p:nvSpPr>
        <p:spPr>
          <a:xfrm>
            <a:off x="6588224" y="5589240"/>
            <a:ext cx="792088" cy="720080"/>
          </a:xfrm>
          <a:prstGeom prst="ellipse">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1" name="Ovaal 40"/>
          <p:cNvSpPr/>
          <p:nvPr/>
        </p:nvSpPr>
        <p:spPr>
          <a:xfrm>
            <a:off x="3779912" y="2276872"/>
            <a:ext cx="792088" cy="720080"/>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2" name="Ovaal 41"/>
          <p:cNvSpPr/>
          <p:nvPr/>
        </p:nvSpPr>
        <p:spPr>
          <a:xfrm>
            <a:off x="5868144" y="2996952"/>
            <a:ext cx="792088" cy="720080"/>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3" name="Ovaal 42"/>
          <p:cNvSpPr/>
          <p:nvPr/>
        </p:nvSpPr>
        <p:spPr>
          <a:xfrm>
            <a:off x="3923928" y="3717032"/>
            <a:ext cx="792088" cy="720080"/>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4" name="Ovaal 43"/>
          <p:cNvSpPr/>
          <p:nvPr/>
        </p:nvSpPr>
        <p:spPr>
          <a:xfrm>
            <a:off x="6300192" y="4221088"/>
            <a:ext cx="792088" cy="720080"/>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5" name="Ovaal 44"/>
          <p:cNvSpPr/>
          <p:nvPr/>
        </p:nvSpPr>
        <p:spPr>
          <a:xfrm>
            <a:off x="5076056" y="2132856"/>
            <a:ext cx="792088" cy="720080"/>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9" name="Ovaal 48"/>
          <p:cNvSpPr/>
          <p:nvPr/>
        </p:nvSpPr>
        <p:spPr>
          <a:xfrm>
            <a:off x="323528" y="3212976"/>
            <a:ext cx="864096" cy="720080"/>
          </a:xfrm>
          <a:prstGeom prst="ellipse">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5" name="Ovaal 54"/>
          <p:cNvSpPr/>
          <p:nvPr/>
        </p:nvSpPr>
        <p:spPr>
          <a:xfrm>
            <a:off x="4139952" y="5589240"/>
            <a:ext cx="864096" cy="720080"/>
          </a:xfrm>
          <a:prstGeom prst="ellipse">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6" name="Ovaal 55"/>
          <p:cNvSpPr/>
          <p:nvPr/>
        </p:nvSpPr>
        <p:spPr>
          <a:xfrm>
            <a:off x="4067944" y="5589240"/>
            <a:ext cx="936104" cy="720080"/>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7" name="Ovaal 56"/>
          <p:cNvSpPr/>
          <p:nvPr/>
        </p:nvSpPr>
        <p:spPr>
          <a:xfrm>
            <a:off x="6588224" y="5589240"/>
            <a:ext cx="864096" cy="720080"/>
          </a:xfrm>
          <a:prstGeom prst="ellipse">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8" name="Ovaal 57"/>
          <p:cNvSpPr/>
          <p:nvPr/>
        </p:nvSpPr>
        <p:spPr>
          <a:xfrm>
            <a:off x="6588224" y="5517232"/>
            <a:ext cx="864096" cy="792088"/>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9" name="Ovaal 58"/>
          <p:cNvSpPr/>
          <p:nvPr/>
        </p:nvSpPr>
        <p:spPr>
          <a:xfrm>
            <a:off x="3275856" y="5589240"/>
            <a:ext cx="864096" cy="720080"/>
          </a:xfrm>
          <a:prstGeom prst="ellipse">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0" name="Ovaal 59"/>
          <p:cNvSpPr/>
          <p:nvPr/>
        </p:nvSpPr>
        <p:spPr>
          <a:xfrm>
            <a:off x="3275856" y="5517232"/>
            <a:ext cx="864096" cy="792088"/>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1" name="Ovaal 60"/>
          <p:cNvSpPr/>
          <p:nvPr/>
        </p:nvSpPr>
        <p:spPr>
          <a:xfrm>
            <a:off x="5004048" y="5589240"/>
            <a:ext cx="864096" cy="720080"/>
          </a:xfrm>
          <a:prstGeom prst="ellipse">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2" name="Ovaal 61"/>
          <p:cNvSpPr/>
          <p:nvPr/>
        </p:nvSpPr>
        <p:spPr>
          <a:xfrm>
            <a:off x="4932040" y="5517232"/>
            <a:ext cx="936104" cy="792088"/>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3" name="Ovaal 62"/>
          <p:cNvSpPr/>
          <p:nvPr/>
        </p:nvSpPr>
        <p:spPr>
          <a:xfrm>
            <a:off x="5796136" y="5589240"/>
            <a:ext cx="864096" cy="720080"/>
          </a:xfrm>
          <a:prstGeom prst="ellipse">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4" name="Ovaal 63"/>
          <p:cNvSpPr/>
          <p:nvPr/>
        </p:nvSpPr>
        <p:spPr>
          <a:xfrm>
            <a:off x="5796136" y="5517232"/>
            <a:ext cx="864096" cy="792088"/>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5" name="Tekstvak 64"/>
          <p:cNvSpPr txBox="1"/>
          <p:nvPr/>
        </p:nvSpPr>
        <p:spPr>
          <a:xfrm>
            <a:off x="3419872" y="260648"/>
            <a:ext cx="4536504" cy="954107"/>
          </a:xfrm>
          <a:prstGeom prst="rect">
            <a:avLst/>
          </a:prstGeom>
          <a:noFill/>
        </p:spPr>
        <p:txBody>
          <a:bodyPr wrap="square" rtlCol="0">
            <a:spAutoFit/>
          </a:bodyPr>
          <a:lstStyle/>
          <a:p>
            <a:r>
              <a:rPr lang="nl-NL" sz="1400" dirty="0" smtClean="0"/>
              <a:t>Aan het begin van de proef liggen de ijzer atomen op de bodem en zweven de koperionen in de oplossing en aan het eind van de proef liggen de koper atomen op de bodem en de ijzer ionen zweven nu in de oplossing.</a:t>
            </a:r>
            <a:endParaRPr lang="nl-NL" sz="1400" dirty="0"/>
          </a:p>
        </p:txBody>
      </p:sp>
      <p:sp>
        <p:nvSpPr>
          <p:cNvPr id="46" name="Tekstvak 45"/>
          <p:cNvSpPr txBox="1"/>
          <p:nvPr/>
        </p:nvSpPr>
        <p:spPr>
          <a:xfrm>
            <a:off x="539552" y="476672"/>
            <a:ext cx="432048" cy="369332"/>
          </a:xfrm>
          <a:prstGeom prst="rect">
            <a:avLst/>
          </a:prstGeom>
          <a:noFill/>
        </p:spPr>
        <p:txBody>
          <a:bodyPr wrap="square" rtlCol="0">
            <a:spAutoFit/>
          </a:bodyPr>
          <a:lstStyle/>
          <a:p>
            <a:r>
              <a:rPr lang="nl-NL" dirty="0" smtClean="0"/>
              <a:t>2+</a:t>
            </a:r>
            <a:endParaRPr lang="nl-NL" dirty="0"/>
          </a:p>
        </p:txBody>
      </p:sp>
      <p:sp>
        <p:nvSpPr>
          <p:cNvPr id="47" name="Tekstvak 46"/>
          <p:cNvSpPr txBox="1"/>
          <p:nvPr/>
        </p:nvSpPr>
        <p:spPr>
          <a:xfrm>
            <a:off x="539552" y="3429000"/>
            <a:ext cx="432048" cy="369332"/>
          </a:xfrm>
          <a:prstGeom prst="rect">
            <a:avLst/>
          </a:prstGeom>
          <a:noFill/>
        </p:spPr>
        <p:txBody>
          <a:bodyPr wrap="square" rtlCol="0">
            <a:spAutoFit/>
          </a:bodyPr>
          <a:lstStyle/>
          <a:p>
            <a:r>
              <a:rPr lang="nl-NL" dirty="0" smtClean="0"/>
              <a:t>2+</a:t>
            </a:r>
            <a:endParaRPr lang="nl-NL" dirty="0"/>
          </a:p>
        </p:txBody>
      </p:sp>
      <p:sp>
        <p:nvSpPr>
          <p:cNvPr id="48" name="Tekstvak 47"/>
          <p:cNvSpPr txBox="1"/>
          <p:nvPr/>
        </p:nvSpPr>
        <p:spPr>
          <a:xfrm>
            <a:off x="539552" y="1340768"/>
            <a:ext cx="288032" cy="369332"/>
          </a:xfrm>
          <a:prstGeom prst="rect">
            <a:avLst/>
          </a:prstGeom>
          <a:noFill/>
        </p:spPr>
        <p:txBody>
          <a:bodyPr wrap="square" rtlCol="0">
            <a:spAutoFit/>
          </a:bodyPr>
          <a:lstStyle/>
          <a:p>
            <a:r>
              <a:rPr lang="nl-NL" dirty="0" smtClean="0"/>
              <a:t>0</a:t>
            </a:r>
            <a:endParaRPr lang="nl-NL" dirty="0"/>
          </a:p>
        </p:txBody>
      </p:sp>
      <p:sp>
        <p:nvSpPr>
          <p:cNvPr id="50" name="Tekstvak 49"/>
          <p:cNvSpPr txBox="1"/>
          <p:nvPr/>
        </p:nvSpPr>
        <p:spPr>
          <a:xfrm>
            <a:off x="539552" y="2276872"/>
            <a:ext cx="288032" cy="369332"/>
          </a:xfrm>
          <a:prstGeom prst="rect">
            <a:avLst/>
          </a:prstGeom>
          <a:noFill/>
        </p:spPr>
        <p:txBody>
          <a:bodyPr wrap="square" rtlCol="0">
            <a:spAutoFit/>
          </a:bodyPr>
          <a:lstStyle/>
          <a:p>
            <a:r>
              <a:rPr lang="nl-NL" dirty="0" smtClean="0"/>
              <a:t>0</a:t>
            </a:r>
            <a:endParaRPr lang="nl-NL" dirty="0"/>
          </a:p>
        </p:txBody>
      </p:sp>
      <p:sp>
        <p:nvSpPr>
          <p:cNvPr id="52" name="Tekstvak 51"/>
          <p:cNvSpPr txBox="1"/>
          <p:nvPr/>
        </p:nvSpPr>
        <p:spPr>
          <a:xfrm>
            <a:off x="467544" y="5013176"/>
            <a:ext cx="1872208" cy="1200329"/>
          </a:xfrm>
          <a:prstGeom prst="rect">
            <a:avLst/>
          </a:prstGeom>
          <a:noFill/>
        </p:spPr>
        <p:txBody>
          <a:bodyPr wrap="square" rtlCol="0">
            <a:spAutoFit/>
          </a:bodyPr>
          <a:lstStyle/>
          <a:p>
            <a:r>
              <a:rPr lang="nl-NL" dirty="0" smtClean="0"/>
              <a:t>Wat gebeurt er in de reageerbuis  met opgeloste koperionen?</a:t>
            </a:r>
            <a:endParaRPr lang="nl-N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0.00347 -0.01041 C -0.00052 0.00556 -0.00591 0.02014 -0.00973 0.03635 C -0.01181 0.05417 -0.01059 0.06806 -0.00643 0.08519 C -0.00591 0.0875 -0.00591 0.09005 -0.00487 0.0919 C 0.00191 0.10417 0.00694 0.10764 0.01684 0.11181 C 0.02013 0.1132 0.02691 0.11621 0.02691 0.11644 C 0.02795 0.11852 0.02882 0.12107 0.0302 0.12292 C 0.03159 0.12477 0.0342 0.125 0.03524 0.12732 C 0.03715 0.13125 0.0375 0.13635 0.03854 0.14075 C 0.03906 0.14306 0.04027 0.14746 0.04027 0.14769 C 0.03993 0.15903 0.04218 0.247 0.02847 0.26528 C 0.02743 0.26968 0.02517 0.27848 0.02517 0.27871 " pathEditMode="relative" rAng="0" ptsTypes="fffffffffffA">
                                      <p:cBhvr>
                                        <p:cTn id="6" dur="2000" fill="hold"/>
                                        <p:tgtEl>
                                          <p:spTgt spid="43"/>
                                        </p:tgtEl>
                                        <p:attrNameLst>
                                          <p:attrName>ppt_x</p:attrName>
                                          <p:attrName>ppt_y</p:attrName>
                                        </p:attrNameLst>
                                      </p:cBhvr>
                                      <p:rCtr x="12" y="144"/>
                                    </p:animMotion>
                                  </p:childTnLst>
                                </p:cTn>
                              </p:par>
                            </p:childTnLst>
                          </p:cTn>
                        </p:par>
                        <p:par>
                          <p:cTn id="7" fill="hold">
                            <p:stCondLst>
                              <p:cond delay="2000"/>
                            </p:stCondLst>
                            <p:childTnLst>
                              <p:par>
                                <p:cTn id="8" presetID="1" presetClass="entr" presetSubtype="0" fill="hold" grpId="0" nodeType="afterEffect">
                                  <p:stCondLst>
                                    <p:cond delay="0"/>
                                  </p:stCondLst>
                                  <p:childTnLst>
                                    <p:set>
                                      <p:cBhvr>
                                        <p:cTn id="9" dur="1" fill="hold">
                                          <p:stCondLst>
                                            <p:cond delay="0"/>
                                          </p:stCondLst>
                                        </p:cTn>
                                        <p:tgtEl>
                                          <p:spTgt spid="55"/>
                                        </p:tgtEl>
                                        <p:attrNameLst>
                                          <p:attrName>style.visibility</p:attrName>
                                        </p:attrNameLst>
                                      </p:cBhvr>
                                      <p:to>
                                        <p:strVal val="visible"/>
                                      </p:to>
                                    </p:set>
                                  </p:childTnLst>
                                </p:cTn>
                              </p:par>
                            </p:childTnLst>
                          </p:cTn>
                        </p:par>
                        <p:par>
                          <p:cTn id="10" fill="hold">
                            <p:stCondLst>
                              <p:cond delay="2000"/>
                            </p:stCondLst>
                            <p:childTnLst>
                              <p:par>
                                <p:cTn id="11" presetID="0" presetClass="path" presetSubtype="0" accel="50000" decel="50000" fill="hold" grpId="1" nodeType="afterEffect">
                                  <p:stCondLst>
                                    <p:cond delay="0"/>
                                  </p:stCondLst>
                                  <p:childTnLst>
                                    <p:animMotion origin="layout" path="M 0 0 C -0.00017 0 -0.01198 -0.00232 -0.01337 -0.0044 C -0.02187 -0.01574 -0.02292 -0.03218 -0.02674 -0.04653 C -0.02622 -0.06135 -0.02604 -0.07616 -0.025 -0.09098 C -0.02413 -0.10417 -0.01788 -0.11459 -0.01493 -0.12662 C -0.01181 -0.13889 -0.01042 -0.15139 -0.00503 -0.16227 C -0.01458 -0.175 -0.00955 -0.17176 -0.0184 -0.17547 C -0.02587 -0.18311 -0.03212 -0.19074 -0.03993 -0.19769 C -0.04288 -0.20024 -0.0467 -0.20047 -0.05 -0.20209 C -0.06181 -0.20741 -0.07431 -0.21065 -0.08663 -0.2132 C -0.09549 -0.225 -0.0967 -0.22917 -0.0967 -0.24653 " pathEditMode="relative" ptsTypes="ffffffffffA">
                                      <p:cBhvr>
                                        <p:cTn id="12" dur="2000" fill="hold"/>
                                        <p:tgtEl>
                                          <p:spTgt spid="55"/>
                                        </p:tgtEl>
                                        <p:attrNameLst>
                                          <p:attrName>ppt_x</p:attrName>
                                          <p:attrName>ppt_y</p:attrName>
                                        </p:attrNameLst>
                                      </p:cBhvr>
                                    </p:animMotion>
                                  </p:childTnLst>
                                </p:cTn>
                              </p:par>
                              <p:par>
                                <p:cTn id="13" presetID="1" presetClass="entr" presetSubtype="0" fill="hold" grpId="0" nodeType="withEffect">
                                  <p:stCondLst>
                                    <p:cond delay="0"/>
                                  </p:stCondLst>
                                  <p:childTnLst>
                                    <p:set>
                                      <p:cBhvr>
                                        <p:cTn id="14" dur="1" fill="hold">
                                          <p:stCondLst>
                                            <p:cond delay="0"/>
                                          </p:stCondLst>
                                        </p:cTn>
                                        <p:tgtEl>
                                          <p:spTgt spid="56"/>
                                        </p:tgtEl>
                                        <p:attrNameLst>
                                          <p:attrName>style.visibility</p:attrName>
                                        </p:attrNameLst>
                                      </p:cBhvr>
                                      <p:to>
                                        <p:strVal val="visible"/>
                                      </p:to>
                                    </p:set>
                                  </p:childTnLst>
                                </p:cTn>
                              </p:par>
                            </p:childTnLst>
                          </p:cTn>
                        </p:par>
                        <p:par>
                          <p:cTn id="15" fill="hold">
                            <p:stCondLst>
                              <p:cond delay="4000"/>
                            </p:stCondLst>
                            <p:childTnLst>
                              <p:par>
                                <p:cTn id="16" presetID="0" presetClass="path" presetSubtype="0" accel="50000" decel="50000" fill="hold" grpId="0" nodeType="afterEffect">
                                  <p:stCondLst>
                                    <p:cond delay="0"/>
                                  </p:stCondLst>
                                  <p:childTnLst>
                                    <p:animMotion origin="layout" path="M 4.72222E-6 4.44444E-6 C -0.00747 0.00347 -0.00573 0.00787 -0.01337 0.01111 C -0.01563 0.0155 -0.01771 0.02013 -0.01997 0.02453 C -0.0224 0.02939 -0.02726 0.03125 -0.03004 0.03564 C -0.03698 0.04675 -0.02917 0.03865 -0.03837 0.04675 C -0.04011 0.05347 -0.04167 0.05995 -0.04341 0.06666 C -0.03907 0.08912 -0.02657 0.10138 -0.01164 0.11111 C -0.00678 0.11782 -0.00053 0.12338 0.00503 0.12893 C 0.00816 0.13217 0.01163 0.13495 0.01493 0.13796 C 0.01666 0.13935 0.01996 0.14236 0.01996 0.14259 C 0.02326 0.15138 0.02881 0.15601 0.03159 0.16458 C 0.03298 0.16875 0.03385 0.17338 0.03489 0.17777 C 0.03541 0.18009 0.03663 0.18449 0.03663 0.18472 C 0.03489 0.20555 0.03854 0.19976 0.03333 0.20671 " pathEditMode="relative" rAng="0" ptsTypes="fffffffffffffA">
                                      <p:cBhvr>
                                        <p:cTn id="17" dur="2000" fill="hold"/>
                                        <p:tgtEl>
                                          <p:spTgt spid="44"/>
                                        </p:tgtEl>
                                        <p:attrNameLst>
                                          <p:attrName>ppt_x</p:attrName>
                                          <p:attrName>ppt_y</p:attrName>
                                        </p:attrNameLst>
                                      </p:cBhvr>
                                      <p:rCtr x="-2" y="103"/>
                                    </p:animMotion>
                                  </p:childTnLst>
                                </p:cTn>
                              </p:par>
                            </p:childTnLst>
                          </p:cTn>
                        </p:par>
                        <p:par>
                          <p:cTn id="18" fill="hold">
                            <p:stCondLst>
                              <p:cond delay="6000"/>
                            </p:stCondLst>
                            <p:childTnLst>
                              <p:par>
                                <p:cTn id="19" presetID="1" presetClass="entr" presetSubtype="0" fill="hold" grpId="0" nodeType="afterEffect">
                                  <p:stCondLst>
                                    <p:cond delay="0"/>
                                  </p:stCondLst>
                                  <p:childTnLst>
                                    <p:set>
                                      <p:cBhvr>
                                        <p:cTn id="20" dur="1" fill="hold">
                                          <p:stCondLst>
                                            <p:cond delay="0"/>
                                          </p:stCondLst>
                                        </p:cTn>
                                        <p:tgtEl>
                                          <p:spTgt spid="57"/>
                                        </p:tgtEl>
                                        <p:attrNameLst>
                                          <p:attrName>style.visibility</p:attrName>
                                        </p:attrNameLst>
                                      </p:cBhvr>
                                      <p:to>
                                        <p:strVal val="visible"/>
                                      </p:to>
                                    </p:set>
                                  </p:childTnLst>
                                </p:cTn>
                              </p:par>
                            </p:childTnLst>
                          </p:cTn>
                        </p:par>
                        <p:par>
                          <p:cTn id="21" fill="hold">
                            <p:stCondLst>
                              <p:cond delay="6000"/>
                            </p:stCondLst>
                            <p:childTnLst>
                              <p:par>
                                <p:cTn id="22" presetID="0" presetClass="path" presetSubtype="0" accel="50000" decel="50000" fill="hold" grpId="1" nodeType="afterEffect">
                                  <p:stCondLst>
                                    <p:cond delay="0"/>
                                  </p:stCondLst>
                                  <p:childTnLst>
                                    <p:animMotion origin="layout" path="M 0 0 C -0.01528 -0.00463 -0.01806 -0.00879 -0.02674 -0.02662 C -0.02778 -0.02893 -0.02934 -0.03078 -0.03004 -0.03333 C -0.03177 -0.03981 -0.03507 -0.05324 -0.03507 -0.05324 C -0.03386 -0.07315 -0.0316 -0.08842 -0.02674 -0.10648 C -0.02726 -0.11041 -0.0283 -0.12176 -0.03004 -0.12662 C -0.03924 -0.15208 -0.06927 -0.16782 -0.08507 -0.18889 C -0.08698 -0.19629 -0.08837 -0.20208 -0.09167 -0.20879 C -0.0908 -0.23009 -0.09618 -0.24884 -0.08334 -0.25995 C -0.08073 -0.27129 -0.07639 -0.27523 -0.06841 -0.27986 C -0.06511 -0.28171 -0.05834 -0.28426 -0.05834 -0.28426 C -0.04566 -0.30208 -0.06563 -0.27569 -0.05 -0.29097 C -0.04688 -0.29398 -0.04445 -0.29838 -0.04167 -0.30208 C -0.03889 -0.30578 -0.03177 -0.31111 -0.03177 -0.31111 C -0.02674 -0.32083 -0.0191 -0.32916 -0.01511 -0.33981 C -0.01233 -0.34699 -0.01198 -0.35301 -0.00834 -0.35995 C -0.0073 -0.37037 -0.00452 -0.38055 -0.00504 -0.39097 C -0.00556 -0.40277 -0.00573 -0.41481 -0.00677 -0.42662 C -0.00782 -0.43819 -0.01129 -0.44676 -0.01337 -0.45764 C -0.01476 -0.46504 -0.01441 -0.47291 -0.01667 -0.47986 C -0.01841 -0.48472 -0.02118 -0.48889 -0.02344 -0.49328 C -0.02657 -0.49977 -0.0283 -0.50532 -0.03334 -0.50879 " pathEditMode="relative" ptsTypes="fffffffffffffffffffffA">
                                      <p:cBhvr>
                                        <p:cTn id="23" dur="2000" fill="hold"/>
                                        <p:tgtEl>
                                          <p:spTgt spid="57"/>
                                        </p:tgtEl>
                                        <p:attrNameLst>
                                          <p:attrName>ppt_x</p:attrName>
                                          <p:attrName>ppt_y</p:attrName>
                                        </p:attrNameLst>
                                      </p:cBhvr>
                                    </p:animMotion>
                                  </p:childTnLst>
                                </p:cTn>
                              </p:par>
                              <p:par>
                                <p:cTn id="24" presetID="1" presetClass="entr" presetSubtype="0" fill="hold" grpId="0" nodeType="withEffect">
                                  <p:stCondLst>
                                    <p:cond delay="0"/>
                                  </p:stCondLst>
                                  <p:childTnLst>
                                    <p:set>
                                      <p:cBhvr>
                                        <p:cTn id="25" dur="1" fill="hold">
                                          <p:stCondLst>
                                            <p:cond delay="0"/>
                                          </p:stCondLst>
                                        </p:cTn>
                                        <p:tgtEl>
                                          <p:spTgt spid="58"/>
                                        </p:tgtEl>
                                        <p:attrNameLst>
                                          <p:attrName>style.visibility</p:attrName>
                                        </p:attrNameLst>
                                      </p:cBhvr>
                                      <p:to>
                                        <p:strVal val="visible"/>
                                      </p:to>
                                    </p:set>
                                  </p:childTnLst>
                                </p:cTn>
                              </p:par>
                            </p:childTnLst>
                          </p:cTn>
                        </p:par>
                        <p:par>
                          <p:cTn id="26" fill="hold">
                            <p:stCondLst>
                              <p:cond delay="8000"/>
                            </p:stCondLst>
                            <p:childTnLst>
                              <p:par>
                                <p:cTn id="27" presetID="0" presetClass="path" presetSubtype="0" accel="50000" decel="50000" fill="hold" grpId="0" nodeType="afterEffect">
                                  <p:stCondLst>
                                    <p:cond delay="0"/>
                                  </p:stCondLst>
                                  <p:childTnLst>
                                    <p:animMotion origin="layout" path="M -0.00209 0.01064 C -0.00417 0.02199 -0.00591 0.03541 -0.01198 0.04398 C -0.01667 0.06782 -0.02153 0.08796 -0.02361 0.11273 C -0.0224 0.13588 -0.02205 0.16828 -0.00868 0.18611 C -0.0066 0.19444 -0.00243 0.19884 0.00139 0.20601 C 0.00347 0.21481 0.0085 0.21782 0.01128 0.22615 C 0.01267 0.23032 0.01458 0.23935 0.01458 0.23958 C 0.0125 0.25138 0.0125 0.25949 0.00295 0.26388 C -0.01424 0.2868 -0.04219 0.28865 -0.06528 0.29051 C -0.07778 0.29629 -0.09254 0.29583 -0.10538 0.29722 C -0.11858 0.30324 -0.13472 0.30555 -0.14861 0.30833 C -0.15243 0.31157 -0.1566 0.31388 -0.16042 0.31713 C -0.16181 0.31828 -0.1625 0.32037 -0.16372 0.32176 C -0.16528 0.32338 -0.16702 0.32476 -0.16875 0.32615 C -0.1724 0.33333 -0.17674 0.33888 -0.18038 0.34606 C -0.18386 0.35995 -0.1875 0.37407 -0.19375 0.38611 C -0.19705 0.40185 -0.20191 0.42592 -0.20868 0.43935 C -0.20729 0.46203 -0.20868 0.48379 -0.19375 0.49722 C -0.19323 0.49953 -0.19202 0.50393 -0.19202 0.50416 " pathEditMode="relative" rAng="0" ptsTypes="ffffffffffffffffffA">
                                      <p:cBhvr>
                                        <p:cTn id="28" dur="2000" fill="hold"/>
                                        <p:tgtEl>
                                          <p:spTgt spid="45"/>
                                        </p:tgtEl>
                                        <p:attrNameLst>
                                          <p:attrName>ppt_x</p:attrName>
                                          <p:attrName>ppt_y</p:attrName>
                                        </p:attrNameLst>
                                      </p:cBhvr>
                                      <p:rCtr x="-95" y="247"/>
                                    </p:animMotion>
                                  </p:childTnLst>
                                </p:cTn>
                              </p:par>
                            </p:childTnLst>
                          </p:cTn>
                        </p:par>
                        <p:par>
                          <p:cTn id="29" fill="hold">
                            <p:stCondLst>
                              <p:cond delay="10000"/>
                            </p:stCondLst>
                            <p:childTnLst>
                              <p:par>
                                <p:cTn id="30" presetID="1" presetClass="entr" presetSubtype="0" fill="hold" grpId="0" nodeType="afterEffect">
                                  <p:stCondLst>
                                    <p:cond delay="0"/>
                                  </p:stCondLst>
                                  <p:childTnLst>
                                    <p:set>
                                      <p:cBhvr>
                                        <p:cTn id="31" dur="1" fill="hold">
                                          <p:stCondLst>
                                            <p:cond delay="0"/>
                                          </p:stCondLst>
                                        </p:cTn>
                                        <p:tgtEl>
                                          <p:spTgt spid="59"/>
                                        </p:tgtEl>
                                        <p:attrNameLst>
                                          <p:attrName>style.visibility</p:attrName>
                                        </p:attrNameLst>
                                      </p:cBhvr>
                                      <p:to>
                                        <p:strVal val="visible"/>
                                      </p:to>
                                    </p:set>
                                  </p:childTnLst>
                                </p:cTn>
                              </p:par>
                            </p:childTnLst>
                          </p:cTn>
                        </p:par>
                        <p:par>
                          <p:cTn id="32" fill="hold">
                            <p:stCondLst>
                              <p:cond delay="10000"/>
                            </p:stCondLst>
                            <p:childTnLst>
                              <p:par>
                                <p:cTn id="33" presetID="0" presetClass="path" presetSubtype="0" accel="50000" decel="50000" fill="hold" grpId="1" nodeType="afterEffect">
                                  <p:stCondLst>
                                    <p:cond delay="0"/>
                                  </p:stCondLst>
                                  <p:childTnLst>
                                    <p:animMotion origin="layout" path="M 0.00087 0.00023 C -0.00174 -0.0037 -0.00452 -0.00787 -0.00712 -0.01203 C -0.00851 -0.01389 -0.01094 -0.01805 -0.01111 -0.01782 C -0.00434 -0.04514 -0.00573 -0.05856 0.00764 -0.07338 C 0.01354 -0.08588 0.02396 -0.08796 0.03437 -0.08634 C 0.05034 -0.08426 0.06701 -0.07986 0.08316 -0.07986 C 0.096 -0.07986 0.08055 -0.08009 0.09427 -0.08264 C 0.10121 -0.08402 0.10972 -0.08402 0.11684 -0.08333 C 0.12205 -0.0875 0.12639 -0.08588 0.13194 -0.08935 C 0.13559 -0.09166 0.13889 -0.09444 0.14218 -0.09699 C 0.14427 -0.09884 0.1467 -0.09977 0.14826 -0.10185 C 0.15139 -0.10532 0.15746 -0.11227 0.15746 -0.11203 C 0.16545 -0.12893 0.175 -0.14375 0.18316 -0.16041 C 0.19028 -0.18495 0.20139 -0.21921 0.18628 -0.24213 C 0.18628 -0.24467 0.1868 -0.24699 0.18611 -0.2493 C 0.1842 -0.25486 0.1809 -0.25555 0.17778 -0.25926 C 0.17534 -0.26203 0.17361 -0.2662 0.17118 -0.26875 C 0.16736 -0.27245 0.16284 -0.2743 0.15903 -0.27777 C 0.13524 -0.28518 0.11632 -0.28889 0.09305 -0.29305 C 0.08524 -0.29676 0.07725 -0.3 0.06944 -0.30416 C 0.06788 -0.30486 0.06528 -0.3081 0.0651 -0.30787 " pathEditMode="relative" rAng="937400" ptsTypes="ffffffffffffffffffffA">
                                      <p:cBhvr>
                                        <p:cTn id="34" dur="2000" fill="hold"/>
                                        <p:tgtEl>
                                          <p:spTgt spid="59"/>
                                        </p:tgtEl>
                                        <p:attrNameLst>
                                          <p:attrName>ppt_x</p:attrName>
                                          <p:attrName>ppt_y</p:attrName>
                                        </p:attrNameLst>
                                      </p:cBhvr>
                                      <p:rCtr x="95" y="-133"/>
                                    </p:animMotion>
                                  </p:childTnLst>
                                </p:cTn>
                              </p:par>
                              <p:par>
                                <p:cTn id="35" presetID="1" presetClass="entr" presetSubtype="0" fill="hold" grpId="0" nodeType="withEffect">
                                  <p:stCondLst>
                                    <p:cond delay="0"/>
                                  </p:stCondLst>
                                  <p:childTnLst>
                                    <p:set>
                                      <p:cBhvr>
                                        <p:cTn id="36" dur="1" fill="hold">
                                          <p:stCondLst>
                                            <p:cond delay="0"/>
                                          </p:stCondLst>
                                        </p:cTn>
                                        <p:tgtEl>
                                          <p:spTgt spid="60"/>
                                        </p:tgtEl>
                                        <p:attrNameLst>
                                          <p:attrName>style.visibility</p:attrName>
                                        </p:attrNameLst>
                                      </p:cBhvr>
                                      <p:to>
                                        <p:strVal val="visible"/>
                                      </p:to>
                                    </p:set>
                                  </p:childTnLst>
                                </p:cTn>
                              </p:par>
                            </p:childTnLst>
                          </p:cTn>
                        </p:par>
                        <p:par>
                          <p:cTn id="37" fill="hold">
                            <p:stCondLst>
                              <p:cond delay="12000"/>
                            </p:stCondLst>
                            <p:childTnLst>
                              <p:par>
                                <p:cTn id="38" presetID="0" presetClass="path" presetSubtype="0" accel="50000" decel="50000" fill="hold" grpId="0" nodeType="afterEffect">
                                  <p:stCondLst>
                                    <p:cond delay="0"/>
                                  </p:stCondLst>
                                  <p:childTnLst>
                                    <p:animMotion origin="layout" path="M 0.00399 -0.02106 C 0.01441 -0.01805 0.02222 -0.01343 0.03229 -0.00995 C 0.03767 -0.00509 0.04288 -0.0037 0.04896 -0.00116 C 0.05399 0.00556 0.05746 0.00926 0.06406 0.01227 C 0.06996 0.02431 0.07639 0.03588 0.08229 0.04792 C 0.08802 0.05972 0.08958 0.0882 0.09062 0.10116 C 0.08958 0.12407 0.0875 0.13935 0.08576 0.16111 C 0.08646 0.17153 0.08472 0.18357 0.08906 0.19236 C 0.10121 0.21667 0.12621 0.22407 0.14566 0.23218 C 0.15017 0.24977 0.1434 0.22824 0.15243 0.24329 C 0.15347 0.24514 0.1533 0.24792 0.15399 0.25 C 0.15642 0.25671 0.16093 0.26157 0.16406 0.26782 C 0.171 0.29745 0.1618 0.33357 0.15729 0.36343 C 0.15573 0.37431 0.15468 0.38588 0.15243 0.39676 C 0.15156 0.40116 0.14896 0.40995 0.14896 0.41019 C 0.14635 0.43171 0.14514 0.45463 0.13732 0.47454 " pathEditMode="relative" rAng="0" ptsTypes="fffffffffffffffA">
                                      <p:cBhvr>
                                        <p:cTn id="39" dur="2000" fill="hold"/>
                                        <p:tgtEl>
                                          <p:spTgt spid="41"/>
                                        </p:tgtEl>
                                        <p:attrNameLst>
                                          <p:attrName>ppt_x</p:attrName>
                                          <p:attrName>ppt_y</p:attrName>
                                        </p:attrNameLst>
                                      </p:cBhvr>
                                      <p:rCtr x="84" y="248"/>
                                    </p:animMotion>
                                  </p:childTnLst>
                                </p:cTn>
                              </p:par>
                            </p:childTnLst>
                          </p:cTn>
                        </p:par>
                        <p:par>
                          <p:cTn id="40" fill="hold">
                            <p:stCondLst>
                              <p:cond delay="14000"/>
                            </p:stCondLst>
                            <p:childTnLst>
                              <p:par>
                                <p:cTn id="41" presetID="1" presetClass="entr" presetSubtype="0" fill="hold" grpId="0" nodeType="afterEffect">
                                  <p:stCondLst>
                                    <p:cond delay="0"/>
                                  </p:stCondLst>
                                  <p:childTnLst>
                                    <p:set>
                                      <p:cBhvr>
                                        <p:cTn id="42" dur="1" fill="hold">
                                          <p:stCondLst>
                                            <p:cond delay="0"/>
                                          </p:stCondLst>
                                        </p:cTn>
                                        <p:tgtEl>
                                          <p:spTgt spid="61"/>
                                        </p:tgtEl>
                                        <p:attrNameLst>
                                          <p:attrName>style.visibility</p:attrName>
                                        </p:attrNameLst>
                                      </p:cBhvr>
                                      <p:to>
                                        <p:strVal val="visible"/>
                                      </p:to>
                                    </p:set>
                                  </p:childTnLst>
                                </p:cTn>
                              </p:par>
                            </p:childTnLst>
                          </p:cTn>
                        </p:par>
                        <p:par>
                          <p:cTn id="43" fill="hold">
                            <p:stCondLst>
                              <p:cond delay="14000"/>
                            </p:stCondLst>
                            <p:childTnLst>
                              <p:par>
                                <p:cTn id="44" presetID="0" presetClass="path" presetSubtype="0" accel="50000" decel="50000" fill="hold" grpId="1" nodeType="afterEffect">
                                  <p:stCondLst>
                                    <p:cond delay="0"/>
                                  </p:stCondLst>
                                  <p:childTnLst>
                                    <p:animMotion origin="layout" path="M 0 0 C -0.00937 -0.0081 -0.01163 -0.00879 -0.0151 -0.02222 C -0.01371 -0.03634 -0.01389 -0.04236 -0.00833 -0.05324 C -0.00625 -0.06203 -0.00156 -0.06527 0.00157 -0.07315 C 0.00209 -0.07477 0.00452 -0.08495 0.00486 -0.08657 C 0.0007 -0.09514 -0.00607 -0.10347 -0.01337 -0.10648 C -0.01892 -0.11435 -0.025 -0.11782 -0.03177 -0.12222 C -0.03784 -0.12615 -0.0401 -0.13264 -0.0467 -0.13541 C -0.04722 -0.13773 -0.04791 -0.13981 -0.04843 -0.14213 C -0.04948 -0.14652 -0.05173 -0.15555 -0.05173 -0.15555 C -0.05104 -0.15995 -0.05052 -0.1699 -0.0467 -0.17315 C -0.04375 -0.17569 -0.0368 -0.17777 -0.0368 -0.17777 C -0.03593 -0.17777 -0.01771 -0.17777 -0.0118 -0.17315 C -0.00712 -0.16921 0.00157 -0.15995 0.00157 -0.15995 C 0.00434 -0.1493 0.01077 -0.1456 0.01823 -0.14213 C 0.03386 -0.14375 0.04202 -0.13842 0.04653 -0.15764 C 0.04375 -0.17338 0.03334 -0.18842 0.025 -0.2 C 0.02552 -0.2044 0.02361 -0.21134 0.02657 -0.21319 C 0.03455 -0.21805 0.04653 -0.21018 0.0533 -0.2044 C 0.0566 -0.19745 0.05938 -0.18981 0.06163 -0.18217 C 0.06285 -0.17777 0.06302 -0.17268 0.06493 -0.16875 C 0.06927 -0.15995 0.07205 -0.15115 0.07657 -0.14213 C 0.07761 -0.14004 0.08004 -0.14097 0.0816 -0.13981 C 0.09306 -0.13217 0.07882 -0.13703 0.09653 -0.13333 C 0.10104 -0.13402 0.10556 -0.13426 0.1099 -0.13541 C 0.11823 -0.1375 0.12327 -0.14722 0.12986 -0.15324 C 0.13698 -0.17129 0.14341 -0.18935 0.14827 -0.20879 C 0.15243 -0.22592 0.15191 -0.24352 0.15834 -0.25995 " pathEditMode="relative" ptsTypes="fffffffffffffffffffffffffffA">
                                      <p:cBhvr>
                                        <p:cTn id="45" dur="2000" fill="hold"/>
                                        <p:tgtEl>
                                          <p:spTgt spid="61"/>
                                        </p:tgtEl>
                                        <p:attrNameLst>
                                          <p:attrName>ppt_x</p:attrName>
                                          <p:attrName>ppt_y</p:attrName>
                                        </p:attrNameLst>
                                      </p:cBhvr>
                                    </p:animMotion>
                                  </p:childTnLst>
                                </p:cTn>
                              </p:par>
                              <p:par>
                                <p:cTn id="46" presetID="1" presetClass="entr" presetSubtype="0" fill="hold" grpId="0" nodeType="withEffect">
                                  <p:stCondLst>
                                    <p:cond delay="0"/>
                                  </p:stCondLst>
                                  <p:childTnLst>
                                    <p:set>
                                      <p:cBhvr>
                                        <p:cTn id="47" dur="1" fill="hold">
                                          <p:stCondLst>
                                            <p:cond delay="0"/>
                                          </p:stCondLst>
                                        </p:cTn>
                                        <p:tgtEl>
                                          <p:spTgt spid="62"/>
                                        </p:tgtEl>
                                        <p:attrNameLst>
                                          <p:attrName>style.visibility</p:attrName>
                                        </p:attrNameLst>
                                      </p:cBhvr>
                                      <p:to>
                                        <p:strVal val="visible"/>
                                      </p:to>
                                    </p:set>
                                  </p:childTnLst>
                                </p:cTn>
                              </p:par>
                            </p:childTnLst>
                          </p:cTn>
                        </p:par>
                        <p:par>
                          <p:cTn id="48" fill="hold">
                            <p:stCondLst>
                              <p:cond delay="16000"/>
                            </p:stCondLst>
                            <p:childTnLst>
                              <p:par>
                                <p:cTn id="49" presetID="0" presetClass="path" presetSubtype="0" accel="50000" decel="50000" fill="hold" grpId="0" nodeType="afterEffect">
                                  <p:stCondLst>
                                    <p:cond delay="0"/>
                                  </p:stCondLst>
                                  <p:childTnLst>
                                    <p:animMotion origin="layout" path="M -7.5E-6 2.96296E-6 C -0.00053 0.00509 -0.00035 0.01065 -0.00174 0.01551 C -0.00539 0.02824 -0.00799 0.02708 -0.01337 0.03565 C -0.02084 0.04745 -0.02883 0.05694 -0.03994 0.06227 C -0.04671 0.07083 -0.05608 0.08264 -0.06494 0.08657 C -0.06893 0.09421 -0.07171 0.09699 -0.07831 0.1 C -0.08438 0.1081 -0.09133 0.11366 -0.09827 0.11991 C -0.10487 0.12569 -0.11008 0.13426 -0.11667 0.14005 C -0.12414 0.15509 -0.12049 0.14954 -0.12674 0.15787 C -0.12952 0.16898 -0.1323 0.18009 -0.13508 0.1912 C -0.1356 0.19329 -0.13612 0.1956 -0.13664 0.19768 C -0.13716 0.2 -0.13837 0.2044 -0.13837 0.2044 C -0.13733 0.21991 -0.13942 0.23842 -0.12674 0.24444 C -0.11806 0.25555 -0.11303 0.24884 -0.10331 0.24444 C -0.09775 0.2456 -0.09115 0.24421 -0.08664 0.24884 C -0.07917 0.25671 -0.08508 0.2662 -0.07327 0.27106 C -0.06737 0.26574 -0.06164 0.26505 -0.05504 0.26227 C -0.05122 0.26296 -0.04706 0.26273 -0.04341 0.26435 C -0.02952 0.2706 -0.05157 0.26759 -0.03664 0.27546 C -0.03247 0.27778 -0.02778 0.27708 -0.02327 0.27778 C -0.01667 0.27546 -0.01216 0.27384 -0.0066 0.26898 C -0.00435 0.26967 -0.00192 0.26944 -7.5E-6 0.27106 C 0.00503 0.27546 0.00642 0.29074 0.00833 0.29768 C 0.00711 0.31481 0.00555 0.32268 0.00329 0.33773 C 0.00104 0.35301 0.00051 0.36829 -0.00504 0.38217 " pathEditMode="relative" ptsTypes="ffffffffffffffffffffffffA">
                                      <p:cBhvr>
                                        <p:cTn id="50" dur="2000" fill="hold"/>
                                        <p:tgtEl>
                                          <p:spTgt spid="42"/>
                                        </p:tgtEl>
                                        <p:attrNameLst>
                                          <p:attrName>ppt_x</p:attrName>
                                          <p:attrName>ppt_y</p:attrName>
                                        </p:attrNameLst>
                                      </p:cBhvr>
                                    </p:animMotion>
                                  </p:childTnLst>
                                </p:cTn>
                              </p:par>
                            </p:childTnLst>
                          </p:cTn>
                        </p:par>
                        <p:par>
                          <p:cTn id="51" fill="hold">
                            <p:stCondLst>
                              <p:cond delay="18000"/>
                            </p:stCondLst>
                            <p:childTnLst>
                              <p:par>
                                <p:cTn id="52" presetID="1" presetClass="entr" presetSubtype="0" fill="hold" grpId="0" nodeType="afterEffect">
                                  <p:stCondLst>
                                    <p:cond delay="0"/>
                                  </p:stCondLst>
                                  <p:childTnLst>
                                    <p:set>
                                      <p:cBhvr>
                                        <p:cTn id="53" dur="1" fill="hold">
                                          <p:stCondLst>
                                            <p:cond delay="0"/>
                                          </p:stCondLst>
                                        </p:cTn>
                                        <p:tgtEl>
                                          <p:spTgt spid="63"/>
                                        </p:tgtEl>
                                        <p:attrNameLst>
                                          <p:attrName>style.visibility</p:attrName>
                                        </p:attrNameLst>
                                      </p:cBhvr>
                                      <p:to>
                                        <p:strVal val="visible"/>
                                      </p:to>
                                    </p:set>
                                  </p:childTnLst>
                                </p:cTn>
                              </p:par>
                            </p:childTnLst>
                          </p:cTn>
                        </p:par>
                        <p:par>
                          <p:cTn id="54" fill="hold">
                            <p:stCondLst>
                              <p:cond delay="18000"/>
                            </p:stCondLst>
                            <p:childTnLst>
                              <p:par>
                                <p:cTn id="55" presetID="0" presetClass="path" presetSubtype="0" accel="50000" decel="50000" fill="hold" grpId="1" nodeType="afterEffect">
                                  <p:stCondLst>
                                    <p:cond delay="0"/>
                                  </p:stCondLst>
                                  <p:childTnLst>
                                    <p:animMotion origin="layout" path="M 0 0 C -0.004 -0.00509 -0.00782 -0.01019 -0.01181 -0.01551 C -0.01302 -0.01713 -0.01511 -0.02014 -0.01511 -0.02014 C -0.01736 -0.02894 -0.01962 -0.03773 -0.02171 -0.04676 C -0.02101 -0.06227 -0.01615 -0.07963 -0.02171 -0.09329 C -0.02917 -0.11134 -0.05174 -0.11505 -0.06511 -0.11782 C -0.07969 -0.11667 -0.0974 -0.11782 -0.11181 -0.11111 C -0.12275 -0.11273 -0.13125 -0.11412 -0.14167 -0.11782 C -0.14723 -0.11968 -0.15122 -0.12431 -0.15677 -0.12662 C -0.15782 -0.12824 -0.1599 -0.12917 -0.16007 -0.13125 C -0.16059 -0.13727 -0.15764 -0.15718 -0.15174 -0.15995 C -0.14844 -0.16157 -0.14167 -0.16458 -0.14167 -0.16458 C -0.12518 -0.16204 -0.11337 -0.16019 -0.09671 -0.16227 C -0.08577 -0.16736 -0.08577 -0.17963 -0.08004 -0.1912 C -0.08212 -0.20764 -0.08316 -0.21065 -0.09514 -0.21551 C -0.10296 -0.21458 -0.11285 -0.21852 -0.11841 -0.21111 C -0.12101 -0.20764 -0.12136 -0.20208 -0.12344 -0.19792 C -0.1224 -0.19259 -0.12257 -0.18657 -0.12014 -0.18218 C -0.11459 -0.17222 -0.10938 -0.16898 -0.10174 -0.16227 C -0.1 -0.16088 -0.09861 -0.1588 -0.09671 -0.15787 C -0.09341 -0.15648 -0.08681 -0.15347 -0.08681 -0.15347 C -0.08282 -0.15417 -0.07865 -0.1537 -0.075 -0.15556 C -0.06962 -0.15833 -0.06355 -0.17546 -0.06007 -0.18218 C -0.05712 -0.18796 -0.05504 -0.20232 -0.05504 -0.20232 C -0.05261 -0.22292 -0.05469 -0.24861 -0.07171 -0.25556 C -0.07344 -0.25694 -0.07483 -0.2588 -0.07674 -0.25995 C -0.08004 -0.26181 -0.08681 -0.26458 -0.08681 -0.26458 " pathEditMode="relative" ptsTypes="ffffffffffffffffffffffffffA">
                                      <p:cBhvr>
                                        <p:cTn id="56" dur="2000" fill="hold"/>
                                        <p:tgtEl>
                                          <p:spTgt spid="63"/>
                                        </p:tgtEl>
                                        <p:attrNameLst>
                                          <p:attrName>ppt_x</p:attrName>
                                          <p:attrName>ppt_y</p:attrName>
                                        </p:attrNameLst>
                                      </p:cBhvr>
                                    </p:animMotion>
                                  </p:childTnLst>
                                </p:cTn>
                              </p:par>
                              <p:par>
                                <p:cTn id="57" presetID="1" presetClass="entr" presetSubtype="0" fill="hold" grpId="0" nodeType="withEffect">
                                  <p:stCondLst>
                                    <p:cond delay="0"/>
                                  </p:stCondLst>
                                  <p:childTnLst>
                                    <p:set>
                                      <p:cBhvr>
                                        <p:cTn id="58" dur="1" fill="hold">
                                          <p:stCondLst>
                                            <p:cond delay="0"/>
                                          </p:stCondLst>
                                        </p:cTn>
                                        <p:tgtEl>
                                          <p:spTgt spid="64"/>
                                        </p:tgtEl>
                                        <p:attrNameLst>
                                          <p:attrName>style.visibility</p:attrName>
                                        </p:attrNameLst>
                                      </p:cBhvr>
                                      <p:to>
                                        <p:strVal val="visible"/>
                                      </p:to>
                                    </p:set>
                                  </p:childTnLst>
                                </p:cTn>
                              </p:par>
                            </p:childTnLst>
                          </p:cTn>
                        </p:par>
                        <p:par>
                          <p:cTn id="59" fill="hold">
                            <p:stCondLst>
                              <p:cond delay="20000"/>
                            </p:stCondLst>
                            <p:childTnLst>
                              <p:par>
                                <p:cTn id="60" presetID="18" presetClass="entr" presetSubtype="12" fill="hold" grpId="0" nodeType="afterEffect">
                                  <p:stCondLst>
                                    <p:cond delay="0"/>
                                  </p:stCondLst>
                                  <p:childTnLst>
                                    <p:set>
                                      <p:cBhvr>
                                        <p:cTn id="61" dur="1" fill="hold">
                                          <p:stCondLst>
                                            <p:cond delay="0"/>
                                          </p:stCondLst>
                                        </p:cTn>
                                        <p:tgtEl>
                                          <p:spTgt spid="65"/>
                                        </p:tgtEl>
                                        <p:attrNameLst>
                                          <p:attrName>style.visibility</p:attrName>
                                        </p:attrNameLst>
                                      </p:cBhvr>
                                      <p:to>
                                        <p:strVal val="visible"/>
                                      </p:to>
                                    </p:set>
                                    <p:animEffect transition="in" filter="strips(downLeft)">
                                      <p:cBhvr>
                                        <p:cTn id="62" dur="500"/>
                                        <p:tgtEl>
                                          <p:spTgt spid="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animBg="1"/>
      <p:bldP spid="42" grpId="0" animBg="1"/>
      <p:bldP spid="43" grpId="0" animBg="1"/>
      <p:bldP spid="44" grpId="0" animBg="1"/>
      <p:bldP spid="45" grpId="0" animBg="1"/>
      <p:bldP spid="55" grpId="0" animBg="1"/>
      <p:bldP spid="55" grpId="1" animBg="1"/>
      <p:bldP spid="56" grpId="0" animBg="1"/>
      <p:bldP spid="57" grpId="0" animBg="1"/>
      <p:bldP spid="57" grpId="1" animBg="1"/>
      <p:bldP spid="58" grpId="0" animBg="1"/>
      <p:bldP spid="59" grpId="0" animBg="1"/>
      <p:bldP spid="59" grpId="1" animBg="1"/>
      <p:bldP spid="60" grpId="0" animBg="1"/>
      <p:bldP spid="61" grpId="0" animBg="1"/>
      <p:bldP spid="61" grpId="1" animBg="1"/>
      <p:bldP spid="62" grpId="0" animBg="1"/>
      <p:bldP spid="63" grpId="0" animBg="1"/>
      <p:bldP spid="63" grpId="1" animBg="1"/>
      <p:bldP spid="64" grpId="0" animBg="1"/>
      <p:bldP spid="6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http://t0.gstatic.com/images?q=tbn:ANd9GcSNDounPpH1L_PzIiodmrFGHaF72CliLt-oWQxV_1sUCNrf5cLLyQ"/>
          <p:cNvPicPr>
            <a:picLocks noChangeAspect="1" noChangeArrowheads="1"/>
          </p:cNvPicPr>
          <p:nvPr/>
        </p:nvPicPr>
        <p:blipFill>
          <a:blip r:embed="rId2" cstate="print"/>
          <a:srcRect/>
          <a:stretch>
            <a:fillRect/>
          </a:stretch>
        </p:blipFill>
        <p:spPr bwMode="auto">
          <a:xfrm>
            <a:off x="2699792" y="2564904"/>
            <a:ext cx="2952328" cy="4044076"/>
          </a:xfrm>
          <a:prstGeom prst="rect">
            <a:avLst/>
          </a:prstGeom>
          <a:noFill/>
        </p:spPr>
      </p:pic>
      <p:sp>
        <p:nvSpPr>
          <p:cNvPr id="3" name="Tekstvak 2"/>
          <p:cNvSpPr txBox="1"/>
          <p:nvPr/>
        </p:nvSpPr>
        <p:spPr>
          <a:xfrm>
            <a:off x="827584" y="260648"/>
            <a:ext cx="7488832" cy="954107"/>
          </a:xfrm>
          <a:prstGeom prst="rect">
            <a:avLst/>
          </a:prstGeom>
          <a:noFill/>
        </p:spPr>
        <p:txBody>
          <a:bodyPr wrap="square" rtlCol="0">
            <a:spAutoFit/>
          </a:bodyPr>
          <a:lstStyle/>
          <a:p>
            <a:r>
              <a:rPr lang="nl-NL" sz="2800" dirty="0" smtClean="0"/>
              <a:t>Om te controleren of er werkelijk ijzer ionen in de oplossing zitten voegen we loog toe.</a:t>
            </a:r>
            <a:endParaRPr lang="nl-NL" sz="2800" dirty="0"/>
          </a:p>
        </p:txBody>
      </p:sp>
      <p:sp>
        <p:nvSpPr>
          <p:cNvPr id="4" name="Tekstvak 3"/>
          <p:cNvSpPr txBox="1"/>
          <p:nvPr/>
        </p:nvSpPr>
        <p:spPr>
          <a:xfrm>
            <a:off x="827584" y="1268760"/>
            <a:ext cx="7344816" cy="1384995"/>
          </a:xfrm>
          <a:prstGeom prst="rect">
            <a:avLst/>
          </a:prstGeom>
          <a:noFill/>
        </p:spPr>
        <p:txBody>
          <a:bodyPr wrap="square" rtlCol="0">
            <a:spAutoFit/>
          </a:bodyPr>
          <a:lstStyle/>
          <a:p>
            <a:r>
              <a:rPr lang="nl-NL" sz="2800" dirty="0" smtClean="0"/>
              <a:t>De ijzer ionen hechten zich aan de loogdeeltjes  en er ontstaat een bruin/groene vlokkerige neerslag in je reageerbuis</a:t>
            </a:r>
            <a:endParaRPr lang="nl-NL" sz="2800" dirty="0"/>
          </a:p>
        </p:txBody>
      </p:sp>
      <p:sp>
        <p:nvSpPr>
          <p:cNvPr id="5" name="Tekstvak 4"/>
          <p:cNvSpPr txBox="1"/>
          <p:nvPr/>
        </p:nvSpPr>
        <p:spPr>
          <a:xfrm>
            <a:off x="6156176" y="2996952"/>
            <a:ext cx="2016224" cy="2862322"/>
          </a:xfrm>
          <a:prstGeom prst="rect">
            <a:avLst/>
          </a:prstGeom>
          <a:noFill/>
        </p:spPr>
        <p:txBody>
          <a:bodyPr wrap="square" rtlCol="0">
            <a:spAutoFit/>
          </a:bodyPr>
          <a:lstStyle/>
          <a:p>
            <a:r>
              <a:rPr lang="nl-NL" dirty="0" smtClean="0"/>
              <a:t>Als dit in je reageerbuis gebeurt dan </a:t>
            </a:r>
            <a:r>
              <a:rPr lang="nl-NL" dirty="0" smtClean="0"/>
              <a:t>was </a:t>
            </a:r>
            <a:r>
              <a:rPr lang="nl-NL" dirty="0" smtClean="0"/>
              <a:t>dit de reageerbuis met de koperoplossing. Dan weet je nu ook in welk bekerglas de koper oplossing zit.</a:t>
            </a:r>
            <a:endParaRPr lang="nl-N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plus(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plus(i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55" presetClass="entr" presetSubtype="0" fill="hold" nodeType="clickEffect">
                                  <p:stCondLst>
                                    <p:cond delay="0"/>
                                  </p:stCondLst>
                                  <p:childTnLst>
                                    <p:set>
                                      <p:cBhvr>
                                        <p:cTn id="16" dur="1" fill="hold">
                                          <p:stCondLst>
                                            <p:cond delay="0"/>
                                          </p:stCondLst>
                                        </p:cTn>
                                        <p:tgtEl>
                                          <p:spTgt spid="19458"/>
                                        </p:tgtEl>
                                        <p:attrNameLst>
                                          <p:attrName>style.visibility</p:attrName>
                                        </p:attrNameLst>
                                      </p:cBhvr>
                                      <p:to>
                                        <p:strVal val="visible"/>
                                      </p:to>
                                    </p:set>
                                    <p:anim calcmode="lin" valueType="num">
                                      <p:cBhvr>
                                        <p:cTn id="17" dur="1000" fill="hold"/>
                                        <p:tgtEl>
                                          <p:spTgt spid="19458"/>
                                        </p:tgtEl>
                                        <p:attrNameLst>
                                          <p:attrName>ppt_w</p:attrName>
                                        </p:attrNameLst>
                                      </p:cBhvr>
                                      <p:tavLst>
                                        <p:tav tm="0">
                                          <p:val>
                                            <p:strVal val="#ppt_w*0.70"/>
                                          </p:val>
                                        </p:tav>
                                        <p:tav tm="100000">
                                          <p:val>
                                            <p:strVal val="#ppt_w"/>
                                          </p:val>
                                        </p:tav>
                                      </p:tavLst>
                                    </p:anim>
                                    <p:anim calcmode="lin" valueType="num">
                                      <p:cBhvr>
                                        <p:cTn id="18" dur="1000" fill="hold"/>
                                        <p:tgtEl>
                                          <p:spTgt spid="19458"/>
                                        </p:tgtEl>
                                        <p:attrNameLst>
                                          <p:attrName>ppt_h</p:attrName>
                                        </p:attrNameLst>
                                      </p:cBhvr>
                                      <p:tavLst>
                                        <p:tav tm="0">
                                          <p:val>
                                            <p:strVal val="#ppt_h"/>
                                          </p:val>
                                        </p:tav>
                                        <p:tav tm="100000">
                                          <p:val>
                                            <p:strVal val="#ppt_h"/>
                                          </p:val>
                                        </p:tav>
                                      </p:tavLst>
                                    </p:anim>
                                    <p:animEffect transition="in" filter="fade">
                                      <p:cBhvr>
                                        <p:cTn id="19" dur="1000"/>
                                        <p:tgtEl>
                                          <p:spTgt spid="19458"/>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 calcmode="lin" valueType="num">
                                      <p:cBhvr additive="base">
                                        <p:cTn id="24" dur="1000" fill="hold"/>
                                        <p:tgtEl>
                                          <p:spTgt spid="5"/>
                                        </p:tgtEl>
                                        <p:attrNameLst>
                                          <p:attrName>ppt_x</p:attrName>
                                        </p:attrNameLst>
                                      </p:cBhvr>
                                      <p:tavLst>
                                        <p:tav tm="0">
                                          <p:val>
                                            <p:strVal val="#ppt_x"/>
                                          </p:val>
                                        </p:tav>
                                        <p:tav tm="100000">
                                          <p:val>
                                            <p:strVal val="#ppt_x"/>
                                          </p:val>
                                        </p:tav>
                                      </p:tavLst>
                                    </p:anim>
                                    <p:anim calcmode="lin" valueType="num">
                                      <p:cBhvr additive="base">
                                        <p:cTn id="25" dur="10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467544" y="2060848"/>
            <a:ext cx="5148064"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l-NL" sz="1200" b="1"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Doel van de proef.</a:t>
            </a:r>
            <a:endParaRPr kumimoji="0" lang="nl-NL"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l-NL"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Zoek uit in welk bekerglas de koper ionen zitten. </a:t>
            </a:r>
            <a:endParaRPr kumimoji="0" lang="nl-NL"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Rechthoek 3"/>
          <p:cNvSpPr/>
          <p:nvPr/>
        </p:nvSpPr>
        <p:spPr>
          <a:xfrm>
            <a:off x="467544" y="548680"/>
            <a:ext cx="7992888" cy="1477328"/>
          </a:xfrm>
          <a:prstGeom prst="rect">
            <a:avLst/>
          </a:prstGeom>
        </p:spPr>
        <p:txBody>
          <a:bodyPr wrap="square">
            <a:spAutoFit/>
          </a:bodyPr>
          <a:lstStyle/>
          <a:p>
            <a:r>
              <a:rPr lang="nl-NL" b="1" dirty="0" smtClean="0"/>
              <a:t>Onedele metalen zijn: natrium, kalium, calcium en magnesium aluminium, zink en ijzer die gemakkelijk elektronen kwijt raken </a:t>
            </a:r>
          </a:p>
          <a:p>
            <a:r>
              <a:rPr lang="nl-NL" b="1" dirty="0" smtClean="0"/>
              <a:t>Half edele metalen zijn: tin, lood, kwik en koper</a:t>
            </a:r>
          </a:p>
          <a:p>
            <a:r>
              <a:rPr lang="nl-NL" b="1" dirty="0" smtClean="0"/>
              <a:t>Edele metalen zijn: zilver, goud en platina, die geven heel  moeilijk elektronen weg.</a:t>
            </a:r>
            <a:endParaRPr lang="nl-NL" b="1" dirty="0"/>
          </a:p>
        </p:txBody>
      </p:sp>
      <p:sp>
        <p:nvSpPr>
          <p:cNvPr id="6" name="Tekstvak 5"/>
          <p:cNvSpPr txBox="1"/>
          <p:nvPr/>
        </p:nvSpPr>
        <p:spPr>
          <a:xfrm>
            <a:off x="467544" y="2564904"/>
            <a:ext cx="8352928" cy="4062651"/>
          </a:xfrm>
          <a:prstGeom prst="rect">
            <a:avLst/>
          </a:prstGeom>
          <a:noFill/>
        </p:spPr>
        <p:txBody>
          <a:bodyPr wrap="square" rtlCol="0">
            <a:spAutoFit/>
          </a:bodyPr>
          <a:lstStyle/>
          <a:p>
            <a:r>
              <a:rPr lang="nl-NL" sz="1600" b="1" u="sng" dirty="0" smtClean="0"/>
              <a:t>Uit </a:t>
            </a:r>
            <a:r>
              <a:rPr lang="nl-NL" sz="1600" b="1" u="sng" dirty="0" smtClean="0"/>
              <a:t>voering van de proef.</a:t>
            </a:r>
            <a:endParaRPr lang="nl-NL" sz="1600" b="1" dirty="0" smtClean="0"/>
          </a:p>
          <a:p>
            <a:pPr lvl="0"/>
            <a:r>
              <a:rPr lang="nl-NL" sz="1600" dirty="0" smtClean="0"/>
              <a:t>Vul 4 reageerbuizen met 4 cm oplossing van de 4 verschillende oplossingen.</a:t>
            </a:r>
            <a:endParaRPr lang="nl-NL" sz="1600" b="1" dirty="0" smtClean="0"/>
          </a:p>
          <a:p>
            <a:pPr lvl="0"/>
            <a:r>
              <a:rPr lang="nl-NL" sz="1600" dirty="0" smtClean="0"/>
              <a:t>Doe er in alle reageerbuizen met een spateltje een klein beetje ijzerpoeder bij.</a:t>
            </a:r>
            <a:endParaRPr lang="nl-NL" sz="1600" b="1" dirty="0" smtClean="0"/>
          </a:p>
          <a:p>
            <a:pPr lvl="0"/>
            <a:r>
              <a:rPr lang="nl-NL" sz="1600" dirty="0" err="1" smtClean="0"/>
              <a:t>Kwispel</a:t>
            </a:r>
            <a:r>
              <a:rPr lang="nl-NL" sz="1600" dirty="0" smtClean="0"/>
              <a:t> de reageerbuizen goed en kijk goed wat er met het ijzer gebeurd.</a:t>
            </a:r>
            <a:endParaRPr lang="nl-NL" sz="1600" b="1" dirty="0" smtClean="0"/>
          </a:p>
          <a:p>
            <a:pPr lvl="0"/>
            <a:r>
              <a:rPr lang="nl-NL" sz="1600" dirty="0" smtClean="0"/>
              <a:t>Om aan te tonen of er ijzer ionen in de oplossing zitten, voeg je aan alle 4 de reageerbuizen een klein beetje loog toe. Als er ijzer ionen in de oplossing zitten dan ontstaan er vies uitziende bruine/ groene vlokken. </a:t>
            </a:r>
            <a:endParaRPr lang="nl-NL" sz="1600" b="1" dirty="0" smtClean="0"/>
          </a:p>
          <a:p>
            <a:r>
              <a:rPr lang="nl-NL" sz="1600" dirty="0" smtClean="0"/>
              <a:t> </a:t>
            </a:r>
            <a:endParaRPr lang="nl-NL" sz="1600" b="1" dirty="0" smtClean="0"/>
          </a:p>
          <a:p>
            <a:r>
              <a:rPr lang="nl-NL" sz="1600" b="1" u="sng" dirty="0" smtClean="0"/>
              <a:t>Vragen bij dit practicum</a:t>
            </a:r>
            <a:endParaRPr lang="nl-NL" sz="1600" b="1" dirty="0" smtClean="0"/>
          </a:p>
          <a:p>
            <a:pPr lvl="0"/>
            <a:r>
              <a:rPr lang="nl-NL" sz="1600" dirty="0" smtClean="0"/>
              <a:t>1) In </a:t>
            </a:r>
            <a:r>
              <a:rPr lang="nl-NL" sz="1600" dirty="0" smtClean="0"/>
              <a:t>welk bekerglas zitten de koper ionen? Hoe weet je dat?</a:t>
            </a:r>
            <a:endParaRPr lang="nl-NL" sz="1600" b="1" dirty="0" smtClean="0"/>
          </a:p>
          <a:p>
            <a:pPr lvl="0"/>
            <a:r>
              <a:rPr lang="nl-NL" sz="1600" dirty="0" smtClean="0"/>
              <a:t>2) Noem </a:t>
            </a:r>
            <a:r>
              <a:rPr lang="nl-NL" sz="1600" dirty="0" smtClean="0"/>
              <a:t>drie onedele metalen en drie edele metalen.</a:t>
            </a:r>
            <a:endParaRPr lang="nl-NL" sz="1600" b="1" dirty="0" smtClean="0"/>
          </a:p>
          <a:p>
            <a:pPr lvl="0"/>
            <a:r>
              <a:rPr lang="nl-NL" sz="1600" dirty="0" smtClean="0"/>
              <a:t>3) Waarom </a:t>
            </a:r>
            <a:r>
              <a:rPr lang="nl-NL" sz="1600" dirty="0" smtClean="0"/>
              <a:t>reageert goud bijna niet met andere stoffen?</a:t>
            </a:r>
            <a:endParaRPr lang="nl-NL" sz="1600" b="1" dirty="0" smtClean="0"/>
          </a:p>
          <a:p>
            <a:pPr lvl="0"/>
            <a:r>
              <a:rPr lang="nl-NL" sz="1600" dirty="0" smtClean="0"/>
              <a:t>4) Wat </a:t>
            </a:r>
            <a:r>
              <a:rPr lang="nl-NL" sz="1600" dirty="0" smtClean="0"/>
              <a:t>is het verschil tussen een metaal atoom en een positief metaal ion?</a:t>
            </a:r>
            <a:endParaRPr lang="nl-NL" sz="1600" b="1" dirty="0" smtClean="0"/>
          </a:p>
          <a:p>
            <a:pPr lvl="0"/>
            <a:r>
              <a:rPr lang="nl-NL" sz="1600" dirty="0" smtClean="0"/>
              <a:t>5) Kunnen </a:t>
            </a:r>
            <a:r>
              <a:rPr lang="nl-NL" sz="1600" dirty="0" smtClean="0"/>
              <a:t>koper ionen elektronen stelen van goud atomen? Leg uit waarom, dus niet beantwoorden met alleen maar ja of nee!!!</a:t>
            </a:r>
            <a:r>
              <a:rPr lang="nl-NL" sz="1600" b="1" dirty="0" smtClean="0"/>
              <a:t> </a:t>
            </a:r>
          </a:p>
          <a:p>
            <a:endParaRPr lang="nl-NL" dirty="0"/>
          </a:p>
        </p:txBody>
      </p:sp>
      <p:sp>
        <p:nvSpPr>
          <p:cNvPr id="8" name="Tekstvak 7"/>
          <p:cNvSpPr txBox="1"/>
          <p:nvPr/>
        </p:nvSpPr>
        <p:spPr>
          <a:xfrm>
            <a:off x="467544" y="0"/>
            <a:ext cx="7848872" cy="584775"/>
          </a:xfrm>
          <a:prstGeom prst="rect">
            <a:avLst/>
          </a:prstGeom>
          <a:noFill/>
        </p:spPr>
        <p:txBody>
          <a:bodyPr wrap="square" rtlCol="0">
            <a:spAutoFit/>
          </a:bodyPr>
          <a:lstStyle/>
          <a:p>
            <a:r>
              <a:rPr lang="nl-NL" sz="3200" b="1" dirty="0" smtClean="0"/>
              <a:t>Het practicumvoorschrift</a:t>
            </a:r>
            <a:endParaRPr lang="nl-NL" sz="3200"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755576" y="908720"/>
            <a:ext cx="1869207" cy="1816553"/>
          </a:xfrm>
          <a:prstGeom prst="rect">
            <a:avLst/>
          </a:prstGeom>
          <a:noFill/>
          <a:ln w="9525">
            <a:noFill/>
            <a:miter lim="800000"/>
            <a:headEnd/>
            <a:tailEnd/>
          </a:ln>
        </p:spPr>
      </p:pic>
      <p:pic>
        <p:nvPicPr>
          <p:cNvPr id="1027" name="Picture 3"/>
          <p:cNvPicPr>
            <a:picLocks noChangeAspect="1" noChangeArrowheads="1"/>
          </p:cNvPicPr>
          <p:nvPr/>
        </p:nvPicPr>
        <p:blipFill>
          <a:blip r:embed="rId3" cstate="print"/>
          <a:srcRect/>
          <a:stretch>
            <a:fillRect/>
          </a:stretch>
        </p:blipFill>
        <p:spPr bwMode="auto">
          <a:xfrm>
            <a:off x="3347864" y="836712"/>
            <a:ext cx="1756639" cy="1872208"/>
          </a:xfrm>
          <a:prstGeom prst="rect">
            <a:avLst/>
          </a:prstGeom>
          <a:noFill/>
          <a:ln w="9525">
            <a:noFill/>
            <a:miter lim="800000"/>
            <a:headEnd/>
            <a:tailEnd/>
          </a:ln>
        </p:spPr>
      </p:pic>
      <p:sp>
        <p:nvSpPr>
          <p:cNvPr id="4" name="Tekstvak 3"/>
          <p:cNvSpPr txBox="1"/>
          <p:nvPr/>
        </p:nvSpPr>
        <p:spPr>
          <a:xfrm>
            <a:off x="683568" y="3429000"/>
            <a:ext cx="8280920" cy="1754326"/>
          </a:xfrm>
          <a:prstGeom prst="rect">
            <a:avLst/>
          </a:prstGeom>
          <a:noFill/>
        </p:spPr>
        <p:txBody>
          <a:bodyPr wrap="square" rtlCol="0">
            <a:spAutoFit/>
          </a:bodyPr>
          <a:lstStyle/>
          <a:p>
            <a:r>
              <a:rPr lang="nl-NL" dirty="0" smtClean="0"/>
              <a:t>Alle stoffen zijn opgebouwd uit atomen.</a:t>
            </a:r>
          </a:p>
          <a:p>
            <a:r>
              <a:rPr lang="nl-NL" dirty="0" smtClean="0"/>
              <a:t>Ieder atoom heeft een kern met daarin protonen en neutronen</a:t>
            </a:r>
          </a:p>
          <a:p>
            <a:r>
              <a:rPr lang="nl-NL" dirty="0" smtClean="0"/>
              <a:t>Protonen hebben een positieve elektrische lading  van +1 en de neutronen zijn elektrisch neutraal die hebben een lading 0</a:t>
            </a:r>
          </a:p>
          <a:p>
            <a:r>
              <a:rPr lang="nl-NL" dirty="0" smtClean="0"/>
              <a:t>Om de kern cirkelen in vaste banen elektronen die een negatieve elektrische lading  van -1 hebben.</a:t>
            </a:r>
            <a:endParaRPr lang="nl-NL" dirty="0"/>
          </a:p>
        </p:txBody>
      </p:sp>
      <p:sp>
        <p:nvSpPr>
          <p:cNvPr id="5" name="Tekstvak 4"/>
          <p:cNvSpPr txBox="1"/>
          <p:nvPr/>
        </p:nvSpPr>
        <p:spPr>
          <a:xfrm>
            <a:off x="755576" y="5733256"/>
            <a:ext cx="7056784" cy="646331"/>
          </a:xfrm>
          <a:prstGeom prst="rect">
            <a:avLst/>
          </a:prstGeom>
          <a:noFill/>
        </p:spPr>
        <p:txBody>
          <a:bodyPr wrap="square" rtlCol="0">
            <a:spAutoFit/>
          </a:bodyPr>
          <a:lstStyle/>
          <a:p>
            <a:r>
              <a:rPr lang="nl-NL" dirty="0" smtClean="0"/>
              <a:t>Een atoom is elektrisch neutraal dat betekent dat er in een atoom even veel protonen als elektronen moeten zijn.</a:t>
            </a:r>
            <a:endParaRPr lang="nl-NL" dirty="0"/>
          </a:p>
        </p:txBody>
      </p:sp>
      <p:sp>
        <p:nvSpPr>
          <p:cNvPr id="7" name="Tekstvak 6"/>
          <p:cNvSpPr txBox="1"/>
          <p:nvPr/>
        </p:nvSpPr>
        <p:spPr>
          <a:xfrm>
            <a:off x="971600" y="404664"/>
            <a:ext cx="7128792" cy="461665"/>
          </a:xfrm>
          <a:prstGeom prst="rect">
            <a:avLst/>
          </a:prstGeom>
          <a:noFill/>
        </p:spPr>
        <p:txBody>
          <a:bodyPr wrap="square" rtlCol="0">
            <a:spAutoFit/>
          </a:bodyPr>
          <a:lstStyle/>
          <a:p>
            <a:r>
              <a:rPr lang="nl-NL" sz="2400" dirty="0" smtClean="0"/>
              <a:t>De opbouw van een atoom</a:t>
            </a:r>
            <a:endParaRPr lang="nl-NL" sz="2400" dirty="0"/>
          </a:p>
        </p:txBody>
      </p:sp>
      <p:sp>
        <p:nvSpPr>
          <p:cNvPr id="8" name="Tekstvak 7"/>
          <p:cNvSpPr txBox="1"/>
          <p:nvPr/>
        </p:nvSpPr>
        <p:spPr>
          <a:xfrm>
            <a:off x="683568" y="2924944"/>
            <a:ext cx="7128792" cy="369332"/>
          </a:xfrm>
          <a:prstGeom prst="rect">
            <a:avLst/>
          </a:prstGeom>
          <a:noFill/>
        </p:spPr>
        <p:txBody>
          <a:bodyPr wrap="square" rtlCol="0">
            <a:spAutoFit/>
          </a:bodyPr>
          <a:lstStyle/>
          <a:p>
            <a:r>
              <a:rPr lang="nl-NL" dirty="0" smtClean="0"/>
              <a:t>     atoomkern                     elektronen die om een kern cirkelen</a:t>
            </a:r>
            <a:endParaRPr lang="nl-NL" dirty="0"/>
          </a:p>
        </p:txBody>
      </p:sp>
      <p:sp>
        <p:nvSpPr>
          <p:cNvPr id="9" name="Rechthoek 8"/>
          <p:cNvSpPr/>
          <p:nvPr/>
        </p:nvSpPr>
        <p:spPr>
          <a:xfrm>
            <a:off x="5364088" y="1052736"/>
            <a:ext cx="2880320" cy="923330"/>
          </a:xfrm>
          <a:prstGeom prst="rect">
            <a:avLst/>
          </a:prstGeom>
        </p:spPr>
        <p:txBody>
          <a:bodyPr wrap="square">
            <a:spAutoFit/>
          </a:bodyPr>
          <a:lstStyle/>
          <a:p>
            <a:r>
              <a:rPr lang="nl-NL" dirty="0" smtClean="0"/>
              <a:t>In werkelijkheid hebben protonen en neutronen en elektronen geen kleur.</a:t>
            </a:r>
            <a:endParaRPr lang="nl-NL" dirty="0"/>
          </a:p>
        </p:txBody>
      </p:sp>
      <p:pic>
        <p:nvPicPr>
          <p:cNvPr id="10" name="Picture 1" descr="C:\Users\Acer\Pictures\slechte grappen\proton elektron neutron.jpg"/>
          <p:cNvPicPr>
            <a:picLocks noChangeAspect="1" noChangeArrowheads="1"/>
          </p:cNvPicPr>
          <p:nvPr/>
        </p:nvPicPr>
        <p:blipFill>
          <a:blip r:embed="rId4" cstate="print"/>
          <a:srcRect/>
          <a:stretch>
            <a:fillRect/>
          </a:stretch>
        </p:blipFill>
        <p:spPr bwMode="auto">
          <a:xfrm>
            <a:off x="899592" y="1268760"/>
            <a:ext cx="7200800" cy="4507168"/>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nodeType="clickEffect">
                                  <p:stCondLst>
                                    <p:cond delay="0"/>
                                  </p:stCondLst>
                                  <p:childTnLst>
                                    <p:set>
                                      <p:cBhvr>
                                        <p:cTn id="12" dur="1" fill="hold">
                                          <p:stCondLst>
                                            <p:cond delay="0"/>
                                          </p:stCondLst>
                                        </p:cTn>
                                        <p:tgtEl>
                                          <p:spTgt spid="1026"/>
                                        </p:tgtEl>
                                        <p:attrNameLst>
                                          <p:attrName>style.visibility</p:attrName>
                                        </p:attrNameLst>
                                      </p:cBhvr>
                                      <p:to>
                                        <p:strVal val="visible"/>
                                      </p:to>
                                    </p:set>
                                    <p:animEffect transition="in" filter="diamond(in)">
                                      <p:cBhvr>
                                        <p:cTn id="13" dur="1000"/>
                                        <p:tgtEl>
                                          <p:spTgt spid="1026"/>
                                        </p:tgtEl>
                                      </p:cBhvr>
                                    </p:animEffect>
                                  </p:childTnLst>
                                </p:cTn>
                              </p:par>
                              <p:par>
                                <p:cTn id="14" presetID="8" presetClass="entr" presetSubtype="16" fill="hold" nodeType="withEffect">
                                  <p:stCondLst>
                                    <p:cond delay="0"/>
                                  </p:stCondLst>
                                  <p:childTnLst>
                                    <p:set>
                                      <p:cBhvr>
                                        <p:cTn id="15" dur="1" fill="hold">
                                          <p:stCondLst>
                                            <p:cond delay="0"/>
                                          </p:stCondLst>
                                        </p:cTn>
                                        <p:tgtEl>
                                          <p:spTgt spid="1027"/>
                                        </p:tgtEl>
                                        <p:attrNameLst>
                                          <p:attrName>style.visibility</p:attrName>
                                        </p:attrNameLst>
                                      </p:cBhvr>
                                      <p:to>
                                        <p:strVal val="visible"/>
                                      </p:to>
                                    </p:set>
                                    <p:animEffect transition="in" filter="diamond(in)">
                                      <p:cBhvr>
                                        <p:cTn id="16" dur="1000"/>
                                        <p:tgtEl>
                                          <p:spTgt spid="1027"/>
                                        </p:tgtEl>
                                      </p:cBhvr>
                                    </p:animEffect>
                                  </p:childTnLst>
                                </p:cTn>
                              </p:par>
                              <p:par>
                                <p:cTn id="17" presetID="13" presetClass="entr" presetSubtype="16"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plus(in)">
                                      <p:cBhvr>
                                        <p:cTn id="19" dur="1000"/>
                                        <p:tgtEl>
                                          <p:spTgt spid="8"/>
                                        </p:tgtEl>
                                      </p:cBhvr>
                                    </p:animEffect>
                                  </p:childTnLst>
                                </p:cTn>
                              </p:par>
                            </p:childTnLst>
                          </p:cTn>
                        </p:par>
                      </p:childTnLst>
                    </p:cTn>
                  </p:par>
                  <p:par>
                    <p:cTn id="20" fill="hold">
                      <p:stCondLst>
                        <p:cond delay="indefinite"/>
                      </p:stCondLst>
                      <p:childTnLst>
                        <p:par>
                          <p:cTn id="21" fill="hold">
                            <p:stCondLst>
                              <p:cond delay="0"/>
                            </p:stCondLst>
                            <p:childTnLst>
                              <p:par>
                                <p:cTn id="22" presetID="20" presetClass="entr" presetSubtype="0"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wedge">
                                      <p:cBhvr>
                                        <p:cTn id="24" dur="2000"/>
                                        <p:tgtEl>
                                          <p:spTgt spid="9"/>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6" fill="hold" grpId="0" nodeType="clickEffect">
                                  <p:stCondLst>
                                    <p:cond delay="0"/>
                                  </p:stCondLst>
                                  <p:childTnLst>
                                    <p:set>
                                      <p:cBhvr>
                                        <p:cTn id="28" dur="1" fill="hold">
                                          <p:stCondLst>
                                            <p:cond delay="0"/>
                                          </p:stCondLst>
                                        </p:cTn>
                                        <p:tgtEl>
                                          <p:spTgt spid="4"/>
                                        </p:tgtEl>
                                        <p:attrNameLst>
                                          <p:attrName>style.visibility</p:attrName>
                                        </p:attrNameLst>
                                      </p:cBhvr>
                                      <p:to>
                                        <p:strVal val="visible"/>
                                      </p:to>
                                    </p:set>
                                    <p:animEffect transition="in" filter="strips(downRight)">
                                      <p:cBhvr>
                                        <p:cTn id="29" dur="500"/>
                                        <p:tgtEl>
                                          <p:spTgt spid="4"/>
                                        </p:tgtEl>
                                      </p:cBhvr>
                                    </p:animEffect>
                                  </p:childTnLst>
                                </p:cTn>
                              </p:par>
                            </p:childTnLst>
                          </p:cTn>
                        </p:par>
                      </p:childTnLst>
                    </p:cTn>
                  </p:par>
                  <p:par>
                    <p:cTn id="30" fill="hold">
                      <p:stCondLst>
                        <p:cond delay="indefinite"/>
                      </p:stCondLst>
                      <p:childTnLst>
                        <p:par>
                          <p:cTn id="31" fill="hold">
                            <p:stCondLst>
                              <p:cond delay="0"/>
                            </p:stCondLst>
                            <p:childTnLst>
                              <p:par>
                                <p:cTn id="32" presetID="18" presetClass="entr" presetSubtype="6" fill="hold" grpId="0" nodeType="clickEffect">
                                  <p:stCondLst>
                                    <p:cond delay="0"/>
                                  </p:stCondLst>
                                  <p:childTnLst>
                                    <p:set>
                                      <p:cBhvr>
                                        <p:cTn id="33" dur="1" fill="hold">
                                          <p:stCondLst>
                                            <p:cond delay="0"/>
                                          </p:stCondLst>
                                        </p:cTn>
                                        <p:tgtEl>
                                          <p:spTgt spid="5"/>
                                        </p:tgtEl>
                                        <p:attrNameLst>
                                          <p:attrName>style.visibility</p:attrName>
                                        </p:attrNameLst>
                                      </p:cBhvr>
                                      <p:to>
                                        <p:strVal val="visible"/>
                                      </p:to>
                                    </p:set>
                                    <p:animEffect transition="in" filter="strips(downRight)">
                                      <p:cBhvr>
                                        <p:cTn id="34" dur="500"/>
                                        <p:tgtEl>
                                          <p:spTgt spid="5"/>
                                        </p:tgtEl>
                                      </p:cBhvr>
                                    </p:animEffect>
                                  </p:childTnLst>
                                </p:cTn>
                              </p:par>
                            </p:childTnLst>
                          </p:cTn>
                        </p:par>
                      </p:childTnLst>
                    </p:cTn>
                  </p:par>
                  <p:par>
                    <p:cTn id="35" fill="hold">
                      <p:stCondLst>
                        <p:cond delay="indefinite"/>
                      </p:stCondLst>
                      <p:childTnLst>
                        <p:par>
                          <p:cTn id="36" fill="hold">
                            <p:stCondLst>
                              <p:cond delay="0"/>
                            </p:stCondLst>
                            <p:childTnLst>
                              <p:par>
                                <p:cTn id="37" presetID="53" presetClass="entr" presetSubtype="0" fill="hold" nodeType="clickEffect">
                                  <p:stCondLst>
                                    <p:cond delay="0"/>
                                  </p:stCondLst>
                                  <p:childTnLst>
                                    <p:set>
                                      <p:cBhvr>
                                        <p:cTn id="38" dur="1" fill="hold">
                                          <p:stCondLst>
                                            <p:cond delay="0"/>
                                          </p:stCondLst>
                                        </p:cTn>
                                        <p:tgtEl>
                                          <p:spTgt spid="10"/>
                                        </p:tgtEl>
                                        <p:attrNameLst>
                                          <p:attrName>style.visibility</p:attrName>
                                        </p:attrNameLst>
                                      </p:cBhvr>
                                      <p:to>
                                        <p:strVal val="visible"/>
                                      </p:to>
                                    </p:set>
                                    <p:anim calcmode="lin" valueType="num">
                                      <p:cBhvr>
                                        <p:cTn id="39" dur="3000" fill="hold"/>
                                        <p:tgtEl>
                                          <p:spTgt spid="10"/>
                                        </p:tgtEl>
                                        <p:attrNameLst>
                                          <p:attrName>ppt_w</p:attrName>
                                        </p:attrNameLst>
                                      </p:cBhvr>
                                      <p:tavLst>
                                        <p:tav tm="0">
                                          <p:val>
                                            <p:fltVal val="0"/>
                                          </p:val>
                                        </p:tav>
                                        <p:tav tm="100000">
                                          <p:val>
                                            <p:strVal val="#ppt_w"/>
                                          </p:val>
                                        </p:tav>
                                      </p:tavLst>
                                    </p:anim>
                                    <p:anim calcmode="lin" valueType="num">
                                      <p:cBhvr>
                                        <p:cTn id="40" dur="3000" fill="hold"/>
                                        <p:tgtEl>
                                          <p:spTgt spid="10"/>
                                        </p:tgtEl>
                                        <p:attrNameLst>
                                          <p:attrName>ppt_h</p:attrName>
                                        </p:attrNameLst>
                                      </p:cBhvr>
                                      <p:tavLst>
                                        <p:tav tm="0">
                                          <p:val>
                                            <p:fltVal val="0"/>
                                          </p:val>
                                        </p:tav>
                                        <p:tav tm="100000">
                                          <p:val>
                                            <p:strVal val="#ppt_h"/>
                                          </p:val>
                                        </p:tav>
                                      </p:tavLst>
                                    </p:anim>
                                    <p:animEffect transition="in" filter="fade">
                                      <p:cBhvr>
                                        <p:cTn id="41" dur="3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7" grpId="0"/>
      <p:bldP spid="8" grpId="0"/>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p:cNvPicPr>
            <a:picLocks noChangeAspect="1" noChangeArrowheads="1"/>
          </p:cNvPicPr>
          <p:nvPr/>
        </p:nvPicPr>
        <p:blipFill>
          <a:blip r:embed="rId2" cstate="print"/>
          <a:srcRect/>
          <a:stretch>
            <a:fillRect/>
          </a:stretch>
        </p:blipFill>
        <p:spPr bwMode="auto">
          <a:xfrm>
            <a:off x="539552" y="3356992"/>
            <a:ext cx="2001198" cy="2132856"/>
          </a:xfrm>
          <a:prstGeom prst="rect">
            <a:avLst/>
          </a:prstGeom>
          <a:noFill/>
          <a:ln w="9525">
            <a:noFill/>
            <a:miter lim="800000"/>
            <a:headEnd/>
            <a:tailEnd/>
          </a:ln>
        </p:spPr>
      </p:pic>
      <p:pic>
        <p:nvPicPr>
          <p:cNvPr id="3" name="Picture 2"/>
          <p:cNvPicPr>
            <a:picLocks noChangeAspect="1" noChangeArrowheads="1"/>
          </p:cNvPicPr>
          <p:nvPr/>
        </p:nvPicPr>
        <p:blipFill>
          <a:blip r:embed="rId3" cstate="print"/>
          <a:srcRect/>
          <a:stretch>
            <a:fillRect/>
          </a:stretch>
        </p:blipFill>
        <p:spPr bwMode="auto">
          <a:xfrm>
            <a:off x="611560" y="1340768"/>
            <a:ext cx="1869207" cy="1816553"/>
          </a:xfrm>
          <a:prstGeom prst="rect">
            <a:avLst/>
          </a:prstGeom>
          <a:noFill/>
          <a:ln w="9525">
            <a:noFill/>
            <a:miter lim="800000"/>
            <a:headEnd/>
            <a:tailEnd/>
          </a:ln>
        </p:spPr>
      </p:pic>
      <p:sp>
        <p:nvSpPr>
          <p:cNvPr id="4" name="Rechthoek 3"/>
          <p:cNvSpPr/>
          <p:nvPr/>
        </p:nvSpPr>
        <p:spPr>
          <a:xfrm>
            <a:off x="971600" y="188640"/>
            <a:ext cx="6552728" cy="461665"/>
          </a:xfrm>
          <a:prstGeom prst="rect">
            <a:avLst/>
          </a:prstGeom>
        </p:spPr>
        <p:txBody>
          <a:bodyPr wrap="square">
            <a:spAutoFit/>
          </a:bodyPr>
          <a:lstStyle/>
          <a:p>
            <a:r>
              <a:rPr lang="nl-NL" sz="2400" dirty="0" smtClean="0"/>
              <a:t>De opbouw van een atoom</a:t>
            </a:r>
            <a:endParaRPr lang="nl-NL" sz="2400" dirty="0"/>
          </a:p>
        </p:txBody>
      </p:sp>
      <p:sp>
        <p:nvSpPr>
          <p:cNvPr id="5" name="Tekstvak 4"/>
          <p:cNvSpPr txBox="1"/>
          <p:nvPr/>
        </p:nvSpPr>
        <p:spPr>
          <a:xfrm>
            <a:off x="971600" y="908720"/>
            <a:ext cx="7488832" cy="369332"/>
          </a:xfrm>
          <a:prstGeom prst="rect">
            <a:avLst/>
          </a:prstGeom>
          <a:noFill/>
        </p:spPr>
        <p:txBody>
          <a:bodyPr wrap="square" rtlCol="0">
            <a:spAutoFit/>
          </a:bodyPr>
          <a:lstStyle/>
          <a:p>
            <a:r>
              <a:rPr lang="nl-NL" dirty="0" smtClean="0"/>
              <a:t>Laten we het metaal natrium nemen.</a:t>
            </a:r>
          </a:p>
        </p:txBody>
      </p:sp>
      <p:sp>
        <p:nvSpPr>
          <p:cNvPr id="6" name="Tekstvak 5"/>
          <p:cNvSpPr txBox="1"/>
          <p:nvPr/>
        </p:nvSpPr>
        <p:spPr>
          <a:xfrm>
            <a:off x="2699792" y="1484784"/>
            <a:ext cx="5616624" cy="646331"/>
          </a:xfrm>
          <a:prstGeom prst="rect">
            <a:avLst/>
          </a:prstGeom>
          <a:noFill/>
        </p:spPr>
        <p:txBody>
          <a:bodyPr wrap="square" rtlCol="0">
            <a:spAutoFit/>
          </a:bodyPr>
          <a:lstStyle/>
          <a:p>
            <a:r>
              <a:rPr lang="nl-NL" dirty="0" smtClean="0"/>
              <a:t>Natrium heeft in de kern 11 protonen  (rood)</a:t>
            </a:r>
          </a:p>
          <a:p>
            <a:r>
              <a:rPr lang="nl-NL" dirty="0" smtClean="0"/>
              <a:t>en 12 neutronen (zwart). </a:t>
            </a:r>
            <a:endParaRPr lang="nl-NL" dirty="0"/>
          </a:p>
        </p:txBody>
      </p:sp>
      <p:sp>
        <p:nvSpPr>
          <p:cNvPr id="7" name="Tekstvak 6"/>
          <p:cNvSpPr txBox="1"/>
          <p:nvPr/>
        </p:nvSpPr>
        <p:spPr>
          <a:xfrm>
            <a:off x="2771800" y="3501008"/>
            <a:ext cx="4968552" cy="646331"/>
          </a:xfrm>
          <a:prstGeom prst="rect">
            <a:avLst/>
          </a:prstGeom>
          <a:noFill/>
        </p:spPr>
        <p:txBody>
          <a:bodyPr wrap="square" rtlCol="0">
            <a:spAutoFit/>
          </a:bodyPr>
          <a:lstStyle/>
          <a:p>
            <a:r>
              <a:rPr lang="nl-NL" dirty="0" smtClean="0"/>
              <a:t>Om de kern cirkelen 11 elektronen,</a:t>
            </a:r>
          </a:p>
          <a:p>
            <a:r>
              <a:rPr lang="nl-NL" dirty="0" smtClean="0"/>
              <a:t>2 roze , 8 gele en 1 groene.</a:t>
            </a:r>
            <a:endParaRPr lang="nl-N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500"/>
                                        <p:tgtEl>
                                          <p:spTgt spid="3"/>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circle(in)">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circle(in)">
                                      <p:cBhvr>
                                        <p:cTn id="15" dur="500"/>
                                        <p:tgtEl>
                                          <p:spTgt spid="2"/>
                                        </p:tgtEl>
                                      </p:cBhvr>
                                    </p:animEffect>
                                  </p:childTnLst>
                                </p:cTn>
                              </p:par>
                              <p:par>
                                <p:cTn id="16" presetID="6" presetClass="entr" presetSubtype="16" fill="hold" grpId="0"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circle(in)">
                                      <p:cBhvr>
                                        <p:cTn id="18"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p:cNvPicPr>
            <a:picLocks noChangeAspect="1" noChangeArrowheads="1"/>
          </p:cNvPicPr>
          <p:nvPr/>
        </p:nvPicPr>
        <p:blipFill>
          <a:blip r:embed="rId2" cstate="print"/>
          <a:srcRect/>
          <a:stretch>
            <a:fillRect/>
          </a:stretch>
        </p:blipFill>
        <p:spPr bwMode="auto">
          <a:xfrm>
            <a:off x="395536" y="1268760"/>
            <a:ext cx="2001198" cy="2132856"/>
          </a:xfrm>
          <a:prstGeom prst="rect">
            <a:avLst/>
          </a:prstGeom>
          <a:noFill/>
          <a:ln w="9525">
            <a:noFill/>
            <a:miter lim="800000"/>
            <a:headEnd/>
            <a:tailEnd/>
          </a:ln>
        </p:spPr>
      </p:pic>
      <p:sp>
        <p:nvSpPr>
          <p:cNvPr id="3" name="Tekstvak 2"/>
          <p:cNvSpPr txBox="1"/>
          <p:nvPr/>
        </p:nvSpPr>
        <p:spPr>
          <a:xfrm>
            <a:off x="2843808" y="1268760"/>
            <a:ext cx="5760640" cy="1938992"/>
          </a:xfrm>
          <a:prstGeom prst="rect">
            <a:avLst/>
          </a:prstGeom>
          <a:noFill/>
        </p:spPr>
        <p:txBody>
          <a:bodyPr wrap="square" rtlCol="0">
            <a:spAutoFit/>
          </a:bodyPr>
          <a:lstStyle/>
          <a:p>
            <a:r>
              <a:rPr lang="nl-NL" sz="2000" dirty="0" smtClean="0"/>
              <a:t>Je ziet dat het groene elektron in z’n eentje in de buitenste baan zit. Het zit vrij ver van de kern af en dat komt omdat hij wordt afgeschermd door de andere 10 elektronen.  De elektrische aantrekkingskracht tussen de kern en dit elektron is daarom klein.</a:t>
            </a:r>
            <a:endParaRPr lang="nl-NL" sz="2000" dirty="0"/>
          </a:p>
        </p:txBody>
      </p:sp>
      <p:sp>
        <p:nvSpPr>
          <p:cNvPr id="4" name="Tekstvak 3"/>
          <p:cNvSpPr txBox="1"/>
          <p:nvPr/>
        </p:nvSpPr>
        <p:spPr>
          <a:xfrm>
            <a:off x="467544" y="4293096"/>
            <a:ext cx="7848872" cy="923330"/>
          </a:xfrm>
          <a:prstGeom prst="rect">
            <a:avLst/>
          </a:prstGeom>
          <a:noFill/>
        </p:spPr>
        <p:txBody>
          <a:bodyPr wrap="square" rtlCol="0">
            <a:spAutoFit/>
          </a:bodyPr>
          <a:lstStyle/>
          <a:p>
            <a:r>
              <a:rPr lang="nl-NL" dirty="0" smtClean="0"/>
              <a:t>Als het natrium atoom in de buurt komt van een ander atoom dat graag een elektron opneemt  dan verliest het natrium atoom het elektron aan het andere atoom.</a:t>
            </a:r>
            <a:endParaRPr lang="nl-N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diamond(i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circle(in)">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ep 10"/>
          <p:cNvGrpSpPr/>
          <p:nvPr/>
        </p:nvGrpSpPr>
        <p:grpSpPr>
          <a:xfrm>
            <a:off x="4932040" y="3501008"/>
            <a:ext cx="432048" cy="432048"/>
            <a:chOff x="5796136" y="4005064"/>
            <a:chExt cx="432048" cy="432048"/>
          </a:xfrm>
        </p:grpSpPr>
        <p:sp>
          <p:nvSpPr>
            <p:cNvPr id="9" name="Ovaal 8"/>
            <p:cNvSpPr/>
            <p:nvPr/>
          </p:nvSpPr>
          <p:spPr>
            <a:xfrm>
              <a:off x="5796136" y="4005064"/>
              <a:ext cx="432048" cy="43204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Tekstvak 9"/>
            <p:cNvSpPr txBox="1"/>
            <p:nvPr/>
          </p:nvSpPr>
          <p:spPr>
            <a:xfrm flipH="1">
              <a:off x="5796136" y="4005064"/>
              <a:ext cx="360040" cy="369332"/>
            </a:xfrm>
            <a:prstGeom prst="rect">
              <a:avLst/>
            </a:prstGeom>
            <a:noFill/>
          </p:spPr>
          <p:txBody>
            <a:bodyPr wrap="square" rtlCol="0">
              <a:spAutoFit/>
            </a:bodyPr>
            <a:lstStyle/>
            <a:p>
              <a:r>
                <a:rPr lang="nl-NL" dirty="0" smtClean="0"/>
                <a:t>e</a:t>
              </a:r>
              <a:endParaRPr lang="nl-NL" dirty="0"/>
            </a:p>
          </p:txBody>
        </p:sp>
      </p:grpSp>
      <p:grpSp>
        <p:nvGrpSpPr>
          <p:cNvPr id="5" name="Groep 4"/>
          <p:cNvGrpSpPr/>
          <p:nvPr/>
        </p:nvGrpSpPr>
        <p:grpSpPr>
          <a:xfrm>
            <a:off x="6372200" y="980728"/>
            <a:ext cx="1656184" cy="1584176"/>
            <a:chOff x="6372200" y="980728"/>
            <a:chExt cx="1656184" cy="1584176"/>
          </a:xfrm>
        </p:grpSpPr>
        <p:sp>
          <p:nvSpPr>
            <p:cNvPr id="3" name="Ovaal 2"/>
            <p:cNvSpPr/>
            <p:nvPr/>
          </p:nvSpPr>
          <p:spPr>
            <a:xfrm>
              <a:off x="6372200" y="980728"/>
              <a:ext cx="1656184" cy="1584176"/>
            </a:xfrm>
            <a:prstGeom prst="ellipse">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 name="Tekstvak 3"/>
            <p:cNvSpPr txBox="1"/>
            <p:nvPr/>
          </p:nvSpPr>
          <p:spPr>
            <a:xfrm>
              <a:off x="6660232" y="1484784"/>
              <a:ext cx="1080120" cy="369332"/>
            </a:xfrm>
            <a:prstGeom prst="rect">
              <a:avLst/>
            </a:prstGeom>
            <a:noFill/>
          </p:spPr>
          <p:txBody>
            <a:bodyPr wrap="square" rtlCol="0">
              <a:spAutoFit/>
            </a:bodyPr>
            <a:lstStyle/>
            <a:p>
              <a:r>
                <a:rPr lang="nl-NL" dirty="0" smtClean="0"/>
                <a:t>natrium</a:t>
              </a:r>
              <a:endParaRPr lang="nl-NL" dirty="0"/>
            </a:p>
          </p:txBody>
        </p:sp>
      </p:grpSp>
      <p:grpSp>
        <p:nvGrpSpPr>
          <p:cNvPr id="7" name="Groep 6"/>
          <p:cNvGrpSpPr/>
          <p:nvPr/>
        </p:nvGrpSpPr>
        <p:grpSpPr>
          <a:xfrm>
            <a:off x="611560" y="5085184"/>
            <a:ext cx="1296144" cy="1296144"/>
            <a:chOff x="611560" y="5085184"/>
            <a:chExt cx="1296144" cy="1296144"/>
          </a:xfrm>
        </p:grpSpPr>
        <p:sp>
          <p:nvSpPr>
            <p:cNvPr id="2" name="Ovaal 1"/>
            <p:cNvSpPr/>
            <p:nvPr/>
          </p:nvSpPr>
          <p:spPr>
            <a:xfrm>
              <a:off x="611560" y="5085184"/>
              <a:ext cx="1296144" cy="1296144"/>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p:cNvSpPr txBox="1"/>
            <p:nvPr/>
          </p:nvSpPr>
          <p:spPr>
            <a:xfrm>
              <a:off x="827584" y="5517232"/>
              <a:ext cx="864096" cy="369332"/>
            </a:xfrm>
            <a:prstGeom prst="rect">
              <a:avLst/>
            </a:prstGeom>
            <a:noFill/>
          </p:spPr>
          <p:txBody>
            <a:bodyPr wrap="square" rtlCol="0">
              <a:spAutoFit/>
            </a:bodyPr>
            <a:lstStyle/>
            <a:p>
              <a:r>
                <a:rPr lang="nl-NL" dirty="0" smtClean="0"/>
                <a:t>chloor</a:t>
              </a:r>
              <a:endParaRPr lang="nl-NL" dirty="0"/>
            </a:p>
          </p:txBody>
        </p:sp>
      </p:grpSp>
      <p:sp>
        <p:nvSpPr>
          <p:cNvPr id="12" name="Tekstvak 11"/>
          <p:cNvSpPr txBox="1"/>
          <p:nvPr/>
        </p:nvSpPr>
        <p:spPr>
          <a:xfrm>
            <a:off x="323528" y="332656"/>
            <a:ext cx="2592288" cy="1754326"/>
          </a:xfrm>
          <a:prstGeom prst="rect">
            <a:avLst/>
          </a:prstGeom>
          <a:noFill/>
        </p:spPr>
        <p:txBody>
          <a:bodyPr wrap="square" rtlCol="0">
            <a:spAutoFit/>
          </a:bodyPr>
          <a:lstStyle/>
          <a:p>
            <a:r>
              <a:rPr lang="nl-NL" dirty="0" smtClean="0"/>
              <a:t>Hier zien we wat er gebeurd als een natrium atoom in de buurt komt van een chloor atoom. </a:t>
            </a:r>
          </a:p>
          <a:p>
            <a:r>
              <a:rPr lang="nl-NL" dirty="0" smtClean="0"/>
              <a:t>Chloor atomen nemen graag elektronen op.</a:t>
            </a:r>
            <a:endParaRPr lang="nl-NL" dirty="0"/>
          </a:p>
        </p:txBody>
      </p:sp>
      <p:sp>
        <p:nvSpPr>
          <p:cNvPr id="13" name="Tekstvak 12"/>
          <p:cNvSpPr txBox="1"/>
          <p:nvPr/>
        </p:nvSpPr>
        <p:spPr>
          <a:xfrm>
            <a:off x="6443192" y="3356992"/>
            <a:ext cx="2700808" cy="2031325"/>
          </a:xfrm>
          <a:prstGeom prst="rect">
            <a:avLst/>
          </a:prstGeom>
          <a:noFill/>
        </p:spPr>
        <p:txBody>
          <a:bodyPr wrap="square" rtlCol="0">
            <a:spAutoFit/>
          </a:bodyPr>
          <a:lstStyle/>
          <a:p>
            <a:r>
              <a:rPr lang="nl-NL" dirty="0" smtClean="0"/>
              <a:t>Het natrium atoom verliest een elektron en wordt daardoor positief. Het natrium atoom  wordt omdat het nu een lading heeft een natrium </a:t>
            </a:r>
            <a:r>
              <a:rPr lang="nl-NL" b="1" dirty="0" smtClean="0"/>
              <a:t>ion </a:t>
            </a:r>
            <a:r>
              <a:rPr lang="nl-NL" dirty="0" smtClean="0"/>
              <a:t>genoemd</a:t>
            </a:r>
            <a:endParaRPr lang="nl-NL" dirty="0"/>
          </a:p>
        </p:txBody>
      </p:sp>
      <p:sp>
        <p:nvSpPr>
          <p:cNvPr id="14" name="Tekstvak 13"/>
          <p:cNvSpPr txBox="1"/>
          <p:nvPr/>
        </p:nvSpPr>
        <p:spPr>
          <a:xfrm>
            <a:off x="2771800" y="4941168"/>
            <a:ext cx="3456384" cy="1477328"/>
          </a:xfrm>
          <a:prstGeom prst="rect">
            <a:avLst/>
          </a:prstGeom>
          <a:noFill/>
        </p:spPr>
        <p:txBody>
          <a:bodyPr wrap="square" rtlCol="0">
            <a:spAutoFit/>
          </a:bodyPr>
          <a:lstStyle/>
          <a:p>
            <a:r>
              <a:rPr lang="nl-NL" dirty="0" smtClean="0"/>
              <a:t>Het chloor atoom krijgt er een elektron bij en wordt daardoor negatief. Het chloor  atoom wordt nu  omdat het een lading heeft een chloor </a:t>
            </a:r>
            <a:r>
              <a:rPr lang="nl-NL" b="1" dirty="0" smtClean="0"/>
              <a:t>ion</a:t>
            </a:r>
            <a:r>
              <a:rPr lang="nl-NL" dirty="0" smtClean="0"/>
              <a:t> genoemd.</a:t>
            </a:r>
            <a:endParaRPr lang="nl-NL" dirty="0"/>
          </a:p>
        </p:txBody>
      </p:sp>
      <p:sp>
        <p:nvSpPr>
          <p:cNvPr id="15" name="Tekstvak 14"/>
          <p:cNvSpPr txBox="1"/>
          <p:nvPr/>
        </p:nvSpPr>
        <p:spPr>
          <a:xfrm>
            <a:off x="5364088" y="3789040"/>
            <a:ext cx="648072" cy="646331"/>
          </a:xfrm>
          <a:prstGeom prst="rect">
            <a:avLst/>
          </a:prstGeom>
          <a:noFill/>
        </p:spPr>
        <p:txBody>
          <a:bodyPr wrap="square" rtlCol="0">
            <a:spAutoFit/>
          </a:bodyPr>
          <a:lstStyle/>
          <a:p>
            <a:r>
              <a:rPr lang="nl-NL" sz="3600" dirty="0" smtClean="0"/>
              <a:t>+</a:t>
            </a:r>
            <a:endParaRPr lang="nl-NL" sz="3600" dirty="0"/>
          </a:p>
        </p:txBody>
      </p:sp>
      <p:sp>
        <p:nvSpPr>
          <p:cNvPr id="16" name="Tekstvak 15"/>
          <p:cNvSpPr txBox="1"/>
          <p:nvPr/>
        </p:nvSpPr>
        <p:spPr>
          <a:xfrm>
            <a:off x="3995936" y="3933056"/>
            <a:ext cx="792088" cy="1323439"/>
          </a:xfrm>
          <a:prstGeom prst="rect">
            <a:avLst/>
          </a:prstGeom>
          <a:noFill/>
        </p:spPr>
        <p:txBody>
          <a:bodyPr wrap="square" rtlCol="0">
            <a:spAutoFit/>
          </a:bodyPr>
          <a:lstStyle/>
          <a:p>
            <a:r>
              <a:rPr lang="nl-NL" sz="8000" dirty="0"/>
              <a:t>-</a:t>
            </a:r>
          </a:p>
        </p:txBody>
      </p:sp>
      <p:sp>
        <p:nvSpPr>
          <p:cNvPr id="17" name="Tekstvak 16"/>
          <p:cNvSpPr txBox="1"/>
          <p:nvPr/>
        </p:nvSpPr>
        <p:spPr>
          <a:xfrm>
            <a:off x="4283968" y="188640"/>
            <a:ext cx="4248472" cy="1754326"/>
          </a:xfrm>
          <a:prstGeom prst="rect">
            <a:avLst/>
          </a:prstGeom>
          <a:noFill/>
        </p:spPr>
        <p:txBody>
          <a:bodyPr wrap="square" rtlCol="0">
            <a:spAutoFit/>
          </a:bodyPr>
          <a:lstStyle/>
          <a:p>
            <a:r>
              <a:rPr lang="nl-NL" sz="3600" b="1" dirty="0" smtClean="0"/>
              <a:t>Atomen met een lading worden ionen genoemd</a:t>
            </a:r>
            <a:endParaRPr lang="nl-NL" sz="3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nodeType="clickEffect">
                                  <p:stCondLst>
                                    <p:cond delay="0"/>
                                  </p:stCondLst>
                                  <p:childTnLst>
                                    <p:animMotion origin="layout" path="M 0.01805 -0.02222 C 0.00104 -0.02638 -0.01372 -0.03865 -0.03039 -0.04467 C -0.03768 -0.05115 -0.04532 -0.05879 -0.05191 -0.06689 C -0.05886 -0.07523 -0.06059 -0.08078 -0.06858 -0.08449 C -0.07448 -0.0956 -0.0691 -0.0875 -0.07865 -0.0956 C -0.0842 -0.10023 -0.08802 -0.10694 -0.09358 -0.11111 C -0.10087 -0.11666 -0.10886 -0.11944 -0.11702 -0.12222 C -0.12084 -0.12152 -0.12483 -0.12152 -0.12865 -0.1199 C -0.13629 -0.11689 -0.13212 -0.11574 -0.13525 -0.10879 C -0.1382 -0.10231 -0.14219 -0.09768 -0.14532 -0.09097 C -0.14636 -0.08888 -0.14757 -0.08657 -0.14861 -0.08449 C -0.15087 -0.08009 -0.15868 -0.07546 -0.15868 -0.07523 C -0.16493 -0.06273 -0.15799 -0.07337 -0.16858 -0.06689 C -0.1717 -0.06481 -0.17257 -0.05995 -0.17535 -0.05763 C -0.17934 -0.05462 -0.18594 -0.053 -0.19028 -0.05115 C -0.19202 -0.04953 -0.19341 -0.04745 -0.19532 -0.04652 C -0.19966 -0.04467 -0.20868 -0.04236 -0.20868 -0.04189 C -0.21702 -0.04282 -0.22552 -0.04236 -0.23368 -0.04467 C -0.23837 -0.04583 -0.2474 -0.06504 -0.25035 -0.07106 C -0.25157 -0.08032 -0.25382 -0.08865 -0.25539 -0.09768 C -0.25712 -0.10833 -0.25782 -0.1206 -0.26025 -0.13101 C -0.26198 -0.13865 -0.26511 -0.1456 -0.26702 -0.15324 C -0.26858 -0.15925 -0.27361 -0.16226 -0.27691 -0.16666 C -0.28907 -0.18333 -0.26702 -0.16134 -0.28872 -0.18217 C -0.29184 -0.18518 -0.29584 -0.18703 -0.29861 -0.19097 C -0.31806 -0.21828 -0.36077 -0.22569 -0.38698 -0.23101 C -0.39688 -0.22685 -0.39514 -0.22685 -0.40365 -0.21782 C -0.41302 -0.20787 -0.42292 -0.19953 -0.42865 -0.18449 C -0.43247 -0.1743 -0.43403 -0.16203 -0.43698 -0.15115 C -0.43646 -0.13703 -0.43611 -0.12291 -0.43525 -0.10879 C -0.43351 -0.08402 -0.41424 -0.06018 -0.39861 -0.05115 C -0.39636 -0.04976 -0.39445 -0.04699 -0.39202 -0.04652 C -0.37865 -0.04467 -0.36528 -0.04513 -0.35191 -0.04467 C -0.34601 -0.04259 -0.33733 -0.04097 -0.33195 -0.03541 C -0.32223 -0.02523 -0.31598 -0.01087 -0.31198 0.0044 C -0.31233 0.00903 -0.3125 0.0257 -0.31528 0.03334 C -0.32032 0.04746 -0.34427 0.07061 -0.35539 0.07778 C -0.35695 0.0801 -0.35834 0.08264 -0.36025 0.0845 C -0.36337 0.08774 -0.37032 0.09306 -0.37032 0.09306 C -0.37448 0.10926 -0.37709 0.10973 -0.37361 0.13125 C -0.37136 0.14561 -0.35938 0.15163 -0.35191 0.15996 C -0.34028 0.17292 -0.32795 0.1845 -0.31528 0.19538 C -0.30747 0.20255 -0.30105 0.2132 -0.29202 0.21783 C -0.28143 0.22315 -0.2698 0.22593 -0.25868 0.22894 C -0.24757 0.22801 -0.23542 0.23102 -0.22535 0.22454 C -0.20243 0.20973 -0.24063 0.23218 -0.21528 0.21343 C -0.21233 0.21112 -0.20539 0.20903 -0.20539 0.20926 C -0.19462 0.21088 -0.19271 0.21042 -0.18525 0.21783 C -0.18212 0.22107 -0.17535 0.22663 -0.17535 0.22686 C -0.17188 0.23357 -0.16789 0.23635 -0.16372 0.24237 C -0.16094 0.25301 -0.16441 0.24954 -0.16702 0.25996 C -0.17084 0.27547 -0.1698 0.2794 -0.17865 0.29121 " pathEditMode="relative" rAng="0" ptsTypes="fffffffffffffffffffffffffffffffffffffffffffffffffffA">
                                      <p:cBhvr>
                                        <p:cTn id="6" dur="3000" fill="hold"/>
                                        <p:tgtEl>
                                          <p:spTgt spid="5"/>
                                        </p:tgtEl>
                                        <p:attrNameLst>
                                          <p:attrName>ppt_x</p:attrName>
                                          <p:attrName>ppt_y</p:attrName>
                                        </p:attrNameLst>
                                      </p:cBhvr>
                                      <p:rCtr x="-228" y="52"/>
                                    </p:animMotion>
                                  </p:childTnLst>
                                </p:cTn>
                              </p:par>
                              <p:par>
                                <p:cTn id="7" presetID="0" presetClass="path" presetSubtype="0" accel="50000" decel="50000" fill="hold" nodeType="withEffect">
                                  <p:stCondLst>
                                    <p:cond delay="0"/>
                                  </p:stCondLst>
                                  <p:childTnLst>
                                    <p:animMotion origin="layout" path="M -0.03767 0.01227 C -0.03402 -0.00324 -0.03923 0.01481 -0.03107 -0.00093 C -0.03003 -0.00278 -0.0302 -0.00556 -0.02934 -0.00764 C -0.02899 -0.00857 -0.01701 -0.03125 -0.01441 -0.03426 C -0.00503 -0.04514 0.00539 -0.05278 0.01736 -0.05648 C 0.02396 -0.05579 0.03073 -0.05602 0.03733 -0.0544 C 0.04827 -0.05162 0.0599 -0.03912 0.07066 -0.03426 C 0.08698 -0.01829 0.09775 0.00509 0.11059 0.02569 C 0.11858 0.03866 0.12657 0.0625 0.13889 0.06782 C 0.14983 0.07731 0.15157 0.07431 0.16736 0.07222 C 0.17761 0.06782 0.17049 0.0706 0.18889 0.06574 C 0.19445 0.06435 0.20556 0.06111 0.20556 0.06134 C 0.2099 0.05579 0.21042 0.05069 0.21233 0.04352 C 0.20903 0.03056 0.20625 0.01806 0.20226 0.00556 C 0.20157 0.00347 0.20191 0.00069 0.2007 -0.00093 C 0.19618 -0.00764 0.19046 -0.01273 0.18559 -0.01875 C 0.18212 -0.02315 0.179 -0.02778 0.1757 -0.03218 C 0.17448 -0.0338 0.17223 -0.03657 0.17223 -0.03634 C 0.16754 -0.05648 0.17448 -0.02917 0.16736 -0.05 C 0.16598 -0.05417 0.16389 -0.06319 0.16389 -0.06296 C 0.16476 -0.07153 0.16302 -0.08194 0.16736 -0.08773 C 0.17014 -0.09144 0.17344 -0.09491 0.17726 -0.09653 C 0.18056 -0.09792 0.18733 -0.10093 0.18733 -0.10069 C 0.19844 -0.10023 0.20955 -0.1 0.22066 -0.09884 C 0.23143 -0.09769 0.25434 -0.08009 0.26389 -0.06991 C 0.26893 -0.06458 0.26997 -0.06019 0.27396 -0.05208 C 0.2783 -0.04306 0.28438 -0.03681 0.28889 -0.02778 C 0.29063 -0.02407 0.29167 -0.01968 0.29393 -0.01667 C 0.29636 -0.01343 0.30556 -0.00787 0.30903 -0.00556 C 0.31598 0.00393 0.32257 0.0088 0.33056 0.01667 C 0.33924 0.02523 0.3448 0.03426 0.35556 0.03889 C 0.36771 0.04977 0.36493 0.04491 0.3757 0.05231 C 0.37743 0.05347 0.37882 0.05556 0.38056 0.05671 C 0.38386 0.05856 0.39063 0.06111 0.39063 0.06134 C 0.4 0.0706 0.4125 0.07431 0.42396 0.07893 C 0.43611 0.0838 0.44809 0.09097 0.46059 0.09444 C 0.47327 0.09815 0.48785 0.09931 0.5007 0.10116 C 0.51216 0.1044 0.51667 0.10532 0.529 0.10347 C 0.54427 0.08958 0.54775 0.08102 0.554 0.05671 C 0.55278 0.04213 0.55191 0.02523 0.54566 0.01227 C 0.52986 -0.01968 0.49775 -0.0463 0.47223 -0.06319 C 0.45955 -0.07153 0.44809 -0.08194 0.43403 -0.08542 C 0.42292 -0.09954 0.40278 -0.09838 0.38889 -0.10324 C 0.38021 -0.10625 0.37223 -0.11227 0.36389 -0.11667 C 0.35278 -0.12269 0.3408 -0.12732 0.329 -0.12986 C 0.3257 -0.13125 0.32136 -0.13079 0.31893 -0.13426 C 0.31789 -0.13588 0.31702 -0.13796 0.31563 -0.13889 C 0.31355 -0.14028 0.31111 -0.14005 0.30903 -0.14097 C 0.30105 -0.14421 0.29618 -0.14722 0.28889 -0.15208 C 0.2849 -0.15486 0.2816 -0.15463 0.27726 -0.15648 C 0.27396 -0.15787 0.26736 -0.16111 0.26736 -0.16088 C 0.26546 -0.16343 0.26094 -0.16852 0.26059 -0.17222 C 0.25955 -0.18403 0.2665 -0.19352 0.27396 -0.19653 C 0.28716 -0.2081 0.30365 -0.20532 0.31893 -0.20764 C 0.32118 -0.20833 0.3257 -0.20995 0.3257 -0.20972 " pathEditMode="relative" rAng="0" ptsTypes="ffffffffffffffffffffffffffffffffffffffffffffffffffffffA">
                                      <p:cBhvr>
                                        <p:cTn id="8" dur="2000" fill="hold"/>
                                        <p:tgtEl>
                                          <p:spTgt spid="7"/>
                                        </p:tgtEl>
                                        <p:attrNameLst>
                                          <p:attrName>ppt_x</p:attrName>
                                          <p:attrName>ppt_y</p:attrName>
                                        </p:attrNameLst>
                                      </p:cBhvr>
                                      <p:rCtr x="295" y="-65"/>
                                    </p:animMotion>
                                  </p:childTnLst>
                                </p:cTn>
                              </p:par>
                            </p:childTnLst>
                          </p:cTn>
                        </p:par>
                        <p:par>
                          <p:cTn id="9" fill="hold">
                            <p:stCondLst>
                              <p:cond delay="3000"/>
                            </p:stCondLst>
                            <p:childTnLst>
                              <p:par>
                                <p:cTn id="10" presetID="13" presetClass="entr" presetSubtype="16" fill="hold" nodeType="after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plus(in)">
                                      <p:cBhvr>
                                        <p:cTn id="12" dur="500"/>
                                        <p:tgtEl>
                                          <p:spTgt spid="11"/>
                                        </p:tgtEl>
                                      </p:cBhvr>
                                    </p:animEffect>
                                  </p:childTnLst>
                                </p:cTn>
                              </p:par>
                            </p:childTnLst>
                          </p:cTn>
                        </p:par>
                        <p:par>
                          <p:cTn id="13" fill="hold">
                            <p:stCondLst>
                              <p:cond delay="3500"/>
                            </p:stCondLst>
                            <p:childTnLst>
                              <p:par>
                                <p:cTn id="14" presetID="0" presetClass="path" presetSubtype="0" accel="50000" decel="50000" fill="hold" nodeType="afterEffect">
                                  <p:stCondLst>
                                    <p:cond delay="0"/>
                                  </p:stCondLst>
                                  <p:childTnLst>
                                    <p:animMotion origin="layout" path="M 0.04566 0.00787 C 0.04063 -0.00231 0.04028 -0.01458 0.03403 -0.02338 C 0.03091 -0.03657 0.02223 -0.04792 0.01233 -0.05208 C 0.00591 -0.06111 0.01268 -0.05301 0.004 -0.0588 C -0.01232 -0.06944 0.00886 -0.05718 -0.00434 -0.06782 C -0.00573 -0.06898 -0.01545 -0.07199 -0.01597 -0.07222 C -0.02448 -0.07546 -0.03229 -0.07893 -0.04097 -0.08102 C -0.0493 -0.08032 -0.05764 -0.08056 -0.06597 -0.07893 C -0.06944 -0.07824 -0.07586 -0.07431 -0.07586 -0.07407 C -0.08107 -0.06782 -0.08055 -0.06412 -0.08767 -0.06111 C -0.08923 -0.0588 -0.09062 -0.05625 -0.09253 -0.0544 C -0.09392 -0.05301 -0.09635 -0.0537 -0.09757 -0.05208 C -0.09878 -0.05046 -0.09826 -0.04745 -0.0993 -0.0456 C -0.10173 -0.04143 -0.10486 -0.03819 -0.10764 -0.03449 C -0.10868 -0.03287 -0.11093 -0.02986 -0.11093 -0.02963 C -0.11302 -0.02176 -0.11389 -0.01481 -0.11753 -0.00764 C -0.12326 0.02107 -0.11927 0.04931 -0.11267 0.07662 C -0.11215 0.0787 -0.11024 0.0794 -0.1092 0.08125 C -0.10677 0.08542 -0.10486 0.09005 -0.1026 0.09444 C -0.09878 0.10208 -0.09757 0.1125 -0.09097 0.11667 " pathEditMode="relative" rAng="0" ptsTypes="fffffffffffffffffffA">
                                      <p:cBhvr>
                                        <p:cTn id="15" dur="2000" fill="hold"/>
                                        <p:tgtEl>
                                          <p:spTgt spid="11"/>
                                        </p:tgtEl>
                                        <p:attrNameLst>
                                          <p:attrName>ppt_x</p:attrName>
                                          <p:attrName>ppt_y</p:attrName>
                                        </p:attrNameLst>
                                      </p:cBhvr>
                                      <p:rCtr x="-85" y="10"/>
                                    </p:animMotion>
                                  </p:childTnLst>
                                </p:cTn>
                              </p:par>
                            </p:childTnLst>
                          </p:cTn>
                        </p:par>
                        <p:par>
                          <p:cTn id="16" fill="hold">
                            <p:stCondLst>
                              <p:cond delay="5500"/>
                            </p:stCondLst>
                            <p:childTnLst>
                              <p:par>
                                <p:cTn id="17" presetID="10" presetClass="exit" presetSubtype="0" fill="hold" nodeType="afterEffect">
                                  <p:stCondLst>
                                    <p:cond delay="0"/>
                                  </p:stCondLst>
                                  <p:childTnLst>
                                    <p:animEffect transition="out" filter="fade">
                                      <p:cBhvr>
                                        <p:cTn id="18" dur="1000"/>
                                        <p:tgtEl>
                                          <p:spTgt spid="11"/>
                                        </p:tgtEl>
                                      </p:cBhvr>
                                    </p:animEffect>
                                    <p:set>
                                      <p:cBhvr>
                                        <p:cTn id="19" dur="1" fill="hold">
                                          <p:stCondLst>
                                            <p:cond delay="999"/>
                                          </p:stCondLst>
                                        </p:cTn>
                                        <p:tgtEl>
                                          <p:spTgt spid="11"/>
                                        </p:tgtEl>
                                        <p:attrNameLst>
                                          <p:attrName>style.visibility</p:attrName>
                                        </p:attrNameLst>
                                      </p:cBhvr>
                                      <p:to>
                                        <p:strVal val="hidden"/>
                                      </p:to>
                                    </p:set>
                                  </p:childTnLst>
                                </p:cTn>
                              </p:par>
                            </p:childTnLst>
                          </p:cTn>
                        </p:par>
                        <p:par>
                          <p:cTn id="20" fill="hold">
                            <p:stCondLst>
                              <p:cond delay="6500"/>
                            </p:stCondLst>
                            <p:childTnLst>
                              <p:par>
                                <p:cTn id="21" presetID="1" presetClass="entr" presetSubtype="0" fill="hold" grpId="0" nodeType="after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par>
                          <p:cTn id="23" fill="hold">
                            <p:stCondLst>
                              <p:cond delay="6500"/>
                            </p:stCondLst>
                            <p:childTnLst>
                              <p:par>
                                <p:cTn id="24" presetID="1" presetClass="entr" presetSubtype="0" fill="hold" grpId="0" nodeType="afterEffect">
                                  <p:stCondLst>
                                    <p:cond delay="0"/>
                                  </p:stCondLst>
                                  <p:childTnLst>
                                    <p:set>
                                      <p:cBhvr>
                                        <p:cTn id="25" dur="1" fill="hold">
                                          <p:stCondLst>
                                            <p:cond delay="0"/>
                                          </p:stCondLst>
                                        </p:cTn>
                                        <p:tgtEl>
                                          <p:spTgt spid="14"/>
                                        </p:tgtEl>
                                        <p:attrNameLst>
                                          <p:attrName>style.visibility</p:attrName>
                                        </p:attrNameLst>
                                      </p:cBhvr>
                                      <p:to>
                                        <p:strVal val="visible"/>
                                      </p:to>
                                    </p:set>
                                  </p:childTnLst>
                                </p:cTn>
                              </p:par>
                            </p:childTnLst>
                          </p:cTn>
                        </p:par>
                        <p:par>
                          <p:cTn id="26" fill="hold">
                            <p:stCondLst>
                              <p:cond delay="6500"/>
                            </p:stCondLst>
                            <p:childTnLst>
                              <p:par>
                                <p:cTn id="27" presetID="1" presetClass="entr" presetSubtype="0" fill="hold" grpId="0" nodeType="after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childTnLst>
                          </p:cTn>
                        </p:par>
                        <p:par>
                          <p:cTn id="29" fill="hold">
                            <p:stCondLst>
                              <p:cond delay="6500"/>
                            </p:stCondLst>
                            <p:childTnLst>
                              <p:par>
                                <p:cTn id="30" presetID="1" presetClass="entr" presetSubtype="0" fill="hold" grpId="0" nodeType="afterEffect">
                                  <p:stCondLst>
                                    <p:cond delay="0"/>
                                  </p:stCondLst>
                                  <p:childTnLst>
                                    <p:set>
                                      <p:cBhvr>
                                        <p:cTn id="31" dur="1" fill="hold">
                                          <p:stCondLst>
                                            <p:cond delay="0"/>
                                          </p:stCondLst>
                                        </p:cTn>
                                        <p:tgtEl>
                                          <p:spTgt spid="16"/>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8" presetClass="entr" presetSubtype="16" fill="hold" nodeType="clickEffect">
                                  <p:stCondLst>
                                    <p:cond delay="0"/>
                                  </p:stCondLst>
                                  <p:childTnLst>
                                    <p:set>
                                      <p:cBhvr>
                                        <p:cTn id="35" dur="1" fill="hold">
                                          <p:stCondLst>
                                            <p:cond delay="0"/>
                                          </p:stCondLst>
                                        </p:cTn>
                                        <p:tgtEl>
                                          <p:spTgt spid="17">
                                            <p:txEl>
                                              <p:pRg st="0" end="0"/>
                                            </p:txEl>
                                          </p:spTgt>
                                        </p:tgtEl>
                                        <p:attrNameLst>
                                          <p:attrName>style.visibility</p:attrName>
                                        </p:attrNameLst>
                                      </p:cBhvr>
                                      <p:to>
                                        <p:strVal val="visible"/>
                                      </p:to>
                                    </p:set>
                                    <p:animEffect transition="in" filter="diamond(in)">
                                      <p:cBhvr>
                                        <p:cTn id="36" dur="500"/>
                                        <p:tgtEl>
                                          <p:spTgt spid="17">
                                            <p:txEl>
                                              <p:pRg st="0" end="0"/>
                                            </p:txEl>
                                          </p:spTgt>
                                        </p:tgtEl>
                                      </p:cBhvr>
                                    </p:animEffect>
                                  </p:childTnLst>
                                </p:cTn>
                              </p:par>
                            </p:childTnLst>
                          </p:cTn>
                        </p:par>
                        <p:par>
                          <p:cTn id="37" fill="hold">
                            <p:stCondLst>
                              <p:cond delay="500"/>
                            </p:stCondLst>
                            <p:childTnLst>
                              <p:par>
                                <p:cTn id="38" presetID="26" presetClass="emph" presetSubtype="0" fill="hold" grpId="0" nodeType="afterEffect">
                                  <p:stCondLst>
                                    <p:cond delay="0"/>
                                  </p:stCondLst>
                                  <p:childTnLst>
                                    <p:animEffect transition="out" filter="fade">
                                      <p:cBhvr>
                                        <p:cTn id="39" dur="2000" tmFilter="0, 0; .2, .5; .8, .5; 1, 0"/>
                                        <p:tgtEl>
                                          <p:spTgt spid="17">
                                            <p:txEl>
                                              <p:pRg st="0" end="0"/>
                                            </p:txEl>
                                          </p:spTgt>
                                        </p:tgtEl>
                                      </p:cBhvr>
                                    </p:animEffect>
                                    <p:animScale>
                                      <p:cBhvr>
                                        <p:cTn id="40" dur="1000" autoRev="1" fill="hold"/>
                                        <p:tgtEl>
                                          <p:spTgt spid="17">
                                            <p:txEl>
                                              <p:pRg st="0" end="0"/>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p:bldP spid="16" grpId="0"/>
      <p:bldP spid="17" grpId="0" build="allAtOnce"/>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899592" y="404664"/>
            <a:ext cx="7992888" cy="738664"/>
          </a:xfrm>
          <a:prstGeom prst="rect">
            <a:avLst/>
          </a:prstGeom>
          <a:noFill/>
        </p:spPr>
        <p:txBody>
          <a:bodyPr wrap="square" rtlCol="0">
            <a:spAutoFit/>
          </a:bodyPr>
          <a:lstStyle/>
          <a:p>
            <a:r>
              <a:rPr lang="nl-NL" dirty="0" smtClean="0"/>
              <a:t>Metaalsoorten  die moeite hebben om hun elektronen vast te houden worden </a:t>
            </a:r>
            <a:r>
              <a:rPr lang="nl-NL" sz="2400" b="1" dirty="0" smtClean="0"/>
              <a:t>onedele metalen</a:t>
            </a:r>
            <a:r>
              <a:rPr lang="nl-NL" b="1" dirty="0" smtClean="0"/>
              <a:t> </a:t>
            </a:r>
            <a:r>
              <a:rPr lang="nl-NL" dirty="0" smtClean="0"/>
              <a:t>genoemd. Ze reageren heel snel met andere atomen.</a:t>
            </a:r>
            <a:endParaRPr lang="nl-NL" dirty="0"/>
          </a:p>
        </p:txBody>
      </p:sp>
      <p:sp>
        <p:nvSpPr>
          <p:cNvPr id="3" name="Tekstvak 2"/>
          <p:cNvSpPr txBox="1"/>
          <p:nvPr/>
        </p:nvSpPr>
        <p:spPr>
          <a:xfrm>
            <a:off x="899592" y="1268760"/>
            <a:ext cx="7200800" cy="646331"/>
          </a:xfrm>
          <a:prstGeom prst="rect">
            <a:avLst/>
          </a:prstGeom>
          <a:noFill/>
        </p:spPr>
        <p:txBody>
          <a:bodyPr wrap="square" rtlCol="0">
            <a:spAutoFit/>
          </a:bodyPr>
          <a:lstStyle/>
          <a:p>
            <a:r>
              <a:rPr lang="nl-NL" dirty="0" smtClean="0"/>
              <a:t>Voorbeelden zijn: </a:t>
            </a:r>
            <a:r>
              <a:rPr lang="nl-NL" b="1" dirty="0" smtClean="0"/>
              <a:t>kalium ,natrium, calcium, magnesium, aluminium, zink en ijzer.</a:t>
            </a:r>
            <a:endParaRPr lang="nl-NL" b="1" dirty="0"/>
          </a:p>
        </p:txBody>
      </p:sp>
      <p:sp>
        <p:nvSpPr>
          <p:cNvPr id="4" name="Tekstvak 3"/>
          <p:cNvSpPr txBox="1"/>
          <p:nvPr/>
        </p:nvSpPr>
        <p:spPr>
          <a:xfrm>
            <a:off x="899592" y="1988840"/>
            <a:ext cx="7488832" cy="738664"/>
          </a:xfrm>
          <a:prstGeom prst="rect">
            <a:avLst/>
          </a:prstGeom>
          <a:noFill/>
        </p:spPr>
        <p:txBody>
          <a:bodyPr wrap="square" rtlCol="0">
            <a:spAutoFit/>
          </a:bodyPr>
          <a:lstStyle/>
          <a:p>
            <a:r>
              <a:rPr lang="nl-NL" dirty="0" smtClean="0"/>
              <a:t>Metaalsoorten die hun elektronen steviger bij zich houden worden</a:t>
            </a:r>
          </a:p>
          <a:p>
            <a:r>
              <a:rPr lang="nl-NL" sz="2400" b="1" dirty="0" smtClean="0"/>
              <a:t>half edel metalen </a:t>
            </a:r>
            <a:r>
              <a:rPr lang="nl-NL" dirty="0" smtClean="0"/>
              <a:t>genoemd. Deze metalen reageren veel langzamer.</a:t>
            </a:r>
            <a:endParaRPr lang="nl-NL" dirty="0"/>
          </a:p>
        </p:txBody>
      </p:sp>
      <p:sp>
        <p:nvSpPr>
          <p:cNvPr id="5" name="Tekstvak 4"/>
          <p:cNvSpPr txBox="1"/>
          <p:nvPr/>
        </p:nvSpPr>
        <p:spPr>
          <a:xfrm>
            <a:off x="971600" y="3140968"/>
            <a:ext cx="7488832" cy="369332"/>
          </a:xfrm>
          <a:prstGeom prst="rect">
            <a:avLst/>
          </a:prstGeom>
          <a:noFill/>
        </p:spPr>
        <p:txBody>
          <a:bodyPr wrap="square" rtlCol="0">
            <a:spAutoFit/>
          </a:bodyPr>
          <a:lstStyle/>
          <a:p>
            <a:r>
              <a:rPr lang="nl-NL" dirty="0" smtClean="0"/>
              <a:t>Voorbeelden zijn; </a:t>
            </a:r>
            <a:r>
              <a:rPr lang="nl-NL" b="1" dirty="0" smtClean="0"/>
              <a:t>tin, lood, kwik en koper</a:t>
            </a:r>
            <a:endParaRPr lang="nl-NL" b="1" dirty="0"/>
          </a:p>
        </p:txBody>
      </p:sp>
      <p:sp>
        <p:nvSpPr>
          <p:cNvPr id="6" name="Tekstvak 5"/>
          <p:cNvSpPr txBox="1"/>
          <p:nvPr/>
        </p:nvSpPr>
        <p:spPr>
          <a:xfrm>
            <a:off x="971600" y="3861048"/>
            <a:ext cx="7344816" cy="1015663"/>
          </a:xfrm>
          <a:prstGeom prst="rect">
            <a:avLst/>
          </a:prstGeom>
          <a:noFill/>
        </p:spPr>
        <p:txBody>
          <a:bodyPr wrap="square" rtlCol="0">
            <a:spAutoFit/>
          </a:bodyPr>
          <a:lstStyle/>
          <a:p>
            <a:r>
              <a:rPr lang="nl-NL" dirty="0" smtClean="0"/>
              <a:t>Metaalsoorten die heel goed hun elektronen kunnen vasthouden zijn de </a:t>
            </a:r>
            <a:r>
              <a:rPr lang="nl-NL" sz="2400" b="1" dirty="0" smtClean="0"/>
              <a:t>edele metalen</a:t>
            </a:r>
            <a:r>
              <a:rPr lang="nl-NL" dirty="0" smtClean="0"/>
              <a:t>. Deze metalen reageren niet of heel moeilijk met andere atomen.</a:t>
            </a:r>
            <a:endParaRPr lang="nl-NL" dirty="0"/>
          </a:p>
        </p:txBody>
      </p:sp>
      <p:sp>
        <p:nvSpPr>
          <p:cNvPr id="7" name="Tekstvak 6"/>
          <p:cNvSpPr txBox="1"/>
          <p:nvPr/>
        </p:nvSpPr>
        <p:spPr>
          <a:xfrm>
            <a:off x="971600" y="5013176"/>
            <a:ext cx="7056784" cy="369332"/>
          </a:xfrm>
          <a:prstGeom prst="rect">
            <a:avLst/>
          </a:prstGeom>
          <a:noFill/>
        </p:spPr>
        <p:txBody>
          <a:bodyPr wrap="square" rtlCol="0">
            <a:spAutoFit/>
          </a:bodyPr>
          <a:lstStyle/>
          <a:p>
            <a:r>
              <a:rPr lang="nl-NL" dirty="0" smtClean="0"/>
              <a:t>Voorbeelden zijn: </a:t>
            </a:r>
            <a:r>
              <a:rPr lang="nl-NL" b="1" dirty="0" smtClean="0"/>
              <a:t>zilver platina en goud</a:t>
            </a:r>
            <a:endParaRPr lang="nl-NL" b="1" dirty="0"/>
          </a:p>
        </p:txBody>
      </p:sp>
      <p:pic>
        <p:nvPicPr>
          <p:cNvPr id="2050" name="Picture 2" descr="http://www.pluspost.nl/wp-content/uploads/2009/07/goud.jpg"/>
          <p:cNvPicPr>
            <a:picLocks noChangeAspect="1" noChangeArrowheads="1"/>
          </p:cNvPicPr>
          <p:nvPr/>
        </p:nvPicPr>
        <p:blipFill>
          <a:blip r:embed="rId2" cstate="print"/>
          <a:srcRect/>
          <a:stretch>
            <a:fillRect/>
          </a:stretch>
        </p:blipFill>
        <p:spPr bwMode="auto">
          <a:xfrm>
            <a:off x="5940152" y="4859869"/>
            <a:ext cx="2679204" cy="1757328"/>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0-#ppt_w/2"/>
                                          </p:val>
                                        </p:tav>
                                        <p:tav tm="100000">
                                          <p:val>
                                            <p:strVal val="#ppt_x"/>
                                          </p:val>
                                        </p:tav>
                                      </p:tavLst>
                                    </p:anim>
                                    <p:anim calcmode="lin" valueType="num">
                                      <p:cBhvr additive="base">
                                        <p:cTn id="14"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0-#ppt_w/2"/>
                                          </p:val>
                                        </p:tav>
                                        <p:tav tm="100000">
                                          <p:val>
                                            <p:strVal val="#ppt_x"/>
                                          </p:val>
                                        </p:tav>
                                      </p:tavLst>
                                    </p:anim>
                                    <p:anim calcmode="lin" valueType="num">
                                      <p:cBhvr additive="base">
                                        <p:cTn id="20"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0-#ppt_w/2"/>
                                          </p:val>
                                        </p:tav>
                                        <p:tav tm="100000">
                                          <p:val>
                                            <p:strVal val="#ppt_x"/>
                                          </p:val>
                                        </p:tav>
                                      </p:tavLst>
                                    </p:anim>
                                    <p:anim calcmode="lin" valueType="num">
                                      <p:cBhvr additive="base">
                                        <p:cTn id="26"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0-#ppt_w/2"/>
                                          </p:val>
                                        </p:tav>
                                        <p:tav tm="100000">
                                          <p:val>
                                            <p:strVal val="#ppt_x"/>
                                          </p:val>
                                        </p:tav>
                                      </p:tavLst>
                                    </p:anim>
                                    <p:anim calcmode="lin" valueType="num">
                                      <p:cBhvr additive="base">
                                        <p:cTn id="32"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additive="base">
                                        <p:cTn id="37" dur="500" fill="hold"/>
                                        <p:tgtEl>
                                          <p:spTgt spid="7"/>
                                        </p:tgtEl>
                                        <p:attrNameLst>
                                          <p:attrName>ppt_x</p:attrName>
                                        </p:attrNameLst>
                                      </p:cBhvr>
                                      <p:tavLst>
                                        <p:tav tm="0">
                                          <p:val>
                                            <p:strVal val="0-#ppt_w/2"/>
                                          </p:val>
                                        </p:tav>
                                        <p:tav tm="100000">
                                          <p:val>
                                            <p:strVal val="#ppt_x"/>
                                          </p:val>
                                        </p:tav>
                                      </p:tavLst>
                                    </p:anim>
                                    <p:anim calcmode="lin" valueType="num">
                                      <p:cBhvr additive="base">
                                        <p:cTn id="38"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050"/>
                                        </p:tgtEl>
                                        <p:attrNameLst>
                                          <p:attrName>style.visibility</p:attrName>
                                        </p:attrNameLst>
                                      </p:cBhvr>
                                      <p:to>
                                        <p:strVal val="visible"/>
                                      </p:to>
                                    </p:set>
                                    <p:anim calcmode="lin" valueType="num">
                                      <p:cBhvr additive="base">
                                        <p:cTn id="43" dur="500" fill="hold"/>
                                        <p:tgtEl>
                                          <p:spTgt spid="2050"/>
                                        </p:tgtEl>
                                        <p:attrNameLst>
                                          <p:attrName>ppt_x</p:attrName>
                                        </p:attrNameLst>
                                      </p:cBhvr>
                                      <p:tavLst>
                                        <p:tav tm="0">
                                          <p:val>
                                            <p:strVal val="#ppt_x"/>
                                          </p:val>
                                        </p:tav>
                                        <p:tav tm="100000">
                                          <p:val>
                                            <p:strVal val="#ppt_x"/>
                                          </p:val>
                                        </p:tav>
                                      </p:tavLst>
                                    </p:anim>
                                    <p:anim calcmode="lin" valueType="num">
                                      <p:cBhvr additive="base">
                                        <p:cTn id="44" dur="500" fill="hold"/>
                                        <p:tgtEl>
                                          <p:spTgt spid="205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Groep 18"/>
          <p:cNvGrpSpPr/>
          <p:nvPr/>
        </p:nvGrpSpPr>
        <p:grpSpPr>
          <a:xfrm>
            <a:off x="2915816" y="4149080"/>
            <a:ext cx="288032" cy="369332"/>
            <a:chOff x="2699792" y="4869160"/>
            <a:chExt cx="288032" cy="369332"/>
          </a:xfrm>
        </p:grpSpPr>
        <p:sp>
          <p:nvSpPr>
            <p:cNvPr id="18" name="Tekstvak 17"/>
            <p:cNvSpPr txBox="1"/>
            <p:nvPr/>
          </p:nvSpPr>
          <p:spPr>
            <a:xfrm>
              <a:off x="2699792" y="4869160"/>
              <a:ext cx="288032" cy="369332"/>
            </a:xfrm>
            <a:prstGeom prst="rect">
              <a:avLst/>
            </a:prstGeom>
            <a:noFill/>
          </p:spPr>
          <p:txBody>
            <a:bodyPr wrap="square" rtlCol="0">
              <a:spAutoFit/>
            </a:bodyPr>
            <a:lstStyle/>
            <a:p>
              <a:r>
                <a:rPr lang="nl-NL" dirty="0" smtClean="0"/>
                <a:t>e</a:t>
              </a:r>
              <a:endParaRPr lang="nl-NL" dirty="0"/>
            </a:p>
          </p:txBody>
        </p:sp>
        <p:sp>
          <p:nvSpPr>
            <p:cNvPr id="17" name="Ovaal 16"/>
            <p:cNvSpPr/>
            <p:nvPr/>
          </p:nvSpPr>
          <p:spPr>
            <a:xfrm>
              <a:off x="2699792" y="4941168"/>
              <a:ext cx="288032" cy="288032"/>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grpSp>
      <p:grpSp>
        <p:nvGrpSpPr>
          <p:cNvPr id="20" name="Groep 19"/>
          <p:cNvGrpSpPr/>
          <p:nvPr/>
        </p:nvGrpSpPr>
        <p:grpSpPr>
          <a:xfrm>
            <a:off x="2915816" y="3789040"/>
            <a:ext cx="288032" cy="369332"/>
            <a:chOff x="2699792" y="4869160"/>
            <a:chExt cx="288032" cy="369332"/>
          </a:xfrm>
        </p:grpSpPr>
        <p:sp>
          <p:nvSpPr>
            <p:cNvPr id="22" name="Tekstvak 21"/>
            <p:cNvSpPr txBox="1"/>
            <p:nvPr/>
          </p:nvSpPr>
          <p:spPr>
            <a:xfrm>
              <a:off x="2699792" y="4869160"/>
              <a:ext cx="288032" cy="369332"/>
            </a:xfrm>
            <a:prstGeom prst="rect">
              <a:avLst/>
            </a:prstGeom>
            <a:noFill/>
          </p:spPr>
          <p:txBody>
            <a:bodyPr wrap="square" rtlCol="0">
              <a:spAutoFit/>
            </a:bodyPr>
            <a:lstStyle/>
            <a:p>
              <a:r>
                <a:rPr lang="nl-NL" dirty="0" smtClean="0"/>
                <a:t>e</a:t>
              </a:r>
              <a:endParaRPr lang="nl-NL" dirty="0"/>
            </a:p>
          </p:txBody>
        </p:sp>
        <p:sp>
          <p:nvSpPr>
            <p:cNvPr id="21" name="Ovaal 20"/>
            <p:cNvSpPr/>
            <p:nvPr/>
          </p:nvSpPr>
          <p:spPr>
            <a:xfrm>
              <a:off x="2699792" y="4941168"/>
              <a:ext cx="288032" cy="288032"/>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grpSp>
      <p:sp>
        <p:nvSpPr>
          <p:cNvPr id="2" name="Tekstvak 1"/>
          <p:cNvSpPr txBox="1"/>
          <p:nvPr/>
        </p:nvSpPr>
        <p:spPr>
          <a:xfrm>
            <a:off x="539552" y="188640"/>
            <a:ext cx="8280920" cy="369332"/>
          </a:xfrm>
          <a:prstGeom prst="rect">
            <a:avLst/>
          </a:prstGeom>
          <a:noFill/>
        </p:spPr>
        <p:txBody>
          <a:bodyPr wrap="square" rtlCol="0">
            <a:spAutoFit/>
          </a:bodyPr>
          <a:lstStyle/>
          <a:p>
            <a:r>
              <a:rPr lang="nl-NL" dirty="0" smtClean="0"/>
              <a:t>Nu kunnen metaal ionen ook elektronen afpakken van  andere metaal atomen.</a:t>
            </a:r>
            <a:endParaRPr lang="nl-NL" dirty="0"/>
          </a:p>
        </p:txBody>
      </p:sp>
      <p:sp>
        <p:nvSpPr>
          <p:cNvPr id="3" name="Tekstvak 2" hidden="1"/>
          <p:cNvSpPr txBox="1"/>
          <p:nvPr/>
        </p:nvSpPr>
        <p:spPr>
          <a:xfrm>
            <a:off x="539552" y="548680"/>
            <a:ext cx="8136904" cy="2585323"/>
          </a:xfrm>
          <a:prstGeom prst="rect">
            <a:avLst/>
          </a:prstGeom>
          <a:noFill/>
        </p:spPr>
        <p:txBody>
          <a:bodyPr wrap="square" rtlCol="0">
            <a:spAutoFit/>
          </a:bodyPr>
          <a:lstStyle/>
          <a:p>
            <a:r>
              <a:rPr lang="nl-NL" b="1" dirty="0"/>
              <a:t>Maar er zijn wel enkele regels.</a:t>
            </a:r>
          </a:p>
          <a:p>
            <a:pPr lvl="0"/>
            <a:r>
              <a:rPr lang="nl-NL" b="1" dirty="0"/>
              <a:t>Een metaalatoom kan nooit negatief worden. Dus teveel elektronen hebben</a:t>
            </a:r>
            <a:r>
              <a:rPr lang="nl-NL" b="1" dirty="0" smtClean="0"/>
              <a:t>.</a:t>
            </a:r>
          </a:p>
          <a:p>
            <a:pPr lvl="0"/>
            <a:endParaRPr lang="nl-NL" b="1" dirty="0"/>
          </a:p>
          <a:p>
            <a:pPr lvl="0"/>
            <a:r>
              <a:rPr lang="nl-NL" b="1" dirty="0"/>
              <a:t>Een edeler metaal ion kan wel elektronen stelen van een onedeler metaal atoom maar een onedeler metaal ion kan geen elektronen stelen van een edeler metaal atoom</a:t>
            </a:r>
            <a:r>
              <a:rPr lang="nl-NL" b="1" dirty="0" smtClean="0"/>
              <a:t>.</a:t>
            </a:r>
          </a:p>
          <a:p>
            <a:pPr lvl="0"/>
            <a:endParaRPr lang="nl-NL" b="1" dirty="0"/>
          </a:p>
          <a:p>
            <a:pPr lvl="0"/>
            <a:r>
              <a:rPr lang="nl-NL" b="1" dirty="0"/>
              <a:t> In het water zitten de metaal ionen opgelost, die kan je niet zien, maar de metaal atomen liggen als brokjes  samengeklonterd op de bodem, die kan je wel zien.</a:t>
            </a:r>
          </a:p>
        </p:txBody>
      </p:sp>
      <p:sp>
        <p:nvSpPr>
          <p:cNvPr id="4" name="Tekstvak 3"/>
          <p:cNvSpPr txBox="1"/>
          <p:nvPr/>
        </p:nvSpPr>
        <p:spPr>
          <a:xfrm>
            <a:off x="683568" y="2924944"/>
            <a:ext cx="7848872" cy="369332"/>
          </a:xfrm>
          <a:prstGeom prst="rect">
            <a:avLst/>
          </a:prstGeom>
          <a:noFill/>
        </p:spPr>
        <p:txBody>
          <a:bodyPr wrap="square" rtlCol="0">
            <a:spAutoFit/>
          </a:bodyPr>
          <a:lstStyle/>
          <a:p>
            <a:r>
              <a:rPr lang="nl-NL" dirty="0" smtClean="0"/>
              <a:t>Deze reactie  tussen  een halfedel  koper ion en een onedel ijzer atoom kan</a:t>
            </a:r>
            <a:endParaRPr lang="nl-NL" dirty="0"/>
          </a:p>
        </p:txBody>
      </p:sp>
      <p:sp>
        <p:nvSpPr>
          <p:cNvPr id="5" name="Ovaal 4"/>
          <p:cNvSpPr/>
          <p:nvPr/>
        </p:nvSpPr>
        <p:spPr>
          <a:xfrm>
            <a:off x="899592" y="3717032"/>
            <a:ext cx="936104" cy="792088"/>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rgbClr val="FFC000"/>
              </a:solidFill>
            </a:endParaRPr>
          </a:p>
        </p:txBody>
      </p:sp>
      <p:sp>
        <p:nvSpPr>
          <p:cNvPr id="7" name="Ovaal 6"/>
          <p:cNvSpPr/>
          <p:nvPr/>
        </p:nvSpPr>
        <p:spPr>
          <a:xfrm>
            <a:off x="2699792" y="3789040"/>
            <a:ext cx="1008112" cy="792088"/>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 name="Tekstvak 7"/>
          <p:cNvSpPr txBox="1"/>
          <p:nvPr/>
        </p:nvSpPr>
        <p:spPr>
          <a:xfrm>
            <a:off x="1979712" y="3645024"/>
            <a:ext cx="864096" cy="1107996"/>
          </a:xfrm>
          <a:prstGeom prst="rect">
            <a:avLst/>
          </a:prstGeom>
          <a:noFill/>
        </p:spPr>
        <p:txBody>
          <a:bodyPr wrap="square" rtlCol="0">
            <a:spAutoFit/>
          </a:bodyPr>
          <a:lstStyle/>
          <a:p>
            <a:r>
              <a:rPr lang="nl-NL" sz="6600" b="1" dirty="0" smtClean="0"/>
              <a:t>+</a:t>
            </a:r>
            <a:endParaRPr lang="nl-NL" sz="6600" b="1" dirty="0"/>
          </a:p>
        </p:txBody>
      </p:sp>
      <p:sp>
        <p:nvSpPr>
          <p:cNvPr id="9" name="Tekstvak 8"/>
          <p:cNvSpPr txBox="1"/>
          <p:nvPr/>
        </p:nvSpPr>
        <p:spPr>
          <a:xfrm>
            <a:off x="3923928" y="3717032"/>
            <a:ext cx="792088" cy="830997"/>
          </a:xfrm>
          <a:prstGeom prst="rect">
            <a:avLst/>
          </a:prstGeom>
          <a:noFill/>
        </p:spPr>
        <p:txBody>
          <a:bodyPr wrap="square" rtlCol="0">
            <a:spAutoFit/>
          </a:bodyPr>
          <a:lstStyle/>
          <a:p>
            <a:r>
              <a:rPr lang="nl-NL" sz="4800" dirty="0" smtClean="0">
                <a:sym typeface="Wingdings" pitchFamily="2" charset="2"/>
              </a:rPr>
              <a:t></a:t>
            </a:r>
            <a:endParaRPr lang="nl-NL" sz="4800" dirty="0"/>
          </a:p>
        </p:txBody>
      </p:sp>
      <p:sp>
        <p:nvSpPr>
          <p:cNvPr id="11" name="Tekstvak 10"/>
          <p:cNvSpPr txBox="1"/>
          <p:nvPr/>
        </p:nvSpPr>
        <p:spPr>
          <a:xfrm>
            <a:off x="6084168" y="3501008"/>
            <a:ext cx="864096" cy="1107996"/>
          </a:xfrm>
          <a:prstGeom prst="rect">
            <a:avLst/>
          </a:prstGeom>
          <a:noFill/>
        </p:spPr>
        <p:txBody>
          <a:bodyPr wrap="square" rtlCol="0">
            <a:spAutoFit/>
          </a:bodyPr>
          <a:lstStyle/>
          <a:p>
            <a:r>
              <a:rPr lang="nl-NL" sz="6600" b="1" dirty="0" smtClean="0"/>
              <a:t>+</a:t>
            </a:r>
            <a:endParaRPr lang="nl-NL" sz="6600" b="1" dirty="0"/>
          </a:p>
        </p:txBody>
      </p:sp>
      <p:sp>
        <p:nvSpPr>
          <p:cNvPr id="13" name="Tekstvak 12"/>
          <p:cNvSpPr txBox="1"/>
          <p:nvPr/>
        </p:nvSpPr>
        <p:spPr>
          <a:xfrm>
            <a:off x="971600" y="3789040"/>
            <a:ext cx="864096" cy="646331"/>
          </a:xfrm>
          <a:prstGeom prst="rect">
            <a:avLst/>
          </a:prstGeom>
          <a:noFill/>
        </p:spPr>
        <p:txBody>
          <a:bodyPr wrap="square" rtlCol="0">
            <a:spAutoFit/>
          </a:bodyPr>
          <a:lstStyle/>
          <a:p>
            <a:r>
              <a:rPr lang="nl-NL" dirty="0" smtClean="0"/>
              <a:t>Koper              2+</a:t>
            </a:r>
            <a:endParaRPr lang="nl-NL" dirty="0"/>
          </a:p>
        </p:txBody>
      </p:sp>
      <p:grpSp>
        <p:nvGrpSpPr>
          <p:cNvPr id="24" name="Groep 23"/>
          <p:cNvGrpSpPr/>
          <p:nvPr/>
        </p:nvGrpSpPr>
        <p:grpSpPr>
          <a:xfrm>
            <a:off x="4860032" y="3789040"/>
            <a:ext cx="936104" cy="792088"/>
            <a:chOff x="4860032" y="3789040"/>
            <a:chExt cx="936104" cy="792088"/>
          </a:xfrm>
        </p:grpSpPr>
        <p:sp>
          <p:nvSpPr>
            <p:cNvPr id="10" name="Ovaal 9"/>
            <p:cNvSpPr/>
            <p:nvPr/>
          </p:nvSpPr>
          <p:spPr>
            <a:xfrm>
              <a:off x="4860032" y="3789040"/>
              <a:ext cx="936104" cy="792088"/>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5" name="Tekstvak 14"/>
            <p:cNvSpPr txBox="1"/>
            <p:nvPr/>
          </p:nvSpPr>
          <p:spPr>
            <a:xfrm>
              <a:off x="4932040" y="3861048"/>
              <a:ext cx="864096" cy="646331"/>
            </a:xfrm>
            <a:prstGeom prst="rect">
              <a:avLst/>
            </a:prstGeom>
            <a:noFill/>
          </p:spPr>
          <p:txBody>
            <a:bodyPr wrap="square" rtlCol="0">
              <a:spAutoFit/>
            </a:bodyPr>
            <a:lstStyle/>
            <a:p>
              <a:r>
                <a:rPr lang="nl-NL" dirty="0" smtClean="0"/>
                <a:t>Koper</a:t>
              </a:r>
            </a:p>
            <a:p>
              <a:r>
                <a:rPr lang="nl-NL" dirty="0"/>
                <a:t> </a:t>
              </a:r>
              <a:r>
                <a:rPr lang="nl-NL" dirty="0" smtClean="0"/>
                <a:t>    0 </a:t>
              </a:r>
              <a:endParaRPr lang="nl-NL" dirty="0"/>
            </a:p>
          </p:txBody>
        </p:sp>
      </p:grpSp>
      <p:grpSp>
        <p:nvGrpSpPr>
          <p:cNvPr id="25" name="Groep 24"/>
          <p:cNvGrpSpPr/>
          <p:nvPr/>
        </p:nvGrpSpPr>
        <p:grpSpPr>
          <a:xfrm>
            <a:off x="6876256" y="3717032"/>
            <a:ext cx="1008112" cy="792088"/>
            <a:chOff x="6876256" y="3717032"/>
            <a:chExt cx="1008112" cy="792088"/>
          </a:xfrm>
        </p:grpSpPr>
        <p:sp>
          <p:nvSpPr>
            <p:cNvPr id="12" name="Ovaal 11"/>
            <p:cNvSpPr/>
            <p:nvPr/>
          </p:nvSpPr>
          <p:spPr>
            <a:xfrm>
              <a:off x="6876256" y="3717032"/>
              <a:ext cx="1008112" cy="792088"/>
            </a:xfrm>
            <a:prstGeom prst="ellipse">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6" name="Tekstvak 15"/>
            <p:cNvSpPr txBox="1"/>
            <p:nvPr/>
          </p:nvSpPr>
          <p:spPr>
            <a:xfrm>
              <a:off x="7020272" y="3789040"/>
              <a:ext cx="648072" cy="646331"/>
            </a:xfrm>
            <a:prstGeom prst="rect">
              <a:avLst/>
            </a:prstGeom>
            <a:noFill/>
          </p:spPr>
          <p:txBody>
            <a:bodyPr wrap="square" rtlCol="0">
              <a:spAutoFit/>
            </a:bodyPr>
            <a:lstStyle/>
            <a:p>
              <a:r>
                <a:rPr lang="nl-NL" dirty="0" smtClean="0"/>
                <a:t>ijzer</a:t>
              </a:r>
            </a:p>
            <a:p>
              <a:r>
                <a:rPr lang="nl-NL" dirty="0"/>
                <a:t> </a:t>
              </a:r>
              <a:r>
                <a:rPr lang="nl-NL" dirty="0" smtClean="0"/>
                <a:t> 2+</a:t>
              </a:r>
              <a:endParaRPr lang="nl-NL" dirty="0"/>
            </a:p>
          </p:txBody>
        </p:sp>
      </p:grpSp>
      <p:sp>
        <p:nvSpPr>
          <p:cNvPr id="14" name="Tekstvak 13"/>
          <p:cNvSpPr txBox="1"/>
          <p:nvPr/>
        </p:nvSpPr>
        <p:spPr>
          <a:xfrm>
            <a:off x="2843808" y="3861048"/>
            <a:ext cx="648072" cy="646331"/>
          </a:xfrm>
          <a:prstGeom prst="rect">
            <a:avLst/>
          </a:prstGeom>
          <a:noFill/>
        </p:spPr>
        <p:txBody>
          <a:bodyPr wrap="square" rtlCol="0">
            <a:spAutoFit/>
          </a:bodyPr>
          <a:lstStyle/>
          <a:p>
            <a:r>
              <a:rPr lang="nl-NL" dirty="0" smtClean="0"/>
              <a:t>ijzer</a:t>
            </a:r>
          </a:p>
          <a:p>
            <a:r>
              <a:rPr lang="nl-NL" dirty="0"/>
              <a:t> </a:t>
            </a:r>
            <a:r>
              <a:rPr lang="nl-NL" dirty="0" smtClean="0"/>
              <a:t>  0</a:t>
            </a:r>
            <a:endParaRPr lang="nl-NL" dirty="0"/>
          </a:p>
        </p:txBody>
      </p:sp>
      <p:sp>
        <p:nvSpPr>
          <p:cNvPr id="26" name="Tekstvak 25"/>
          <p:cNvSpPr txBox="1"/>
          <p:nvPr/>
        </p:nvSpPr>
        <p:spPr>
          <a:xfrm>
            <a:off x="611560" y="548680"/>
            <a:ext cx="7200800" cy="2862322"/>
          </a:xfrm>
          <a:prstGeom prst="rect">
            <a:avLst/>
          </a:prstGeom>
          <a:noFill/>
        </p:spPr>
        <p:txBody>
          <a:bodyPr wrap="square" rtlCol="0">
            <a:spAutoFit/>
          </a:bodyPr>
          <a:lstStyle/>
          <a:p>
            <a:r>
              <a:rPr lang="nl-NL" b="1" dirty="0"/>
              <a:t>Maar er zijn wel enkele regels</a:t>
            </a:r>
            <a:r>
              <a:rPr lang="nl-NL" b="1" dirty="0" smtClean="0"/>
              <a:t>.</a:t>
            </a:r>
          </a:p>
          <a:p>
            <a:endParaRPr lang="nl-NL" b="1" dirty="0"/>
          </a:p>
          <a:p>
            <a:pPr lvl="0"/>
            <a:r>
              <a:rPr lang="nl-NL" b="1" dirty="0"/>
              <a:t>Een metaalatoom kan nooit negatief worden. Dus teveel elektronen hebben.</a:t>
            </a:r>
          </a:p>
          <a:p>
            <a:pPr lvl="0"/>
            <a:endParaRPr lang="nl-NL" b="1" dirty="0" smtClean="0"/>
          </a:p>
          <a:p>
            <a:pPr lvl="0"/>
            <a:r>
              <a:rPr lang="nl-NL" b="1" dirty="0" smtClean="0"/>
              <a:t>Een </a:t>
            </a:r>
            <a:r>
              <a:rPr lang="nl-NL" b="1" dirty="0"/>
              <a:t>edeler metaal ion kan wel elektronen stelen van een onedeler metaal atoom maar een onedeler metaal ion kan geen elektronen stelen van een edeler metaal atoom</a:t>
            </a:r>
            <a:r>
              <a:rPr lang="nl-NL" b="1" dirty="0" smtClean="0"/>
              <a:t>.</a:t>
            </a:r>
          </a:p>
          <a:p>
            <a:pPr lvl="0"/>
            <a:endParaRPr lang="nl-NL" b="1" dirty="0"/>
          </a:p>
          <a:p>
            <a:pPr lvl="0"/>
            <a:r>
              <a:rPr lang="nl-NL" b="1" dirty="0"/>
              <a:t> </a:t>
            </a:r>
          </a:p>
        </p:txBody>
      </p:sp>
      <p:sp>
        <p:nvSpPr>
          <p:cNvPr id="27" name="Tekstvak 26"/>
          <p:cNvSpPr txBox="1"/>
          <p:nvPr/>
        </p:nvSpPr>
        <p:spPr>
          <a:xfrm>
            <a:off x="755576" y="4653136"/>
            <a:ext cx="1368152" cy="369332"/>
          </a:xfrm>
          <a:prstGeom prst="rect">
            <a:avLst/>
          </a:prstGeom>
          <a:noFill/>
        </p:spPr>
        <p:txBody>
          <a:bodyPr wrap="square" rtlCol="0">
            <a:spAutoFit/>
          </a:bodyPr>
          <a:lstStyle/>
          <a:p>
            <a:r>
              <a:rPr lang="nl-NL" dirty="0" smtClean="0"/>
              <a:t>koper ion</a:t>
            </a:r>
            <a:endParaRPr lang="nl-NL" dirty="0"/>
          </a:p>
        </p:txBody>
      </p:sp>
      <p:sp>
        <p:nvSpPr>
          <p:cNvPr id="28" name="Tekstvak 27"/>
          <p:cNvSpPr txBox="1"/>
          <p:nvPr/>
        </p:nvSpPr>
        <p:spPr>
          <a:xfrm>
            <a:off x="2627784" y="4653136"/>
            <a:ext cx="1728192" cy="369332"/>
          </a:xfrm>
          <a:prstGeom prst="rect">
            <a:avLst/>
          </a:prstGeom>
          <a:noFill/>
        </p:spPr>
        <p:txBody>
          <a:bodyPr wrap="square" rtlCol="0">
            <a:spAutoFit/>
          </a:bodyPr>
          <a:lstStyle/>
          <a:p>
            <a:r>
              <a:rPr lang="nl-NL" dirty="0" smtClean="0"/>
              <a:t>ijzer atoom</a:t>
            </a:r>
            <a:endParaRPr lang="nl-NL" dirty="0"/>
          </a:p>
        </p:txBody>
      </p:sp>
      <p:sp>
        <p:nvSpPr>
          <p:cNvPr id="29" name="Tekstvak 28"/>
          <p:cNvSpPr txBox="1"/>
          <p:nvPr/>
        </p:nvSpPr>
        <p:spPr>
          <a:xfrm>
            <a:off x="971600" y="5445224"/>
            <a:ext cx="7128792" cy="369332"/>
          </a:xfrm>
          <a:prstGeom prst="rect">
            <a:avLst/>
          </a:prstGeom>
          <a:noFill/>
        </p:spPr>
        <p:txBody>
          <a:bodyPr wrap="square" rtlCol="0">
            <a:spAutoFit/>
          </a:bodyPr>
          <a:lstStyle/>
          <a:p>
            <a:endParaRPr lang="nl-NL" dirty="0"/>
          </a:p>
        </p:txBody>
      </p:sp>
      <p:sp>
        <p:nvSpPr>
          <p:cNvPr id="30" name="Tekstvak 29"/>
          <p:cNvSpPr txBox="1"/>
          <p:nvPr/>
        </p:nvSpPr>
        <p:spPr>
          <a:xfrm>
            <a:off x="4716016" y="4653136"/>
            <a:ext cx="1512168" cy="369332"/>
          </a:xfrm>
          <a:prstGeom prst="rect">
            <a:avLst/>
          </a:prstGeom>
          <a:noFill/>
        </p:spPr>
        <p:txBody>
          <a:bodyPr wrap="square" rtlCol="0">
            <a:spAutoFit/>
          </a:bodyPr>
          <a:lstStyle/>
          <a:p>
            <a:r>
              <a:rPr lang="nl-NL" dirty="0" smtClean="0"/>
              <a:t>koper atoom</a:t>
            </a:r>
            <a:endParaRPr lang="nl-NL" dirty="0"/>
          </a:p>
        </p:txBody>
      </p:sp>
      <p:sp>
        <p:nvSpPr>
          <p:cNvPr id="31" name="Tekstvak 30"/>
          <p:cNvSpPr txBox="1"/>
          <p:nvPr/>
        </p:nvSpPr>
        <p:spPr>
          <a:xfrm>
            <a:off x="6804248" y="4581128"/>
            <a:ext cx="1440160" cy="369332"/>
          </a:xfrm>
          <a:prstGeom prst="rect">
            <a:avLst/>
          </a:prstGeom>
          <a:noFill/>
        </p:spPr>
        <p:txBody>
          <a:bodyPr wrap="square" rtlCol="0">
            <a:spAutoFit/>
          </a:bodyPr>
          <a:lstStyle/>
          <a:p>
            <a:r>
              <a:rPr lang="nl-NL" smtClean="0"/>
              <a:t>ijzer </a:t>
            </a:r>
            <a:r>
              <a:rPr lang="nl-NL" dirty="0" smtClean="0"/>
              <a:t>ion</a:t>
            </a:r>
            <a:endParaRPr lang="nl-NL" dirty="0"/>
          </a:p>
        </p:txBody>
      </p:sp>
      <p:sp>
        <p:nvSpPr>
          <p:cNvPr id="32" name="Tekstvak 31"/>
          <p:cNvSpPr txBox="1"/>
          <p:nvPr/>
        </p:nvSpPr>
        <p:spPr>
          <a:xfrm>
            <a:off x="827584" y="5661248"/>
            <a:ext cx="7200800" cy="646331"/>
          </a:xfrm>
          <a:prstGeom prst="rect">
            <a:avLst/>
          </a:prstGeom>
          <a:noFill/>
        </p:spPr>
        <p:txBody>
          <a:bodyPr wrap="square" rtlCol="0">
            <a:spAutoFit/>
          </a:bodyPr>
          <a:lstStyle/>
          <a:p>
            <a:r>
              <a:rPr lang="nl-NL" dirty="0" smtClean="0"/>
              <a:t>Maar de reactie kan niet omgedraaid worden omdat het ijzer ion niet sterk genoeg is om elektronen van het koper atoom af te pakken.</a:t>
            </a:r>
            <a:endParaRPr lang="nl-N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6" presetClass="entr" presetSubtype="16"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circle(in)">
                                      <p:cBhvr>
                                        <p:cTn id="11" dur="5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6" presetClass="entr" presetSubtype="16" fill="hold" grpId="0" nodeType="click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circle(in)">
                                      <p:cBhvr>
                                        <p:cTn id="16" dur="500"/>
                                        <p:tgtEl>
                                          <p:spTgt spid="13"/>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circle(in)">
                                      <p:cBhvr>
                                        <p:cTn id="25" dur="500"/>
                                        <p:tgtEl>
                                          <p:spTgt spid="8"/>
                                        </p:tgtEl>
                                      </p:cBhvr>
                                    </p:animEffect>
                                  </p:childTnLst>
                                </p:cTn>
                              </p:par>
                            </p:childTnLst>
                          </p:cTn>
                        </p:par>
                      </p:childTnLst>
                    </p:cTn>
                  </p:par>
                  <p:par>
                    <p:cTn id="26" fill="hold">
                      <p:stCondLst>
                        <p:cond delay="indefinite"/>
                      </p:stCondLst>
                      <p:childTnLst>
                        <p:par>
                          <p:cTn id="27" fill="hold">
                            <p:stCondLst>
                              <p:cond delay="0"/>
                            </p:stCondLst>
                            <p:childTnLst>
                              <p:par>
                                <p:cTn id="28" presetID="6" presetClass="entr" presetSubtype="16" fill="hold" grpId="0" nodeType="clickEffect">
                                  <p:stCondLst>
                                    <p:cond delay="0"/>
                                  </p:stCondLst>
                                  <p:childTnLst>
                                    <p:set>
                                      <p:cBhvr>
                                        <p:cTn id="29" dur="1" fill="hold">
                                          <p:stCondLst>
                                            <p:cond delay="0"/>
                                          </p:stCondLst>
                                        </p:cTn>
                                        <p:tgtEl>
                                          <p:spTgt spid="7"/>
                                        </p:tgtEl>
                                        <p:attrNameLst>
                                          <p:attrName>style.visibility</p:attrName>
                                        </p:attrNameLst>
                                      </p:cBhvr>
                                      <p:to>
                                        <p:strVal val="visible"/>
                                      </p:to>
                                    </p:set>
                                    <p:animEffect transition="in" filter="circle(in)">
                                      <p:cBhvr>
                                        <p:cTn id="30" dur="500"/>
                                        <p:tgtEl>
                                          <p:spTgt spid="7"/>
                                        </p:tgtEl>
                                      </p:cBhvr>
                                    </p:animEffect>
                                  </p:childTnLst>
                                </p:cTn>
                              </p:par>
                            </p:childTnLst>
                          </p:cTn>
                        </p:par>
                      </p:childTnLst>
                    </p:cTn>
                  </p:par>
                  <p:par>
                    <p:cTn id="31" fill="hold">
                      <p:stCondLst>
                        <p:cond delay="indefinite"/>
                      </p:stCondLst>
                      <p:childTnLst>
                        <p:par>
                          <p:cTn id="32" fill="hold">
                            <p:stCondLst>
                              <p:cond delay="0"/>
                            </p:stCondLst>
                            <p:childTnLst>
                              <p:par>
                                <p:cTn id="33" presetID="6" presetClass="entr" presetSubtype="16"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animEffect transition="in" filter="circle(in)">
                                      <p:cBhvr>
                                        <p:cTn id="35" dur="500"/>
                                        <p:tgtEl>
                                          <p:spTgt spid="14"/>
                                        </p:tgtEl>
                                      </p:cBhvr>
                                    </p:animEffec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28"/>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nodeType="clickEffect">
                                  <p:stCondLst>
                                    <p:cond delay="0"/>
                                  </p:stCondLst>
                                  <p:childTnLst>
                                    <p:set>
                                      <p:cBhvr>
                                        <p:cTn id="43" dur="1" fill="hold">
                                          <p:stCondLst>
                                            <p:cond delay="0"/>
                                          </p:stCondLst>
                                        </p:cTn>
                                        <p:tgtEl>
                                          <p:spTgt spid="20"/>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0" presetClass="path" presetSubtype="0" accel="50000" decel="50000" fill="hold" nodeType="clickEffect">
                                  <p:stCondLst>
                                    <p:cond delay="0"/>
                                  </p:stCondLst>
                                  <p:childTnLst>
                                    <p:animMotion origin="layout" path="M -0.00139 -0.00278 C -0.00903 -0.0185 -0.00469 -0.01318 -0.01302 -0.02058 C -0.0184 -0.03122 -0.02309 -0.04046 -0.03142 -0.04717 C -0.04184 -0.05549 -0.0566 -0.05665 -0.06806 -0.05827 C -0.07865 -0.05757 -0.08924 -0.05734 -0.09965 -0.05596 C -0.10695 -0.05503 -0.12136 -0.05156 -0.12136 -0.05133 C -0.12309 -0.05087 -0.12465 -0.05018 -0.12639 -0.04948 C -0.12969 -0.04809 -0.13629 -0.04486 -0.13629 -0.04463 C -0.14254 -0.03676 -0.15156 -0.03538 -0.15972 -0.03168 C -0.16511 -0.02913 -0.16493 -0.03006 -0.16962 -0.02497 C -0.17083 -0.02359 -0.17309 -0.02058 -0.17309 -0.02035 " pathEditMode="relative" rAng="0" ptsTypes="ffffffffffA">
                                      <p:cBhvr>
                                        <p:cTn id="47" dur="2000" fill="hold"/>
                                        <p:tgtEl>
                                          <p:spTgt spid="20"/>
                                        </p:tgtEl>
                                        <p:attrNameLst>
                                          <p:attrName>ppt_x</p:attrName>
                                          <p:attrName>ppt_y</p:attrName>
                                        </p:attrNameLst>
                                      </p:cBhvr>
                                      <p:rCtr x="-86" y="-28"/>
                                    </p:animMotion>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nodeType="clickEffect">
                                  <p:stCondLst>
                                    <p:cond delay="0"/>
                                  </p:stCondLst>
                                  <p:childTnLst>
                                    <p:set>
                                      <p:cBhvr>
                                        <p:cTn id="51" dur="1" fill="hold">
                                          <p:stCondLst>
                                            <p:cond delay="0"/>
                                          </p:stCondLst>
                                        </p:cTn>
                                        <p:tgtEl>
                                          <p:spTgt spid="19"/>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0" presetClass="path" presetSubtype="0" accel="50000" decel="50000" fill="hold" nodeType="clickEffect">
                                  <p:stCondLst>
                                    <p:cond delay="0"/>
                                  </p:stCondLst>
                                  <p:childTnLst>
                                    <p:animMotion origin="layout" path="M -3.33333E-6 4.81481E-6 C -0.02239 0.00787 -0.04548 0.0088 -0.06823 0.01343 C -0.0908 0.01111 -0.1026 0.00648 -0.12326 -0.00208 C -0.13003 -0.00787 -0.13628 -0.01157 -0.14323 -0.01759 C -0.14739 -0.0213 -0.15069 -0.02755 -0.15503 -0.03102 C -0.16528 -0.03935 -0.15642 -0.02917 -0.16163 -0.03542 " pathEditMode="relative" ptsTypes="fffffA">
                                      <p:cBhvr>
                                        <p:cTn id="55" dur="2000" fill="hold"/>
                                        <p:tgtEl>
                                          <p:spTgt spid="19"/>
                                        </p:tgtEl>
                                        <p:attrNameLst>
                                          <p:attrName>ppt_x</p:attrName>
                                          <p:attrName>ppt_y</p:attrName>
                                        </p:attrNameLst>
                                      </p:cBhvr>
                                    </p:animMotion>
                                  </p:childTnLst>
                                </p:cTn>
                              </p:par>
                            </p:childTnLst>
                          </p:cTn>
                        </p:par>
                      </p:childTnLst>
                    </p:cTn>
                  </p:par>
                  <p:par>
                    <p:cTn id="56" fill="hold">
                      <p:stCondLst>
                        <p:cond delay="indefinite"/>
                      </p:stCondLst>
                      <p:childTnLst>
                        <p:par>
                          <p:cTn id="57" fill="hold">
                            <p:stCondLst>
                              <p:cond delay="0"/>
                            </p:stCondLst>
                            <p:childTnLst>
                              <p:par>
                                <p:cTn id="58" presetID="6" presetClass="entr" presetSubtype="16" fill="hold" grpId="0" nodeType="clickEffect">
                                  <p:stCondLst>
                                    <p:cond delay="0"/>
                                  </p:stCondLst>
                                  <p:childTnLst>
                                    <p:set>
                                      <p:cBhvr>
                                        <p:cTn id="59" dur="1" fill="hold">
                                          <p:stCondLst>
                                            <p:cond delay="0"/>
                                          </p:stCondLst>
                                        </p:cTn>
                                        <p:tgtEl>
                                          <p:spTgt spid="9"/>
                                        </p:tgtEl>
                                        <p:attrNameLst>
                                          <p:attrName>style.visibility</p:attrName>
                                        </p:attrNameLst>
                                      </p:cBhvr>
                                      <p:to>
                                        <p:strVal val="visible"/>
                                      </p:to>
                                    </p:set>
                                    <p:animEffect transition="in" filter="circle(in)">
                                      <p:cBhvr>
                                        <p:cTn id="60" dur="500"/>
                                        <p:tgtEl>
                                          <p:spTgt spid="9"/>
                                        </p:tgtEl>
                                      </p:cBhvr>
                                    </p:animEffec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24"/>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30"/>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11"/>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25"/>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grpId="0" nodeType="clickEffect" nodePh="1">
                                  <p:stCondLst>
                                    <p:cond delay="0"/>
                                  </p:stCondLst>
                                  <p:endCondLst>
                                    <p:cond evt="begin" delay="0">
                                      <p:tn val="79"/>
                                    </p:cond>
                                  </p:endCondLst>
                                  <p:childTnLst>
                                    <p:set>
                                      <p:cBhvr>
                                        <p:cTn id="80" dur="1" fill="hold">
                                          <p:stCondLst>
                                            <p:cond delay="0"/>
                                          </p:stCondLst>
                                        </p:cTn>
                                        <p:tgtEl>
                                          <p:spTgt spid="29"/>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grpId="0" nodeType="clickEffect">
                                  <p:stCondLst>
                                    <p:cond delay="0"/>
                                  </p:stCondLst>
                                  <p:childTnLst>
                                    <p:set>
                                      <p:cBhvr>
                                        <p:cTn id="84" dur="1" fill="hold">
                                          <p:stCondLst>
                                            <p:cond delay="0"/>
                                          </p:stCondLst>
                                        </p:cTn>
                                        <p:tgtEl>
                                          <p:spTgt spid="31"/>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20" presetClass="entr" presetSubtype="0" fill="hold" grpId="0" nodeType="clickEffect">
                                  <p:stCondLst>
                                    <p:cond delay="0"/>
                                  </p:stCondLst>
                                  <p:childTnLst>
                                    <p:set>
                                      <p:cBhvr>
                                        <p:cTn id="88" dur="1" fill="hold">
                                          <p:stCondLst>
                                            <p:cond delay="0"/>
                                          </p:stCondLst>
                                        </p:cTn>
                                        <p:tgtEl>
                                          <p:spTgt spid="32"/>
                                        </p:tgtEl>
                                        <p:attrNameLst>
                                          <p:attrName>style.visibility</p:attrName>
                                        </p:attrNameLst>
                                      </p:cBhvr>
                                      <p:to>
                                        <p:strVal val="visible"/>
                                      </p:to>
                                    </p:set>
                                    <p:animEffect transition="in" filter="wedge">
                                      <p:cBhvr>
                                        <p:cTn id="89" dur="20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7" grpId="0" animBg="1"/>
      <p:bldP spid="8" grpId="0"/>
      <p:bldP spid="9" grpId="0"/>
      <p:bldP spid="11" grpId="0"/>
      <p:bldP spid="13" grpId="0"/>
      <p:bldP spid="14" grpId="0"/>
      <p:bldP spid="27" grpId="0"/>
      <p:bldP spid="28" grpId="0"/>
      <p:bldP spid="29" grpId="0"/>
      <p:bldP spid="30" grpId="0"/>
      <p:bldP spid="31" grpId="0"/>
      <p:bldP spid="3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611560" y="332656"/>
            <a:ext cx="7920880" cy="584775"/>
          </a:xfrm>
          <a:prstGeom prst="rect">
            <a:avLst/>
          </a:prstGeom>
          <a:noFill/>
        </p:spPr>
        <p:txBody>
          <a:bodyPr wrap="square" rtlCol="0">
            <a:spAutoFit/>
          </a:bodyPr>
          <a:lstStyle/>
          <a:p>
            <a:r>
              <a:rPr lang="nl-NL" sz="3200" dirty="0" smtClean="0"/>
              <a:t>De proef</a:t>
            </a:r>
            <a:endParaRPr lang="nl-NL" sz="3200" dirty="0"/>
          </a:p>
        </p:txBody>
      </p:sp>
      <p:sp>
        <p:nvSpPr>
          <p:cNvPr id="3" name="Tekstvak 2"/>
          <p:cNvSpPr txBox="1"/>
          <p:nvPr/>
        </p:nvSpPr>
        <p:spPr>
          <a:xfrm>
            <a:off x="683568" y="1268760"/>
            <a:ext cx="7416824" cy="2031325"/>
          </a:xfrm>
          <a:prstGeom prst="rect">
            <a:avLst/>
          </a:prstGeom>
          <a:noFill/>
        </p:spPr>
        <p:txBody>
          <a:bodyPr wrap="square" rtlCol="0">
            <a:spAutoFit/>
          </a:bodyPr>
          <a:lstStyle/>
          <a:p>
            <a:r>
              <a:rPr lang="nl-NL" dirty="0" smtClean="0"/>
              <a:t>Jullie krijgen 4 oplossingen.</a:t>
            </a:r>
          </a:p>
          <a:p>
            <a:r>
              <a:rPr lang="nl-NL" dirty="0" smtClean="0"/>
              <a:t>Natrium oplossing</a:t>
            </a:r>
          </a:p>
          <a:p>
            <a:r>
              <a:rPr lang="nl-NL" dirty="0" smtClean="0"/>
              <a:t>Kalium oplossing</a:t>
            </a:r>
          </a:p>
          <a:p>
            <a:r>
              <a:rPr lang="nl-NL" dirty="0" smtClean="0"/>
              <a:t>Calcium oplossing</a:t>
            </a:r>
          </a:p>
          <a:p>
            <a:r>
              <a:rPr lang="nl-NL" dirty="0" smtClean="0"/>
              <a:t>Koper oplossing.</a:t>
            </a:r>
          </a:p>
          <a:p>
            <a:r>
              <a:rPr lang="nl-NL" dirty="0" smtClean="0"/>
              <a:t>En een beetje ijzerpoeder.</a:t>
            </a:r>
          </a:p>
          <a:p>
            <a:endParaRPr lang="nl-NL" dirty="0"/>
          </a:p>
        </p:txBody>
      </p:sp>
      <p:sp>
        <p:nvSpPr>
          <p:cNvPr id="4" name="Tekstvak 3"/>
          <p:cNvSpPr txBox="1"/>
          <p:nvPr/>
        </p:nvSpPr>
        <p:spPr>
          <a:xfrm>
            <a:off x="611560" y="3933056"/>
            <a:ext cx="6696744" cy="369332"/>
          </a:xfrm>
          <a:prstGeom prst="rect">
            <a:avLst/>
          </a:prstGeom>
          <a:noFill/>
        </p:spPr>
        <p:txBody>
          <a:bodyPr wrap="square" rtlCol="0">
            <a:spAutoFit/>
          </a:bodyPr>
          <a:lstStyle/>
          <a:p>
            <a:r>
              <a:rPr lang="nl-NL" dirty="0" smtClean="0"/>
              <a:t>De opdracht luidt bepaal in welk bekerglas de koperoplossing zit.</a:t>
            </a:r>
            <a:endParaRPr lang="nl-N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strips(upRight)">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plus(i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683568" y="1916832"/>
            <a:ext cx="7920880" cy="1754326"/>
          </a:xfrm>
          <a:prstGeom prst="rect">
            <a:avLst/>
          </a:prstGeom>
          <a:noFill/>
        </p:spPr>
        <p:txBody>
          <a:bodyPr wrap="square" rtlCol="0">
            <a:spAutoFit/>
          </a:bodyPr>
          <a:lstStyle/>
          <a:p>
            <a:r>
              <a:rPr lang="nl-NL" dirty="0" smtClean="0"/>
              <a:t>In de 4 oplossingen zitten allemaal metaalionen.</a:t>
            </a:r>
          </a:p>
          <a:p>
            <a:r>
              <a:rPr lang="nl-NL" dirty="0" smtClean="0"/>
              <a:t>Op de koper ionen na zijn alle metaal ionen onedeler dan het ijzer.</a:t>
            </a:r>
          </a:p>
          <a:p>
            <a:r>
              <a:rPr lang="nl-NL" dirty="0" smtClean="0"/>
              <a:t>Dus alleen de koper ionen kunnen elektronen stelen van het ijzer.</a:t>
            </a:r>
          </a:p>
          <a:p>
            <a:r>
              <a:rPr lang="nl-NL" dirty="0" smtClean="0"/>
              <a:t>De ijzer atomen (grijs) worden ijzer ionen en zullen oplossen in de oplossing en de koper  ionen worden koper atomen  en die zullen als brokjes  (bruin) neerslaan op de bodem van je reageerbuis.</a:t>
            </a:r>
            <a:endParaRPr lang="nl-NL" dirty="0"/>
          </a:p>
        </p:txBody>
      </p:sp>
      <p:sp>
        <p:nvSpPr>
          <p:cNvPr id="3" name="Tekstvak 2"/>
          <p:cNvSpPr txBox="1"/>
          <p:nvPr/>
        </p:nvSpPr>
        <p:spPr>
          <a:xfrm>
            <a:off x="611560" y="4365104"/>
            <a:ext cx="7344816" cy="923330"/>
          </a:xfrm>
          <a:prstGeom prst="rect">
            <a:avLst/>
          </a:prstGeom>
          <a:noFill/>
        </p:spPr>
        <p:txBody>
          <a:bodyPr wrap="square" rtlCol="0">
            <a:spAutoFit/>
          </a:bodyPr>
          <a:lstStyle/>
          <a:p>
            <a:r>
              <a:rPr lang="nl-NL" b="1" dirty="0" smtClean="0"/>
              <a:t>Metaal ionen, die  in het water opgelost zitten, kan je niet zien, maar de metaal atomen liggen als brokjes  samengeklonterd op de bodem, die kan je wel zien.</a:t>
            </a:r>
            <a:endParaRPr lang="nl-NL" dirty="0"/>
          </a:p>
        </p:txBody>
      </p:sp>
      <p:sp>
        <p:nvSpPr>
          <p:cNvPr id="4" name="Tekstvak 3"/>
          <p:cNvSpPr txBox="1"/>
          <p:nvPr/>
        </p:nvSpPr>
        <p:spPr>
          <a:xfrm>
            <a:off x="755576" y="332656"/>
            <a:ext cx="6552728" cy="584775"/>
          </a:xfrm>
          <a:prstGeom prst="rect">
            <a:avLst/>
          </a:prstGeom>
          <a:noFill/>
        </p:spPr>
        <p:txBody>
          <a:bodyPr wrap="square" rtlCol="0">
            <a:spAutoFit/>
          </a:bodyPr>
          <a:lstStyle/>
          <a:p>
            <a:r>
              <a:rPr lang="nl-NL" sz="3200" dirty="0" smtClean="0"/>
              <a:t>Hoe werkt de proef?</a:t>
            </a:r>
            <a:endParaRPr lang="nl-NL"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plus(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plus(in)">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597</TotalTime>
  <Words>1068</Words>
  <Application>Microsoft Office PowerPoint</Application>
  <PresentationFormat>Diavoorstelling (4:3)</PresentationFormat>
  <Paragraphs>113</Paragraphs>
  <Slides>12</Slides>
  <Notes>0</Notes>
  <HiddenSlides>0</HiddenSlides>
  <MMClips>0</MMClips>
  <ScaleCrop>false</ScaleCrop>
  <HeadingPairs>
    <vt:vector size="4" baseType="variant">
      <vt:variant>
        <vt:lpstr>Thema</vt:lpstr>
      </vt:variant>
      <vt:variant>
        <vt:i4>1</vt:i4>
      </vt:variant>
      <vt:variant>
        <vt:lpstr>Diatitels</vt:lpstr>
      </vt:variant>
      <vt:variant>
        <vt:i4>12</vt:i4>
      </vt:variant>
    </vt:vector>
  </HeadingPairs>
  <TitlesOfParts>
    <vt:vector size="13" baseType="lpstr">
      <vt:lpstr>Office-thema</vt:lpstr>
      <vt:lpstr>De verdringingsreeks</vt:lpstr>
      <vt:lpstr>Dia 2</vt:lpstr>
      <vt:lpstr>Dia 3</vt:lpstr>
      <vt:lpstr>Dia 4</vt:lpstr>
      <vt:lpstr>Dia 5</vt:lpstr>
      <vt:lpstr>Dia 6</vt:lpstr>
      <vt:lpstr>Dia 7</vt:lpstr>
      <vt:lpstr>Dia 8</vt:lpstr>
      <vt:lpstr>Dia 9</vt:lpstr>
      <vt:lpstr>Dia 10</vt:lpstr>
      <vt:lpstr>Dia 11</vt:lpstr>
      <vt:lpstr>Dia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 verdringingsreeks</dc:title>
  <dc:creator>Stijn</dc:creator>
  <cp:lastModifiedBy>Acer</cp:lastModifiedBy>
  <cp:revision>56</cp:revision>
  <dcterms:created xsi:type="dcterms:W3CDTF">2011-02-06T15:09:54Z</dcterms:created>
  <dcterms:modified xsi:type="dcterms:W3CDTF">2014-01-18T12:53:02Z</dcterms:modified>
</cp:coreProperties>
</file>