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ppt/tags/tag11.xml" ContentType="application/vnd.openxmlformats-officedocument.presentationml.tags+xml"/>
  <Override PartName="/ppt/notesSlides/notesSlide12.xml" ContentType="application/vnd.openxmlformats-officedocument.presentationml.notesSlide+xml"/>
  <Override PartName="/ppt/tags/tag12.xml" ContentType="application/vnd.openxmlformats-officedocument.presentationml.tags+xml"/>
  <Override PartName="/ppt/notesSlides/notesSlide13.xml" ContentType="application/vnd.openxmlformats-officedocument.presentationml.notesSlide+xml"/>
  <Override PartName="/ppt/tags/tag13.xml" ContentType="application/vnd.openxmlformats-officedocument.presentationml.tags+xml"/>
  <Override PartName="/ppt/notesSlides/notesSlide14.xml" ContentType="application/vnd.openxmlformats-officedocument.presentationml.notesSlide+xml"/>
  <Override PartName="/ppt/tags/tag14.xml" ContentType="application/vnd.openxmlformats-officedocument.presentationml.tags+xml"/>
  <Override PartName="/ppt/notesSlides/notesSlide15.xml" ContentType="application/vnd.openxmlformats-officedocument.presentationml.notesSlide+xml"/>
  <Override PartName="/ppt/tags/tag15.xml" ContentType="application/vnd.openxmlformats-officedocument.presentationml.tags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75" r:id="rId3"/>
    <p:sldId id="265" r:id="rId4"/>
    <p:sldId id="272" r:id="rId5"/>
    <p:sldId id="271" r:id="rId6"/>
    <p:sldId id="270" r:id="rId7"/>
    <p:sldId id="269" r:id="rId8"/>
    <p:sldId id="268" r:id="rId9"/>
    <p:sldId id="267" r:id="rId10"/>
    <p:sldId id="266" r:id="rId11"/>
    <p:sldId id="264" r:id="rId12"/>
    <p:sldId id="263" r:id="rId13"/>
    <p:sldId id="262" r:id="rId14"/>
    <p:sldId id="261" r:id="rId15"/>
    <p:sldId id="260" r:id="rId16"/>
    <p:sldId id="259" r:id="rId17"/>
    <p:sldId id="273" r:id="rId18"/>
    <p:sldId id="274" r:id="rId1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01" d="100"/>
          <a:sy n="101" d="100"/>
        </p:scale>
        <p:origin x="-357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8737A-7995-4B74-B63A-80E0593C4CFC}" type="datetimeFigureOut">
              <a:rPr lang="nl-NL" smtClean="0"/>
              <a:t>6-9-2017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1A7392-2789-462C-8F1D-017BB83F83C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04962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E894CF-CF29-460C-8820-A692FD564E29}" type="datetimeFigureOut">
              <a:rPr lang="nl-NL" smtClean="0"/>
              <a:t>6-9-2017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D3654-9A79-4B47-9CF7-D6BAF450FCC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7240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82756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09230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09230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09230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09230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09230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16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09230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17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09230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09230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09230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09230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09230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09230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09230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09230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0923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6-9-2017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8734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6-9-2017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5933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6-9-2017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4787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6-9-2017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2388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6-9-2017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9618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6-9-2017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5501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6-9-2017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1100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6-9-2017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5316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6-9-2017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6799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6-9-2017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0377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6-9-2017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8046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2B002-1032-497A-A690-67428BD6A599}" type="datetimeFigureOut">
              <a:rPr lang="nl-NL" smtClean="0"/>
              <a:t>6-9-2017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0467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Bloedstolling</a:t>
            </a:r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Bloedstelping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66922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0738" y="188913"/>
            <a:ext cx="8323262" cy="5000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nl-NL" smtClean="0"/>
              <a:t>Bloedstolling (bloedstelping)</a:t>
            </a:r>
          </a:p>
        </p:txBody>
      </p:sp>
      <p:sp>
        <p:nvSpPr>
          <p:cNvPr id="30725" name="Text Box 3"/>
          <p:cNvSpPr txBox="1">
            <a:spLocks noChangeArrowheads="1"/>
          </p:cNvSpPr>
          <p:nvPr/>
        </p:nvSpPr>
        <p:spPr bwMode="auto">
          <a:xfrm>
            <a:off x="6918325" y="3059113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sz="2000" b="1"/>
          </a:p>
        </p:txBody>
      </p:sp>
      <p:sp>
        <p:nvSpPr>
          <p:cNvPr id="30726" name="Line 4"/>
          <p:cNvSpPr>
            <a:spLocks noChangeShapeType="1"/>
          </p:cNvSpPr>
          <p:nvPr/>
        </p:nvSpPr>
        <p:spPr bwMode="auto">
          <a:xfrm>
            <a:off x="3117850" y="6019800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27" name="Text Box 5"/>
          <p:cNvSpPr txBox="1">
            <a:spLocks noChangeArrowheads="1"/>
          </p:cNvSpPr>
          <p:nvPr/>
        </p:nvSpPr>
        <p:spPr bwMode="auto">
          <a:xfrm>
            <a:off x="1284288" y="1038225"/>
            <a:ext cx="1071562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1 wond</a:t>
            </a:r>
          </a:p>
        </p:txBody>
      </p:sp>
      <p:sp>
        <p:nvSpPr>
          <p:cNvPr id="30728" name="Text Box 6"/>
          <p:cNvSpPr txBox="1">
            <a:spLocks noChangeArrowheads="1"/>
          </p:cNvSpPr>
          <p:nvPr/>
        </p:nvSpPr>
        <p:spPr bwMode="auto">
          <a:xfrm>
            <a:off x="4565650" y="1038225"/>
            <a:ext cx="2917825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2 vaatwand constrictie</a:t>
            </a:r>
          </a:p>
        </p:txBody>
      </p:sp>
      <p:sp>
        <p:nvSpPr>
          <p:cNvPr id="30729" name="Text Box 7"/>
          <p:cNvSpPr txBox="1">
            <a:spLocks noChangeArrowheads="1"/>
          </p:cNvSpPr>
          <p:nvPr/>
        </p:nvSpPr>
        <p:spPr bwMode="auto">
          <a:xfrm>
            <a:off x="4565650" y="1916113"/>
            <a:ext cx="3878263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3 bloedplaatjes blijven hangen</a:t>
            </a:r>
          </a:p>
        </p:txBody>
      </p:sp>
      <p:sp>
        <p:nvSpPr>
          <p:cNvPr id="30730" name="Text Box 8"/>
          <p:cNvSpPr txBox="1">
            <a:spLocks noChangeArrowheads="1"/>
          </p:cNvSpPr>
          <p:nvPr/>
        </p:nvSpPr>
        <p:spPr bwMode="auto">
          <a:xfrm>
            <a:off x="758825" y="1916113"/>
            <a:ext cx="1749425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4 gaan kapot</a:t>
            </a:r>
          </a:p>
        </p:txBody>
      </p:sp>
      <p:sp>
        <p:nvSpPr>
          <p:cNvPr id="30731" name="Text Box 9"/>
          <p:cNvSpPr txBox="1">
            <a:spLocks noChangeArrowheads="1"/>
          </p:cNvSpPr>
          <p:nvPr/>
        </p:nvSpPr>
        <p:spPr bwMode="auto">
          <a:xfrm>
            <a:off x="739775" y="3592513"/>
            <a:ext cx="2241550" cy="7143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5 tromboplastine</a:t>
            </a:r>
          </a:p>
          <a:p>
            <a:pPr eaLnBrk="1" hangingPunct="1"/>
            <a:r>
              <a:rPr lang="nl-NL" sz="2000" b="1"/>
              <a:t>komt vrij</a:t>
            </a:r>
          </a:p>
        </p:txBody>
      </p:sp>
      <p:sp>
        <p:nvSpPr>
          <p:cNvPr id="30732" name="Text Box 10"/>
          <p:cNvSpPr txBox="1">
            <a:spLocks noChangeArrowheads="1"/>
          </p:cNvSpPr>
          <p:nvPr/>
        </p:nvSpPr>
        <p:spPr bwMode="auto">
          <a:xfrm>
            <a:off x="4565650" y="3629025"/>
            <a:ext cx="2441694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       </a:t>
            </a:r>
            <a:endParaRPr lang="nl-NL" sz="2000" b="1" dirty="0"/>
          </a:p>
        </p:txBody>
      </p:sp>
      <p:sp>
        <p:nvSpPr>
          <p:cNvPr id="30733" name="Text Box 11"/>
          <p:cNvSpPr txBox="1">
            <a:spLocks noChangeArrowheads="1"/>
          </p:cNvSpPr>
          <p:nvPr/>
        </p:nvSpPr>
        <p:spPr bwMode="auto">
          <a:xfrm>
            <a:off x="3406775" y="4887913"/>
            <a:ext cx="1595309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</a:t>
            </a:r>
            <a:endParaRPr lang="nl-NL" sz="2000" b="1" dirty="0"/>
          </a:p>
        </p:txBody>
      </p:sp>
      <p:sp>
        <p:nvSpPr>
          <p:cNvPr id="30734" name="Text Box 12"/>
          <p:cNvSpPr txBox="1">
            <a:spLocks noChangeArrowheads="1"/>
          </p:cNvSpPr>
          <p:nvPr/>
        </p:nvSpPr>
        <p:spPr bwMode="auto">
          <a:xfrm>
            <a:off x="1187450" y="5838825"/>
            <a:ext cx="1877437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</a:t>
            </a:r>
            <a:endParaRPr lang="nl-NL" sz="2000" b="1" dirty="0"/>
          </a:p>
        </p:txBody>
      </p:sp>
      <p:sp>
        <p:nvSpPr>
          <p:cNvPr id="30735" name="Text Box 13"/>
          <p:cNvSpPr txBox="1">
            <a:spLocks noChangeArrowheads="1"/>
          </p:cNvSpPr>
          <p:nvPr/>
        </p:nvSpPr>
        <p:spPr bwMode="auto">
          <a:xfrm>
            <a:off x="5326063" y="5791200"/>
            <a:ext cx="2935419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              </a:t>
            </a:r>
            <a:endParaRPr lang="nl-NL" sz="2000" b="1" dirty="0"/>
          </a:p>
        </p:txBody>
      </p:sp>
      <p:sp>
        <p:nvSpPr>
          <p:cNvPr id="30736" name="AutoShape 14"/>
          <p:cNvSpPr>
            <a:spLocks noChangeArrowheads="1"/>
          </p:cNvSpPr>
          <p:nvPr/>
        </p:nvSpPr>
        <p:spPr bwMode="auto">
          <a:xfrm>
            <a:off x="2584450" y="1066800"/>
            <a:ext cx="1752600" cy="381000"/>
          </a:xfrm>
          <a:prstGeom prst="rightArrow">
            <a:avLst>
              <a:gd name="adj1" fmla="val 50000"/>
              <a:gd name="adj2" fmla="val 11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7" name="AutoShape 15"/>
          <p:cNvSpPr>
            <a:spLocks noChangeArrowheads="1"/>
          </p:cNvSpPr>
          <p:nvPr/>
        </p:nvSpPr>
        <p:spPr bwMode="auto">
          <a:xfrm rot="10800000">
            <a:off x="2660650" y="1905000"/>
            <a:ext cx="1752600" cy="381000"/>
          </a:xfrm>
          <a:prstGeom prst="rightArrow">
            <a:avLst>
              <a:gd name="adj1" fmla="val 50000"/>
              <a:gd name="adj2" fmla="val 11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8" name="AutoShape 16"/>
          <p:cNvSpPr>
            <a:spLocks noChangeArrowheads="1"/>
          </p:cNvSpPr>
          <p:nvPr/>
        </p:nvSpPr>
        <p:spPr bwMode="auto">
          <a:xfrm rot="5400000">
            <a:off x="5899150" y="1485900"/>
            <a:ext cx="457200" cy="381000"/>
          </a:xfrm>
          <a:prstGeom prst="rightArrow">
            <a:avLst>
              <a:gd name="adj1" fmla="val 50000"/>
              <a:gd name="adj2" fmla="val 3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9" name="AutoShape 17"/>
          <p:cNvSpPr>
            <a:spLocks noChangeArrowheads="1"/>
          </p:cNvSpPr>
          <p:nvPr/>
        </p:nvSpPr>
        <p:spPr bwMode="auto">
          <a:xfrm rot="5400000">
            <a:off x="1060450" y="2743200"/>
            <a:ext cx="1143000" cy="3810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0" name="Text Box 19"/>
          <p:cNvSpPr txBox="1">
            <a:spLocks noChangeArrowheads="1"/>
          </p:cNvSpPr>
          <p:nvPr/>
        </p:nvSpPr>
        <p:spPr bwMode="auto">
          <a:xfrm>
            <a:off x="4610100" y="2895600"/>
            <a:ext cx="147955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vitamine K</a:t>
            </a:r>
          </a:p>
        </p:txBody>
      </p:sp>
      <p:sp>
        <p:nvSpPr>
          <p:cNvPr id="30741" name="Line 20"/>
          <p:cNvSpPr>
            <a:spLocks noChangeShapeType="1"/>
          </p:cNvSpPr>
          <p:nvPr/>
        </p:nvSpPr>
        <p:spPr bwMode="auto">
          <a:xfrm flipH="1">
            <a:off x="6089650" y="3124200"/>
            <a:ext cx="4572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42" name="Text Box 21"/>
          <p:cNvSpPr txBox="1">
            <a:spLocks noChangeArrowheads="1"/>
          </p:cNvSpPr>
          <p:nvPr/>
        </p:nvSpPr>
        <p:spPr bwMode="auto">
          <a:xfrm>
            <a:off x="6516688" y="2773363"/>
            <a:ext cx="2266950" cy="6715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b="1" dirty="0" err="1"/>
              <a:t>Marcoumar</a:t>
            </a:r>
            <a:r>
              <a:rPr lang="nl-NL" b="1" dirty="0"/>
              <a:t> </a:t>
            </a:r>
            <a:r>
              <a:rPr lang="en-US" b="1" dirty="0"/>
              <a:t>®</a:t>
            </a:r>
            <a:r>
              <a:rPr lang="nl-NL" sz="2000" b="1" dirty="0"/>
              <a:t> remt</a:t>
            </a:r>
          </a:p>
          <a:p>
            <a:pPr eaLnBrk="1" hangingPunct="1"/>
            <a:r>
              <a:rPr lang="nl-NL" b="1" dirty="0" err="1"/>
              <a:t>coumarinederivaat</a:t>
            </a:r>
            <a:endParaRPr lang="nl-NL" b="1" dirty="0"/>
          </a:p>
        </p:txBody>
      </p:sp>
      <p:sp>
        <p:nvSpPr>
          <p:cNvPr id="30743" name="Line 22"/>
          <p:cNvSpPr>
            <a:spLocks noChangeShapeType="1"/>
          </p:cNvSpPr>
          <p:nvPr/>
        </p:nvSpPr>
        <p:spPr bwMode="auto">
          <a:xfrm rot="10800000" flipH="1">
            <a:off x="3203575" y="4508500"/>
            <a:ext cx="1066800" cy="11113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44" name="AutoShape 23"/>
          <p:cNvSpPr>
            <a:spLocks noChangeArrowheads="1"/>
          </p:cNvSpPr>
          <p:nvPr/>
        </p:nvSpPr>
        <p:spPr bwMode="auto">
          <a:xfrm>
            <a:off x="3117850" y="3657600"/>
            <a:ext cx="1371600" cy="381000"/>
          </a:xfrm>
          <a:prstGeom prst="rightArrow">
            <a:avLst>
              <a:gd name="adj1" fmla="val 50000"/>
              <a:gd name="adj2" fmla="val 9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5" name="Text Box 24"/>
          <p:cNvSpPr txBox="1">
            <a:spLocks noChangeArrowheads="1"/>
          </p:cNvSpPr>
          <p:nvPr/>
        </p:nvSpPr>
        <p:spPr bwMode="auto">
          <a:xfrm>
            <a:off x="5099050" y="4114800"/>
            <a:ext cx="1242648" cy="70788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</a:t>
            </a:r>
          </a:p>
          <a:p>
            <a:pPr eaLnBrk="1" hangingPunct="1"/>
            <a:endParaRPr lang="nl-NL" sz="2000" b="1" dirty="0"/>
          </a:p>
        </p:txBody>
      </p:sp>
      <p:sp>
        <p:nvSpPr>
          <p:cNvPr id="30747" name="AutoShape 26"/>
          <p:cNvSpPr>
            <a:spLocks noChangeArrowheads="1"/>
          </p:cNvSpPr>
          <p:nvPr/>
        </p:nvSpPr>
        <p:spPr bwMode="auto">
          <a:xfrm rot="8100000">
            <a:off x="4065588" y="4343400"/>
            <a:ext cx="914400" cy="381000"/>
          </a:xfrm>
          <a:prstGeom prst="rightArrow">
            <a:avLst>
              <a:gd name="adj1" fmla="val 50000"/>
              <a:gd name="adj2" fmla="val 6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8" name="AutoShape 27"/>
          <p:cNvSpPr>
            <a:spLocks noChangeArrowheads="1"/>
          </p:cNvSpPr>
          <p:nvPr/>
        </p:nvSpPr>
        <p:spPr bwMode="auto">
          <a:xfrm rot="5400000">
            <a:off x="3841750" y="5448300"/>
            <a:ext cx="609600" cy="381000"/>
          </a:xfrm>
          <a:prstGeom prst="rightArrow">
            <a:avLst>
              <a:gd name="adj1" fmla="val 50000"/>
              <a:gd name="adj2" fmla="val 4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9" name="Text Box 28"/>
          <p:cNvSpPr txBox="1">
            <a:spLocks noChangeArrowheads="1"/>
          </p:cNvSpPr>
          <p:nvPr/>
        </p:nvSpPr>
        <p:spPr bwMode="auto">
          <a:xfrm>
            <a:off x="1258888" y="4365625"/>
            <a:ext cx="1947969" cy="40011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</a:t>
            </a:r>
            <a:endParaRPr lang="nl-NL" sz="2000" b="1" dirty="0"/>
          </a:p>
        </p:txBody>
      </p:sp>
      <p:sp>
        <p:nvSpPr>
          <p:cNvPr id="30750" name="Line 29"/>
          <p:cNvSpPr>
            <a:spLocks noChangeShapeType="1"/>
          </p:cNvSpPr>
          <p:nvPr/>
        </p:nvSpPr>
        <p:spPr bwMode="auto">
          <a:xfrm rot="16200000" flipH="1">
            <a:off x="5137150" y="3467100"/>
            <a:ext cx="381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36153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2"/>
    </mc:Choice>
    <mc:Fallback xmlns="">
      <p:transition spd="slow" advTm="592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0738" y="188913"/>
            <a:ext cx="8323262" cy="5000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nl-NL" smtClean="0"/>
              <a:t>Bloedstolling (bloedstelping)</a:t>
            </a:r>
          </a:p>
        </p:txBody>
      </p:sp>
      <p:sp>
        <p:nvSpPr>
          <p:cNvPr id="30725" name="Text Box 3"/>
          <p:cNvSpPr txBox="1">
            <a:spLocks noChangeArrowheads="1"/>
          </p:cNvSpPr>
          <p:nvPr/>
        </p:nvSpPr>
        <p:spPr bwMode="auto">
          <a:xfrm>
            <a:off x="6918325" y="3059113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sz="2000" b="1"/>
          </a:p>
        </p:txBody>
      </p:sp>
      <p:sp>
        <p:nvSpPr>
          <p:cNvPr id="30726" name="Line 4"/>
          <p:cNvSpPr>
            <a:spLocks noChangeShapeType="1"/>
          </p:cNvSpPr>
          <p:nvPr/>
        </p:nvSpPr>
        <p:spPr bwMode="auto">
          <a:xfrm>
            <a:off x="3117850" y="6019800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27" name="Text Box 5"/>
          <p:cNvSpPr txBox="1">
            <a:spLocks noChangeArrowheads="1"/>
          </p:cNvSpPr>
          <p:nvPr/>
        </p:nvSpPr>
        <p:spPr bwMode="auto">
          <a:xfrm>
            <a:off x="1284288" y="1038225"/>
            <a:ext cx="1071562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1 wond</a:t>
            </a:r>
          </a:p>
        </p:txBody>
      </p:sp>
      <p:sp>
        <p:nvSpPr>
          <p:cNvPr id="30728" name="Text Box 6"/>
          <p:cNvSpPr txBox="1">
            <a:spLocks noChangeArrowheads="1"/>
          </p:cNvSpPr>
          <p:nvPr/>
        </p:nvSpPr>
        <p:spPr bwMode="auto">
          <a:xfrm>
            <a:off x="4565650" y="1038225"/>
            <a:ext cx="2917825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2 vaatwand constrictie</a:t>
            </a:r>
          </a:p>
        </p:txBody>
      </p:sp>
      <p:sp>
        <p:nvSpPr>
          <p:cNvPr id="30729" name="Text Box 7"/>
          <p:cNvSpPr txBox="1">
            <a:spLocks noChangeArrowheads="1"/>
          </p:cNvSpPr>
          <p:nvPr/>
        </p:nvSpPr>
        <p:spPr bwMode="auto">
          <a:xfrm>
            <a:off x="4565650" y="1916113"/>
            <a:ext cx="3878263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3 bloedplaatjes blijven hangen</a:t>
            </a:r>
          </a:p>
        </p:txBody>
      </p:sp>
      <p:sp>
        <p:nvSpPr>
          <p:cNvPr id="30730" name="Text Box 8"/>
          <p:cNvSpPr txBox="1">
            <a:spLocks noChangeArrowheads="1"/>
          </p:cNvSpPr>
          <p:nvPr/>
        </p:nvSpPr>
        <p:spPr bwMode="auto">
          <a:xfrm>
            <a:off x="758825" y="1916113"/>
            <a:ext cx="1749425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4 gaan kapot</a:t>
            </a:r>
          </a:p>
        </p:txBody>
      </p:sp>
      <p:sp>
        <p:nvSpPr>
          <p:cNvPr id="30731" name="Text Box 9"/>
          <p:cNvSpPr txBox="1">
            <a:spLocks noChangeArrowheads="1"/>
          </p:cNvSpPr>
          <p:nvPr/>
        </p:nvSpPr>
        <p:spPr bwMode="auto">
          <a:xfrm>
            <a:off x="739775" y="3592513"/>
            <a:ext cx="2241550" cy="7143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5 tromboplastine</a:t>
            </a:r>
          </a:p>
          <a:p>
            <a:pPr eaLnBrk="1" hangingPunct="1"/>
            <a:r>
              <a:rPr lang="nl-NL" sz="2000" b="1"/>
              <a:t>komt vrij</a:t>
            </a:r>
          </a:p>
        </p:txBody>
      </p:sp>
      <p:sp>
        <p:nvSpPr>
          <p:cNvPr id="30732" name="Text Box 10"/>
          <p:cNvSpPr txBox="1">
            <a:spLocks noChangeArrowheads="1"/>
          </p:cNvSpPr>
          <p:nvPr/>
        </p:nvSpPr>
        <p:spPr bwMode="auto">
          <a:xfrm>
            <a:off x="4565650" y="3629025"/>
            <a:ext cx="1987550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6 pro-trombine</a:t>
            </a:r>
          </a:p>
        </p:txBody>
      </p:sp>
      <p:sp>
        <p:nvSpPr>
          <p:cNvPr id="30733" name="Text Box 11"/>
          <p:cNvSpPr txBox="1">
            <a:spLocks noChangeArrowheads="1"/>
          </p:cNvSpPr>
          <p:nvPr/>
        </p:nvSpPr>
        <p:spPr bwMode="auto">
          <a:xfrm>
            <a:off x="3406775" y="4887913"/>
            <a:ext cx="1595309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</a:t>
            </a:r>
            <a:endParaRPr lang="nl-NL" sz="2000" b="1" dirty="0"/>
          </a:p>
        </p:txBody>
      </p:sp>
      <p:sp>
        <p:nvSpPr>
          <p:cNvPr id="30734" name="Text Box 12"/>
          <p:cNvSpPr txBox="1">
            <a:spLocks noChangeArrowheads="1"/>
          </p:cNvSpPr>
          <p:nvPr/>
        </p:nvSpPr>
        <p:spPr bwMode="auto">
          <a:xfrm>
            <a:off x="1187450" y="5838825"/>
            <a:ext cx="1877437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</a:t>
            </a:r>
            <a:endParaRPr lang="nl-NL" sz="2000" b="1" dirty="0"/>
          </a:p>
        </p:txBody>
      </p:sp>
      <p:sp>
        <p:nvSpPr>
          <p:cNvPr id="30735" name="Text Box 13"/>
          <p:cNvSpPr txBox="1">
            <a:spLocks noChangeArrowheads="1"/>
          </p:cNvSpPr>
          <p:nvPr/>
        </p:nvSpPr>
        <p:spPr bwMode="auto">
          <a:xfrm>
            <a:off x="5326063" y="5791200"/>
            <a:ext cx="2935419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              </a:t>
            </a:r>
            <a:endParaRPr lang="nl-NL" sz="2000" b="1" dirty="0"/>
          </a:p>
        </p:txBody>
      </p:sp>
      <p:sp>
        <p:nvSpPr>
          <p:cNvPr id="30736" name="AutoShape 14"/>
          <p:cNvSpPr>
            <a:spLocks noChangeArrowheads="1"/>
          </p:cNvSpPr>
          <p:nvPr/>
        </p:nvSpPr>
        <p:spPr bwMode="auto">
          <a:xfrm>
            <a:off x="2584450" y="1066800"/>
            <a:ext cx="1752600" cy="381000"/>
          </a:xfrm>
          <a:prstGeom prst="rightArrow">
            <a:avLst>
              <a:gd name="adj1" fmla="val 50000"/>
              <a:gd name="adj2" fmla="val 11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7" name="AutoShape 15"/>
          <p:cNvSpPr>
            <a:spLocks noChangeArrowheads="1"/>
          </p:cNvSpPr>
          <p:nvPr/>
        </p:nvSpPr>
        <p:spPr bwMode="auto">
          <a:xfrm rot="10800000">
            <a:off x="2660650" y="1905000"/>
            <a:ext cx="1752600" cy="381000"/>
          </a:xfrm>
          <a:prstGeom prst="rightArrow">
            <a:avLst>
              <a:gd name="adj1" fmla="val 50000"/>
              <a:gd name="adj2" fmla="val 11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8" name="AutoShape 16"/>
          <p:cNvSpPr>
            <a:spLocks noChangeArrowheads="1"/>
          </p:cNvSpPr>
          <p:nvPr/>
        </p:nvSpPr>
        <p:spPr bwMode="auto">
          <a:xfrm rot="5400000">
            <a:off x="5899150" y="1485900"/>
            <a:ext cx="457200" cy="381000"/>
          </a:xfrm>
          <a:prstGeom prst="rightArrow">
            <a:avLst>
              <a:gd name="adj1" fmla="val 50000"/>
              <a:gd name="adj2" fmla="val 3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9" name="AutoShape 17"/>
          <p:cNvSpPr>
            <a:spLocks noChangeArrowheads="1"/>
          </p:cNvSpPr>
          <p:nvPr/>
        </p:nvSpPr>
        <p:spPr bwMode="auto">
          <a:xfrm rot="5400000">
            <a:off x="1060450" y="2743200"/>
            <a:ext cx="1143000" cy="3810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0" name="Text Box 19"/>
          <p:cNvSpPr txBox="1">
            <a:spLocks noChangeArrowheads="1"/>
          </p:cNvSpPr>
          <p:nvPr/>
        </p:nvSpPr>
        <p:spPr bwMode="auto">
          <a:xfrm>
            <a:off x="4610100" y="2895600"/>
            <a:ext cx="147955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vitamine K</a:t>
            </a:r>
          </a:p>
        </p:txBody>
      </p:sp>
      <p:sp>
        <p:nvSpPr>
          <p:cNvPr id="30741" name="Line 20"/>
          <p:cNvSpPr>
            <a:spLocks noChangeShapeType="1"/>
          </p:cNvSpPr>
          <p:nvPr/>
        </p:nvSpPr>
        <p:spPr bwMode="auto">
          <a:xfrm flipH="1">
            <a:off x="6089650" y="3124200"/>
            <a:ext cx="4572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42" name="Text Box 21"/>
          <p:cNvSpPr txBox="1">
            <a:spLocks noChangeArrowheads="1"/>
          </p:cNvSpPr>
          <p:nvPr/>
        </p:nvSpPr>
        <p:spPr bwMode="auto">
          <a:xfrm>
            <a:off x="6516688" y="2773363"/>
            <a:ext cx="2266950" cy="6715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b="1" dirty="0" err="1"/>
              <a:t>Marcoumar</a:t>
            </a:r>
            <a:r>
              <a:rPr lang="nl-NL" b="1" dirty="0"/>
              <a:t> </a:t>
            </a:r>
            <a:r>
              <a:rPr lang="en-US" b="1" dirty="0"/>
              <a:t>®</a:t>
            </a:r>
            <a:r>
              <a:rPr lang="nl-NL" sz="2000" b="1" dirty="0"/>
              <a:t> remt</a:t>
            </a:r>
          </a:p>
          <a:p>
            <a:pPr eaLnBrk="1" hangingPunct="1"/>
            <a:r>
              <a:rPr lang="nl-NL" b="1" dirty="0" err="1"/>
              <a:t>coumarinederivaat</a:t>
            </a:r>
            <a:endParaRPr lang="nl-NL" b="1" dirty="0"/>
          </a:p>
        </p:txBody>
      </p:sp>
      <p:sp>
        <p:nvSpPr>
          <p:cNvPr id="30743" name="Line 22"/>
          <p:cNvSpPr>
            <a:spLocks noChangeShapeType="1"/>
          </p:cNvSpPr>
          <p:nvPr/>
        </p:nvSpPr>
        <p:spPr bwMode="auto">
          <a:xfrm rot="10800000" flipH="1">
            <a:off x="3203575" y="4508500"/>
            <a:ext cx="1066800" cy="11113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44" name="AutoShape 23"/>
          <p:cNvSpPr>
            <a:spLocks noChangeArrowheads="1"/>
          </p:cNvSpPr>
          <p:nvPr/>
        </p:nvSpPr>
        <p:spPr bwMode="auto">
          <a:xfrm>
            <a:off x="3117850" y="3657600"/>
            <a:ext cx="1371600" cy="381000"/>
          </a:xfrm>
          <a:prstGeom prst="rightArrow">
            <a:avLst>
              <a:gd name="adj1" fmla="val 50000"/>
              <a:gd name="adj2" fmla="val 9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5" name="Text Box 24"/>
          <p:cNvSpPr txBox="1">
            <a:spLocks noChangeArrowheads="1"/>
          </p:cNvSpPr>
          <p:nvPr/>
        </p:nvSpPr>
        <p:spPr bwMode="auto">
          <a:xfrm>
            <a:off x="5099050" y="4114800"/>
            <a:ext cx="1242648" cy="70788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</a:t>
            </a:r>
          </a:p>
          <a:p>
            <a:pPr eaLnBrk="1" hangingPunct="1"/>
            <a:endParaRPr lang="nl-NL" sz="2000" b="1" dirty="0"/>
          </a:p>
        </p:txBody>
      </p:sp>
      <p:sp>
        <p:nvSpPr>
          <p:cNvPr id="30747" name="AutoShape 26"/>
          <p:cNvSpPr>
            <a:spLocks noChangeArrowheads="1"/>
          </p:cNvSpPr>
          <p:nvPr/>
        </p:nvSpPr>
        <p:spPr bwMode="auto">
          <a:xfrm rot="8100000">
            <a:off x="4065588" y="4343400"/>
            <a:ext cx="914400" cy="381000"/>
          </a:xfrm>
          <a:prstGeom prst="rightArrow">
            <a:avLst>
              <a:gd name="adj1" fmla="val 50000"/>
              <a:gd name="adj2" fmla="val 6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8" name="AutoShape 27"/>
          <p:cNvSpPr>
            <a:spLocks noChangeArrowheads="1"/>
          </p:cNvSpPr>
          <p:nvPr/>
        </p:nvSpPr>
        <p:spPr bwMode="auto">
          <a:xfrm rot="5400000">
            <a:off x="3841750" y="5448300"/>
            <a:ext cx="609600" cy="381000"/>
          </a:xfrm>
          <a:prstGeom prst="rightArrow">
            <a:avLst>
              <a:gd name="adj1" fmla="val 50000"/>
              <a:gd name="adj2" fmla="val 4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9" name="Text Box 28"/>
          <p:cNvSpPr txBox="1">
            <a:spLocks noChangeArrowheads="1"/>
          </p:cNvSpPr>
          <p:nvPr/>
        </p:nvSpPr>
        <p:spPr bwMode="auto">
          <a:xfrm>
            <a:off x="1258888" y="4365625"/>
            <a:ext cx="1947969" cy="40011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</a:t>
            </a:r>
            <a:endParaRPr lang="nl-NL" sz="2000" b="1" dirty="0"/>
          </a:p>
        </p:txBody>
      </p:sp>
      <p:sp>
        <p:nvSpPr>
          <p:cNvPr id="30750" name="Line 29"/>
          <p:cNvSpPr>
            <a:spLocks noChangeShapeType="1"/>
          </p:cNvSpPr>
          <p:nvPr/>
        </p:nvSpPr>
        <p:spPr bwMode="auto">
          <a:xfrm rot="16200000" flipH="1">
            <a:off x="5137150" y="3467100"/>
            <a:ext cx="381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1169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2"/>
    </mc:Choice>
    <mc:Fallback xmlns="">
      <p:transition spd="slow" advTm="592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0738" y="188913"/>
            <a:ext cx="8323262" cy="5000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nl-NL" smtClean="0"/>
              <a:t>Bloedstolling (bloedstelping)</a:t>
            </a:r>
          </a:p>
        </p:txBody>
      </p:sp>
      <p:sp>
        <p:nvSpPr>
          <p:cNvPr id="30725" name="Text Box 3"/>
          <p:cNvSpPr txBox="1">
            <a:spLocks noChangeArrowheads="1"/>
          </p:cNvSpPr>
          <p:nvPr/>
        </p:nvSpPr>
        <p:spPr bwMode="auto">
          <a:xfrm>
            <a:off x="6918325" y="3059113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sz="2000" b="1"/>
          </a:p>
        </p:txBody>
      </p:sp>
      <p:sp>
        <p:nvSpPr>
          <p:cNvPr id="30726" name="Line 4"/>
          <p:cNvSpPr>
            <a:spLocks noChangeShapeType="1"/>
          </p:cNvSpPr>
          <p:nvPr/>
        </p:nvSpPr>
        <p:spPr bwMode="auto">
          <a:xfrm>
            <a:off x="3117850" y="6019800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27" name="Text Box 5"/>
          <p:cNvSpPr txBox="1">
            <a:spLocks noChangeArrowheads="1"/>
          </p:cNvSpPr>
          <p:nvPr/>
        </p:nvSpPr>
        <p:spPr bwMode="auto">
          <a:xfrm>
            <a:off x="1284288" y="1038225"/>
            <a:ext cx="1071562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1 wond</a:t>
            </a:r>
          </a:p>
        </p:txBody>
      </p:sp>
      <p:sp>
        <p:nvSpPr>
          <p:cNvPr id="30728" name="Text Box 6"/>
          <p:cNvSpPr txBox="1">
            <a:spLocks noChangeArrowheads="1"/>
          </p:cNvSpPr>
          <p:nvPr/>
        </p:nvSpPr>
        <p:spPr bwMode="auto">
          <a:xfrm>
            <a:off x="4565650" y="1038225"/>
            <a:ext cx="2917825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2 vaatwand constrictie</a:t>
            </a:r>
          </a:p>
        </p:txBody>
      </p:sp>
      <p:sp>
        <p:nvSpPr>
          <p:cNvPr id="30729" name="Text Box 7"/>
          <p:cNvSpPr txBox="1">
            <a:spLocks noChangeArrowheads="1"/>
          </p:cNvSpPr>
          <p:nvPr/>
        </p:nvSpPr>
        <p:spPr bwMode="auto">
          <a:xfrm>
            <a:off x="4565650" y="1916113"/>
            <a:ext cx="3878263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3 bloedplaatjes blijven hangen</a:t>
            </a:r>
          </a:p>
        </p:txBody>
      </p:sp>
      <p:sp>
        <p:nvSpPr>
          <p:cNvPr id="30730" name="Text Box 8"/>
          <p:cNvSpPr txBox="1">
            <a:spLocks noChangeArrowheads="1"/>
          </p:cNvSpPr>
          <p:nvPr/>
        </p:nvSpPr>
        <p:spPr bwMode="auto">
          <a:xfrm>
            <a:off x="758825" y="1916113"/>
            <a:ext cx="1749425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4 gaan kapot</a:t>
            </a:r>
          </a:p>
        </p:txBody>
      </p:sp>
      <p:sp>
        <p:nvSpPr>
          <p:cNvPr id="30731" name="Text Box 9"/>
          <p:cNvSpPr txBox="1">
            <a:spLocks noChangeArrowheads="1"/>
          </p:cNvSpPr>
          <p:nvPr/>
        </p:nvSpPr>
        <p:spPr bwMode="auto">
          <a:xfrm>
            <a:off x="739775" y="3592513"/>
            <a:ext cx="2241550" cy="7143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5 tromboplastine</a:t>
            </a:r>
          </a:p>
          <a:p>
            <a:pPr eaLnBrk="1" hangingPunct="1"/>
            <a:r>
              <a:rPr lang="nl-NL" sz="2000" b="1"/>
              <a:t>komt vrij</a:t>
            </a:r>
          </a:p>
        </p:txBody>
      </p:sp>
      <p:sp>
        <p:nvSpPr>
          <p:cNvPr id="30732" name="Text Box 10"/>
          <p:cNvSpPr txBox="1">
            <a:spLocks noChangeArrowheads="1"/>
          </p:cNvSpPr>
          <p:nvPr/>
        </p:nvSpPr>
        <p:spPr bwMode="auto">
          <a:xfrm>
            <a:off x="4565650" y="3629025"/>
            <a:ext cx="1987550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6 pro-trombine</a:t>
            </a:r>
          </a:p>
        </p:txBody>
      </p:sp>
      <p:sp>
        <p:nvSpPr>
          <p:cNvPr id="30733" name="Text Box 11"/>
          <p:cNvSpPr txBox="1">
            <a:spLocks noChangeArrowheads="1"/>
          </p:cNvSpPr>
          <p:nvPr/>
        </p:nvSpPr>
        <p:spPr bwMode="auto">
          <a:xfrm>
            <a:off x="3406775" y="4887913"/>
            <a:ext cx="1595309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</a:t>
            </a:r>
            <a:endParaRPr lang="nl-NL" sz="2000" b="1" dirty="0"/>
          </a:p>
        </p:txBody>
      </p:sp>
      <p:sp>
        <p:nvSpPr>
          <p:cNvPr id="30734" name="Text Box 12"/>
          <p:cNvSpPr txBox="1">
            <a:spLocks noChangeArrowheads="1"/>
          </p:cNvSpPr>
          <p:nvPr/>
        </p:nvSpPr>
        <p:spPr bwMode="auto">
          <a:xfrm>
            <a:off x="1187450" y="5838825"/>
            <a:ext cx="1877437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</a:t>
            </a:r>
            <a:endParaRPr lang="nl-NL" sz="2000" b="1" dirty="0"/>
          </a:p>
        </p:txBody>
      </p:sp>
      <p:sp>
        <p:nvSpPr>
          <p:cNvPr id="30735" name="Text Box 13"/>
          <p:cNvSpPr txBox="1">
            <a:spLocks noChangeArrowheads="1"/>
          </p:cNvSpPr>
          <p:nvPr/>
        </p:nvSpPr>
        <p:spPr bwMode="auto">
          <a:xfrm>
            <a:off x="5326063" y="5791200"/>
            <a:ext cx="2935419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              </a:t>
            </a:r>
            <a:endParaRPr lang="nl-NL" sz="2000" b="1" dirty="0"/>
          </a:p>
        </p:txBody>
      </p:sp>
      <p:sp>
        <p:nvSpPr>
          <p:cNvPr id="30736" name="AutoShape 14"/>
          <p:cNvSpPr>
            <a:spLocks noChangeArrowheads="1"/>
          </p:cNvSpPr>
          <p:nvPr/>
        </p:nvSpPr>
        <p:spPr bwMode="auto">
          <a:xfrm>
            <a:off x="2584450" y="1066800"/>
            <a:ext cx="1752600" cy="381000"/>
          </a:xfrm>
          <a:prstGeom prst="rightArrow">
            <a:avLst>
              <a:gd name="adj1" fmla="val 50000"/>
              <a:gd name="adj2" fmla="val 11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7" name="AutoShape 15"/>
          <p:cNvSpPr>
            <a:spLocks noChangeArrowheads="1"/>
          </p:cNvSpPr>
          <p:nvPr/>
        </p:nvSpPr>
        <p:spPr bwMode="auto">
          <a:xfrm rot="10800000">
            <a:off x="2660650" y="1905000"/>
            <a:ext cx="1752600" cy="381000"/>
          </a:xfrm>
          <a:prstGeom prst="rightArrow">
            <a:avLst>
              <a:gd name="adj1" fmla="val 50000"/>
              <a:gd name="adj2" fmla="val 11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8" name="AutoShape 16"/>
          <p:cNvSpPr>
            <a:spLocks noChangeArrowheads="1"/>
          </p:cNvSpPr>
          <p:nvPr/>
        </p:nvSpPr>
        <p:spPr bwMode="auto">
          <a:xfrm rot="5400000">
            <a:off x="5899150" y="1485900"/>
            <a:ext cx="457200" cy="381000"/>
          </a:xfrm>
          <a:prstGeom prst="rightArrow">
            <a:avLst>
              <a:gd name="adj1" fmla="val 50000"/>
              <a:gd name="adj2" fmla="val 3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9" name="AutoShape 17"/>
          <p:cNvSpPr>
            <a:spLocks noChangeArrowheads="1"/>
          </p:cNvSpPr>
          <p:nvPr/>
        </p:nvSpPr>
        <p:spPr bwMode="auto">
          <a:xfrm rot="5400000">
            <a:off x="1060450" y="2743200"/>
            <a:ext cx="1143000" cy="3810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0" name="Text Box 19"/>
          <p:cNvSpPr txBox="1">
            <a:spLocks noChangeArrowheads="1"/>
          </p:cNvSpPr>
          <p:nvPr/>
        </p:nvSpPr>
        <p:spPr bwMode="auto">
          <a:xfrm>
            <a:off x="4610100" y="2895600"/>
            <a:ext cx="147955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vitamine K</a:t>
            </a:r>
          </a:p>
        </p:txBody>
      </p:sp>
      <p:sp>
        <p:nvSpPr>
          <p:cNvPr id="30741" name="Line 20"/>
          <p:cNvSpPr>
            <a:spLocks noChangeShapeType="1"/>
          </p:cNvSpPr>
          <p:nvPr/>
        </p:nvSpPr>
        <p:spPr bwMode="auto">
          <a:xfrm flipH="1">
            <a:off x="6089650" y="3124200"/>
            <a:ext cx="4572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42" name="Text Box 21"/>
          <p:cNvSpPr txBox="1">
            <a:spLocks noChangeArrowheads="1"/>
          </p:cNvSpPr>
          <p:nvPr/>
        </p:nvSpPr>
        <p:spPr bwMode="auto">
          <a:xfrm>
            <a:off x="6516688" y="2773363"/>
            <a:ext cx="2266950" cy="6715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b="1" dirty="0" err="1"/>
              <a:t>Marcoumar</a:t>
            </a:r>
            <a:r>
              <a:rPr lang="nl-NL" b="1" dirty="0"/>
              <a:t> </a:t>
            </a:r>
            <a:r>
              <a:rPr lang="en-US" b="1" dirty="0"/>
              <a:t>®</a:t>
            </a:r>
            <a:r>
              <a:rPr lang="nl-NL" sz="2000" b="1" dirty="0"/>
              <a:t> remt</a:t>
            </a:r>
          </a:p>
          <a:p>
            <a:pPr eaLnBrk="1" hangingPunct="1"/>
            <a:r>
              <a:rPr lang="nl-NL" b="1" dirty="0" err="1"/>
              <a:t>coumarinederivaat</a:t>
            </a:r>
            <a:endParaRPr lang="nl-NL" b="1" dirty="0"/>
          </a:p>
        </p:txBody>
      </p:sp>
      <p:sp>
        <p:nvSpPr>
          <p:cNvPr id="30743" name="Line 22"/>
          <p:cNvSpPr>
            <a:spLocks noChangeShapeType="1"/>
          </p:cNvSpPr>
          <p:nvPr/>
        </p:nvSpPr>
        <p:spPr bwMode="auto">
          <a:xfrm rot="10800000" flipH="1">
            <a:off x="3203575" y="4508500"/>
            <a:ext cx="1066800" cy="11113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44" name="AutoShape 23"/>
          <p:cNvSpPr>
            <a:spLocks noChangeArrowheads="1"/>
          </p:cNvSpPr>
          <p:nvPr/>
        </p:nvSpPr>
        <p:spPr bwMode="auto">
          <a:xfrm>
            <a:off x="3117850" y="3657600"/>
            <a:ext cx="1371600" cy="381000"/>
          </a:xfrm>
          <a:prstGeom prst="rightArrow">
            <a:avLst>
              <a:gd name="adj1" fmla="val 50000"/>
              <a:gd name="adj2" fmla="val 9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5" name="Text Box 24"/>
          <p:cNvSpPr txBox="1">
            <a:spLocks noChangeArrowheads="1"/>
          </p:cNvSpPr>
          <p:nvPr/>
        </p:nvSpPr>
        <p:spPr bwMode="auto">
          <a:xfrm>
            <a:off x="5099050" y="4114800"/>
            <a:ext cx="1242648" cy="70788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</a:t>
            </a:r>
          </a:p>
          <a:p>
            <a:pPr eaLnBrk="1" hangingPunct="1"/>
            <a:endParaRPr lang="nl-NL" sz="2000" b="1" dirty="0"/>
          </a:p>
        </p:txBody>
      </p:sp>
      <p:sp>
        <p:nvSpPr>
          <p:cNvPr id="30747" name="AutoShape 26"/>
          <p:cNvSpPr>
            <a:spLocks noChangeArrowheads="1"/>
          </p:cNvSpPr>
          <p:nvPr/>
        </p:nvSpPr>
        <p:spPr bwMode="auto">
          <a:xfrm rot="8100000">
            <a:off x="4065588" y="4343400"/>
            <a:ext cx="914400" cy="381000"/>
          </a:xfrm>
          <a:prstGeom prst="rightArrow">
            <a:avLst>
              <a:gd name="adj1" fmla="val 50000"/>
              <a:gd name="adj2" fmla="val 6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8" name="AutoShape 27"/>
          <p:cNvSpPr>
            <a:spLocks noChangeArrowheads="1"/>
          </p:cNvSpPr>
          <p:nvPr/>
        </p:nvSpPr>
        <p:spPr bwMode="auto">
          <a:xfrm rot="5400000">
            <a:off x="3841750" y="5448300"/>
            <a:ext cx="609600" cy="381000"/>
          </a:xfrm>
          <a:prstGeom prst="rightArrow">
            <a:avLst>
              <a:gd name="adj1" fmla="val 50000"/>
              <a:gd name="adj2" fmla="val 4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9" name="Text Box 28"/>
          <p:cNvSpPr txBox="1">
            <a:spLocks noChangeArrowheads="1"/>
          </p:cNvSpPr>
          <p:nvPr/>
        </p:nvSpPr>
        <p:spPr bwMode="auto">
          <a:xfrm>
            <a:off x="1258888" y="4365625"/>
            <a:ext cx="1862137" cy="3968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heparine remt</a:t>
            </a:r>
          </a:p>
        </p:txBody>
      </p:sp>
      <p:sp>
        <p:nvSpPr>
          <p:cNvPr id="30750" name="Line 29"/>
          <p:cNvSpPr>
            <a:spLocks noChangeShapeType="1"/>
          </p:cNvSpPr>
          <p:nvPr/>
        </p:nvSpPr>
        <p:spPr bwMode="auto">
          <a:xfrm rot="16200000" flipH="1">
            <a:off x="5137150" y="3467100"/>
            <a:ext cx="381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7292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2"/>
    </mc:Choice>
    <mc:Fallback xmlns="">
      <p:transition spd="slow" advTm="592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0738" y="188913"/>
            <a:ext cx="8323262" cy="5000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nl-NL" smtClean="0"/>
              <a:t>Bloedstolling (bloedstelping)</a:t>
            </a:r>
          </a:p>
        </p:txBody>
      </p:sp>
      <p:sp>
        <p:nvSpPr>
          <p:cNvPr id="30725" name="Text Box 3"/>
          <p:cNvSpPr txBox="1">
            <a:spLocks noChangeArrowheads="1"/>
          </p:cNvSpPr>
          <p:nvPr/>
        </p:nvSpPr>
        <p:spPr bwMode="auto">
          <a:xfrm>
            <a:off x="6918325" y="3059113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sz="2000" b="1"/>
          </a:p>
        </p:txBody>
      </p:sp>
      <p:sp>
        <p:nvSpPr>
          <p:cNvPr id="30726" name="Line 4"/>
          <p:cNvSpPr>
            <a:spLocks noChangeShapeType="1"/>
          </p:cNvSpPr>
          <p:nvPr/>
        </p:nvSpPr>
        <p:spPr bwMode="auto">
          <a:xfrm>
            <a:off x="3117850" y="6019800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27" name="Text Box 5"/>
          <p:cNvSpPr txBox="1">
            <a:spLocks noChangeArrowheads="1"/>
          </p:cNvSpPr>
          <p:nvPr/>
        </p:nvSpPr>
        <p:spPr bwMode="auto">
          <a:xfrm>
            <a:off x="1284288" y="1038225"/>
            <a:ext cx="1071562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1 wond</a:t>
            </a:r>
          </a:p>
        </p:txBody>
      </p:sp>
      <p:sp>
        <p:nvSpPr>
          <p:cNvPr id="30728" name="Text Box 6"/>
          <p:cNvSpPr txBox="1">
            <a:spLocks noChangeArrowheads="1"/>
          </p:cNvSpPr>
          <p:nvPr/>
        </p:nvSpPr>
        <p:spPr bwMode="auto">
          <a:xfrm>
            <a:off x="4565650" y="1038225"/>
            <a:ext cx="2917825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2 vaatwand constrictie</a:t>
            </a:r>
          </a:p>
        </p:txBody>
      </p:sp>
      <p:sp>
        <p:nvSpPr>
          <p:cNvPr id="30729" name="Text Box 7"/>
          <p:cNvSpPr txBox="1">
            <a:spLocks noChangeArrowheads="1"/>
          </p:cNvSpPr>
          <p:nvPr/>
        </p:nvSpPr>
        <p:spPr bwMode="auto">
          <a:xfrm>
            <a:off x="4565650" y="1916113"/>
            <a:ext cx="3878263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3 bloedplaatjes blijven hangen</a:t>
            </a:r>
          </a:p>
        </p:txBody>
      </p:sp>
      <p:sp>
        <p:nvSpPr>
          <p:cNvPr id="30730" name="Text Box 8"/>
          <p:cNvSpPr txBox="1">
            <a:spLocks noChangeArrowheads="1"/>
          </p:cNvSpPr>
          <p:nvPr/>
        </p:nvSpPr>
        <p:spPr bwMode="auto">
          <a:xfrm>
            <a:off x="758825" y="1916113"/>
            <a:ext cx="1749425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4 gaan kapot</a:t>
            </a:r>
          </a:p>
        </p:txBody>
      </p:sp>
      <p:sp>
        <p:nvSpPr>
          <p:cNvPr id="30731" name="Text Box 9"/>
          <p:cNvSpPr txBox="1">
            <a:spLocks noChangeArrowheads="1"/>
          </p:cNvSpPr>
          <p:nvPr/>
        </p:nvSpPr>
        <p:spPr bwMode="auto">
          <a:xfrm>
            <a:off x="739775" y="3592513"/>
            <a:ext cx="2241550" cy="7143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5 tromboplastine</a:t>
            </a:r>
          </a:p>
          <a:p>
            <a:pPr eaLnBrk="1" hangingPunct="1"/>
            <a:r>
              <a:rPr lang="nl-NL" sz="2000" b="1"/>
              <a:t>komt vrij</a:t>
            </a:r>
          </a:p>
        </p:txBody>
      </p:sp>
      <p:sp>
        <p:nvSpPr>
          <p:cNvPr id="30732" name="Text Box 10"/>
          <p:cNvSpPr txBox="1">
            <a:spLocks noChangeArrowheads="1"/>
          </p:cNvSpPr>
          <p:nvPr/>
        </p:nvSpPr>
        <p:spPr bwMode="auto">
          <a:xfrm>
            <a:off x="4565650" y="3629025"/>
            <a:ext cx="1987550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6 pro-trombine</a:t>
            </a:r>
          </a:p>
        </p:txBody>
      </p:sp>
      <p:sp>
        <p:nvSpPr>
          <p:cNvPr id="30733" name="Text Box 11"/>
          <p:cNvSpPr txBox="1">
            <a:spLocks noChangeArrowheads="1"/>
          </p:cNvSpPr>
          <p:nvPr/>
        </p:nvSpPr>
        <p:spPr bwMode="auto">
          <a:xfrm>
            <a:off x="3406775" y="4887913"/>
            <a:ext cx="1595309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</a:t>
            </a:r>
            <a:endParaRPr lang="nl-NL" sz="2000" b="1" dirty="0"/>
          </a:p>
        </p:txBody>
      </p:sp>
      <p:sp>
        <p:nvSpPr>
          <p:cNvPr id="30734" name="Text Box 12"/>
          <p:cNvSpPr txBox="1">
            <a:spLocks noChangeArrowheads="1"/>
          </p:cNvSpPr>
          <p:nvPr/>
        </p:nvSpPr>
        <p:spPr bwMode="auto">
          <a:xfrm>
            <a:off x="1187450" y="5838825"/>
            <a:ext cx="1877437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</a:t>
            </a:r>
            <a:endParaRPr lang="nl-NL" sz="2000" b="1" dirty="0"/>
          </a:p>
        </p:txBody>
      </p:sp>
      <p:sp>
        <p:nvSpPr>
          <p:cNvPr id="30735" name="Text Box 13"/>
          <p:cNvSpPr txBox="1">
            <a:spLocks noChangeArrowheads="1"/>
          </p:cNvSpPr>
          <p:nvPr/>
        </p:nvSpPr>
        <p:spPr bwMode="auto">
          <a:xfrm>
            <a:off x="5326063" y="5791200"/>
            <a:ext cx="2935419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              </a:t>
            </a:r>
            <a:endParaRPr lang="nl-NL" sz="2000" b="1" dirty="0"/>
          </a:p>
        </p:txBody>
      </p:sp>
      <p:sp>
        <p:nvSpPr>
          <p:cNvPr id="30736" name="AutoShape 14"/>
          <p:cNvSpPr>
            <a:spLocks noChangeArrowheads="1"/>
          </p:cNvSpPr>
          <p:nvPr/>
        </p:nvSpPr>
        <p:spPr bwMode="auto">
          <a:xfrm>
            <a:off x="2584450" y="1066800"/>
            <a:ext cx="1752600" cy="381000"/>
          </a:xfrm>
          <a:prstGeom prst="rightArrow">
            <a:avLst>
              <a:gd name="adj1" fmla="val 50000"/>
              <a:gd name="adj2" fmla="val 11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7" name="AutoShape 15"/>
          <p:cNvSpPr>
            <a:spLocks noChangeArrowheads="1"/>
          </p:cNvSpPr>
          <p:nvPr/>
        </p:nvSpPr>
        <p:spPr bwMode="auto">
          <a:xfrm rot="10800000">
            <a:off x="2660650" y="1905000"/>
            <a:ext cx="1752600" cy="381000"/>
          </a:xfrm>
          <a:prstGeom prst="rightArrow">
            <a:avLst>
              <a:gd name="adj1" fmla="val 50000"/>
              <a:gd name="adj2" fmla="val 11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8" name="AutoShape 16"/>
          <p:cNvSpPr>
            <a:spLocks noChangeArrowheads="1"/>
          </p:cNvSpPr>
          <p:nvPr/>
        </p:nvSpPr>
        <p:spPr bwMode="auto">
          <a:xfrm rot="5400000">
            <a:off x="5899150" y="1485900"/>
            <a:ext cx="457200" cy="381000"/>
          </a:xfrm>
          <a:prstGeom prst="rightArrow">
            <a:avLst>
              <a:gd name="adj1" fmla="val 50000"/>
              <a:gd name="adj2" fmla="val 3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9" name="AutoShape 17"/>
          <p:cNvSpPr>
            <a:spLocks noChangeArrowheads="1"/>
          </p:cNvSpPr>
          <p:nvPr/>
        </p:nvSpPr>
        <p:spPr bwMode="auto">
          <a:xfrm rot="5400000">
            <a:off x="1060450" y="2743200"/>
            <a:ext cx="1143000" cy="3810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0" name="Text Box 19"/>
          <p:cNvSpPr txBox="1">
            <a:spLocks noChangeArrowheads="1"/>
          </p:cNvSpPr>
          <p:nvPr/>
        </p:nvSpPr>
        <p:spPr bwMode="auto">
          <a:xfrm>
            <a:off x="4610100" y="2895600"/>
            <a:ext cx="147955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vitamine K</a:t>
            </a:r>
          </a:p>
        </p:txBody>
      </p:sp>
      <p:sp>
        <p:nvSpPr>
          <p:cNvPr id="30741" name="Line 20"/>
          <p:cNvSpPr>
            <a:spLocks noChangeShapeType="1"/>
          </p:cNvSpPr>
          <p:nvPr/>
        </p:nvSpPr>
        <p:spPr bwMode="auto">
          <a:xfrm flipH="1">
            <a:off x="6089650" y="3124200"/>
            <a:ext cx="4572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42" name="Text Box 21"/>
          <p:cNvSpPr txBox="1">
            <a:spLocks noChangeArrowheads="1"/>
          </p:cNvSpPr>
          <p:nvPr/>
        </p:nvSpPr>
        <p:spPr bwMode="auto">
          <a:xfrm>
            <a:off x="6516688" y="2773363"/>
            <a:ext cx="2266950" cy="6715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b="1" dirty="0" err="1"/>
              <a:t>Marcoumar</a:t>
            </a:r>
            <a:r>
              <a:rPr lang="nl-NL" b="1" dirty="0"/>
              <a:t> </a:t>
            </a:r>
            <a:r>
              <a:rPr lang="en-US" b="1" dirty="0"/>
              <a:t>®</a:t>
            </a:r>
            <a:r>
              <a:rPr lang="nl-NL" sz="2000" b="1" dirty="0"/>
              <a:t> remt</a:t>
            </a:r>
          </a:p>
          <a:p>
            <a:pPr eaLnBrk="1" hangingPunct="1"/>
            <a:r>
              <a:rPr lang="nl-NL" b="1" dirty="0" err="1"/>
              <a:t>coumarinederivaat</a:t>
            </a:r>
            <a:endParaRPr lang="nl-NL" b="1" dirty="0"/>
          </a:p>
        </p:txBody>
      </p:sp>
      <p:sp>
        <p:nvSpPr>
          <p:cNvPr id="30743" name="Line 22"/>
          <p:cNvSpPr>
            <a:spLocks noChangeShapeType="1"/>
          </p:cNvSpPr>
          <p:nvPr/>
        </p:nvSpPr>
        <p:spPr bwMode="auto">
          <a:xfrm rot="10800000" flipH="1">
            <a:off x="3203575" y="4508500"/>
            <a:ext cx="1066800" cy="11113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44" name="AutoShape 23"/>
          <p:cNvSpPr>
            <a:spLocks noChangeArrowheads="1"/>
          </p:cNvSpPr>
          <p:nvPr/>
        </p:nvSpPr>
        <p:spPr bwMode="auto">
          <a:xfrm>
            <a:off x="3117850" y="3657600"/>
            <a:ext cx="1371600" cy="381000"/>
          </a:xfrm>
          <a:prstGeom prst="rightArrow">
            <a:avLst>
              <a:gd name="adj1" fmla="val 50000"/>
              <a:gd name="adj2" fmla="val 9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5" name="Text Box 24"/>
          <p:cNvSpPr txBox="1">
            <a:spLocks noChangeArrowheads="1"/>
          </p:cNvSpPr>
          <p:nvPr/>
        </p:nvSpPr>
        <p:spPr bwMode="auto">
          <a:xfrm>
            <a:off x="5099050" y="4114800"/>
            <a:ext cx="720725" cy="7143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Ca+</a:t>
            </a:r>
          </a:p>
          <a:p>
            <a:pPr eaLnBrk="1" hangingPunct="1"/>
            <a:r>
              <a:rPr lang="nl-NL" sz="2000" b="1"/>
              <a:t>AHF</a:t>
            </a:r>
          </a:p>
        </p:txBody>
      </p:sp>
      <p:sp>
        <p:nvSpPr>
          <p:cNvPr id="30746" name="Text Box 25"/>
          <p:cNvSpPr txBox="1">
            <a:spLocks noChangeArrowheads="1"/>
          </p:cNvSpPr>
          <p:nvPr/>
        </p:nvSpPr>
        <p:spPr bwMode="auto">
          <a:xfrm>
            <a:off x="6089650" y="4114800"/>
            <a:ext cx="20716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AHF = anti-</a:t>
            </a:r>
          </a:p>
          <a:p>
            <a:pPr eaLnBrk="1" hangingPunct="1"/>
            <a:r>
              <a:rPr lang="nl-NL" sz="2000" b="1"/>
              <a:t>hemofilie factor</a:t>
            </a:r>
          </a:p>
        </p:txBody>
      </p:sp>
      <p:sp>
        <p:nvSpPr>
          <p:cNvPr id="30747" name="AutoShape 26"/>
          <p:cNvSpPr>
            <a:spLocks noChangeArrowheads="1"/>
          </p:cNvSpPr>
          <p:nvPr/>
        </p:nvSpPr>
        <p:spPr bwMode="auto">
          <a:xfrm rot="8100000">
            <a:off x="4065588" y="4343400"/>
            <a:ext cx="914400" cy="381000"/>
          </a:xfrm>
          <a:prstGeom prst="rightArrow">
            <a:avLst>
              <a:gd name="adj1" fmla="val 50000"/>
              <a:gd name="adj2" fmla="val 6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8" name="AutoShape 27"/>
          <p:cNvSpPr>
            <a:spLocks noChangeArrowheads="1"/>
          </p:cNvSpPr>
          <p:nvPr/>
        </p:nvSpPr>
        <p:spPr bwMode="auto">
          <a:xfrm rot="5400000">
            <a:off x="3841750" y="5448300"/>
            <a:ext cx="609600" cy="381000"/>
          </a:xfrm>
          <a:prstGeom prst="rightArrow">
            <a:avLst>
              <a:gd name="adj1" fmla="val 50000"/>
              <a:gd name="adj2" fmla="val 4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9" name="Text Box 28"/>
          <p:cNvSpPr txBox="1">
            <a:spLocks noChangeArrowheads="1"/>
          </p:cNvSpPr>
          <p:nvPr/>
        </p:nvSpPr>
        <p:spPr bwMode="auto">
          <a:xfrm>
            <a:off x="1258888" y="4365625"/>
            <a:ext cx="1862137" cy="3968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heparine remt</a:t>
            </a:r>
          </a:p>
        </p:txBody>
      </p:sp>
      <p:sp>
        <p:nvSpPr>
          <p:cNvPr id="30750" name="Line 29"/>
          <p:cNvSpPr>
            <a:spLocks noChangeShapeType="1"/>
          </p:cNvSpPr>
          <p:nvPr/>
        </p:nvSpPr>
        <p:spPr bwMode="auto">
          <a:xfrm rot="16200000" flipH="1">
            <a:off x="5137150" y="3467100"/>
            <a:ext cx="381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772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2"/>
    </mc:Choice>
    <mc:Fallback xmlns="">
      <p:transition spd="slow" advTm="592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0738" y="188913"/>
            <a:ext cx="8323262" cy="5000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nl-NL" smtClean="0"/>
              <a:t>Bloedstolling (bloedstelping)</a:t>
            </a:r>
          </a:p>
        </p:txBody>
      </p:sp>
      <p:sp>
        <p:nvSpPr>
          <p:cNvPr id="30725" name="Text Box 3"/>
          <p:cNvSpPr txBox="1">
            <a:spLocks noChangeArrowheads="1"/>
          </p:cNvSpPr>
          <p:nvPr/>
        </p:nvSpPr>
        <p:spPr bwMode="auto">
          <a:xfrm>
            <a:off x="6918325" y="3059113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sz="2000" b="1"/>
          </a:p>
        </p:txBody>
      </p:sp>
      <p:sp>
        <p:nvSpPr>
          <p:cNvPr id="30726" name="Line 4"/>
          <p:cNvSpPr>
            <a:spLocks noChangeShapeType="1"/>
          </p:cNvSpPr>
          <p:nvPr/>
        </p:nvSpPr>
        <p:spPr bwMode="auto">
          <a:xfrm>
            <a:off x="3117850" y="6019800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27" name="Text Box 5"/>
          <p:cNvSpPr txBox="1">
            <a:spLocks noChangeArrowheads="1"/>
          </p:cNvSpPr>
          <p:nvPr/>
        </p:nvSpPr>
        <p:spPr bwMode="auto">
          <a:xfrm>
            <a:off x="1284288" y="1038225"/>
            <a:ext cx="1071562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1 wond</a:t>
            </a:r>
          </a:p>
        </p:txBody>
      </p:sp>
      <p:sp>
        <p:nvSpPr>
          <p:cNvPr id="30728" name="Text Box 6"/>
          <p:cNvSpPr txBox="1">
            <a:spLocks noChangeArrowheads="1"/>
          </p:cNvSpPr>
          <p:nvPr/>
        </p:nvSpPr>
        <p:spPr bwMode="auto">
          <a:xfrm>
            <a:off x="4565650" y="1038225"/>
            <a:ext cx="2917825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2 vaatwand constrictie</a:t>
            </a:r>
          </a:p>
        </p:txBody>
      </p:sp>
      <p:sp>
        <p:nvSpPr>
          <p:cNvPr id="30729" name="Text Box 7"/>
          <p:cNvSpPr txBox="1">
            <a:spLocks noChangeArrowheads="1"/>
          </p:cNvSpPr>
          <p:nvPr/>
        </p:nvSpPr>
        <p:spPr bwMode="auto">
          <a:xfrm>
            <a:off x="4565650" y="1916113"/>
            <a:ext cx="3878263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3 bloedplaatjes blijven hangen</a:t>
            </a:r>
          </a:p>
        </p:txBody>
      </p:sp>
      <p:sp>
        <p:nvSpPr>
          <p:cNvPr id="30730" name="Text Box 8"/>
          <p:cNvSpPr txBox="1">
            <a:spLocks noChangeArrowheads="1"/>
          </p:cNvSpPr>
          <p:nvPr/>
        </p:nvSpPr>
        <p:spPr bwMode="auto">
          <a:xfrm>
            <a:off x="758825" y="1916113"/>
            <a:ext cx="1749425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4 gaan kapot</a:t>
            </a:r>
          </a:p>
        </p:txBody>
      </p:sp>
      <p:sp>
        <p:nvSpPr>
          <p:cNvPr id="30731" name="Text Box 9"/>
          <p:cNvSpPr txBox="1">
            <a:spLocks noChangeArrowheads="1"/>
          </p:cNvSpPr>
          <p:nvPr/>
        </p:nvSpPr>
        <p:spPr bwMode="auto">
          <a:xfrm>
            <a:off x="739775" y="3592513"/>
            <a:ext cx="2241550" cy="7143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5 tromboplastine</a:t>
            </a:r>
          </a:p>
          <a:p>
            <a:pPr eaLnBrk="1" hangingPunct="1"/>
            <a:r>
              <a:rPr lang="nl-NL" sz="2000" b="1"/>
              <a:t>komt vrij</a:t>
            </a:r>
          </a:p>
        </p:txBody>
      </p:sp>
      <p:sp>
        <p:nvSpPr>
          <p:cNvPr id="30732" name="Text Box 10"/>
          <p:cNvSpPr txBox="1">
            <a:spLocks noChangeArrowheads="1"/>
          </p:cNvSpPr>
          <p:nvPr/>
        </p:nvSpPr>
        <p:spPr bwMode="auto">
          <a:xfrm>
            <a:off x="4565650" y="3629025"/>
            <a:ext cx="1987550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6 pro-trombine</a:t>
            </a:r>
          </a:p>
        </p:txBody>
      </p:sp>
      <p:sp>
        <p:nvSpPr>
          <p:cNvPr id="30733" name="Text Box 11"/>
          <p:cNvSpPr txBox="1">
            <a:spLocks noChangeArrowheads="1"/>
          </p:cNvSpPr>
          <p:nvPr/>
        </p:nvSpPr>
        <p:spPr bwMode="auto">
          <a:xfrm>
            <a:off x="3406775" y="4887913"/>
            <a:ext cx="1493838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7 trombine</a:t>
            </a:r>
          </a:p>
        </p:txBody>
      </p:sp>
      <p:sp>
        <p:nvSpPr>
          <p:cNvPr id="30734" name="Text Box 12"/>
          <p:cNvSpPr txBox="1">
            <a:spLocks noChangeArrowheads="1"/>
          </p:cNvSpPr>
          <p:nvPr/>
        </p:nvSpPr>
        <p:spPr bwMode="auto">
          <a:xfrm>
            <a:off x="1187450" y="5838825"/>
            <a:ext cx="1877437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</a:t>
            </a:r>
            <a:endParaRPr lang="nl-NL" sz="2000" b="1" dirty="0"/>
          </a:p>
        </p:txBody>
      </p:sp>
      <p:sp>
        <p:nvSpPr>
          <p:cNvPr id="30735" name="Text Box 13"/>
          <p:cNvSpPr txBox="1">
            <a:spLocks noChangeArrowheads="1"/>
          </p:cNvSpPr>
          <p:nvPr/>
        </p:nvSpPr>
        <p:spPr bwMode="auto">
          <a:xfrm>
            <a:off x="5326063" y="5791200"/>
            <a:ext cx="2935419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              </a:t>
            </a:r>
            <a:endParaRPr lang="nl-NL" sz="2000" b="1" dirty="0"/>
          </a:p>
        </p:txBody>
      </p:sp>
      <p:sp>
        <p:nvSpPr>
          <p:cNvPr id="30736" name="AutoShape 14"/>
          <p:cNvSpPr>
            <a:spLocks noChangeArrowheads="1"/>
          </p:cNvSpPr>
          <p:nvPr/>
        </p:nvSpPr>
        <p:spPr bwMode="auto">
          <a:xfrm>
            <a:off x="2584450" y="1066800"/>
            <a:ext cx="1752600" cy="381000"/>
          </a:xfrm>
          <a:prstGeom prst="rightArrow">
            <a:avLst>
              <a:gd name="adj1" fmla="val 50000"/>
              <a:gd name="adj2" fmla="val 11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7" name="AutoShape 15"/>
          <p:cNvSpPr>
            <a:spLocks noChangeArrowheads="1"/>
          </p:cNvSpPr>
          <p:nvPr/>
        </p:nvSpPr>
        <p:spPr bwMode="auto">
          <a:xfrm rot="10800000">
            <a:off x="2660650" y="1905000"/>
            <a:ext cx="1752600" cy="381000"/>
          </a:xfrm>
          <a:prstGeom prst="rightArrow">
            <a:avLst>
              <a:gd name="adj1" fmla="val 50000"/>
              <a:gd name="adj2" fmla="val 11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8" name="AutoShape 16"/>
          <p:cNvSpPr>
            <a:spLocks noChangeArrowheads="1"/>
          </p:cNvSpPr>
          <p:nvPr/>
        </p:nvSpPr>
        <p:spPr bwMode="auto">
          <a:xfrm rot="5400000">
            <a:off x="5899150" y="1485900"/>
            <a:ext cx="457200" cy="381000"/>
          </a:xfrm>
          <a:prstGeom prst="rightArrow">
            <a:avLst>
              <a:gd name="adj1" fmla="val 50000"/>
              <a:gd name="adj2" fmla="val 3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9" name="AutoShape 17"/>
          <p:cNvSpPr>
            <a:spLocks noChangeArrowheads="1"/>
          </p:cNvSpPr>
          <p:nvPr/>
        </p:nvSpPr>
        <p:spPr bwMode="auto">
          <a:xfrm rot="5400000">
            <a:off x="1060450" y="2743200"/>
            <a:ext cx="1143000" cy="3810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0" name="Text Box 19"/>
          <p:cNvSpPr txBox="1">
            <a:spLocks noChangeArrowheads="1"/>
          </p:cNvSpPr>
          <p:nvPr/>
        </p:nvSpPr>
        <p:spPr bwMode="auto">
          <a:xfrm>
            <a:off x="4610100" y="2895600"/>
            <a:ext cx="147955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vitamine K</a:t>
            </a:r>
          </a:p>
        </p:txBody>
      </p:sp>
      <p:sp>
        <p:nvSpPr>
          <p:cNvPr id="30741" name="Line 20"/>
          <p:cNvSpPr>
            <a:spLocks noChangeShapeType="1"/>
          </p:cNvSpPr>
          <p:nvPr/>
        </p:nvSpPr>
        <p:spPr bwMode="auto">
          <a:xfrm flipH="1">
            <a:off x="6089650" y="3124200"/>
            <a:ext cx="4572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42" name="Text Box 21"/>
          <p:cNvSpPr txBox="1">
            <a:spLocks noChangeArrowheads="1"/>
          </p:cNvSpPr>
          <p:nvPr/>
        </p:nvSpPr>
        <p:spPr bwMode="auto">
          <a:xfrm>
            <a:off x="6516688" y="2773363"/>
            <a:ext cx="2266950" cy="6715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b="1" dirty="0" err="1"/>
              <a:t>Marcoumar</a:t>
            </a:r>
            <a:r>
              <a:rPr lang="nl-NL" b="1" dirty="0"/>
              <a:t> </a:t>
            </a:r>
            <a:r>
              <a:rPr lang="en-US" b="1" dirty="0"/>
              <a:t>®</a:t>
            </a:r>
            <a:r>
              <a:rPr lang="nl-NL" sz="2000" b="1" dirty="0"/>
              <a:t> remt</a:t>
            </a:r>
          </a:p>
          <a:p>
            <a:pPr eaLnBrk="1" hangingPunct="1"/>
            <a:r>
              <a:rPr lang="nl-NL" b="1" dirty="0" err="1"/>
              <a:t>coumarinederivaat</a:t>
            </a:r>
            <a:endParaRPr lang="nl-NL" b="1" dirty="0"/>
          </a:p>
        </p:txBody>
      </p:sp>
      <p:sp>
        <p:nvSpPr>
          <p:cNvPr id="30743" name="Line 22"/>
          <p:cNvSpPr>
            <a:spLocks noChangeShapeType="1"/>
          </p:cNvSpPr>
          <p:nvPr/>
        </p:nvSpPr>
        <p:spPr bwMode="auto">
          <a:xfrm rot="10800000" flipH="1">
            <a:off x="3203575" y="4508500"/>
            <a:ext cx="1066800" cy="11113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44" name="AutoShape 23"/>
          <p:cNvSpPr>
            <a:spLocks noChangeArrowheads="1"/>
          </p:cNvSpPr>
          <p:nvPr/>
        </p:nvSpPr>
        <p:spPr bwMode="auto">
          <a:xfrm>
            <a:off x="3117850" y="3657600"/>
            <a:ext cx="1371600" cy="381000"/>
          </a:xfrm>
          <a:prstGeom prst="rightArrow">
            <a:avLst>
              <a:gd name="adj1" fmla="val 50000"/>
              <a:gd name="adj2" fmla="val 9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5" name="Text Box 24"/>
          <p:cNvSpPr txBox="1">
            <a:spLocks noChangeArrowheads="1"/>
          </p:cNvSpPr>
          <p:nvPr/>
        </p:nvSpPr>
        <p:spPr bwMode="auto">
          <a:xfrm>
            <a:off x="5099050" y="4114800"/>
            <a:ext cx="720725" cy="7143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Ca+</a:t>
            </a:r>
          </a:p>
          <a:p>
            <a:pPr eaLnBrk="1" hangingPunct="1"/>
            <a:r>
              <a:rPr lang="nl-NL" sz="2000" b="1"/>
              <a:t>AHF</a:t>
            </a:r>
          </a:p>
        </p:txBody>
      </p:sp>
      <p:sp>
        <p:nvSpPr>
          <p:cNvPr id="30746" name="Text Box 25"/>
          <p:cNvSpPr txBox="1">
            <a:spLocks noChangeArrowheads="1"/>
          </p:cNvSpPr>
          <p:nvPr/>
        </p:nvSpPr>
        <p:spPr bwMode="auto">
          <a:xfrm>
            <a:off x="6089650" y="4114800"/>
            <a:ext cx="20716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AHF = anti-</a:t>
            </a:r>
          </a:p>
          <a:p>
            <a:pPr eaLnBrk="1" hangingPunct="1"/>
            <a:r>
              <a:rPr lang="nl-NL" sz="2000" b="1"/>
              <a:t>hemofilie factor</a:t>
            </a:r>
          </a:p>
        </p:txBody>
      </p:sp>
      <p:sp>
        <p:nvSpPr>
          <p:cNvPr id="30747" name="AutoShape 26"/>
          <p:cNvSpPr>
            <a:spLocks noChangeArrowheads="1"/>
          </p:cNvSpPr>
          <p:nvPr/>
        </p:nvSpPr>
        <p:spPr bwMode="auto">
          <a:xfrm rot="8100000">
            <a:off x="4065588" y="4343400"/>
            <a:ext cx="914400" cy="381000"/>
          </a:xfrm>
          <a:prstGeom prst="rightArrow">
            <a:avLst>
              <a:gd name="adj1" fmla="val 50000"/>
              <a:gd name="adj2" fmla="val 6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8" name="AutoShape 27"/>
          <p:cNvSpPr>
            <a:spLocks noChangeArrowheads="1"/>
          </p:cNvSpPr>
          <p:nvPr/>
        </p:nvSpPr>
        <p:spPr bwMode="auto">
          <a:xfrm rot="5400000">
            <a:off x="3841750" y="5448300"/>
            <a:ext cx="609600" cy="381000"/>
          </a:xfrm>
          <a:prstGeom prst="rightArrow">
            <a:avLst>
              <a:gd name="adj1" fmla="val 50000"/>
              <a:gd name="adj2" fmla="val 4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9" name="Text Box 28"/>
          <p:cNvSpPr txBox="1">
            <a:spLocks noChangeArrowheads="1"/>
          </p:cNvSpPr>
          <p:nvPr/>
        </p:nvSpPr>
        <p:spPr bwMode="auto">
          <a:xfrm>
            <a:off x="1258888" y="4365625"/>
            <a:ext cx="1862137" cy="3968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heparine remt</a:t>
            </a:r>
          </a:p>
        </p:txBody>
      </p:sp>
      <p:sp>
        <p:nvSpPr>
          <p:cNvPr id="30750" name="Line 29"/>
          <p:cNvSpPr>
            <a:spLocks noChangeShapeType="1"/>
          </p:cNvSpPr>
          <p:nvPr/>
        </p:nvSpPr>
        <p:spPr bwMode="auto">
          <a:xfrm rot="16200000" flipH="1">
            <a:off x="5137150" y="3467100"/>
            <a:ext cx="381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26507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2"/>
    </mc:Choice>
    <mc:Fallback xmlns="">
      <p:transition spd="slow" advTm="592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0738" y="188913"/>
            <a:ext cx="8323262" cy="5000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nl-NL" smtClean="0"/>
              <a:t>Bloedstolling (bloedstelping)</a:t>
            </a:r>
          </a:p>
        </p:txBody>
      </p:sp>
      <p:sp>
        <p:nvSpPr>
          <p:cNvPr id="30725" name="Text Box 3"/>
          <p:cNvSpPr txBox="1">
            <a:spLocks noChangeArrowheads="1"/>
          </p:cNvSpPr>
          <p:nvPr/>
        </p:nvSpPr>
        <p:spPr bwMode="auto">
          <a:xfrm>
            <a:off x="6918325" y="3059113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sz="2000" b="1"/>
          </a:p>
        </p:txBody>
      </p:sp>
      <p:sp>
        <p:nvSpPr>
          <p:cNvPr id="30726" name="Line 4"/>
          <p:cNvSpPr>
            <a:spLocks noChangeShapeType="1"/>
          </p:cNvSpPr>
          <p:nvPr/>
        </p:nvSpPr>
        <p:spPr bwMode="auto">
          <a:xfrm>
            <a:off x="3117850" y="6019800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27" name="Text Box 5"/>
          <p:cNvSpPr txBox="1">
            <a:spLocks noChangeArrowheads="1"/>
          </p:cNvSpPr>
          <p:nvPr/>
        </p:nvSpPr>
        <p:spPr bwMode="auto">
          <a:xfrm>
            <a:off x="1284288" y="1038225"/>
            <a:ext cx="1071562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1 wond</a:t>
            </a:r>
          </a:p>
        </p:txBody>
      </p:sp>
      <p:sp>
        <p:nvSpPr>
          <p:cNvPr id="30728" name="Text Box 6"/>
          <p:cNvSpPr txBox="1">
            <a:spLocks noChangeArrowheads="1"/>
          </p:cNvSpPr>
          <p:nvPr/>
        </p:nvSpPr>
        <p:spPr bwMode="auto">
          <a:xfrm>
            <a:off x="4565650" y="1038225"/>
            <a:ext cx="2917825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2 vaatwand constrictie</a:t>
            </a:r>
          </a:p>
        </p:txBody>
      </p:sp>
      <p:sp>
        <p:nvSpPr>
          <p:cNvPr id="30729" name="Text Box 7"/>
          <p:cNvSpPr txBox="1">
            <a:spLocks noChangeArrowheads="1"/>
          </p:cNvSpPr>
          <p:nvPr/>
        </p:nvSpPr>
        <p:spPr bwMode="auto">
          <a:xfrm>
            <a:off x="4565650" y="1916113"/>
            <a:ext cx="3878263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3 bloedplaatjes blijven hangen</a:t>
            </a:r>
          </a:p>
        </p:txBody>
      </p:sp>
      <p:sp>
        <p:nvSpPr>
          <p:cNvPr id="30730" name="Text Box 8"/>
          <p:cNvSpPr txBox="1">
            <a:spLocks noChangeArrowheads="1"/>
          </p:cNvSpPr>
          <p:nvPr/>
        </p:nvSpPr>
        <p:spPr bwMode="auto">
          <a:xfrm>
            <a:off x="758825" y="1916113"/>
            <a:ext cx="1749425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4 gaan kapot</a:t>
            </a:r>
          </a:p>
        </p:txBody>
      </p:sp>
      <p:sp>
        <p:nvSpPr>
          <p:cNvPr id="30731" name="Text Box 9"/>
          <p:cNvSpPr txBox="1">
            <a:spLocks noChangeArrowheads="1"/>
          </p:cNvSpPr>
          <p:nvPr/>
        </p:nvSpPr>
        <p:spPr bwMode="auto">
          <a:xfrm>
            <a:off x="739775" y="3592513"/>
            <a:ext cx="2241550" cy="7143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5 tromboplastine</a:t>
            </a:r>
          </a:p>
          <a:p>
            <a:pPr eaLnBrk="1" hangingPunct="1"/>
            <a:r>
              <a:rPr lang="nl-NL" sz="2000" b="1"/>
              <a:t>komt vrij</a:t>
            </a:r>
          </a:p>
        </p:txBody>
      </p:sp>
      <p:sp>
        <p:nvSpPr>
          <p:cNvPr id="30732" name="Text Box 10"/>
          <p:cNvSpPr txBox="1">
            <a:spLocks noChangeArrowheads="1"/>
          </p:cNvSpPr>
          <p:nvPr/>
        </p:nvSpPr>
        <p:spPr bwMode="auto">
          <a:xfrm>
            <a:off x="4565650" y="3629025"/>
            <a:ext cx="1987550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6 pro-trombine</a:t>
            </a:r>
          </a:p>
        </p:txBody>
      </p:sp>
      <p:sp>
        <p:nvSpPr>
          <p:cNvPr id="30733" name="Text Box 11"/>
          <p:cNvSpPr txBox="1">
            <a:spLocks noChangeArrowheads="1"/>
          </p:cNvSpPr>
          <p:nvPr/>
        </p:nvSpPr>
        <p:spPr bwMode="auto">
          <a:xfrm>
            <a:off x="3406775" y="4887913"/>
            <a:ext cx="1493838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7 trombine</a:t>
            </a:r>
          </a:p>
        </p:txBody>
      </p:sp>
      <p:sp>
        <p:nvSpPr>
          <p:cNvPr id="30734" name="Text Box 12"/>
          <p:cNvSpPr txBox="1">
            <a:spLocks noChangeArrowheads="1"/>
          </p:cNvSpPr>
          <p:nvPr/>
        </p:nvSpPr>
        <p:spPr bwMode="auto">
          <a:xfrm>
            <a:off x="1187450" y="5838825"/>
            <a:ext cx="1790700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8 fibrinogeen</a:t>
            </a:r>
          </a:p>
        </p:txBody>
      </p:sp>
      <p:sp>
        <p:nvSpPr>
          <p:cNvPr id="30735" name="Text Box 13"/>
          <p:cNvSpPr txBox="1">
            <a:spLocks noChangeArrowheads="1"/>
          </p:cNvSpPr>
          <p:nvPr/>
        </p:nvSpPr>
        <p:spPr bwMode="auto">
          <a:xfrm>
            <a:off x="5326063" y="5791200"/>
            <a:ext cx="2935419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              </a:t>
            </a:r>
            <a:endParaRPr lang="nl-NL" sz="2000" b="1" dirty="0"/>
          </a:p>
        </p:txBody>
      </p:sp>
      <p:sp>
        <p:nvSpPr>
          <p:cNvPr id="30736" name="AutoShape 14"/>
          <p:cNvSpPr>
            <a:spLocks noChangeArrowheads="1"/>
          </p:cNvSpPr>
          <p:nvPr/>
        </p:nvSpPr>
        <p:spPr bwMode="auto">
          <a:xfrm>
            <a:off x="2584450" y="1066800"/>
            <a:ext cx="1752600" cy="381000"/>
          </a:xfrm>
          <a:prstGeom prst="rightArrow">
            <a:avLst>
              <a:gd name="adj1" fmla="val 50000"/>
              <a:gd name="adj2" fmla="val 11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7" name="AutoShape 15"/>
          <p:cNvSpPr>
            <a:spLocks noChangeArrowheads="1"/>
          </p:cNvSpPr>
          <p:nvPr/>
        </p:nvSpPr>
        <p:spPr bwMode="auto">
          <a:xfrm rot="10800000">
            <a:off x="2660650" y="1905000"/>
            <a:ext cx="1752600" cy="381000"/>
          </a:xfrm>
          <a:prstGeom prst="rightArrow">
            <a:avLst>
              <a:gd name="adj1" fmla="val 50000"/>
              <a:gd name="adj2" fmla="val 11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8" name="AutoShape 16"/>
          <p:cNvSpPr>
            <a:spLocks noChangeArrowheads="1"/>
          </p:cNvSpPr>
          <p:nvPr/>
        </p:nvSpPr>
        <p:spPr bwMode="auto">
          <a:xfrm rot="5400000">
            <a:off x="5899150" y="1485900"/>
            <a:ext cx="457200" cy="381000"/>
          </a:xfrm>
          <a:prstGeom prst="rightArrow">
            <a:avLst>
              <a:gd name="adj1" fmla="val 50000"/>
              <a:gd name="adj2" fmla="val 3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9" name="AutoShape 17"/>
          <p:cNvSpPr>
            <a:spLocks noChangeArrowheads="1"/>
          </p:cNvSpPr>
          <p:nvPr/>
        </p:nvSpPr>
        <p:spPr bwMode="auto">
          <a:xfrm rot="5400000">
            <a:off x="1060450" y="2743200"/>
            <a:ext cx="1143000" cy="3810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0" name="Text Box 19"/>
          <p:cNvSpPr txBox="1">
            <a:spLocks noChangeArrowheads="1"/>
          </p:cNvSpPr>
          <p:nvPr/>
        </p:nvSpPr>
        <p:spPr bwMode="auto">
          <a:xfrm>
            <a:off x="4610100" y="2895600"/>
            <a:ext cx="147955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vitamine K</a:t>
            </a:r>
          </a:p>
        </p:txBody>
      </p:sp>
      <p:sp>
        <p:nvSpPr>
          <p:cNvPr id="30741" name="Line 20"/>
          <p:cNvSpPr>
            <a:spLocks noChangeShapeType="1"/>
          </p:cNvSpPr>
          <p:nvPr/>
        </p:nvSpPr>
        <p:spPr bwMode="auto">
          <a:xfrm flipH="1">
            <a:off x="6089650" y="3124200"/>
            <a:ext cx="4572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42" name="Text Box 21"/>
          <p:cNvSpPr txBox="1">
            <a:spLocks noChangeArrowheads="1"/>
          </p:cNvSpPr>
          <p:nvPr/>
        </p:nvSpPr>
        <p:spPr bwMode="auto">
          <a:xfrm>
            <a:off x="6516688" y="2773363"/>
            <a:ext cx="2266950" cy="6715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b="1" dirty="0" err="1"/>
              <a:t>Marcoumar</a:t>
            </a:r>
            <a:r>
              <a:rPr lang="nl-NL" b="1" dirty="0"/>
              <a:t> </a:t>
            </a:r>
            <a:r>
              <a:rPr lang="en-US" b="1" dirty="0"/>
              <a:t>®</a:t>
            </a:r>
            <a:r>
              <a:rPr lang="nl-NL" sz="2000" b="1" dirty="0"/>
              <a:t> remt</a:t>
            </a:r>
          </a:p>
          <a:p>
            <a:pPr eaLnBrk="1" hangingPunct="1"/>
            <a:r>
              <a:rPr lang="nl-NL" b="1" dirty="0" err="1"/>
              <a:t>coumarinederivaat</a:t>
            </a:r>
            <a:endParaRPr lang="nl-NL" b="1" dirty="0"/>
          </a:p>
        </p:txBody>
      </p:sp>
      <p:sp>
        <p:nvSpPr>
          <p:cNvPr id="30743" name="Line 22"/>
          <p:cNvSpPr>
            <a:spLocks noChangeShapeType="1"/>
          </p:cNvSpPr>
          <p:nvPr/>
        </p:nvSpPr>
        <p:spPr bwMode="auto">
          <a:xfrm rot="10800000" flipH="1">
            <a:off x="3203575" y="4508500"/>
            <a:ext cx="1066800" cy="11113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44" name="AutoShape 23"/>
          <p:cNvSpPr>
            <a:spLocks noChangeArrowheads="1"/>
          </p:cNvSpPr>
          <p:nvPr/>
        </p:nvSpPr>
        <p:spPr bwMode="auto">
          <a:xfrm>
            <a:off x="3117850" y="3657600"/>
            <a:ext cx="1371600" cy="381000"/>
          </a:xfrm>
          <a:prstGeom prst="rightArrow">
            <a:avLst>
              <a:gd name="adj1" fmla="val 50000"/>
              <a:gd name="adj2" fmla="val 9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5" name="Text Box 24"/>
          <p:cNvSpPr txBox="1">
            <a:spLocks noChangeArrowheads="1"/>
          </p:cNvSpPr>
          <p:nvPr/>
        </p:nvSpPr>
        <p:spPr bwMode="auto">
          <a:xfrm>
            <a:off x="5099050" y="4114800"/>
            <a:ext cx="720725" cy="7143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Ca+</a:t>
            </a:r>
          </a:p>
          <a:p>
            <a:pPr eaLnBrk="1" hangingPunct="1"/>
            <a:r>
              <a:rPr lang="nl-NL" sz="2000" b="1"/>
              <a:t>AHF</a:t>
            </a:r>
          </a:p>
        </p:txBody>
      </p:sp>
      <p:sp>
        <p:nvSpPr>
          <p:cNvPr id="30746" name="Text Box 25"/>
          <p:cNvSpPr txBox="1">
            <a:spLocks noChangeArrowheads="1"/>
          </p:cNvSpPr>
          <p:nvPr/>
        </p:nvSpPr>
        <p:spPr bwMode="auto">
          <a:xfrm>
            <a:off x="6089650" y="4114800"/>
            <a:ext cx="20716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AHF = anti-</a:t>
            </a:r>
          </a:p>
          <a:p>
            <a:pPr eaLnBrk="1" hangingPunct="1"/>
            <a:r>
              <a:rPr lang="nl-NL" sz="2000" b="1"/>
              <a:t>hemofilie factor</a:t>
            </a:r>
          </a:p>
        </p:txBody>
      </p:sp>
      <p:sp>
        <p:nvSpPr>
          <p:cNvPr id="30747" name="AutoShape 26"/>
          <p:cNvSpPr>
            <a:spLocks noChangeArrowheads="1"/>
          </p:cNvSpPr>
          <p:nvPr/>
        </p:nvSpPr>
        <p:spPr bwMode="auto">
          <a:xfrm rot="8100000">
            <a:off x="4065588" y="4343400"/>
            <a:ext cx="914400" cy="381000"/>
          </a:xfrm>
          <a:prstGeom prst="rightArrow">
            <a:avLst>
              <a:gd name="adj1" fmla="val 50000"/>
              <a:gd name="adj2" fmla="val 6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8" name="AutoShape 27"/>
          <p:cNvSpPr>
            <a:spLocks noChangeArrowheads="1"/>
          </p:cNvSpPr>
          <p:nvPr/>
        </p:nvSpPr>
        <p:spPr bwMode="auto">
          <a:xfrm rot="5400000">
            <a:off x="3841750" y="5448300"/>
            <a:ext cx="609600" cy="381000"/>
          </a:xfrm>
          <a:prstGeom prst="rightArrow">
            <a:avLst>
              <a:gd name="adj1" fmla="val 50000"/>
              <a:gd name="adj2" fmla="val 4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9" name="Text Box 28"/>
          <p:cNvSpPr txBox="1">
            <a:spLocks noChangeArrowheads="1"/>
          </p:cNvSpPr>
          <p:nvPr/>
        </p:nvSpPr>
        <p:spPr bwMode="auto">
          <a:xfrm>
            <a:off x="1258888" y="4365625"/>
            <a:ext cx="1862137" cy="3968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heparine remt</a:t>
            </a:r>
          </a:p>
        </p:txBody>
      </p:sp>
      <p:sp>
        <p:nvSpPr>
          <p:cNvPr id="30750" name="Line 29"/>
          <p:cNvSpPr>
            <a:spLocks noChangeShapeType="1"/>
          </p:cNvSpPr>
          <p:nvPr/>
        </p:nvSpPr>
        <p:spPr bwMode="auto">
          <a:xfrm rot="16200000" flipH="1">
            <a:off x="5137150" y="3467100"/>
            <a:ext cx="381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40716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2"/>
    </mc:Choice>
    <mc:Fallback xmlns="">
      <p:transition spd="slow" advTm="592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0738" y="188913"/>
            <a:ext cx="8323262" cy="5000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nl-NL" smtClean="0"/>
              <a:t>Bloedstolling (bloedstelping)</a:t>
            </a:r>
          </a:p>
        </p:txBody>
      </p:sp>
      <p:sp>
        <p:nvSpPr>
          <p:cNvPr id="30725" name="Text Box 3"/>
          <p:cNvSpPr txBox="1">
            <a:spLocks noChangeArrowheads="1"/>
          </p:cNvSpPr>
          <p:nvPr/>
        </p:nvSpPr>
        <p:spPr bwMode="auto">
          <a:xfrm>
            <a:off x="6918325" y="3059113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sz="2000" b="1"/>
          </a:p>
        </p:txBody>
      </p:sp>
      <p:sp>
        <p:nvSpPr>
          <p:cNvPr id="30726" name="Line 4"/>
          <p:cNvSpPr>
            <a:spLocks noChangeShapeType="1"/>
          </p:cNvSpPr>
          <p:nvPr/>
        </p:nvSpPr>
        <p:spPr bwMode="auto">
          <a:xfrm>
            <a:off x="3117850" y="6019800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27" name="Text Box 5"/>
          <p:cNvSpPr txBox="1">
            <a:spLocks noChangeArrowheads="1"/>
          </p:cNvSpPr>
          <p:nvPr/>
        </p:nvSpPr>
        <p:spPr bwMode="auto">
          <a:xfrm>
            <a:off x="1284288" y="1038225"/>
            <a:ext cx="1071562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1 wond</a:t>
            </a:r>
          </a:p>
        </p:txBody>
      </p:sp>
      <p:sp>
        <p:nvSpPr>
          <p:cNvPr id="30728" name="Text Box 6"/>
          <p:cNvSpPr txBox="1">
            <a:spLocks noChangeArrowheads="1"/>
          </p:cNvSpPr>
          <p:nvPr/>
        </p:nvSpPr>
        <p:spPr bwMode="auto">
          <a:xfrm>
            <a:off x="4565650" y="1038225"/>
            <a:ext cx="2917825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2 vaatwand constrictie</a:t>
            </a:r>
          </a:p>
        </p:txBody>
      </p:sp>
      <p:sp>
        <p:nvSpPr>
          <p:cNvPr id="30729" name="Text Box 7"/>
          <p:cNvSpPr txBox="1">
            <a:spLocks noChangeArrowheads="1"/>
          </p:cNvSpPr>
          <p:nvPr/>
        </p:nvSpPr>
        <p:spPr bwMode="auto">
          <a:xfrm>
            <a:off x="4565650" y="1916113"/>
            <a:ext cx="3878263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3 bloedplaatjes blijven hangen</a:t>
            </a:r>
          </a:p>
        </p:txBody>
      </p:sp>
      <p:sp>
        <p:nvSpPr>
          <p:cNvPr id="30730" name="Text Box 8"/>
          <p:cNvSpPr txBox="1">
            <a:spLocks noChangeArrowheads="1"/>
          </p:cNvSpPr>
          <p:nvPr/>
        </p:nvSpPr>
        <p:spPr bwMode="auto">
          <a:xfrm>
            <a:off x="758825" y="1916113"/>
            <a:ext cx="1749425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4 gaan kapot</a:t>
            </a:r>
          </a:p>
        </p:txBody>
      </p:sp>
      <p:sp>
        <p:nvSpPr>
          <p:cNvPr id="30731" name="Text Box 9"/>
          <p:cNvSpPr txBox="1">
            <a:spLocks noChangeArrowheads="1"/>
          </p:cNvSpPr>
          <p:nvPr/>
        </p:nvSpPr>
        <p:spPr bwMode="auto">
          <a:xfrm>
            <a:off x="739775" y="3592513"/>
            <a:ext cx="2241550" cy="7143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5 tromboplastine</a:t>
            </a:r>
          </a:p>
          <a:p>
            <a:pPr eaLnBrk="1" hangingPunct="1"/>
            <a:r>
              <a:rPr lang="nl-NL" sz="2000" b="1"/>
              <a:t>komt vrij</a:t>
            </a:r>
          </a:p>
        </p:txBody>
      </p:sp>
      <p:sp>
        <p:nvSpPr>
          <p:cNvPr id="30732" name="Text Box 10"/>
          <p:cNvSpPr txBox="1">
            <a:spLocks noChangeArrowheads="1"/>
          </p:cNvSpPr>
          <p:nvPr/>
        </p:nvSpPr>
        <p:spPr bwMode="auto">
          <a:xfrm>
            <a:off x="4565650" y="3629025"/>
            <a:ext cx="1987550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6 pro-trombine</a:t>
            </a:r>
          </a:p>
        </p:txBody>
      </p:sp>
      <p:sp>
        <p:nvSpPr>
          <p:cNvPr id="30733" name="Text Box 11"/>
          <p:cNvSpPr txBox="1">
            <a:spLocks noChangeArrowheads="1"/>
          </p:cNvSpPr>
          <p:nvPr/>
        </p:nvSpPr>
        <p:spPr bwMode="auto">
          <a:xfrm>
            <a:off x="3406775" y="4887913"/>
            <a:ext cx="1493838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7 trombine</a:t>
            </a:r>
          </a:p>
        </p:txBody>
      </p:sp>
      <p:sp>
        <p:nvSpPr>
          <p:cNvPr id="30734" name="Text Box 12"/>
          <p:cNvSpPr txBox="1">
            <a:spLocks noChangeArrowheads="1"/>
          </p:cNvSpPr>
          <p:nvPr/>
        </p:nvSpPr>
        <p:spPr bwMode="auto">
          <a:xfrm>
            <a:off x="1187450" y="5838825"/>
            <a:ext cx="1790700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8 fibrinogeen</a:t>
            </a:r>
          </a:p>
        </p:txBody>
      </p:sp>
      <p:sp>
        <p:nvSpPr>
          <p:cNvPr id="30735" name="Text Box 13"/>
          <p:cNvSpPr txBox="1">
            <a:spLocks noChangeArrowheads="1"/>
          </p:cNvSpPr>
          <p:nvPr/>
        </p:nvSpPr>
        <p:spPr bwMode="auto">
          <a:xfrm>
            <a:off x="5326063" y="5791200"/>
            <a:ext cx="2100262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9 fibrine draden</a:t>
            </a:r>
          </a:p>
        </p:txBody>
      </p:sp>
      <p:sp>
        <p:nvSpPr>
          <p:cNvPr id="30736" name="AutoShape 14"/>
          <p:cNvSpPr>
            <a:spLocks noChangeArrowheads="1"/>
          </p:cNvSpPr>
          <p:nvPr/>
        </p:nvSpPr>
        <p:spPr bwMode="auto">
          <a:xfrm>
            <a:off x="2584450" y="1066800"/>
            <a:ext cx="1752600" cy="381000"/>
          </a:xfrm>
          <a:prstGeom prst="rightArrow">
            <a:avLst>
              <a:gd name="adj1" fmla="val 50000"/>
              <a:gd name="adj2" fmla="val 11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7" name="AutoShape 15"/>
          <p:cNvSpPr>
            <a:spLocks noChangeArrowheads="1"/>
          </p:cNvSpPr>
          <p:nvPr/>
        </p:nvSpPr>
        <p:spPr bwMode="auto">
          <a:xfrm rot="10800000">
            <a:off x="2660650" y="1905000"/>
            <a:ext cx="1752600" cy="381000"/>
          </a:xfrm>
          <a:prstGeom prst="rightArrow">
            <a:avLst>
              <a:gd name="adj1" fmla="val 50000"/>
              <a:gd name="adj2" fmla="val 11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8" name="AutoShape 16"/>
          <p:cNvSpPr>
            <a:spLocks noChangeArrowheads="1"/>
          </p:cNvSpPr>
          <p:nvPr/>
        </p:nvSpPr>
        <p:spPr bwMode="auto">
          <a:xfrm rot="5400000">
            <a:off x="5899150" y="1485900"/>
            <a:ext cx="457200" cy="381000"/>
          </a:xfrm>
          <a:prstGeom prst="rightArrow">
            <a:avLst>
              <a:gd name="adj1" fmla="val 50000"/>
              <a:gd name="adj2" fmla="val 3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9" name="AutoShape 17"/>
          <p:cNvSpPr>
            <a:spLocks noChangeArrowheads="1"/>
          </p:cNvSpPr>
          <p:nvPr/>
        </p:nvSpPr>
        <p:spPr bwMode="auto">
          <a:xfrm rot="5400000">
            <a:off x="1060450" y="2743200"/>
            <a:ext cx="1143000" cy="3810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0" name="Text Box 19"/>
          <p:cNvSpPr txBox="1">
            <a:spLocks noChangeArrowheads="1"/>
          </p:cNvSpPr>
          <p:nvPr/>
        </p:nvSpPr>
        <p:spPr bwMode="auto">
          <a:xfrm>
            <a:off x="4610100" y="2895600"/>
            <a:ext cx="147955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vitamine K</a:t>
            </a:r>
          </a:p>
        </p:txBody>
      </p:sp>
      <p:sp>
        <p:nvSpPr>
          <p:cNvPr id="30741" name="Line 20"/>
          <p:cNvSpPr>
            <a:spLocks noChangeShapeType="1"/>
          </p:cNvSpPr>
          <p:nvPr/>
        </p:nvSpPr>
        <p:spPr bwMode="auto">
          <a:xfrm flipH="1">
            <a:off x="6089650" y="3124200"/>
            <a:ext cx="4572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42" name="Text Box 21"/>
          <p:cNvSpPr txBox="1">
            <a:spLocks noChangeArrowheads="1"/>
          </p:cNvSpPr>
          <p:nvPr/>
        </p:nvSpPr>
        <p:spPr bwMode="auto">
          <a:xfrm>
            <a:off x="6516688" y="2773363"/>
            <a:ext cx="2266950" cy="67151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b="1" dirty="0" err="1"/>
              <a:t>Marcoumar</a:t>
            </a:r>
            <a:r>
              <a:rPr lang="nl-NL" b="1" dirty="0"/>
              <a:t> </a:t>
            </a:r>
            <a:r>
              <a:rPr lang="en-US" b="1" dirty="0"/>
              <a:t>®</a:t>
            </a:r>
            <a:r>
              <a:rPr lang="nl-NL" sz="2000" b="1" dirty="0"/>
              <a:t> remt</a:t>
            </a:r>
          </a:p>
          <a:p>
            <a:pPr eaLnBrk="1" hangingPunct="1"/>
            <a:r>
              <a:rPr lang="nl-NL" b="1" dirty="0" err="1"/>
              <a:t>coumarinederivaat</a:t>
            </a:r>
            <a:endParaRPr lang="nl-NL" b="1" dirty="0"/>
          </a:p>
        </p:txBody>
      </p:sp>
      <p:sp>
        <p:nvSpPr>
          <p:cNvPr id="30743" name="Line 22"/>
          <p:cNvSpPr>
            <a:spLocks noChangeShapeType="1"/>
          </p:cNvSpPr>
          <p:nvPr/>
        </p:nvSpPr>
        <p:spPr bwMode="auto">
          <a:xfrm rot="10800000" flipH="1">
            <a:off x="3203575" y="4508500"/>
            <a:ext cx="1066800" cy="11113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44" name="AutoShape 23"/>
          <p:cNvSpPr>
            <a:spLocks noChangeArrowheads="1"/>
          </p:cNvSpPr>
          <p:nvPr/>
        </p:nvSpPr>
        <p:spPr bwMode="auto">
          <a:xfrm>
            <a:off x="3117850" y="3657600"/>
            <a:ext cx="1371600" cy="381000"/>
          </a:xfrm>
          <a:prstGeom prst="rightArrow">
            <a:avLst>
              <a:gd name="adj1" fmla="val 50000"/>
              <a:gd name="adj2" fmla="val 9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5" name="Text Box 24"/>
          <p:cNvSpPr txBox="1">
            <a:spLocks noChangeArrowheads="1"/>
          </p:cNvSpPr>
          <p:nvPr/>
        </p:nvSpPr>
        <p:spPr bwMode="auto">
          <a:xfrm>
            <a:off x="5099050" y="4114800"/>
            <a:ext cx="720725" cy="7143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Ca+</a:t>
            </a:r>
          </a:p>
          <a:p>
            <a:pPr eaLnBrk="1" hangingPunct="1"/>
            <a:r>
              <a:rPr lang="nl-NL" sz="2000" b="1"/>
              <a:t>AHF</a:t>
            </a:r>
          </a:p>
        </p:txBody>
      </p:sp>
      <p:sp>
        <p:nvSpPr>
          <p:cNvPr id="30746" name="Text Box 25"/>
          <p:cNvSpPr txBox="1">
            <a:spLocks noChangeArrowheads="1"/>
          </p:cNvSpPr>
          <p:nvPr/>
        </p:nvSpPr>
        <p:spPr bwMode="auto">
          <a:xfrm>
            <a:off x="6089650" y="4114800"/>
            <a:ext cx="20716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AHF = anti-</a:t>
            </a:r>
          </a:p>
          <a:p>
            <a:pPr eaLnBrk="1" hangingPunct="1"/>
            <a:r>
              <a:rPr lang="nl-NL" sz="2000" b="1"/>
              <a:t>hemofilie factor</a:t>
            </a:r>
          </a:p>
        </p:txBody>
      </p:sp>
      <p:sp>
        <p:nvSpPr>
          <p:cNvPr id="30747" name="AutoShape 26"/>
          <p:cNvSpPr>
            <a:spLocks noChangeArrowheads="1"/>
          </p:cNvSpPr>
          <p:nvPr/>
        </p:nvSpPr>
        <p:spPr bwMode="auto">
          <a:xfrm rot="8100000">
            <a:off x="4065588" y="4343400"/>
            <a:ext cx="914400" cy="381000"/>
          </a:xfrm>
          <a:prstGeom prst="rightArrow">
            <a:avLst>
              <a:gd name="adj1" fmla="val 50000"/>
              <a:gd name="adj2" fmla="val 6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8" name="AutoShape 27"/>
          <p:cNvSpPr>
            <a:spLocks noChangeArrowheads="1"/>
          </p:cNvSpPr>
          <p:nvPr/>
        </p:nvSpPr>
        <p:spPr bwMode="auto">
          <a:xfrm rot="5400000">
            <a:off x="3841750" y="5448300"/>
            <a:ext cx="609600" cy="381000"/>
          </a:xfrm>
          <a:prstGeom prst="rightArrow">
            <a:avLst>
              <a:gd name="adj1" fmla="val 50000"/>
              <a:gd name="adj2" fmla="val 4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9" name="Text Box 28"/>
          <p:cNvSpPr txBox="1">
            <a:spLocks noChangeArrowheads="1"/>
          </p:cNvSpPr>
          <p:nvPr/>
        </p:nvSpPr>
        <p:spPr bwMode="auto">
          <a:xfrm>
            <a:off x="1258888" y="4365625"/>
            <a:ext cx="1862137" cy="3968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heparine remt</a:t>
            </a:r>
          </a:p>
        </p:txBody>
      </p:sp>
      <p:sp>
        <p:nvSpPr>
          <p:cNvPr id="30750" name="Line 29"/>
          <p:cNvSpPr>
            <a:spLocks noChangeShapeType="1"/>
          </p:cNvSpPr>
          <p:nvPr/>
        </p:nvSpPr>
        <p:spPr bwMode="auto">
          <a:xfrm rot="16200000" flipH="1">
            <a:off x="5137150" y="3467100"/>
            <a:ext cx="381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3003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2"/>
    </mc:Choice>
    <mc:Fallback xmlns="">
      <p:transition spd="slow" advTm="592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0738" y="188913"/>
            <a:ext cx="8323262" cy="5000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nl-NL" smtClean="0"/>
              <a:t>Bloedstolling (bloedstelping)</a:t>
            </a:r>
          </a:p>
        </p:txBody>
      </p:sp>
      <p:sp>
        <p:nvSpPr>
          <p:cNvPr id="30725" name="Text Box 3"/>
          <p:cNvSpPr txBox="1">
            <a:spLocks noChangeArrowheads="1"/>
          </p:cNvSpPr>
          <p:nvPr/>
        </p:nvSpPr>
        <p:spPr bwMode="auto">
          <a:xfrm>
            <a:off x="6918325" y="3059113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sz="2000" b="1"/>
          </a:p>
        </p:txBody>
      </p:sp>
      <p:sp>
        <p:nvSpPr>
          <p:cNvPr id="30726" name="Line 4"/>
          <p:cNvSpPr>
            <a:spLocks noChangeShapeType="1"/>
          </p:cNvSpPr>
          <p:nvPr/>
        </p:nvSpPr>
        <p:spPr bwMode="auto">
          <a:xfrm>
            <a:off x="3117850" y="6019800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27" name="Text Box 5"/>
          <p:cNvSpPr txBox="1">
            <a:spLocks noChangeArrowheads="1"/>
          </p:cNvSpPr>
          <p:nvPr/>
        </p:nvSpPr>
        <p:spPr bwMode="auto">
          <a:xfrm>
            <a:off x="623464" y="1038225"/>
            <a:ext cx="1960986" cy="40011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 smtClean="0"/>
              <a:t>Wond ontstaat</a:t>
            </a:r>
            <a:endParaRPr lang="nl-NL" sz="2000" b="1" dirty="0"/>
          </a:p>
        </p:txBody>
      </p:sp>
      <p:sp>
        <p:nvSpPr>
          <p:cNvPr id="30728" name="Text Box 6"/>
          <p:cNvSpPr txBox="1">
            <a:spLocks noChangeArrowheads="1"/>
          </p:cNvSpPr>
          <p:nvPr/>
        </p:nvSpPr>
        <p:spPr bwMode="auto">
          <a:xfrm>
            <a:off x="4565650" y="1038225"/>
            <a:ext cx="2719014" cy="40011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 smtClean="0"/>
              <a:t>vaatwand </a:t>
            </a:r>
            <a:r>
              <a:rPr lang="nl-NL" sz="2000" b="1" dirty="0"/>
              <a:t>constrictie</a:t>
            </a:r>
          </a:p>
        </p:txBody>
      </p:sp>
      <p:sp>
        <p:nvSpPr>
          <p:cNvPr id="30729" name="Text Box 7"/>
          <p:cNvSpPr txBox="1">
            <a:spLocks noChangeArrowheads="1"/>
          </p:cNvSpPr>
          <p:nvPr/>
        </p:nvSpPr>
        <p:spPr bwMode="auto">
          <a:xfrm>
            <a:off x="4565650" y="1916113"/>
            <a:ext cx="3688830" cy="40011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 smtClean="0"/>
              <a:t>bloedplaatjes </a:t>
            </a:r>
            <a:r>
              <a:rPr lang="nl-NL" sz="2000" b="1" dirty="0"/>
              <a:t>blijven hangen</a:t>
            </a:r>
          </a:p>
        </p:txBody>
      </p:sp>
      <p:sp>
        <p:nvSpPr>
          <p:cNvPr id="30730" name="Text Box 8"/>
          <p:cNvSpPr txBox="1">
            <a:spLocks noChangeArrowheads="1"/>
          </p:cNvSpPr>
          <p:nvPr/>
        </p:nvSpPr>
        <p:spPr bwMode="auto">
          <a:xfrm>
            <a:off x="758825" y="1916113"/>
            <a:ext cx="3163045" cy="40011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 smtClean="0"/>
              <a:t>trombocyten gaan </a:t>
            </a:r>
            <a:r>
              <a:rPr lang="nl-NL" sz="2000" b="1" dirty="0"/>
              <a:t>kapot</a:t>
            </a:r>
          </a:p>
        </p:txBody>
      </p:sp>
      <p:sp>
        <p:nvSpPr>
          <p:cNvPr id="30731" name="Text Box 9"/>
          <p:cNvSpPr txBox="1">
            <a:spLocks noChangeArrowheads="1"/>
          </p:cNvSpPr>
          <p:nvPr/>
        </p:nvSpPr>
        <p:spPr bwMode="auto">
          <a:xfrm>
            <a:off x="739775" y="3592513"/>
            <a:ext cx="2036135" cy="7078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 err="1" smtClean="0"/>
              <a:t>tromboplastine</a:t>
            </a:r>
            <a:endParaRPr lang="nl-NL" sz="2000" b="1" dirty="0"/>
          </a:p>
          <a:p>
            <a:pPr eaLnBrk="1" hangingPunct="1"/>
            <a:r>
              <a:rPr lang="nl-NL" sz="2000" b="1" dirty="0"/>
              <a:t>komt vrij</a:t>
            </a:r>
          </a:p>
        </p:txBody>
      </p:sp>
      <p:sp>
        <p:nvSpPr>
          <p:cNvPr id="30732" name="Text Box 10"/>
          <p:cNvSpPr txBox="1">
            <a:spLocks noChangeArrowheads="1"/>
          </p:cNvSpPr>
          <p:nvPr/>
        </p:nvSpPr>
        <p:spPr bwMode="auto">
          <a:xfrm>
            <a:off x="4565650" y="3629025"/>
            <a:ext cx="1850186" cy="40011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 smtClean="0"/>
              <a:t> </a:t>
            </a:r>
            <a:r>
              <a:rPr lang="nl-NL" sz="2000" b="1" dirty="0" err="1"/>
              <a:t>pro-trombine</a:t>
            </a:r>
            <a:endParaRPr lang="nl-NL" sz="2000" b="1" dirty="0"/>
          </a:p>
        </p:txBody>
      </p:sp>
      <p:sp>
        <p:nvSpPr>
          <p:cNvPr id="30733" name="Text Box 11"/>
          <p:cNvSpPr txBox="1">
            <a:spLocks noChangeArrowheads="1"/>
          </p:cNvSpPr>
          <p:nvPr/>
        </p:nvSpPr>
        <p:spPr bwMode="auto">
          <a:xfrm>
            <a:off x="3406775" y="4887913"/>
            <a:ext cx="1351652" cy="40011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 smtClean="0"/>
              <a:t> </a:t>
            </a:r>
            <a:r>
              <a:rPr lang="nl-NL" sz="2000" b="1" dirty="0" err="1"/>
              <a:t>trombine</a:t>
            </a:r>
            <a:endParaRPr lang="nl-NL" sz="2000" b="1" dirty="0"/>
          </a:p>
        </p:txBody>
      </p:sp>
      <p:sp>
        <p:nvSpPr>
          <p:cNvPr id="30734" name="Text Box 12"/>
          <p:cNvSpPr txBox="1">
            <a:spLocks noChangeArrowheads="1"/>
          </p:cNvSpPr>
          <p:nvPr/>
        </p:nvSpPr>
        <p:spPr bwMode="auto">
          <a:xfrm>
            <a:off x="1187450" y="5838825"/>
            <a:ext cx="1580882" cy="40011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 smtClean="0"/>
              <a:t>fibrinogeen</a:t>
            </a:r>
            <a:endParaRPr lang="nl-NL" sz="2000" b="1" dirty="0"/>
          </a:p>
        </p:txBody>
      </p:sp>
      <p:sp>
        <p:nvSpPr>
          <p:cNvPr id="30735" name="Text Box 13"/>
          <p:cNvSpPr txBox="1">
            <a:spLocks noChangeArrowheads="1"/>
          </p:cNvSpPr>
          <p:nvPr/>
        </p:nvSpPr>
        <p:spPr bwMode="auto">
          <a:xfrm>
            <a:off x="5326063" y="5791200"/>
            <a:ext cx="1893467" cy="40011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 smtClean="0"/>
              <a:t>fibrine </a:t>
            </a:r>
            <a:r>
              <a:rPr lang="nl-NL" sz="2000" b="1" dirty="0"/>
              <a:t>draden</a:t>
            </a:r>
          </a:p>
        </p:txBody>
      </p:sp>
      <p:sp>
        <p:nvSpPr>
          <p:cNvPr id="30736" name="AutoShape 14"/>
          <p:cNvSpPr>
            <a:spLocks noChangeArrowheads="1"/>
          </p:cNvSpPr>
          <p:nvPr/>
        </p:nvSpPr>
        <p:spPr bwMode="auto">
          <a:xfrm>
            <a:off x="2584450" y="1066800"/>
            <a:ext cx="1752600" cy="381000"/>
          </a:xfrm>
          <a:prstGeom prst="rightArrow">
            <a:avLst>
              <a:gd name="adj1" fmla="val 50000"/>
              <a:gd name="adj2" fmla="val 11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7" name="AutoShape 15"/>
          <p:cNvSpPr>
            <a:spLocks noChangeArrowheads="1"/>
          </p:cNvSpPr>
          <p:nvPr/>
        </p:nvSpPr>
        <p:spPr bwMode="auto">
          <a:xfrm rot="10800000">
            <a:off x="3956050" y="1905000"/>
            <a:ext cx="457200" cy="381000"/>
          </a:xfrm>
          <a:prstGeom prst="rightArrow">
            <a:avLst>
              <a:gd name="adj1" fmla="val 50000"/>
              <a:gd name="adj2" fmla="val 11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8" name="AutoShape 16"/>
          <p:cNvSpPr>
            <a:spLocks noChangeArrowheads="1"/>
          </p:cNvSpPr>
          <p:nvPr/>
        </p:nvSpPr>
        <p:spPr bwMode="auto">
          <a:xfrm rot="5400000">
            <a:off x="5899150" y="1485900"/>
            <a:ext cx="457200" cy="381000"/>
          </a:xfrm>
          <a:prstGeom prst="rightArrow">
            <a:avLst>
              <a:gd name="adj1" fmla="val 50000"/>
              <a:gd name="adj2" fmla="val 3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9" name="AutoShape 17"/>
          <p:cNvSpPr>
            <a:spLocks noChangeArrowheads="1"/>
          </p:cNvSpPr>
          <p:nvPr/>
        </p:nvSpPr>
        <p:spPr bwMode="auto">
          <a:xfrm rot="5400000">
            <a:off x="1060450" y="2743200"/>
            <a:ext cx="1143000" cy="3810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0" name="Text Box 19"/>
          <p:cNvSpPr txBox="1">
            <a:spLocks noChangeArrowheads="1"/>
          </p:cNvSpPr>
          <p:nvPr/>
        </p:nvSpPr>
        <p:spPr bwMode="auto">
          <a:xfrm>
            <a:off x="4610100" y="2895600"/>
            <a:ext cx="147955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vitamine K</a:t>
            </a:r>
          </a:p>
        </p:txBody>
      </p:sp>
      <p:sp>
        <p:nvSpPr>
          <p:cNvPr id="30741" name="Line 20"/>
          <p:cNvSpPr>
            <a:spLocks noChangeShapeType="1"/>
          </p:cNvSpPr>
          <p:nvPr/>
        </p:nvSpPr>
        <p:spPr bwMode="auto">
          <a:xfrm flipH="1">
            <a:off x="6089650" y="3124200"/>
            <a:ext cx="4572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42" name="Text Box 21"/>
          <p:cNvSpPr txBox="1">
            <a:spLocks noChangeArrowheads="1"/>
          </p:cNvSpPr>
          <p:nvPr/>
        </p:nvSpPr>
        <p:spPr bwMode="auto">
          <a:xfrm>
            <a:off x="6516688" y="2773363"/>
            <a:ext cx="2266950" cy="67151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  <a:extLst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b="1" dirty="0" err="1"/>
              <a:t>Marcoumar</a:t>
            </a:r>
            <a:r>
              <a:rPr lang="nl-NL" b="1" dirty="0"/>
              <a:t> </a:t>
            </a:r>
            <a:r>
              <a:rPr lang="en-US" b="1" dirty="0"/>
              <a:t>®</a:t>
            </a:r>
            <a:r>
              <a:rPr lang="nl-NL" sz="2000" b="1" dirty="0"/>
              <a:t> remt</a:t>
            </a:r>
          </a:p>
          <a:p>
            <a:pPr eaLnBrk="1" hangingPunct="1"/>
            <a:r>
              <a:rPr lang="nl-NL" b="1" dirty="0" smtClean="0"/>
              <a:t>acenocoumarol</a:t>
            </a:r>
            <a:endParaRPr lang="nl-NL" b="1" dirty="0"/>
          </a:p>
        </p:txBody>
      </p:sp>
      <p:sp>
        <p:nvSpPr>
          <p:cNvPr id="30743" name="Line 22"/>
          <p:cNvSpPr>
            <a:spLocks noChangeShapeType="1"/>
          </p:cNvSpPr>
          <p:nvPr/>
        </p:nvSpPr>
        <p:spPr bwMode="auto">
          <a:xfrm rot="10800000" flipH="1">
            <a:off x="3203575" y="4508500"/>
            <a:ext cx="1066800" cy="11113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44" name="AutoShape 23"/>
          <p:cNvSpPr>
            <a:spLocks noChangeArrowheads="1"/>
          </p:cNvSpPr>
          <p:nvPr/>
        </p:nvSpPr>
        <p:spPr bwMode="auto">
          <a:xfrm>
            <a:off x="3117850" y="3657600"/>
            <a:ext cx="1371600" cy="381000"/>
          </a:xfrm>
          <a:prstGeom prst="rightArrow">
            <a:avLst>
              <a:gd name="adj1" fmla="val 50000"/>
              <a:gd name="adj2" fmla="val 9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5" name="Text Box 24"/>
          <p:cNvSpPr txBox="1">
            <a:spLocks noChangeArrowheads="1"/>
          </p:cNvSpPr>
          <p:nvPr/>
        </p:nvSpPr>
        <p:spPr bwMode="auto">
          <a:xfrm>
            <a:off x="5099050" y="4114800"/>
            <a:ext cx="720725" cy="7143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Ca+</a:t>
            </a:r>
          </a:p>
          <a:p>
            <a:pPr eaLnBrk="1" hangingPunct="1"/>
            <a:r>
              <a:rPr lang="nl-NL" sz="2000" b="1"/>
              <a:t>AHF</a:t>
            </a:r>
          </a:p>
        </p:txBody>
      </p:sp>
      <p:sp>
        <p:nvSpPr>
          <p:cNvPr id="30747" name="AutoShape 26"/>
          <p:cNvSpPr>
            <a:spLocks noChangeArrowheads="1"/>
          </p:cNvSpPr>
          <p:nvPr/>
        </p:nvSpPr>
        <p:spPr bwMode="auto">
          <a:xfrm rot="8100000">
            <a:off x="4065588" y="4343400"/>
            <a:ext cx="914400" cy="381000"/>
          </a:xfrm>
          <a:prstGeom prst="rightArrow">
            <a:avLst>
              <a:gd name="adj1" fmla="val 50000"/>
              <a:gd name="adj2" fmla="val 6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8" name="AutoShape 27"/>
          <p:cNvSpPr>
            <a:spLocks noChangeArrowheads="1"/>
          </p:cNvSpPr>
          <p:nvPr/>
        </p:nvSpPr>
        <p:spPr bwMode="auto">
          <a:xfrm rot="5400000">
            <a:off x="3841750" y="5448300"/>
            <a:ext cx="609600" cy="381000"/>
          </a:xfrm>
          <a:prstGeom prst="rightArrow">
            <a:avLst>
              <a:gd name="adj1" fmla="val 50000"/>
              <a:gd name="adj2" fmla="val 4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9" name="Text Box 28"/>
          <p:cNvSpPr txBox="1">
            <a:spLocks noChangeArrowheads="1"/>
          </p:cNvSpPr>
          <p:nvPr/>
        </p:nvSpPr>
        <p:spPr bwMode="auto">
          <a:xfrm>
            <a:off x="1258888" y="4365625"/>
            <a:ext cx="1862137" cy="396875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  <a:extLst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heparine remt</a:t>
            </a:r>
          </a:p>
        </p:txBody>
      </p:sp>
      <p:sp>
        <p:nvSpPr>
          <p:cNvPr id="30750" name="Line 29"/>
          <p:cNvSpPr>
            <a:spLocks noChangeShapeType="1"/>
          </p:cNvSpPr>
          <p:nvPr/>
        </p:nvSpPr>
        <p:spPr bwMode="auto">
          <a:xfrm rot="16200000" flipH="1">
            <a:off x="5137150" y="3467100"/>
            <a:ext cx="381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64775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2"/>
    </mc:Choice>
    <mc:Fallback xmlns="">
      <p:transition spd="slow" advTm="592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4000" dirty="0" smtClean="0"/>
              <a:t>Bronvermelding</a:t>
            </a:r>
            <a:endParaRPr lang="nl-NL" sz="400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sz="2000" dirty="0" smtClean="0"/>
              <a:t>Martini</a:t>
            </a:r>
            <a:r>
              <a:rPr lang="en-GB" sz="2000" dirty="0"/>
              <a:t>, F.H., Bartholomew, E.F. (2017). </a:t>
            </a:r>
            <a:r>
              <a:rPr lang="nl-NL" sz="2000" i="1" dirty="0"/>
              <a:t>Anatomie en fysiologie een inleiding</a:t>
            </a:r>
            <a:r>
              <a:rPr lang="nl-NL" sz="2000" dirty="0"/>
              <a:t>. Amsterdam: Pearson </a:t>
            </a:r>
            <a:r>
              <a:rPr lang="nl-NL" sz="2000" dirty="0" err="1"/>
              <a:t>Education</a:t>
            </a:r>
            <a:r>
              <a:rPr lang="nl-NL" sz="2000" dirty="0"/>
              <a:t> Benelux.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56550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Lesdoel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sz="2400" dirty="0" smtClean="0"/>
          </a:p>
          <a:p>
            <a:pPr marL="0" indent="0">
              <a:buNone/>
            </a:pPr>
            <a:r>
              <a:rPr lang="nl-NL" sz="2400" dirty="0" smtClean="0"/>
              <a:t>De student legt </a:t>
            </a:r>
            <a:r>
              <a:rPr lang="nl-NL" sz="2400" dirty="0"/>
              <a:t>de stollingscascade uit.</a:t>
            </a:r>
          </a:p>
          <a:p>
            <a:pPr marL="0" indent="0">
              <a:buNone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1582921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0738" y="188913"/>
            <a:ext cx="8323262" cy="5000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nl-NL" smtClean="0"/>
              <a:t>Bloedstolling (bloedstelping)</a:t>
            </a:r>
          </a:p>
        </p:txBody>
      </p:sp>
      <p:sp>
        <p:nvSpPr>
          <p:cNvPr id="30725" name="Text Box 3"/>
          <p:cNvSpPr txBox="1">
            <a:spLocks noChangeArrowheads="1"/>
          </p:cNvSpPr>
          <p:nvPr/>
        </p:nvSpPr>
        <p:spPr bwMode="auto">
          <a:xfrm>
            <a:off x="6918325" y="3059113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sz="2000" b="1"/>
          </a:p>
        </p:txBody>
      </p:sp>
      <p:sp>
        <p:nvSpPr>
          <p:cNvPr id="30726" name="Line 4"/>
          <p:cNvSpPr>
            <a:spLocks noChangeShapeType="1"/>
          </p:cNvSpPr>
          <p:nvPr/>
        </p:nvSpPr>
        <p:spPr bwMode="auto">
          <a:xfrm>
            <a:off x="3117850" y="6019800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27" name="Text Box 5"/>
          <p:cNvSpPr txBox="1">
            <a:spLocks noChangeArrowheads="1"/>
          </p:cNvSpPr>
          <p:nvPr/>
        </p:nvSpPr>
        <p:spPr bwMode="auto">
          <a:xfrm>
            <a:off x="1284288" y="1038225"/>
            <a:ext cx="1242648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</a:t>
            </a:r>
            <a:endParaRPr lang="nl-NL" sz="2000" b="1" dirty="0"/>
          </a:p>
        </p:txBody>
      </p:sp>
      <p:sp>
        <p:nvSpPr>
          <p:cNvPr id="30728" name="Text Box 6"/>
          <p:cNvSpPr txBox="1">
            <a:spLocks noChangeArrowheads="1"/>
          </p:cNvSpPr>
          <p:nvPr/>
        </p:nvSpPr>
        <p:spPr bwMode="auto">
          <a:xfrm>
            <a:off x="4565650" y="1038225"/>
            <a:ext cx="3499676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 smtClean="0"/>
              <a:t>                                               </a:t>
            </a:r>
            <a:endParaRPr lang="nl-NL" sz="2000" b="1" dirty="0"/>
          </a:p>
        </p:txBody>
      </p:sp>
      <p:sp>
        <p:nvSpPr>
          <p:cNvPr id="30729" name="Text Box 7"/>
          <p:cNvSpPr txBox="1">
            <a:spLocks noChangeArrowheads="1"/>
          </p:cNvSpPr>
          <p:nvPr/>
        </p:nvSpPr>
        <p:spPr bwMode="auto">
          <a:xfrm>
            <a:off x="4565650" y="1916113"/>
            <a:ext cx="3358612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                    </a:t>
            </a:r>
            <a:endParaRPr lang="nl-NL" sz="2000" b="1" dirty="0"/>
          </a:p>
        </p:txBody>
      </p:sp>
      <p:sp>
        <p:nvSpPr>
          <p:cNvPr id="30730" name="Text Box 8"/>
          <p:cNvSpPr txBox="1">
            <a:spLocks noChangeArrowheads="1"/>
          </p:cNvSpPr>
          <p:nvPr/>
        </p:nvSpPr>
        <p:spPr bwMode="auto">
          <a:xfrm>
            <a:off x="758825" y="1916113"/>
            <a:ext cx="1877437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 smtClean="0"/>
              <a:t>                        </a:t>
            </a:r>
            <a:endParaRPr lang="nl-NL" sz="2000" b="1" dirty="0"/>
          </a:p>
        </p:txBody>
      </p:sp>
      <p:sp>
        <p:nvSpPr>
          <p:cNvPr id="30731" name="Text Box 9"/>
          <p:cNvSpPr txBox="1">
            <a:spLocks noChangeArrowheads="1"/>
          </p:cNvSpPr>
          <p:nvPr/>
        </p:nvSpPr>
        <p:spPr bwMode="auto">
          <a:xfrm>
            <a:off x="739775" y="3592513"/>
            <a:ext cx="2300630" cy="70788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 smtClean="0"/>
              <a:t>      </a:t>
            </a:r>
          </a:p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     </a:t>
            </a:r>
            <a:endParaRPr lang="nl-NL" sz="2000" b="1" dirty="0"/>
          </a:p>
        </p:txBody>
      </p:sp>
      <p:sp>
        <p:nvSpPr>
          <p:cNvPr id="30732" name="Text Box 10"/>
          <p:cNvSpPr txBox="1">
            <a:spLocks noChangeArrowheads="1"/>
          </p:cNvSpPr>
          <p:nvPr/>
        </p:nvSpPr>
        <p:spPr bwMode="auto">
          <a:xfrm>
            <a:off x="4565650" y="3629025"/>
            <a:ext cx="2441694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       </a:t>
            </a:r>
            <a:endParaRPr lang="nl-NL" sz="2000" b="1" dirty="0"/>
          </a:p>
        </p:txBody>
      </p:sp>
      <p:sp>
        <p:nvSpPr>
          <p:cNvPr id="30733" name="Text Box 11"/>
          <p:cNvSpPr txBox="1">
            <a:spLocks noChangeArrowheads="1"/>
          </p:cNvSpPr>
          <p:nvPr/>
        </p:nvSpPr>
        <p:spPr bwMode="auto">
          <a:xfrm>
            <a:off x="3406775" y="4887913"/>
            <a:ext cx="1595309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</a:t>
            </a:r>
            <a:endParaRPr lang="nl-NL" sz="2000" b="1" dirty="0"/>
          </a:p>
        </p:txBody>
      </p:sp>
      <p:sp>
        <p:nvSpPr>
          <p:cNvPr id="30734" name="Text Box 12"/>
          <p:cNvSpPr txBox="1">
            <a:spLocks noChangeArrowheads="1"/>
          </p:cNvSpPr>
          <p:nvPr/>
        </p:nvSpPr>
        <p:spPr bwMode="auto">
          <a:xfrm>
            <a:off x="1187450" y="5838825"/>
            <a:ext cx="1877437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</a:t>
            </a:r>
            <a:endParaRPr lang="nl-NL" sz="2000" b="1" dirty="0"/>
          </a:p>
        </p:txBody>
      </p:sp>
      <p:sp>
        <p:nvSpPr>
          <p:cNvPr id="30735" name="Text Box 13"/>
          <p:cNvSpPr txBox="1">
            <a:spLocks noChangeArrowheads="1"/>
          </p:cNvSpPr>
          <p:nvPr/>
        </p:nvSpPr>
        <p:spPr bwMode="auto">
          <a:xfrm>
            <a:off x="5326063" y="5791200"/>
            <a:ext cx="2935419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              </a:t>
            </a:r>
            <a:endParaRPr lang="nl-NL" sz="2000" b="1" dirty="0"/>
          </a:p>
        </p:txBody>
      </p:sp>
      <p:sp>
        <p:nvSpPr>
          <p:cNvPr id="30736" name="AutoShape 14"/>
          <p:cNvSpPr>
            <a:spLocks noChangeArrowheads="1"/>
          </p:cNvSpPr>
          <p:nvPr/>
        </p:nvSpPr>
        <p:spPr bwMode="auto">
          <a:xfrm>
            <a:off x="2584450" y="1066800"/>
            <a:ext cx="1752600" cy="381000"/>
          </a:xfrm>
          <a:prstGeom prst="rightArrow">
            <a:avLst>
              <a:gd name="adj1" fmla="val 50000"/>
              <a:gd name="adj2" fmla="val 11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7" name="AutoShape 15"/>
          <p:cNvSpPr>
            <a:spLocks noChangeArrowheads="1"/>
          </p:cNvSpPr>
          <p:nvPr/>
        </p:nvSpPr>
        <p:spPr bwMode="auto">
          <a:xfrm rot="10800000">
            <a:off x="2660650" y="1905000"/>
            <a:ext cx="1752600" cy="381000"/>
          </a:xfrm>
          <a:prstGeom prst="rightArrow">
            <a:avLst>
              <a:gd name="adj1" fmla="val 50000"/>
              <a:gd name="adj2" fmla="val 11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8" name="AutoShape 16"/>
          <p:cNvSpPr>
            <a:spLocks noChangeArrowheads="1"/>
          </p:cNvSpPr>
          <p:nvPr/>
        </p:nvSpPr>
        <p:spPr bwMode="auto">
          <a:xfrm rot="5400000">
            <a:off x="5899150" y="1485900"/>
            <a:ext cx="457200" cy="381000"/>
          </a:xfrm>
          <a:prstGeom prst="rightArrow">
            <a:avLst>
              <a:gd name="adj1" fmla="val 50000"/>
              <a:gd name="adj2" fmla="val 3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9" name="AutoShape 17"/>
          <p:cNvSpPr>
            <a:spLocks noChangeArrowheads="1"/>
          </p:cNvSpPr>
          <p:nvPr/>
        </p:nvSpPr>
        <p:spPr bwMode="auto">
          <a:xfrm rot="5400000">
            <a:off x="1060450" y="2743200"/>
            <a:ext cx="1143000" cy="3810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0" name="Text Box 19"/>
          <p:cNvSpPr txBox="1">
            <a:spLocks noChangeArrowheads="1"/>
          </p:cNvSpPr>
          <p:nvPr/>
        </p:nvSpPr>
        <p:spPr bwMode="auto">
          <a:xfrm>
            <a:off x="4610100" y="2895600"/>
            <a:ext cx="1454244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</a:t>
            </a:r>
            <a:endParaRPr lang="nl-NL" sz="2000" b="1" dirty="0"/>
          </a:p>
        </p:txBody>
      </p:sp>
      <p:sp>
        <p:nvSpPr>
          <p:cNvPr id="30741" name="Line 20"/>
          <p:cNvSpPr>
            <a:spLocks noChangeShapeType="1"/>
          </p:cNvSpPr>
          <p:nvPr/>
        </p:nvSpPr>
        <p:spPr bwMode="auto">
          <a:xfrm flipH="1">
            <a:off x="6089650" y="3124200"/>
            <a:ext cx="4572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42" name="Text Box 21"/>
          <p:cNvSpPr txBox="1">
            <a:spLocks noChangeArrowheads="1"/>
          </p:cNvSpPr>
          <p:nvPr/>
        </p:nvSpPr>
        <p:spPr bwMode="auto">
          <a:xfrm>
            <a:off x="6516688" y="2773363"/>
            <a:ext cx="1980029" cy="646331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b="1" dirty="0" smtClean="0"/>
          </a:p>
          <a:p>
            <a:pPr eaLnBrk="1" hangingPunct="1"/>
            <a:r>
              <a:rPr lang="nl-NL" b="1" dirty="0"/>
              <a:t> </a:t>
            </a:r>
            <a:r>
              <a:rPr lang="nl-NL" b="1" dirty="0" smtClean="0"/>
              <a:t>                           </a:t>
            </a:r>
            <a:endParaRPr lang="nl-NL" b="1" dirty="0"/>
          </a:p>
        </p:txBody>
      </p:sp>
      <p:sp>
        <p:nvSpPr>
          <p:cNvPr id="30743" name="Line 22"/>
          <p:cNvSpPr>
            <a:spLocks noChangeShapeType="1"/>
          </p:cNvSpPr>
          <p:nvPr/>
        </p:nvSpPr>
        <p:spPr bwMode="auto">
          <a:xfrm rot="10800000" flipH="1">
            <a:off x="3203575" y="4508500"/>
            <a:ext cx="1066800" cy="11113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44" name="AutoShape 23"/>
          <p:cNvSpPr>
            <a:spLocks noChangeArrowheads="1"/>
          </p:cNvSpPr>
          <p:nvPr/>
        </p:nvSpPr>
        <p:spPr bwMode="auto">
          <a:xfrm>
            <a:off x="3117850" y="3657600"/>
            <a:ext cx="1371600" cy="381000"/>
          </a:xfrm>
          <a:prstGeom prst="rightArrow">
            <a:avLst>
              <a:gd name="adj1" fmla="val 50000"/>
              <a:gd name="adj2" fmla="val 9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5" name="Text Box 24"/>
          <p:cNvSpPr txBox="1">
            <a:spLocks noChangeArrowheads="1"/>
          </p:cNvSpPr>
          <p:nvPr/>
        </p:nvSpPr>
        <p:spPr bwMode="auto">
          <a:xfrm>
            <a:off x="5099050" y="4114800"/>
            <a:ext cx="1242648" cy="70788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</a:t>
            </a:r>
          </a:p>
          <a:p>
            <a:pPr eaLnBrk="1" hangingPunct="1"/>
            <a:endParaRPr lang="nl-NL" sz="2000" b="1" dirty="0"/>
          </a:p>
        </p:txBody>
      </p:sp>
      <p:sp>
        <p:nvSpPr>
          <p:cNvPr id="30747" name="AutoShape 26"/>
          <p:cNvSpPr>
            <a:spLocks noChangeArrowheads="1"/>
          </p:cNvSpPr>
          <p:nvPr/>
        </p:nvSpPr>
        <p:spPr bwMode="auto">
          <a:xfrm rot="8100000">
            <a:off x="4065588" y="4343400"/>
            <a:ext cx="914400" cy="381000"/>
          </a:xfrm>
          <a:prstGeom prst="rightArrow">
            <a:avLst>
              <a:gd name="adj1" fmla="val 50000"/>
              <a:gd name="adj2" fmla="val 6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8" name="AutoShape 27"/>
          <p:cNvSpPr>
            <a:spLocks noChangeArrowheads="1"/>
          </p:cNvSpPr>
          <p:nvPr/>
        </p:nvSpPr>
        <p:spPr bwMode="auto">
          <a:xfrm rot="5400000">
            <a:off x="3841750" y="5448300"/>
            <a:ext cx="609600" cy="381000"/>
          </a:xfrm>
          <a:prstGeom prst="rightArrow">
            <a:avLst>
              <a:gd name="adj1" fmla="val 50000"/>
              <a:gd name="adj2" fmla="val 4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9" name="Text Box 28"/>
          <p:cNvSpPr txBox="1">
            <a:spLocks noChangeArrowheads="1"/>
          </p:cNvSpPr>
          <p:nvPr/>
        </p:nvSpPr>
        <p:spPr bwMode="auto">
          <a:xfrm>
            <a:off x="1258888" y="4365625"/>
            <a:ext cx="1947969" cy="40011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</a:t>
            </a:r>
            <a:endParaRPr lang="nl-NL" sz="2000" b="1" dirty="0"/>
          </a:p>
        </p:txBody>
      </p:sp>
      <p:sp>
        <p:nvSpPr>
          <p:cNvPr id="30750" name="Line 29"/>
          <p:cNvSpPr>
            <a:spLocks noChangeShapeType="1"/>
          </p:cNvSpPr>
          <p:nvPr/>
        </p:nvSpPr>
        <p:spPr bwMode="auto">
          <a:xfrm rot="16200000" flipH="1">
            <a:off x="5137150" y="3467100"/>
            <a:ext cx="381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3882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2"/>
    </mc:Choice>
    <mc:Fallback xmlns="">
      <p:transition spd="slow" advTm="592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0738" y="188913"/>
            <a:ext cx="8323262" cy="5000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nl-NL" smtClean="0"/>
              <a:t>Bloedstolling (bloedstelping)</a:t>
            </a:r>
          </a:p>
        </p:txBody>
      </p:sp>
      <p:sp>
        <p:nvSpPr>
          <p:cNvPr id="30725" name="Text Box 3"/>
          <p:cNvSpPr txBox="1">
            <a:spLocks noChangeArrowheads="1"/>
          </p:cNvSpPr>
          <p:nvPr/>
        </p:nvSpPr>
        <p:spPr bwMode="auto">
          <a:xfrm>
            <a:off x="6918325" y="3059113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sz="2000" b="1"/>
          </a:p>
        </p:txBody>
      </p:sp>
      <p:sp>
        <p:nvSpPr>
          <p:cNvPr id="30726" name="Line 4"/>
          <p:cNvSpPr>
            <a:spLocks noChangeShapeType="1"/>
          </p:cNvSpPr>
          <p:nvPr/>
        </p:nvSpPr>
        <p:spPr bwMode="auto">
          <a:xfrm>
            <a:off x="3117850" y="6019800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27" name="Text Box 5"/>
          <p:cNvSpPr txBox="1">
            <a:spLocks noChangeArrowheads="1"/>
          </p:cNvSpPr>
          <p:nvPr/>
        </p:nvSpPr>
        <p:spPr bwMode="auto">
          <a:xfrm>
            <a:off x="1284288" y="1038225"/>
            <a:ext cx="1071562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1 wond</a:t>
            </a:r>
          </a:p>
        </p:txBody>
      </p:sp>
      <p:sp>
        <p:nvSpPr>
          <p:cNvPr id="30728" name="Text Box 6"/>
          <p:cNvSpPr txBox="1">
            <a:spLocks noChangeArrowheads="1"/>
          </p:cNvSpPr>
          <p:nvPr/>
        </p:nvSpPr>
        <p:spPr bwMode="auto">
          <a:xfrm>
            <a:off x="4565650" y="1038225"/>
            <a:ext cx="3499676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 smtClean="0"/>
              <a:t>                                               </a:t>
            </a:r>
            <a:endParaRPr lang="nl-NL" sz="2000" b="1" dirty="0"/>
          </a:p>
        </p:txBody>
      </p:sp>
      <p:sp>
        <p:nvSpPr>
          <p:cNvPr id="30729" name="Text Box 7"/>
          <p:cNvSpPr txBox="1">
            <a:spLocks noChangeArrowheads="1"/>
          </p:cNvSpPr>
          <p:nvPr/>
        </p:nvSpPr>
        <p:spPr bwMode="auto">
          <a:xfrm>
            <a:off x="4565650" y="1916113"/>
            <a:ext cx="3358612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                    </a:t>
            </a:r>
            <a:endParaRPr lang="nl-NL" sz="2000" b="1" dirty="0"/>
          </a:p>
        </p:txBody>
      </p:sp>
      <p:sp>
        <p:nvSpPr>
          <p:cNvPr id="30730" name="Text Box 8"/>
          <p:cNvSpPr txBox="1">
            <a:spLocks noChangeArrowheads="1"/>
          </p:cNvSpPr>
          <p:nvPr/>
        </p:nvSpPr>
        <p:spPr bwMode="auto">
          <a:xfrm>
            <a:off x="758825" y="1916113"/>
            <a:ext cx="1877437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 smtClean="0"/>
              <a:t>                        </a:t>
            </a:r>
            <a:endParaRPr lang="nl-NL" sz="2000" b="1" dirty="0"/>
          </a:p>
        </p:txBody>
      </p:sp>
      <p:sp>
        <p:nvSpPr>
          <p:cNvPr id="30731" name="Text Box 9"/>
          <p:cNvSpPr txBox="1">
            <a:spLocks noChangeArrowheads="1"/>
          </p:cNvSpPr>
          <p:nvPr/>
        </p:nvSpPr>
        <p:spPr bwMode="auto">
          <a:xfrm>
            <a:off x="739775" y="3592513"/>
            <a:ext cx="2300630" cy="70788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 smtClean="0"/>
              <a:t>      </a:t>
            </a:r>
          </a:p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     </a:t>
            </a:r>
            <a:endParaRPr lang="nl-NL" sz="2000" b="1" dirty="0"/>
          </a:p>
        </p:txBody>
      </p:sp>
      <p:sp>
        <p:nvSpPr>
          <p:cNvPr id="30732" name="Text Box 10"/>
          <p:cNvSpPr txBox="1">
            <a:spLocks noChangeArrowheads="1"/>
          </p:cNvSpPr>
          <p:nvPr/>
        </p:nvSpPr>
        <p:spPr bwMode="auto">
          <a:xfrm>
            <a:off x="4565650" y="3629025"/>
            <a:ext cx="2441694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       </a:t>
            </a:r>
            <a:endParaRPr lang="nl-NL" sz="2000" b="1" dirty="0"/>
          </a:p>
        </p:txBody>
      </p:sp>
      <p:sp>
        <p:nvSpPr>
          <p:cNvPr id="30733" name="Text Box 11"/>
          <p:cNvSpPr txBox="1">
            <a:spLocks noChangeArrowheads="1"/>
          </p:cNvSpPr>
          <p:nvPr/>
        </p:nvSpPr>
        <p:spPr bwMode="auto">
          <a:xfrm>
            <a:off x="3406775" y="4887913"/>
            <a:ext cx="1595309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</a:t>
            </a:r>
            <a:endParaRPr lang="nl-NL" sz="2000" b="1" dirty="0"/>
          </a:p>
        </p:txBody>
      </p:sp>
      <p:sp>
        <p:nvSpPr>
          <p:cNvPr id="30734" name="Text Box 12"/>
          <p:cNvSpPr txBox="1">
            <a:spLocks noChangeArrowheads="1"/>
          </p:cNvSpPr>
          <p:nvPr/>
        </p:nvSpPr>
        <p:spPr bwMode="auto">
          <a:xfrm>
            <a:off x="1187450" y="5838825"/>
            <a:ext cx="1877437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</a:t>
            </a:r>
            <a:endParaRPr lang="nl-NL" sz="2000" b="1" dirty="0"/>
          </a:p>
        </p:txBody>
      </p:sp>
      <p:sp>
        <p:nvSpPr>
          <p:cNvPr id="30735" name="Text Box 13"/>
          <p:cNvSpPr txBox="1">
            <a:spLocks noChangeArrowheads="1"/>
          </p:cNvSpPr>
          <p:nvPr/>
        </p:nvSpPr>
        <p:spPr bwMode="auto">
          <a:xfrm>
            <a:off x="5326063" y="5791200"/>
            <a:ext cx="2935419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              </a:t>
            </a:r>
            <a:endParaRPr lang="nl-NL" sz="2000" b="1" dirty="0"/>
          </a:p>
        </p:txBody>
      </p:sp>
      <p:sp>
        <p:nvSpPr>
          <p:cNvPr id="30736" name="AutoShape 14"/>
          <p:cNvSpPr>
            <a:spLocks noChangeArrowheads="1"/>
          </p:cNvSpPr>
          <p:nvPr/>
        </p:nvSpPr>
        <p:spPr bwMode="auto">
          <a:xfrm>
            <a:off x="2584450" y="1066800"/>
            <a:ext cx="1752600" cy="381000"/>
          </a:xfrm>
          <a:prstGeom prst="rightArrow">
            <a:avLst>
              <a:gd name="adj1" fmla="val 50000"/>
              <a:gd name="adj2" fmla="val 11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7" name="AutoShape 15"/>
          <p:cNvSpPr>
            <a:spLocks noChangeArrowheads="1"/>
          </p:cNvSpPr>
          <p:nvPr/>
        </p:nvSpPr>
        <p:spPr bwMode="auto">
          <a:xfrm rot="10800000">
            <a:off x="2660650" y="1905000"/>
            <a:ext cx="1752600" cy="381000"/>
          </a:xfrm>
          <a:prstGeom prst="rightArrow">
            <a:avLst>
              <a:gd name="adj1" fmla="val 50000"/>
              <a:gd name="adj2" fmla="val 11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8" name="AutoShape 16"/>
          <p:cNvSpPr>
            <a:spLocks noChangeArrowheads="1"/>
          </p:cNvSpPr>
          <p:nvPr/>
        </p:nvSpPr>
        <p:spPr bwMode="auto">
          <a:xfrm rot="5400000">
            <a:off x="5899150" y="1485900"/>
            <a:ext cx="457200" cy="381000"/>
          </a:xfrm>
          <a:prstGeom prst="rightArrow">
            <a:avLst>
              <a:gd name="adj1" fmla="val 50000"/>
              <a:gd name="adj2" fmla="val 3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9" name="AutoShape 17"/>
          <p:cNvSpPr>
            <a:spLocks noChangeArrowheads="1"/>
          </p:cNvSpPr>
          <p:nvPr/>
        </p:nvSpPr>
        <p:spPr bwMode="auto">
          <a:xfrm rot="5400000">
            <a:off x="1060450" y="2743200"/>
            <a:ext cx="1143000" cy="3810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0" name="Text Box 19"/>
          <p:cNvSpPr txBox="1">
            <a:spLocks noChangeArrowheads="1"/>
          </p:cNvSpPr>
          <p:nvPr/>
        </p:nvSpPr>
        <p:spPr bwMode="auto">
          <a:xfrm>
            <a:off x="4610100" y="2895600"/>
            <a:ext cx="1454244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</a:t>
            </a:r>
            <a:endParaRPr lang="nl-NL" sz="2000" b="1" dirty="0"/>
          </a:p>
        </p:txBody>
      </p:sp>
      <p:sp>
        <p:nvSpPr>
          <p:cNvPr id="30741" name="Line 20"/>
          <p:cNvSpPr>
            <a:spLocks noChangeShapeType="1"/>
          </p:cNvSpPr>
          <p:nvPr/>
        </p:nvSpPr>
        <p:spPr bwMode="auto">
          <a:xfrm flipH="1">
            <a:off x="6089650" y="3124200"/>
            <a:ext cx="4572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42" name="Text Box 21"/>
          <p:cNvSpPr txBox="1">
            <a:spLocks noChangeArrowheads="1"/>
          </p:cNvSpPr>
          <p:nvPr/>
        </p:nvSpPr>
        <p:spPr bwMode="auto">
          <a:xfrm>
            <a:off x="6516688" y="2773363"/>
            <a:ext cx="1980029" cy="646331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b="1" dirty="0" smtClean="0"/>
          </a:p>
          <a:p>
            <a:pPr eaLnBrk="1" hangingPunct="1"/>
            <a:r>
              <a:rPr lang="nl-NL" b="1" dirty="0"/>
              <a:t> </a:t>
            </a:r>
            <a:r>
              <a:rPr lang="nl-NL" b="1" dirty="0" smtClean="0"/>
              <a:t>                           </a:t>
            </a:r>
            <a:endParaRPr lang="nl-NL" b="1" dirty="0"/>
          </a:p>
        </p:txBody>
      </p:sp>
      <p:sp>
        <p:nvSpPr>
          <p:cNvPr id="30743" name="Line 22"/>
          <p:cNvSpPr>
            <a:spLocks noChangeShapeType="1"/>
          </p:cNvSpPr>
          <p:nvPr/>
        </p:nvSpPr>
        <p:spPr bwMode="auto">
          <a:xfrm rot="10800000" flipH="1">
            <a:off x="3203575" y="4508500"/>
            <a:ext cx="1066800" cy="11113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44" name="AutoShape 23"/>
          <p:cNvSpPr>
            <a:spLocks noChangeArrowheads="1"/>
          </p:cNvSpPr>
          <p:nvPr/>
        </p:nvSpPr>
        <p:spPr bwMode="auto">
          <a:xfrm>
            <a:off x="3117850" y="3657600"/>
            <a:ext cx="1371600" cy="381000"/>
          </a:xfrm>
          <a:prstGeom prst="rightArrow">
            <a:avLst>
              <a:gd name="adj1" fmla="val 50000"/>
              <a:gd name="adj2" fmla="val 9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5" name="Text Box 24"/>
          <p:cNvSpPr txBox="1">
            <a:spLocks noChangeArrowheads="1"/>
          </p:cNvSpPr>
          <p:nvPr/>
        </p:nvSpPr>
        <p:spPr bwMode="auto">
          <a:xfrm>
            <a:off x="5099050" y="4114800"/>
            <a:ext cx="1242648" cy="70788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</a:t>
            </a:r>
          </a:p>
          <a:p>
            <a:pPr eaLnBrk="1" hangingPunct="1"/>
            <a:endParaRPr lang="nl-NL" sz="2000" b="1" dirty="0"/>
          </a:p>
        </p:txBody>
      </p:sp>
      <p:sp>
        <p:nvSpPr>
          <p:cNvPr id="30747" name="AutoShape 26"/>
          <p:cNvSpPr>
            <a:spLocks noChangeArrowheads="1"/>
          </p:cNvSpPr>
          <p:nvPr/>
        </p:nvSpPr>
        <p:spPr bwMode="auto">
          <a:xfrm rot="8100000">
            <a:off x="4065588" y="4343400"/>
            <a:ext cx="914400" cy="381000"/>
          </a:xfrm>
          <a:prstGeom prst="rightArrow">
            <a:avLst>
              <a:gd name="adj1" fmla="val 50000"/>
              <a:gd name="adj2" fmla="val 6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8" name="AutoShape 27"/>
          <p:cNvSpPr>
            <a:spLocks noChangeArrowheads="1"/>
          </p:cNvSpPr>
          <p:nvPr/>
        </p:nvSpPr>
        <p:spPr bwMode="auto">
          <a:xfrm rot="5400000">
            <a:off x="3841750" y="5448300"/>
            <a:ext cx="609600" cy="381000"/>
          </a:xfrm>
          <a:prstGeom prst="rightArrow">
            <a:avLst>
              <a:gd name="adj1" fmla="val 50000"/>
              <a:gd name="adj2" fmla="val 4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9" name="Text Box 28"/>
          <p:cNvSpPr txBox="1">
            <a:spLocks noChangeArrowheads="1"/>
          </p:cNvSpPr>
          <p:nvPr/>
        </p:nvSpPr>
        <p:spPr bwMode="auto">
          <a:xfrm>
            <a:off x="1258888" y="4365625"/>
            <a:ext cx="1947969" cy="40011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</a:t>
            </a:r>
            <a:endParaRPr lang="nl-NL" sz="2000" b="1" dirty="0"/>
          </a:p>
        </p:txBody>
      </p:sp>
      <p:sp>
        <p:nvSpPr>
          <p:cNvPr id="30750" name="Line 29"/>
          <p:cNvSpPr>
            <a:spLocks noChangeShapeType="1"/>
          </p:cNvSpPr>
          <p:nvPr/>
        </p:nvSpPr>
        <p:spPr bwMode="auto">
          <a:xfrm rot="16200000" flipH="1">
            <a:off x="5137150" y="3467100"/>
            <a:ext cx="381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2516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2"/>
    </mc:Choice>
    <mc:Fallback xmlns="">
      <p:transition spd="slow" advTm="592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0738" y="188913"/>
            <a:ext cx="8323262" cy="5000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nl-NL" smtClean="0"/>
              <a:t>Bloedstolling (bloedstelping)</a:t>
            </a:r>
          </a:p>
        </p:txBody>
      </p:sp>
      <p:sp>
        <p:nvSpPr>
          <p:cNvPr id="30725" name="Text Box 3"/>
          <p:cNvSpPr txBox="1">
            <a:spLocks noChangeArrowheads="1"/>
          </p:cNvSpPr>
          <p:nvPr/>
        </p:nvSpPr>
        <p:spPr bwMode="auto">
          <a:xfrm>
            <a:off x="6918325" y="3059113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sz="2000" b="1"/>
          </a:p>
        </p:txBody>
      </p:sp>
      <p:sp>
        <p:nvSpPr>
          <p:cNvPr id="30726" name="Line 4"/>
          <p:cNvSpPr>
            <a:spLocks noChangeShapeType="1"/>
          </p:cNvSpPr>
          <p:nvPr/>
        </p:nvSpPr>
        <p:spPr bwMode="auto">
          <a:xfrm>
            <a:off x="3117850" y="6019800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27" name="Text Box 5"/>
          <p:cNvSpPr txBox="1">
            <a:spLocks noChangeArrowheads="1"/>
          </p:cNvSpPr>
          <p:nvPr/>
        </p:nvSpPr>
        <p:spPr bwMode="auto">
          <a:xfrm>
            <a:off x="1284288" y="1038225"/>
            <a:ext cx="1071562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1 wond</a:t>
            </a:r>
          </a:p>
        </p:txBody>
      </p:sp>
      <p:sp>
        <p:nvSpPr>
          <p:cNvPr id="30728" name="Text Box 6"/>
          <p:cNvSpPr txBox="1">
            <a:spLocks noChangeArrowheads="1"/>
          </p:cNvSpPr>
          <p:nvPr/>
        </p:nvSpPr>
        <p:spPr bwMode="auto">
          <a:xfrm>
            <a:off x="4565650" y="1038225"/>
            <a:ext cx="2917825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2 vaatwand constrictie</a:t>
            </a:r>
          </a:p>
        </p:txBody>
      </p:sp>
      <p:sp>
        <p:nvSpPr>
          <p:cNvPr id="30729" name="Text Box 7"/>
          <p:cNvSpPr txBox="1">
            <a:spLocks noChangeArrowheads="1"/>
          </p:cNvSpPr>
          <p:nvPr/>
        </p:nvSpPr>
        <p:spPr bwMode="auto">
          <a:xfrm>
            <a:off x="4565650" y="1916113"/>
            <a:ext cx="3358612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                    </a:t>
            </a:r>
            <a:endParaRPr lang="nl-NL" sz="2000" b="1" dirty="0"/>
          </a:p>
        </p:txBody>
      </p:sp>
      <p:sp>
        <p:nvSpPr>
          <p:cNvPr id="30730" name="Text Box 8"/>
          <p:cNvSpPr txBox="1">
            <a:spLocks noChangeArrowheads="1"/>
          </p:cNvSpPr>
          <p:nvPr/>
        </p:nvSpPr>
        <p:spPr bwMode="auto">
          <a:xfrm>
            <a:off x="758825" y="1916113"/>
            <a:ext cx="1877437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 smtClean="0"/>
              <a:t>                        </a:t>
            </a:r>
            <a:endParaRPr lang="nl-NL" sz="2000" b="1" dirty="0"/>
          </a:p>
        </p:txBody>
      </p:sp>
      <p:sp>
        <p:nvSpPr>
          <p:cNvPr id="30731" name="Text Box 9"/>
          <p:cNvSpPr txBox="1">
            <a:spLocks noChangeArrowheads="1"/>
          </p:cNvSpPr>
          <p:nvPr/>
        </p:nvSpPr>
        <p:spPr bwMode="auto">
          <a:xfrm>
            <a:off x="739775" y="3592513"/>
            <a:ext cx="2300630" cy="70788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 smtClean="0"/>
              <a:t>      </a:t>
            </a:r>
          </a:p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     </a:t>
            </a:r>
            <a:endParaRPr lang="nl-NL" sz="2000" b="1" dirty="0"/>
          </a:p>
        </p:txBody>
      </p:sp>
      <p:sp>
        <p:nvSpPr>
          <p:cNvPr id="30732" name="Text Box 10"/>
          <p:cNvSpPr txBox="1">
            <a:spLocks noChangeArrowheads="1"/>
          </p:cNvSpPr>
          <p:nvPr/>
        </p:nvSpPr>
        <p:spPr bwMode="auto">
          <a:xfrm>
            <a:off x="4565650" y="3629025"/>
            <a:ext cx="2441694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       </a:t>
            </a:r>
            <a:endParaRPr lang="nl-NL" sz="2000" b="1" dirty="0"/>
          </a:p>
        </p:txBody>
      </p:sp>
      <p:sp>
        <p:nvSpPr>
          <p:cNvPr id="30733" name="Text Box 11"/>
          <p:cNvSpPr txBox="1">
            <a:spLocks noChangeArrowheads="1"/>
          </p:cNvSpPr>
          <p:nvPr/>
        </p:nvSpPr>
        <p:spPr bwMode="auto">
          <a:xfrm>
            <a:off x="3406775" y="4887913"/>
            <a:ext cx="1595309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</a:t>
            </a:r>
            <a:endParaRPr lang="nl-NL" sz="2000" b="1" dirty="0"/>
          </a:p>
        </p:txBody>
      </p:sp>
      <p:sp>
        <p:nvSpPr>
          <p:cNvPr id="30734" name="Text Box 12"/>
          <p:cNvSpPr txBox="1">
            <a:spLocks noChangeArrowheads="1"/>
          </p:cNvSpPr>
          <p:nvPr/>
        </p:nvSpPr>
        <p:spPr bwMode="auto">
          <a:xfrm>
            <a:off x="1187450" y="5838825"/>
            <a:ext cx="1877437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</a:t>
            </a:r>
            <a:endParaRPr lang="nl-NL" sz="2000" b="1" dirty="0"/>
          </a:p>
        </p:txBody>
      </p:sp>
      <p:sp>
        <p:nvSpPr>
          <p:cNvPr id="30735" name="Text Box 13"/>
          <p:cNvSpPr txBox="1">
            <a:spLocks noChangeArrowheads="1"/>
          </p:cNvSpPr>
          <p:nvPr/>
        </p:nvSpPr>
        <p:spPr bwMode="auto">
          <a:xfrm>
            <a:off x="5326063" y="5791200"/>
            <a:ext cx="2935419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              </a:t>
            </a:r>
            <a:endParaRPr lang="nl-NL" sz="2000" b="1" dirty="0"/>
          </a:p>
        </p:txBody>
      </p:sp>
      <p:sp>
        <p:nvSpPr>
          <p:cNvPr id="30736" name="AutoShape 14"/>
          <p:cNvSpPr>
            <a:spLocks noChangeArrowheads="1"/>
          </p:cNvSpPr>
          <p:nvPr/>
        </p:nvSpPr>
        <p:spPr bwMode="auto">
          <a:xfrm>
            <a:off x="2584450" y="1066800"/>
            <a:ext cx="1752600" cy="381000"/>
          </a:xfrm>
          <a:prstGeom prst="rightArrow">
            <a:avLst>
              <a:gd name="adj1" fmla="val 50000"/>
              <a:gd name="adj2" fmla="val 11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7" name="AutoShape 15"/>
          <p:cNvSpPr>
            <a:spLocks noChangeArrowheads="1"/>
          </p:cNvSpPr>
          <p:nvPr/>
        </p:nvSpPr>
        <p:spPr bwMode="auto">
          <a:xfrm rot="10800000">
            <a:off x="2660650" y="1905000"/>
            <a:ext cx="1752600" cy="381000"/>
          </a:xfrm>
          <a:prstGeom prst="rightArrow">
            <a:avLst>
              <a:gd name="adj1" fmla="val 50000"/>
              <a:gd name="adj2" fmla="val 11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8" name="AutoShape 16"/>
          <p:cNvSpPr>
            <a:spLocks noChangeArrowheads="1"/>
          </p:cNvSpPr>
          <p:nvPr/>
        </p:nvSpPr>
        <p:spPr bwMode="auto">
          <a:xfrm rot="5400000">
            <a:off x="5899150" y="1485900"/>
            <a:ext cx="457200" cy="381000"/>
          </a:xfrm>
          <a:prstGeom prst="rightArrow">
            <a:avLst>
              <a:gd name="adj1" fmla="val 50000"/>
              <a:gd name="adj2" fmla="val 3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9" name="AutoShape 17"/>
          <p:cNvSpPr>
            <a:spLocks noChangeArrowheads="1"/>
          </p:cNvSpPr>
          <p:nvPr/>
        </p:nvSpPr>
        <p:spPr bwMode="auto">
          <a:xfrm rot="5400000">
            <a:off x="1060450" y="2743200"/>
            <a:ext cx="1143000" cy="3810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0" name="Text Box 19"/>
          <p:cNvSpPr txBox="1">
            <a:spLocks noChangeArrowheads="1"/>
          </p:cNvSpPr>
          <p:nvPr/>
        </p:nvSpPr>
        <p:spPr bwMode="auto">
          <a:xfrm>
            <a:off x="4610100" y="2895600"/>
            <a:ext cx="1454244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</a:t>
            </a:r>
            <a:endParaRPr lang="nl-NL" sz="2000" b="1" dirty="0"/>
          </a:p>
        </p:txBody>
      </p:sp>
      <p:sp>
        <p:nvSpPr>
          <p:cNvPr id="30741" name="Line 20"/>
          <p:cNvSpPr>
            <a:spLocks noChangeShapeType="1"/>
          </p:cNvSpPr>
          <p:nvPr/>
        </p:nvSpPr>
        <p:spPr bwMode="auto">
          <a:xfrm flipH="1">
            <a:off x="6089650" y="3124200"/>
            <a:ext cx="4572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42" name="Text Box 21"/>
          <p:cNvSpPr txBox="1">
            <a:spLocks noChangeArrowheads="1"/>
          </p:cNvSpPr>
          <p:nvPr/>
        </p:nvSpPr>
        <p:spPr bwMode="auto">
          <a:xfrm>
            <a:off x="6516688" y="2773363"/>
            <a:ext cx="1980029" cy="646331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b="1" dirty="0" smtClean="0"/>
          </a:p>
          <a:p>
            <a:pPr eaLnBrk="1" hangingPunct="1"/>
            <a:r>
              <a:rPr lang="nl-NL" b="1" dirty="0"/>
              <a:t> </a:t>
            </a:r>
            <a:r>
              <a:rPr lang="nl-NL" b="1" dirty="0" smtClean="0"/>
              <a:t>                           </a:t>
            </a:r>
            <a:endParaRPr lang="nl-NL" b="1" dirty="0"/>
          </a:p>
        </p:txBody>
      </p:sp>
      <p:sp>
        <p:nvSpPr>
          <p:cNvPr id="30743" name="Line 22"/>
          <p:cNvSpPr>
            <a:spLocks noChangeShapeType="1"/>
          </p:cNvSpPr>
          <p:nvPr/>
        </p:nvSpPr>
        <p:spPr bwMode="auto">
          <a:xfrm rot="10800000" flipH="1">
            <a:off x="3203575" y="4508500"/>
            <a:ext cx="1066800" cy="11113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44" name="AutoShape 23"/>
          <p:cNvSpPr>
            <a:spLocks noChangeArrowheads="1"/>
          </p:cNvSpPr>
          <p:nvPr/>
        </p:nvSpPr>
        <p:spPr bwMode="auto">
          <a:xfrm>
            <a:off x="3117850" y="3657600"/>
            <a:ext cx="1371600" cy="381000"/>
          </a:xfrm>
          <a:prstGeom prst="rightArrow">
            <a:avLst>
              <a:gd name="adj1" fmla="val 50000"/>
              <a:gd name="adj2" fmla="val 9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5" name="Text Box 24"/>
          <p:cNvSpPr txBox="1">
            <a:spLocks noChangeArrowheads="1"/>
          </p:cNvSpPr>
          <p:nvPr/>
        </p:nvSpPr>
        <p:spPr bwMode="auto">
          <a:xfrm>
            <a:off x="5099050" y="4114800"/>
            <a:ext cx="1242648" cy="70788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</a:t>
            </a:r>
          </a:p>
          <a:p>
            <a:pPr eaLnBrk="1" hangingPunct="1"/>
            <a:endParaRPr lang="nl-NL" sz="2000" b="1" dirty="0"/>
          </a:p>
        </p:txBody>
      </p:sp>
      <p:sp>
        <p:nvSpPr>
          <p:cNvPr id="30747" name="AutoShape 26"/>
          <p:cNvSpPr>
            <a:spLocks noChangeArrowheads="1"/>
          </p:cNvSpPr>
          <p:nvPr/>
        </p:nvSpPr>
        <p:spPr bwMode="auto">
          <a:xfrm rot="8100000">
            <a:off x="4065588" y="4343400"/>
            <a:ext cx="914400" cy="381000"/>
          </a:xfrm>
          <a:prstGeom prst="rightArrow">
            <a:avLst>
              <a:gd name="adj1" fmla="val 50000"/>
              <a:gd name="adj2" fmla="val 6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8" name="AutoShape 27"/>
          <p:cNvSpPr>
            <a:spLocks noChangeArrowheads="1"/>
          </p:cNvSpPr>
          <p:nvPr/>
        </p:nvSpPr>
        <p:spPr bwMode="auto">
          <a:xfrm rot="5400000">
            <a:off x="3841750" y="5448300"/>
            <a:ext cx="609600" cy="381000"/>
          </a:xfrm>
          <a:prstGeom prst="rightArrow">
            <a:avLst>
              <a:gd name="adj1" fmla="val 50000"/>
              <a:gd name="adj2" fmla="val 4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9" name="Text Box 28"/>
          <p:cNvSpPr txBox="1">
            <a:spLocks noChangeArrowheads="1"/>
          </p:cNvSpPr>
          <p:nvPr/>
        </p:nvSpPr>
        <p:spPr bwMode="auto">
          <a:xfrm>
            <a:off x="1258888" y="4365625"/>
            <a:ext cx="1947969" cy="40011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</a:t>
            </a:r>
            <a:endParaRPr lang="nl-NL" sz="2000" b="1" dirty="0"/>
          </a:p>
        </p:txBody>
      </p:sp>
      <p:sp>
        <p:nvSpPr>
          <p:cNvPr id="30750" name="Line 29"/>
          <p:cNvSpPr>
            <a:spLocks noChangeShapeType="1"/>
          </p:cNvSpPr>
          <p:nvPr/>
        </p:nvSpPr>
        <p:spPr bwMode="auto">
          <a:xfrm rot="16200000" flipH="1">
            <a:off x="5137150" y="3467100"/>
            <a:ext cx="381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08959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2"/>
    </mc:Choice>
    <mc:Fallback xmlns="">
      <p:transition spd="slow" advTm="592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0738" y="188913"/>
            <a:ext cx="8323262" cy="5000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nl-NL" smtClean="0"/>
              <a:t>Bloedstolling (bloedstelping)</a:t>
            </a:r>
          </a:p>
        </p:txBody>
      </p:sp>
      <p:sp>
        <p:nvSpPr>
          <p:cNvPr id="30725" name="Text Box 3"/>
          <p:cNvSpPr txBox="1">
            <a:spLocks noChangeArrowheads="1"/>
          </p:cNvSpPr>
          <p:nvPr/>
        </p:nvSpPr>
        <p:spPr bwMode="auto">
          <a:xfrm>
            <a:off x="6918325" y="3059113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sz="2000" b="1"/>
          </a:p>
        </p:txBody>
      </p:sp>
      <p:sp>
        <p:nvSpPr>
          <p:cNvPr id="30726" name="Line 4"/>
          <p:cNvSpPr>
            <a:spLocks noChangeShapeType="1"/>
          </p:cNvSpPr>
          <p:nvPr/>
        </p:nvSpPr>
        <p:spPr bwMode="auto">
          <a:xfrm>
            <a:off x="3117850" y="6019800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27" name="Text Box 5"/>
          <p:cNvSpPr txBox="1">
            <a:spLocks noChangeArrowheads="1"/>
          </p:cNvSpPr>
          <p:nvPr/>
        </p:nvSpPr>
        <p:spPr bwMode="auto">
          <a:xfrm>
            <a:off x="1284288" y="1038225"/>
            <a:ext cx="1071562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1 wond</a:t>
            </a:r>
          </a:p>
        </p:txBody>
      </p:sp>
      <p:sp>
        <p:nvSpPr>
          <p:cNvPr id="30728" name="Text Box 6"/>
          <p:cNvSpPr txBox="1">
            <a:spLocks noChangeArrowheads="1"/>
          </p:cNvSpPr>
          <p:nvPr/>
        </p:nvSpPr>
        <p:spPr bwMode="auto">
          <a:xfrm>
            <a:off x="4565650" y="1038225"/>
            <a:ext cx="2917825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2 vaatwand constrictie</a:t>
            </a:r>
          </a:p>
        </p:txBody>
      </p:sp>
      <p:sp>
        <p:nvSpPr>
          <p:cNvPr id="30729" name="Text Box 7"/>
          <p:cNvSpPr txBox="1">
            <a:spLocks noChangeArrowheads="1"/>
          </p:cNvSpPr>
          <p:nvPr/>
        </p:nvSpPr>
        <p:spPr bwMode="auto">
          <a:xfrm>
            <a:off x="4565650" y="1916113"/>
            <a:ext cx="3878263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3 bloedplaatjes blijven hangen</a:t>
            </a:r>
          </a:p>
        </p:txBody>
      </p:sp>
      <p:sp>
        <p:nvSpPr>
          <p:cNvPr id="30730" name="Text Box 8"/>
          <p:cNvSpPr txBox="1">
            <a:spLocks noChangeArrowheads="1"/>
          </p:cNvSpPr>
          <p:nvPr/>
        </p:nvSpPr>
        <p:spPr bwMode="auto">
          <a:xfrm>
            <a:off x="758825" y="1916113"/>
            <a:ext cx="1877437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 smtClean="0"/>
              <a:t>                        </a:t>
            </a:r>
            <a:endParaRPr lang="nl-NL" sz="2000" b="1" dirty="0"/>
          </a:p>
        </p:txBody>
      </p:sp>
      <p:sp>
        <p:nvSpPr>
          <p:cNvPr id="30731" name="Text Box 9"/>
          <p:cNvSpPr txBox="1">
            <a:spLocks noChangeArrowheads="1"/>
          </p:cNvSpPr>
          <p:nvPr/>
        </p:nvSpPr>
        <p:spPr bwMode="auto">
          <a:xfrm>
            <a:off x="739775" y="3592513"/>
            <a:ext cx="2300630" cy="70788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 smtClean="0"/>
              <a:t>      </a:t>
            </a:r>
          </a:p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     </a:t>
            </a:r>
            <a:endParaRPr lang="nl-NL" sz="2000" b="1" dirty="0"/>
          </a:p>
        </p:txBody>
      </p:sp>
      <p:sp>
        <p:nvSpPr>
          <p:cNvPr id="30732" name="Text Box 10"/>
          <p:cNvSpPr txBox="1">
            <a:spLocks noChangeArrowheads="1"/>
          </p:cNvSpPr>
          <p:nvPr/>
        </p:nvSpPr>
        <p:spPr bwMode="auto">
          <a:xfrm>
            <a:off x="4565650" y="3629025"/>
            <a:ext cx="2441694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       </a:t>
            </a:r>
            <a:endParaRPr lang="nl-NL" sz="2000" b="1" dirty="0"/>
          </a:p>
        </p:txBody>
      </p:sp>
      <p:sp>
        <p:nvSpPr>
          <p:cNvPr id="30733" name="Text Box 11"/>
          <p:cNvSpPr txBox="1">
            <a:spLocks noChangeArrowheads="1"/>
          </p:cNvSpPr>
          <p:nvPr/>
        </p:nvSpPr>
        <p:spPr bwMode="auto">
          <a:xfrm>
            <a:off x="3406775" y="4887913"/>
            <a:ext cx="1595309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</a:t>
            </a:r>
            <a:endParaRPr lang="nl-NL" sz="2000" b="1" dirty="0"/>
          </a:p>
        </p:txBody>
      </p:sp>
      <p:sp>
        <p:nvSpPr>
          <p:cNvPr id="30734" name="Text Box 12"/>
          <p:cNvSpPr txBox="1">
            <a:spLocks noChangeArrowheads="1"/>
          </p:cNvSpPr>
          <p:nvPr/>
        </p:nvSpPr>
        <p:spPr bwMode="auto">
          <a:xfrm>
            <a:off x="1187450" y="5838825"/>
            <a:ext cx="1877437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</a:t>
            </a:r>
            <a:endParaRPr lang="nl-NL" sz="2000" b="1" dirty="0"/>
          </a:p>
        </p:txBody>
      </p:sp>
      <p:sp>
        <p:nvSpPr>
          <p:cNvPr id="30735" name="Text Box 13"/>
          <p:cNvSpPr txBox="1">
            <a:spLocks noChangeArrowheads="1"/>
          </p:cNvSpPr>
          <p:nvPr/>
        </p:nvSpPr>
        <p:spPr bwMode="auto">
          <a:xfrm>
            <a:off x="5326063" y="5791200"/>
            <a:ext cx="2935419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              </a:t>
            </a:r>
            <a:endParaRPr lang="nl-NL" sz="2000" b="1" dirty="0"/>
          </a:p>
        </p:txBody>
      </p:sp>
      <p:sp>
        <p:nvSpPr>
          <p:cNvPr id="30736" name="AutoShape 14"/>
          <p:cNvSpPr>
            <a:spLocks noChangeArrowheads="1"/>
          </p:cNvSpPr>
          <p:nvPr/>
        </p:nvSpPr>
        <p:spPr bwMode="auto">
          <a:xfrm>
            <a:off x="2584450" y="1066800"/>
            <a:ext cx="1752600" cy="381000"/>
          </a:xfrm>
          <a:prstGeom prst="rightArrow">
            <a:avLst>
              <a:gd name="adj1" fmla="val 50000"/>
              <a:gd name="adj2" fmla="val 11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7" name="AutoShape 15"/>
          <p:cNvSpPr>
            <a:spLocks noChangeArrowheads="1"/>
          </p:cNvSpPr>
          <p:nvPr/>
        </p:nvSpPr>
        <p:spPr bwMode="auto">
          <a:xfrm rot="10800000">
            <a:off x="2660650" y="1905000"/>
            <a:ext cx="1752600" cy="381000"/>
          </a:xfrm>
          <a:prstGeom prst="rightArrow">
            <a:avLst>
              <a:gd name="adj1" fmla="val 50000"/>
              <a:gd name="adj2" fmla="val 11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8" name="AutoShape 16"/>
          <p:cNvSpPr>
            <a:spLocks noChangeArrowheads="1"/>
          </p:cNvSpPr>
          <p:nvPr/>
        </p:nvSpPr>
        <p:spPr bwMode="auto">
          <a:xfrm rot="5400000">
            <a:off x="5899150" y="1485900"/>
            <a:ext cx="457200" cy="381000"/>
          </a:xfrm>
          <a:prstGeom prst="rightArrow">
            <a:avLst>
              <a:gd name="adj1" fmla="val 50000"/>
              <a:gd name="adj2" fmla="val 3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9" name="AutoShape 17"/>
          <p:cNvSpPr>
            <a:spLocks noChangeArrowheads="1"/>
          </p:cNvSpPr>
          <p:nvPr/>
        </p:nvSpPr>
        <p:spPr bwMode="auto">
          <a:xfrm rot="5400000">
            <a:off x="1060450" y="2743200"/>
            <a:ext cx="1143000" cy="3810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0" name="Text Box 19"/>
          <p:cNvSpPr txBox="1">
            <a:spLocks noChangeArrowheads="1"/>
          </p:cNvSpPr>
          <p:nvPr/>
        </p:nvSpPr>
        <p:spPr bwMode="auto">
          <a:xfrm>
            <a:off x="4610100" y="2895600"/>
            <a:ext cx="1454244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</a:t>
            </a:r>
            <a:endParaRPr lang="nl-NL" sz="2000" b="1" dirty="0"/>
          </a:p>
        </p:txBody>
      </p:sp>
      <p:sp>
        <p:nvSpPr>
          <p:cNvPr id="30741" name="Line 20"/>
          <p:cNvSpPr>
            <a:spLocks noChangeShapeType="1"/>
          </p:cNvSpPr>
          <p:nvPr/>
        </p:nvSpPr>
        <p:spPr bwMode="auto">
          <a:xfrm flipH="1">
            <a:off x="6089650" y="3124200"/>
            <a:ext cx="4572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42" name="Text Box 21"/>
          <p:cNvSpPr txBox="1">
            <a:spLocks noChangeArrowheads="1"/>
          </p:cNvSpPr>
          <p:nvPr/>
        </p:nvSpPr>
        <p:spPr bwMode="auto">
          <a:xfrm>
            <a:off x="6516688" y="2773363"/>
            <a:ext cx="1980029" cy="646331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b="1" dirty="0" smtClean="0"/>
          </a:p>
          <a:p>
            <a:pPr eaLnBrk="1" hangingPunct="1"/>
            <a:r>
              <a:rPr lang="nl-NL" b="1" dirty="0"/>
              <a:t> </a:t>
            </a:r>
            <a:r>
              <a:rPr lang="nl-NL" b="1" dirty="0" smtClean="0"/>
              <a:t>                           </a:t>
            </a:r>
            <a:endParaRPr lang="nl-NL" b="1" dirty="0"/>
          </a:p>
        </p:txBody>
      </p:sp>
      <p:sp>
        <p:nvSpPr>
          <p:cNvPr id="30743" name="Line 22"/>
          <p:cNvSpPr>
            <a:spLocks noChangeShapeType="1"/>
          </p:cNvSpPr>
          <p:nvPr/>
        </p:nvSpPr>
        <p:spPr bwMode="auto">
          <a:xfrm rot="10800000" flipH="1">
            <a:off x="3203575" y="4508500"/>
            <a:ext cx="1066800" cy="11113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44" name="AutoShape 23"/>
          <p:cNvSpPr>
            <a:spLocks noChangeArrowheads="1"/>
          </p:cNvSpPr>
          <p:nvPr/>
        </p:nvSpPr>
        <p:spPr bwMode="auto">
          <a:xfrm>
            <a:off x="3117850" y="3657600"/>
            <a:ext cx="1371600" cy="381000"/>
          </a:xfrm>
          <a:prstGeom prst="rightArrow">
            <a:avLst>
              <a:gd name="adj1" fmla="val 50000"/>
              <a:gd name="adj2" fmla="val 9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5" name="Text Box 24"/>
          <p:cNvSpPr txBox="1">
            <a:spLocks noChangeArrowheads="1"/>
          </p:cNvSpPr>
          <p:nvPr/>
        </p:nvSpPr>
        <p:spPr bwMode="auto">
          <a:xfrm>
            <a:off x="5099050" y="4114800"/>
            <a:ext cx="1242648" cy="70788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</a:t>
            </a:r>
          </a:p>
          <a:p>
            <a:pPr eaLnBrk="1" hangingPunct="1"/>
            <a:endParaRPr lang="nl-NL" sz="2000" b="1" dirty="0"/>
          </a:p>
        </p:txBody>
      </p:sp>
      <p:sp>
        <p:nvSpPr>
          <p:cNvPr id="30747" name="AutoShape 26"/>
          <p:cNvSpPr>
            <a:spLocks noChangeArrowheads="1"/>
          </p:cNvSpPr>
          <p:nvPr/>
        </p:nvSpPr>
        <p:spPr bwMode="auto">
          <a:xfrm rot="8100000">
            <a:off x="4065588" y="4343400"/>
            <a:ext cx="914400" cy="381000"/>
          </a:xfrm>
          <a:prstGeom prst="rightArrow">
            <a:avLst>
              <a:gd name="adj1" fmla="val 50000"/>
              <a:gd name="adj2" fmla="val 6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8" name="AutoShape 27"/>
          <p:cNvSpPr>
            <a:spLocks noChangeArrowheads="1"/>
          </p:cNvSpPr>
          <p:nvPr/>
        </p:nvSpPr>
        <p:spPr bwMode="auto">
          <a:xfrm rot="5400000">
            <a:off x="3841750" y="5448300"/>
            <a:ext cx="609600" cy="381000"/>
          </a:xfrm>
          <a:prstGeom prst="rightArrow">
            <a:avLst>
              <a:gd name="adj1" fmla="val 50000"/>
              <a:gd name="adj2" fmla="val 4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9" name="Text Box 28"/>
          <p:cNvSpPr txBox="1">
            <a:spLocks noChangeArrowheads="1"/>
          </p:cNvSpPr>
          <p:nvPr/>
        </p:nvSpPr>
        <p:spPr bwMode="auto">
          <a:xfrm>
            <a:off x="1258888" y="4365625"/>
            <a:ext cx="1947969" cy="40011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</a:t>
            </a:r>
            <a:endParaRPr lang="nl-NL" sz="2000" b="1" dirty="0"/>
          </a:p>
        </p:txBody>
      </p:sp>
      <p:sp>
        <p:nvSpPr>
          <p:cNvPr id="30750" name="Line 29"/>
          <p:cNvSpPr>
            <a:spLocks noChangeShapeType="1"/>
          </p:cNvSpPr>
          <p:nvPr/>
        </p:nvSpPr>
        <p:spPr bwMode="auto">
          <a:xfrm rot="16200000" flipH="1">
            <a:off x="5137150" y="3467100"/>
            <a:ext cx="381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8258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2"/>
    </mc:Choice>
    <mc:Fallback xmlns="">
      <p:transition spd="slow" advTm="592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0738" y="188913"/>
            <a:ext cx="8323262" cy="5000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nl-NL" smtClean="0"/>
              <a:t>Bloedstolling (bloedstelping)</a:t>
            </a:r>
          </a:p>
        </p:txBody>
      </p:sp>
      <p:sp>
        <p:nvSpPr>
          <p:cNvPr id="30725" name="Text Box 3"/>
          <p:cNvSpPr txBox="1">
            <a:spLocks noChangeArrowheads="1"/>
          </p:cNvSpPr>
          <p:nvPr/>
        </p:nvSpPr>
        <p:spPr bwMode="auto">
          <a:xfrm>
            <a:off x="6918325" y="3059113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sz="2000" b="1"/>
          </a:p>
        </p:txBody>
      </p:sp>
      <p:sp>
        <p:nvSpPr>
          <p:cNvPr id="30726" name="Line 4"/>
          <p:cNvSpPr>
            <a:spLocks noChangeShapeType="1"/>
          </p:cNvSpPr>
          <p:nvPr/>
        </p:nvSpPr>
        <p:spPr bwMode="auto">
          <a:xfrm>
            <a:off x="3117850" y="6019800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27" name="Text Box 5"/>
          <p:cNvSpPr txBox="1">
            <a:spLocks noChangeArrowheads="1"/>
          </p:cNvSpPr>
          <p:nvPr/>
        </p:nvSpPr>
        <p:spPr bwMode="auto">
          <a:xfrm>
            <a:off x="1284288" y="1038225"/>
            <a:ext cx="1071562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1 wond</a:t>
            </a:r>
          </a:p>
        </p:txBody>
      </p:sp>
      <p:sp>
        <p:nvSpPr>
          <p:cNvPr id="30728" name="Text Box 6"/>
          <p:cNvSpPr txBox="1">
            <a:spLocks noChangeArrowheads="1"/>
          </p:cNvSpPr>
          <p:nvPr/>
        </p:nvSpPr>
        <p:spPr bwMode="auto">
          <a:xfrm>
            <a:off x="4565650" y="1038225"/>
            <a:ext cx="2917825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2 vaatwand constrictie</a:t>
            </a:r>
          </a:p>
        </p:txBody>
      </p:sp>
      <p:sp>
        <p:nvSpPr>
          <p:cNvPr id="30729" name="Text Box 7"/>
          <p:cNvSpPr txBox="1">
            <a:spLocks noChangeArrowheads="1"/>
          </p:cNvSpPr>
          <p:nvPr/>
        </p:nvSpPr>
        <p:spPr bwMode="auto">
          <a:xfrm>
            <a:off x="4565650" y="1916113"/>
            <a:ext cx="3878263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3 bloedplaatjes blijven hangen</a:t>
            </a:r>
          </a:p>
        </p:txBody>
      </p:sp>
      <p:sp>
        <p:nvSpPr>
          <p:cNvPr id="30730" name="Text Box 8"/>
          <p:cNvSpPr txBox="1">
            <a:spLocks noChangeArrowheads="1"/>
          </p:cNvSpPr>
          <p:nvPr/>
        </p:nvSpPr>
        <p:spPr bwMode="auto">
          <a:xfrm>
            <a:off x="758825" y="1916113"/>
            <a:ext cx="1749425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 smtClean="0"/>
              <a:t>4 gaan kapot</a:t>
            </a:r>
            <a:endParaRPr lang="nl-NL" sz="2000" b="1" dirty="0"/>
          </a:p>
        </p:txBody>
      </p:sp>
      <p:sp>
        <p:nvSpPr>
          <p:cNvPr id="30731" name="Text Box 9"/>
          <p:cNvSpPr txBox="1">
            <a:spLocks noChangeArrowheads="1"/>
          </p:cNvSpPr>
          <p:nvPr/>
        </p:nvSpPr>
        <p:spPr bwMode="auto">
          <a:xfrm>
            <a:off x="739775" y="3592513"/>
            <a:ext cx="2300630" cy="70788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 smtClean="0"/>
              <a:t>      </a:t>
            </a:r>
          </a:p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     </a:t>
            </a:r>
            <a:endParaRPr lang="nl-NL" sz="2000" b="1" dirty="0"/>
          </a:p>
        </p:txBody>
      </p:sp>
      <p:sp>
        <p:nvSpPr>
          <p:cNvPr id="30732" name="Text Box 10"/>
          <p:cNvSpPr txBox="1">
            <a:spLocks noChangeArrowheads="1"/>
          </p:cNvSpPr>
          <p:nvPr/>
        </p:nvSpPr>
        <p:spPr bwMode="auto">
          <a:xfrm>
            <a:off x="4565650" y="3629025"/>
            <a:ext cx="2441694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       </a:t>
            </a:r>
            <a:endParaRPr lang="nl-NL" sz="2000" b="1" dirty="0"/>
          </a:p>
        </p:txBody>
      </p:sp>
      <p:sp>
        <p:nvSpPr>
          <p:cNvPr id="30733" name="Text Box 11"/>
          <p:cNvSpPr txBox="1">
            <a:spLocks noChangeArrowheads="1"/>
          </p:cNvSpPr>
          <p:nvPr/>
        </p:nvSpPr>
        <p:spPr bwMode="auto">
          <a:xfrm>
            <a:off x="3406775" y="4887913"/>
            <a:ext cx="1595309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</a:t>
            </a:r>
            <a:endParaRPr lang="nl-NL" sz="2000" b="1" dirty="0"/>
          </a:p>
        </p:txBody>
      </p:sp>
      <p:sp>
        <p:nvSpPr>
          <p:cNvPr id="30734" name="Text Box 12"/>
          <p:cNvSpPr txBox="1">
            <a:spLocks noChangeArrowheads="1"/>
          </p:cNvSpPr>
          <p:nvPr/>
        </p:nvSpPr>
        <p:spPr bwMode="auto">
          <a:xfrm>
            <a:off x="1187450" y="5838825"/>
            <a:ext cx="1877437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</a:t>
            </a:r>
            <a:endParaRPr lang="nl-NL" sz="2000" b="1" dirty="0"/>
          </a:p>
        </p:txBody>
      </p:sp>
      <p:sp>
        <p:nvSpPr>
          <p:cNvPr id="30735" name="Text Box 13"/>
          <p:cNvSpPr txBox="1">
            <a:spLocks noChangeArrowheads="1"/>
          </p:cNvSpPr>
          <p:nvPr/>
        </p:nvSpPr>
        <p:spPr bwMode="auto">
          <a:xfrm>
            <a:off x="5326063" y="5791200"/>
            <a:ext cx="2935419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              </a:t>
            </a:r>
            <a:endParaRPr lang="nl-NL" sz="2000" b="1" dirty="0"/>
          </a:p>
        </p:txBody>
      </p:sp>
      <p:sp>
        <p:nvSpPr>
          <p:cNvPr id="30736" name="AutoShape 14"/>
          <p:cNvSpPr>
            <a:spLocks noChangeArrowheads="1"/>
          </p:cNvSpPr>
          <p:nvPr/>
        </p:nvSpPr>
        <p:spPr bwMode="auto">
          <a:xfrm>
            <a:off x="2584450" y="1066800"/>
            <a:ext cx="1752600" cy="381000"/>
          </a:xfrm>
          <a:prstGeom prst="rightArrow">
            <a:avLst>
              <a:gd name="adj1" fmla="val 50000"/>
              <a:gd name="adj2" fmla="val 11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7" name="AutoShape 15"/>
          <p:cNvSpPr>
            <a:spLocks noChangeArrowheads="1"/>
          </p:cNvSpPr>
          <p:nvPr/>
        </p:nvSpPr>
        <p:spPr bwMode="auto">
          <a:xfrm rot="10800000">
            <a:off x="2660650" y="1905000"/>
            <a:ext cx="1752600" cy="381000"/>
          </a:xfrm>
          <a:prstGeom prst="rightArrow">
            <a:avLst>
              <a:gd name="adj1" fmla="val 50000"/>
              <a:gd name="adj2" fmla="val 11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8" name="AutoShape 16"/>
          <p:cNvSpPr>
            <a:spLocks noChangeArrowheads="1"/>
          </p:cNvSpPr>
          <p:nvPr/>
        </p:nvSpPr>
        <p:spPr bwMode="auto">
          <a:xfrm rot="5400000">
            <a:off x="5899150" y="1485900"/>
            <a:ext cx="457200" cy="381000"/>
          </a:xfrm>
          <a:prstGeom prst="rightArrow">
            <a:avLst>
              <a:gd name="adj1" fmla="val 50000"/>
              <a:gd name="adj2" fmla="val 3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9" name="AutoShape 17"/>
          <p:cNvSpPr>
            <a:spLocks noChangeArrowheads="1"/>
          </p:cNvSpPr>
          <p:nvPr/>
        </p:nvSpPr>
        <p:spPr bwMode="auto">
          <a:xfrm rot="5400000">
            <a:off x="1060450" y="2743200"/>
            <a:ext cx="1143000" cy="3810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0" name="Text Box 19"/>
          <p:cNvSpPr txBox="1">
            <a:spLocks noChangeArrowheads="1"/>
          </p:cNvSpPr>
          <p:nvPr/>
        </p:nvSpPr>
        <p:spPr bwMode="auto">
          <a:xfrm>
            <a:off x="4610100" y="2895600"/>
            <a:ext cx="1454244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</a:t>
            </a:r>
            <a:endParaRPr lang="nl-NL" sz="2000" b="1" dirty="0"/>
          </a:p>
        </p:txBody>
      </p:sp>
      <p:sp>
        <p:nvSpPr>
          <p:cNvPr id="30741" name="Line 20"/>
          <p:cNvSpPr>
            <a:spLocks noChangeShapeType="1"/>
          </p:cNvSpPr>
          <p:nvPr/>
        </p:nvSpPr>
        <p:spPr bwMode="auto">
          <a:xfrm flipH="1">
            <a:off x="6089650" y="3124200"/>
            <a:ext cx="4572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42" name="Text Box 21"/>
          <p:cNvSpPr txBox="1">
            <a:spLocks noChangeArrowheads="1"/>
          </p:cNvSpPr>
          <p:nvPr/>
        </p:nvSpPr>
        <p:spPr bwMode="auto">
          <a:xfrm>
            <a:off x="6516688" y="2773363"/>
            <a:ext cx="1980029" cy="646331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b="1" dirty="0" smtClean="0"/>
          </a:p>
          <a:p>
            <a:pPr eaLnBrk="1" hangingPunct="1"/>
            <a:r>
              <a:rPr lang="nl-NL" b="1" dirty="0"/>
              <a:t> </a:t>
            </a:r>
            <a:r>
              <a:rPr lang="nl-NL" b="1" dirty="0" smtClean="0"/>
              <a:t>                           </a:t>
            </a:r>
            <a:endParaRPr lang="nl-NL" b="1" dirty="0"/>
          </a:p>
        </p:txBody>
      </p:sp>
      <p:sp>
        <p:nvSpPr>
          <p:cNvPr id="30743" name="Line 22"/>
          <p:cNvSpPr>
            <a:spLocks noChangeShapeType="1"/>
          </p:cNvSpPr>
          <p:nvPr/>
        </p:nvSpPr>
        <p:spPr bwMode="auto">
          <a:xfrm rot="10800000" flipH="1">
            <a:off x="3203575" y="4508500"/>
            <a:ext cx="1066800" cy="11113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44" name="AutoShape 23"/>
          <p:cNvSpPr>
            <a:spLocks noChangeArrowheads="1"/>
          </p:cNvSpPr>
          <p:nvPr/>
        </p:nvSpPr>
        <p:spPr bwMode="auto">
          <a:xfrm>
            <a:off x="3117850" y="3657600"/>
            <a:ext cx="1371600" cy="381000"/>
          </a:xfrm>
          <a:prstGeom prst="rightArrow">
            <a:avLst>
              <a:gd name="adj1" fmla="val 50000"/>
              <a:gd name="adj2" fmla="val 9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5" name="Text Box 24"/>
          <p:cNvSpPr txBox="1">
            <a:spLocks noChangeArrowheads="1"/>
          </p:cNvSpPr>
          <p:nvPr/>
        </p:nvSpPr>
        <p:spPr bwMode="auto">
          <a:xfrm>
            <a:off x="5099050" y="4114800"/>
            <a:ext cx="1242648" cy="70788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</a:t>
            </a:r>
          </a:p>
          <a:p>
            <a:pPr eaLnBrk="1" hangingPunct="1"/>
            <a:endParaRPr lang="nl-NL" sz="2000" b="1" dirty="0"/>
          </a:p>
        </p:txBody>
      </p:sp>
      <p:sp>
        <p:nvSpPr>
          <p:cNvPr id="30747" name="AutoShape 26"/>
          <p:cNvSpPr>
            <a:spLocks noChangeArrowheads="1"/>
          </p:cNvSpPr>
          <p:nvPr/>
        </p:nvSpPr>
        <p:spPr bwMode="auto">
          <a:xfrm rot="8100000">
            <a:off x="4065588" y="4343400"/>
            <a:ext cx="914400" cy="381000"/>
          </a:xfrm>
          <a:prstGeom prst="rightArrow">
            <a:avLst>
              <a:gd name="adj1" fmla="val 50000"/>
              <a:gd name="adj2" fmla="val 6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8" name="AutoShape 27"/>
          <p:cNvSpPr>
            <a:spLocks noChangeArrowheads="1"/>
          </p:cNvSpPr>
          <p:nvPr/>
        </p:nvSpPr>
        <p:spPr bwMode="auto">
          <a:xfrm rot="5400000">
            <a:off x="3841750" y="5448300"/>
            <a:ext cx="609600" cy="381000"/>
          </a:xfrm>
          <a:prstGeom prst="rightArrow">
            <a:avLst>
              <a:gd name="adj1" fmla="val 50000"/>
              <a:gd name="adj2" fmla="val 4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9" name="Text Box 28"/>
          <p:cNvSpPr txBox="1">
            <a:spLocks noChangeArrowheads="1"/>
          </p:cNvSpPr>
          <p:nvPr/>
        </p:nvSpPr>
        <p:spPr bwMode="auto">
          <a:xfrm>
            <a:off x="1258888" y="4365625"/>
            <a:ext cx="1947969" cy="40011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</a:t>
            </a:r>
            <a:endParaRPr lang="nl-NL" sz="2000" b="1" dirty="0"/>
          </a:p>
        </p:txBody>
      </p:sp>
      <p:sp>
        <p:nvSpPr>
          <p:cNvPr id="30750" name="Line 29"/>
          <p:cNvSpPr>
            <a:spLocks noChangeShapeType="1"/>
          </p:cNvSpPr>
          <p:nvPr/>
        </p:nvSpPr>
        <p:spPr bwMode="auto">
          <a:xfrm rot="16200000" flipH="1">
            <a:off x="5137150" y="3467100"/>
            <a:ext cx="381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95671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2"/>
    </mc:Choice>
    <mc:Fallback xmlns="">
      <p:transition spd="slow" advTm="592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0738" y="188913"/>
            <a:ext cx="8323262" cy="5000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nl-NL" smtClean="0"/>
              <a:t>Bloedstolling (bloedstelping)</a:t>
            </a:r>
          </a:p>
        </p:txBody>
      </p:sp>
      <p:sp>
        <p:nvSpPr>
          <p:cNvPr id="30725" name="Text Box 3"/>
          <p:cNvSpPr txBox="1">
            <a:spLocks noChangeArrowheads="1"/>
          </p:cNvSpPr>
          <p:nvPr/>
        </p:nvSpPr>
        <p:spPr bwMode="auto">
          <a:xfrm>
            <a:off x="6918325" y="3059113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sz="2000" b="1"/>
          </a:p>
        </p:txBody>
      </p:sp>
      <p:sp>
        <p:nvSpPr>
          <p:cNvPr id="30726" name="Line 4"/>
          <p:cNvSpPr>
            <a:spLocks noChangeShapeType="1"/>
          </p:cNvSpPr>
          <p:nvPr/>
        </p:nvSpPr>
        <p:spPr bwMode="auto">
          <a:xfrm>
            <a:off x="3117850" y="6019800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27" name="Text Box 5"/>
          <p:cNvSpPr txBox="1">
            <a:spLocks noChangeArrowheads="1"/>
          </p:cNvSpPr>
          <p:nvPr/>
        </p:nvSpPr>
        <p:spPr bwMode="auto">
          <a:xfrm>
            <a:off x="1284288" y="1038225"/>
            <a:ext cx="1071562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1 wond</a:t>
            </a:r>
          </a:p>
        </p:txBody>
      </p:sp>
      <p:sp>
        <p:nvSpPr>
          <p:cNvPr id="30728" name="Text Box 6"/>
          <p:cNvSpPr txBox="1">
            <a:spLocks noChangeArrowheads="1"/>
          </p:cNvSpPr>
          <p:nvPr/>
        </p:nvSpPr>
        <p:spPr bwMode="auto">
          <a:xfrm>
            <a:off x="4565650" y="1038225"/>
            <a:ext cx="2917825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2 vaatwand constrictie</a:t>
            </a:r>
          </a:p>
        </p:txBody>
      </p:sp>
      <p:sp>
        <p:nvSpPr>
          <p:cNvPr id="30729" name="Text Box 7"/>
          <p:cNvSpPr txBox="1">
            <a:spLocks noChangeArrowheads="1"/>
          </p:cNvSpPr>
          <p:nvPr/>
        </p:nvSpPr>
        <p:spPr bwMode="auto">
          <a:xfrm>
            <a:off x="4565650" y="1916113"/>
            <a:ext cx="3878263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3 bloedplaatjes blijven hangen</a:t>
            </a:r>
          </a:p>
        </p:txBody>
      </p:sp>
      <p:sp>
        <p:nvSpPr>
          <p:cNvPr id="30730" name="Text Box 8"/>
          <p:cNvSpPr txBox="1">
            <a:spLocks noChangeArrowheads="1"/>
          </p:cNvSpPr>
          <p:nvPr/>
        </p:nvSpPr>
        <p:spPr bwMode="auto">
          <a:xfrm>
            <a:off x="758825" y="1916113"/>
            <a:ext cx="1749425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4 gaan kapot</a:t>
            </a:r>
          </a:p>
        </p:txBody>
      </p:sp>
      <p:sp>
        <p:nvSpPr>
          <p:cNvPr id="30731" name="Text Box 9"/>
          <p:cNvSpPr txBox="1">
            <a:spLocks noChangeArrowheads="1"/>
          </p:cNvSpPr>
          <p:nvPr/>
        </p:nvSpPr>
        <p:spPr bwMode="auto">
          <a:xfrm>
            <a:off x="739775" y="3592513"/>
            <a:ext cx="2241550" cy="7143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5 tromboplastine</a:t>
            </a:r>
          </a:p>
          <a:p>
            <a:pPr eaLnBrk="1" hangingPunct="1"/>
            <a:r>
              <a:rPr lang="nl-NL" sz="2000" b="1"/>
              <a:t>komt vrij</a:t>
            </a:r>
          </a:p>
        </p:txBody>
      </p:sp>
      <p:sp>
        <p:nvSpPr>
          <p:cNvPr id="30732" name="Text Box 10"/>
          <p:cNvSpPr txBox="1">
            <a:spLocks noChangeArrowheads="1"/>
          </p:cNvSpPr>
          <p:nvPr/>
        </p:nvSpPr>
        <p:spPr bwMode="auto">
          <a:xfrm>
            <a:off x="4565650" y="3629025"/>
            <a:ext cx="2441694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       </a:t>
            </a:r>
            <a:endParaRPr lang="nl-NL" sz="2000" b="1" dirty="0"/>
          </a:p>
        </p:txBody>
      </p:sp>
      <p:sp>
        <p:nvSpPr>
          <p:cNvPr id="30733" name="Text Box 11"/>
          <p:cNvSpPr txBox="1">
            <a:spLocks noChangeArrowheads="1"/>
          </p:cNvSpPr>
          <p:nvPr/>
        </p:nvSpPr>
        <p:spPr bwMode="auto">
          <a:xfrm>
            <a:off x="3406775" y="4887913"/>
            <a:ext cx="1595309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</a:t>
            </a:r>
            <a:endParaRPr lang="nl-NL" sz="2000" b="1" dirty="0"/>
          </a:p>
        </p:txBody>
      </p:sp>
      <p:sp>
        <p:nvSpPr>
          <p:cNvPr id="30734" name="Text Box 12"/>
          <p:cNvSpPr txBox="1">
            <a:spLocks noChangeArrowheads="1"/>
          </p:cNvSpPr>
          <p:nvPr/>
        </p:nvSpPr>
        <p:spPr bwMode="auto">
          <a:xfrm>
            <a:off x="1187450" y="5838825"/>
            <a:ext cx="1877437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</a:t>
            </a:r>
            <a:endParaRPr lang="nl-NL" sz="2000" b="1" dirty="0"/>
          </a:p>
        </p:txBody>
      </p:sp>
      <p:sp>
        <p:nvSpPr>
          <p:cNvPr id="30735" name="Text Box 13"/>
          <p:cNvSpPr txBox="1">
            <a:spLocks noChangeArrowheads="1"/>
          </p:cNvSpPr>
          <p:nvPr/>
        </p:nvSpPr>
        <p:spPr bwMode="auto">
          <a:xfrm>
            <a:off x="5326063" y="5791200"/>
            <a:ext cx="2935419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              </a:t>
            </a:r>
            <a:endParaRPr lang="nl-NL" sz="2000" b="1" dirty="0"/>
          </a:p>
        </p:txBody>
      </p:sp>
      <p:sp>
        <p:nvSpPr>
          <p:cNvPr id="30736" name="AutoShape 14"/>
          <p:cNvSpPr>
            <a:spLocks noChangeArrowheads="1"/>
          </p:cNvSpPr>
          <p:nvPr/>
        </p:nvSpPr>
        <p:spPr bwMode="auto">
          <a:xfrm>
            <a:off x="2584450" y="1066800"/>
            <a:ext cx="1752600" cy="381000"/>
          </a:xfrm>
          <a:prstGeom prst="rightArrow">
            <a:avLst>
              <a:gd name="adj1" fmla="val 50000"/>
              <a:gd name="adj2" fmla="val 11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7" name="AutoShape 15"/>
          <p:cNvSpPr>
            <a:spLocks noChangeArrowheads="1"/>
          </p:cNvSpPr>
          <p:nvPr/>
        </p:nvSpPr>
        <p:spPr bwMode="auto">
          <a:xfrm rot="10800000">
            <a:off x="2660650" y="1905000"/>
            <a:ext cx="1752600" cy="381000"/>
          </a:xfrm>
          <a:prstGeom prst="rightArrow">
            <a:avLst>
              <a:gd name="adj1" fmla="val 50000"/>
              <a:gd name="adj2" fmla="val 11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8" name="AutoShape 16"/>
          <p:cNvSpPr>
            <a:spLocks noChangeArrowheads="1"/>
          </p:cNvSpPr>
          <p:nvPr/>
        </p:nvSpPr>
        <p:spPr bwMode="auto">
          <a:xfrm rot="5400000">
            <a:off x="5899150" y="1485900"/>
            <a:ext cx="457200" cy="381000"/>
          </a:xfrm>
          <a:prstGeom prst="rightArrow">
            <a:avLst>
              <a:gd name="adj1" fmla="val 50000"/>
              <a:gd name="adj2" fmla="val 3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9" name="AutoShape 17"/>
          <p:cNvSpPr>
            <a:spLocks noChangeArrowheads="1"/>
          </p:cNvSpPr>
          <p:nvPr/>
        </p:nvSpPr>
        <p:spPr bwMode="auto">
          <a:xfrm rot="5400000">
            <a:off x="1060450" y="2743200"/>
            <a:ext cx="1143000" cy="3810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0" name="Text Box 19"/>
          <p:cNvSpPr txBox="1">
            <a:spLocks noChangeArrowheads="1"/>
          </p:cNvSpPr>
          <p:nvPr/>
        </p:nvSpPr>
        <p:spPr bwMode="auto">
          <a:xfrm>
            <a:off x="4610100" y="2895600"/>
            <a:ext cx="1454244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</a:t>
            </a:r>
            <a:endParaRPr lang="nl-NL" sz="2000" b="1" dirty="0"/>
          </a:p>
        </p:txBody>
      </p:sp>
      <p:sp>
        <p:nvSpPr>
          <p:cNvPr id="30741" name="Line 20"/>
          <p:cNvSpPr>
            <a:spLocks noChangeShapeType="1"/>
          </p:cNvSpPr>
          <p:nvPr/>
        </p:nvSpPr>
        <p:spPr bwMode="auto">
          <a:xfrm flipH="1">
            <a:off x="6089650" y="3124200"/>
            <a:ext cx="4572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42" name="Text Box 21"/>
          <p:cNvSpPr txBox="1">
            <a:spLocks noChangeArrowheads="1"/>
          </p:cNvSpPr>
          <p:nvPr/>
        </p:nvSpPr>
        <p:spPr bwMode="auto">
          <a:xfrm>
            <a:off x="6516688" y="2773363"/>
            <a:ext cx="1980029" cy="646331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b="1" dirty="0" smtClean="0"/>
          </a:p>
          <a:p>
            <a:pPr eaLnBrk="1" hangingPunct="1"/>
            <a:r>
              <a:rPr lang="nl-NL" b="1" dirty="0"/>
              <a:t> </a:t>
            </a:r>
            <a:r>
              <a:rPr lang="nl-NL" b="1" dirty="0" smtClean="0"/>
              <a:t>                           </a:t>
            </a:r>
            <a:endParaRPr lang="nl-NL" b="1" dirty="0"/>
          </a:p>
        </p:txBody>
      </p:sp>
      <p:sp>
        <p:nvSpPr>
          <p:cNvPr id="30743" name="Line 22"/>
          <p:cNvSpPr>
            <a:spLocks noChangeShapeType="1"/>
          </p:cNvSpPr>
          <p:nvPr/>
        </p:nvSpPr>
        <p:spPr bwMode="auto">
          <a:xfrm rot="10800000" flipH="1">
            <a:off x="3203575" y="4508500"/>
            <a:ext cx="1066800" cy="11113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44" name="AutoShape 23"/>
          <p:cNvSpPr>
            <a:spLocks noChangeArrowheads="1"/>
          </p:cNvSpPr>
          <p:nvPr/>
        </p:nvSpPr>
        <p:spPr bwMode="auto">
          <a:xfrm>
            <a:off x="3117850" y="3657600"/>
            <a:ext cx="1371600" cy="381000"/>
          </a:xfrm>
          <a:prstGeom prst="rightArrow">
            <a:avLst>
              <a:gd name="adj1" fmla="val 50000"/>
              <a:gd name="adj2" fmla="val 9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5" name="Text Box 24"/>
          <p:cNvSpPr txBox="1">
            <a:spLocks noChangeArrowheads="1"/>
          </p:cNvSpPr>
          <p:nvPr/>
        </p:nvSpPr>
        <p:spPr bwMode="auto">
          <a:xfrm>
            <a:off x="5099050" y="4114800"/>
            <a:ext cx="1242648" cy="70788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</a:t>
            </a:r>
          </a:p>
          <a:p>
            <a:pPr eaLnBrk="1" hangingPunct="1"/>
            <a:endParaRPr lang="nl-NL" sz="2000" b="1" dirty="0"/>
          </a:p>
        </p:txBody>
      </p:sp>
      <p:sp>
        <p:nvSpPr>
          <p:cNvPr id="30747" name="AutoShape 26"/>
          <p:cNvSpPr>
            <a:spLocks noChangeArrowheads="1"/>
          </p:cNvSpPr>
          <p:nvPr/>
        </p:nvSpPr>
        <p:spPr bwMode="auto">
          <a:xfrm rot="8100000">
            <a:off x="4065588" y="4343400"/>
            <a:ext cx="914400" cy="381000"/>
          </a:xfrm>
          <a:prstGeom prst="rightArrow">
            <a:avLst>
              <a:gd name="adj1" fmla="val 50000"/>
              <a:gd name="adj2" fmla="val 6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8" name="AutoShape 27"/>
          <p:cNvSpPr>
            <a:spLocks noChangeArrowheads="1"/>
          </p:cNvSpPr>
          <p:nvPr/>
        </p:nvSpPr>
        <p:spPr bwMode="auto">
          <a:xfrm rot="5400000">
            <a:off x="3841750" y="5448300"/>
            <a:ext cx="609600" cy="381000"/>
          </a:xfrm>
          <a:prstGeom prst="rightArrow">
            <a:avLst>
              <a:gd name="adj1" fmla="val 50000"/>
              <a:gd name="adj2" fmla="val 4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9" name="Text Box 28"/>
          <p:cNvSpPr txBox="1">
            <a:spLocks noChangeArrowheads="1"/>
          </p:cNvSpPr>
          <p:nvPr/>
        </p:nvSpPr>
        <p:spPr bwMode="auto">
          <a:xfrm>
            <a:off x="1258888" y="4365625"/>
            <a:ext cx="1947969" cy="40011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</a:t>
            </a:r>
            <a:endParaRPr lang="nl-NL" sz="2000" b="1" dirty="0"/>
          </a:p>
        </p:txBody>
      </p:sp>
      <p:sp>
        <p:nvSpPr>
          <p:cNvPr id="30750" name="Line 29"/>
          <p:cNvSpPr>
            <a:spLocks noChangeShapeType="1"/>
          </p:cNvSpPr>
          <p:nvPr/>
        </p:nvSpPr>
        <p:spPr bwMode="auto">
          <a:xfrm rot="16200000" flipH="1">
            <a:off x="5137150" y="3467100"/>
            <a:ext cx="381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0492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2"/>
    </mc:Choice>
    <mc:Fallback xmlns="">
      <p:transition spd="slow" advTm="592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0738" y="188913"/>
            <a:ext cx="8323262" cy="5000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nl-NL" smtClean="0"/>
              <a:t>Bloedstolling (bloedstelping)</a:t>
            </a:r>
          </a:p>
        </p:txBody>
      </p:sp>
      <p:sp>
        <p:nvSpPr>
          <p:cNvPr id="30725" name="Text Box 3"/>
          <p:cNvSpPr txBox="1">
            <a:spLocks noChangeArrowheads="1"/>
          </p:cNvSpPr>
          <p:nvPr/>
        </p:nvSpPr>
        <p:spPr bwMode="auto">
          <a:xfrm>
            <a:off x="6918325" y="3059113"/>
            <a:ext cx="184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sz="2000" b="1"/>
          </a:p>
        </p:txBody>
      </p:sp>
      <p:sp>
        <p:nvSpPr>
          <p:cNvPr id="30726" name="Line 4"/>
          <p:cNvSpPr>
            <a:spLocks noChangeShapeType="1"/>
          </p:cNvSpPr>
          <p:nvPr/>
        </p:nvSpPr>
        <p:spPr bwMode="auto">
          <a:xfrm>
            <a:off x="3117850" y="6019800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27" name="Text Box 5"/>
          <p:cNvSpPr txBox="1">
            <a:spLocks noChangeArrowheads="1"/>
          </p:cNvSpPr>
          <p:nvPr/>
        </p:nvSpPr>
        <p:spPr bwMode="auto">
          <a:xfrm>
            <a:off x="1284288" y="1038225"/>
            <a:ext cx="1071562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1 wond</a:t>
            </a:r>
          </a:p>
        </p:txBody>
      </p:sp>
      <p:sp>
        <p:nvSpPr>
          <p:cNvPr id="30728" name="Text Box 6"/>
          <p:cNvSpPr txBox="1">
            <a:spLocks noChangeArrowheads="1"/>
          </p:cNvSpPr>
          <p:nvPr/>
        </p:nvSpPr>
        <p:spPr bwMode="auto">
          <a:xfrm>
            <a:off x="4565650" y="1038225"/>
            <a:ext cx="2917825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2 vaatwand constrictie</a:t>
            </a:r>
          </a:p>
        </p:txBody>
      </p:sp>
      <p:sp>
        <p:nvSpPr>
          <p:cNvPr id="30729" name="Text Box 7"/>
          <p:cNvSpPr txBox="1">
            <a:spLocks noChangeArrowheads="1"/>
          </p:cNvSpPr>
          <p:nvPr/>
        </p:nvSpPr>
        <p:spPr bwMode="auto">
          <a:xfrm>
            <a:off x="4565650" y="1916113"/>
            <a:ext cx="3878263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3 bloedplaatjes blijven hangen</a:t>
            </a:r>
          </a:p>
        </p:txBody>
      </p:sp>
      <p:sp>
        <p:nvSpPr>
          <p:cNvPr id="30730" name="Text Box 8"/>
          <p:cNvSpPr txBox="1">
            <a:spLocks noChangeArrowheads="1"/>
          </p:cNvSpPr>
          <p:nvPr/>
        </p:nvSpPr>
        <p:spPr bwMode="auto">
          <a:xfrm>
            <a:off x="758825" y="1916113"/>
            <a:ext cx="1749425" cy="409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4 gaan kapot</a:t>
            </a:r>
          </a:p>
        </p:txBody>
      </p:sp>
      <p:sp>
        <p:nvSpPr>
          <p:cNvPr id="30731" name="Text Box 9"/>
          <p:cNvSpPr txBox="1">
            <a:spLocks noChangeArrowheads="1"/>
          </p:cNvSpPr>
          <p:nvPr/>
        </p:nvSpPr>
        <p:spPr bwMode="auto">
          <a:xfrm>
            <a:off x="739775" y="3592513"/>
            <a:ext cx="2241550" cy="7143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5 tromboplastine</a:t>
            </a:r>
          </a:p>
          <a:p>
            <a:pPr eaLnBrk="1" hangingPunct="1"/>
            <a:r>
              <a:rPr lang="nl-NL" sz="2000" b="1"/>
              <a:t>komt vrij</a:t>
            </a:r>
          </a:p>
        </p:txBody>
      </p:sp>
      <p:sp>
        <p:nvSpPr>
          <p:cNvPr id="30732" name="Text Box 10"/>
          <p:cNvSpPr txBox="1">
            <a:spLocks noChangeArrowheads="1"/>
          </p:cNvSpPr>
          <p:nvPr/>
        </p:nvSpPr>
        <p:spPr bwMode="auto">
          <a:xfrm>
            <a:off x="4565650" y="3629025"/>
            <a:ext cx="2441694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       </a:t>
            </a:r>
            <a:endParaRPr lang="nl-NL" sz="2000" b="1" dirty="0"/>
          </a:p>
        </p:txBody>
      </p:sp>
      <p:sp>
        <p:nvSpPr>
          <p:cNvPr id="30733" name="Text Box 11"/>
          <p:cNvSpPr txBox="1">
            <a:spLocks noChangeArrowheads="1"/>
          </p:cNvSpPr>
          <p:nvPr/>
        </p:nvSpPr>
        <p:spPr bwMode="auto">
          <a:xfrm>
            <a:off x="3406775" y="4887913"/>
            <a:ext cx="1595309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</a:t>
            </a:r>
            <a:endParaRPr lang="nl-NL" sz="2000" b="1" dirty="0"/>
          </a:p>
        </p:txBody>
      </p:sp>
      <p:sp>
        <p:nvSpPr>
          <p:cNvPr id="30734" name="Text Box 12"/>
          <p:cNvSpPr txBox="1">
            <a:spLocks noChangeArrowheads="1"/>
          </p:cNvSpPr>
          <p:nvPr/>
        </p:nvSpPr>
        <p:spPr bwMode="auto">
          <a:xfrm>
            <a:off x="1187450" y="5838825"/>
            <a:ext cx="1877437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</a:t>
            </a:r>
            <a:endParaRPr lang="nl-NL" sz="2000" b="1" dirty="0"/>
          </a:p>
        </p:txBody>
      </p:sp>
      <p:sp>
        <p:nvSpPr>
          <p:cNvPr id="30735" name="Text Box 13"/>
          <p:cNvSpPr txBox="1">
            <a:spLocks noChangeArrowheads="1"/>
          </p:cNvSpPr>
          <p:nvPr/>
        </p:nvSpPr>
        <p:spPr bwMode="auto">
          <a:xfrm>
            <a:off x="5326063" y="5791200"/>
            <a:ext cx="2935419" cy="40011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              </a:t>
            </a:r>
            <a:endParaRPr lang="nl-NL" sz="2000" b="1" dirty="0"/>
          </a:p>
        </p:txBody>
      </p:sp>
      <p:sp>
        <p:nvSpPr>
          <p:cNvPr id="30736" name="AutoShape 14"/>
          <p:cNvSpPr>
            <a:spLocks noChangeArrowheads="1"/>
          </p:cNvSpPr>
          <p:nvPr/>
        </p:nvSpPr>
        <p:spPr bwMode="auto">
          <a:xfrm>
            <a:off x="2584450" y="1066800"/>
            <a:ext cx="1752600" cy="381000"/>
          </a:xfrm>
          <a:prstGeom prst="rightArrow">
            <a:avLst>
              <a:gd name="adj1" fmla="val 50000"/>
              <a:gd name="adj2" fmla="val 11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7" name="AutoShape 15"/>
          <p:cNvSpPr>
            <a:spLocks noChangeArrowheads="1"/>
          </p:cNvSpPr>
          <p:nvPr/>
        </p:nvSpPr>
        <p:spPr bwMode="auto">
          <a:xfrm rot="10800000">
            <a:off x="2660650" y="1905000"/>
            <a:ext cx="1752600" cy="381000"/>
          </a:xfrm>
          <a:prstGeom prst="rightArrow">
            <a:avLst>
              <a:gd name="adj1" fmla="val 50000"/>
              <a:gd name="adj2" fmla="val 11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8" name="AutoShape 16"/>
          <p:cNvSpPr>
            <a:spLocks noChangeArrowheads="1"/>
          </p:cNvSpPr>
          <p:nvPr/>
        </p:nvSpPr>
        <p:spPr bwMode="auto">
          <a:xfrm rot="5400000">
            <a:off x="5899150" y="1485900"/>
            <a:ext cx="457200" cy="381000"/>
          </a:xfrm>
          <a:prstGeom prst="rightArrow">
            <a:avLst>
              <a:gd name="adj1" fmla="val 50000"/>
              <a:gd name="adj2" fmla="val 3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39" name="AutoShape 17"/>
          <p:cNvSpPr>
            <a:spLocks noChangeArrowheads="1"/>
          </p:cNvSpPr>
          <p:nvPr/>
        </p:nvSpPr>
        <p:spPr bwMode="auto">
          <a:xfrm rot="5400000">
            <a:off x="1060450" y="2743200"/>
            <a:ext cx="1143000" cy="381000"/>
          </a:xfrm>
          <a:prstGeom prst="rightArrow">
            <a:avLst>
              <a:gd name="adj1" fmla="val 50000"/>
              <a:gd name="adj2" fmla="val 75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0" name="Text Box 19"/>
          <p:cNvSpPr txBox="1">
            <a:spLocks noChangeArrowheads="1"/>
          </p:cNvSpPr>
          <p:nvPr/>
        </p:nvSpPr>
        <p:spPr bwMode="auto">
          <a:xfrm>
            <a:off x="4610100" y="2895600"/>
            <a:ext cx="1479550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/>
              <a:t>vitamine K</a:t>
            </a:r>
          </a:p>
        </p:txBody>
      </p:sp>
      <p:sp>
        <p:nvSpPr>
          <p:cNvPr id="30741" name="Line 20"/>
          <p:cNvSpPr>
            <a:spLocks noChangeShapeType="1"/>
          </p:cNvSpPr>
          <p:nvPr/>
        </p:nvSpPr>
        <p:spPr bwMode="auto">
          <a:xfrm flipH="1">
            <a:off x="6089650" y="3124200"/>
            <a:ext cx="4572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42" name="Text Box 21"/>
          <p:cNvSpPr txBox="1">
            <a:spLocks noChangeArrowheads="1"/>
          </p:cNvSpPr>
          <p:nvPr/>
        </p:nvSpPr>
        <p:spPr bwMode="auto">
          <a:xfrm>
            <a:off x="6516688" y="2773363"/>
            <a:ext cx="1980029" cy="646331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nl-NL" b="1" dirty="0" smtClean="0"/>
          </a:p>
          <a:p>
            <a:pPr eaLnBrk="1" hangingPunct="1"/>
            <a:r>
              <a:rPr lang="nl-NL" b="1" dirty="0"/>
              <a:t> </a:t>
            </a:r>
            <a:r>
              <a:rPr lang="nl-NL" b="1" dirty="0" smtClean="0"/>
              <a:t>                           </a:t>
            </a:r>
            <a:endParaRPr lang="nl-NL" b="1" dirty="0"/>
          </a:p>
        </p:txBody>
      </p:sp>
      <p:sp>
        <p:nvSpPr>
          <p:cNvPr id="30743" name="Line 22"/>
          <p:cNvSpPr>
            <a:spLocks noChangeShapeType="1"/>
          </p:cNvSpPr>
          <p:nvPr/>
        </p:nvSpPr>
        <p:spPr bwMode="auto">
          <a:xfrm rot="10800000" flipH="1">
            <a:off x="3203575" y="4508500"/>
            <a:ext cx="1066800" cy="11113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0744" name="AutoShape 23"/>
          <p:cNvSpPr>
            <a:spLocks noChangeArrowheads="1"/>
          </p:cNvSpPr>
          <p:nvPr/>
        </p:nvSpPr>
        <p:spPr bwMode="auto">
          <a:xfrm>
            <a:off x="3117850" y="3657600"/>
            <a:ext cx="1371600" cy="381000"/>
          </a:xfrm>
          <a:prstGeom prst="rightArrow">
            <a:avLst>
              <a:gd name="adj1" fmla="val 50000"/>
              <a:gd name="adj2" fmla="val 9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5" name="Text Box 24"/>
          <p:cNvSpPr txBox="1">
            <a:spLocks noChangeArrowheads="1"/>
          </p:cNvSpPr>
          <p:nvPr/>
        </p:nvSpPr>
        <p:spPr bwMode="auto">
          <a:xfrm>
            <a:off x="5099050" y="4114800"/>
            <a:ext cx="1242648" cy="70788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</a:t>
            </a:r>
          </a:p>
          <a:p>
            <a:pPr eaLnBrk="1" hangingPunct="1"/>
            <a:endParaRPr lang="nl-NL" sz="2000" b="1" dirty="0"/>
          </a:p>
        </p:txBody>
      </p:sp>
      <p:sp>
        <p:nvSpPr>
          <p:cNvPr id="30747" name="AutoShape 26"/>
          <p:cNvSpPr>
            <a:spLocks noChangeArrowheads="1"/>
          </p:cNvSpPr>
          <p:nvPr/>
        </p:nvSpPr>
        <p:spPr bwMode="auto">
          <a:xfrm rot="8100000">
            <a:off x="4065588" y="4343400"/>
            <a:ext cx="914400" cy="381000"/>
          </a:xfrm>
          <a:prstGeom prst="rightArrow">
            <a:avLst>
              <a:gd name="adj1" fmla="val 50000"/>
              <a:gd name="adj2" fmla="val 6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8" name="AutoShape 27"/>
          <p:cNvSpPr>
            <a:spLocks noChangeArrowheads="1"/>
          </p:cNvSpPr>
          <p:nvPr/>
        </p:nvSpPr>
        <p:spPr bwMode="auto">
          <a:xfrm rot="5400000">
            <a:off x="3841750" y="5448300"/>
            <a:ext cx="609600" cy="381000"/>
          </a:xfrm>
          <a:prstGeom prst="rightArrow">
            <a:avLst>
              <a:gd name="adj1" fmla="val 50000"/>
              <a:gd name="adj2" fmla="val 40000"/>
            </a:avLst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30749" name="Text Box 28"/>
          <p:cNvSpPr txBox="1">
            <a:spLocks noChangeArrowheads="1"/>
          </p:cNvSpPr>
          <p:nvPr/>
        </p:nvSpPr>
        <p:spPr bwMode="auto">
          <a:xfrm>
            <a:off x="1258888" y="4365625"/>
            <a:ext cx="1947969" cy="40011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000" b="1" dirty="0"/>
              <a:t> </a:t>
            </a:r>
            <a:r>
              <a:rPr lang="nl-NL" sz="2000" b="1" dirty="0" smtClean="0"/>
              <a:t>                        </a:t>
            </a:r>
            <a:endParaRPr lang="nl-NL" sz="2000" b="1" dirty="0"/>
          </a:p>
        </p:txBody>
      </p:sp>
      <p:sp>
        <p:nvSpPr>
          <p:cNvPr id="30750" name="Line 29"/>
          <p:cNvSpPr>
            <a:spLocks noChangeShapeType="1"/>
          </p:cNvSpPr>
          <p:nvPr/>
        </p:nvSpPr>
        <p:spPr bwMode="auto">
          <a:xfrm rot="16200000" flipH="1">
            <a:off x="5137150" y="3467100"/>
            <a:ext cx="381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5879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2"/>
    </mc:Choice>
    <mc:Fallback xmlns="">
      <p:transition spd="slow" advTm="592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520</Words>
  <Application>Microsoft Office PowerPoint</Application>
  <PresentationFormat>Diavoorstelling (4:3)</PresentationFormat>
  <Paragraphs>277</Paragraphs>
  <Slides>18</Slides>
  <Notes>16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18</vt:i4>
      </vt:variant>
    </vt:vector>
  </HeadingPairs>
  <TitlesOfParts>
    <vt:vector size="20" baseType="lpstr">
      <vt:lpstr>Arial</vt:lpstr>
      <vt:lpstr>Blank</vt:lpstr>
      <vt:lpstr>Bloedstolling</vt:lpstr>
      <vt:lpstr>Lesdoel</vt:lpstr>
      <vt:lpstr>Bloedstolling (bloedstelping)</vt:lpstr>
      <vt:lpstr>Bloedstolling (bloedstelping)</vt:lpstr>
      <vt:lpstr>Bloedstolling (bloedstelping)</vt:lpstr>
      <vt:lpstr>Bloedstolling (bloedstelping)</vt:lpstr>
      <vt:lpstr>Bloedstolling (bloedstelping)</vt:lpstr>
      <vt:lpstr>Bloedstolling (bloedstelping)</vt:lpstr>
      <vt:lpstr>Bloedstolling (bloedstelping)</vt:lpstr>
      <vt:lpstr>Bloedstolling (bloedstelping)</vt:lpstr>
      <vt:lpstr>Bloedstolling (bloedstelping)</vt:lpstr>
      <vt:lpstr>Bloedstolling (bloedstelping)</vt:lpstr>
      <vt:lpstr>Bloedstolling (bloedstelping)</vt:lpstr>
      <vt:lpstr>Bloedstolling (bloedstelping)</vt:lpstr>
      <vt:lpstr>Bloedstolling (bloedstelping)</vt:lpstr>
      <vt:lpstr>Bloedstolling (bloedstelping)</vt:lpstr>
      <vt:lpstr>Bloedstolling (bloedstelping)</vt:lpstr>
      <vt:lpstr>Bronvermelding</vt:lpstr>
    </vt:vector>
  </TitlesOfParts>
  <Company>Fontys Hogescholen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Gorkom,Pieter P.J.L.M. van</dc:creator>
  <cp:lastModifiedBy>Broek,Marloes M.C.C. van den</cp:lastModifiedBy>
  <cp:revision>5</cp:revision>
  <dcterms:created xsi:type="dcterms:W3CDTF">2013-08-07T09:57:46Z</dcterms:created>
  <dcterms:modified xsi:type="dcterms:W3CDTF">2017-09-06T07:44:53Z</dcterms:modified>
</cp:coreProperties>
</file>