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5"/>
  </p:notesMasterIdLst>
  <p:sldIdLst>
    <p:sldId id="265" r:id="rId2"/>
    <p:sldId id="302" r:id="rId3"/>
    <p:sldId id="266" r:id="rId4"/>
    <p:sldId id="267" r:id="rId5"/>
    <p:sldId id="268" r:id="rId6"/>
    <p:sldId id="269" r:id="rId7"/>
    <p:sldId id="270" r:id="rId8"/>
    <p:sldId id="273" r:id="rId9"/>
    <p:sldId id="271" r:id="rId10"/>
    <p:sldId id="272" r:id="rId11"/>
    <p:sldId id="275" r:id="rId12"/>
    <p:sldId id="279" r:id="rId13"/>
    <p:sldId id="274" r:id="rId14"/>
    <p:sldId id="278" r:id="rId15"/>
    <p:sldId id="277" r:id="rId16"/>
    <p:sldId id="276" r:id="rId17"/>
    <p:sldId id="281" r:id="rId18"/>
    <p:sldId id="282" r:id="rId19"/>
    <p:sldId id="280" r:id="rId20"/>
    <p:sldId id="284" r:id="rId21"/>
    <p:sldId id="285" r:id="rId22"/>
    <p:sldId id="283" r:id="rId23"/>
    <p:sldId id="287" r:id="rId24"/>
    <p:sldId id="286" r:id="rId25"/>
    <p:sldId id="289" r:id="rId26"/>
    <p:sldId id="288" r:id="rId27"/>
    <p:sldId id="291" r:id="rId28"/>
    <p:sldId id="290" r:id="rId29"/>
    <p:sldId id="293" r:id="rId30"/>
    <p:sldId id="294" r:id="rId31"/>
    <p:sldId id="292" r:id="rId32"/>
    <p:sldId id="296" r:id="rId33"/>
    <p:sldId id="295" r:id="rId34"/>
    <p:sldId id="298" r:id="rId35"/>
    <p:sldId id="299" r:id="rId36"/>
    <p:sldId id="297" r:id="rId37"/>
    <p:sldId id="300" r:id="rId38"/>
    <p:sldId id="301" r:id="rId39"/>
    <p:sldId id="303" r:id="rId40"/>
    <p:sldId id="304" r:id="rId41"/>
    <p:sldId id="306" r:id="rId42"/>
    <p:sldId id="305" r:id="rId43"/>
    <p:sldId id="307" r:id="rId44"/>
  </p:sldIdLst>
  <p:sldSz cx="9144000" cy="6858000" type="screen4x3"/>
  <p:notesSz cx="6858000" cy="9144000"/>
  <p:defaultTextStyle>
    <a:defPPr>
      <a:defRPr lang="nl-NL"/>
    </a:defPPr>
    <a:lvl1pPr algn="l" rtl="0" fontAlgn="base">
      <a:spcBef>
        <a:spcPct val="0"/>
      </a:spcBef>
      <a:spcAft>
        <a:spcPct val="0"/>
      </a:spcAft>
      <a:defRPr sz="2400" kern="1200">
        <a:solidFill>
          <a:schemeClr val="tx1"/>
        </a:solidFill>
        <a:latin typeface="Times New Roman" charset="0"/>
        <a:ea typeface="+mn-ea"/>
        <a:cs typeface="+mn-cs"/>
      </a:defRPr>
    </a:lvl1pPr>
    <a:lvl2pPr marL="457200" algn="l" rtl="0" fontAlgn="base">
      <a:spcBef>
        <a:spcPct val="0"/>
      </a:spcBef>
      <a:spcAft>
        <a:spcPct val="0"/>
      </a:spcAft>
      <a:defRPr sz="2400" kern="1200">
        <a:solidFill>
          <a:schemeClr val="tx1"/>
        </a:solidFill>
        <a:latin typeface="Times New Roman" charset="0"/>
        <a:ea typeface="+mn-ea"/>
        <a:cs typeface="+mn-cs"/>
      </a:defRPr>
    </a:lvl2pPr>
    <a:lvl3pPr marL="914400" algn="l" rtl="0" fontAlgn="base">
      <a:spcBef>
        <a:spcPct val="0"/>
      </a:spcBef>
      <a:spcAft>
        <a:spcPct val="0"/>
      </a:spcAft>
      <a:defRPr sz="2400" kern="1200">
        <a:solidFill>
          <a:schemeClr val="tx1"/>
        </a:solidFill>
        <a:latin typeface="Times New Roman" charset="0"/>
        <a:ea typeface="+mn-ea"/>
        <a:cs typeface="+mn-cs"/>
      </a:defRPr>
    </a:lvl3pPr>
    <a:lvl4pPr marL="1371600" algn="l" rtl="0" fontAlgn="base">
      <a:spcBef>
        <a:spcPct val="0"/>
      </a:spcBef>
      <a:spcAft>
        <a:spcPct val="0"/>
      </a:spcAft>
      <a:defRPr sz="2400" kern="1200">
        <a:solidFill>
          <a:schemeClr val="tx1"/>
        </a:solidFill>
        <a:latin typeface="Times New Roman" charset="0"/>
        <a:ea typeface="+mn-ea"/>
        <a:cs typeface="+mn-cs"/>
      </a:defRPr>
    </a:lvl4pPr>
    <a:lvl5pPr marL="1828800" algn="l" rtl="0" fontAlgn="base">
      <a:spcBef>
        <a:spcPct val="0"/>
      </a:spcBef>
      <a:spcAft>
        <a:spcPct val="0"/>
      </a:spcAft>
      <a:defRPr sz="2400" kern="1200">
        <a:solidFill>
          <a:schemeClr val="tx1"/>
        </a:solidFill>
        <a:latin typeface="Times New Roman" charset="0"/>
        <a:ea typeface="+mn-ea"/>
        <a:cs typeface="+mn-cs"/>
      </a:defRPr>
    </a:lvl5pPr>
    <a:lvl6pPr marL="2286000" algn="l" defTabSz="914400" rtl="0" eaLnBrk="1" latinLnBrk="0" hangingPunct="1">
      <a:defRPr sz="2400" kern="1200">
        <a:solidFill>
          <a:schemeClr val="tx1"/>
        </a:solidFill>
        <a:latin typeface="Times New Roman" charset="0"/>
        <a:ea typeface="+mn-ea"/>
        <a:cs typeface="+mn-cs"/>
      </a:defRPr>
    </a:lvl6pPr>
    <a:lvl7pPr marL="2743200" algn="l" defTabSz="914400" rtl="0" eaLnBrk="1" latinLnBrk="0" hangingPunct="1">
      <a:defRPr sz="2400" kern="1200">
        <a:solidFill>
          <a:schemeClr val="tx1"/>
        </a:solidFill>
        <a:latin typeface="Times New Roman" charset="0"/>
        <a:ea typeface="+mn-ea"/>
        <a:cs typeface="+mn-cs"/>
      </a:defRPr>
    </a:lvl7pPr>
    <a:lvl8pPr marL="3200400" algn="l" defTabSz="914400" rtl="0" eaLnBrk="1" latinLnBrk="0" hangingPunct="1">
      <a:defRPr sz="2400" kern="1200">
        <a:solidFill>
          <a:schemeClr val="tx1"/>
        </a:solidFill>
        <a:latin typeface="Times New Roman" charset="0"/>
        <a:ea typeface="+mn-ea"/>
        <a:cs typeface="+mn-cs"/>
      </a:defRPr>
    </a:lvl8pPr>
    <a:lvl9pPr marL="3657600" algn="l" defTabSz="914400" rtl="0" eaLnBrk="1" latinLnBrk="0" hangingPunct="1">
      <a:defRPr sz="2400" kern="1200">
        <a:solidFill>
          <a:schemeClr val="tx1"/>
        </a:solidFill>
        <a:latin typeface="Times New Roman"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6699FF"/>
    <a:srgbClr val="92DEDC"/>
    <a:srgbClr val="3399FF"/>
    <a:srgbClr val="79D2F1"/>
    <a:srgbClr val="00CCFF"/>
    <a:srgbClr val="33CCFF"/>
    <a:srgbClr val="CC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2809" autoAdjust="0"/>
    <p:restoredTop sz="89624" autoAdjust="0"/>
  </p:normalViewPr>
  <p:slideViewPr>
    <p:cSldViewPr snapToGrid="0">
      <p:cViewPr>
        <p:scale>
          <a:sx n="75" d="100"/>
          <a:sy n="75" d="100"/>
        </p:scale>
        <p:origin x="-360" y="-168"/>
      </p:cViewPr>
      <p:guideLst>
        <p:guide orient="horz" pos="2160"/>
        <p:guide pos="2832"/>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nl-NL"/>
          </a:p>
        </p:txBody>
      </p:sp>
      <p:sp>
        <p:nvSpPr>
          <p:cNvPr id="3075" name="Rectangle 3"/>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nl-NL"/>
          </a:p>
        </p:txBody>
      </p:sp>
      <p:sp>
        <p:nvSpPr>
          <p:cNvPr id="307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nl-NL" smtClean="0"/>
              <a:t>Klik om de opmaakprofielen van de modeltekst te bewerken</a:t>
            </a:r>
          </a:p>
          <a:p>
            <a:pPr lvl="1"/>
            <a:r>
              <a:rPr lang="nl-NL" smtClean="0"/>
              <a:t>Tweede niveau</a:t>
            </a:r>
          </a:p>
          <a:p>
            <a:pPr lvl="2"/>
            <a:r>
              <a:rPr lang="nl-NL" smtClean="0"/>
              <a:t>Derde niveau</a:t>
            </a:r>
          </a:p>
          <a:p>
            <a:pPr lvl="3"/>
            <a:r>
              <a:rPr lang="nl-NL" smtClean="0"/>
              <a:t>Vierde niveau</a:t>
            </a:r>
          </a:p>
          <a:p>
            <a:pPr lvl="4"/>
            <a:r>
              <a:rPr lang="nl-NL" smtClean="0"/>
              <a:t>Vijfde niveau</a:t>
            </a:r>
          </a:p>
        </p:txBody>
      </p:sp>
      <p:sp>
        <p:nvSpPr>
          <p:cNvPr id="3078" name="Rectangle 6"/>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nl-NL"/>
          </a:p>
        </p:txBody>
      </p:sp>
      <p:sp>
        <p:nvSpPr>
          <p:cNvPr id="3079" name="Rectangle 7"/>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8C12F629-4322-4396-AE70-1461A6C1E9ED}" type="slidenum">
              <a:rPr lang="nl-NL"/>
              <a:pPr/>
              <a:t>‹nr.›</a:t>
            </a:fld>
            <a:endParaRPr lang="nl-NL"/>
          </a:p>
        </p:txBody>
      </p:sp>
    </p:spTree>
    <p:extLst>
      <p:ext uri="{BB962C8B-B14F-4D97-AF65-F5344CB8AC3E}">
        <p14:creationId xmlns:p14="http://schemas.microsoft.com/office/powerpoint/2010/main" val="1109028469"/>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charset="0"/>
        <a:ea typeface="+mn-ea"/>
        <a:cs typeface="+mn-cs"/>
      </a:defRPr>
    </a:lvl1pPr>
    <a:lvl2pPr marL="457200" algn="l" rtl="0" fontAlgn="base">
      <a:spcBef>
        <a:spcPct val="30000"/>
      </a:spcBef>
      <a:spcAft>
        <a:spcPct val="0"/>
      </a:spcAft>
      <a:defRPr sz="1200" kern="1200">
        <a:solidFill>
          <a:schemeClr val="tx1"/>
        </a:solidFill>
        <a:latin typeface="Times New Roman" charset="0"/>
        <a:ea typeface="+mn-ea"/>
        <a:cs typeface="+mn-cs"/>
      </a:defRPr>
    </a:lvl2pPr>
    <a:lvl3pPr marL="914400" algn="l" rtl="0" fontAlgn="base">
      <a:spcBef>
        <a:spcPct val="30000"/>
      </a:spcBef>
      <a:spcAft>
        <a:spcPct val="0"/>
      </a:spcAft>
      <a:defRPr sz="1200" kern="1200">
        <a:solidFill>
          <a:schemeClr val="tx1"/>
        </a:solidFill>
        <a:latin typeface="Times New Roman" charset="0"/>
        <a:ea typeface="+mn-ea"/>
        <a:cs typeface="+mn-cs"/>
      </a:defRPr>
    </a:lvl3pPr>
    <a:lvl4pPr marL="1371600" algn="l" rtl="0" fontAlgn="base">
      <a:spcBef>
        <a:spcPct val="30000"/>
      </a:spcBef>
      <a:spcAft>
        <a:spcPct val="0"/>
      </a:spcAft>
      <a:defRPr sz="1200" kern="1200">
        <a:solidFill>
          <a:schemeClr val="tx1"/>
        </a:solidFill>
        <a:latin typeface="Times New Roman" charset="0"/>
        <a:ea typeface="+mn-ea"/>
        <a:cs typeface="+mn-cs"/>
      </a:defRPr>
    </a:lvl4pPr>
    <a:lvl5pPr marL="1828800" algn="l" rtl="0" fontAlgn="base">
      <a:spcBef>
        <a:spcPct val="30000"/>
      </a:spcBef>
      <a:spcAft>
        <a:spcPct val="0"/>
      </a:spcAft>
      <a:defRPr sz="1200" kern="1200">
        <a:solidFill>
          <a:schemeClr val="tx1"/>
        </a:solidFill>
        <a:latin typeface="Times New Roman"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nl-NL" smtClean="0"/>
              <a:t>Klik om de ondertitelstijl van het model te bewerken</a:t>
            </a:r>
            <a:endParaRPr lang="nl-NL"/>
          </a:p>
        </p:txBody>
      </p:sp>
      <p:sp>
        <p:nvSpPr>
          <p:cNvPr id="4" name="Tijdelijke aanduiding voor datum 3"/>
          <p:cNvSpPr>
            <a:spLocks noGrp="1"/>
          </p:cNvSpPr>
          <p:nvPr>
            <p:ph type="dt" sz="half" idx="10"/>
          </p:nvPr>
        </p:nvSpPr>
        <p:spPr/>
        <p:txBody>
          <a:bodyPr/>
          <a:lstStyle>
            <a:lvl1pPr>
              <a:defRPr/>
            </a:lvl1pPr>
          </a:lstStyle>
          <a:p>
            <a:endParaRPr lang="nl-NL"/>
          </a:p>
        </p:txBody>
      </p:sp>
      <p:sp>
        <p:nvSpPr>
          <p:cNvPr id="5" name="Tijdelijke aanduiding voor voettekst 4"/>
          <p:cNvSpPr>
            <a:spLocks noGrp="1"/>
          </p:cNvSpPr>
          <p:nvPr>
            <p:ph type="ftr" sz="quarter" idx="11"/>
          </p:nvPr>
        </p:nvSpPr>
        <p:spPr/>
        <p:txBody>
          <a:bodyPr/>
          <a:lstStyle>
            <a:lvl1pPr>
              <a:defRPr/>
            </a:lvl1pPr>
          </a:lstStyle>
          <a:p>
            <a:r>
              <a:rPr lang="nl-NL"/>
              <a:t>G.Hoeksema Rietveld Lyceum Doetinchem</a:t>
            </a:r>
          </a:p>
        </p:txBody>
      </p:sp>
      <p:sp>
        <p:nvSpPr>
          <p:cNvPr id="6" name="Tijdelijke aanduiding voor dianummer 5"/>
          <p:cNvSpPr>
            <a:spLocks noGrp="1"/>
          </p:cNvSpPr>
          <p:nvPr>
            <p:ph type="sldNum" sz="quarter" idx="12"/>
          </p:nvPr>
        </p:nvSpPr>
        <p:spPr/>
        <p:txBody>
          <a:bodyPr/>
          <a:lstStyle>
            <a:lvl1pPr>
              <a:defRPr/>
            </a:lvl1pPr>
          </a:lstStyle>
          <a:p>
            <a:fld id="{B4FEB945-FB01-4BF5-80D8-72A39BB59CA9}" type="slidenum">
              <a:rPr lang="nl-NL"/>
              <a:pPr/>
              <a:t>‹nr.›</a:t>
            </a:fld>
            <a:endParaRPr lang="nl-NL"/>
          </a:p>
        </p:txBody>
      </p:sp>
    </p:spTree>
    <p:extLst>
      <p:ext uri="{BB962C8B-B14F-4D97-AF65-F5344CB8AC3E}">
        <p14:creationId xmlns:p14="http://schemas.microsoft.com/office/powerpoint/2010/main" val="6322203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lvl1pPr>
              <a:defRPr/>
            </a:lvl1pPr>
          </a:lstStyle>
          <a:p>
            <a:endParaRPr lang="nl-NL"/>
          </a:p>
        </p:txBody>
      </p:sp>
      <p:sp>
        <p:nvSpPr>
          <p:cNvPr id="5" name="Tijdelijke aanduiding voor voettekst 4"/>
          <p:cNvSpPr>
            <a:spLocks noGrp="1"/>
          </p:cNvSpPr>
          <p:nvPr>
            <p:ph type="ftr" sz="quarter" idx="11"/>
          </p:nvPr>
        </p:nvSpPr>
        <p:spPr/>
        <p:txBody>
          <a:bodyPr/>
          <a:lstStyle>
            <a:lvl1pPr>
              <a:defRPr/>
            </a:lvl1pPr>
          </a:lstStyle>
          <a:p>
            <a:r>
              <a:rPr lang="nl-NL"/>
              <a:t>G.Hoeksema Rietveld Lyceum Doetinchem</a:t>
            </a:r>
          </a:p>
        </p:txBody>
      </p:sp>
      <p:sp>
        <p:nvSpPr>
          <p:cNvPr id="6" name="Tijdelijke aanduiding voor dianummer 5"/>
          <p:cNvSpPr>
            <a:spLocks noGrp="1"/>
          </p:cNvSpPr>
          <p:nvPr>
            <p:ph type="sldNum" sz="quarter" idx="12"/>
          </p:nvPr>
        </p:nvSpPr>
        <p:spPr/>
        <p:txBody>
          <a:bodyPr/>
          <a:lstStyle>
            <a:lvl1pPr>
              <a:defRPr/>
            </a:lvl1pPr>
          </a:lstStyle>
          <a:p>
            <a:fld id="{6EFB6D96-640E-40C2-BE33-4BED179F9059}" type="slidenum">
              <a:rPr lang="nl-NL"/>
              <a:pPr/>
              <a:t>‹nr.›</a:t>
            </a:fld>
            <a:endParaRPr lang="nl-NL"/>
          </a:p>
        </p:txBody>
      </p:sp>
    </p:spTree>
    <p:extLst>
      <p:ext uri="{BB962C8B-B14F-4D97-AF65-F5344CB8AC3E}">
        <p14:creationId xmlns:p14="http://schemas.microsoft.com/office/powerpoint/2010/main" val="9355358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515100" y="609600"/>
            <a:ext cx="1943100" cy="5486400"/>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685800" y="609600"/>
            <a:ext cx="5676900" cy="5486400"/>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lvl1pPr>
              <a:defRPr/>
            </a:lvl1pPr>
          </a:lstStyle>
          <a:p>
            <a:endParaRPr lang="nl-NL"/>
          </a:p>
        </p:txBody>
      </p:sp>
      <p:sp>
        <p:nvSpPr>
          <p:cNvPr id="5" name="Tijdelijke aanduiding voor voettekst 4"/>
          <p:cNvSpPr>
            <a:spLocks noGrp="1"/>
          </p:cNvSpPr>
          <p:nvPr>
            <p:ph type="ftr" sz="quarter" idx="11"/>
          </p:nvPr>
        </p:nvSpPr>
        <p:spPr/>
        <p:txBody>
          <a:bodyPr/>
          <a:lstStyle>
            <a:lvl1pPr>
              <a:defRPr/>
            </a:lvl1pPr>
          </a:lstStyle>
          <a:p>
            <a:r>
              <a:rPr lang="nl-NL"/>
              <a:t>G.Hoeksema Rietveld Lyceum Doetinchem</a:t>
            </a:r>
          </a:p>
        </p:txBody>
      </p:sp>
      <p:sp>
        <p:nvSpPr>
          <p:cNvPr id="6" name="Tijdelijke aanduiding voor dianummer 5"/>
          <p:cNvSpPr>
            <a:spLocks noGrp="1"/>
          </p:cNvSpPr>
          <p:nvPr>
            <p:ph type="sldNum" sz="quarter" idx="12"/>
          </p:nvPr>
        </p:nvSpPr>
        <p:spPr/>
        <p:txBody>
          <a:bodyPr/>
          <a:lstStyle>
            <a:lvl1pPr>
              <a:defRPr/>
            </a:lvl1pPr>
          </a:lstStyle>
          <a:p>
            <a:fld id="{5485F67A-C222-401F-9C1A-0D06AB141574}" type="slidenum">
              <a:rPr lang="nl-NL"/>
              <a:pPr/>
              <a:t>‹nr.›</a:t>
            </a:fld>
            <a:endParaRPr lang="nl-NL"/>
          </a:p>
        </p:txBody>
      </p:sp>
    </p:spTree>
    <p:extLst>
      <p:ext uri="{BB962C8B-B14F-4D97-AF65-F5344CB8AC3E}">
        <p14:creationId xmlns:p14="http://schemas.microsoft.com/office/powerpoint/2010/main" val="27755925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lipArtAndTx" preserve="1">
  <p:cSld name="Titel, illustratie en tekst">
    <p:spTree>
      <p:nvGrpSpPr>
        <p:cNvPr id="1" name=""/>
        <p:cNvGrpSpPr/>
        <p:nvPr/>
      </p:nvGrpSpPr>
      <p:grpSpPr>
        <a:xfrm>
          <a:off x="0" y="0"/>
          <a:ext cx="0" cy="0"/>
          <a:chOff x="0" y="0"/>
          <a:chExt cx="0" cy="0"/>
        </a:xfrm>
      </p:grpSpPr>
      <p:sp>
        <p:nvSpPr>
          <p:cNvPr id="2" name="Titel 1"/>
          <p:cNvSpPr>
            <a:spLocks noGrp="1"/>
          </p:cNvSpPr>
          <p:nvPr>
            <p:ph type="title"/>
          </p:nvPr>
        </p:nvSpPr>
        <p:spPr>
          <a:xfrm>
            <a:off x="685800" y="609600"/>
            <a:ext cx="7772400" cy="1143000"/>
          </a:xfrm>
        </p:spPr>
        <p:txBody>
          <a:bodyPr/>
          <a:lstStyle/>
          <a:p>
            <a:r>
              <a:rPr lang="nl-NL" smtClean="0"/>
              <a:t>Klik om de stijl te bewerken</a:t>
            </a:r>
            <a:endParaRPr lang="nl-NL"/>
          </a:p>
        </p:txBody>
      </p:sp>
      <p:sp>
        <p:nvSpPr>
          <p:cNvPr id="3" name="Tijdelijke aanduiding voor illustratie 2"/>
          <p:cNvSpPr>
            <a:spLocks noGrp="1"/>
          </p:cNvSpPr>
          <p:nvPr>
            <p:ph type="clipArt" sz="half" idx="1"/>
          </p:nvPr>
        </p:nvSpPr>
        <p:spPr>
          <a:xfrm>
            <a:off x="685800" y="1981200"/>
            <a:ext cx="3810000" cy="4114800"/>
          </a:xfrm>
        </p:spPr>
        <p:txBody>
          <a:bodyPr/>
          <a:lstStyle/>
          <a:p>
            <a:endParaRPr lang="nl-NL"/>
          </a:p>
        </p:txBody>
      </p:sp>
      <p:sp>
        <p:nvSpPr>
          <p:cNvPr id="4" name="Tijdelijke aanduiding voor tekst 3"/>
          <p:cNvSpPr>
            <a:spLocks noGrp="1"/>
          </p:cNvSpPr>
          <p:nvPr>
            <p:ph type="body" sz="half" idx="2"/>
          </p:nvPr>
        </p:nvSpPr>
        <p:spPr>
          <a:xfrm>
            <a:off x="4648200" y="1981200"/>
            <a:ext cx="3810000" cy="4114800"/>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a:xfrm>
            <a:off x="685800" y="6248400"/>
            <a:ext cx="1905000" cy="457200"/>
          </a:xfrm>
        </p:spPr>
        <p:txBody>
          <a:bodyPr/>
          <a:lstStyle>
            <a:lvl1pPr>
              <a:defRPr/>
            </a:lvl1pPr>
          </a:lstStyle>
          <a:p>
            <a:endParaRPr lang="nl-NL"/>
          </a:p>
        </p:txBody>
      </p:sp>
      <p:sp>
        <p:nvSpPr>
          <p:cNvPr id="6" name="Tijdelijke aanduiding voor voettekst 5"/>
          <p:cNvSpPr>
            <a:spLocks noGrp="1"/>
          </p:cNvSpPr>
          <p:nvPr>
            <p:ph type="ftr" sz="quarter" idx="11"/>
          </p:nvPr>
        </p:nvSpPr>
        <p:spPr>
          <a:xfrm>
            <a:off x="3124200" y="6248400"/>
            <a:ext cx="2895600" cy="457200"/>
          </a:xfrm>
        </p:spPr>
        <p:txBody>
          <a:bodyPr/>
          <a:lstStyle>
            <a:lvl1pPr>
              <a:defRPr/>
            </a:lvl1pPr>
          </a:lstStyle>
          <a:p>
            <a:r>
              <a:rPr lang="nl-NL"/>
              <a:t>G.Hoeksema Rietveld Lyceum Doetinchem</a:t>
            </a:r>
          </a:p>
        </p:txBody>
      </p:sp>
      <p:sp>
        <p:nvSpPr>
          <p:cNvPr id="7" name="Tijdelijke aanduiding voor dianummer 6"/>
          <p:cNvSpPr>
            <a:spLocks noGrp="1"/>
          </p:cNvSpPr>
          <p:nvPr>
            <p:ph type="sldNum" sz="quarter" idx="12"/>
          </p:nvPr>
        </p:nvSpPr>
        <p:spPr>
          <a:xfrm>
            <a:off x="6553200" y="6248400"/>
            <a:ext cx="1905000" cy="457200"/>
          </a:xfrm>
        </p:spPr>
        <p:txBody>
          <a:bodyPr/>
          <a:lstStyle>
            <a:lvl1pPr>
              <a:defRPr/>
            </a:lvl1pPr>
          </a:lstStyle>
          <a:p>
            <a:fld id="{0D5F5ABD-1577-4A74-9070-6CCABD7613E0}" type="slidenum">
              <a:rPr lang="nl-NL"/>
              <a:pPr/>
              <a:t>‹nr.›</a:t>
            </a:fld>
            <a:endParaRPr lang="nl-NL"/>
          </a:p>
        </p:txBody>
      </p:sp>
    </p:spTree>
    <p:extLst>
      <p:ext uri="{BB962C8B-B14F-4D97-AF65-F5344CB8AC3E}">
        <p14:creationId xmlns:p14="http://schemas.microsoft.com/office/powerpoint/2010/main" val="17380235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lvl1pPr>
              <a:defRPr/>
            </a:lvl1pPr>
          </a:lstStyle>
          <a:p>
            <a:endParaRPr lang="nl-NL"/>
          </a:p>
        </p:txBody>
      </p:sp>
      <p:sp>
        <p:nvSpPr>
          <p:cNvPr id="5" name="Tijdelijke aanduiding voor voettekst 4"/>
          <p:cNvSpPr>
            <a:spLocks noGrp="1"/>
          </p:cNvSpPr>
          <p:nvPr>
            <p:ph type="ftr" sz="quarter" idx="11"/>
          </p:nvPr>
        </p:nvSpPr>
        <p:spPr/>
        <p:txBody>
          <a:bodyPr/>
          <a:lstStyle>
            <a:lvl1pPr>
              <a:defRPr/>
            </a:lvl1pPr>
          </a:lstStyle>
          <a:p>
            <a:r>
              <a:rPr lang="nl-NL"/>
              <a:t>G.Hoeksema Rietveld Lyceum Doetinchem</a:t>
            </a:r>
          </a:p>
        </p:txBody>
      </p:sp>
      <p:sp>
        <p:nvSpPr>
          <p:cNvPr id="6" name="Tijdelijke aanduiding voor dianummer 5"/>
          <p:cNvSpPr>
            <a:spLocks noGrp="1"/>
          </p:cNvSpPr>
          <p:nvPr>
            <p:ph type="sldNum" sz="quarter" idx="12"/>
          </p:nvPr>
        </p:nvSpPr>
        <p:spPr/>
        <p:txBody>
          <a:bodyPr/>
          <a:lstStyle>
            <a:lvl1pPr>
              <a:defRPr/>
            </a:lvl1pPr>
          </a:lstStyle>
          <a:p>
            <a:fld id="{21922C6A-EE87-498A-B65C-A1C12E965831}" type="slidenum">
              <a:rPr lang="nl-NL"/>
              <a:pPr/>
              <a:t>‹nr.›</a:t>
            </a:fld>
            <a:endParaRPr lang="nl-NL"/>
          </a:p>
        </p:txBody>
      </p:sp>
    </p:spTree>
    <p:extLst>
      <p:ext uri="{BB962C8B-B14F-4D97-AF65-F5344CB8AC3E}">
        <p14:creationId xmlns:p14="http://schemas.microsoft.com/office/powerpoint/2010/main" val="4766384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lvl1pPr>
              <a:defRPr/>
            </a:lvl1pPr>
          </a:lstStyle>
          <a:p>
            <a:endParaRPr lang="nl-NL"/>
          </a:p>
        </p:txBody>
      </p:sp>
      <p:sp>
        <p:nvSpPr>
          <p:cNvPr id="5" name="Tijdelijke aanduiding voor voettekst 4"/>
          <p:cNvSpPr>
            <a:spLocks noGrp="1"/>
          </p:cNvSpPr>
          <p:nvPr>
            <p:ph type="ftr" sz="quarter" idx="11"/>
          </p:nvPr>
        </p:nvSpPr>
        <p:spPr/>
        <p:txBody>
          <a:bodyPr/>
          <a:lstStyle>
            <a:lvl1pPr>
              <a:defRPr/>
            </a:lvl1pPr>
          </a:lstStyle>
          <a:p>
            <a:r>
              <a:rPr lang="nl-NL"/>
              <a:t>G.Hoeksema Rietveld Lyceum Doetinchem</a:t>
            </a:r>
          </a:p>
        </p:txBody>
      </p:sp>
      <p:sp>
        <p:nvSpPr>
          <p:cNvPr id="6" name="Tijdelijke aanduiding voor dianummer 5"/>
          <p:cNvSpPr>
            <a:spLocks noGrp="1"/>
          </p:cNvSpPr>
          <p:nvPr>
            <p:ph type="sldNum" sz="quarter" idx="12"/>
          </p:nvPr>
        </p:nvSpPr>
        <p:spPr/>
        <p:txBody>
          <a:bodyPr/>
          <a:lstStyle>
            <a:lvl1pPr>
              <a:defRPr/>
            </a:lvl1pPr>
          </a:lstStyle>
          <a:p>
            <a:fld id="{10550742-8792-441A-AC7C-FC8B9CF46D4B}" type="slidenum">
              <a:rPr lang="nl-NL"/>
              <a:pPr/>
              <a:t>‹nr.›</a:t>
            </a:fld>
            <a:endParaRPr lang="nl-NL"/>
          </a:p>
        </p:txBody>
      </p:sp>
    </p:spTree>
    <p:extLst>
      <p:ext uri="{BB962C8B-B14F-4D97-AF65-F5344CB8AC3E}">
        <p14:creationId xmlns:p14="http://schemas.microsoft.com/office/powerpoint/2010/main" val="2415554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lvl1pPr>
              <a:defRPr/>
            </a:lvl1pPr>
          </a:lstStyle>
          <a:p>
            <a:endParaRPr lang="nl-NL"/>
          </a:p>
        </p:txBody>
      </p:sp>
      <p:sp>
        <p:nvSpPr>
          <p:cNvPr id="6" name="Tijdelijke aanduiding voor voettekst 5"/>
          <p:cNvSpPr>
            <a:spLocks noGrp="1"/>
          </p:cNvSpPr>
          <p:nvPr>
            <p:ph type="ftr" sz="quarter" idx="11"/>
          </p:nvPr>
        </p:nvSpPr>
        <p:spPr/>
        <p:txBody>
          <a:bodyPr/>
          <a:lstStyle>
            <a:lvl1pPr>
              <a:defRPr/>
            </a:lvl1pPr>
          </a:lstStyle>
          <a:p>
            <a:r>
              <a:rPr lang="nl-NL"/>
              <a:t>G.Hoeksema Rietveld Lyceum Doetinchem</a:t>
            </a:r>
          </a:p>
        </p:txBody>
      </p:sp>
      <p:sp>
        <p:nvSpPr>
          <p:cNvPr id="7" name="Tijdelijke aanduiding voor dianummer 6"/>
          <p:cNvSpPr>
            <a:spLocks noGrp="1"/>
          </p:cNvSpPr>
          <p:nvPr>
            <p:ph type="sldNum" sz="quarter" idx="12"/>
          </p:nvPr>
        </p:nvSpPr>
        <p:spPr/>
        <p:txBody>
          <a:bodyPr/>
          <a:lstStyle>
            <a:lvl1pPr>
              <a:defRPr/>
            </a:lvl1pPr>
          </a:lstStyle>
          <a:p>
            <a:fld id="{14DE7FFE-5846-4265-BC7D-FFE24FA381FE}" type="slidenum">
              <a:rPr lang="nl-NL"/>
              <a:pPr/>
              <a:t>‹nr.›</a:t>
            </a:fld>
            <a:endParaRPr lang="nl-NL"/>
          </a:p>
        </p:txBody>
      </p:sp>
    </p:spTree>
    <p:extLst>
      <p:ext uri="{BB962C8B-B14F-4D97-AF65-F5344CB8AC3E}">
        <p14:creationId xmlns:p14="http://schemas.microsoft.com/office/powerpoint/2010/main" val="14969840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lvl1pPr>
              <a:defRPr/>
            </a:lvl1pPr>
          </a:lstStyle>
          <a:p>
            <a:endParaRPr lang="nl-NL"/>
          </a:p>
        </p:txBody>
      </p:sp>
      <p:sp>
        <p:nvSpPr>
          <p:cNvPr id="8" name="Tijdelijke aanduiding voor voettekst 7"/>
          <p:cNvSpPr>
            <a:spLocks noGrp="1"/>
          </p:cNvSpPr>
          <p:nvPr>
            <p:ph type="ftr" sz="quarter" idx="11"/>
          </p:nvPr>
        </p:nvSpPr>
        <p:spPr/>
        <p:txBody>
          <a:bodyPr/>
          <a:lstStyle>
            <a:lvl1pPr>
              <a:defRPr/>
            </a:lvl1pPr>
          </a:lstStyle>
          <a:p>
            <a:r>
              <a:rPr lang="nl-NL"/>
              <a:t>G.Hoeksema Rietveld Lyceum Doetinchem</a:t>
            </a:r>
          </a:p>
        </p:txBody>
      </p:sp>
      <p:sp>
        <p:nvSpPr>
          <p:cNvPr id="9" name="Tijdelijke aanduiding voor dianummer 8"/>
          <p:cNvSpPr>
            <a:spLocks noGrp="1"/>
          </p:cNvSpPr>
          <p:nvPr>
            <p:ph type="sldNum" sz="quarter" idx="12"/>
          </p:nvPr>
        </p:nvSpPr>
        <p:spPr/>
        <p:txBody>
          <a:bodyPr/>
          <a:lstStyle>
            <a:lvl1pPr>
              <a:defRPr/>
            </a:lvl1pPr>
          </a:lstStyle>
          <a:p>
            <a:fld id="{00BBEFE9-160E-4606-BC93-4343FF64A5A0}" type="slidenum">
              <a:rPr lang="nl-NL"/>
              <a:pPr/>
              <a:t>‹nr.›</a:t>
            </a:fld>
            <a:endParaRPr lang="nl-NL"/>
          </a:p>
        </p:txBody>
      </p:sp>
    </p:spTree>
    <p:extLst>
      <p:ext uri="{BB962C8B-B14F-4D97-AF65-F5344CB8AC3E}">
        <p14:creationId xmlns:p14="http://schemas.microsoft.com/office/powerpoint/2010/main" val="11824855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lvl1pPr>
              <a:defRPr/>
            </a:lvl1pPr>
          </a:lstStyle>
          <a:p>
            <a:endParaRPr lang="nl-NL"/>
          </a:p>
        </p:txBody>
      </p:sp>
      <p:sp>
        <p:nvSpPr>
          <p:cNvPr id="4" name="Tijdelijke aanduiding voor voettekst 3"/>
          <p:cNvSpPr>
            <a:spLocks noGrp="1"/>
          </p:cNvSpPr>
          <p:nvPr>
            <p:ph type="ftr" sz="quarter" idx="11"/>
          </p:nvPr>
        </p:nvSpPr>
        <p:spPr/>
        <p:txBody>
          <a:bodyPr/>
          <a:lstStyle>
            <a:lvl1pPr>
              <a:defRPr/>
            </a:lvl1pPr>
          </a:lstStyle>
          <a:p>
            <a:r>
              <a:rPr lang="nl-NL"/>
              <a:t>G.Hoeksema Rietveld Lyceum Doetinchem</a:t>
            </a:r>
          </a:p>
        </p:txBody>
      </p:sp>
      <p:sp>
        <p:nvSpPr>
          <p:cNvPr id="5" name="Tijdelijke aanduiding voor dianummer 4"/>
          <p:cNvSpPr>
            <a:spLocks noGrp="1"/>
          </p:cNvSpPr>
          <p:nvPr>
            <p:ph type="sldNum" sz="quarter" idx="12"/>
          </p:nvPr>
        </p:nvSpPr>
        <p:spPr/>
        <p:txBody>
          <a:bodyPr/>
          <a:lstStyle>
            <a:lvl1pPr>
              <a:defRPr/>
            </a:lvl1pPr>
          </a:lstStyle>
          <a:p>
            <a:fld id="{74C1573E-1FE1-47DB-91D8-DE31E2EE3FD9}" type="slidenum">
              <a:rPr lang="nl-NL"/>
              <a:pPr/>
              <a:t>‹nr.›</a:t>
            </a:fld>
            <a:endParaRPr lang="nl-NL"/>
          </a:p>
        </p:txBody>
      </p:sp>
    </p:spTree>
    <p:extLst>
      <p:ext uri="{BB962C8B-B14F-4D97-AF65-F5344CB8AC3E}">
        <p14:creationId xmlns:p14="http://schemas.microsoft.com/office/powerpoint/2010/main" val="41817585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lvl1pPr>
              <a:defRPr/>
            </a:lvl1pPr>
          </a:lstStyle>
          <a:p>
            <a:endParaRPr lang="nl-NL"/>
          </a:p>
        </p:txBody>
      </p:sp>
      <p:sp>
        <p:nvSpPr>
          <p:cNvPr id="3" name="Tijdelijke aanduiding voor voettekst 2"/>
          <p:cNvSpPr>
            <a:spLocks noGrp="1"/>
          </p:cNvSpPr>
          <p:nvPr>
            <p:ph type="ftr" sz="quarter" idx="11"/>
          </p:nvPr>
        </p:nvSpPr>
        <p:spPr/>
        <p:txBody>
          <a:bodyPr/>
          <a:lstStyle>
            <a:lvl1pPr>
              <a:defRPr/>
            </a:lvl1pPr>
          </a:lstStyle>
          <a:p>
            <a:r>
              <a:rPr lang="nl-NL"/>
              <a:t>G.Hoeksema Rietveld Lyceum Doetinchem</a:t>
            </a:r>
          </a:p>
        </p:txBody>
      </p:sp>
      <p:sp>
        <p:nvSpPr>
          <p:cNvPr id="4" name="Tijdelijke aanduiding voor dianummer 3"/>
          <p:cNvSpPr>
            <a:spLocks noGrp="1"/>
          </p:cNvSpPr>
          <p:nvPr>
            <p:ph type="sldNum" sz="quarter" idx="12"/>
          </p:nvPr>
        </p:nvSpPr>
        <p:spPr/>
        <p:txBody>
          <a:bodyPr/>
          <a:lstStyle>
            <a:lvl1pPr>
              <a:defRPr/>
            </a:lvl1pPr>
          </a:lstStyle>
          <a:p>
            <a:fld id="{E824B809-6CA9-47DC-AAB3-EFDF40293C6B}" type="slidenum">
              <a:rPr lang="nl-NL"/>
              <a:pPr/>
              <a:t>‹nr.›</a:t>
            </a:fld>
            <a:endParaRPr lang="nl-NL"/>
          </a:p>
        </p:txBody>
      </p:sp>
    </p:spTree>
    <p:extLst>
      <p:ext uri="{BB962C8B-B14F-4D97-AF65-F5344CB8AC3E}">
        <p14:creationId xmlns:p14="http://schemas.microsoft.com/office/powerpoint/2010/main" val="9915767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lvl1pPr>
              <a:defRPr/>
            </a:lvl1pPr>
          </a:lstStyle>
          <a:p>
            <a:endParaRPr lang="nl-NL"/>
          </a:p>
        </p:txBody>
      </p:sp>
      <p:sp>
        <p:nvSpPr>
          <p:cNvPr id="6" name="Tijdelijke aanduiding voor voettekst 5"/>
          <p:cNvSpPr>
            <a:spLocks noGrp="1"/>
          </p:cNvSpPr>
          <p:nvPr>
            <p:ph type="ftr" sz="quarter" idx="11"/>
          </p:nvPr>
        </p:nvSpPr>
        <p:spPr/>
        <p:txBody>
          <a:bodyPr/>
          <a:lstStyle>
            <a:lvl1pPr>
              <a:defRPr/>
            </a:lvl1pPr>
          </a:lstStyle>
          <a:p>
            <a:r>
              <a:rPr lang="nl-NL"/>
              <a:t>G.Hoeksema Rietveld Lyceum Doetinchem</a:t>
            </a:r>
          </a:p>
        </p:txBody>
      </p:sp>
      <p:sp>
        <p:nvSpPr>
          <p:cNvPr id="7" name="Tijdelijke aanduiding voor dianummer 6"/>
          <p:cNvSpPr>
            <a:spLocks noGrp="1"/>
          </p:cNvSpPr>
          <p:nvPr>
            <p:ph type="sldNum" sz="quarter" idx="12"/>
          </p:nvPr>
        </p:nvSpPr>
        <p:spPr/>
        <p:txBody>
          <a:bodyPr/>
          <a:lstStyle>
            <a:lvl1pPr>
              <a:defRPr/>
            </a:lvl1pPr>
          </a:lstStyle>
          <a:p>
            <a:fld id="{1E384A68-36B8-4E2E-A715-700AE53063DA}" type="slidenum">
              <a:rPr lang="nl-NL"/>
              <a:pPr/>
              <a:t>‹nr.›</a:t>
            </a:fld>
            <a:endParaRPr lang="nl-NL"/>
          </a:p>
        </p:txBody>
      </p:sp>
    </p:spTree>
    <p:extLst>
      <p:ext uri="{BB962C8B-B14F-4D97-AF65-F5344CB8AC3E}">
        <p14:creationId xmlns:p14="http://schemas.microsoft.com/office/powerpoint/2010/main" val="30701741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lvl1pPr>
              <a:defRPr/>
            </a:lvl1pPr>
          </a:lstStyle>
          <a:p>
            <a:endParaRPr lang="nl-NL"/>
          </a:p>
        </p:txBody>
      </p:sp>
      <p:sp>
        <p:nvSpPr>
          <p:cNvPr id="6" name="Tijdelijke aanduiding voor voettekst 5"/>
          <p:cNvSpPr>
            <a:spLocks noGrp="1"/>
          </p:cNvSpPr>
          <p:nvPr>
            <p:ph type="ftr" sz="quarter" idx="11"/>
          </p:nvPr>
        </p:nvSpPr>
        <p:spPr/>
        <p:txBody>
          <a:bodyPr/>
          <a:lstStyle>
            <a:lvl1pPr>
              <a:defRPr/>
            </a:lvl1pPr>
          </a:lstStyle>
          <a:p>
            <a:r>
              <a:rPr lang="nl-NL"/>
              <a:t>G.Hoeksema Rietveld Lyceum Doetinchem</a:t>
            </a:r>
          </a:p>
        </p:txBody>
      </p:sp>
      <p:sp>
        <p:nvSpPr>
          <p:cNvPr id="7" name="Tijdelijke aanduiding voor dianummer 6"/>
          <p:cNvSpPr>
            <a:spLocks noGrp="1"/>
          </p:cNvSpPr>
          <p:nvPr>
            <p:ph type="sldNum" sz="quarter" idx="12"/>
          </p:nvPr>
        </p:nvSpPr>
        <p:spPr/>
        <p:txBody>
          <a:bodyPr/>
          <a:lstStyle>
            <a:lvl1pPr>
              <a:defRPr/>
            </a:lvl1pPr>
          </a:lstStyle>
          <a:p>
            <a:fld id="{EABB68F7-BA87-4CD4-A55F-59C630023B87}" type="slidenum">
              <a:rPr lang="nl-NL"/>
              <a:pPr/>
              <a:t>‹nr.›</a:t>
            </a:fld>
            <a:endParaRPr lang="nl-NL"/>
          </a:p>
        </p:txBody>
      </p:sp>
    </p:spTree>
    <p:extLst>
      <p:ext uri="{BB962C8B-B14F-4D97-AF65-F5344CB8AC3E}">
        <p14:creationId xmlns:p14="http://schemas.microsoft.com/office/powerpoint/2010/main" val="42596110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nl-NL" smtClean="0"/>
              <a:t>Klik om het opmaakprofiel van de modeltitel te bewerken</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nl-NL" smtClean="0"/>
              <a:t>Klik om de opmaakprofielen van de modeltekst te bewerken</a:t>
            </a:r>
          </a:p>
          <a:p>
            <a:pPr lvl="1"/>
            <a:r>
              <a:rPr lang="nl-NL" smtClean="0"/>
              <a:t>Tweede niveau</a:t>
            </a:r>
          </a:p>
          <a:p>
            <a:pPr lvl="2"/>
            <a:r>
              <a:rPr lang="nl-NL" smtClean="0"/>
              <a:t>Derde niveau</a:t>
            </a:r>
          </a:p>
          <a:p>
            <a:pPr lvl="3"/>
            <a:r>
              <a:rPr lang="nl-NL" smtClean="0"/>
              <a:t>Vierde niveau</a:t>
            </a:r>
          </a:p>
          <a:p>
            <a:pPr lvl="4"/>
            <a:r>
              <a:rPr lang="nl-NL" smtClean="0"/>
              <a:t>Vijfde niveau</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nl-NL"/>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r>
              <a:rPr lang="nl-NL"/>
              <a:t>G.Hoeksema Rietveld Lyceum Doetinchem</a:t>
            </a:r>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E8A9C8AF-AB89-40BD-83B3-440B67DB330F}" type="slidenum">
              <a:rPr lang="nl-NL"/>
              <a:pPr/>
              <a:t>‹nr.›</a:t>
            </a:fld>
            <a:endParaRPr lang="nl-N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dt="0"/>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Times New Roman" charset="0"/>
        </a:defRPr>
      </a:lvl2pPr>
      <a:lvl3pPr algn="ctr" rtl="0" fontAlgn="base">
        <a:spcBef>
          <a:spcPct val="0"/>
        </a:spcBef>
        <a:spcAft>
          <a:spcPct val="0"/>
        </a:spcAft>
        <a:defRPr sz="4400">
          <a:solidFill>
            <a:schemeClr val="tx2"/>
          </a:solidFill>
          <a:latin typeface="Times New Roman" charset="0"/>
        </a:defRPr>
      </a:lvl3pPr>
      <a:lvl4pPr algn="ctr" rtl="0" fontAlgn="base">
        <a:spcBef>
          <a:spcPct val="0"/>
        </a:spcBef>
        <a:spcAft>
          <a:spcPct val="0"/>
        </a:spcAft>
        <a:defRPr sz="4400">
          <a:solidFill>
            <a:schemeClr val="tx2"/>
          </a:solidFill>
          <a:latin typeface="Times New Roman" charset="0"/>
        </a:defRPr>
      </a:lvl4pPr>
      <a:lvl5pPr algn="ctr" rtl="0" fontAlgn="base">
        <a:spcBef>
          <a:spcPct val="0"/>
        </a:spcBef>
        <a:spcAft>
          <a:spcPct val="0"/>
        </a:spcAft>
        <a:defRPr sz="4400">
          <a:solidFill>
            <a:schemeClr val="tx2"/>
          </a:solidFill>
          <a:latin typeface="Times New Roman" charset="0"/>
        </a:defRPr>
      </a:lvl5pPr>
      <a:lvl6pPr marL="457200" algn="ctr" rtl="0" fontAlgn="base">
        <a:spcBef>
          <a:spcPct val="0"/>
        </a:spcBef>
        <a:spcAft>
          <a:spcPct val="0"/>
        </a:spcAft>
        <a:defRPr sz="4400">
          <a:solidFill>
            <a:schemeClr val="tx2"/>
          </a:solidFill>
          <a:latin typeface="Times New Roman" charset="0"/>
        </a:defRPr>
      </a:lvl6pPr>
      <a:lvl7pPr marL="914400" algn="ctr" rtl="0" fontAlgn="base">
        <a:spcBef>
          <a:spcPct val="0"/>
        </a:spcBef>
        <a:spcAft>
          <a:spcPct val="0"/>
        </a:spcAft>
        <a:defRPr sz="4400">
          <a:solidFill>
            <a:schemeClr val="tx2"/>
          </a:solidFill>
          <a:latin typeface="Times New Roman" charset="0"/>
        </a:defRPr>
      </a:lvl7pPr>
      <a:lvl8pPr marL="1371600" algn="ctr" rtl="0" fontAlgn="base">
        <a:spcBef>
          <a:spcPct val="0"/>
        </a:spcBef>
        <a:spcAft>
          <a:spcPct val="0"/>
        </a:spcAft>
        <a:defRPr sz="4400">
          <a:solidFill>
            <a:schemeClr val="tx2"/>
          </a:solidFill>
          <a:latin typeface="Times New Roman" charset="0"/>
        </a:defRPr>
      </a:lvl8pPr>
      <a:lvl9pPr marL="1828800" algn="ctr" rtl="0" fontAlgn="base">
        <a:spcBef>
          <a:spcPct val="0"/>
        </a:spcBef>
        <a:spcAft>
          <a:spcPct val="0"/>
        </a:spcAft>
        <a:defRPr sz="4400">
          <a:solidFill>
            <a:schemeClr val="tx2"/>
          </a:solidFill>
          <a:latin typeface="Times New Roman"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2.xml"/><Relationship Id="rId4" Type="http://schemas.microsoft.com/office/2007/relationships/hdphoto" Target="../media/hdphoto1.wdp"/></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2.xml"/><Relationship Id="rId4" Type="http://schemas.microsoft.com/office/2007/relationships/hdphoto" Target="../media/hdphoto1.wdp"/></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2.xml"/><Relationship Id="rId4" Type="http://schemas.microsoft.com/office/2007/relationships/hdphoto" Target="../media/hdphoto1.wdp"/></Relationships>
</file>

<file path=ppt/slides/_rels/slide4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Layout" Target="../slideLayouts/slideLayout12.xml"/><Relationship Id="rId4" Type="http://schemas.openxmlformats.org/officeDocument/2006/relationships/image" Target="../media/image2.gif"/></Relationships>
</file>

<file path=ppt/slides/_rels/slide4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4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4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2.xml"/><Relationship Id="rId4" Type="http://schemas.microsoft.com/office/2007/relationships/hdphoto" Target="../media/hdphoto1.wdp"/></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voettekst 5"/>
          <p:cNvSpPr>
            <a:spLocks noGrp="1"/>
          </p:cNvSpPr>
          <p:nvPr>
            <p:ph type="ftr" sz="quarter" idx="11"/>
          </p:nvPr>
        </p:nvSpPr>
        <p:spPr/>
        <p:txBody>
          <a:bodyPr/>
          <a:lstStyle/>
          <a:p>
            <a:r>
              <a:rPr lang="nl-NL"/>
              <a:t>G.Hoeksema Rietveld Lyceum Doetinchem</a:t>
            </a:r>
          </a:p>
        </p:txBody>
      </p:sp>
      <p:sp>
        <p:nvSpPr>
          <p:cNvPr id="6" name="Tijdelijke aanduiding voor dianummer 6"/>
          <p:cNvSpPr>
            <a:spLocks noGrp="1"/>
          </p:cNvSpPr>
          <p:nvPr>
            <p:ph type="sldNum" sz="quarter" idx="12"/>
          </p:nvPr>
        </p:nvSpPr>
        <p:spPr/>
        <p:txBody>
          <a:bodyPr/>
          <a:lstStyle/>
          <a:p>
            <a:fld id="{72147780-0E19-4C61-831D-767214E90231}" type="slidenum">
              <a:rPr lang="nl-NL"/>
              <a:pPr/>
              <a:t>1</a:t>
            </a:fld>
            <a:endParaRPr lang="nl-NL"/>
          </a:p>
        </p:txBody>
      </p:sp>
      <p:sp>
        <p:nvSpPr>
          <p:cNvPr id="13315" name="Rectangle 3"/>
          <p:cNvSpPr>
            <a:spLocks noGrp="1" noChangeArrowheads="1"/>
          </p:cNvSpPr>
          <p:nvPr>
            <p:ph type="body" sz="half" idx="2"/>
          </p:nvPr>
        </p:nvSpPr>
        <p:spPr>
          <a:xfrm>
            <a:off x="631825" y="1557338"/>
            <a:ext cx="7597775" cy="4538662"/>
          </a:xfrm>
        </p:spPr>
        <p:txBody>
          <a:bodyPr/>
          <a:lstStyle/>
          <a:p>
            <a:r>
              <a:rPr lang="nl-NL" sz="2800" dirty="0" smtClean="0"/>
              <a:t>Bij een takel gebruik je katrollen om de kracht waarmee je moet tillen kleiner te maken.</a:t>
            </a:r>
          </a:p>
          <a:p>
            <a:endParaRPr lang="nl-NL" sz="2800" dirty="0"/>
          </a:p>
          <a:p>
            <a:r>
              <a:rPr lang="nl-NL" sz="2800" dirty="0" smtClean="0"/>
              <a:t>Hoe werkt dat?</a:t>
            </a:r>
          </a:p>
        </p:txBody>
      </p:sp>
      <p:pic>
        <p:nvPicPr>
          <p:cNvPr id="13316" name="Picture 4" descr="rietveld lyceum"/>
          <p:cNvPicPr>
            <a:picLocks noGrp="1" noChangeAspect="1" noChangeArrowheads="1"/>
          </p:cNvPicPr>
          <p:nvPr>
            <p:ph type="clipArt" sz="half" idx="1"/>
          </p:nvPr>
        </p:nvPicPr>
        <p:blipFill>
          <a:blip r:embed="rId2">
            <a:extLst>
              <a:ext uri="{28A0092B-C50C-407E-A947-70E740481C1C}">
                <a14:useLocalDpi xmlns:a14="http://schemas.microsoft.com/office/drawing/2010/main" val="0"/>
              </a:ext>
            </a:extLst>
          </a:blip>
          <a:srcRect/>
          <a:stretch>
            <a:fillRect/>
          </a:stretch>
        </p:blipFill>
        <p:spPr>
          <a:xfrm>
            <a:off x="304800" y="228600"/>
            <a:ext cx="1600200" cy="795338"/>
          </a:xfrm>
        </p:spPr>
      </p:pic>
      <p:sp>
        <p:nvSpPr>
          <p:cNvPr id="13356" name="Rectangle 44"/>
          <p:cNvSpPr>
            <a:spLocks noChangeArrowheads="1"/>
          </p:cNvSpPr>
          <p:nvPr/>
        </p:nvSpPr>
        <p:spPr bwMode="auto">
          <a:xfrm>
            <a:off x="2057400" y="595313"/>
            <a:ext cx="4673600" cy="987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nl-NL" sz="4400" dirty="0" smtClean="0">
                <a:solidFill>
                  <a:schemeClr val="tx2"/>
                </a:solidFill>
              </a:rPr>
              <a:t>Katrollen</a:t>
            </a:r>
            <a:endParaRPr lang="nl-NL" sz="4400" dirty="0">
              <a:solidFill>
                <a:schemeClr val="tx2"/>
              </a:solidFill>
            </a:endParaRPr>
          </a:p>
        </p:txBody>
      </p:sp>
      <p:pic>
        <p:nvPicPr>
          <p:cNvPr id="3" name="Afbeelding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98133" y="2450432"/>
            <a:ext cx="5715000" cy="3810000"/>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voettekst 5"/>
          <p:cNvSpPr>
            <a:spLocks noGrp="1"/>
          </p:cNvSpPr>
          <p:nvPr>
            <p:ph type="ftr" sz="quarter" idx="11"/>
          </p:nvPr>
        </p:nvSpPr>
        <p:spPr/>
        <p:txBody>
          <a:bodyPr/>
          <a:lstStyle/>
          <a:p>
            <a:r>
              <a:rPr lang="nl-NL"/>
              <a:t>G.Hoeksema Rietveld Lyceum Doetinchem</a:t>
            </a:r>
          </a:p>
        </p:txBody>
      </p:sp>
      <p:sp>
        <p:nvSpPr>
          <p:cNvPr id="6" name="Tijdelijke aanduiding voor dianummer 6"/>
          <p:cNvSpPr>
            <a:spLocks noGrp="1"/>
          </p:cNvSpPr>
          <p:nvPr>
            <p:ph type="sldNum" sz="quarter" idx="12"/>
          </p:nvPr>
        </p:nvSpPr>
        <p:spPr/>
        <p:txBody>
          <a:bodyPr/>
          <a:lstStyle/>
          <a:p>
            <a:fld id="{72147780-0E19-4C61-831D-767214E90231}" type="slidenum">
              <a:rPr lang="nl-NL"/>
              <a:pPr/>
              <a:t>10</a:t>
            </a:fld>
            <a:endParaRPr lang="nl-NL"/>
          </a:p>
        </p:txBody>
      </p:sp>
      <p:sp>
        <p:nvSpPr>
          <p:cNvPr id="13315" name="Rectangle 3"/>
          <p:cNvSpPr>
            <a:spLocks noGrp="1" noChangeArrowheads="1"/>
          </p:cNvSpPr>
          <p:nvPr>
            <p:ph type="body" sz="half" idx="2"/>
          </p:nvPr>
        </p:nvSpPr>
        <p:spPr>
          <a:xfrm>
            <a:off x="409074" y="1557337"/>
            <a:ext cx="6137642" cy="4535455"/>
          </a:xfrm>
          <a:ln>
            <a:noFill/>
          </a:ln>
        </p:spPr>
        <p:txBody>
          <a:bodyPr/>
          <a:lstStyle/>
          <a:p>
            <a:r>
              <a:rPr lang="nl-NL" sz="2800" b="1" dirty="0" smtClean="0">
                <a:solidFill>
                  <a:srgbClr val="0000FF"/>
                </a:solidFill>
              </a:rPr>
              <a:t>Een vast katrol</a:t>
            </a:r>
          </a:p>
          <a:p>
            <a:r>
              <a:rPr lang="nl-NL" sz="2800" dirty="0" smtClean="0"/>
              <a:t>We gaan de piano 50 cm optillen.</a:t>
            </a:r>
            <a:endParaRPr lang="nl-NL" sz="2800" dirty="0"/>
          </a:p>
          <a:p>
            <a:pPr marL="514350" indent="-514350">
              <a:buFont typeface="+mj-lt"/>
              <a:buAutoNum type="alphaUcPeriod" startAt="2"/>
            </a:pPr>
            <a:r>
              <a:rPr lang="nl-NL" sz="2800" b="1" i="1" dirty="0" smtClean="0"/>
              <a:t>Hoe groot is de kracht die de hand daarbij moet uitoefenen?</a:t>
            </a:r>
          </a:p>
          <a:p>
            <a:pPr marL="0" indent="0">
              <a:buNone/>
            </a:pPr>
            <a:r>
              <a:rPr lang="nl-NL" sz="2800" b="1" i="1" dirty="0">
                <a:solidFill>
                  <a:srgbClr val="0000FF"/>
                </a:solidFill>
              </a:rPr>
              <a:t>Bedenk </a:t>
            </a:r>
            <a:r>
              <a:rPr lang="nl-NL" sz="2800" b="1" i="1" dirty="0" smtClean="0">
                <a:solidFill>
                  <a:srgbClr val="0000FF"/>
                </a:solidFill>
              </a:rPr>
              <a:t>zelf het antwoord!</a:t>
            </a:r>
            <a:endParaRPr lang="nl-NL" sz="2800" b="1" i="1" dirty="0">
              <a:solidFill>
                <a:srgbClr val="0000FF"/>
              </a:solidFill>
            </a:endParaRPr>
          </a:p>
          <a:p>
            <a:pPr marL="0" indent="0">
              <a:buNone/>
            </a:pPr>
            <a:endParaRPr lang="nl-NL" sz="2800" b="1" i="1" dirty="0" smtClean="0"/>
          </a:p>
        </p:txBody>
      </p:sp>
      <p:pic>
        <p:nvPicPr>
          <p:cNvPr id="13316" name="Picture 4" descr="rietveld lyceum"/>
          <p:cNvPicPr>
            <a:picLocks noGrp="1" noChangeAspect="1" noChangeArrowheads="1"/>
          </p:cNvPicPr>
          <p:nvPr>
            <p:ph type="clipArt" sz="half" idx="1"/>
          </p:nvPr>
        </p:nvPicPr>
        <p:blipFill>
          <a:blip r:embed="rId2">
            <a:extLst>
              <a:ext uri="{28A0092B-C50C-407E-A947-70E740481C1C}">
                <a14:useLocalDpi xmlns:a14="http://schemas.microsoft.com/office/drawing/2010/main" val="0"/>
              </a:ext>
            </a:extLst>
          </a:blip>
          <a:srcRect/>
          <a:stretch>
            <a:fillRect/>
          </a:stretch>
        </p:blipFill>
        <p:spPr>
          <a:xfrm>
            <a:off x="304800" y="228600"/>
            <a:ext cx="1600200" cy="795338"/>
          </a:xfrm>
        </p:spPr>
      </p:pic>
      <p:sp>
        <p:nvSpPr>
          <p:cNvPr id="13356" name="Rectangle 44"/>
          <p:cNvSpPr>
            <a:spLocks noChangeArrowheads="1"/>
          </p:cNvSpPr>
          <p:nvPr/>
        </p:nvSpPr>
        <p:spPr bwMode="auto">
          <a:xfrm>
            <a:off x="2057400" y="595313"/>
            <a:ext cx="4673600" cy="987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nl-NL" sz="4400" dirty="0" smtClean="0">
                <a:solidFill>
                  <a:schemeClr val="tx2"/>
                </a:solidFill>
              </a:rPr>
              <a:t>Katrollen</a:t>
            </a:r>
            <a:endParaRPr lang="nl-NL" sz="4400" dirty="0">
              <a:solidFill>
                <a:schemeClr val="tx2"/>
              </a:solidFill>
            </a:endParaRPr>
          </a:p>
        </p:txBody>
      </p:sp>
      <p:sp>
        <p:nvSpPr>
          <p:cNvPr id="2" name="Vrije vorm 1"/>
          <p:cNvSpPr/>
          <p:nvPr/>
        </p:nvSpPr>
        <p:spPr>
          <a:xfrm>
            <a:off x="6383398" y="3224280"/>
            <a:ext cx="485775" cy="1131887"/>
          </a:xfrm>
          <a:custGeom>
            <a:avLst/>
            <a:gdLst>
              <a:gd name="connsiteX0" fmla="*/ 723900 w 723900"/>
              <a:gd name="connsiteY0" fmla="*/ 1704975 h 1704975"/>
              <a:gd name="connsiteX1" fmla="*/ 723900 w 723900"/>
              <a:gd name="connsiteY1" fmla="*/ 9525 h 1704975"/>
              <a:gd name="connsiteX2" fmla="*/ 285750 w 723900"/>
              <a:gd name="connsiteY2" fmla="*/ 0 h 1704975"/>
              <a:gd name="connsiteX3" fmla="*/ 238125 w 723900"/>
              <a:gd name="connsiteY3" fmla="*/ 676275 h 1704975"/>
              <a:gd name="connsiteX4" fmla="*/ 0 w 723900"/>
              <a:gd name="connsiteY4" fmla="*/ 781050 h 1704975"/>
              <a:gd name="connsiteX5" fmla="*/ 0 w 723900"/>
              <a:gd name="connsiteY5" fmla="*/ 885825 h 1704975"/>
              <a:gd name="connsiteX6" fmla="*/ 257175 w 723900"/>
              <a:gd name="connsiteY6" fmla="*/ 885825 h 1704975"/>
              <a:gd name="connsiteX7" fmla="*/ 257175 w 723900"/>
              <a:gd name="connsiteY7" fmla="*/ 1704975 h 1704975"/>
              <a:gd name="connsiteX8" fmla="*/ 723900 w 723900"/>
              <a:gd name="connsiteY8" fmla="*/ 1704975 h 1704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23900" h="1704975">
                <a:moveTo>
                  <a:pt x="723900" y="1704975"/>
                </a:moveTo>
                <a:lnTo>
                  <a:pt x="723900" y="9525"/>
                </a:lnTo>
                <a:lnTo>
                  <a:pt x="285750" y="0"/>
                </a:lnTo>
                <a:lnTo>
                  <a:pt x="238125" y="676275"/>
                </a:lnTo>
                <a:lnTo>
                  <a:pt x="0" y="781050"/>
                </a:lnTo>
                <a:lnTo>
                  <a:pt x="0" y="885825"/>
                </a:lnTo>
                <a:lnTo>
                  <a:pt x="257175" y="885825"/>
                </a:lnTo>
                <a:lnTo>
                  <a:pt x="257175" y="1704975"/>
                </a:lnTo>
                <a:lnTo>
                  <a:pt x="723900" y="1704975"/>
                </a:lnTo>
                <a:close/>
              </a:path>
            </a:pathLst>
          </a:custGeom>
          <a:solidFill>
            <a:schemeClr val="accent5">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12" name="Rechte verbindingslijn met pijl 11"/>
          <p:cNvCxnSpPr/>
          <p:nvPr/>
        </p:nvCxnSpPr>
        <p:spPr>
          <a:xfrm>
            <a:off x="6713837" y="3874966"/>
            <a:ext cx="0" cy="1059681"/>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6" name="Tekstvak 15"/>
          <p:cNvSpPr txBox="1"/>
          <p:nvPr/>
        </p:nvSpPr>
        <p:spPr>
          <a:xfrm>
            <a:off x="6149393" y="4835673"/>
            <a:ext cx="1423211" cy="461665"/>
          </a:xfrm>
          <a:prstGeom prst="rect">
            <a:avLst/>
          </a:prstGeom>
          <a:noFill/>
        </p:spPr>
        <p:txBody>
          <a:bodyPr wrap="square" rtlCol="0">
            <a:spAutoFit/>
          </a:bodyPr>
          <a:lstStyle/>
          <a:p>
            <a:r>
              <a:rPr lang="nl-NL" b="1" i="1" dirty="0" err="1" smtClean="0">
                <a:solidFill>
                  <a:srgbClr val="FF0000"/>
                </a:solidFill>
              </a:rPr>
              <a:t>F</a:t>
            </a:r>
            <a:r>
              <a:rPr lang="nl-NL" sz="1800" b="1" i="1" dirty="0" err="1" smtClean="0">
                <a:solidFill>
                  <a:srgbClr val="FF0000"/>
                </a:solidFill>
              </a:rPr>
              <a:t>z</a:t>
            </a:r>
            <a:r>
              <a:rPr lang="nl-NL" sz="1800" b="1" i="1" dirty="0" smtClean="0">
                <a:solidFill>
                  <a:srgbClr val="FF0000"/>
                </a:solidFill>
              </a:rPr>
              <a:t> </a:t>
            </a:r>
            <a:r>
              <a:rPr lang="nl-NL" sz="1800" b="1" dirty="0" smtClean="0">
                <a:solidFill>
                  <a:srgbClr val="FF0000"/>
                </a:solidFill>
              </a:rPr>
              <a:t>= 550 N</a:t>
            </a:r>
            <a:endParaRPr lang="nl-NL" sz="1800" b="1" dirty="0">
              <a:solidFill>
                <a:srgbClr val="FF0000"/>
              </a:solidFill>
            </a:endParaRPr>
          </a:p>
        </p:txBody>
      </p:sp>
      <p:sp>
        <p:nvSpPr>
          <p:cNvPr id="14" name="Ovaal 13"/>
          <p:cNvSpPr/>
          <p:nvPr/>
        </p:nvSpPr>
        <p:spPr>
          <a:xfrm>
            <a:off x="6730999" y="1598152"/>
            <a:ext cx="1077495" cy="1077495"/>
          </a:xfrm>
          <a:prstGeom prst="ellipse">
            <a:avLst/>
          </a:prstGeom>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mtClean="0"/>
              <a:t> </a:t>
            </a:r>
            <a:endParaRPr lang="nl-NL"/>
          </a:p>
        </p:txBody>
      </p:sp>
      <p:sp>
        <p:nvSpPr>
          <p:cNvPr id="3" name="Rechthoek 2"/>
          <p:cNvSpPr/>
          <p:nvPr/>
        </p:nvSpPr>
        <p:spPr>
          <a:xfrm>
            <a:off x="7194886" y="1101908"/>
            <a:ext cx="180471" cy="1172059"/>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17" name="Rechte verbindingslijn 16"/>
          <p:cNvCxnSpPr/>
          <p:nvPr/>
        </p:nvCxnSpPr>
        <p:spPr>
          <a:xfrm flipH="1">
            <a:off x="6158875" y="1089343"/>
            <a:ext cx="2137011" cy="12565"/>
          </a:xfrm>
          <a:prstGeom prst="line">
            <a:avLst/>
          </a:prstGeom>
          <a:ln w="571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4" name="Ovaal 3"/>
          <p:cNvSpPr/>
          <p:nvPr/>
        </p:nvSpPr>
        <p:spPr>
          <a:xfrm>
            <a:off x="7227380" y="2069431"/>
            <a:ext cx="97803" cy="9780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8" name="Rechte verbindingslijn 7"/>
          <p:cNvCxnSpPr>
            <a:endCxn id="14" idx="2"/>
          </p:cNvCxnSpPr>
          <p:nvPr/>
        </p:nvCxnSpPr>
        <p:spPr>
          <a:xfrm flipH="1" flipV="1">
            <a:off x="6730999" y="2136900"/>
            <a:ext cx="2" cy="108738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Rechte verbindingslijn 18"/>
          <p:cNvCxnSpPr/>
          <p:nvPr/>
        </p:nvCxnSpPr>
        <p:spPr>
          <a:xfrm flipH="1" flipV="1">
            <a:off x="7808492" y="2069431"/>
            <a:ext cx="2" cy="172079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Rechte verbindingslijn met pijl 20"/>
          <p:cNvCxnSpPr/>
          <p:nvPr/>
        </p:nvCxnSpPr>
        <p:spPr>
          <a:xfrm>
            <a:off x="7808492" y="3345125"/>
            <a:ext cx="0" cy="1059681"/>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2" name="Tekstvak 21"/>
          <p:cNvSpPr txBox="1"/>
          <p:nvPr/>
        </p:nvSpPr>
        <p:spPr>
          <a:xfrm>
            <a:off x="7375357" y="4403784"/>
            <a:ext cx="1423211" cy="461665"/>
          </a:xfrm>
          <a:prstGeom prst="rect">
            <a:avLst/>
          </a:prstGeom>
          <a:noFill/>
        </p:spPr>
        <p:txBody>
          <a:bodyPr wrap="square" rtlCol="0">
            <a:spAutoFit/>
          </a:bodyPr>
          <a:lstStyle/>
          <a:p>
            <a:r>
              <a:rPr lang="nl-NL" b="1" i="1" dirty="0" smtClean="0">
                <a:solidFill>
                  <a:srgbClr val="FF0000"/>
                </a:solidFill>
              </a:rPr>
              <a:t>F</a:t>
            </a:r>
            <a:r>
              <a:rPr lang="nl-NL" sz="1800" b="1" i="1" dirty="0" smtClean="0">
                <a:solidFill>
                  <a:srgbClr val="FF0000"/>
                </a:solidFill>
              </a:rPr>
              <a:t>H </a:t>
            </a:r>
            <a:r>
              <a:rPr lang="nl-NL" sz="1800" b="1" dirty="0" smtClean="0">
                <a:solidFill>
                  <a:srgbClr val="FF0000"/>
                </a:solidFill>
              </a:rPr>
              <a:t>= ?</a:t>
            </a:r>
            <a:endParaRPr lang="nl-NL" sz="1800" b="1" dirty="0">
              <a:solidFill>
                <a:srgbClr val="FF0000"/>
              </a:solidFill>
            </a:endParaRPr>
          </a:p>
        </p:txBody>
      </p:sp>
      <p:cxnSp>
        <p:nvCxnSpPr>
          <p:cNvPr id="23" name="Rechte verbindingslijn met pijl 22"/>
          <p:cNvCxnSpPr/>
          <p:nvPr/>
        </p:nvCxnSpPr>
        <p:spPr>
          <a:xfrm>
            <a:off x="7285337" y="2339826"/>
            <a:ext cx="0" cy="529841"/>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5" name="Tekstvak 24"/>
          <p:cNvSpPr txBox="1"/>
          <p:nvPr/>
        </p:nvSpPr>
        <p:spPr>
          <a:xfrm>
            <a:off x="6921159" y="2754479"/>
            <a:ext cx="1225964" cy="461665"/>
          </a:xfrm>
          <a:prstGeom prst="rect">
            <a:avLst/>
          </a:prstGeom>
          <a:noFill/>
        </p:spPr>
        <p:txBody>
          <a:bodyPr wrap="square" rtlCol="0">
            <a:spAutoFit/>
          </a:bodyPr>
          <a:lstStyle/>
          <a:p>
            <a:r>
              <a:rPr lang="nl-NL" b="1" i="1" dirty="0" err="1" smtClean="0">
                <a:solidFill>
                  <a:srgbClr val="FF0000"/>
                </a:solidFill>
              </a:rPr>
              <a:t>F</a:t>
            </a:r>
            <a:r>
              <a:rPr lang="nl-NL" sz="1800" b="1" i="1" dirty="0" err="1" smtClean="0">
                <a:solidFill>
                  <a:srgbClr val="FF0000"/>
                </a:solidFill>
              </a:rPr>
              <a:t>z</a:t>
            </a:r>
            <a:r>
              <a:rPr lang="nl-NL" sz="1800" b="1" i="1" dirty="0" smtClean="0">
                <a:solidFill>
                  <a:srgbClr val="FF0000"/>
                </a:solidFill>
              </a:rPr>
              <a:t> </a:t>
            </a:r>
            <a:r>
              <a:rPr lang="nl-NL" sz="1800" b="1" dirty="0" smtClean="0">
                <a:solidFill>
                  <a:srgbClr val="FF0000"/>
                </a:solidFill>
              </a:rPr>
              <a:t>= 50 N</a:t>
            </a:r>
            <a:endParaRPr lang="nl-NL" sz="1800" b="1" dirty="0">
              <a:solidFill>
                <a:srgbClr val="FF0000"/>
              </a:solidFill>
            </a:endParaRPr>
          </a:p>
        </p:txBody>
      </p:sp>
    </p:spTree>
    <p:extLst>
      <p:ext uri="{BB962C8B-B14F-4D97-AF65-F5344CB8AC3E}">
        <p14:creationId xmlns:p14="http://schemas.microsoft.com/office/powerpoint/2010/main" val="351136752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voettekst 5"/>
          <p:cNvSpPr>
            <a:spLocks noGrp="1"/>
          </p:cNvSpPr>
          <p:nvPr>
            <p:ph type="ftr" sz="quarter" idx="11"/>
          </p:nvPr>
        </p:nvSpPr>
        <p:spPr/>
        <p:txBody>
          <a:bodyPr/>
          <a:lstStyle/>
          <a:p>
            <a:r>
              <a:rPr lang="nl-NL"/>
              <a:t>G.Hoeksema Rietveld Lyceum Doetinchem</a:t>
            </a:r>
          </a:p>
        </p:txBody>
      </p:sp>
      <p:sp>
        <p:nvSpPr>
          <p:cNvPr id="6" name="Tijdelijke aanduiding voor dianummer 6"/>
          <p:cNvSpPr>
            <a:spLocks noGrp="1"/>
          </p:cNvSpPr>
          <p:nvPr>
            <p:ph type="sldNum" sz="quarter" idx="12"/>
          </p:nvPr>
        </p:nvSpPr>
        <p:spPr/>
        <p:txBody>
          <a:bodyPr/>
          <a:lstStyle/>
          <a:p>
            <a:fld id="{72147780-0E19-4C61-831D-767214E90231}" type="slidenum">
              <a:rPr lang="nl-NL"/>
              <a:pPr/>
              <a:t>11</a:t>
            </a:fld>
            <a:endParaRPr lang="nl-NL"/>
          </a:p>
        </p:txBody>
      </p:sp>
      <p:sp>
        <p:nvSpPr>
          <p:cNvPr id="13315" name="Rectangle 3"/>
          <p:cNvSpPr>
            <a:spLocks noGrp="1" noChangeArrowheads="1"/>
          </p:cNvSpPr>
          <p:nvPr>
            <p:ph type="body" sz="half" idx="2"/>
          </p:nvPr>
        </p:nvSpPr>
        <p:spPr>
          <a:xfrm>
            <a:off x="409074" y="1557337"/>
            <a:ext cx="6137642" cy="4535455"/>
          </a:xfrm>
          <a:ln>
            <a:noFill/>
          </a:ln>
        </p:spPr>
        <p:txBody>
          <a:bodyPr/>
          <a:lstStyle/>
          <a:p>
            <a:r>
              <a:rPr lang="nl-NL" sz="2800" b="1" dirty="0" smtClean="0">
                <a:solidFill>
                  <a:srgbClr val="0000FF"/>
                </a:solidFill>
              </a:rPr>
              <a:t>Een vast katrol</a:t>
            </a:r>
          </a:p>
          <a:p>
            <a:r>
              <a:rPr lang="nl-NL" sz="2800" dirty="0" smtClean="0"/>
              <a:t>We gaan de piano 50 cm optillen.</a:t>
            </a:r>
            <a:endParaRPr lang="nl-NL" sz="2800" dirty="0"/>
          </a:p>
          <a:p>
            <a:pPr marL="514350" indent="-514350">
              <a:buFont typeface="+mj-lt"/>
              <a:buAutoNum type="alphaUcPeriod" startAt="2"/>
            </a:pPr>
            <a:r>
              <a:rPr lang="nl-NL" sz="2800" b="1" i="1" dirty="0" smtClean="0"/>
              <a:t>Hoe groot is de kracht die de hand daarbij moet uitoefenen?</a:t>
            </a:r>
          </a:p>
          <a:p>
            <a:pPr marL="0" indent="0">
              <a:buNone/>
            </a:pPr>
            <a:r>
              <a:rPr lang="nl-NL" sz="2800" b="1" i="1" dirty="0" smtClean="0"/>
              <a:t>Links en rechts moet de kracht in het touw wel even groot zijn, want anders gaat het katrol (wrijvingsloos) draaien  totdat de krachten wel gelijk zijn:</a:t>
            </a:r>
          </a:p>
          <a:p>
            <a:pPr marL="0" indent="0">
              <a:buNone/>
            </a:pPr>
            <a:r>
              <a:rPr lang="nl-NL" sz="3600" b="1" i="1" dirty="0" smtClean="0">
                <a:solidFill>
                  <a:srgbClr val="FF0000"/>
                </a:solidFill>
              </a:rPr>
              <a:t>F</a:t>
            </a:r>
            <a:r>
              <a:rPr lang="nl-NL" sz="2000" b="1" i="1" dirty="0" smtClean="0">
                <a:solidFill>
                  <a:srgbClr val="FF0000"/>
                </a:solidFill>
              </a:rPr>
              <a:t>H</a:t>
            </a:r>
            <a:r>
              <a:rPr lang="nl-NL" sz="3600" b="1" i="1" dirty="0" smtClean="0">
                <a:solidFill>
                  <a:srgbClr val="FF0000"/>
                </a:solidFill>
              </a:rPr>
              <a:t> = F</a:t>
            </a:r>
            <a:r>
              <a:rPr lang="nl-NL" sz="2000" b="1" i="1" dirty="0" smtClean="0">
                <a:solidFill>
                  <a:srgbClr val="FF0000"/>
                </a:solidFill>
              </a:rPr>
              <a:t>Z</a:t>
            </a:r>
            <a:r>
              <a:rPr lang="nl-NL" sz="3600" b="1" i="1" dirty="0" smtClean="0">
                <a:solidFill>
                  <a:srgbClr val="FF0000"/>
                </a:solidFill>
              </a:rPr>
              <a:t> = </a:t>
            </a:r>
            <a:r>
              <a:rPr lang="nl-NL" sz="3600" b="1" dirty="0" smtClean="0">
                <a:solidFill>
                  <a:srgbClr val="FF0000"/>
                </a:solidFill>
              </a:rPr>
              <a:t>550 N</a:t>
            </a:r>
          </a:p>
        </p:txBody>
      </p:sp>
      <p:pic>
        <p:nvPicPr>
          <p:cNvPr id="13316" name="Picture 4" descr="rietveld lyceum"/>
          <p:cNvPicPr>
            <a:picLocks noGrp="1" noChangeAspect="1" noChangeArrowheads="1"/>
          </p:cNvPicPr>
          <p:nvPr>
            <p:ph type="clipArt" sz="half" idx="1"/>
          </p:nvPr>
        </p:nvPicPr>
        <p:blipFill>
          <a:blip r:embed="rId2">
            <a:extLst>
              <a:ext uri="{28A0092B-C50C-407E-A947-70E740481C1C}">
                <a14:useLocalDpi xmlns:a14="http://schemas.microsoft.com/office/drawing/2010/main" val="0"/>
              </a:ext>
            </a:extLst>
          </a:blip>
          <a:srcRect/>
          <a:stretch>
            <a:fillRect/>
          </a:stretch>
        </p:blipFill>
        <p:spPr>
          <a:xfrm>
            <a:off x="304800" y="228600"/>
            <a:ext cx="1600200" cy="795338"/>
          </a:xfrm>
        </p:spPr>
      </p:pic>
      <p:sp>
        <p:nvSpPr>
          <p:cNvPr id="13356" name="Rectangle 44"/>
          <p:cNvSpPr>
            <a:spLocks noChangeArrowheads="1"/>
          </p:cNvSpPr>
          <p:nvPr/>
        </p:nvSpPr>
        <p:spPr bwMode="auto">
          <a:xfrm>
            <a:off x="2057400" y="595313"/>
            <a:ext cx="4673600" cy="987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nl-NL" sz="4400" dirty="0" smtClean="0">
                <a:solidFill>
                  <a:schemeClr val="tx2"/>
                </a:solidFill>
              </a:rPr>
              <a:t>Katrollen</a:t>
            </a:r>
            <a:endParaRPr lang="nl-NL" sz="4400" dirty="0">
              <a:solidFill>
                <a:schemeClr val="tx2"/>
              </a:solidFill>
            </a:endParaRPr>
          </a:p>
        </p:txBody>
      </p:sp>
      <p:sp>
        <p:nvSpPr>
          <p:cNvPr id="2" name="Vrije vorm 1"/>
          <p:cNvSpPr/>
          <p:nvPr/>
        </p:nvSpPr>
        <p:spPr>
          <a:xfrm>
            <a:off x="6383398" y="3224280"/>
            <a:ext cx="485775" cy="1131887"/>
          </a:xfrm>
          <a:custGeom>
            <a:avLst/>
            <a:gdLst>
              <a:gd name="connsiteX0" fmla="*/ 723900 w 723900"/>
              <a:gd name="connsiteY0" fmla="*/ 1704975 h 1704975"/>
              <a:gd name="connsiteX1" fmla="*/ 723900 w 723900"/>
              <a:gd name="connsiteY1" fmla="*/ 9525 h 1704975"/>
              <a:gd name="connsiteX2" fmla="*/ 285750 w 723900"/>
              <a:gd name="connsiteY2" fmla="*/ 0 h 1704975"/>
              <a:gd name="connsiteX3" fmla="*/ 238125 w 723900"/>
              <a:gd name="connsiteY3" fmla="*/ 676275 h 1704975"/>
              <a:gd name="connsiteX4" fmla="*/ 0 w 723900"/>
              <a:gd name="connsiteY4" fmla="*/ 781050 h 1704975"/>
              <a:gd name="connsiteX5" fmla="*/ 0 w 723900"/>
              <a:gd name="connsiteY5" fmla="*/ 885825 h 1704975"/>
              <a:gd name="connsiteX6" fmla="*/ 257175 w 723900"/>
              <a:gd name="connsiteY6" fmla="*/ 885825 h 1704975"/>
              <a:gd name="connsiteX7" fmla="*/ 257175 w 723900"/>
              <a:gd name="connsiteY7" fmla="*/ 1704975 h 1704975"/>
              <a:gd name="connsiteX8" fmla="*/ 723900 w 723900"/>
              <a:gd name="connsiteY8" fmla="*/ 1704975 h 1704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23900" h="1704975">
                <a:moveTo>
                  <a:pt x="723900" y="1704975"/>
                </a:moveTo>
                <a:lnTo>
                  <a:pt x="723900" y="9525"/>
                </a:lnTo>
                <a:lnTo>
                  <a:pt x="285750" y="0"/>
                </a:lnTo>
                <a:lnTo>
                  <a:pt x="238125" y="676275"/>
                </a:lnTo>
                <a:lnTo>
                  <a:pt x="0" y="781050"/>
                </a:lnTo>
                <a:lnTo>
                  <a:pt x="0" y="885825"/>
                </a:lnTo>
                <a:lnTo>
                  <a:pt x="257175" y="885825"/>
                </a:lnTo>
                <a:lnTo>
                  <a:pt x="257175" y="1704975"/>
                </a:lnTo>
                <a:lnTo>
                  <a:pt x="723900" y="1704975"/>
                </a:lnTo>
                <a:close/>
              </a:path>
            </a:pathLst>
          </a:custGeom>
          <a:solidFill>
            <a:schemeClr val="accent5">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12" name="Rechte verbindingslijn met pijl 11"/>
          <p:cNvCxnSpPr/>
          <p:nvPr/>
        </p:nvCxnSpPr>
        <p:spPr>
          <a:xfrm>
            <a:off x="6713837" y="3874966"/>
            <a:ext cx="0" cy="1059681"/>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6" name="Tekstvak 15"/>
          <p:cNvSpPr txBox="1"/>
          <p:nvPr/>
        </p:nvSpPr>
        <p:spPr>
          <a:xfrm>
            <a:off x="6149393" y="4835673"/>
            <a:ext cx="1423211" cy="461665"/>
          </a:xfrm>
          <a:prstGeom prst="rect">
            <a:avLst/>
          </a:prstGeom>
          <a:noFill/>
        </p:spPr>
        <p:txBody>
          <a:bodyPr wrap="square" rtlCol="0">
            <a:spAutoFit/>
          </a:bodyPr>
          <a:lstStyle/>
          <a:p>
            <a:r>
              <a:rPr lang="nl-NL" b="1" i="1" dirty="0" err="1" smtClean="0">
                <a:solidFill>
                  <a:srgbClr val="FF0000"/>
                </a:solidFill>
              </a:rPr>
              <a:t>F</a:t>
            </a:r>
            <a:r>
              <a:rPr lang="nl-NL" sz="1800" b="1" i="1" dirty="0" err="1" smtClean="0">
                <a:solidFill>
                  <a:srgbClr val="FF0000"/>
                </a:solidFill>
              </a:rPr>
              <a:t>z</a:t>
            </a:r>
            <a:r>
              <a:rPr lang="nl-NL" sz="1800" b="1" i="1" dirty="0" smtClean="0">
                <a:solidFill>
                  <a:srgbClr val="FF0000"/>
                </a:solidFill>
              </a:rPr>
              <a:t> </a:t>
            </a:r>
            <a:r>
              <a:rPr lang="nl-NL" sz="1800" b="1" dirty="0" smtClean="0">
                <a:solidFill>
                  <a:srgbClr val="FF0000"/>
                </a:solidFill>
              </a:rPr>
              <a:t>= 550 N</a:t>
            </a:r>
            <a:endParaRPr lang="nl-NL" sz="1800" b="1" dirty="0">
              <a:solidFill>
                <a:srgbClr val="FF0000"/>
              </a:solidFill>
            </a:endParaRPr>
          </a:p>
        </p:txBody>
      </p:sp>
      <p:sp>
        <p:nvSpPr>
          <p:cNvPr id="14" name="Ovaal 13"/>
          <p:cNvSpPr/>
          <p:nvPr/>
        </p:nvSpPr>
        <p:spPr>
          <a:xfrm>
            <a:off x="6730999" y="1598152"/>
            <a:ext cx="1077495" cy="1077495"/>
          </a:xfrm>
          <a:prstGeom prst="ellipse">
            <a:avLst/>
          </a:prstGeom>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mtClean="0"/>
              <a:t> </a:t>
            </a:r>
            <a:endParaRPr lang="nl-NL"/>
          </a:p>
        </p:txBody>
      </p:sp>
      <p:sp>
        <p:nvSpPr>
          <p:cNvPr id="3" name="Rechthoek 2"/>
          <p:cNvSpPr/>
          <p:nvPr/>
        </p:nvSpPr>
        <p:spPr>
          <a:xfrm>
            <a:off x="7194886" y="1101908"/>
            <a:ext cx="180471" cy="1172059"/>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17" name="Rechte verbindingslijn 16"/>
          <p:cNvCxnSpPr/>
          <p:nvPr/>
        </p:nvCxnSpPr>
        <p:spPr>
          <a:xfrm flipH="1">
            <a:off x="6158875" y="1089343"/>
            <a:ext cx="2137011" cy="12565"/>
          </a:xfrm>
          <a:prstGeom prst="line">
            <a:avLst/>
          </a:prstGeom>
          <a:ln w="571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4" name="Ovaal 3"/>
          <p:cNvSpPr/>
          <p:nvPr/>
        </p:nvSpPr>
        <p:spPr>
          <a:xfrm>
            <a:off x="7227380" y="2069431"/>
            <a:ext cx="97803" cy="9780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8" name="Rechte verbindingslijn 7"/>
          <p:cNvCxnSpPr>
            <a:endCxn id="14" idx="2"/>
          </p:cNvCxnSpPr>
          <p:nvPr/>
        </p:nvCxnSpPr>
        <p:spPr>
          <a:xfrm flipH="1" flipV="1">
            <a:off x="6730999" y="2136900"/>
            <a:ext cx="2" cy="108738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Rechte verbindingslijn 18"/>
          <p:cNvCxnSpPr/>
          <p:nvPr/>
        </p:nvCxnSpPr>
        <p:spPr>
          <a:xfrm flipH="1" flipV="1">
            <a:off x="7808492" y="2069431"/>
            <a:ext cx="2" cy="172079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Rechte verbindingslijn met pijl 20"/>
          <p:cNvCxnSpPr/>
          <p:nvPr/>
        </p:nvCxnSpPr>
        <p:spPr>
          <a:xfrm>
            <a:off x="7808492" y="3345125"/>
            <a:ext cx="0" cy="1059681"/>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2" name="Tekstvak 21"/>
          <p:cNvSpPr txBox="1"/>
          <p:nvPr/>
        </p:nvSpPr>
        <p:spPr>
          <a:xfrm>
            <a:off x="7375357" y="4403784"/>
            <a:ext cx="1423211" cy="461665"/>
          </a:xfrm>
          <a:prstGeom prst="rect">
            <a:avLst/>
          </a:prstGeom>
          <a:noFill/>
        </p:spPr>
        <p:txBody>
          <a:bodyPr wrap="square" rtlCol="0">
            <a:spAutoFit/>
          </a:bodyPr>
          <a:lstStyle/>
          <a:p>
            <a:r>
              <a:rPr lang="nl-NL" b="1" i="1" dirty="0" smtClean="0">
                <a:solidFill>
                  <a:srgbClr val="FF0000"/>
                </a:solidFill>
              </a:rPr>
              <a:t>F</a:t>
            </a:r>
            <a:r>
              <a:rPr lang="nl-NL" sz="1800" b="1" i="1" dirty="0" smtClean="0">
                <a:solidFill>
                  <a:srgbClr val="FF0000"/>
                </a:solidFill>
              </a:rPr>
              <a:t>H </a:t>
            </a:r>
            <a:r>
              <a:rPr lang="nl-NL" sz="1800" b="1" dirty="0" smtClean="0">
                <a:solidFill>
                  <a:srgbClr val="FF0000"/>
                </a:solidFill>
              </a:rPr>
              <a:t>= ?</a:t>
            </a:r>
            <a:endParaRPr lang="nl-NL" sz="1800" b="1" dirty="0">
              <a:solidFill>
                <a:srgbClr val="FF0000"/>
              </a:solidFill>
            </a:endParaRPr>
          </a:p>
        </p:txBody>
      </p:sp>
      <p:cxnSp>
        <p:nvCxnSpPr>
          <p:cNvPr id="23" name="Rechte verbindingslijn met pijl 22"/>
          <p:cNvCxnSpPr/>
          <p:nvPr/>
        </p:nvCxnSpPr>
        <p:spPr>
          <a:xfrm>
            <a:off x="7285337" y="2339826"/>
            <a:ext cx="0" cy="529841"/>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5" name="Tekstvak 24"/>
          <p:cNvSpPr txBox="1"/>
          <p:nvPr/>
        </p:nvSpPr>
        <p:spPr>
          <a:xfrm>
            <a:off x="6921159" y="2754479"/>
            <a:ext cx="1225964" cy="461665"/>
          </a:xfrm>
          <a:prstGeom prst="rect">
            <a:avLst/>
          </a:prstGeom>
          <a:noFill/>
        </p:spPr>
        <p:txBody>
          <a:bodyPr wrap="square" rtlCol="0">
            <a:spAutoFit/>
          </a:bodyPr>
          <a:lstStyle/>
          <a:p>
            <a:r>
              <a:rPr lang="nl-NL" b="1" i="1" dirty="0" err="1" smtClean="0">
                <a:solidFill>
                  <a:srgbClr val="FF0000"/>
                </a:solidFill>
              </a:rPr>
              <a:t>F</a:t>
            </a:r>
            <a:r>
              <a:rPr lang="nl-NL" sz="1800" b="1" i="1" dirty="0" err="1" smtClean="0">
                <a:solidFill>
                  <a:srgbClr val="FF0000"/>
                </a:solidFill>
              </a:rPr>
              <a:t>z</a:t>
            </a:r>
            <a:r>
              <a:rPr lang="nl-NL" sz="1800" b="1" i="1" dirty="0" smtClean="0">
                <a:solidFill>
                  <a:srgbClr val="FF0000"/>
                </a:solidFill>
              </a:rPr>
              <a:t> </a:t>
            </a:r>
            <a:r>
              <a:rPr lang="nl-NL" sz="1800" b="1" dirty="0" smtClean="0">
                <a:solidFill>
                  <a:srgbClr val="FF0000"/>
                </a:solidFill>
              </a:rPr>
              <a:t>= 50 N</a:t>
            </a:r>
            <a:endParaRPr lang="nl-NL" sz="1800" b="1" dirty="0">
              <a:solidFill>
                <a:srgbClr val="FF0000"/>
              </a:solidFill>
            </a:endParaRPr>
          </a:p>
        </p:txBody>
      </p:sp>
    </p:spTree>
    <p:extLst>
      <p:ext uri="{BB962C8B-B14F-4D97-AF65-F5344CB8AC3E}">
        <p14:creationId xmlns:p14="http://schemas.microsoft.com/office/powerpoint/2010/main" val="370380556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voettekst 5"/>
          <p:cNvSpPr>
            <a:spLocks noGrp="1"/>
          </p:cNvSpPr>
          <p:nvPr>
            <p:ph type="ftr" sz="quarter" idx="11"/>
          </p:nvPr>
        </p:nvSpPr>
        <p:spPr/>
        <p:txBody>
          <a:bodyPr/>
          <a:lstStyle/>
          <a:p>
            <a:r>
              <a:rPr lang="nl-NL"/>
              <a:t>G.Hoeksema Rietveld Lyceum Doetinchem</a:t>
            </a:r>
          </a:p>
        </p:txBody>
      </p:sp>
      <p:sp>
        <p:nvSpPr>
          <p:cNvPr id="6" name="Tijdelijke aanduiding voor dianummer 6"/>
          <p:cNvSpPr>
            <a:spLocks noGrp="1"/>
          </p:cNvSpPr>
          <p:nvPr>
            <p:ph type="sldNum" sz="quarter" idx="12"/>
          </p:nvPr>
        </p:nvSpPr>
        <p:spPr/>
        <p:txBody>
          <a:bodyPr/>
          <a:lstStyle/>
          <a:p>
            <a:fld id="{72147780-0E19-4C61-831D-767214E90231}" type="slidenum">
              <a:rPr lang="nl-NL"/>
              <a:pPr/>
              <a:t>12</a:t>
            </a:fld>
            <a:endParaRPr lang="nl-NL"/>
          </a:p>
        </p:txBody>
      </p:sp>
      <p:sp>
        <p:nvSpPr>
          <p:cNvPr id="13315" name="Rectangle 3"/>
          <p:cNvSpPr>
            <a:spLocks noGrp="1" noChangeArrowheads="1"/>
          </p:cNvSpPr>
          <p:nvPr>
            <p:ph type="body" sz="half" idx="2"/>
          </p:nvPr>
        </p:nvSpPr>
        <p:spPr>
          <a:xfrm>
            <a:off x="409074" y="1557337"/>
            <a:ext cx="6137642" cy="4535455"/>
          </a:xfrm>
          <a:ln>
            <a:noFill/>
          </a:ln>
        </p:spPr>
        <p:txBody>
          <a:bodyPr/>
          <a:lstStyle/>
          <a:p>
            <a:r>
              <a:rPr lang="nl-NL" sz="2800" b="1" dirty="0" smtClean="0">
                <a:solidFill>
                  <a:srgbClr val="0000FF"/>
                </a:solidFill>
              </a:rPr>
              <a:t>Een vast katrol</a:t>
            </a:r>
          </a:p>
          <a:p>
            <a:r>
              <a:rPr lang="nl-NL" sz="2800" dirty="0" smtClean="0"/>
              <a:t>We gaan de piano 50 cm optillen.</a:t>
            </a:r>
            <a:endParaRPr lang="nl-NL" sz="2800" dirty="0"/>
          </a:p>
          <a:p>
            <a:pPr marL="514350" indent="-514350">
              <a:buFont typeface="+mj-lt"/>
              <a:buAutoNum type="alphaUcPeriod" startAt="2"/>
            </a:pPr>
            <a:r>
              <a:rPr lang="nl-NL" sz="2800" b="1" i="1" dirty="0" smtClean="0"/>
              <a:t>Hoe groot is de kracht die de hand daarbij moet uitoefenen?</a:t>
            </a:r>
          </a:p>
          <a:p>
            <a:pPr marL="0" indent="0">
              <a:buNone/>
            </a:pPr>
            <a:r>
              <a:rPr lang="nl-NL" sz="2800" b="1" i="1" dirty="0" smtClean="0">
                <a:solidFill>
                  <a:srgbClr val="0000FF"/>
                </a:solidFill>
              </a:rPr>
              <a:t>In één vrij bewegend touw is de spankracht altijd overal even groot</a:t>
            </a:r>
            <a:r>
              <a:rPr lang="nl-NL" sz="2800" b="1" i="1" dirty="0" smtClean="0"/>
              <a:t>:</a:t>
            </a:r>
          </a:p>
          <a:p>
            <a:pPr marL="0" indent="0">
              <a:buNone/>
            </a:pPr>
            <a:r>
              <a:rPr lang="nl-NL" sz="3600" b="1" i="1" dirty="0" smtClean="0">
                <a:solidFill>
                  <a:srgbClr val="FF0000"/>
                </a:solidFill>
              </a:rPr>
              <a:t>F</a:t>
            </a:r>
            <a:r>
              <a:rPr lang="nl-NL" sz="2000" b="1" i="1" dirty="0" smtClean="0">
                <a:solidFill>
                  <a:srgbClr val="FF0000"/>
                </a:solidFill>
              </a:rPr>
              <a:t>H</a:t>
            </a:r>
            <a:r>
              <a:rPr lang="nl-NL" sz="3600" b="1" i="1" dirty="0">
                <a:solidFill>
                  <a:srgbClr val="FF0000"/>
                </a:solidFill>
              </a:rPr>
              <a:t> </a:t>
            </a:r>
            <a:r>
              <a:rPr lang="nl-NL" sz="3600" b="1" i="1" dirty="0" smtClean="0">
                <a:solidFill>
                  <a:srgbClr val="FF0000"/>
                </a:solidFill>
              </a:rPr>
              <a:t>= F</a:t>
            </a:r>
            <a:r>
              <a:rPr lang="nl-NL" sz="2000" b="1" i="1" dirty="0">
                <a:solidFill>
                  <a:srgbClr val="FF0000"/>
                </a:solidFill>
              </a:rPr>
              <a:t>S</a:t>
            </a:r>
            <a:r>
              <a:rPr lang="nl-NL" sz="3600" b="1" i="1" dirty="0" smtClean="0">
                <a:solidFill>
                  <a:srgbClr val="FF0000"/>
                </a:solidFill>
              </a:rPr>
              <a:t> = F</a:t>
            </a:r>
            <a:r>
              <a:rPr lang="nl-NL" sz="2000" b="1" i="1" dirty="0" smtClean="0">
                <a:solidFill>
                  <a:srgbClr val="FF0000"/>
                </a:solidFill>
              </a:rPr>
              <a:t>Z</a:t>
            </a:r>
            <a:r>
              <a:rPr lang="nl-NL" sz="3600" b="1" i="1" dirty="0" smtClean="0">
                <a:solidFill>
                  <a:srgbClr val="FF0000"/>
                </a:solidFill>
              </a:rPr>
              <a:t> = </a:t>
            </a:r>
            <a:r>
              <a:rPr lang="nl-NL" sz="3600" b="1" dirty="0" smtClean="0">
                <a:solidFill>
                  <a:srgbClr val="FF0000"/>
                </a:solidFill>
              </a:rPr>
              <a:t>550 N</a:t>
            </a:r>
          </a:p>
          <a:p>
            <a:pPr marL="0" indent="0">
              <a:buNone/>
            </a:pPr>
            <a:r>
              <a:rPr lang="nl-NL" sz="2800" b="1" i="1" dirty="0" smtClean="0"/>
              <a:t>Dit hangt ook </a:t>
            </a:r>
            <a:r>
              <a:rPr lang="nl-NL" sz="2800" b="1" i="1" dirty="0" smtClean="0">
                <a:solidFill>
                  <a:srgbClr val="0000FF"/>
                </a:solidFill>
              </a:rPr>
              <a:t>niet</a:t>
            </a:r>
            <a:r>
              <a:rPr lang="nl-NL" sz="2800" b="1" i="1" dirty="0" smtClean="0"/>
              <a:t> af van de diameter van de katrol schijf!</a:t>
            </a:r>
            <a:endParaRPr lang="nl-NL" sz="2800" b="1" dirty="0" smtClean="0">
              <a:solidFill>
                <a:srgbClr val="FF0000"/>
              </a:solidFill>
            </a:endParaRPr>
          </a:p>
        </p:txBody>
      </p:sp>
      <p:pic>
        <p:nvPicPr>
          <p:cNvPr id="13316" name="Picture 4" descr="rietveld lyceum"/>
          <p:cNvPicPr>
            <a:picLocks noGrp="1" noChangeAspect="1" noChangeArrowheads="1"/>
          </p:cNvPicPr>
          <p:nvPr>
            <p:ph type="clipArt" sz="half" idx="1"/>
          </p:nvPr>
        </p:nvPicPr>
        <p:blipFill>
          <a:blip r:embed="rId2">
            <a:extLst>
              <a:ext uri="{28A0092B-C50C-407E-A947-70E740481C1C}">
                <a14:useLocalDpi xmlns:a14="http://schemas.microsoft.com/office/drawing/2010/main" val="0"/>
              </a:ext>
            </a:extLst>
          </a:blip>
          <a:srcRect/>
          <a:stretch>
            <a:fillRect/>
          </a:stretch>
        </p:blipFill>
        <p:spPr>
          <a:xfrm>
            <a:off x="304800" y="228600"/>
            <a:ext cx="1600200" cy="795338"/>
          </a:xfrm>
        </p:spPr>
      </p:pic>
      <p:sp>
        <p:nvSpPr>
          <p:cNvPr id="13356" name="Rectangle 44"/>
          <p:cNvSpPr>
            <a:spLocks noChangeArrowheads="1"/>
          </p:cNvSpPr>
          <p:nvPr/>
        </p:nvSpPr>
        <p:spPr bwMode="auto">
          <a:xfrm>
            <a:off x="2057400" y="595313"/>
            <a:ext cx="4673600" cy="987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nl-NL" sz="4400" dirty="0" smtClean="0">
                <a:solidFill>
                  <a:schemeClr val="tx2"/>
                </a:solidFill>
              </a:rPr>
              <a:t>Katrollen</a:t>
            </a:r>
            <a:endParaRPr lang="nl-NL" sz="4400" dirty="0">
              <a:solidFill>
                <a:schemeClr val="tx2"/>
              </a:solidFill>
            </a:endParaRPr>
          </a:p>
        </p:txBody>
      </p:sp>
      <p:sp>
        <p:nvSpPr>
          <p:cNvPr id="2" name="Vrije vorm 1"/>
          <p:cNvSpPr/>
          <p:nvPr/>
        </p:nvSpPr>
        <p:spPr>
          <a:xfrm>
            <a:off x="6383398" y="3224280"/>
            <a:ext cx="485775" cy="1131887"/>
          </a:xfrm>
          <a:custGeom>
            <a:avLst/>
            <a:gdLst>
              <a:gd name="connsiteX0" fmla="*/ 723900 w 723900"/>
              <a:gd name="connsiteY0" fmla="*/ 1704975 h 1704975"/>
              <a:gd name="connsiteX1" fmla="*/ 723900 w 723900"/>
              <a:gd name="connsiteY1" fmla="*/ 9525 h 1704975"/>
              <a:gd name="connsiteX2" fmla="*/ 285750 w 723900"/>
              <a:gd name="connsiteY2" fmla="*/ 0 h 1704975"/>
              <a:gd name="connsiteX3" fmla="*/ 238125 w 723900"/>
              <a:gd name="connsiteY3" fmla="*/ 676275 h 1704975"/>
              <a:gd name="connsiteX4" fmla="*/ 0 w 723900"/>
              <a:gd name="connsiteY4" fmla="*/ 781050 h 1704975"/>
              <a:gd name="connsiteX5" fmla="*/ 0 w 723900"/>
              <a:gd name="connsiteY5" fmla="*/ 885825 h 1704975"/>
              <a:gd name="connsiteX6" fmla="*/ 257175 w 723900"/>
              <a:gd name="connsiteY6" fmla="*/ 885825 h 1704975"/>
              <a:gd name="connsiteX7" fmla="*/ 257175 w 723900"/>
              <a:gd name="connsiteY7" fmla="*/ 1704975 h 1704975"/>
              <a:gd name="connsiteX8" fmla="*/ 723900 w 723900"/>
              <a:gd name="connsiteY8" fmla="*/ 1704975 h 1704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23900" h="1704975">
                <a:moveTo>
                  <a:pt x="723900" y="1704975"/>
                </a:moveTo>
                <a:lnTo>
                  <a:pt x="723900" y="9525"/>
                </a:lnTo>
                <a:lnTo>
                  <a:pt x="285750" y="0"/>
                </a:lnTo>
                <a:lnTo>
                  <a:pt x="238125" y="676275"/>
                </a:lnTo>
                <a:lnTo>
                  <a:pt x="0" y="781050"/>
                </a:lnTo>
                <a:lnTo>
                  <a:pt x="0" y="885825"/>
                </a:lnTo>
                <a:lnTo>
                  <a:pt x="257175" y="885825"/>
                </a:lnTo>
                <a:lnTo>
                  <a:pt x="257175" y="1704975"/>
                </a:lnTo>
                <a:lnTo>
                  <a:pt x="723900" y="1704975"/>
                </a:lnTo>
                <a:close/>
              </a:path>
            </a:pathLst>
          </a:custGeom>
          <a:solidFill>
            <a:schemeClr val="accent5">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12" name="Rechte verbindingslijn met pijl 11"/>
          <p:cNvCxnSpPr/>
          <p:nvPr/>
        </p:nvCxnSpPr>
        <p:spPr>
          <a:xfrm>
            <a:off x="6713837" y="3874966"/>
            <a:ext cx="0" cy="1059681"/>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6" name="Tekstvak 15"/>
          <p:cNvSpPr txBox="1"/>
          <p:nvPr/>
        </p:nvSpPr>
        <p:spPr>
          <a:xfrm>
            <a:off x="6149393" y="4835673"/>
            <a:ext cx="1423211" cy="461665"/>
          </a:xfrm>
          <a:prstGeom prst="rect">
            <a:avLst/>
          </a:prstGeom>
          <a:noFill/>
        </p:spPr>
        <p:txBody>
          <a:bodyPr wrap="square" rtlCol="0">
            <a:spAutoFit/>
          </a:bodyPr>
          <a:lstStyle/>
          <a:p>
            <a:r>
              <a:rPr lang="nl-NL" b="1" i="1" dirty="0" err="1" smtClean="0">
                <a:solidFill>
                  <a:srgbClr val="FF0000"/>
                </a:solidFill>
              </a:rPr>
              <a:t>F</a:t>
            </a:r>
            <a:r>
              <a:rPr lang="nl-NL" sz="1800" b="1" i="1" dirty="0" err="1" smtClean="0">
                <a:solidFill>
                  <a:srgbClr val="FF0000"/>
                </a:solidFill>
              </a:rPr>
              <a:t>z</a:t>
            </a:r>
            <a:r>
              <a:rPr lang="nl-NL" sz="1800" b="1" i="1" dirty="0" smtClean="0">
                <a:solidFill>
                  <a:srgbClr val="FF0000"/>
                </a:solidFill>
              </a:rPr>
              <a:t> </a:t>
            </a:r>
            <a:r>
              <a:rPr lang="nl-NL" sz="1800" b="1" dirty="0" smtClean="0">
                <a:solidFill>
                  <a:srgbClr val="FF0000"/>
                </a:solidFill>
              </a:rPr>
              <a:t>= 550 N</a:t>
            </a:r>
            <a:endParaRPr lang="nl-NL" sz="1800" b="1" dirty="0">
              <a:solidFill>
                <a:srgbClr val="FF0000"/>
              </a:solidFill>
            </a:endParaRPr>
          </a:p>
        </p:txBody>
      </p:sp>
      <p:sp>
        <p:nvSpPr>
          <p:cNvPr id="14" name="Ovaal 13"/>
          <p:cNvSpPr/>
          <p:nvPr/>
        </p:nvSpPr>
        <p:spPr>
          <a:xfrm>
            <a:off x="6730999" y="1598152"/>
            <a:ext cx="1077495" cy="1077495"/>
          </a:xfrm>
          <a:prstGeom prst="ellipse">
            <a:avLst/>
          </a:prstGeom>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mtClean="0"/>
              <a:t> </a:t>
            </a:r>
            <a:endParaRPr lang="nl-NL"/>
          </a:p>
        </p:txBody>
      </p:sp>
      <p:sp>
        <p:nvSpPr>
          <p:cNvPr id="3" name="Rechthoek 2"/>
          <p:cNvSpPr/>
          <p:nvPr/>
        </p:nvSpPr>
        <p:spPr>
          <a:xfrm>
            <a:off x="7194886" y="1101908"/>
            <a:ext cx="180471" cy="1172059"/>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17" name="Rechte verbindingslijn 16"/>
          <p:cNvCxnSpPr/>
          <p:nvPr/>
        </p:nvCxnSpPr>
        <p:spPr>
          <a:xfrm flipH="1">
            <a:off x="6158875" y="1089343"/>
            <a:ext cx="2137011" cy="12565"/>
          </a:xfrm>
          <a:prstGeom prst="line">
            <a:avLst/>
          </a:prstGeom>
          <a:ln w="571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4" name="Ovaal 3"/>
          <p:cNvSpPr/>
          <p:nvPr/>
        </p:nvSpPr>
        <p:spPr>
          <a:xfrm>
            <a:off x="7227380" y="2069431"/>
            <a:ext cx="97803" cy="9780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8" name="Rechte verbindingslijn 7"/>
          <p:cNvCxnSpPr>
            <a:endCxn id="14" idx="2"/>
          </p:cNvCxnSpPr>
          <p:nvPr/>
        </p:nvCxnSpPr>
        <p:spPr>
          <a:xfrm flipH="1" flipV="1">
            <a:off x="6730999" y="2136900"/>
            <a:ext cx="2" cy="108738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Rechte verbindingslijn 18"/>
          <p:cNvCxnSpPr/>
          <p:nvPr/>
        </p:nvCxnSpPr>
        <p:spPr>
          <a:xfrm flipH="1" flipV="1">
            <a:off x="7808492" y="2069431"/>
            <a:ext cx="2" cy="172079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Rechte verbindingslijn met pijl 20"/>
          <p:cNvCxnSpPr/>
          <p:nvPr/>
        </p:nvCxnSpPr>
        <p:spPr>
          <a:xfrm>
            <a:off x="7808492" y="3345125"/>
            <a:ext cx="0" cy="1059681"/>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2" name="Tekstvak 21"/>
          <p:cNvSpPr txBox="1"/>
          <p:nvPr/>
        </p:nvSpPr>
        <p:spPr>
          <a:xfrm>
            <a:off x="7385340" y="4472982"/>
            <a:ext cx="1423211" cy="461665"/>
          </a:xfrm>
          <a:prstGeom prst="rect">
            <a:avLst/>
          </a:prstGeom>
          <a:noFill/>
        </p:spPr>
        <p:txBody>
          <a:bodyPr wrap="square" rtlCol="0">
            <a:spAutoFit/>
          </a:bodyPr>
          <a:lstStyle/>
          <a:p>
            <a:r>
              <a:rPr lang="nl-NL" b="1" i="1" dirty="0" smtClean="0">
                <a:solidFill>
                  <a:srgbClr val="FF0000"/>
                </a:solidFill>
              </a:rPr>
              <a:t>F</a:t>
            </a:r>
            <a:r>
              <a:rPr lang="nl-NL" sz="1800" b="1" i="1" dirty="0" smtClean="0">
                <a:solidFill>
                  <a:srgbClr val="FF0000"/>
                </a:solidFill>
              </a:rPr>
              <a:t>H </a:t>
            </a:r>
            <a:r>
              <a:rPr lang="nl-NL" sz="1800" b="1" dirty="0" smtClean="0">
                <a:solidFill>
                  <a:srgbClr val="FF0000"/>
                </a:solidFill>
              </a:rPr>
              <a:t>= ?</a:t>
            </a:r>
            <a:endParaRPr lang="nl-NL" sz="1800" b="1" dirty="0">
              <a:solidFill>
                <a:srgbClr val="FF0000"/>
              </a:solidFill>
            </a:endParaRPr>
          </a:p>
        </p:txBody>
      </p:sp>
      <p:cxnSp>
        <p:nvCxnSpPr>
          <p:cNvPr id="23" name="Rechte verbindingslijn met pijl 22"/>
          <p:cNvCxnSpPr/>
          <p:nvPr/>
        </p:nvCxnSpPr>
        <p:spPr>
          <a:xfrm>
            <a:off x="7285337" y="2339826"/>
            <a:ext cx="0" cy="529841"/>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5" name="Tekstvak 24"/>
          <p:cNvSpPr txBox="1"/>
          <p:nvPr/>
        </p:nvSpPr>
        <p:spPr>
          <a:xfrm>
            <a:off x="6921159" y="2754479"/>
            <a:ext cx="1225964" cy="461665"/>
          </a:xfrm>
          <a:prstGeom prst="rect">
            <a:avLst/>
          </a:prstGeom>
          <a:noFill/>
        </p:spPr>
        <p:txBody>
          <a:bodyPr wrap="square" rtlCol="0">
            <a:spAutoFit/>
          </a:bodyPr>
          <a:lstStyle/>
          <a:p>
            <a:r>
              <a:rPr lang="nl-NL" b="1" i="1" dirty="0" err="1" smtClean="0">
                <a:solidFill>
                  <a:srgbClr val="FF0000"/>
                </a:solidFill>
              </a:rPr>
              <a:t>F</a:t>
            </a:r>
            <a:r>
              <a:rPr lang="nl-NL" sz="1800" b="1" i="1" dirty="0" err="1" smtClean="0">
                <a:solidFill>
                  <a:srgbClr val="FF0000"/>
                </a:solidFill>
              </a:rPr>
              <a:t>z</a:t>
            </a:r>
            <a:r>
              <a:rPr lang="nl-NL" sz="1800" b="1" i="1" dirty="0" smtClean="0">
                <a:solidFill>
                  <a:srgbClr val="FF0000"/>
                </a:solidFill>
              </a:rPr>
              <a:t> </a:t>
            </a:r>
            <a:r>
              <a:rPr lang="nl-NL" sz="1800" b="1" dirty="0" smtClean="0">
                <a:solidFill>
                  <a:srgbClr val="FF0000"/>
                </a:solidFill>
              </a:rPr>
              <a:t>= 50 N</a:t>
            </a:r>
            <a:endParaRPr lang="nl-NL" sz="1800" b="1" dirty="0">
              <a:solidFill>
                <a:srgbClr val="FF0000"/>
              </a:solidFill>
            </a:endParaRPr>
          </a:p>
        </p:txBody>
      </p:sp>
      <p:cxnSp>
        <p:nvCxnSpPr>
          <p:cNvPr id="20" name="Rechte verbindingslijn met pijl 19"/>
          <p:cNvCxnSpPr/>
          <p:nvPr/>
        </p:nvCxnSpPr>
        <p:spPr>
          <a:xfrm flipV="1">
            <a:off x="6725869" y="2192024"/>
            <a:ext cx="0" cy="1059681"/>
          </a:xfrm>
          <a:prstGeom prst="straightConnector1">
            <a:avLst/>
          </a:prstGeom>
          <a:ln w="38100">
            <a:solidFill>
              <a:srgbClr val="0000FF"/>
            </a:solidFill>
            <a:tailEnd type="arrow"/>
          </a:ln>
        </p:spPr>
        <p:style>
          <a:lnRef idx="1">
            <a:schemeClr val="accent1"/>
          </a:lnRef>
          <a:fillRef idx="0">
            <a:schemeClr val="accent1"/>
          </a:fillRef>
          <a:effectRef idx="0">
            <a:schemeClr val="accent1"/>
          </a:effectRef>
          <a:fontRef idx="minor">
            <a:schemeClr val="tx1"/>
          </a:fontRef>
        </p:style>
      </p:cxnSp>
      <p:cxnSp>
        <p:nvCxnSpPr>
          <p:cNvPr id="24" name="Rechte verbindingslijn met pijl 23"/>
          <p:cNvCxnSpPr/>
          <p:nvPr/>
        </p:nvCxnSpPr>
        <p:spPr>
          <a:xfrm flipV="1">
            <a:off x="7808710" y="3251705"/>
            <a:ext cx="0" cy="1059681"/>
          </a:xfrm>
          <a:prstGeom prst="straightConnector1">
            <a:avLst/>
          </a:prstGeom>
          <a:ln w="38100">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26" name="Tekstvak 25"/>
          <p:cNvSpPr txBox="1"/>
          <p:nvPr/>
        </p:nvSpPr>
        <p:spPr>
          <a:xfrm>
            <a:off x="7808710" y="3412278"/>
            <a:ext cx="1423211" cy="461665"/>
          </a:xfrm>
          <a:prstGeom prst="rect">
            <a:avLst/>
          </a:prstGeom>
          <a:noFill/>
        </p:spPr>
        <p:txBody>
          <a:bodyPr wrap="square" rtlCol="0">
            <a:spAutoFit/>
          </a:bodyPr>
          <a:lstStyle/>
          <a:p>
            <a:r>
              <a:rPr lang="nl-NL" b="1" i="1" dirty="0" smtClean="0">
                <a:solidFill>
                  <a:srgbClr val="FF0000"/>
                </a:solidFill>
              </a:rPr>
              <a:t>F</a:t>
            </a:r>
            <a:r>
              <a:rPr lang="nl-NL" sz="1800" b="1" i="1" dirty="0" smtClean="0">
                <a:solidFill>
                  <a:srgbClr val="FF0000"/>
                </a:solidFill>
              </a:rPr>
              <a:t>S </a:t>
            </a:r>
            <a:r>
              <a:rPr lang="nl-NL" sz="1800" b="1" dirty="0" smtClean="0">
                <a:solidFill>
                  <a:srgbClr val="FF0000"/>
                </a:solidFill>
              </a:rPr>
              <a:t>= 550 N</a:t>
            </a:r>
            <a:endParaRPr lang="nl-NL" sz="1800" b="1" dirty="0">
              <a:solidFill>
                <a:srgbClr val="FF0000"/>
              </a:solidFill>
            </a:endParaRPr>
          </a:p>
        </p:txBody>
      </p:sp>
      <p:sp>
        <p:nvSpPr>
          <p:cNvPr id="27" name="Tekstvak 26"/>
          <p:cNvSpPr txBox="1"/>
          <p:nvPr/>
        </p:nvSpPr>
        <p:spPr>
          <a:xfrm>
            <a:off x="5449820" y="1924369"/>
            <a:ext cx="1423211" cy="461665"/>
          </a:xfrm>
          <a:prstGeom prst="rect">
            <a:avLst/>
          </a:prstGeom>
          <a:noFill/>
        </p:spPr>
        <p:txBody>
          <a:bodyPr wrap="square" rtlCol="0">
            <a:spAutoFit/>
          </a:bodyPr>
          <a:lstStyle/>
          <a:p>
            <a:r>
              <a:rPr lang="nl-NL" b="1" i="1" dirty="0" smtClean="0">
                <a:solidFill>
                  <a:srgbClr val="FF0000"/>
                </a:solidFill>
              </a:rPr>
              <a:t>F</a:t>
            </a:r>
            <a:r>
              <a:rPr lang="nl-NL" sz="1800" b="1" i="1" dirty="0" smtClean="0">
                <a:solidFill>
                  <a:srgbClr val="FF0000"/>
                </a:solidFill>
              </a:rPr>
              <a:t>S </a:t>
            </a:r>
            <a:r>
              <a:rPr lang="nl-NL" sz="1800" b="1" dirty="0" smtClean="0">
                <a:solidFill>
                  <a:srgbClr val="FF0000"/>
                </a:solidFill>
              </a:rPr>
              <a:t>= 550 N</a:t>
            </a:r>
            <a:endParaRPr lang="nl-NL" sz="1800" b="1" dirty="0">
              <a:solidFill>
                <a:srgbClr val="FF0000"/>
              </a:solidFill>
            </a:endParaRPr>
          </a:p>
        </p:txBody>
      </p:sp>
    </p:spTree>
    <p:extLst>
      <p:ext uri="{BB962C8B-B14F-4D97-AF65-F5344CB8AC3E}">
        <p14:creationId xmlns:p14="http://schemas.microsoft.com/office/powerpoint/2010/main" val="344091133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voettekst 5"/>
          <p:cNvSpPr>
            <a:spLocks noGrp="1"/>
          </p:cNvSpPr>
          <p:nvPr>
            <p:ph type="ftr" sz="quarter" idx="11"/>
          </p:nvPr>
        </p:nvSpPr>
        <p:spPr/>
        <p:txBody>
          <a:bodyPr/>
          <a:lstStyle/>
          <a:p>
            <a:r>
              <a:rPr lang="nl-NL"/>
              <a:t>G.Hoeksema Rietveld Lyceum Doetinchem</a:t>
            </a:r>
          </a:p>
        </p:txBody>
      </p:sp>
      <p:sp>
        <p:nvSpPr>
          <p:cNvPr id="6" name="Tijdelijke aanduiding voor dianummer 6"/>
          <p:cNvSpPr>
            <a:spLocks noGrp="1"/>
          </p:cNvSpPr>
          <p:nvPr>
            <p:ph type="sldNum" sz="quarter" idx="12"/>
          </p:nvPr>
        </p:nvSpPr>
        <p:spPr/>
        <p:txBody>
          <a:bodyPr/>
          <a:lstStyle/>
          <a:p>
            <a:fld id="{72147780-0E19-4C61-831D-767214E90231}" type="slidenum">
              <a:rPr lang="nl-NL"/>
              <a:pPr/>
              <a:t>13</a:t>
            </a:fld>
            <a:endParaRPr lang="nl-NL"/>
          </a:p>
        </p:txBody>
      </p:sp>
      <p:sp>
        <p:nvSpPr>
          <p:cNvPr id="13315" name="Rectangle 3"/>
          <p:cNvSpPr>
            <a:spLocks noGrp="1" noChangeArrowheads="1"/>
          </p:cNvSpPr>
          <p:nvPr>
            <p:ph type="body" sz="half" idx="2"/>
          </p:nvPr>
        </p:nvSpPr>
        <p:spPr>
          <a:xfrm>
            <a:off x="409074" y="1557337"/>
            <a:ext cx="6137642" cy="4535455"/>
          </a:xfrm>
          <a:ln>
            <a:noFill/>
          </a:ln>
        </p:spPr>
        <p:txBody>
          <a:bodyPr/>
          <a:lstStyle/>
          <a:p>
            <a:r>
              <a:rPr lang="nl-NL" sz="2800" b="1" dirty="0" smtClean="0">
                <a:solidFill>
                  <a:srgbClr val="0000FF"/>
                </a:solidFill>
              </a:rPr>
              <a:t>Een vast katrol</a:t>
            </a:r>
          </a:p>
          <a:p>
            <a:r>
              <a:rPr lang="nl-NL" sz="2800" dirty="0" smtClean="0"/>
              <a:t>We gaan de piano 50 cm optillen.</a:t>
            </a:r>
            <a:endParaRPr lang="nl-NL" sz="2800" dirty="0"/>
          </a:p>
          <a:p>
            <a:pPr marL="514350" indent="-514350">
              <a:buFont typeface="+mj-lt"/>
              <a:buAutoNum type="alphaUcPeriod" startAt="3"/>
            </a:pPr>
            <a:r>
              <a:rPr lang="nl-NL" sz="2800" b="1" i="1" dirty="0" smtClean="0"/>
              <a:t>Hoe groot is de kracht op het plafond?</a:t>
            </a:r>
          </a:p>
          <a:p>
            <a:pPr marL="0" indent="0">
              <a:buNone/>
            </a:pPr>
            <a:r>
              <a:rPr lang="nl-NL" sz="2800" b="1" i="1" dirty="0" smtClean="0">
                <a:solidFill>
                  <a:srgbClr val="0000FF"/>
                </a:solidFill>
              </a:rPr>
              <a:t>Bedenk nu zelf het antwoord!</a:t>
            </a:r>
          </a:p>
        </p:txBody>
      </p:sp>
      <p:pic>
        <p:nvPicPr>
          <p:cNvPr id="13316" name="Picture 4" descr="rietveld lyceum"/>
          <p:cNvPicPr>
            <a:picLocks noGrp="1" noChangeAspect="1" noChangeArrowheads="1"/>
          </p:cNvPicPr>
          <p:nvPr>
            <p:ph type="clipArt" sz="half" idx="1"/>
          </p:nvPr>
        </p:nvPicPr>
        <p:blipFill>
          <a:blip r:embed="rId2">
            <a:extLst>
              <a:ext uri="{28A0092B-C50C-407E-A947-70E740481C1C}">
                <a14:useLocalDpi xmlns:a14="http://schemas.microsoft.com/office/drawing/2010/main" val="0"/>
              </a:ext>
            </a:extLst>
          </a:blip>
          <a:srcRect/>
          <a:stretch>
            <a:fillRect/>
          </a:stretch>
        </p:blipFill>
        <p:spPr>
          <a:xfrm>
            <a:off x="304800" y="228600"/>
            <a:ext cx="1600200" cy="795338"/>
          </a:xfrm>
        </p:spPr>
      </p:pic>
      <p:sp>
        <p:nvSpPr>
          <p:cNvPr id="13356" name="Rectangle 44"/>
          <p:cNvSpPr>
            <a:spLocks noChangeArrowheads="1"/>
          </p:cNvSpPr>
          <p:nvPr/>
        </p:nvSpPr>
        <p:spPr bwMode="auto">
          <a:xfrm>
            <a:off x="2057400" y="595313"/>
            <a:ext cx="4673600" cy="987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nl-NL" sz="4400" dirty="0" smtClean="0">
                <a:solidFill>
                  <a:schemeClr val="tx2"/>
                </a:solidFill>
              </a:rPr>
              <a:t>Katrollen</a:t>
            </a:r>
            <a:endParaRPr lang="nl-NL" sz="4400" dirty="0">
              <a:solidFill>
                <a:schemeClr val="tx2"/>
              </a:solidFill>
            </a:endParaRPr>
          </a:p>
        </p:txBody>
      </p:sp>
      <p:sp>
        <p:nvSpPr>
          <p:cNvPr id="2" name="Vrije vorm 1"/>
          <p:cNvSpPr/>
          <p:nvPr/>
        </p:nvSpPr>
        <p:spPr>
          <a:xfrm>
            <a:off x="6383398" y="3224280"/>
            <a:ext cx="485775" cy="1131887"/>
          </a:xfrm>
          <a:custGeom>
            <a:avLst/>
            <a:gdLst>
              <a:gd name="connsiteX0" fmla="*/ 723900 w 723900"/>
              <a:gd name="connsiteY0" fmla="*/ 1704975 h 1704975"/>
              <a:gd name="connsiteX1" fmla="*/ 723900 w 723900"/>
              <a:gd name="connsiteY1" fmla="*/ 9525 h 1704975"/>
              <a:gd name="connsiteX2" fmla="*/ 285750 w 723900"/>
              <a:gd name="connsiteY2" fmla="*/ 0 h 1704975"/>
              <a:gd name="connsiteX3" fmla="*/ 238125 w 723900"/>
              <a:gd name="connsiteY3" fmla="*/ 676275 h 1704975"/>
              <a:gd name="connsiteX4" fmla="*/ 0 w 723900"/>
              <a:gd name="connsiteY4" fmla="*/ 781050 h 1704975"/>
              <a:gd name="connsiteX5" fmla="*/ 0 w 723900"/>
              <a:gd name="connsiteY5" fmla="*/ 885825 h 1704975"/>
              <a:gd name="connsiteX6" fmla="*/ 257175 w 723900"/>
              <a:gd name="connsiteY6" fmla="*/ 885825 h 1704975"/>
              <a:gd name="connsiteX7" fmla="*/ 257175 w 723900"/>
              <a:gd name="connsiteY7" fmla="*/ 1704975 h 1704975"/>
              <a:gd name="connsiteX8" fmla="*/ 723900 w 723900"/>
              <a:gd name="connsiteY8" fmla="*/ 1704975 h 1704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23900" h="1704975">
                <a:moveTo>
                  <a:pt x="723900" y="1704975"/>
                </a:moveTo>
                <a:lnTo>
                  <a:pt x="723900" y="9525"/>
                </a:lnTo>
                <a:lnTo>
                  <a:pt x="285750" y="0"/>
                </a:lnTo>
                <a:lnTo>
                  <a:pt x="238125" y="676275"/>
                </a:lnTo>
                <a:lnTo>
                  <a:pt x="0" y="781050"/>
                </a:lnTo>
                <a:lnTo>
                  <a:pt x="0" y="885825"/>
                </a:lnTo>
                <a:lnTo>
                  <a:pt x="257175" y="885825"/>
                </a:lnTo>
                <a:lnTo>
                  <a:pt x="257175" y="1704975"/>
                </a:lnTo>
                <a:lnTo>
                  <a:pt x="723900" y="1704975"/>
                </a:lnTo>
                <a:close/>
              </a:path>
            </a:pathLst>
          </a:custGeom>
          <a:solidFill>
            <a:schemeClr val="accent5">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12" name="Rechte verbindingslijn met pijl 11"/>
          <p:cNvCxnSpPr/>
          <p:nvPr/>
        </p:nvCxnSpPr>
        <p:spPr>
          <a:xfrm>
            <a:off x="6713837" y="3874966"/>
            <a:ext cx="0" cy="1059681"/>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6" name="Tekstvak 15"/>
          <p:cNvSpPr txBox="1"/>
          <p:nvPr/>
        </p:nvSpPr>
        <p:spPr>
          <a:xfrm>
            <a:off x="6149393" y="4835673"/>
            <a:ext cx="1423211" cy="461665"/>
          </a:xfrm>
          <a:prstGeom prst="rect">
            <a:avLst/>
          </a:prstGeom>
          <a:noFill/>
        </p:spPr>
        <p:txBody>
          <a:bodyPr wrap="square" rtlCol="0">
            <a:spAutoFit/>
          </a:bodyPr>
          <a:lstStyle/>
          <a:p>
            <a:r>
              <a:rPr lang="nl-NL" b="1" i="1" dirty="0" err="1" smtClean="0">
                <a:solidFill>
                  <a:srgbClr val="FF0000"/>
                </a:solidFill>
              </a:rPr>
              <a:t>F</a:t>
            </a:r>
            <a:r>
              <a:rPr lang="nl-NL" sz="1800" b="1" i="1" dirty="0" err="1" smtClean="0">
                <a:solidFill>
                  <a:srgbClr val="FF0000"/>
                </a:solidFill>
              </a:rPr>
              <a:t>z</a:t>
            </a:r>
            <a:r>
              <a:rPr lang="nl-NL" sz="1800" b="1" i="1" dirty="0" smtClean="0">
                <a:solidFill>
                  <a:srgbClr val="FF0000"/>
                </a:solidFill>
              </a:rPr>
              <a:t> </a:t>
            </a:r>
            <a:r>
              <a:rPr lang="nl-NL" sz="1800" b="1" dirty="0" smtClean="0">
                <a:solidFill>
                  <a:srgbClr val="FF0000"/>
                </a:solidFill>
              </a:rPr>
              <a:t>= 550 N</a:t>
            </a:r>
            <a:endParaRPr lang="nl-NL" sz="1800" b="1" dirty="0">
              <a:solidFill>
                <a:srgbClr val="FF0000"/>
              </a:solidFill>
            </a:endParaRPr>
          </a:p>
        </p:txBody>
      </p:sp>
      <p:sp>
        <p:nvSpPr>
          <p:cNvPr id="14" name="Ovaal 13"/>
          <p:cNvSpPr/>
          <p:nvPr/>
        </p:nvSpPr>
        <p:spPr>
          <a:xfrm>
            <a:off x="6730999" y="1598152"/>
            <a:ext cx="1077495" cy="1077495"/>
          </a:xfrm>
          <a:prstGeom prst="ellipse">
            <a:avLst/>
          </a:prstGeom>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mtClean="0"/>
              <a:t> </a:t>
            </a:r>
            <a:endParaRPr lang="nl-NL"/>
          </a:p>
        </p:txBody>
      </p:sp>
      <p:sp>
        <p:nvSpPr>
          <p:cNvPr id="3" name="Rechthoek 2"/>
          <p:cNvSpPr/>
          <p:nvPr/>
        </p:nvSpPr>
        <p:spPr>
          <a:xfrm>
            <a:off x="7194886" y="1101908"/>
            <a:ext cx="180471" cy="1172059"/>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17" name="Rechte verbindingslijn 16"/>
          <p:cNvCxnSpPr/>
          <p:nvPr/>
        </p:nvCxnSpPr>
        <p:spPr>
          <a:xfrm flipH="1">
            <a:off x="6158875" y="1089343"/>
            <a:ext cx="2137011" cy="12565"/>
          </a:xfrm>
          <a:prstGeom prst="line">
            <a:avLst/>
          </a:prstGeom>
          <a:ln w="571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4" name="Ovaal 3"/>
          <p:cNvSpPr/>
          <p:nvPr/>
        </p:nvSpPr>
        <p:spPr>
          <a:xfrm>
            <a:off x="7227380" y="2069431"/>
            <a:ext cx="97803" cy="9780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8" name="Rechte verbindingslijn 7"/>
          <p:cNvCxnSpPr>
            <a:endCxn id="14" idx="2"/>
          </p:cNvCxnSpPr>
          <p:nvPr/>
        </p:nvCxnSpPr>
        <p:spPr>
          <a:xfrm flipH="1" flipV="1">
            <a:off x="6730999" y="2136900"/>
            <a:ext cx="2" cy="108738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Rechte verbindingslijn 18"/>
          <p:cNvCxnSpPr/>
          <p:nvPr/>
        </p:nvCxnSpPr>
        <p:spPr>
          <a:xfrm flipH="1" flipV="1">
            <a:off x="7808492" y="2069431"/>
            <a:ext cx="2" cy="172079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Rechte verbindingslijn met pijl 20"/>
          <p:cNvCxnSpPr/>
          <p:nvPr/>
        </p:nvCxnSpPr>
        <p:spPr>
          <a:xfrm>
            <a:off x="7808492" y="3345125"/>
            <a:ext cx="0" cy="1059681"/>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2" name="Tekstvak 21"/>
          <p:cNvSpPr txBox="1"/>
          <p:nvPr/>
        </p:nvSpPr>
        <p:spPr>
          <a:xfrm>
            <a:off x="7375357" y="4403784"/>
            <a:ext cx="1423211" cy="461665"/>
          </a:xfrm>
          <a:prstGeom prst="rect">
            <a:avLst/>
          </a:prstGeom>
          <a:noFill/>
        </p:spPr>
        <p:txBody>
          <a:bodyPr wrap="square" rtlCol="0">
            <a:spAutoFit/>
          </a:bodyPr>
          <a:lstStyle/>
          <a:p>
            <a:r>
              <a:rPr lang="nl-NL" b="1" i="1" dirty="0" smtClean="0">
                <a:solidFill>
                  <a:srgbClr val="FF0000"/>
                </a:solidFill>
              </a:rPr>
              <a:t>F</a:t>
            </a:r>
            <a:r>
              <a:rPr lang="nl-NL" sz="1800" b="1" i="1" dirty="0" smtClean="0">
                <a:solidFill>
                  <a:srgbClr val="FF0000"/>
                </a:solidFill>
              </a:rPr>
              <a:t>H </a:t>
            </a:r>
            <a:r>
              <a:rPr lang="nl-NL" sz="1800" b="1" dirty="0" smtClean="0">
                <a:solidFill>
                  <a:srgbClr val="FF0000"/>
                </a:solidFill>
              </a:rPr>
              <a:t>= 550 N</a:t>
            </a:r>
            <a:endParaRPr lang="nl-NL" sz="1800" b="1" dirty="0">
              <a:solidFill>
                <a:srgbClr val="FF0000"/>
              </a:solidFill>
            </a:endParaRPr>
          </a:p>
        </p:txBody>
      </p:sp>
      <p:cxnSp>
        <p:nvCxnSpPr>
          <p:cNvPr id="23" name="Rechte verbindingslijn met pijl 22"/>
          <p:cNvCxnSpPr/>
          <p:nvPr/>
        </p:nvCxnSpPr>
        <p:spPr>
          <a:xfrm>
            <a:off x="7285337" y="2339826"/>
            <a:ext cx="0" cy="529841"/>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5" name="Tekstvak 24"/>
          <p:cNvSpPr txBox="1"/>
          <p:nvPr/>
        </p:nvSpPr>
        <p:spPr>
          <a:xfrm>
            <a:off x="6921159" y="2754479"/>
            <a:ext cx="1225964" cy="461665"/>
          </a:xfrm>
          <a:prstGeom prst="rect">
            <a:avLst/>
          </a:prstGeom>
          <a:noFill/>
        </p:spPr>
        <p:txBody>
          <a:bodyPr wrap="square" rtlCol="0">
            <a:spAutoFit/>
          </a:bodyPr>
          <a:lstStyle/>
          <a:p>
            <a:r>
              <a:rPr lang="nl-NL" b="1" i="1" dirty="0" err="1" smtClean="0">
                <a:solidFill>
                  <a:srgbClr val="FF0000"/>
                </a:solidFill>
              </a:rPr>
              <a:t>F</a:t>
            </a:r>
            <a:r>
              <a:rPr lang="nl-NL" sz="1800" b="1" i="1" dirty="0" err="1" smtClean="0">
                <a:solidFill>
                  <a:srgbClr val="FF0000"/>
                </a:solidFill>
              </a:rPr>
              <a:t>z</a:t>
            </a:r>
            <a:r>
              <a:rPr lang="nl-NL" sz="1800" b="1" i="1" dirty="0" smtClean="0">
                <a:solidFill>
                  <a:srgbClr val="FF0000"/>
                </a:solidFill>
              </a:rPr>
              <a:t> </a:t>
            </a:r>
            <a:r>
              <a:rPr lang="nl-NL" sz="1800" b="1" dirty="0" smtClean="0">
                <a:solidFill>
                  <a:srgbClr val="FF0000"/>
                </a:solidFill>
              </a:rPr>
              <a:t>= 50 N</a:t>
            </a:r>
            <a:endParaRPr lang="nl-NL" sz="1800" b="1" dirty="0">
              <a:solidFill>
                <a:srgbClr val="FF0000"/>
              </a:solidFill>
            </a:endParaRPr>
          </a:p>
        </p:txBody>
      </p:sp>
    </p:spTree>
    <p:extLst>
      <p:ext uri="{BB962C8B-B14F-4D97-AF65-F5344CB8AC3E}">
        <p14:creationId xmlns:p14="http://schemas.microsoft.com/office/powerpoint/2010/main" val="269017600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voettekst 5"/>
          <p:cNvSpPr>
            <a:spLocks noGrp="1"/>
          </p:cNvSpPr>
          <p:nvPr>
            <p:ph type="ftr" sz="quarter" idx="11"/>
          </p:nvPr>
        </p:nvSpPr>
        <p:spPr/>
        <p:txBody>
          <a:bodyPr/>
          <a:lstStyle/>
          <a:p>
            <a:r>
              <a:rPr lang="nl-NL"/>
              <a:t>G.Hoeksema Rietveld Lyceum Doetinchem</a:t>
            </a:r>
          </a:p>
        </p:txBody>
      </p:sp>
      <p:sp>
        <p:nvSpPr>
          <p:cNvPr id="6" name="Tijdelijke aanduiding voor dianummer 6"/>
          <p:cNvSpPr>
            <a:spLocks noGrp="1"/>
          </p:cNvSpPr>
          <p:nvPr>
            <p:ph type="sldNum" sz="quarter" idx="12"/>
          </p:nvPr>
        </p:nvSpPr>
        <p:spPr/>
        <p:txBody>
          <a:bodyPr/>
          <a:lstStyle/>
          <a:p>
            <a:fld id="{72147780-0E19-4C61-831D-767214E90231}" type="slidenum">
              <a:rPr lang="nl-NL"/>
              <a:pPr/>
              <a:t>14</a:t>
            </a:fld>
            <a:endParaRPr lang="nl-NL"/>
          </a:p>
        </p:txBody>
      </p:sp>
      <p:sp>
        <p:nvSpPr>
          <p:cNvPr id="13315" name="Rectangle 3"/>
          <p:cNvSpPr>
            <a:spLocks noGrp="1" noChangeArrowheads="1"/>
          </p:cNvSpPr>
          <p:nvPr>
            <p:ph type="body" sz="half" idx="2"/>
          </p:nvPr>
        </p:nvSpPr>
        <p:spPr>
          <a:xfrm>
            <a:off x="409074" y="1557337"/>
            <a:ext cx="6137642" cy="4535455"/>
          </a:xfrm>
          <a:ln>
            <a:noFill/>
          </a:ln>
        </p:spPr>
        <p:txBody>
          <a:bodyPr/>
          <a:lstStyle/>
          <a:p>
            <a:r>
              <a:rPr lang="nl-NL" sz="2800" b="1" dirty="0" smtClean="0">
                <a:solidFill>
                  <a:srgbClr val="0000FF"/>
                </a:solidFill>
              </a:rPr>
              <a:t>Een vast katrol</a:t>
            </a:r>
          </a:p>
          <a:p>
            <a:r>
              <a:rPr lang="nl-NL" sz="2800" dirty="0" smtClean="0"/>
              <a:t>We gaan de piano 50 cm optillen.</a:t>
            </a:r>
            <a:endParaRPr lang="nl-NL" sz="2800" dirty="0"/>
          </a:p>
          <a:p>
            <a:pPr marL="514350" indent="-514350">
              <a:buFont typeface="+mj-lt"/>
              <a:buAutoNum type="alphaUcPeriod" startAt="3"/>
            </a:pPr>
            <a:r>
              <a:rPr lang="nl-NL" sz="2800" b="1" i="1" dirty="0" smtClean="0"/>
              <a:t>Hoe groot is de kracht op het plafond?</a:t>
            </a:r>
          </a:p>
          <a:p>
            <a:pPr marL="0" indent="0">
              <a:buNone/>
            </a:pPr>
            <a:r>
              <a:rPr lang="nl-NL" sz="2800" b="1" i="1" dirty="0" smtClean="0"/>
              <a:t>De kracht op het plafond  door de groene stang is even groot als de kracht waarmee de groene stang het katrol omhoog trekt. Let nu op het katrol:</a:t>
            </a:r>
          </a:p>
        </p:txBody>
      </p:sp>
      <p:pic>
        <p:nvPicPr>
          <p:cNvPr id="13316" name="Picture 4" descr="rietveld lyceum"/>
          <p:cNvPicPr>
            <a:picLocks noGrp="1" noChangeAspect="1" noChangeArrowheads="1"/>
          </p:cNvPicPr>
          <p:nvPr>
            <p:ph type="clipArt" sz="half" idx="1"/>
          </p:nvPr>
        </p:nvPicPr>
        <p:blipFill>
          <a:blip r:embed="rId2">
            <a:extLst>
              <a:ext uri="{28A0092B-C50C-407E-A947-70E740481C1C}">
                <a14:useLocalDpi xmlns:a14="http://schemas.microsoft.com/office/drawing/2010/main" val="0"/>
              </a:ext>
            </a:extLst>
          </a:blip>
          <a:srcRect/>
          <a:stretch>
            <a:fillRect/>
          </a:stretch>
        </p:blipFill>
        <p:spPr>
          <a:xfrm>
            <a:off x="304800" y="228600"/>
            <a:ext cx="1600200" cy="795338"/>
          </a:xfrm>
        </p:spPr>
      </p:pic>
      <p:sp>
        <p:nvSpPr>
          <p:cNvPr id="13356" name="Rectangle 44"/>
          <p:cNvSpPr>
            <a:spLocks noChangeArrowheads="1"/>
          </p:cNvSpPr>
          <p:nvPr/>
        </p:nvSpPr>
        <p:spPr bwMode="auto">
          <a:xfrm>
            <a:off x="2057400" y="595313"/>
            <a:ext cx="4673600" cy="987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nl-NL" sz="4400" dirty="0" smtClean="0">
                <a:solidFill>
                  <a:schemeClr val="tx2"/>
                </a:solidFill>
              </a:rPr>
              <a:t>Katrollen</a:t>
            </a:r>
            <a:endParaRPr lang="nl-NL" sz="4400" dirty="0">
              <a:solidFill>
                <a:schemeClr val="tx2"/>
              </a:solidFill>
            </a:endParaRPr>
          </a:p>
        </p:txBody>
      </p:sp>
      <p:sp>
        <p:nvSpPr>
          <p:cNvPr id="2" name="Vrije vorm 1"/>
          <p:cNvSpPr/>
          <p:nvPr/>
        </p:nvSpPr>
        <p:spPr>
          <a:xfrm>
            <a:off x="6383398" y="3224280"/>
            <a:ext cx="485775" cy="1131887"/>
          </a:xfrm>
          <a:custGeom>
            <a:avLst/>
            <a:gdLst>
              <a:gd name="connsiteX0" fmla="*/ 723900 w 723900"/>
              <a:gd name="connsiteY0" fmla="*/ 1704975 h 1704975"/>
              <a:gd name="connsiteX1" fmla="*/ 723900 w 723900"/>
              <a:gd name="connsiteY1" fmla="*/ 9525 h 1704975"/>
              <a:gd name="connsiteX2" fmla="*/ 285750 w 723900"/>
              <a:gd name="connsiteY2" fmla="*/ 0 h 1704975"/>
              <a:gd name="connsiteX3" fmla="*/ 238125 w 723900"/>
              <a:gd name="connsiteY3" fmla="*/ 676275 h 1704975"/>
              <a:gd name="connsiteX4" fmla="*/ 0 w 723900"/>
              <a:gd name="connsiteY4" fmla="*/ 781050 h 1704975"/>
              <a:gd name="connsiteX5" fmla="*/ 0 w 723900"/>
              <a:gd name="connsiteY5" fmla="*/ 885825 h 1704975"/>
              <a:gd name="connsiteX6" fmla="*/ 257175 w 723900"/>
              <a:gd name="connsiteY6" fmla="*/ 885825 h 1704975"/>
              <a:gd name="connsiteX7" fmla="*/ 257175 w 723900"/>
              <a:gd name="connsiteY7" fmla="*/ 1704975 h 1704975"/>
              <a:gd name="connsiteX8" fmla="*/ 723900 w 723900"/>
              <a:gd name="connsiteY8" fmla="*/ 1704975 h 1704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23900" h="1704975">
                <a:moveTo>
                  <a:pt x="723900" y="1704975"/>
                </a:moveTo>
                <a:lnTo>
                  <a:pt x="723900" y="9525"/>
                </a:lnTo>
                <a:lnTo>
                  <a:pt x="285750" y="0"/>
                </a:lnTo>
                <a:lnTo>
                  <a:pt x="238125" y="676275"/>
                </a:lnTo>
                <a:lnTo>
                  <a:pt x="0" y="781050"/>
                </a:lnTo>
                <a:lnTo>
                  <a:pt x="0" y="885825"/>
                </a:lnTo>
                <a:lnTo>
                  <a:pt x="257175" y="885825"/>
                </a:lnTo>
                <a:lnTo>
                  <a:pt x="257175" y="1704975"/>
                </a:lnTo>
                <a:lnTo>
                  <a:pt x="723900" y="1704975"/>
                </a:lnTo>
                <a:close/>
              </a:path>
            </a:pathLst>
          </a:custGeom>
          <a:solidFill>
            <a:schemeClr val="accent5">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12" name="Rechte verbindingslijn met pijl 11"/>
          <p:cNvCxnSpPr/>
          <p:nvPr/>
        </p:nvCxnSpPr>
        <p:spPr>
          <a:xfrm>
            <a:off x="6713837" y="3874966"/>
            <a:ext cx="0" cy="1059681"/>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6" name="Tekstvak 15"/>
          <p:cNvSpPr txBox="1"/>
          <p:nvPr/>
        </p:nvSpPr>
        <p:spPr>
          <a:xfrm>
            <a:off x="6149393" y="4835673"/>
            <a:ext cx="1423211" cy="461665"/>
          </a:xfrm>
          <a:prstGeom prst="rect">
            <a:avLst/>
          </a:prstGeom>
          <a:noFill/>
        </p:spPr>
        <p:txBody>
          <a:bodyPr wrap="square" rtlCol="0">
            <a:spAutoFit/>
          </a:bodyPr>
          <a:lstStyle/>
          <a:p>
            <a:r>
              <a:rPr lang="nl-NL" b="1" i="1" dirty="0" err="1" smtClean="0">
                <a:solidFill>
                  <a:srgbClr val="FF0000"/>
                </a:solidFill>
              </a:rPr>
              <a:t>F</a:t>
            </a:r>
            <a:r>
              <a:rPr lang="nl-NL" sz="1800" b="1" i="1" dirty="0" err="1" smtClean="0">
                <a:solidFill>
                  <a:srgbClr val="FF0000"/>
                </a:solidFill>
              </a:rPr>
              <a:t>z</a:t>
            </a:r>
            <a:r>
              <a:rPr lang="nl-NL" sz="1800" b="1" i="1" dirty="0" smtClean="0">
                <a:solidFill>
                  <a:srgbClr val="FF0000"/>
                </a:solidFill>
              </a:rPr>
              <a:t> </a:t>
            </a:r>
            <a:r>
              <a:rPr lang="nl-NL" sz="1800" b="1" dirty="0" smtClean="0">
                <a:solidFill>
                  <a:srgbClr val="FF0000"/>
                </a:solidFill>
              </a:rPr>
              <a:t>= 550 N</a:t>
            </a:r>
            <a:endParaRPr lang="nl-NL" sz="1800" b="1" dirty="0">
              <a:solidFill>
                <a:srgbClr val="FF0000"/>
              </a:solidFill>
            </a:endParaRPr>
          </a:p>
        </p:txBody>
      </p:sp>
      <p:sp>
        <p:nvSpPr>
          <p:cNvPr id="14" name="Ovaal 13"/>
          <p:cNvSpPr/>
          <p:nvPr/>
        </p:nvSpPr>
        <p:spPr>
          <a:xfrm>
            <a:off x="6730999" y="1598152"/>
            <a:ext cx="1077495" cy="1077495"/>
          </a:xfrm>
          <a:prstGeom prst="ellipse">
            <a:avLst/>
          </a:prstGeom>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mtClean="0"/>
              <a:t> </a:t>
            </a:r>
            <a:endParaRPr lang="nl-NL"/>
          </a:p>
        </p:txBody>
      </p:sp>
      <p:sp>
        <p:nvSpPr>
          <p:cNvPr id="3" name="Rechthoek 2"/>
          <p:cNvSpPr/>
          <p:nvPr/>
        </p:nvSpPr>
        <p:spPr>
          <a:xfrm>
            <a:off x="7194886" y="1101908"/>
            <a:ext cx="180471" cy="1172059"/>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17" name="Rechte verbindingslijn 16"/>
          <p:cNvCxnSpPr/>
          <p:nvPr/>
        </p:nvCxnSpPr>
        <p:spPr>
          <a:xfrm flipH="1">
            <a:off x="6158875" y="1089343"/>
            <a:ext cx="2137011" cy="12565"/>
          </a:xfrm>
          <a:prstGeom prst="line">
            <a:avLst/>
          </a:prstGeom>
          <a:ln w="571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4" name="Ovaal 3"/>
          <p:cNvSpPr/>
          <p:nvPr/>
        </p:nvSpPr>
        <p:spPr>
          <a:xfrm>
            <a:off x="7227380" y="2069431"/>
            <a:ext cx="97803" cy="9780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8" name="Rechte verbindingslijn 7"/>
          <p:cNvCxnSpPr>
            <a:endCxn id="14" idx="2"/>
          </p:cNvCxnSpPr>
          <p:nvPr/>
        </p:nvCxnSpPr>
        <p:spPr>
          <a:xfrm flipH="1" flipV="1">
            <a:off x="6730999" y="2136900"/>
            <a:ext cx="2" cy="108738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Rechte verbindingslijn 18"/>
          <p:cNvCxnSpPr/>
          <p:nvPr/>
        </p:nvCxnSpPr>
        <p:spPr>
          <a:xfrm flipH="1" flipV="1">
            <a:off x="7808492" y="2069431"/>
            <a:ext cx="2" cy="172079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Rechte verbindingslijn met pijl 20"/>
          <p:cNvCxnSpPr/>
          <p:nvPr/>
        </p:nvCxnSpPr>
        <p:spPr>
          <a:xfrm>
            <a:off x="7808492" y="3345125"/>
            <a:ext cx="0" cy="1059681"/>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2" name="Tekstvak 21"/>
          <p:cNvSpPr txBox="1"/>
          <p:nvPr/>
        </p:nvSpPr>
        <p:spPr>
          <a:xfrm>
            <a:off x="7375357" y="4403784"/>
            <a:ext cx="1423211" cy="461665"/>
          </a:xfrm>
          <a:prstGeom prst="rect">
            <a:avLst/>
          </a:prstGeom>
          <a:noFill/>
        </p:spPr>
        <p:txBody>
          <a:bodyPr wrap="square" rtlCol="0">
            <a:spAutoFit/>
          </a:bodyPr>
          <a:lstStyle/>
          <a:p>
            <a:r>
              <a:rPr lang="nl-NL" b="1" i="1" dirty="0" smtClean="0">
                <a:solidFill>
                  <a:srgbClr val="FF0000"/>
                </a:solidFill>
              </a:rPr>
              <a:t>F</a:t>
            </a:r>
            <a:r>
              <a:rPr lang="nl-NL" sz="1800" b="1" i="1" dirty="0" smtClean="0">
                <a:solidFill>
                  <a:srgbClr val="FF0000"/>
                </a:solidFill>
              </a:rPr>
              <a:t>H </a:t>
            </a:r>
            <a:r>
              <a:rPr lang="nl-NL" sz="1800" b="1" dirty="0" smtClean="0">
                <a:solidFill>
                  <a:srgbClr val="FF0000"/>
                </a:solidFill>
              </a:rPr>
              <a:t>= 550 N</a:t>
            </a:r>
            <a:endParaRPr lang="nl-NL" sz="1800" b="1" dirty="0">
              <a:solidFill>
                <a:srgbClr val="FF0000"/>
              </a:solidFill>
            </a:endParaRPr>
          </a:p>
        </p:txBody>
      </p:sp>
      <p:cxnSp>
        <p:nvCxnSpPr>
          <p:cNvPr id="23" name="Rechte verbindingslijn met pijl 22"/>
          <p:cNvCxnSpPr/>
          <p:nvPr/>
        </p:nvCxnSpPr>
        <p:spPr>
          <a:xfrm>
            <a:off x="7285337" y="2339826"/>
            <a:ext cx="0" cy="529841"/>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5" name="Tekstvak 24"/>
          <p:cNvSpPr txBox="1"/>
          <p:nvPr/>
        </p:nvSpPr>
        <p:spPr>
          <a:xfrm>
            <a:off x="6921159" y="2754479"/>
            <a:ext cx="1225964" cy="461665"/>
          </a:xfrm>
          <a:prstGeom prst="rect">
            <a:avLst/>
          </a:prstGeom>
          <a:noFill/>
        </p:spPr>
        <p:txBody>
          <a:bodyPr wrap="square" rtlCol="0">
            <a:spAutoFit/>
          </a:bodyPr>
          <a:lstStyle/>
          <a:p>
            <a:r>
              <a:rPr lang="nl-NL" b="1" i="1" dirty="0" err="1" smtClean="0">
                <a:solidFill>
                  <a:srgbClr val="FF0000"/>
                </a:solidFill>
              </a:rPr>
              <a:t>F</a:t>
            </a:r>
            <a:r>
              <a:rPr lang="nl-NL" sz="1800" b="1" i="1" dirty="0" err="1" smtClean="0">
                <a:solidFill>
                  <a:srgbClr val="FF0000"/>
                </a:solidFill>
              </a:rPr>
              <a:t>z</a:t>
            </a:r>
            <a:r>
              <a:rPr lang="nl-NL" sz="1800" b="1" i="1" dirty="0" smtClean="0">
                <a:solidFill>
                  <a:srgbClr val="FF0000"/>
                </a:solidFill>
              </a:rPr>
              <a:t> </a:t>
            </a:r>
            <a:r>
              <a:rPr lang="nl-NL" sz="1800" b="1" dirty="0" smtClean="0">
                <a:solidFill>
                  <a:srgbClr val="FF0000"/>
                </a:solidFill>
              </a:rPr>
              <a:t>= 50 N</a:t>
            </a:r>
            <a:endParaRPr lang="nl-NL" sz="1800" b="1" dirty="0">
              <a:solidFill>
                <a:srgbClr val="FF0000"/>
              </a:solidFill>
            </a:endParaRPr>
          </a:p>
        </p:txBody>
      </p:sp>
      <p:cxnSp>
        <p:nvCxnSpPr>
          <p:cNvPr id="20" name="Rechte verbindingslijn met pijl 19"/>
          <p:cNvCxnSpPr/>
          <p:nvPr/>
        </p:nvCxnSpPr>
        <p:spPr>
          <a:xfrm>
            <a:off x="7285337" y="1122000"/>
            <a:ext cx="0" cy="460738"/>
          </a:xfrm>
          <a:prstGeom prst="straightConnector1">
            <a:avLst/>
          </a:prstGeom>
          <a:ln w="57150">
            <a:solidFill>
              <a:srgbClr val="0000FF"/>
            </a:solidFill>
            <a:tailEnd type="arrow"/>
          </a:ln>
        </p:spPr>
        <p:style>
          <a:lnRef idx="1">
            <a:schemeClr val="accent1"/>
          </a:lnRef>
          <a:fillRef idx="0">
            <a:schemeClr val="accent1"/>
          </a:fillRef>
          <a:effectRef idx="0">
            <a:schemeClr val="accent1"/>
          </a:effectRef>
          <a:fontRef idx="minor">
            <a:schemeClr val="tx1"/>
          </a:fontRef>
        </p:style>
      </p:cxnSp>
      <p:cxnSp>
        <p:nvCxnSpPr>
          <p:cNvPr id="28" name="Rechte verbindingslijn met pijl 27"/>
          <p:cNvCxnSpPr/>
          <p:nvPr/>
        </p:nvCxnSpPr>
        <p:spPr>
          <a:xfrm flipV="1">
            <a:off x="7276281" y="1657594"/>
            <a:ext cx="0" cy="460738"/>
          </a:xfrm>
          <a:prstGeom prst="straightConnector1">
            <a:avLst/>
          </a:prstGeom>
          <a:ln w="57150">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24" name="Tekstvak 23"/>
          <p:cNvSpPr txBox="1"/>
          <p:nvPr/>
        </p:nvSpPr>
        <p:spPr>
          <a:xfrm>
            <a:off x="7297366" y="1812302"/>
            <a:ext cx="1380987" cy="461665"/>
          </a:xfrm>
          <a:prstGeom prst="rect">
            <a:avLst/>
          </a:prstGeom>
          <a:noFill/>
        </p:spPr>
        <p:txBody>
          <a:bodyPr wrap="square" rtlCol="0">
            <a:spAutoFit/>
          </a:bodyPr>
          <a:lstStyle/>
          <a:p>
            <a:r>
              <a:rPr lang="nl-NL" b="1" i="1" dirty="0" smtClean="0">
                <a:solidFill>
                  <a:srgbClr val="0000FF"/>
                </a:solidFill>
              </a:rPr>
              <a:t>F</a:t>
            </a:r>
            <a:r>
              <a:rPr lang="nl-NL" sz="1600" b="1" i="1" dirty="0" smtClean="0">
                <a:solidFill>
                  <a:srgbClr val="0000FF"/>
                </a:solidFill>
              </a:rPr>
              <a:t>K</a:t>
            </a:r>
            <a:r>
              <a:rPr lang="nl-NL" sz="1800" b="1" i="1" dirty="0" smtClean="0">
                <a:solidFill>
                  <a:srgbClr val="0000FF"/>
                </a:solidFill>
              </a:rPr>
              <a:t> </a:t>
            </a:r>
            <a:r>
              <a:rPr lang="nl-NL" sz="1800" b="1" dirty="0" smtClean="0">
                <a:solidFill>
                  <a:srgbClr val="0000FF"/>
                </a:solidFill>
              </a:rPr>
              <a:t>= ?</a:t>
            </a:r>
            <a:endParaRPr lang="nl-NL" sz="1800" b="1" dirty="0">
              <a:solidFill>
                <a:srgbClr val="0000FF"/>
              </a:solidFill>
            </a:endParaRPr>
          </a:p>
        </p:txBody>
      </p:sp>
      <p:sp>
        <p:nvSpPr>
          <p:cNvPr id="26" name="Tekstvak 25"/>
          <p:cNvSpPr txBox="1"/>
          <p:nvPr/>
        </p:nvSpPr>
        <p:spPr>
          <a:xfrm>
            <a:off x="7351293" y="1144052"/>
            <a:ext cx="1380987" cy="461665"/>
          </a:xfrm>
          <a:prstGeom prst="rect">
            <a:avLst/>
          </a:prstGeom>
          <a:noFill/>
        </p:spPr>
        <p:txBody>
          <a:bodyPr wrap="square" rtlCol="0">
            <a:spAutoFit/>
          </a:bodyPr>
          <a:lstStyle/>
          <a:p>
            <a:r>
              <a:rPr lang="nl-NL" b="1" i="1" dirty="0" smtClean="0">
                <a:solidFill>
                  <a:srgbClr val="0000FF"/>
                </a:solidFill>
              </a:rPr>
              <a:t>F</a:t>
            </a:r>
            <a:r>
              <a:rPr lang="nl-NL" sz="1600" b="1" i="1" dirty="0" smtClean="0">
                <a:solidFill>
                  <a:srgbClr val="0000FF"/>
                </a:solidFill>
              </a:rPr>
              <a:t>P</a:t>
            </a:r>
            <a:r>
              <a:rPr lang="nl-NL" sz="1800" b="1" i="1" dirty="0" smtClean="0">
                <a:solidFill>
                  <a:srgbClr val="0000FF"/>
                </a:solidFill>
              </a:rPr>
              <a:t> </a:t>
            </a:r>
            <a:r>
              <a:rPr lang="nl-NL" sz="1800" b="1" dirty="0" smtClean="0">
                <a:solidFill>
                  <a:srgbClr val="0000FF"/>
                </a:solidFill>
              </a:rPr>
              <a:t>= </a:t>
            </a:r>
            <a:r>
              <a:rPr lang="nl-NL" b="1" i="1" dirty="0">
                <a:solidFill>
                  <a:srgbClr val="0000FF"/>
                </a:solidFill>
              </a:rPr>
              <a:t>F</a:t>
            </a:r>
            <a:r>
              <a:rPr lang="nl-NL" sz="1600" b="1" i="1" dirty="0">
                <a:solidFill>
                  <a:srgbClr val="0000FF"/>
                </a:solidFill>
              </a:rPr>
              <a:t>P</a:t>
            </a:r>
            <a:r>
              <a:rPr lang="nl-NL" sz="1800" b="1" i="1" dirty="0">
                <a:solidFill>
                  <a:srgbClr val="0000FF"/>
                </a:solidFill>
              </a:rPr>
              <a:t> </a:t>
            </a:r>
            <a:endParaRPr lang="nl-NL" sz="1800" b="1" dirty="0">
              <a:solidFill>
                <a:srgbClr val="0000FF"/>
              </a:solidFill>
            </a:endParaRPr>
          </a:p>
        </p:txBody>
      </p:sp>
    </p:spTree>
    <p:extLst>
      <p:ext uri="{BB962C8B-B14F-4D97-AF65-F5344CB8AC3E}">
        <p14:creationId xmlns:p14="http://schemas.microsoft.com/office/powerpoint/2010/main" val="246433527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voettekst 5"/>
          <p:cNvSpPr>
            <a:spLocks noGrp="1"/>
          </p:cNvSpPr>
          <p:nvPr>
            <p:ph type="ftr" sz="quarter" idx="11"/>
          </p:nvPr>
        </p:nvSpPr>
        <p:spPr/>
        <p:txBody>
          <a:bodyPr/>
          <a:lstStyle/>
          <a:p>
            <a:r>
              <a:rPr lang="nl-NL"/>
              <a:t>G.Hoeksema Rietveld Lyceum Doetinchem</a:t>
            </a:r>
          </a:p>
        </p:txBody>
      </p:sp>
      <p:sp>
        <p:nvSpPr>
          <p:cNvPr id="6" name="Tijdelijke aanduiding voor dianummer 6"/>
          <p:cNvSpPr>
            <a:spLocks noGrp="1"/>
          </p:cNvSpPr>
          <p:nvPr>
            <p:ph type="sldNum" sz="quarter" idx="12"/>
          </p:nvPr>
        </p:nvSpPr>
        <p:spPr/>
        <p:txBody>
          <a:bodyPr/>
          <a:lstStyle/>
          <a:p>
            <a:fld id="{72147780-0E19-4C61-831D-767214E90231}" type="slidenum">
              <a:rPr lang="nl-NL"/>
              <a:pPr/>
              <a:t>15</a:t>
            </a:fld>
            <a:endParaRPr lang="nl-NL"/>
          </a:p>
        </p:txBody>
      </p:sp>
      <p:sp>
        <p:nvSpPr>
          <p:cNvPr id="13315" name="Rectangle 3"/>
          <p:cNvSpPr>
            <a:spLocks noGrp="1" noChangeArrowheads="1"/>
          </p:cNvSpPr>
          <p:nvPr>
            <p:ph type="body" sz="half" idx="2"/>
          </p:nvPr>
        </p:nvSpPr>
        <p:spPr>
          <a:xfrm>
            <a:off x="409074" y="1557337"/>
            <a:ext cx="6137642" cy="4535455"/>
          </a:xfrm>
          <a:ln>
            <a:noFill/>
          </a:ln>
        </p:spPr>
        <p:txBody>
          <a:bodyPr/>
          <a:lstStyle/>
          <a:p>
            <a:r>
              <a:rPr lang="nl-NL" sz="2800" b="1" dirty="0" smtClean="0">
                <a:solidFill>
                  <a:srgbClr val="0000FF"/>
                </a:solidFill>
              </a:rPr>
              <a:t>Een vast katrol</a:t>
            </a:r>
          </a:p>
          <a:p>
            <a:r>
              <a:rPr lang="nl-NL" sz="2800" dirty="0" smtClean="0"/>
              <a:t>We gaan de piano 50 cm optillen.</a:t>
            </a:r>
            <a:endParaRPr lang="nl-NL" sz="2800" dirty="0"/>
          </a:p>
          <a:p>
            <a:pPr marL="514350" indent="-514350">
              <a:buFont typeface="+mj-lt"/>
              <a:buAutoNum type="alphaUcPeriod" startAt="3"/>
            </a:pPr>
            <a:r>
              <a:rPr lang="nl-NL" sz="2800" b="1" i="1" dirty="0" smtClean="0"/>
              <a:t>Hoe groot is de kracht op het plafond?</a:t>
            </a:r>
          </a:p>
          <a:p>
            <a:pPr marL="0" indent="0">
              <a:buNone/>
            </a:pPr>
            <a:r>
              <a:rPr lang="nl-NL" sz="2800" b="1" i="1" dirty="0" smtClean="0"/>
              <a:t>Op het katrol werkt één kracht naar boven en drie naar beneden. Er is evenwicht, dus</a:t>
            </a:r>
            <a:r>
              <a:rPr lang="nl-NL" sz="2800" b="1" i="1" dirty="0" smtClean="0"/>
              <a:t>: </a:t>
            </a:r>
          </a:p>
          <a:p>
            <a:pPr marL="0" indent="0">
              <a:buNone/>
            </a:pPr>
            <a:r>
              <a:rPr lang="el-GR" sz="2800" b="1" i="1" dirty="0" smtClean="0">
                <a:solidFill>
                  <a:srgbClr val="0000FF"/>
                </a:solidFill>
              </a:rPr>
              <a:t>Σ</a:t>
            </a:r>
            <a:r>
              <a:rPr lang="nl-NL" sz="2800" b="1" i="1" dirty="0" err="1" smtClean="0">
                <a:solidFill>
                  <a:srgbClr val="0000FF"/>
                </a:solidFill>
              </a:rPr>
              <a:t>F</a:t>
            </a:r>
            <a:r>
              <a:rPr lang="nl-NL" sz="1800" b="1" i="1" dirty="0" err="1" smtClean="0">
                <a:solidFill>
                  <a:srgbClr val="0000FF"/>
                </a:solidFill>
              </a:rPr>
              <a:t>omhoog</a:t>
            </a:r>
            <a:r>
              <a:rPr lang="nl-NL" sz="2800" b="1" i="1" dirty="0" smtClean="0">
                <a:solidFill>
                  <a:srgbClr val="0000FF"/>
                </a:solidFill>
              </a:rPr>
              <a:t> =</a:t>
            </a:r>
            <a:r>
              <a:rPr lang="el-GR" sz="2800" b="1" i="1" dirty="0">
                <a:solidFill>
                  <a:srgbClr val="0000FF"/>
                </a:solidFill>
              </a:rPr>
              <a:t>Σ</a:t>
            </a:r>
            <a:r>
              <a:rPr lang="nl-NL" sz="2800" b="1" i="1" dirty="0" err="1" smtClean="0">
                <a:solidFill>
                  <a:srgbClr val="0000FF"/>
                </a:solidFill>
              </a:rPr>
              <a:t>F</a:t>
            </a:r>
            <a:r>
              <a:rPr lang="nl-NL" sz="1800" b="1" i="1" dirty="0" err="1" smtClean="0">
                <a:solidFill>
                  <a:srgbClr val="0000FF"/>
                </a:solidFill>
              </a:rPr>
              <a:t>omlaag</a:t>
            </a:r>
            <a:r>
              <a:rPr lang="nl-NL" sz="2800" b="1" i="1" dirty="0" smtClean="0">
                <a:solidFill>
                  <a:srgbClr val="0000FF"/>
                </a:solidFill>
              </a:rPr>
              <a:t> </a:t>
            </a:r>
            <a:endParaRPr lang="nl-NL" sz="2800" b="1" i="1" dirty="0" smtClean="0">
              <a:solidFill>
                <a:srgbClr val="0000FF"/>
              </a:solidFill>
            </a:endParaRPr>
          </a:p>
          <a:p>
            <a:pPr marL="0" indent="0">
              <a:buNone/>
            </a:pPr>
            <a:r>
              <a:rPr lang="nl-NL" sz="2800" b="1" i="1" dirty="0" smtClean="0">
                <a:solidFill>
                  <a:srgbClr val="0000FF"/>
                </a:solidFill>
              </a:rPr>
              <a:t>F</a:t>
            </a:r>
            <a:r>
              <a:rPr lang="nl-NL" sz="1600" b="1" i="1" dirty="0" smtClean="0">
                <a:solidFill>
                  <a:srgbClr val="0000FF"/>
                </a:solidFill>
              </a:rPr>
              <a:t>P</a:t>
            </a:r>
            <a:r>
              <a:rPr lang="nl-NL" sz="2800" b="1" i="1" dirty="0" smtClean="0">
                <a:solidFill>
                  <a:srgbClr val="0000FF"/>
                </a:solidFill>
              </a:rPr>
              <a:t> </a:t>
            </a:r>
            <a:r>
              <a:rPr lang="nl-NL" sz="2800" b="1" dirty="0" smtClean="0">
                <a:solidFill>
                  <a:srgbClr val="0000FF"/>
                </a:solidFill>
              </a:rPr>
              <a:t>= </a:t>
            </a:r>
            <a:r>
              <a:rPr lang="nl-NL" sz="2800" b="1" i="1" dirty="0" smtClean="0">
                <a:solidFill>
                  <a:srgbClr val="0000FF"/>
                </a:solidFill>
              </a:rPr>
              <a:t>F</a:t>
            </a:r>
            <a:r>
              <a:rPr lang="nl-NL" sz="1600" b="1" i="1" dirty="0" smtClean="0">
                <a:solidFill>
                  <a:srgbClr val="0000FF"/>
                </a:solidFill>
              </a:rPr>
              <a:t>K</a:t>
            </a:r>
            <a:r>
              <a:rPr lang="nl-NL" sz="2800" b="1" i="1" dirty="0" smtClean="0">
                <a:solidFill>
                  <a:srgbClr val="0000FF"/>
                </a:solidFill>
              </a:rPr>
              <a:t> </a:t>
            </a:r>
            <a:r>
              <a:rPr lang="nl-NL" sz="2800" b="1" dirty="0" smtClean="0">
                <a:solidFill>
                  <a:srgbClr val="0000FF"/>
                </a:solidFill>
              </a:rPr>
              <a:t>= 550 + 50 + 550 = 1150 N</a:t>
            </a:r>
          </a:p>
        </p:txBody>
      </p:sp>
      <p:pic>
        <p:nvPicPr>
          <p:cNvPr id="13316" name="Picture 4" descr="rietveld lyceum"/>
          <p:cNvPicPr>
            <a:picLocks noGrp="1" noChangeAspect="1" noChangeArrowheads="1"/>
          </p:cNvPicPr>
          <p:nvPr>
            <p:ph type="clipArt" sz="half" idx="1"/>
          </p:nvPr>
        </p:nvPicPr>
        <p:blipFill>
          <a:blip r:embed="rId2">
            <a:extLst>
              <a:ext uri="{28A0092B-C50C-407E-A947-70E740481C1C}">
                <a14:useLocalDpi xmlns:a14="http://schemas.microsoft.com/office/drawing/2010/main" val="0"/>
              </a:ext>
            </a:extLst>
          </a:blip>
          <a:srcRect/>
          <a:stretch>
            <a:fillRect/>
          </a:stretch>
        </p:blipFill>
        <p:spPr>
          <a:xfrm>
            <a:off x="304800" y="228600"/>
            <a:ext cx="1600200" cy="795338"/>
          </a:xfrm>
        </p:spPr>
      </p:pic>
      <p:sp>
        <p:nvSpPr>
          <p:cNvPr id="13356" name="Rectangle 44"/>
          <p:cNvSpPr>
            <a:spLocks noChangeArrowheads="1"/>
          </p:cNvSpPr>
          <p:nvPr/>
        </p:nvSpPr>
        <p:spPr bwMode="auto">
          <a:xfrm>
            <a:off x="2057400" y="595313"/>
            <a:ext cx="4673600" cy="987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nl-NL" sz="4400" dirty="0" smtClean="0">
                <a:solidFill>
                  <a:schemeClr val="tx2"/>
                </a:solidFill>
              </a:rPr>
              <a:t>Katrollen</a:t>
            </a:r>
            <a:endParaRPr lang="nl-NL" sz="4400" dirty="0">
              <a:solidFill>
                <a:schemeClr val="tx2"/>
              </a:solidFill>
            </a:endParaRPr>
          </a:p>
        </p:txBody>
      </p:sp>
      <p:sp>
        <p:nvSpPr>
          <p:cNvPr id="2" name="Vrije vorm 1"/>
          <p:cNvSpPr/>
          <p:nvPr/>
        </p:nvSpPr>
        <p:spPr>
          <a:xfrm>
            <a:off x="6383398" y="3224280"/>
            <a:ext cx="485775" cy="1131887"/>
          </a:xfrm>
          <a:custGeom>
            <a:avLst/>
            <a:gdLst>
              <a:gd name="connsiteX0" fmla="*/ 723900 w 723900"/>
              <a:gd name="connsiteY0" fmla="*/ 1704975 h 1704975"/>
              <a:gd name="connsiteX1" fmla="*/ 723900 w 723900"/>
              <a:gd name="connsiteY1" fmla="*/ 9525 h 1704975"/>
              <a:gd name="connsiteX2" fmla="*/ 285750 w 723900"/>
              <a:gd name="connsiteY2" fmla="*/ 0 h 1704975"/>
              <a:gd name="connsiteX3" fmla="*/ 238125 w 723900"/>
              <a:gd name="connsiteY3" fmla="*/ 676275 h 1704975"/>
              <a:gd name="connsiteX4" fmla="*/ 0 w 723900"/>
              <a:gd name="connsiteY4" fmla="*/ 781050 h 1704975"/>
              <a:gd name="connsiteX5" fmla="*/ 0 w 723900"/>
              <a:gd name="connsiteY5" fmla="*/ 885825 h 1704975"/>
              <a:gd name="connsiteX6" fmla="*/ 257175 w 723900"/>
              <a:gd name="connsiteY6" fmla="*/ 885825 h 1704975"/>
              <a:gd name="connsiteX7" fmla="*/ 257175 w 723900"/>
              <a:gd name="connsiteY7" fmla="*/ 1704975 h 1704975"/>
              <a:gd name="connsiteX8" fmla="*/ 723900 w 723900"/>
              <a:gd name="connsiteY8" fmla="*/ 1704975 h 1704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23900" h="1704975">
                <a:moveTo>
                  <a:pt x="723900" y="1704975"/>
                </a:moveTo>
                <a:lnTo>
                  <a:pt x="723900" y="9525"/>
                </a:lnTo>
                <a:lnTo>
                  <a:pt x="285750" y="0"/>
                </a:lnTo>
                <a:lnTo>
                  <a:pt x="238125" y="676275"/>
                </a:lnTo>
                <a:lnTo>
                  <a:pt x="0" y="781050"/>
                </a:lnTo>
                <a:lnTo>
                  <a:pt x="0" y="885825"/>
                </a:lnTo>
                <a:lnTo>
                  <a:pt x="257175" y="885825"/>
                </a:lnTo>
                <a:lnTo>
                  <a:pt x="257175" y="1704975"/>
                </a:lnTo>
                <a:lnTo>
                  <a:pt x="723900" y="1704975"/>
                </a:lnTo>
                <a:close/>
              </a:path>
            </a:pathLst>
          </a:custGeom>
          <a:solidFill>
            <a:schemeClr val="accent5">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12" name="Rechte verbindingslijn met pijl 11"/>
          <p:cNvCxnSpPr/>
          <p:nvPr/>
        </p:nvCxnSpPr>
        <p:spPr>
          <a:xfrm>
            <a:off x="6713837" y="3874966"/>
            <a:ext cx="0" cy="1059681"/>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6" name="Tekstvak 15"/>
          <p:cNvSpPr txBox="1"/>
          <p:nvPr/>
        </p:nvSpPr>
        <p:spPr>
          <a:xfrm>
            <a:off x="6149393" y="4835673"/>
            <a:ext cx="1423211" cy="461665"/>
          </a:xfrm>
          <a:prstGeom prst="rect">
            <a:avLst/>
          </a:prstGeom>
          <a:noFill/>
        </p:spPr>
        <p:txBody>
          <a:bodyPr wrap="square" rtlCol="0">
            <a:spAutoFit/>
          </a:bodyPr>
          <a:lstStyle/>
          <a:p>
            <a:r>
              <a:rPr lang="nl-NL" b="1" i="1" dirty="0" err="1" smtClean="0">
                <a:solidFill>
                  <a:srgbClr val="FF0000"/>
                </a:solidFill>
              </a:rPr>
              <a:t>F</a:t>
            </a:r>
            <a:r>
              <a:rPr lang="nl-NL" sz="1800" b="1" i="1" dirty="0" err="1" smtClean="0">
                <a:solidFill>
                  <a:srgbClr val="FF0000"/>
                </a:solidFill>
              </a:rPr>
              <a:t>z</a:t>
            </a:r>
            <a:r>
              <a:rPr lang="nl-NL" sz="1800" b="1" i="1" dirty="0" smtClean="0">
                <a:solidFill>
                  <a:srgbClr val="FF0000"/>
                </a:solidFill>
              </a:rPr>
              <a:t> </a:t>
            </a:r>
            <a:r>
              <a:rPr lang="nl-NL" sz="1800" b="1" dirty="0" smtClean="0">
                <a:solidFill>
                  <a:srgbClr val="FF0000"/>
                </a:solidFill>
              </a:rPr>
              <a:t>= 550 N</a:t>
            </a:r>
            <a:endParaRPr lang="nl-NL" sz="1800" b="1" dirty="0">
              <a:solidFill>
                <a:srgbClr val="FF0000"/>
              </a:solidFill>
            </a:endParaRPr>
          </a:p>
        </p:txBody>
      </p:sp>
      <p:sp>
        <p:nvSpPr>
          <p:cNvPr id="14" name="Ovaal 13"/>
          <p:cNvSpPr/>
          <p:nvPr/>
        </p:nvSpPr>
        <p:spPr>
          <a:xfrm>
            <a:off x="6730999" y="1598152"/>
            <a:ext cx="1077495" cy="1077495"/>
          </a:xfrm>
          <a:prstGeom prst="ellipse">
            <a:avLst/>
          </a:prstGeom>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mtClean="0"/>
              <a:t> </a:t>
            </a:r>
            <a:endParaRPr lang="nl-NL"/>
          </a:p>
        </p:txBody>
      </p:sp>
      <p:sp>
        <p:nvSpPr>
          <p:cNvPr id="3" name="Rechthoek 2"/>
          <p:cNvSpPr/>
          <p:nvPr/>
        </p:nvSpPr>
        <p:spPr>
          <a:xfrm>
            <a:off x="7194886" y="1101908"/>
            <a:ext cx="180471" cy="1172059"/>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17" name="Rechte verbindingslijn 16"/>
          <p:cNvCxnSpPr/>
          <p:nvPr/>
        </p:nvCxnSpPr>
        <p:spPr>
          <a:xfrm flipH="1">
            <a:off x="6158875" y="1089343"/>
            <a:ext cx="2137011" cy="12565"/>
          </a:xfrm>
          <a:prstGeom prst="line">
            <a:avLst/>
          </a:prstGeom>
          <a:ln w="571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4" name="Ovaal 3"/>
          <p:cNvSpPr/>
          <p:nvPr/>
        </p:nvSpPr>
        <p:spPr>
          <a:xfrm>
            <a:off x="7227380" y="2069431"/>
            <a:ext cx="97803" cy="9780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8" name="Rechte verbindingslijn 7"/>
          <p:cNvCxnSpPr>
            <a:endCxn id="14" idx="2"/>
          </p:cNvCxnSpPr>
          <p:nvPr/>
        </p:nvCxnSpPr>
        <p:spPr>
          <a:xfrm flipH="1" flipV="1">
            <a:off x="6730999" y="2136900"/>
            <a:ext cx="2" cy="108738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Rechte verbindingslijn 18"/>
          <p:cNvCxnSpPr/>
          <p:nvPr/>
        </p:nvCxnSpPr>
        <p:spPr>
          <a:xfrm flipH="1" flipV="1">
            <a:off x="7808492" y="2069431"/>
            <a:ext cx="2" cy="172079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Rechte verbindingslijn met pijl 20"/>
          <p:cNvCxnSpPr/>
          <p:nvPr/>
        </p:nvCxnSpPr>
        <p:spPr>
          <a:xfrm>
            <a:off x="7808492" y="3345125"/>
            <a:ext cx="0" cy="1059681"/>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2" name="Tekstvak 21"/>
          <p:cNvSpPr txBox="1"/>
          <p:nvPr/>
        </p:nvSpPr>
        <p:spPr>
          <a:xfrm>
            <a:off x="7375357" y="4403784"/>
            <a:ext cx="1423211" cy="461665"/>
          </a:xfrm>
          <a:prstGeom prst="rect">
            <a:avLst/>
          </a:prstGeom>
          <a:noFill/>
        </p:spPr>
        <p:txBody>
          <a:bodyPr wrap="square" rtlCol="0">
            <a:spAutoFit/>
          </a:bodyPr>
          <a:lstStyle/>
          <a:p>
            <a:r>
              <a:rPr lang="nl-NL" b="1" i="1" dirty="0" smtClean="0">
                <a:solidFill>
                  <a:srgbClr val="FF0000"/>
                </a:solidFill>
              </a:rPr>
              <a:t>F</a:t>
            </a:r>
            <a:r>
              <a:rPr lang="nl-NL" sz="1800" b="1" i="1" dirty="0" smtClean="0">
                <a:solidFill>
                  <a:srgbClr val="FF0000"/>
                </a:solidFill>
              </a:rPr>
              <a:t>H </a:t>
            </a:r>
            <a:r>
              <a:rPr lang="nl-NL" sz="1800" b="1" dirty="0" smtClean="0">
                <a:solidFill>
                  <a:srgbClr val="FF0000"/>
                </a:solidFill>
              </a:rPr>
              <a:t>= 550 N</a:t>
            </a:r>
            <a:endParaRPr lang="nl-NL" sz="1800" b="1" dirty="0">
              <a:solidFill>
                <a:srgbClr val="FF0000"/>
              </a:solidFill>
            </a:endParaRPr>
          </a:p>
        </p:txBody>
      </p:sp>
      <p:cxnSp>
        <p:nvCxnSpPr>
          <p:cNvPr id="23" name="Rechte verbindingslijn met pijl 22"/>
          <p:cNvCxnSpPr/>
          <p:nvPr/>
        </p:nvCxnSpPr>
        <p:spPr>
          <a:xfrm>
            <a:off x="7285337" y="2339826"/>
            <a:ext cx="0" cy="529841"/>
          </a:xfrm>
          <a:prstGeom prst="straightConnector1">
            <a:avLst/>
          </a:prstGeom>
          <a:ln w="38100">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25" name="Tekstvak 24"/>
          <p:cNvSpPr txBox="1"/>
          <p:nvPr/>
        </p:nvSpPr>
        <p:spPr>
          <a:xfrm>
            <a:off x="6921159" y="2754479"/>
            <a:ext cx="1225964" cy="461665"/>
          </a:xfrm>
          <a:prstGeom prst="rect">
            <a:avLst/>
          </a:prstGeom>
          <a:noFill/>
        </p:spPr>
        <p:txBody>
          <a:bodyPr wrap="square" rtlCol="0">
            <a:spAutoFit/>
          </a:bodyPr>
          <a:lstStyle/>
          <a:p>
            <a:r>
              <a:rPr lang="nl-NL" b="1" i="1" dirty="0" err="1" smtClean="0">
                <a:solidFill>
                  <a:srgbClr val="0000FF"/>
                </a:solidFill>
              </a:rPr>
              <a:t>F</a:t>
            </a:r>
            <a:r>
              <a:rPr lang="nl-NL" sz="1800" b="1" i="1" dirty="0" err="1" smtClean="0">
                <a:solidFill>
                  <a:srgbClr val="0000FF"/>
                </a:solidFill>
              </a:rPr>
              <a:t>z</a:t>
            </a:r>
            <a:r>
              <a:rPr lang="nl-NL" sz="1800" b="1" i="1" dirty="0" smtClean="0">
                <a:solidFill>
                  <a:srgbClr val="0000FF"/>
                </a:solidFill>
              </a:rPr>
              <a:t> </a:t>
            </a:r>
            <a:r>
              <a:rPr lang="nl-NL" sz="1800" b="1" dirty="0" smtClean="0">
                <a:solidFill>
                  <a:srgbClr val="0000FF"/>
                </a:solidFill>
              </a:rPr>
              <a:t>= 50 N</a:t>
            </a:r>
            <a:endParaRPr lang="nl-NL" sz="1800" b="1" dirty="0">
              <a:solidFill>
                <a:srgbClr val="0000FF"/>
              </a:solidFill>
            </a:endParaRPr>
          </a:p>
        </p:txBody>
      </p:sp>
      <p:cxnSp>
        <p:nvCxnSpPr>
          <p:cNvPr id="28" name="Rechte verbindingslijn met pijl 27"/>
          <p:cNvCxnSpPr/>
          <p:nvPr/>
        </p:nvCxnSpPr>
        <p:spPr>
          <a:xfrm flipV="1">
            <a:off x="7276281" y="469232"/>
            <a:ext cx="0" cy="1649100"/>
          </a:xfrm>
          <a:prstGeom prst="straightConnector1">
            <a:avLst/>
          </a:prstGeom>
          <a:ln w="38100">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10" name="Rechthoek 9"/>
          <p:cNvSpPr/>
          <p:nvPr/>
        </p:nvSpPr>
        <p:spPr>
          <a:xfrm>
            <a:off x="6383398" y="1582738"/>
            <a:ext cx="1763725" cy="1171741"/>
          </a:xfrm>
          <a:prstGeom prst="rect">
            <a:avLst/>
          </a:prstGeom>
          <a:noFill/>
          <a:ln>
            <a:solidFill>
              <a:srgbClr val="0000FF"/>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29" name="Rechte verbindingslijn met pijl 28"/>
          <p:cNvCxnSpPr/>
          <p:nvPr/>
        </p:nvCxnSpPr>
        <p:spPr>
          <a:xfrm>
            <a:off x="6725417" y="2273967"/>
            <a:ext cx="0" cy="1407696"/>
          </a:xfrm>
          <a:prstGeom prst="straightConnector1">
            <a:avLst/>
          </a:prstGeom>
          <a:ln w="38100">
            <a:solidFill>
              <a:srgbClr val="0000FF"/>
            </a:solidFill>
            <a:tailEnd type="arrow"/>
          </a:ln>
        </p:spPr>
        <p:style>
          <a:lnRef idx="1">
            <a:schemeClr val="accent1"/>
          </a:lnRef>
          <a:fillRef idx="0">
            <a:schemeClr val="accent1"/>
          </a:fillRef>
          <a:effectRef idx="0">
            <a:schemeClr val="accent1"/>
          </a:effectRef>
          <a:fontRef idx="minor">
            <a:schemeClr val="tx1"/>
          </a:fontRef>
        </p:style>
      </p:cxnSp>
      <p:cxnSp>
        <p:nvCxnSpPr>
          <p:cNvPr id="30" name="Rechte verbindingslijn met pijl 29"/>
          <p:cNvCxnSpPr/>
          <p:nvPr/>
        </p:nvCxnSpPr>
        <p:spPr>
          <a:xfrm>
            <a:off x="7808492" y="2281463"/>
            <a:ext cx="0" cy="1407696"/>
          </a:xfrm>
          <a:prstGeom prst="straightConnector1">
            <a:avLst/>
          </a:prstGeom>
          <a:ln w="38100">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31" name="Tekstvak 30"/>
          <p:cNvSpPr txBox="1"/>
          <p:nvPr/>
        </p:nvSpPr>
        <p:spPr>
          <a:xfrm>
            <a:off x="7763013" y="3100469"/>
            <a:ext cx="1380987" cy="461665"/>
          </a:xfrm>
          <a:prstGeom prst="rect">
            <a:avLst/>
          </a:prstGeom>
          <a:noFill/>
        </p:spPr>
        <p:txBody>
          <a:bodyPr wrap="square" rtlCol="0">
            <a:spAutoFit/>
          </a:bodyPr>
          <a:lstStyle/>
          <a:p>
            <a:r>
              <a:rPr lang="nl-NL" b="1" i="1" dirty="0" smtClean="0">
                <a:solidFill>
                  <a:srgbClr val="0000FF"/>
                </a:solidFill>
              </a:rPr>
              <a:t>F</a:t>
            </a:r>
            <a:r>
              <a:rPr lang="nl-NL" sz="1800" b="1" i="1" dirty="0" smtClean="0">
                <a:solidFill>
                  <a:srgbClr val="0000FF"/>
                </a:solidFill>
              </a:rPr>
              <a:t>S </a:t>
            </a:r>
            <a:r>
              <a:rPr lang="nl-NL" sz="1800" b="1" dirty="0" smtClean="0">
                <a:solidFill>
                  <a:srgbClr val="0000FF"/>
                </a:solidFill>
              </a:rPr>
              <a:t>= 550 N</a:t>
            </a:r>
            <a:endParaRPr lang="nl-NL" sz="1800" b="1" dirty="0">
              <a:solidFill>
                <a:srgbClr val="0000FF"/>
              </a:solidFill>
            </a:endParaRPr>
          </a:p>
        </p:txBody>
      </p:sp>
      <p:sp>
        <p:nvSpPr>
          <p:cNvPr id="32" name="Tekstvak 31"/>
          <p:cNvSpPr txBox="1"/>
          <p:nvPr/>
        </p:nvSpPr>
        <p:spPr>
          <a:xfrm>
            <a:off x="5455948" y="2809476"/>
            <a:ext cx="1380987" cy="461665"/>
          </a:xfrm>
          <a:prstGeom prst="rect">
            <a:avLst/>
          </a:prstGeom>
          <a:noFill/>
        </p:spPr>
        <p:txBody>
          <a:bodyPr wrap="square" rtlCol="0">
            <a:spAutoFit/>
          </a:bodyPr>
          <a:lstStyle/>
          <a:p>
            <a:r>
              <a:rPr lang="nl-NL" b="1" i="1" dirty="0" smtClean="0">
                <a:solidFill>
                  <a:srgbClr val="0000FF"/>
                </a:solidFill>
              </a:rPr>
              <a:t>F</a:t>
            </a:r>
            <a:r>
              <a:rPr lang="nl-NL" sz="1800" b="1" i="1" dirty="0" smtClean="0">
                <a:solidFill>
                  <a:srgbClr val="0000FF"/>
                </a:solidFill>
              </a:rPr>
              <a:t>S </a:t>
            </a:r>
            <a:r>
              <a:rPr lang="nl-NL" sz="1800" b="1" dirty="0" smtClean="0">
                <a:solidFill>
                  <a:srgbClr val="0000FF"/>
                </a:solidFill>
              </a:rPr>
              <a:t>= 550 N</a:t>
            </a:r>
            <a:endParaRPr lang="nl-NL" sz="1800" b="1" dirty="0">
              <a:solidFill>
                <a:srgbClr val="0000FF"/>
              </a:solidFill>
            </a:endParaRPr>
          </a:p>
        </p:txBody>
      </p:sp>
      <p:sp>
        <p:nvSpPr>
          <p:cNvPr id="33" name="Tekstvak 32"/>
          <p:cNvSpPr txBox="1"/>
          <p:nvPr/>
        </p:nvSpPr>
        <p:spPr>
          <a:xfrm>
            <a:off x="7267078" y="238399"/>
            <a:ext cx="1380987" cy="461665"/>
          </a:xfrm>
          <a:prstGeom prst="rect">
            <a:avLst/>
          </a:prstGeom>
          <a:noFill/>
        </p:spPr>
        <p:txBody>
          <a:bodyPr wrap="square" rtlCol="0">
            <a:spAutoFit/>
          </a:bodyPr>
          <a:lstStyle/>
          <a:p>
            <a:r>
              <a:rPr lang="nl-NL" b="1" i="1" dirty="0" smtClean="0">
                <a:solidFill>
                  <a:srgbClr val="0000FF"/>
                </a:solidFill>
              </a:rPr>
              <a:t>F</a:t>
            </a:r>
            <a:r>
              <a:rPr lang="nl-NL" sz="1800" b="1" i="1" dirty="0" smtClean="0">
                <a:solidFill>
                  <a:srgbClr val="0000FF"/>
                </a:solidFill>
              </a:rPr>
              <a:t>K </a:t>
            </a:r>
            <a:r>
              <a:rPr lang="nl-NL" sz="1800" b="1" dirty="0" smtClean="0">
                <a:solidFill>
                  <a:srgbClr val="0000FF"/>
                </a:solidFill>
              </a:rPr>
              <a:t>= ?</a:t>
            </a:r>
            <a:endParaRPr lang="nl-NL" sz="1800" b="1" dirty="0">
              <a:solidFill>
                <a:srgbClr val="0000FF"/>
              </a:solidFill>
            </a:endParaRPr>
          </a:p>
        </p:txBody>
      </p:sp>
    </p:spTree>
    <p:extLst>
      <p:ext uri="{BB962C8B-B14F-4D97-AF65-F5344CB8AC3E}">
        <p14:creationId xmlns:p14="http://schemas.microsoft.com/office/powerpoint/2010/main" val="395433452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voettekst 5"/>
          <p:cNvSpPr>
            <a:spLocks noGrp="1"/>
          </p:cNvSpPr>
          <p:nvPr>
            <p:ph type="ftr" sz="quarter" idx="11"/>
          </p:nvPr>
        </p:nvSpPr>
        <p:spPr/>
        <p:txBody>
          <a:bodyPr/>
          <a:lstStyle/>
          <a:p>
            <a:r>
              <a:rPr lang="nl-NL"/>
              <a:t>G.Hoeksema Rietveld Lyceum Doetinchem</a:t>
            </a:r>
          </a:p>
        </p:txBody>
      </p:sp>
      <p:sp>
        <p:nvSpPr>
          <p:cNvPr id="6" name="Tijdelijke aanduiding voor dianummer 6"/>
          <p:cNvSpPr>
            <a:spLocks noGrp="1"/>
          </p:cNvSpPr>
          <p:nvPr>
            <p:ph type="sldNum" sz="quarter" idx="12"/>
          </p:nvPr>
        </p:nvSpPr>
        <p:spPr/>
        <p:txBody>
          <a:bodyPr/>
          <a:lstStyle/>
          <a:p>
            <a:fld id="{72147780-0E19-4C61-831D-767214E90231}" type="slidenum">
              <a:rPr lang="nl-NL"/>
              <a:pPr/>
              <a:t>16</a:t>
            </a:fld>
            <a:endParaRPr lang="nl-NL"/>
          </a:p>
        </p:txBody>
      </p:sp>
      <p:sp>
        <p:nvSpPr>
          <p:cNvPr id="13315" name="Rectangle 3"/>
          <p:cNvSpPr>
            <a:spLocks noGrp="1" noChangeArrowheads="1"/>
          </p:cNvSpPr>
          <p:nvPr>
            <p:ph type="body" sz="half" idx="2"/>
          </p:nvPr>
        </p:nvSpPr>
        <p:spPr>
          <a:xfrm>
            <a:off x="409074" y="1557337"/>
            <a:ext cx="6137642" cy="4535455"/>
          </a:xfrm>
          <a:ln>
            <a:noFill/>
          </a:ln>
        </p:spPr>
        <p:txBody>
          <a:bodyPr/>
          <a:lstStyle/>
          <a:p>
            <a:r>
              <a:rPr lang="nl-NL" sz="2800" b="1" dirty="0" smtClean="0">
                <a:solidFill>
                  <a:srgbClr val="0000FF"/>
                </a:solidFill>
              </a:rPr>
              <a:t>Een “los</a:t>
            </a:r>
            <a:r>
              <a:rPr lang="nl-NL" sz="2800" b="1" dirty="0">
                <a:solidFill>
                  <a:srgbClr val="0000FF"/>
                </a:solidFill>
              </a:rPr>
              <a:t>” </a:t>
            </a:r>
            <a:r>
              <a:rPr lang="nl-NL" sz="2800" b="1" dirty="0" smtClean="0">
                <a:solidFill>
                  <a:srgbClr val="0000FF"/>
                </a:solidFill>
              </a:rPr>
              <a:t>katrol</a:t>
            </a:r>
          </a:p>
          <a:p>
            <a:r>
              <a:rPr lang="nl-NL" sz="2800" dirty="0" smtClean="0"/>
              <a:t>We gaan de piano 50 cm optillen.</a:t>
            </a:r>
            <a:endParaRPr lang="nl-NL" sz="2800" dirty="0"/>
          </a:p>
          <a:p>
            <a:pPr marL="514350" indent="-514350">
              <a:buFont typeface="+mj-lt"/>
              <a:buAutoNum type="alphaUcPeriod"/>
            </a:pPr>
            <a:r>
              <a:rPr lang="nl-NL" sz="2800" b="1" i="1" dirty="0" smtClean="0"/>
              <a:t>Hoever moet de hand naar omhoog?</a:t>
            </a:r>
          </a:p>
          <a:p>
            <a:pPr marL="0" indent="0">
              <a:buNone/>
            </a:pPr>
            <a:r>
              <a:rPr lang="nl-NL" sz="2800" b="1" i="1" dirty="0" smtClean="0">
                <a:solidFill>
                  <a:srgbClr val="0000FF"/>
                </a:solidFill>
              </a:rPr>
              <a:t>Bedenk nu zelf het antwoord!</a:t>
            </a:r>
          </a:p>
        </p:txBody>
      </p:sp>
      <p:pic>
        <p:nvPicPr>
          <p:cNvPr id="13316" name="Picture 4" descr="rietveld lyceum"/>
          <p:cNvPicPr>
            <a:picLocks noGrp="1" noChangeAspect="1" noChangeArrowheads="1"/>
          </p:cNvPicPr>
          <p:nvPr>
            <p:ph type="clipArt" sz="half" idx="1"/>
          </p:nvPr>
        </p:nvPicPr>
        <p:blipFill>
          <a:blip r:embed="rId2">
            <a:extLst>
              <a:ext uri="{28A0092B-C50C-407E-A947-70E740481C1C}">
                <a14:useLocalDpi xmlns:a14="http://schemas.microsoft.com/office/drawing/2010/main" val="0"/>
              </a:ext>
            </a:extLst>
          </a:blip>
          <a:srcRect/>
          <a:stretch>
            <a:fillRect/>
          </a:stretch>
        </p:blipFill>
        <p:spPr>
          <a:xfrm>
            <a:off x="304800" y="228600"/>
            <a:ext cx="1600200" cy="795338"/>
          </a:xfrm>
        </p:spPr>
      </p:pic>
      <p:sp>
        <p:nvSpPr>
          <p:cNvPr id="13356" name="Rectangle 44"/>
          <p:cNvSpPr>
            <a:spLocks noChangeArrowheads="1"/>
          </p:cNvSpPr>
          <p:nvPr/>
        </p:nvSpPr>
        <p:spPr bwMode="auto">
          <a:xfrm>
            <a:off x="2057400" y="595313"/>
            <a:ext cx="4673600" cy="987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nl-NL" sz="4400" dirty="0" smtClean="0">
                <a:solidFill>
                  <a:schemeClr val="tx2"/>
                </a:solidFill>
              </a:rPr>
              <a:t>Katrollen</a:t>
            </a:r>
            <a:endParaRPr lang="nl-NL" sz="4400" dirty="0">
              <a:solidFill>
                <a:schemeClr val="tx2"/>
              </a:solidFill>
            </a:endParaRPr>
          </a:p>
        </p:txBody>
      </p:sp>
      <p:sp>
        <p:nvSpPr>
          <p:cNvPr id="2" name="Vrije vorm 1"/>
          <p:cNvSpPr/>
          <p:nvPr/>
        </p:nvSpPr>
        <p:spPr>
          <a:xfrm>
            <a:off x="6951998" y="4404806"/>
            <a:ext cx="485775" cy="1131887"/>
          </a:xfrm>
          <a:custGeom>
            <a:avLst/>
            <a:gdLst>
              <a:gd name="connsiteX0" fmla="*/ 723900 w 723900"/>
              <a:gd name="connsiteY0" fmla="*/ 1704975 h 1704975"/>
              <a:gd name="connsiteX1" fmla="*/ 723900 w 723900"/>
              <a:gd name="connsiteY1" fmla="*/ 9525 h 1704975"/>
              <a:gd name="connsiteX2" fmla="*/ 285750 w 723900"/>
              <a:gd name="connsiteY2" fmla="*/ 0 h 1704975"/>
              <a:gd name="connsiteX3" fmla="*/ 238125 w 723900"/>
              <a:gd name="connsiteY3" fmla="*/ 676275 h 1704975"/>
              <a:gd name="connsiteX4" fmla="*/ 0 w 723900"/>
              <a:gd name="connsiteY4" fmla="*/ 781050 h 1704975"/>
              <a:gd name="connsiteX5" fmla="*/ 0 w 723900"/>
              <a:gd name="connsiteY5" fmla="*/ 885825 h 1704975"/>
              <a:gd name="connsiteX6" fmla="*/ 257175 w 723900"/>
              <a:gd name="connsiteY6" fmla="*/ 885825 h 1704975"/>
              <a:gd name="connsiteX7" fmla="*/ 257175 w 723900"/>
              <a:gd name="connsiteY7" fmla="*/ 1704975 h 1704975"/>
              <a:gd name="connsiteX8" fmla="*/ 723900 w 723900"/>
              <a:gd name="connsiteY8" fmla="*/ 1704975 h 1704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23900" h="1704975">
                <a:moveTo>
                  <a:pt x="723900" y="1704975"/>
                </a:moveTo>
                <a:lnTo>
                  <a:pt x="723900" y="9525"/>
                </a:lnTo>
                <a:lnTo>
                  <a:pt x="285750" y="0"/>
                </a:lnTo>
                <a:lnTo>
                  <a:pt x="238125" y="676275"/>
                </a:lnTo>
                <a:lnTo>
                  <a:pt x="0" y="781050"/>
                </a:lnTo>
                <a:lnTo>
                  <a:pt x="0" y="885825"/>
                </a:lnTo>
                <a:lnTo>
                  <a:pt x="257175" y="885825"/>
                </a:lnTo>
                <a:lnTo>
                  <a:pt x="257175" y="1704975"/>
                </a:lnTo>
                <a:lnTo>
                  <a:pt x="723900" y="1704975"/>
                </a:lnTo>
                <a:close/>
              </a:path>
            </a:pathLst>
          </a:custGeom>
          <a:solidFill>
            <a:schemeClr val="accent5">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12" name="Rechte verbindingslijn met pijl 11"/>
          <p:cNvCxnSpPr/>
          <p:nvPr/>
        </p:nvCxnSpPr>
        <p:spPr>
          <a:xfrm>
            <a:off x="7282437" y="5055492"/>
            <a:ext cx="0" cy="1059681"/>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6" name="Tekstvak 15"/>
          <p:cNvSpPr txBox="1"/>
          <p:nvPr/>
        </p:nvSpPr>
        <p:spPr>
          <a:xfrm>
            <a:off x="6717993" y="6016199"/>
            <a:ext cx="1423211" cy="461665"/>
          </a:xfrm>
          <a:prstGeom prst="rect">
            <a:avLst/>
          </a:prstGeom>
          <a:noFill/>
        </p:spPr>
        <p:txBody>
          <a:bodyPr wrap="square" rtlCol="0">
            <a:spAutoFit/>
          </a:bodyPr>
          <a:lstStyle/>
          <a:p>
            <a:r>
              <a:rPr lang="nl-NL" b="1" i="1" dirty="0" err="1" smtClean="0">
                <a:solidFill>
                  <a:srgbClr val="FF0000"/>
                </a:solidFill>
              </a:rPr>
              <a:t>F</a:t>
            </a:r>
            <a:r>
              <a:rPr lang="nl-NL" sz="1800" b="1" i="1" dirty="0" err="1" smtClean="0">
                <a:solidFill>
                  <a:srgbClr val="FF0000"/>
                </a:solidFill>
              </a:rPr>
              <a:t>z</a:t>
            </a:r>
            <a:r>
              <a:rPr lang="nl-NL" sz="1800" b="1" i="1" dirty="0" smtClean="0">
                <a:solidFill>
                  <a:srgbClr val="FF0000"/>
                </a:solidFill>
              </a:rPr>
              <a:t> </a:t>
            </a:r>
            <a:r>
              <a:rPr lang="nl-NL" sz="1800" b="1" dirty="0" smtClean="0">
                <a:solidFill>
                  <a:srgbClr val="FF0000"/>
                </a:solidFill>
              </a:rPr>
              <a:t>= 550 N</a:t>
            </a:r>
            <a:endParaRPr lang="nl-NL" sz="1800" b="1" dirty="0">
              <a:solidFill>
                <a:srgbClr val="FF0000"/>
              </a:solidFill>
            </a:endParaRPr>
          </a:p>
        </p:txBody>
      </p:sp>
      <p:sp>
        <p:nvSpPr>
          <p:cNvPr id="14" name="Ovaal 13"/>
          <p:cNvSpPr/>
          <p:nvPr/>
        </p:nvSpPr>
        <p:spPr>
          <a:xfrm>
            <a:off x="6721943" y="2802607"/>
            <a:ext cx="1077495" cy="1077495"/>
          </a:xfrm>
          <a:prstGeom prst="ellipse">
            <a:avLst/>
          </a:prstGeom>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mtClean="0"/>
              <a:t> </a:t>
            </a:r>
            <a:endParaRPr lang="nl-NL"/>
          </a:p>
        </p:txBody>
      </p:sp>
      <p:cxnSp>
        <p:nvCxnSpPr>
          <p:cNvPr id="17" name="Rechte verbindingslijn 16"/>
          <p:cNvCxnSpPr/>
          <p:nvPr/>
        </p:nvCxnSpPr>
        <p:spPr>
          <a:xfrm flipH="1">
            <a:off x="6158875" y="1089343"/>
            <a:ext cx="2137011" cy="12565"/>
          </a:xfrm>
          <a:prstGeom prst="line">
            <a:avLst/>
          </a:prstGeom>
          <a:ln w="571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8" name="Rechte verbindingslijn 7"/>
          <p:cNvCxnSpPr>
            <a:stCxn id="14" idx="2"/>
            <a:endCxn id="13356" idx="3"/>
          </p:cNvCxnSpPr>
          <p:nvPr/>
        </p:nvCxnSpPr>
        <p:spPr>
          <a:xfrm flipV="1">
            <a:off x="6721943" y="1089026"/>
            <a:ext cx="9057" cy="225232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Rechte verbindingslijn 18"/>
          <p:cNvCxnSpPr/>
          <p:nvPr/>
        </p:nvCxnSpPr>
        <p:spPr>
          <a:xfrm flipV="1">
            <a:off x="7267221" y="4007338"/>
            <a:ext cx="0" cy="46138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Rechte verbindingslijn met pijl 20"/>
          <p:cNvCxnSpPr/>
          <p:nvPr/>
        </p:nvCxnSpPr>
        <p:spPr>
          <a:xfrm flipV="1">
            <a:off x="7796460" y="2406316"/>
            <a:ext cx="0" cy="950841"/>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2" name="Tekstvak 21"/>
          <p:cNvSpPr txBox="1"/>
          <p:nvPr/>
        </p:nvSpPr>
        <p:spPr>
          <a:xfrm>
            <a:off x="7781504" y="2017065"/>
            <a:ext cx="1423211" cy="461665"/>
          </a:xfrm>
          <a:prstGeom prst="rect">
            <a:avLst/>
          </a:prstGeom>
          <a:noFill/>
        </p:spPr>
        <p:txBody>
          <a:bodyPr wrap="square" rtlCol="0">
            <a:spAutoFit/>
          </a:bodyPr>
          <a:lstStyle/>
          <a:p>
            <a:r>
              <a:rPr lang="nl-NL" b="1" i="1" dirty="0" smtClean="0">
                <a:solidFill>
                  <a:srgbClr val="FF0000"/>
                </a:solidFill>
              </a:rPr>
              <a:t>F</a:t>
            </a:r>
            <a:r>
              <a:rPr lang="nl-NL" sz="1800" b="1" i="1" dirty="0" smtClean="0">
                <a:solidFill>
                  <a:srgbClr val="FF0000"/>
                </a:solidFill>
              </a:rPr>
              <a:t>H </a:t>
            </a:r>
            <a:r>
              <a:rPr lang="nl-NL" sz="1800" b="1" dirty="0" smtClean="0">
                <a:solidFill>
                  <a:srgbClr val="FF0000"/>
                </a:solidFill>
              </a:rPr>
              <a:t>= ?</a:t>
            </a:r>
            <a:endParaRPr lang="nl-NL" sz="1800" b="1" dirty="0">
              <a:solidFill>
                <a:srgbClr val="FF0000"/>
              </a:solidFill>
            </a:endParaRPr>
          </a:p>
        </p:txBody>
      </p:sp>
      <p:sp>
        <p:nvSpPr>
          <p:cNvPr id="25" name="Tekstvak 24"/>
          <p:cNvSpPr txBox="1"/>
          <p:nvPr/>
        </p:nvSpPr>
        <p:spPr>
          <a:xfrm>
            <a:off x="6154087" y="3874710"/>
            <a:ext cx="1225964" cy="461665"/>
          </a:xfrm>
          <a:prstGeom prst="rect">
            <a:avLst/>
          </a:prstGeom>
          <a:noFill/>
        </p:spPr>
        <p:txBody>
          <a:bodyPr wrap="square" rtlCol="0">
            <a:spAutoFit/>
          </a:bodyPr>
          <a:lstStyle/>
          <a:p>
            <a:r>
              <a:rPr lang="nl-NL" b="1" i="1" dirty="0" err="1" smtClean="0">
                <a:solidFill>
                  <a:srgbClr val="FF0000"/>
                </a:solidFill>
              </a:rPr>
              <a:t>F</a:t>
            </a:r>
            <a:r>
              <a:rPr lang="nl-NL" sz="1800" b="1" i="1" dirty="0" err="1" smtClean="0">
                <a:solidFill>
                  <a:srgbClr val="FF0000"/>
                </a:solidFill>
              </a:rPr>
              <a:t>z</a:t>
            </a:r>
            <a:r>
              <a:rPr lang="nl-NL" sz="1800" b="1" i="1" dirty="0" smtClean="0">
                <a:solidFill>
                  <a:srgbClr val="FF0000"/>
                </a:solidFill>
              </a:rPr>
              <a:t> </a:t>
            </a:r>
            <a:r>
              <a:rPr lang="nl-NL" sz="1800" b="1" dirty="0" smtClean="0">
                <a:solidFill>
                  <a:srgbClr val="FF0000"/>
                </a:solidFill>
              </a:rPr>
              <a:t>= 50 N</a:t>
            </a:r>
            <a:endParaRPr lang="nl-NL" sz="1800" b="1" dirty="0">
              <a:solidFill>
                <a:srgbClr val="FF0000"/>
              </a:solidFill>
            </a:endParaRPr>
          </a:p>
        </p:txBody>
      </p:sp>
      <p:sp>
        <p:nvSpPr>
          <p:cNvPr id="24" name="Rechthoek 23"/>
          <p:cNvSpPr/>
          <p:nvPr/>
        </p:nvSpPr>
        <p:spPr>
          <a:xfrm>
            <a:off x="7176989" y="3244351"/>
            <a:ext cx="180471" cy="762987"/>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23" name="Rechte verbindingslijn met pijl 22"/>
          <p:cNvCxnSpPr/>
          <p:nvPr/>
        </p:nvCxnSpPr>
        <p:spPr>
          <a:xfrm flipH="1">
            <a:off x="7267221" y="3477221"/>
            <a:ext cx="928" cy="397744"/>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 name="Ovaal 3"/>
          <p:cNvSpPr/>
          <p:nvPr/>
        </p:nvSpPr>
        <p:spPr>
          <a:xfrm>
            <a:off x="7218324" y="3322014"/>
            <a:ext cx="97803" cy="9780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414390144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voettekst 5"/>
          <p:cNvSpPr>
            <a:spLocks noGrp="1"/>
          </p:cNvSpPr>
          <p:nvPr>
            <p:ph type="ftr" sz="quarter" idx="11"/>
          </p:nvPr>
        </p:nvSpPr>
        <p:spPr/>
        <p:txBody>
          <a:bodyPr/>
          <a:lstStyle/>
          <a:p>
            <a:r>
              <a:rPr lang="nl-NL"/>
              <a:t>G.Hoeksema Rietveld Lyceum Doetinchem</a:t>
            </a:r>
          </a:p>
        </p:txBody>
      </p:sp>
      <p:sp>
        <p:nvSpPr>
          <p:cNvPr id="6" name="Tijdelijke aanduiding voor dianummer 6"/>
          <p:cNvSpPr>
            <a:spLocks noGrp="1"/>
          </p:cNvSpPr>
          <p:nvPr>
            <p:ph type="sldNum" sz="quarter" idx="12"/>
          </p:nvPr>
        </p:nvSpPr>
        <p:spPr/>
        <p:txBody>
          <a:bodyPr/>
          <a:lstStyle/>
          <a:p>
            <a:fld id="{72147780-0E19-4C61-831D-767214E90231}" type="slidenum">
              <a:rPr lang="nl-NL"/>
              <a:pPr/>
              <a:t>17</a:t>
            </a:fld>
            <a:endParaRPr lang="nl-NL"/>
          </a:p>
        </p:txBody>
      </p:sp>
      <p:sp>
        <p:nvSpPr>
          <p:cNvPr id="13315" name="Rectangle 3"/>
          <p:cNvSpPr>
            <a:spLocks noGrp="1" noChangeArrowheads="1"/>
          </p:cNvSpPr>
          <p:nvPr>
            <p:ph type="body" sz="half" idx="2"/>
          </p:nvPr>
        </p:nvSpPr>
        <p:spPr>
          <a:xfrm>
            <a:off x="409074" y="1557337"/>
            <a:ext cx="6137642" cy="4535455"/>
          </a:xfrm>
          <a:ln>
            <a:noFill/>
          </a:ln>
        </p:spPr>
        <p:txBody>
          <a:bodyPr/>
          <a:lstStyle/>
          <a:p>
            <a:r>
              <a:rPr lang="nl-NL" sz="2800" b="1" dirty="0" smtClean="0">
                <a:solidFill>
                  <a:srgbClr val="0000FF"/>
                </a:solidFill>
              </a:rPr>
              <a:t>Een “los</a:t>
            </a:r>
            <a:r>
              <a:rPr lang="nl-NL" sz="2800" b="1" dirty="0">
                <a:solidFill>
                  <a:srgbClr val="0000FF"/>
                </a:solidFill>
              </a:rPr>
              <a:t>” </a:t>
            </a:r>
            <a:r>
              <a:rPr lang="nl-NL" sz="2800" b="1" dirty="0" smtClean="0">
                <a:solidFill>
                  <a:srgbClr val="0000FF"/>
                </a:solidFill>
              </a:rPr>
              <a:t>katrol</a:t>
            </a:r>
          </a:p>
          <a:p>
            <a:r>
              <a:rPr lang="nl-NL" sz="2800" dirty="0" smtClean="0"/>
              <a:t>We gaan de piano 50 cm optillen.</a:t>
            </a:r>
            <a:endParaRPr lang="nl-NL" sz="2800" dirty="0"/>
          </a:p>
          <a:p>
            <a:pPr marL="514350" indent="-514350">
              <a:buFont typeface="+mj-lt"/>
              <a:buAutoNum type="alphaUcPeriod"/>
            </a:pPr>
            <a:r>
              <a:rPr lang="nl-NL" sz="2800" b="1" i="1" dirty="0" smtClean="0"/>
              <a:t>Hoever moet de hand naar omhoog?</a:t>
            </a:r>
          </a:p>
          <a:p>
            <a:pPr marL="0" indent="0">
              <a:buNone/>
            </a:pPr>
            <a:r>
              <a:rPr lang="nl-NL" sz="2800" b="1" i="1" dirty="0" smtClean="0"/>
              <a:t>Als de piano 50 cm omhoog gaat, dan gaat het losse katrol ook 50 cm omhoog. Dus …</a:t>
            </a:r>
          </a:p>
        </p:txBody>
      </p:sp>
      <p:pic>
        <p:nvPicPr>
          <p:cNvPr id="13316" name="Picture 4" descr="rietveld lyceum"/>
          <p:cNvPicPr>
            <a:picLocks noGrp="1" noChangeAspect="1" noChangeArrowheads="1"/>
          </p:cNvPicPr>
          <p:nvPr>
            <p:ph type="clipArt" sz="half" idx="1"/>
          </p:nvPr>
        </p:nvPicPr>
        <p:blipFill>
          <a:blip r:embed="rId2">
            <a:extLst>
              <a:ext uri="{28A0092B-C50C-407E-A947-70E740481C1C}">
                <a14:useLocalDpi xmlns:a14="http://schemas.microsoft.com/office/drawing/2010/main" val="0"/>
              </a:ext>
            </a:extLst>
          </a:blip>
          <a:srcRect/>
          <a:stretch>
            <a:fillRect/>
          </a:stretch>
        </p:blipFill>
        <p:spPr>
          <a:xfrm>
            <a:off x="304800" y="228600"/>
            <a:ext cx="1600200" cy="795338"/>
          </a:xfrm>
        </p:spPr>
      </p:pic>
      <p:sp>
        <p:nvSpPr>
          <p:cNvPr id="13356" name="Rectangle 44"/>
          <p:cNvSpPr>
            <a:spLocks noChangeArrowheads="1"/>
          </p:cNvSpPr>
          <p:nvPr/>
        </p:nvSpPr>
        <p:spPr bwMode="auto">
          <a:xfrm>
            <a:off x="2057400" y="595313"/>
            <a:ext cx="4673600" cy="987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nl-NL" sz="4400" dirty="0" smtClean="0">
                <a:solidFill>
                  <a:schemeClr val="tx2"/>
                </a:solidFill>
              </a:rPr>
              <a:t>Katrollen</a:t>
            </a:r>
            <a:endParaRPr lang="nl-NL" sz="4400" dirty="0">
              <a:solidFill>
                <a:schemeClr val="tx2"/>
              </a:solidFill>
            </a:endParaRPr>
          </a:p>
        </p:txBody>
      </p:sp>
      <p:sp>
        <p:nvSpPr>
          <p:cNvPr id="2" name="Vrije vorm 1"/>
          <p:cNvSpPr/>
          <p:nvPr/>
        </p:nvSpPr>
        <p:spPr>
          <a:xfrm>
            <a:off x="6951998" y="4404806"/>
            <a:ext cx="485775" cy="1131887"/>
          </a:xfrm>
          <a:custGeom>
            <a:avLst/>
            <a:gdLst>
              <a:gd name="connsiteX0" fmla="*/ 723900 w 723900"/>
              <a:gd name="connsiteY0" fmla="*/ 1704975 h 1704975"/>
              <a:gd name="connsiteX1" fmla="*/ 723900 w 723900"/>
              <a:gd name="connsiteY1" fmla="*/ 9525 h 1704975"/>
              <a:gd name="connsiteX2" fmla="*/ 285750 w 723900"/>
              <a:gd name="connsiteY2" fmla="*/ 0 h 1704975"/>
              <a:gd name="connsiteX3" fmla="*/ 238125 w 723900"/>
              <a:gd name="connsiteY3" fmla="*/ 676275 h 1704975"/>
              <a:gd name="connsiteX4" fmla="*/ 0 w 723900"/>
              <a:gd name="connsiteY4" fmla="*/ 781050 h 1704975"/>
              <a:gd name="connsiteX5" fmla="*/ 0 w 723900"/>
              <a:gd name="connsiteY5" fmla="*/ 885825 h 1704975"/>
              <a:gd name="connsiteX6" fmla="*/ 257175 w 723900"/>
              <a:gd name="connsiteY6" fmla="*/ 885825 h 1704975"/>
              <a:gd name="connsiteX7" fmla="*/ 257175 w 723900"/>
              <a:gd name="connsiteY7" fmla="*/ 1704975 h 1704975"/>
              <a:gd name="connsiteX8" fmla="*/ 723900 w 723900"/>
              <a:gd name="connsiteY8" fmla="*/ 1704975 h 1704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23900" h="1704975">
                <a:moveTo>
                  <a:pt x="723900" y="1704975"/>
                </a:moveTo>
                <a:lnTo>
                  <a:pt x="723900" y="9525"/>
                </a:lnTo>
                <a:lnTo>
                  <a:pt x="285750" y="0"/>
                </a:lnTo>
                <a:lnTo>
                  <a:pt x="238125" y="676275"/>
                </a:lnTo>
                <a:lnTo>
                  <a:pt x="0" y="781050"/>
                </a:lnTo>
                <a:lnTo>
                  <a:pt x="0" y="885825"/>
                </a:lnTo>
                <a:lnTo>
                  <a:pt x="257175" y="885825"/>
                </a:lnTo>
                <a:lnTo>
                  <a:pt x="257175" y="1704975"/>
                </a:lnTo>
                <a:lnTo>
                  <a:pt x="723900" y="1704975"/>
                </a:lnTo>
                <a:close/>
              </a:path>
            </a:pathLst>
          </a:custGeom>
          <a:solidFill>
            <a:schemeClr val="accent5">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12" name="Rechte verbindingslijn met pijl 11"/>
          <p:cNvCxnSpPr/>
          <p:nvPr/>
        </p:nvCxnSpPr>
        <p:spPr>
          <a:xfrm>
            <a:off x="7282437" y="5055492"/>
            <a:ext cx="0" cy="1059681"/>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6" name="Tekstvak 15"/>
          <p:cNvSpPr txBox="1"/>
          <p:nvPr/>
        </p:nvSpPr>
        <p:spPr>
          <a:xfrm>
            <a:off x="6717993" y="6016199"/>
            <a:ext cx="1423211" cy="461665"/>
          </a:xfrm>
          <a:prstGeom prst="rect">
            <a:avLst/>
          </a:prstGeom>
          <a:noFill/>
        </p:spPr>
        <p:txBody>
          <a:bodyPr wrap="square" rtlCol="0">
            <a:spAutoFit/>
          </a:bodyPr>
          <a:lstStyle/>
          <a:p>
            <a:r>
              <a:rPr lang="nl-NL" b="1" i="1" dirty="0" err="1" smtClean="0">
                <a:solidFill>
                  <a:srgbClr val="FF0000"/>
                </a:solidFill>
              </a:rPr>
              <a:t>F</a:t>
            </a:r>
            <a:r>
              <a:rPr lang="nl-NL" sz="1800" b="1" i="1" dirty="0" err="1" smtClean="0">
                <a:solidFill>
                  <a:srgbClr val="FF0000"/>
                </a:solidFill>
              </a:rPr>
              <a:t>z</a:t>
            </a:r>
            <a:r>
              <a:rPr lang="nl-NL" sz="1800" b="1" i="1" dirty="0" smtClean="0">
                <a:solidFill>
                  <a:srgbClr val="FF0000"/>
                </a:solidFill>
              </a:rPr>
              <a:t> </a:t>
            </a:r>
            <a:r>
              <a:rPr lang="nl-NL" sz="1800" b="1" dirty="0" smtClean="0">
                <a:solidFill>
                  <a:srgbClr val="FF0000"/>
                </a:solidFill>
              </a:rPr>
              <a:t>= 550 N</a:t>
            </a:r>
            <a:endParaRPr lang="nl-NL" sz="1800" b="1" dirty="0">
              <a:solidFill>
                <a:srgbClr val="FF0000"/>
              </a:solidFill>
            </a:endParaRPr>
          </a:p>
        </p:txBody>
      </p:sp>
      <p:sp>
        <p:nvSpPr>
          <p:cNvPr id="14" name="Ovaal 13"/>
          <p:cNvSpPr/>
          <p:nvPr/>
        </p:nvSpPr>
        <p:spPr>
          <a:xfrm>
            <a:off x="6721943" y="2802607"/>
            <a:ext cx="1077495" cy="1077495"/>
          </a:xfrm>
          <a:prstGeom prst="ellipse">
            <a:avLst/>
          </a:prstGeom>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mtClean="0"/>
              <a:t> </a:t>
            </a:r>
            <a:endParaRPr lang="nl-NL"/>
          </a:p>
        </p:txBody>
      </p:sp>
      <p:cxnSp>
        <p:nvCxnSpPr>
          <p:cNvPr id="17" name="Rechte verbindingslijn 16"/>
          <p:cNvCxnSpPr/>
          <p:nvPr/>
        </p:nvCxnSpPr>
        <p:spPr>
          <a:xfrm flipH="1">
            <a:off x="6158875" y="1089343"/>
            <a:ext cx="2137011" cy="12565"/>
          </a:xfrm>
          <a:prstGeom prst="line">
            <a:avLst/>
          </a:prstGeom>
          <a:ln w="571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8" name="Rechte verbindingslijn 7"/>
          <p:cNvCxnSpPr>
            <a:stCxn id="14" idx="2"/>
            <a:endCxn id="13356" idx="3"/>
          </p:cNvCxnSpPr>
          <p:nvPr/>
        </p:nvCxnSpPr>
        <p:spPr>
          <a:xfrm flipV="1">
            <a:off x="6721943" y="1089026"/>
            <a:ext cx="9057" cy="225232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Rechte verbindingslijn 18"/>
          <p:cNvCxnSpPr/>
          <p:nvPr/>
        </p:nvCxnSpPr>
        <p:spPr>
          <a:xfrm flipV="1">
            <a:off x="7267221" y="4007338"/>
            <a:ext cx="0" cy="46138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Rechte verbindingslijn met pijl 20"/>
          <p:cNvCxnSpPr/>
          <p:nvPr/>
        </p:nvCxnSpPr>
        <p:spPr>
          <a:xfrm flipV="1">
            <a:off x="7796460" y="2406316"/>
            <a:ext cx="0" cy="950841"/>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2" name="Tekstvak 21"/>
          <p:cNvSpPr txBox="1"/>
          <p:nvPr/>
        </p:nvSpPr>
        <p:spPr>
          <a:xfrm>
            <a:off x="7780949" y="2017065"/>
            <a:ext cx="1423211" cy="461665"/>
          </a:xfrm>
          <a:prstGeom prst="rect">
            <a:avLst/>
          </a:prstGeom>
          <a:noFill/>
        </p:spPr>
        <p:txBody>
          <a:bodyPr wrap="square" rtlCol="0">
            <a:spAutoFit/>
          </a:bodyPr>
          <a:lstStyle/>
          <a:p>
            <a:r>
              <a:rPr lang="nl-NL" b="1" i="1" dirty="0" smtClean="0">
                <a:solidFill>
                  <a:srgbClr val="FF0000"/>
                </a:solidFill>
              </a:rPr>
              <a:t>F</a:t>
            </a:r>
            <a:r>
              <a:rPr lang="nl-NL" sz="1800" b="1" i="1" dirty="0" smtClean="0">
                <a:solidFill>
                  <a:srgbClr val="FF0000"/>
                </a:solidFill>
              </a:rPr>
              <a:t>H </a:t>
            </a:r>
            <a:r>
              <a:rPr lang="nl-NL" sz="1800" b="1" dirty="0" smtClean="0">
                <a:solidFill>
                  <a:srgbClr val="FF0000"/>
                </a:solidFill>
              </a:rPr>
              <a:t>= ?</a:t>
            </a:r>
            <a:endParaRPr lang="nl-NL" sz="1800" b="1" dirty="0">
              <a:solidFill>
                <a:srgbClr val="FF0000"/>
              </a:solidFill>
            </a:endParaRPr>
          </a:p>
        </p:txBody>
      </p:sp>
      <p:sp>
        <p:nvSpPr>
          <p:cNvPr id="25" name="Tekstvak 24"/>
          <p:cNvSpPr txBox="1"/>
          <p:nvPr/>
        </p:nvSpPr>
        <p:spPr>
          <a:xfrm>
            <a:off x="6154087" y="3874710"/>
            <a:ext cx="1225964" cy="461665"/>
          </a:xfrm>
          <a:prstGeom prst="rect">
            <a:avLst/>
          </a:prstGeom>
          <a:noFill/>
        </p:spPr>
        <p:txBody>
          <a:bodyPr wrap="square" rtlCol="0">
            <a:spAutoFit/>
          </a:bodyPr>
          <a:lstStyle/>
          <a:p>
            <a:r>
              <a:rPr lang="nl-NL" b="1" i="1" dirty="0" err="1" smtClean="0">
                <a:solidFill>
                  <a:srgbClr val="FF0000"/>
                </a:solidFill>
              </a:rPr>
              <a:t>F</a:t>
            </a:r>
            <a:r>
              <a:rPr lang="nl-NL" sz="1800" b="1" i="1" dirty="0" err="1" smtClean="0">
                <a:solidFill>
                  <a:srgbClr val="FF0000"/>
                </a:solidFill>
              </a:rPr>
              <a:t>z</a:t>
            </a:r>
            <a:r>
              <a:rPr lang="nl-NL" sz="1800" b="1" i="1" dirty="0" smtClean="0">
                <a:solidFill>
                  <a:srgbClr val="FF0000"/>
                </a:solidFill>
              </a:rPr>
              <a:t> </a:t>
            </a:r>
            <a:r>
              <a:rPr lang="nl-NL" sz="1800" b="1" dirty="0" smtClean="0">
                <a:solidFill>
                  <a:srgbClr val="FF0000"/>
                </a:solidFill>
              </a:rPr>
              <a:t>= 50 N</a:t>
            </a:r>
            <a:endParaRPr lang="nl-NL" sz="1800" b="1" dirty="0">
              <a:solidFill>
                <a:srgbClr val="FF0000"/>
              </a:solidFill>
            </a:endParaRPr>
          </a:p>
        </p:txBody>
      </p:sp>
      <p:sp>
        <p:nvSpPr>
          <p:cNvPr id="24" name="Rechthoek 23"/>
          <p:cNvSpPr/>
          <p:nvPr/>
        </p:nvSpPr>
        <p:spPr>
          <a:xfrm>
            <a:off x="7176989" y="3244351"/>
            <a:ext cx="180471" cy="762987"/>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23" name="Rechte verbindingslijn met pijl 22"/>
          <p:cNvCxnSpPr/>
          <p:nvPr/>
        </p:nvCxnSpPr>
        <p:spPr>
          <a:xfrm flipH="1">
            <a:off x="7267221" y="3477221"/>
            <a:ext cx="928" cy="397744"/>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 name="Ovaal 3"/>
          <p:cNvSpPr/>
          <p:nvPr/>
        </p:nvSpPr>
        <p:spPr>
          <a:xfrm>
            <a:off x="7218324" y="3322014"/>
            <a:ext cx="97803" cy="9780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6" name="Vrije vorm 25"/>
          <p:cNvSpPr/>
          <p:nvPr/>
        </p:nvSpPr>
        <p:spPr>
          <a:xfrm>
            <a:off x="6942182" y="4007338"/>
            <a:ext cx="485775" cy="1131887"/>
          </a:xfrm>
          <a:custGeom>
            <a:avLst/>
            <a:gdLst>
              <a:gd name="connsiteX0" fmla="*/ 723900 w 723900"/>
              <a:gd name="connsiteY0" fmla="*/ 1704975 h 1704975"/>
              <a:gd name="connsiteX1" fmla="*/ 723900 w 723900"/>
              <a:gd name="connsiteY1" fmla="*/ 9525 h 1704975"/>
              <a:gd name="connsiteX2" fmla="*/ 285750 w 723900"/>
              <a:gd name="connsiteY2" fmla="*/ 0 h 1704975"/>
              <a:gd name="connsiteX3" fmla="*/ 238125 w 723900"/>
              <a:gd name="connsiteY3" fmla="*/ 676275 h 1704975"/>
              <a:gd name="connsiteX4" fmla="*/ 0 w 723900"/>
              <a:gd name="connsiteY4" fmla="*/ 781050 h 1704975"/>
              <a:gd name="connsiteX5" fmla="*/ 0 w 723900"/>
              <a:gd name="connsiteY5" fmla="*/ 885825 h 1704975"/>
              <a:gd name="connsiteX6" fmla="*/ 257175 w 723900"/>
              <a:gd name="connsiteY6" fmla="*/ 885825 h 1704975"/>
              <a:gd name="connsiteX7" fmla="*/ 257175 w 723900"/>
              <a:gd name="connsiteY7" fmla="*/ 1704975 h 1704975"/>
              <a:gd name="connsiteX8" fmla="*/ 723900 w 723900"/>
              <a:gd name="connsiteY8" fmla="*/ 1704975 h 1704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23900" h="1704975">
                <a:moveTo>
                  <a:pt x="723900" y="1704975"/>
                </a:moveTo>
                <a:lnTo>
                  <a:pt x="723900" y="9525"/>
                </a:lnTo>
                <a:lnTo>
                  <a:pt x="285750" y="0"/>
                </a:lnTo>
                <a:lnTo>
                  <a:pt x="238125" y="676275"/>
                </a:lnTo>
                <a:lnTo>
                  <a:pt x="0" y="781050"/>
                </a:lnTo>
                <a:lnTo>
                  <a:pt x="0" y="885825"/>
                </a:lnTo>
                <a:lnTo>
                  <a:pt x="257175" y="885825"/>
                </a:lnTo>
                <a:lnTo>
                  <a:pt x="257175" y="1704975"/>
                </a:lnTo>
                <a:lnTo>
                  <a:pt x="723900" y="1704975"/>
                </a:lnTo>
                <a:close/>
              </a:path>
            </a:pathLst>
          </a:custGeom>
          <a:solidFill>
            <a:schemeClr val="accent1">
              <a:alpha val="40000"/>
            </a:schemeClr>
          </a:solid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27" name="Rechte verbindingslijn met pijl 26"/>
          <p:cNvCxnSpPr/>
          <p:nvPr/>
        </p:nvCxnSpPr>
        <p:spPr>
          <a:xfrm>
            <a:off x="7272621" y="4658024"/>
            <a:ext cx="0" cy="1059681"/>
          </a:xfrm>
          <a:prstGeom prst="straightConnector1">
            <a:avLst/>
          </a:prstGeom>
          <a:ln w="38100">
            <a:solidFill>
              <a:schemeClr val="tx1"/>
            </a:solidFill>
            <a:prstDash val="sysDash"/>
            <a:tailEnd type="arrow"/>
          </a:ln>
        </p:spPr>
        <p:style>
          <a:lnRef idx="1">
            <a:schemeClr val="accent1"/>
          </a:lnRef>
          <a:fillRef idx="0">
            <a:schemeClr val="accent1"/>
          </a:fillRef>
          <a:effectRef idx="0">
            <a:schemeClr val="accent1"/>
          </a:effectRef>
          <a:fontRef idx="minor">
            <a:schemeClr val="tx1"/>
          </a:fontRef>
        </p:style>
      </p:cxnSp>
      <p:sp>
        <p:nvSpPr>
          <p:cNvPr id="28" name="Ovaal 27"/>
          <p:cNvSpPr/>
          <p:nvPr/>
        </p:nvSpPr>
        <p:spPr>
          <a:xfrm>
            <a:off x="6712127" y="2405139"/>
            <a:ext cx="1077495" cy="1077495"/>
          </a:xfrm>
          <a:prstGeom prst="ellipse">
            <a:avLst/>
          </a:prstGeom>
          <a:solidFill>
            <a:schemeClr val="accent1">
              <a:alpha val="40000"/>
            </a:schemeClr>
          </a:solidFill>
          <a:ln w="3810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mtClean="0"/>
              <a:t> </a:t>
            </a:r>
            <a:endParaRPr lang="nl-NL"/>
          </a:p>
        </p:txBody>
      </p:sp>
      <p:cxnSp>
        <p:nvCxnSpPr>
          <p:cNvPr id="29" name="Rechte verbindingslijn 28"/>
          <p:cNvCxnSpPr/>
          <p:nvPr/>
        </p:nvCxnSpPr>
        <p:spPr>
          <a:xfrm flipV="1">
            <a:off x="7257405" y="3609870"/>
            <a:ext cx="0" cy="461389"/>
          </a:xfrm>
          <a:prstGeom prst="line">
            <a:avLst/>
          </a:prstGeom>
          <a:ln w="38100">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30" name="Rechthoek 29"/>
          <p:cNvSpPr/>
          <p:nvPr/>
        </p:nvSpPr>
        <p:spPr>
          <a:xfrm>
            <a:off x="7167173" y="2846883"/>
            <a:ext cx="180471" cy="762987"/>
          </a:xfrm>
          <a:prstGeom prst="rect">
            <a:avLst/>
          </a:prstGeom>
          <a:solidFill>
            <a:schemeClr val="accent1">
              <a:alpha val="40000"/>
            </a:schemeClr>
          </a:solid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31" name="Rechte verbindingslijn met pijl 30"/>
          <p:cNvCxnSpPr/>
          <p:nvPr/>
        </p:nvCxnSpPr>
        <p:spPr>
          <a:xfrm flipH="1">
            <a:off x="7257405" y="3079753"/>
            <a:ext cx="928" cy="397744"/>
          </a:xfrm>
          <a:prstGeom prst="straightConnector1">
            <a:avLst/>
          </a:prstGeom>
          <a:ln w="38100">
            <a:solidFill>
              <a:schemeClr val="tx1"/>
            </a:solidFill>
            <a:prstDash val="sysDash"/>
            <a:tailEnd type="arrow"/>
          </a:ln>
        </p:spPr>
        <p:style>
          <a:lnRef idx="1">
            <a:schemeClr val="accent1"/>
          </a:lnRef>
          <a:fillRef idx="0">
            <a:schemeClr val="accent1"/>
          </a:fillRef>
          <a:effectRef idx="0">
            <a:schemeClr val="accent1"/>
          </a:effectRef>
          <a:fontRef idx="minor">
            <a:schemeClr val="tx1"/>
          </a:fontRef>
        </p:style>
      </p:cxnSp>
      <p:sp>
        <p:nvSpPr>
          <p:cNvPr id="32" name="Ovaal 31"/>
          <p:cNvSpPr/>
          <p:nvPr/>
        </p:nvSpPr>
        <p:spPr>
          <a:xfrm>
            <a:off x="7208508" y="2924546"/>
            <a:ext cx="97803" cy="97803"/>
          </a:xfrm>
          <a:prstGeom prst="ellipse">
            <a:avLst/>
          </a:prstGeom>
          <a:solidFill>
            <a:schemeClr val="tx1">
              <a:alpha val="40000"/>
            </a:schemeClr>
          </a:solid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135374648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voettekst 5"/>
          <p:cNvSpPr>
            <a:spLocks noGrp="1"/>
          </p:cNvSpPr>
          <p:nvPr>
            <p:ph type="ftr" sz="quarter" idx="11"/>
          </p:nvPr>
        </p:nvSpPr>
        <p:spPr/>
        <p:txBody>
          <a:bodyPr/>
          <a:lstStyle/>
          <a:p>
            <a:r>
              <a:rPr lang="nl-NL"/>
              <a:t>G.Hoeksema Rietveld Lyceum Doetinchem</a:t>
            </a:r>
          </a:p>
        </p:txBody>
      </p:sp>
      <p:sp>
        <p:nvSpPr>
          <p:cNvPr id="6" name="Tijdelijke aanduiding voor dianummer 6"/>
          <p:cNvSpPr>
            <a:spLocks noGrp="1"/>
          </p:cNvSpPr>
          <p:nvPr>
            <p:ph type="sldNum" sz="quarter" idx="12"/>
          </p:nvPr>
        </p:nvSpPr>
        <p:spPr/>
        <p:txBody>
          <a:bodyPr/>
          <a:lstStyle/>
          <a:p>
            <a:fld id="{72147780-0E19-4C61-831D-767214E90231}" type="slidenum">
              <a:rPr lang="nl-NL"/>
              <a:pPr/>
              <a:t>18</a:t>
            </a:fld>
            <a:endParaRPr lang="nl-NL"/>
          </a:p>
        </p:txBody>
      </p:sp>
      <p:sp>
        <p:nvSpPr>
          <p:cNvPr id="13315" name="Rectangle 3"/>
          <p:cNvSpPr>
            <a:spLocks noGrp="1" noChangeArrowheads="1"/>
          </p:cNvSpPr>
          <p:nvPr>
            <p:ph type="body" sz="half" idx="2"/>
          </p:nvPr>
        </p:nvSpPr>
        <p:spPr>
          <a:xfrm>
            <a:off x="409074" y="1557337"/>
            <a:ext cx="6137642" cy="4535455"/>
          </a:xfrm>
          <a:ln>
            <a:noFill/>
          </a:ln>
        </p:spPr>
        <p:txBody>
          <a:bodyPr/>
          <a:lstStyle/>
          <a:p>
            <a:r>
              <a:rPr lang="nl-NL" sz="2800" b="1" dirty="0" smtClean="0">
                <a:solidFill>
                  <a:srgbClr val="0000FF"/>
                </a:solidFill>
              </a:rPr>
              <a:t>Een “los</a:t>
            </a:r>
            <a:r>
              <a:rPr lang="nl-NL" sz="2800" b="1" dirty="0">
                <a:solidFill>
                  <a:srgbClr val="0000FF"/>
                </a:solidFill>
              </a:rPr>
              <a:t>” </a:t>
            </a:r>
            <a:r>
              <a:rPr lang="nl-NL" sz="2800" b="1" dirty="0" smtClean="0">
                <a:solidFill>
                  <a:srgbClr val="0000FF"/>
                </a:solidFill>
              </a:rPr>
              <a:t>katrol</a:t>
            </a:r>
          </a:p>
          <a:p>
            <a:r>
              <a:rPr lang="nl-NL" sz="2800" dirty="0" smtClean="0"/>
              <a:t>We gaan de piano 50 cm optillen.</a:t>
            </a:r>
            <a:endParaRPr lang="nl-NL" sz="2800" dirty="0"/>
          </a:p>
          <a:p>
            <a:pPr marL="514350" indent="-514350">
              <a:buFont typeface="+mj-lt"/>
              <a:buAutoNum type="alphaUcPeriod"/>
            </a:pPr>
            <a:r>
              <a:rPr lang="nl-NL" sz="2800" b="1" i="1" dirty="0" smtClean="0"/>
              <a:t>Hoever moet de hand naar omhoog?</a:t>
            </a:r>
          </a:p>
          <a:p>
            <a:pPr marL="0" indent="0">
              <a:buNone/>
            </a:pPr>
            <a:r>
              <a:rPr lang="nl-NL" sz="2800" b="1" i="1" dirty="0" smtClean="0"/>
              <a:t>Als de piano 50 cm omhoog gaat, dan gaat het losse katrol ook 50 cm omhoog. Dus het touw moet </a:t>
            </a:r>
            <a:r>
              <a:rPr lang="nl-NL" sz="2800" b="1" i="1" dirty="0" smtClean="0">
                <a:solidFill>
                  <a:srgbClr val="0000FF"/>
                </a:solidFill>
              </a:rPr>
              <a:t>aan beide zijden </a:t>
            </a:r>
            <a:r>
              <a:rPr lang="nl-NL" sz="2800" b="1" i="1" dirty="0" smtClean="0"/>
              <a:t>50 cm “korter” worden.</a:t>
            </a:r>
          </a:p>
          <a:p>
            <a:pPr marL="0" indent="0">
              <a:buNone/>
            </a:pPr>
            <a:r>
              <a:rPr lang="nl-NL" sz="2800" b="1" i="1" dirty="0" smtClean="0"/>
              <a:t>De hand moet 2 </a:t>
            </a:r>
            <a:r>
              <a:rPr lang="nl-NL" sz="2800" b="1" i="1" dirty="0" smtClean="0">
                <a:latin typeface="Arial" pitchFamily="34" charset="0"/>
                <a:cs typeface="Arial" pitchFamily="34" charset="0"/>
              </a:rPr>
              <a:t>x</a:t>
            </a:r>
            <a:r>
              <a:rPr lang="nl-NL" sz="2800" b="1" i="1" dirty="0" smtClean="0"/>
              <a:t> 50 = 100 cm omhoog!</a:t>
            </a:r>
          </a:p>
        </p:txBody>
      </p:sp>
      <p:pic>
        <p:nvPicPr>
          <p:cNvPr id="13316" name="Picture 4" descr="rietveld lyceum"/>
          <p:cNvPicPr>
            <a:picLocks noGrp="1" noChangeAspect="1" noChangeArrowheads="1"/>
          </p:cNvPicPr>
          <p:nvPr>
            <p:ph type="clipArt" sz="half" idx="1"/>
          </p:nvPr>
        </p:nvPicPr>
        <p:blipFill>
          <a:blip r:embed="rId2">
            <a:extLst>
              <a:ext uri="{28A0092B-C50C-407E-A947-70E740481C1C}">
                <a14:useLocalDpi xmlns:a14="http://schemas.microsoft.com/office/drawing/2010/main" val="0"/>
              </a:ext>
            </a:extLst>
          </a:blip>
          <a:srcRect/>
          <a:stretch>
            <a:fillRect/>
          </a:stretch>
        </p:blipFill>
        <p:spPr>
          <a:xfrm>
            <a:off x="304800" y="228600"/>
            <a:ext cx="1600200" cy="795338"/>
          </a:xfrm>
        </p:spPr>
      </p:pic>
      <p:sp>
        <p:nvSpPr>
          <p:cNvPr id="13356" name="Rectangle 44"/>
          <p:cNvSpPr>
            <a:spLocks noChangeArrowheads="1"/>
          </p:cNvSpPr>
          <p:nvPr/>
        </p:nvSpPr>
        <p:spPr bwMode="auto">
          <a:xfrm>
            <a:off x="2057400" y="595313"/>
            <a:ext cx="4673600" cy="987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nl-NL" sz="4400" dirty="0" smtClean="0">
                <a:solidFill>
                  <a:schemeClr val="tx2"/>
                </a:solidFill>
              </a:rPr>
              <a:t>Katrollen</a:t>
            </a:r>
            <a:endParaRPr lang="nl-NL" sz="4400" dirty="0">
              <a:solidFill>
                <a:schemeClr val="tx2"/>
              </a:solidFill>
            </a:endParaRPr>
          </a:p>
        </p:txBody>
      </p:sp>
      <p:sp>
        <p:nvSpPr>
          <p:cNvPr id="2" name="Vrije vorm 1"/>
          <p:cNvSpPr/>
          <p:nvPr/>
        </p:nvSpPr>
        <p:spPr>
          <a:xfrm>
            <a:off x="6951998" y="4404806"/>
            <a:ext cx="485775" cy="1131887"/>
          </a:xfrm>
          <a:custGeom>
            <a:avLst/>
            <a:gdLst>
              <a:gd name="connsiteX0" fmla="*/ 723900 w 723900"/>
              <a:gd name="connsiteY0" fmla="*/ 1704975 h 1704975"/>
              <a:gd name="connsiteX1" fmla="*/ 723900 w 723900"/>
              <a:gd name="connsiteY1" fmla="*/ 9525 h 1704975"/>
              <a:gd name="connsiteX2" fmla="*/ 285750 w 723900"/>
              <a:gd name="connsiteY2" fmla="*/ 0 h 1704975"/>
              <a:gd name="connsiteX3" fmla="*/ 238125 w 723900"/>
              <a:gd name="connsiteY3" fmla="*/ 676275 h 1704975"/>
              <a:gd name="connsiteX4" fmla="*/ 0 w 723900"/>
              <a:gd name="connsiteY4" fmla="*/ 781050 h 1704975"/>
              <a:gd name="connsiteX5" fmla="*/ 0 w 723900"/>
              <a:gd name="connsiteY5" fmla="*/ 885825 h 1704975"/>
              <a:gd name="connsiteX6" fmla="*/ 257175 w 723900"/>
              <a:gd name="connsiteY6" fmla="*/ 885825 h 1704975"/>
              <a:gd name="connsiteX7" fmla="*/ 257175 w 723900"/>
              <a:gd name="connsiteY7" fmla="*/ 1704975 h 1704975"/>
              <a:gd name="connsiteX8" fmla="*/ 723900 w 723900"/>
              <a:gd name="connsiteY8" fmla="*/ 1704975 h 1704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23900" h="1704975">
                <a:moveTo>
                  <a:pt x="723900" y="1704975"/>
                </a:moveTo>
                <a:lnTo>
                  <a:pt x="723900" y="9525"/>
                </a:lnTo>
                <a:lnTo>
                  <a:pt x="285750" y="0"/>
                </a:lnTo>
                <a:lnTo>
                  <a:pt x="238125" y="676275"/>
                </a:lnTo>
                <a:lnTo>
                  <a:pt x="0" y="781050"/>
                </a:lnTo>
                <a:lnTo>
                  <a:pt x="0" y="885825"/>
                </a:lnTo>
                <a:lnTo>
                  <a:pt x="257175" y="885825"/>
                </a:lnTo>
                <a:lnTo>
                  <a:pt x="257175" y="1704975"/>
                </a:lnTo>
                <a:lnTo>
                  <a:pt x="723900" y="1704975"/>
                </a:lnTo>
                <a:close/>
              </a:path>
            </a:pathLst>
          </a:custGeom>
          <a:solidFill>
            <a:schemeClr val="accent5">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12" name="Rechte verbindingslijn met pijl 11"/>
          <p:cNvCxnSpPr/>
          <p:nvPr/>
        </p:nvCxnSpPr>
        <p:spPr>
          <a:xfrm>
            <a:off x="7282437" y="5055492"/>
            <a:ext cx="0" cy="1059681"/>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6" name="Tekstvak 15"/>
          <p:cNvSpPr txBox="1"/>
          <p:nvPr/>
        </p:nvSpPr>
        <p:spPr>
          <a:xfrm>
            <a:off x="6717993" y="6016199"/>
            <a:ext cx="1423211" cy="461665"/>
          </a:xfrm>
          <a:prstGeom prst="rect">
            <a:avLst/>
          </a:prstGeom>
          <a:noFill/>
        </p:spPr>
        <p:txBody>
          <a:bodyPr wrap="square" rtlCol="0">
            <a:spAutoFit/>
          </a:bodyPr>
          <a:lstStyle/>
          <a:p>
            <a:r>
              <a:rPr lang="nl-NL" b="1" i="1" dirty="0" err="1" smtClean="0">
                <a:solidFill>
                  <a:srgbClr val="FF0000"/>
                </a:solidFill>
              </a:rPr>
              <a:t>F</a:t>
            </a:r>
            <a:r>
              <a:rPr lang="nl-NL" sz="1800" b="1" i="1" dirty="0" err="1" smtClean="0">
                <a:solidFill>
                  <a:srgbClr val="FF0000"/>
                </a:solidFill>
              </a:rPr>
              <a:t>z</a:t>
            </a:r>
            <a:r>
              <a:rPr lang="nl-NL" sz="1800" b="1" i="1" dirty="0" smtClean="0">
                <a:solidFill>
                  <a:srgbClr val="FF0000"/>
                </a:solidFill>
              </a:rPr>
              <a:t> </a:t>
            </a:r>
            <a:r>
              <a:rPr lang="nl-NL" sz="1800" b="1" dirty="0" smtClean="0">
                <a:solidFill>
                  <a:srgbClr val="FF0000"/>
                </a:solidFill>
              </a:rPr>
              <a:t>= 550 N</a:t>
            </a:r>
            <a:endParaRPr lang="nl-NL" sz="1800" b="1" dirty="0">
              <a:solidFill>
                <a:srgbClr val="FF0000"/>
              </a:solidFill>
            </a:endParaRPr>
          </a:p>
        </p:txBody>
      </p:sp>
      <p:sp>
        <p:nvSpPr>
          <p:cNvPr id="14" name="Ovaal 13"/>
          <p:cNvSpPr/>
          <p:nvPr/>
        </p:nvSpPr>
        <p:spPr>
          <a:xfrm>
            <a:off x="6721943" y="2802607"/>
            <a:ext cx="1077495" cy="1077495"/>
          </a:xfrm>
          <a:prstGeom prst="ellipse">
            <a:avLst/>
          </a:prstGeom>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mtClean="0"/>
              <a:t> </a:t>
            </a:r>
            <a:endParaRPr lang="nl-NL"/>
          </a:p>
        </p:txBody>
      </p:sp>
      <p:cxnSp>
        <p:nvCxnSpPr>
          <p:cNvPr id="17" name="Rechte verbindingslijn 16"/>
          <p:cNvCxnSpPr/>
          <p:nvPr/>
        </p:nvCxnSpPr>
        <p:spPr>
          <a:xfrm flipH="1">
            <a:off x="6158875" y="1089343"/>
            <a:ext cx="2137011" cy="12565"/>
          </a:xfrm>
          <a:prstGeom prst="line">
            <a:avLst/>
          </a:prstGeom>
          <a:ln w="571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8" name="Rechte verbindingslijn 7"/>
          <p:cNvCxnSpPr>
            <a:stCxn id="14" idx="2"/>
            <a:endCxn id="13356" idx="3"/>
          </p:cNvCxnSpPr>
          <p:nvPr/>
        </p:nvCxnSpPr>
        <p:spPr>
          <a:xfrm flipV="1">
            <a:off x="6721943" y="1089026"/>
            <a:ext cx="9057" cy="225232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Rechte verbindingslijn 18"/>
          <p:cNvCxnSpPr/>
          <p:nvPr/>
        </p:nvCxnSpPr>
        <p:spPr>
          <a:xfrm flipV="1">
            <a:off x="7267221" y="4007338"/>
            <a:ext cx="0" cy="46138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Rechte verbindingslijn met pijl 20"/>
          <p:cNvCxnSpPr/>
          <p:nvPr/>
        </p:nvCxnSpPr>
        <p:spPr>
          <a:xfrm flipV="1">
            <a:off x="7796460" y="2406316"/>
            <a:ext cx="0" cy="950841"/>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2" name="Tekstvak 21"/>
          <p:cNvSpPr txBox="1"/>
          <p:nvPr/>
        </p:nvSpPr>
        <p:spPr>
          <a:xfrm>
            <a:off x="7780949" y="2017065"/>
            <a:ext cx="1423211" cy="461665"/>
          </a:xfrm>
          <a:prstGeom prst="rect">
            <a:avLst/>
          </a:prstGeom>
          <a:noFill/>
        </p:spPr>
        <p:txBody>
          <a:bodyPr wrap="square" rtlCol="0">
            <a:spAutoFit/>
          </a:bodyPr>
          <a:lstStyle/>
          <a:p>
            <a:r>
              <a:rPr lang="nl-NL" b="1" i="1" dirty="0" smtClean="0">
                <a:solidFill>
                  <a:srgbClr val="FF0000"/>
                </a:solidFill>
              </a:rPr>
              <a:t>F</a:t>
            </a:r>
            <a:r>
              <a:rPr lang="nl-NL" sz="1800" b="1" i="1" dirty="0" smtClean="0">
                <a:solidFill>
                  <a:srgbClr val="FF0000"/>
                </a:solidFill>
              </a:rPr>
              <a:t>H </a:t>
            </a:r>
            <a:r>
              <a:rPr lang="nl-NL" sz="1800" b="1" dirty="0" smtClean="0">
                <a:solidFill>
                  <a:srgbClr val="FF0000"/>
                </a:solidFill>
              </a:rPr>
              <a:t>= ?</a:t>
            </a:r>
            <a:endParaRPr lang="nl-NL" sz="1800" b="1" dirty="0">
              <a:solidFill>
                <a:srgbClr val="FF0000"/>
              </a:solidFill>
            </a:endParaRPr>
          </a:p>
        </p:txBody>
      </p:sp>
      <p:sp>
        <p:nvSpPr>
          <p:cNvPr id="25" name="Tekstvak 24"/>
          <p:cNvSpPr txBox="1"/>
          <p:nvPr/>
        </p:nvSpPr>
        <p:spPr>
          <a:xfrm>
            <a:off x="6154087" y="3874710"/>
            <a:ext cx="1225964" cy="461665"/>
          </a:xfrm>
          <a:prstGeom prst="rect">
            <a:avLst/>
          </a:prstGeom>
          <a:noFill/>
        </p:spPr>
        <p:txBody>
          <a:bodyPr wrap="square" rtlCol="0">
            <a:spAutoFit/>
          </a:bodyPr>
          <a:lstStyle/>
          <a:p>
            <a:r>
              <a:rPr lang="nl-NL" b="1" i="1" dirty="0" err="1" smtClean="0">
                <a:solidFill>
                  <a:srgbClr val="FF0000"/>
                </a:solidFill>
              </a:rPr>
              <a:t>F</a:t>
            </a:r>
            <a:r>
              <a:rPr lang="nl-NL" sz="1800" b="1" i="1" dirty="0" err="1" smtClean="0">
                <a:solidFill>
                  <a:srgbClr val="FF0000"/>
                </a:solidFill>
              </a:rPr>
              <a:t>z</a:t>
            </a:r>
            <a:r>
              <a:rPr lang="nl-NL" sz="1800" b="1" i="1" dirty="0" smtClean="0">
                <a:solidFill>
                  <a:srgbClr val="FF0000"/>
                </a:solidFill>
              </a:rPr>
              <a:t> </a:t>
            </a:r>
            <a:r>
              <a:rPr lang="nl-NL" sz="1800" b="1" dirty="0" smtClean="0">
                <a:solidFill>
                  <a:srgbClr val="FF0000"/>
                </a:solidFill>
              </a:rPr>
              <a:t>= 50 N</a:t>
            </a:r>
            <a:endParaRPr lang="nl-NL" sz="1800" b="1" dirty="0">
              <a:solidFill>
                <a:srgbClr val="FF0000"/>
              </a:solidFill>
            </a:endParaRPr>
          </a:p>
        </p:txBody>
      </p:sp>
      <p:sp>
        <p:nvSpPr>
          <p:cNvPr id="24" name="Rechthoek 23"/>
          <p:cNvSpPr/>
          <p:nvPr/>
        </p:nvSpPr>
        <p:spPr>
          <a:xfrm>
            <a:off x="7176989" y="3244351"/>
            <a:ext cx="180471" cy="762987"/>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23" name="Rechte verbindingslijn met pijl 22"/>
          <p:cNvCxnSpPr/>
          <p:nvPr/>
        </p:nvCxnSpPr>
        <p:spPr>
          <a:xfrm flipH="1">
            <a:off x="7267221" y="3477221"/>
            <a:ext cx="928" cy="397744"/>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 name="Ovaal 3"/>
          <p:cNvSpPr/>
          <p:nvPr/>
        </p:nvSpPr>
        <p:spPr>
          <a:xfrm>
            <a:off x="7218324" y="3322014"/>
            <a:ext cx="97803" cy="9780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6" name="Vrije vorm 25"/>
          <p:cNvSpPr/>
          <p:nvPr/>
        </p:nvSpPr>
        <p:spPr>
          <a:xfrm>
            <a:off x="6942182" y="4007338"/>
            <a:ext cx="485775" cy="1131887"/>
          </a:xfrm>
          <a:custGeom>
            <a:avLst/>
            <a:gdLst>
              <a:gd name="connsiteX0" fmla="*/ 723900 w 723900"/>
              <a:gd name="connsiteY0" fmla="*/ 1704975 h 1704975"/>
              <a:gd name="connsiteX1" fmla="*/ 723900 w 723900"/>
              <a:gd name="connsiteY1" fmla="*/ 9525 h 1704975"/>
              <a:gd name="connsiteX2" fmla="*/ 285750 w 723900"/>
              <a:gd name="connsiteY2" fmla="*/ 0 h 1704975"/>
              <a:gd name="connsiteX3" fmla="*/ 238125 w 723900"/>
              <a:gd name="connsiteY3" fmla="*/ 676275 h 1704975"/>
              <a:gd name="connsiteX4" fmla="*/ 0 w 723900"/>
              <a:gd name="connsiteY4" fmla="*/ 781050 h 1704975"/>
              <a:gd name="connsiteX5" fmla="*/ 0 w 723900"/>
              <a:gd name="connsiteY5" fmla="*/ 885825 h 1704975"/>
              <a:gd name="connsiteX6" fmla="*/ 257175 w 723900"/>
              <a:gd name="connsiteY6" fmla="*/ 885825 h 1704975"/>
              <a:gd name="connsiteX7" fmla="*/ 257175 w 723900"/>
              <a:gd name="connsiteY7" fmla="*/ 1704975 h 1704975"/>
              <a:gd name="connsiteX8" fmla="*/ 723900 w 723900"/>
              <a:gd name="connsiteY8" fmla="*/ 1704975 h 1704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23900" h="1704975">
                <a:moveTo>
                  <a:pt x="723900" y="1704975"/>
                </a:moveTo>
                <a:lnTo>
                  <a:pt x="723900" y="9525"/>
                </a:lnTo>
                <a:lnTo>
                  <a:pt x="285750" y="0"/>
                </a:lnTo>
                <a:lnTo>
                  <a:pt x="238125" y="676275"/>
                </a:lnTo>
                <a:lnTo>
                  <a:pt x="0" y="781050"/>
                </a:lnTo>
                <a:lnTo>
                  <a:pt x="0" y="885825"/>
                </a:lnTo>
                <a:lnTo>
                  <a:pt x="257175" y="885825"/>
                </a:lnTo>
                <a:lnTo>
                  <a:pt x="257175" y="1704975"/>
                </a:lnTo>
                <a:lnTo>
                  <a:pt x="723900" y="1704975"/>
                </a:lnTo>
                <a:close/>
              </a:path>
            </a:pathLst>
          </a:custGeom>
          <a:solidFill>
            <a:schemeClr val="accent1">
              <a:alpha val="40000"/>
            </a:schemeClr>
          </a:solid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27" name="Rechte verbindingslijn met pijl 26"/>
          <p:cNvCxnSpPr/>
          <p:nvPr/>
        </p:nvCxnSpPr>
        <p:spPr>
          <a:xfrm>
            <a:off x="7272621" y="4658024"/>
            <a:ext cx="0" cy="1059681"/>
          </a:xfrm>
          <a:prstGeom prst="straightConnector1">
            <a:avLst/>
          </a:prstGeom>
          <a:ln w="38100">
            <a:solidFill>
              <a:schemeClr val="tx1"/>
            </a:solidFill>
            <a:prstDash val="sysDash"/>
            <a:tailEnd type="arrow"/>
          </a:ln>
        </p:spPr>
        <p:style>
          <a:lnRef idx="1">
            <a:schemeClr val="accent1"/>
          </a:lnRef>
          <a:fillRef idx="0">
            <a:schemeClr val="accent1"/>
          </a:fillRef>
          <a:effectRef idx="0">
            <a:schemeClr val="accent1"/>
          </a:effectRef>
          <a:fontRef idx="minor">
            <a:schemeClr val="tx1"/>
          </a:fontRef>
        </p:style>
      </p:cxnSp>
      <p:sp>
        <p:nvSpPr>
          <p:cNvPr id="28" name="Ovaal 27"/>
          <p:cNvSpPr/>
          <p:nvPr/>
        </p:nvSpPr>
        <p:spPr>
          <a:xfrm>
            <a:off x="6712127" y="2405139"/>
            <a:ext cx="1077495" cy="1077495"/>
          </a:xfrm>
          <a:prstGeom prst="ellipse">
            <a:avLst/>
          </a:prstGeom>
          <a:solidFill>
            <a:schemeClr val="accent1">
              <a:alpha val="40000"/>
            </a:schemeClr>
          </a:solidFill>
          <a:ln w="3810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mtClean="0"/>
              <a:t> </a:t>
            </a:r>
            <a:endParaRPr lang="nl-NL"/>
          </a:p>
        </p:txBody>
      </p:sp>
      <p:cxnSp>
        <p:nvCxnSpPr>
          <p:cNvPr id="29" name="Rechte verbindingslijn 28"/>
          <p:cNvCxnSpPr/>
          <p:nvPr/>
        </p:nvCxnSpPr>
        <p:spPr>
          <a:xfrm flipV="1">
            <a:off x="7257405" y="3609870"/>
            <a:ext cx="0" cy="461389"/>
          </a:xfrm>
          <a:prstGeom prst="line">
            <a:avLst/>
          </a:prstGeom>
          <a:ln w="38100">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30" name="Rechthoek 29"/>
          <p:cNvSpPr/>
          <p:nvPr/>
        </p:nvSpPr>
        <p:spPr>
          <a:xfrm>
            <a:off x="7167173" y="2846883"/>
            <a:ext cx="180471" cy="762987"/>
          </a:xfrm>
          <a:prstGeom prst="rect">
            <a:avLst/>
          </a:prstGeom>
          <a:solidFill>
            <a:schemeClr val="accent1">
              <a:alpha val="40000"/>
            </a:schemeClr>
          </a:solid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31" name="Rechte verbindingslijn met pijl 30"/>
          <p:cNvCxnSpPr/>
          <p:nvPr/>
        </p:nvCxnSpPr>
        <p:spPr>
          <a:xfrm flipH="1">
            <a:off x="7257405" y="3079753"/>
            <a:ext cx="928" cy="397744"/>
          </a:xfrm>
          <a:prstGeom prst="straightConnector1">
            <a:avLst/>
          </a:prstGeom>
          <a:ln w="38100">
            <a:solidFill>
              <a:schemeClr val="tx1"/>
            </a:solidFill>
            <a:prstDash val="sysDash"/>
            <a:tailEnd type="arrow"/>
          </a:ln>
        </p:spPr>
        <p:style>
          <a:lnRef idx="1">
            <a:schemeClr val="accent1"/>
          </a:lnRef>
          <a:fillRef idx="0">
            <a:schemeClr val="accent1"/>
          </a:fillRef>
          <a:effectRef idx="0">
            <a:schemeClr val="accent1"/>
          </a:effectRef>
          <a:fontRef idx="minor">
            <a:schemeClr val="tx1"/>
          </a:fontRef>
        </p:style>
      </p:cxnSp>
      <p:sp>
        <p:nvSpPr>
          <p:cNvPr id="32" name="Ovaal 31"/>
          <p:cNvSpPr/>
          <p:nvPr/>
        </p:nvSpPr>
        <p:spPr>
          <a:xfrm>
            <a:off x="7208508" y="2924546"/>
            <a:ext cx="97803" cy="97803"/>
          </a:xfrm>
          <a:prstGeom prst="ellipse">
            <a:avLst/>
          </a:prstGeom>
          <a:solidFill>
            <a:schemeClr val="tx1">
              <a:alpha val="40000"/>
            </a:schemeClr>
          </a:solid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33" name="Rechte verbindingslijn met pijl 32"/>
          <p:cNvCxnSpPr/>
          <p:nvPr/>
        </p:nvCxnSpPr>
        <p:spPr>
          <a:xfrm>
            <a:off x="7940842" y="2924546"/>
            <a:ext cx="12032" cy="511200"/>
          </a:xfrm>
          <a:prstGeom prst="straightConnector1">
            <a:avLst/>
          </a:prstGeom>
          <a:ln w="28575">
            <a:solidFill>
              <a:srgbClr val="0000FF"/>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34" name="Rechte verbindingslijn met pijl 33"/>
          <p:cNvCxnSpPr/>
          <p:nvPr/>
        </p:nvCxnSpPr>
        <p:spPr>
          <a:xfrm>
            <a:off x="7579895" y="4007338"/>
            <a:ext cx="0" cy="461389"/>
          </a:xfrm>
          <a:prstGeom prst="straightConnector1">
            <a:avLst/>
          </a:prstGeom>
          <a:ln w="28575">
            <a:solidFill>
              <a:srgbClr val="0000FF"/>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35" name="Rechte verbindingslijn met pijl 34"/>
          <p:cNvCxnSpPr/>
          <p:nvPr/>
        </p:nvCxnSpPr>
        <p:spPr>
          <a:xfrm>
            <a:off x="6593306" y="2882979"/>
            <a:ext cx="12032" cy="511200"/>
          </a:xfrm>
          <a:prstGeom prst="straightConnector1">
            <a:avLst/>
          </a:prstGeom>
          <a:ln w="28575">
            <a:solidFill>
              <a:srgbClr val="0000FF"/>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36" name="Tekstvak 35"/>
          <p:cNvSpPr txBox="1"/>
          <p:nvPr/>
        </p:nvSpPr>
        <p:spPr>
          <a:xfrm>
            <a:off x="7628021" y="4007884"/>
            <a:ext cx="978720" cy="461665"/>
          </a:xfrm>
          <a:prstGeom prst="rect">
            <a:avLst/>
          </a:prstGeom>
          <a:noFill/>
        </p:spPr>
        <p:txBody>
          <a:bodyPr wrap="square" rtlCol="0">
            <a:spAutoFit/>
          </a:bodyPr>
          <a:lstStyle/>
          <a:p>
            <a:r>
              <a:rPr lang="nl-NL" b="1" i="1" dirty="0" smtClean="0">
                <a:solidFill>
                  <a:srgbClr val="0000FF"/>
                </a:solidFill>
              </a:rPr>
              <a:t>50 cm</a:t>
            </a:r>
            <a:endParaRPr lang="nl-NL" sz="1800" b="1" dirty="0">
              <a:solidFill>
                <a:srgbClr val="0000FF"/>
              </a:solidFill>
            </a:endParaRPr>
          </a:p>
        </p:txBody>
      </p:sp>
    </p:spTree>
    <p:extLst>
      <p:ext uri="{BB962C8B-B14F-4D97-AF65-F5344CB8AC3E}">
        <p14:creationId xmlns:p14="http://schemas.microsoft.com/office/powerpoint/2010/main" val="38838725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voettekst 5"/>
          <p:cNvSpPr>
            <a:spLocks noGrp="1"/>
          </p:cNvSpPr>
          <p:nvPr>
            <p:ph type="ftr" sz="quarter" idx="11"/>
          </p:nvPr>
        </p:nvSpPr>
        <p:spPr/>
        <p:txBody>
          <a:bodyPr/>
          <a:lstStyle/>
          <a:p>
            <a:r>
              <a:rPr lang="nl-NL"/>
              <a:t>G.Hoeksema Rietveld Lyceum Doetinchem</a:t>
            </a:r>
          </a:p>
        </p:txBody>
      </p:sp>
      <p:sp>
        <p:nvSpPr>
          <p:cNvPr id="6" name="Tijdelijke aanduiding voor dianummer 6"/>
          <p:cNvSpPr>
            <a:spLocks noGrp="1"/>
          </p:cNvSpPr>
          <p:nvPr>
            <p:ph type="sldNum" sz="quarter" idx="12"/>
          </p:nvPr>
        </p:nvSpPr>
        <p:spPr/>
        <p:txBody>
          <a:bodyPr/>
          <a:lstStyle/>
          <a:p>
            <a:fld id="{72147780-0E19-4C61-831D-767214E90231}" type="slidenum">
              <a:rPr lang="nl-NL"/>
              <a:pPr/>
              <a:t>19</a:t>
            </a:fld>
            <a:endParaRPr lang="nl-NL"/>
          </a:p>
        </p:txBody>
      </p:sp>
      <p:sp>
        <p:nvSpPr>
          <p:cNvPr id="13315" name="Rectangle 3"/>
          <p:cNvSpPr>
            <a:spLocks noGrp="1" noChangeArrowheads="1"/>
          </p:cNvSpPr>
          <p:nvPr>
            <p:ph type="body" sz="half" idx="2"/>
          </p:nvPr>
        </p:nvSpPr>
        <p:spPr>
          <a:xfrm>
            <a:off x="409074" y="1557337"/>
            <a:ext cx="6137642" cy="4535455"/>
          </a:xfrm>
          <a:ln>
            <a:noFill/>
          </a:ln>
        </p:spPr>
        <p:txBody>
          <a:bodyPr/>
          <a:lstStyle/>
          <a:p>
            <a:r>
              <a:rPr lang="nl-NL" sz="2800" b="1" dirty="0" smtClean="0">
                <a:solidFill>
                  <a:srgbClr val="0000FF"/>
                </a:solidFill>
              </a:rPr>
              <a:t>Een los katrol</a:t>
            </a:r>
          </a:p>
          <a:p>
            <a:r>
              <a:rPr lang="nl-NL" sz="2800" dirty="0" smtClean="0"/>
              <a:t>We gaan de piano 50 cm optillen.</a:t>
            </a:r>
            <a:endParaRPr lang="nl-NL" sz="2800" dirty="0"/>
          </a:p>
          <a:p>
            <a:pPr marL="514350" indent="-514350">
              <a:buFont typeface="+mj-lt"/>
              <a:buAutoNum type="alphaUcPeriod" startAt="2"/>
            </a:pPr>
            <a:r>
              <a:rPr lang="nl-NL" sz="2800" b="1" i="1" dirty="0" smtClean="0"/>
              <a:t>Hoe groot is de kracht die de hand daarbij moet uitoefenen?</a:t>
            </a:r>
          </a:p>
          <a:p>
            <a:pPr marL="0" indent="0">
              <a:buNone/>
            </a:pPr>
            <a:r>
              <a:rPr lang="nl-NL" sz="2800" b="1" i="1" dirty="0" smtClean="0">
                <a:solidFill>
                  <a:srgbClr val="0000FF"/>
                </a:solidFill>
              </a:rPr>
              <a:t>Bedenk nu zelf het antwoord!</a:t>
            </a:r>
          </a:p>
        </p:txBody>
      </p:sp>
      <p:pic>
        <p:nvPicPr>
          <p:cNvPr id="13316" name="Picture 4" descr="rietveld lyceum"/>
          <p:cNvPicPr>
            <a:picLocks noGrp="1" noChangeAspect="1" noChangeArrowheads="1"/>
          </p:cNvPicPr>
          <p:nvPr>
            <p:ph type="clipArt" sz="half" idx="1"/>
          </p:nvPr>
        </p:nvPicPr>
        <p:blipFill>
          <a:blip r:embed="rId2">
            <a:extLst>
              <a:ext uri="{28A0092B-C50C-407E-A947-70E740481C1C}">
                <a14:useLocalDpi xmlns:a14="http://schemas.microsoft.com/office/drawing/2010/main" val="0"/>
              </a:ext>
            </a:extLst>
          </a:blip>
          <a:srcRect/>
          <a:stretch>
            <a:fillRect/>
          </a:stretch>
        </p:blipFill>
        <p:spPr>
          <a:xfrm>
            <a:off x="304800" y="228600"/>
            <a:ext cx="1600200" cy="795338"/>
          </a:xfrm>
        </p:spPr>
      </p:pic>
      <p:sp>
        <p:nvSpPr>
          <p:cNvPr id="13356" name="Rectangle 44"/>
          <p:cNvSpPr>
            <a:spLocks noChangeArrowheads="1"/>
          </p:cNvSpPr>
          <p:nvPr/>
        </p:nvSpPr>
        <p:spPr bwMode="auto">
          <a:xfrm>
            <a:off x="2057400" y="595313"/>
            <a:ext cx="4673600" cy="987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nl-NL" sz="4400" dirty="0" smtClean="0">
                <a:solidFill>
                  <a:schemeClr val="tx2"/>
                </a:solidFill>
              </a:rPr>
              <a:t>Katrollen</a:t>
            </a:r>
            <a:endParaRPr lang="nl-NL" sz="4400" dirty="0">
              <a:solidFill>
                <a:schemeClr val="tx2"/>
              </a:solidFill>
            </a:endParaRPr>
          </a:p>
        </p:txBody>
      </p:sp>
      <p:sp>
        <p:nvSpPr>
          <p:cNvPr id="2" name="Vrije vorm 1"/>
          <p:cNvSpPr/>
          <p:nvPr/>
        </p:nvSpPr>
        <p:spPr>
          <a:xfrm>
            <a:off x="6951998" y="4404806"/>
            <a:ext cx="485775" cy="1131887"/>
          </a:xfrm>
          <a:custGeom>
            <a:avLst/>
            <a:gdLst>
              <a:gd name="connsiteX0" fmla="*/ 723900 w 723900"/>
              <a:gd name="connsiteY0" fmla="*/ 1704975 h 1704975"/>
              <a:gd name="connsiteX1" fmla="*/ 723900 w 723900"/>
              <a:gd name="connsiteY1" fmla="*/ 9525 h 1704975"/>
              <a:gd name="connsiteX2" fmla="*/ 285750 w 723900"/>
              <a:gd name="connsiteY2" fmla="*/ 0 h 1704975"/>
              <a:gd name="connsiteX3" fmla="*/ 238125 w 723900"/>
              <a:gd name="connsiteY3" fmla="*/ 676275 h 1704975"/>
              <a:gd name="connsiteX4" fmla="*/ 0 w 723900"/>
              <a:gd name="connsiteY4" fmla="*/ 781050 h 1704975"/>
              <a:gd name="connsiteX5" fmla="*/ 0 w 723900"/>
              <a:gd name="connsiteY5" fmla="*/ 885825 h 1704975"/>
              <a:gd name="connsiteX6" fmla="*/ 257175 w 723900"/>
              <a:gd name="connsiteY6" fmla="*/ 885825 h 1704975"/>
              <a:gd name="connsiteX7" fmla="*/ 257175 w 723900"/>
              <a:gd name="connsiteY7" fmla="*/ 1704975 h 1704975"/>
              <a:gd name="connsiteX8" fmla="*/ 723900 w 723900"/>
              <a:gd name="connsiteY8" fmla="*/ 1704975 h 1704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23900" h="1704975">
                <a:moveTo>
                  <a:pt x="723900" y="1704975"/>
                </a:moveTo>
                <a:lnTo>
                  <a:pt x="723900" y="9525"/>
                </a:lnTo>
                <a:lnTo>
                  <a:pt x="285750" y="0"/>
                </a:lnTo>
                <a:lnTo>
                  <a:pt x="238125" y="676275"/>
                </a:lnTo>
                <a:lnTo>
                  <a:pt x="0" y="781050"/>
                </a:lnTo>
                <a:lnTo>
                  <a:pt x="0" y="885825"/>
                </a:lnTo>
                <a:lnTo>
                  <a:pt x="257175" y="885825"/>
                </a:lnTo>
                <a:lnTo>
                  <a:pt x="257175" y="1704975"/>
                </a:lnTo>
                <a:lnTo>
                  <a:pt x="723900" y="1704975"/>
                </a:lnTo>
                <a:close/>
              </a:path>
            </a:pathLst>
          </a:custGeom>
          <a:solidFill>
            <a:schemeClr val="accent5">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12" name="Rechte verbindingslijn met pijl 11"/>
          <p:cNvCxnSpPr/>
          <p:nvPr/>
        </p:nvCxnSpPr>
        <p:spPr>
          <a:xfrm>
            <a:off x="7282437" y="5055492"/>
            <a:ext cx="0" cy="1059681"/>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6" name="Tekstvak 15"/>
          <p:cNvSpPr txBox="1"/>
          <p:nvPr/>
        </p:nvSpPr>
        <p:spPr>
          <a:xfrm>
            <a:off x="6717993" y="6016199"/>
            <a:ext cx="1423211" cy="461665"/>
          </a:xfrm>
          <a:prstGeom prst="rect">
            <a:avLst/>
          </a:prstGeom>
          <a:noFill/>
        </p:spPr>
        <p:txBody>
          <a:bodyPr wrap="square" rtlCol="0">
            <a:spAutoFit/>
          </a:bodyPr>
          <a:lstStyle/>
          <a:p>
            <a:r>
              <a:rPr lang="nl-NL" b="1" i="1" dirty="0" err="1" smtClean="0">
                <a:solidFill>
                  <a:srgbClr val="FF0000"/>
                </a:solidFill>
              </a:rPr>
              <a:t>F</a:t>
            </a:r>
            <a:r>
              <a:rPr lang="nl-NL" sz="1800" b="1" i="1" dirty="0" err="1" smtClean="0">
                <a:solidFill>
                  <a:srgbClr val="FF0000"/>
                </a:solidFill>
              </a:rPr>
              <a:t>z</a:t>
            </a:r>
            <a:r>
              <a:rPr lang="nl-NL" sz="1800" b="1" i="1" dirty="0" smtClean="0">
                <a:solidFill>
                  <a:srgbClr val="FF0000"/>
                </a:solidFill>
              </a:rPr>
              <a:t> </a:t>
            </a:r>
            <a:r>
              <a:rPr lang="nl-NL" sz="1800" b="1" dirty="0" smtClean="0">
                <a:solidFill>
                  <a:srgbClr val="FF0000"/>
                </a:solidFill>
              </a:rPr>
              <a:t>= 550 N</a:t>
            </a:r>
            <a:endParaRPr lang="nl-NL" sz="1800" b="1" dirty="0">
              <a:solidFill>
                <a:srgbClr val="FF0000"/>
              </a:solidFill>
            </a:endParaRPr>
          </a:p>
        </p:txBody>
      </p:sp>
      <p:sp>
        <p:nvSpPr>
          <p:cNvPr id="14" name="Ovaal 13"/>
          <p:cNvSpPr/>
          <p:nvPr/>
        </p:nvSpPr>
        <p:spPr>
          <a:xfrm>
            <a:off x="6721943" y="2802607"/>
            <a:ext cx="1077495" cy="1077495"/>
          </a:xfrm>
          <a:prstGeom prst="ellipse">
            <a:avLst/>
          </a:prstGeom>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mtClean="0"/>
              <a:t> </a:t>
            </a:r>
            <a:endParaRPr lang="nl-NL"/>
          </a:p>
        </p:txBody>
      </p:sp>
      <p:cxnSp>
        <p:nvCxnSpPr>
          <p:cNvPr id="17" name="Rechte verbindingslijn 16"/>
          <p:cNvCxnSpPr/>
          <p:nvPr/>
        </p:nvCxnSpPr>
        <p:spPr>
          <a:xfrm flipH="1">
            <a:off x="6158875" y="1089343"/>
            <a:ext cx="2137011" cy="12565"/>
          </a:xfrm>
          <a:prstGeom prst="line">
            <a:avLst/>
          </a:prstGeom>
          <a:ln w="571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8" name="Rechte verbindingslijn 7"/>
          <p:cNvCxnSpPr>
            <a:stCxn id="14" idx="2"/>
            <a:endCxn id="13356" idx="3"/>
          </p:cNvCxnSpPr>
          <p:nvPr/>
        </p:nvCxnSpPr>
        <p:spPr>
          <a:xfrm flipV="1">
            <a:off x="6721943" y="1089026"/>
            <a:ext cx="9057" cy="225232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Rechte verbindingslijn 18"/>
          <p:cNvCxnSpPr/>
          <p:nvPr/>
        </p:nvCxnSpPr>
        <p:spPr>
          <a:xfrm flipV="1">
            <a:off x="7267221" y="4007338"/>
            <a:ext cx="0" cy="46138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Rechte verbindingslijn met pijl 20"/>
          <p:cNvCxnSpPr/>
          <p:nvPr/>
        </p:nvCxnSpPr>
        <p:spPr>
          <a:xfrm flipV="1">
            <a:off x="7796460" y="2406316"/>
            <a:ext cx="0" cy="950841"/>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2" name="Tekstvak 21"/>
          <p:cNvSpPr txBox="1"/>
          <p:nvPr/>
        </p:nvSpPr>
        <p:spPr>
          <a:xfrm>
            <a:off x="7780949" y="2017290"/>
            <a:ext cx="1423211" cy="461665"/>
          </a:xfrm>
          <a:prstGeom prst="rect">
            <a:avLst/>
          </a:prstGeom>
          <a:noFill/>
        </p:spPr>
        <p:txBody>
          <a:bodyPr wrap="square" rtlCol="0">
            <a:spAutoFit/>
          </a:bodyPr>
          <a:lstStyle/>
          <a:p>
            <a:r>
              <a:rPr lang="nl-NL" b="1" i="1" dirty="0" smtClean="0">
                <a:solidFill>
                  <a:srgbClr val="FF0000"/>
                </a:solidFill>
              </a:rPr>
              <a:t>F</a:t>
            </a:r>
            <a:r>
              <a:rPr lang="nl-NL" sz="1800" b="1" i="1" dirty="0" smtClean="0">
                <a:solidFill>
                  <a:srgbClr val="FF0000"/>
                </a:solidFill>
              </a:rPr>
              <a:t>H </a:t>
            </a:r>
            <a:r>
              <a:rPr lang="nl-NL" sz="1800" b="1" dirty="0" smtClean="0">
                <a:solidFill>
                  <a:srgbClr val="FF0000"/>
                </a:solidFill>
              </a:rPr>
              <a:t>= ?</a:t>
            </a:r>
            <a:endParaRPr lang="nl-NL" sz="1800" b="1" dirty="0">
              <a:solidFill>
                <a:srgbClr val="FF0000"/>
              </a:solidFill>
            </a:endParaRPr>
          </a:p>
        </p:txBody>
      </p:sp>
      <p:sp>
        <p:nvSpPr>
          <p:cNvPr id="25" name="Tekstvak 24"/>
          <p:cNvSpPr txBox="1"/>
          <p:nvPr/>
        </p:nvSpPr>
        <p:spPr>
          <a:xfrm>
            <a:off x="6154087" y="3874710"/>
            <a:ext cx="1225964" cy="461665"/>
          </a:xfrm>
          <a:prstGeom prst="rect">
            <a:avLst/>
          </a:prstGeom>
          <a:noFill/>
        </p:spPr>
        <p:txBody>
          <a:bodyPr wrap="square" rtlCol="0">
            <a:spAutoFit/>
          </a:bodyPr>
          <a:lstStyle/>
          <a:p>
            <a:r>
              <a:rPr lang="nl-NL" b="1" i="1" dirty="0" err="1" smtClean="0">
                <a:solidFill>
                  <a:srgbClr val="FF0000"/>
                </a:solidFill>
              </a:rPr>
              <a:t>F</a:t>
            </a:r>
            <a:r>
              <a:rPr lang="nl-NL" sz="1800" b="1" i="1" dirty="0" err="1" smtClean="0">
                <a:solidFill>
                  <a:srgbClr val="FF0000"/>
                </a:solidFill>
              </a:rPr>
              <a:t>z</a:t>
            </a:r>
            <a:r>
              <a:rPr lang="nl-NL" sz="1800" b="1" i="1" dirty="0" smtClean="0">
                <a:solidFill>
                  <a:srgbClr val="FF0000"/>
                </a:solidFill>
              </a:rPr>
              <a:t> </a:t>
            </a:r>
            <a:r>
              <a:rPr lang="nl-NL" sz="1800" b="1" dirty="0" smtClean="0">
                <a:solidFill>
                  <a:srgbClr val="FF0000"/>
                </a:solidFill>
              </a:rPr>
              <a:t>= 50 N</a:t>
            </a:r>
            <a:endParaRPr lang="nl-NL" sz="1800" b="1" dirty="0">
              <a:solidFill>
                <a:srgbClr val="FF0000"/>
              </a:solidFill>
            </a:endParaRPr>
          </a:p>
        </p:txBody>
      </p:sp>
      <p:sp>
        <p:nvSpPr>
          <p:cNvPr id="24" name="Rechthoek 23"/>
          <p:cNvSpPr/>
          <p:nvPr/>
        </p:nvSpPr>
        <p:spPr>
          <a:xfrm>
            <a:off x="7176989" y="3244351"/>
            <a:ext cx="180471" cy="762987"/>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23" name="Rechte verbindingslijn met pijl 22"/>
          <p:cNvCxnSpPr/>
          <p:nvPr/>
        </p:nvCxnSpPr>
        <p:spPr>
          <a:xfrm flipH="1">
            <a:off x="7267221" y="3477221"/>
            <a:ext cx="928" cy="397744"/>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 name="Ovaal 3"/>
          <p:cNvSpPr/>
          <p:nvPr/>
        </p:nvSpPr>
        <p:spPr>
          <a:xfrm>
            <a:off x="7218324" y="3322014"/>
            <a:ext cx="97803" cy="9780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68355847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voettekst 5"/>
          <p:cNvSpPr>
            <a:spLocks noGrp="1"/>
          </p:cNvSpPr>
          <p:nvPr>
            <p:ph type="ftr" sz="quarter" idx="11"/>
          </p:nvPr>
        </p:nvSpPr>
        <p:spPr/>
        <p:txBody>
          <a:bodyPr/>
          <a:lstStyle/>
          <a:p>
            <a:r>
              <a:rPr lang="nl-NL"/>
              <a:t>G.Hoeksema Rietveld Lyceum Doetinchem</a:t>
            </a:r>
          </a:p>
        </p:txBody>
      </p:sp>
      <p:sp>
        <p:nvSpPr>
          <p:cNvPr id="6" name="Tijdelijke aanduiding voor dianummer 6"/>
          <p:cNvSpPr>
            <a:spLocks noGrp="1"/>
          </p:cNvSpPr>
          <p:nvPr>
            <p:ph type="sldNum" sz="quarter" idx="12"/>
          </p:nvPr>
        </p:nvSpPr>
        <p:spPr/>
        <p:txBody>
          <a:bodyPr/>
          <a:lstStyle/>
          <a:p>
            <a:fld id="{72147780-0E19-4C61-831D-767214E90231}" type="slidenum">
              <a:rPr lang="nl-NL"/>
              <a:pPr/>
              <a:t>2</a:t>
            </a:fld>
            <a:endParaRPr lang="nl-NL"/>
          </a:p>
        </p:txBody>
      </p:sp>
      <p:sp>
        <p:nvSpPr>
          <p:cNvPr id="13315" name="Rectangle 3"/>
          <p:cNvSpPr>
            <a:spLocks noGrp="1" noChangeArrowheads="1"/>
          </p:cNvSpPr>
          <p:nvPr>
            <p:ph type="body" sz="half" idx="2"/>
          </p:nvPr>
        </p:nvSpPr>
        <p:spPr>
          <a:xfrm>
            <a:off x="631825" y="1557338"/>
            <a:ext cx="7597775" cy="4538662"/>
          </a:xfrm>
        </p:spPr>
        <p:txBody>
          <a:bodyPr/>
          <a:lstStyle/>
          <a:p>
            <a:r>
              <a:rPr lang="nl-NL" sz="2800" dirty="0" smtClean="0"/>
              <a:t>                 We gaan als voorbeeld</a:t>
            </a:r>
          </a:p>
          <a:p>
            <a:pPr marL="0" indent="0">
              <a:buNone/>
            </a:pPr>
            <a:r>
              <a:rPr lang="nl-NL" sz="2800" dirty="0" smtClean="0"/>
              <a:t>                      een piano optakelen.</a:t>
            </a:r>
          </a:p>
          <a:p>
            <a:pPr marL="0" indent="0">
              <a:buNone/>
            </a:pPr>
            <a:r>
              <a:rPr lang="nl-NL" sz="2800" dirty="0" smtClean="0"/>
              <a:t>                     </a:t>
            </a:r>
            <a:r>
              <a:rPr lang="nl-NL" sz="2800" b="1" i="1" dirty="0" smtClean="0">
                <a:solidFill>
                  <a:srgbClr val="0000FF"/>
                </a:solidFill>
              </a:rPr>
              <a:t>Even herhalen:</a:t>
            </a:r>
            <a:endParaRPr lang="nl-NL" sz="2800" b="1" i="1" dirty="0">
              <a:solidFill>
                <a:srgbClr val="0000FF"/>
              </a:solidFill>
            </a:endParaRPr>
          </a:p>
          <a:p>
            <a:r>
              <a:rPr lang="nl-NL" sz="2800" dirty="0" smtClean="0"/>
              <a:t>Een piano staat op de vloer: </a:t>
            </a:r>
            <a:br>
              <a:rPr lang="nl-NL" sz="2800" dirty="0" smtClean="0"/>
            </a:br>
            <a:r>
              <a:rPr lang="nl-NL" sz="2800" dirty="0" smtClean="0"/>
              <a:t>het gewicht op de vloer is 550 N</a:t>
            </a:r>
          </a:p>
          <a:p>
            <a:r>
              <a:rPr lang="nl-NL" sz="2800" b="1" i="1" dirty="0" smtClean="0"/>
              <a:t>Hoe heten de krachten die op de piano werken? En hoe groot zijn ze?</a:t>
            </a:r>
            <a:endParaRPr lang="nl-NL" sz="2800" b="1" i="1" dirty="0"/>
          </a:p>
          <a:p>
            <a:endParaRPr lang="nl-NL" sz="2800" dirty="0"/>
          </a:p>
        </p:txBody>
      </p:sp>
      <p:pic>
        <p:nvPicPr>
          <p:cNvPr id="13316" name="Picture 4" descr="rietveld lyceum"/>
          <p:cNvPicPr>
            <a:picLocks noGrp="1" noChangeAspect="1" noChangeArrowheads="1"/>
          </p:cNvPicPr>
          <p:nvPr>
            <p:ph type="clipArt" sz="half" idx="1"/>
          </p:nvPr>
        </p:nvPicPr>
        <p:blipFill>
          <a:blip r:embed="rId2">
            <a:extLst>
              <a:ext uri="{28A0092B-C50C-407E-A947-70E740481C1C}">
                <a14:useLocalDpi xmlns:a14="http://schemas.microsoft.com/office/drawing/2010/main" val="0"/>
              </a:ext>
            </a:extLst>
          </a:blip>
          <a:srcRect/>
          <a:stretch>
            <a:fillRect/>
          </a:stretch>
        </p:blipFill>
        <p:spPr>
          <a:xfrm>
            <a:off x="304800" y="228600"/>
            <a:ext cx="1600200" cy="795338"/>
          </a:xfrm>
        </p:spPr>
      </p:pic>
      <p:sp>
        <p:nvSpPr>
          <p:cNvPr id="13356" name="Rectangle 44"/>
          <p:cNvSpPr>
            <a:spLocks noChangeArrowheads="1"/>
          </p:cNvSpPr>
          <p:nvPr/>
        </p:nvSpPr>
        <p:spPr bwMode="auto">
          <a:xfrm>
            <a:off x="2057400" y="595313"/>
            <a:ext cx="4673600" cy="987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nl-NL" sz="4400" dirty="0" smtClean="0">
                <a:solidFill>
                  <a:schemeClr val="tx2"/>
                </a:solidFill>
              </a:rPr>
              <a:t>Katrollen</a:t>
            </a:r>
            <a:endParaRPr lang="nl-NL" sz="4400" dirty="0">
              <a:solidFill>
                <a:schemeClr val="tx2"/>
              </a:solidFill>
            </a:endParaRPr>
          </a:p>
        </p:txBody>
      </p:sp>
      <p:sp>
        <p:nvSpPr>
          <p:cNvPr id="2" name="Vrije vorm 1"/>
          <p:cNvSpPr/>
          <p:nvPr/>
        </p:nvSpPr>
        <p:spPr>
          <a:xfrm>
            <a:off x="6972299" y="1697038"/>
            <a:ext cx="485775" cy="1131887"/>
          </a:xfrm>
          <a:custGeom>
            <a:avLst/>
            <a:gdLst>
              <a:gd name="connsiteX0" fmla="*/ 723900 w 723900"/>
              <a:gd name="connsiteY0" fmla="*/ 1704975 h 1704975"/>
              <a:gd name="connsiteX1" fmla="*/ 723900 w 723900"/>
              <a:gd name="connsiteY1" fmla="*/ 9525 h 1704975"/>
              <a:gd name="connsiteX2" fmla="*/ 285750 w 723900"/>
              <a:gd name="connsiteY2" fmla="*/ 0 h 1704975"/>
              <a:gd name="connsiteX3" fmla="*/ 238125 w 723900"/>
              <a:gd name="connsiteY3" fmla="*/ 676275 h 1704975"/>
              <a:gd name="connsiteX4" fmla="*/ 0 w 723900"/>
              <a:gd name="connsiteY4" fmla="*/ 781050 h 1704975"/>
              <a:gd name="connsiteX5" fmla="*/ 0 w 723900"/>
              <a:gd name="connsiteY5" fmla="*/ 885825 h 1704975"/>
              <a:gd name="connsiteX6" fmla="*/ 257175 w 723900"/>
              <a:gd name="connsiteY6" fmla="*/ 885825 h 1704975"/>
              <a:gd name="connsiteX7" fmla="*/ 257175 w 723900"/>
              <a:gd name="connsiteY7" fmla="*/ 1704975 h 1704975"/>
              <a:gd name="connsiteX8" fmla="*/ 723900 w 723900"/>
              <a:gd name="connsiteY8" fmla="*/ 1704975 h 1704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23900" h="1704975">
                <a:moveTo>
                  <a:pt x="723900" y="1704975"/>
                </a:moveTo>
                <a:lnTo>
                  <a:pt x="723900" y="9525"/>
                </a:lnTo>
                <a:lnTo>
                  <a:pt x="285750" y="0"/>
                </a:lnTo>
                <a:lnTo>
                  <a:pt x="238125" y="676275"/>
                </a:lnTo>
                <a:lnTo>
                  <a:pt x="0" y="781050"/>
                </a:lnTo>
                <a:lnTo>
                  <a:pt x="0" y="885825"/>
                </a:lnTo>
                <a:lnTo>
                  <a:pt x="257175" y="885825"/>
                </a:lnTo>
                <a:lnTo>
                  <a:pt x="257175" y="1704975"/>
                </a:lnTo>
                <a:lnTo>
                  <a:pt x="723900" y="1704975"/>
                </a:lnTo>
                <a:close/>
              </a:path>
            </a:pathLst>
          </a:custGeom>
          <a:solidFill>
            <a:schemeClr val="accent5">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4" name="Rechte verbindingslijn 3"/>
          <p:cNvCxnSpPr/>
          <p:nvPr/>
        </p:nvCxnSpPr>
        <p:spPr>
          <a:xfrm flipH="1">
            <a:off x="6731000" y="2864518"/>
            <a:ext cx="1212850" cy="0"/>
          </a:xfrm>
          <a:prstGeom prst="line">
            <a:avLst/>
          </a:prstGeom>
          <a:ln w="571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pic>
        <p:nvPicPr>
          <p:cNvPr id="8" name="Afbeelding 7"/>
          <p:cNvPicPr>
            <a:picLocks noChangeAspect="1"/>
          </p:cNvPicPr>
          <p:nvPr/>
        </p:nvPicPr>
        <p:blipFill>
          <a:blip r:embed="rId3">
            <a:duotone>
              <a:prstClr val="black"/>
              <a:srgbClr val="3399FF">
                <a:tint val="45000"/>
                <a:satMod val="400000"/>
              </a:srgbClr>
            </a:duotone>
            <a:extLst>
              <a:ext uri="{BEBA8EAE-BF5A-486C-A8C5-ECC9F3942E4B}">
                <a14:imgProps xmlns:a14="http://schemas.microsoft.com/office/drawing/2010/main">
                  <a14:imgLayer r:embed="rId4">
                    <a14:imgEffect>
                      <a14:backgroundRemoval t="10000" b="90000" l="10000" r="90000"/>
                    </a14:imgEffect>
                    <a14:imgEffect>
                      <a14:sharpenSoften amount="50000"/>
                    </a14:imgEffect>
                  </a14:imgLayer>
                </a14:imgProps>
              </a:ext>
              <a:ext uri="{28A0092B-C50C-407E-A947-70E740481C1C}">
                <a14:useLocalDpi xmlns:a14="http://schemas.microsoft.com/office/drawing/2010/main" val="0"/>
              </a:ext>
            </a:extLst>
          </a:blip>
          <a:stretch>
            <a:fillRect/>
          </a:stretch>
        </p:blipFill>
        <p:spPr>
          <a:xfrm>
            <a:off x="1104900" y="1197921"/>
            <a:ext cx="1508125" cy="2130120"/>
          </a:xfrm>
          <a:prstGeom prst="rect">
            <a:avLst/>
          </a:prstGeom>
        </p:spPr>
      </p:pic>
    </p:spTree>
    <p:extLst>
      <p:ext uri="{BB962C8B-B14F-4D97-AF65-F5344CB8AC3E}">
        <p14:creationId xmlns:p14="http://schemas.microsoft.com/office/powerpoint/2010/main" val="56593362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voettekst 5"/>
          <p:cNvSpPr>
            <a:spLocks noGrp="1"/>
          </p:cNvSpPr>
          <p:nvPr>
            <p:ph type="ftr" sz="quarter" idx="11"/>
          </p:nvPr>
        </p:nvSpPr>
        <p:spPr/>
        <p:txBody>
          <a:bodyPr/>
          <a:lstStyle/>
          <a:p>
            <a:r>
              <a:rPr lang="nl-NL"/>
              <a:t>G.Hoeksema Rietveld Lyceum Doetinchem</a:t>
            </a:r>
          </a:p>
        </p:txBody>
      </p:sp>
      <p:sp>
        <p:nvSpPr>
          <p:cNvPr id="6" name="Tijdelijke aanduiding voor dianummer 6"/>
          <p:cNvSpPr>
            <a:spLocks noGrp="1"/>
          </p:cNvSpPr>
          <p:nvPr>
            <p:ph type="sldNum" sz="quarter" idx="12"/>
          </p:nvPr>
        </p:nvSpPr>
        <p:spPr/>
        <p:txBody>
          <a:bodyPr/>
          <a:lstStyle/>
          <a:p>
            <a:fld id="{72147780-0E19-4C61-831D-767214E90231}" type="slidenum">
              <a:rPr lang="nl-NL"/>
              <a:pPr/>
              <a:t>20</a:t>
            </a:fld>
            <a:endParaRPr lang="nl-NL"/>
          </a:p>
        </p:txBody>
      </p:sp>
      <p:sp>
        <p:nvSpPr>
          <p:cNvPr id="13315" name="Rectangle 3"/>
          <p:cNvSpPr>
            <a:spLocks noGrp="1" noChangeArrowheads="1"/>
          </p:cNvSpPr>
          <p:nvPr>
            <p:ph type="body" sz="half" idx="2"/>
          </p:nvPr>
        </p:nvSpPr>
        <p:spPr>
          <a:xfrm>
            <a:off x="409074" y="1557337"/>
            <a:ext cx="6137642" cy="4535455"/>
          </a:xfrm>
          <a:ln>
            <a:noFill/>
          </a:ln>
        </p:spPr>
        <p:txBody>
          <a:bodyPr/>
          <a:lstStyle/>
          <a:p>
            <a:r>
              <a:rPr lang="nl-NL" sz="2800" b="1" dirty="0" smtClean="0">
                <a:solidFill>
                  <a:srgbClr val="0000FF"/>
                </a:solidFill>
              </a:rPr>
              <a:t>Een los katrol</a:t>
            </a:r>
          </a:p>
          <a:p>
            <a:r>
              <a:rPr lang="nl-NL" sz="2800" dirty="0" smtClean="0"/>
              <a:t>We gaan de piano 50 cm optillen.</a:t>
            </a:r>
            <a:endParaRPr lang="nl-NL" sz="2800" dirty="0"/>
          </a:p>
          <a:p>
            <a:pPr marL="514350" indent="-514350">
              <a:buFont typeface="+mj-lt"/>
              <a:buAutoNum type="alphaUcPeriod" startAt="2"/>
            </a:pPr>
            <a:r>
              <a:rPr lang="nl-NL" sz="2800" b="1" i="1" dirty="0" smtClean="0"/>
              <a:t>Hoe groot is de kracht die de hand daarbij moet uitoefenen?</a:t>
            </a:r>
          </a:p>
          <a:p>
            <a:pPr marL="0" indent="0">
              <a:buNone/>
            </a:pPr>
            <a:r>
              <a:rPr lang="nl-NL" sz="2800" b="1" i="1" dirty="0" smtClean="0"/>
              <a:t>Let op het katrol:</a:t>
            </a:r>
          </a:p>
        </p:txBody>
      </p:sp>
      <p:pic>
        <p:nvPicPr>
          <p:cNvPr id="13316" name="Picture 4" descr="rietveld lyceum"/>
          <p:cNvPicPr>
            <a:picLocks noGrp="1" noChangeAspect="1" noChangeArrowheads="1"/>
          </p:cNvPicPr>
          <p:nvPr>
            <p:ph type="clipArt" sz="half" idx="1"/>
          </p:nvPr>
        </p:nvPicPr>
        <p:blipFill>
          <a:blip r:embed="rId2">
            <a:extLst>
              <a:ext uri="{28A0092B-C50C-407E-A947-70E740481C1C}">
                <a14:useLocalDpi xmlns:a14="http://schemas.microsoft.com/office/drawing/2010/main" val="0"/>
              </a:ext>
            </a:extLst>
          </a:blip>
          <a:srcRect/>
          <a:stretch>
            <a:fillRect/>
          </a:stretch>
        </p:blipFill>
        <p:spPr>
          <a:xfrm>
            <a:off x="304800" y="228600"/>
            <a:ext cx="1600200" cy="795338"/>
          </a:xfrm>
        </p:spPr>
      </p:pic>
      <p:sp>
        <p:nvSpPr>
          <p:cNvPr id="13356" name="Rectangle 44"/>
          <p:cNvSpPr>
            <a:spLocks noChangeArrowheads="1"/>
          </p:cNvSpPr>
          <p:nvPr/>
        </p:nvSpPr>
        <p:spPr bwMode="auto">
          <a:xfrm>
            <a:off x="2057400" y="595313"/>
            <a:ext cx="4673600" cy="987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nl-NL" sz="4400" dirty="0" smtClean="0">
                <a:solidFill>
                  <a:schemeClr val="tx2"/>
                </a:solidFill>
              </a:rPr>
              <a:t>Katrollen</a:t>
            </a:r>
            <a:endParaRPr lang="nl-NL" sz="4400" dirty="0">
              <a:solidFill>
                <a:schemeClr val="tx2"/>
              </a:solidFill>
            </a:endParaRPr>
          </a:p>
        </p:txBody>
      </p:sp>
      <p:sp>
        <p:nvSpPr>
          <p:cNvPr id="2" name="Vrije vorm 1"/>
          <p:cNvSpPr/>
          <p:nvPr/>
        </p:nvSpPr>
        <p:spPr>
          <a:xfrm>
            <a:off x="6951998" y="4404806"/>
            <a:ext cx="485775" cy="1131887"/>
          </a:xfrm>
          <a:custGeom>
            <a:avLst/>
            <a:gdLst>
              <a:gd name="connsiteX0" fmla="*/ 723900 w 723900"/>
              <a:gd name="connsiteY0" fmla="*/ 1704975 h 1704975"/>
              <a:gd name="connsiteX1" fmla="*/ 723900 w 723900"/>
              <a:gd name="connsiteY1" fmla="*/ 9525 h 1704975"/>
              <a:gd name="connsiteX2" fmla="*/ 285750 w 723900"/>
              <a:gd name="connsiteY2" fmla="*/ 0 h 1704975"/>
              <a:gd name="connsiteX3" fmla="*/ 238125 w 723900"/>
              <a:gd name="connsiteY3" fmla="*/ 676275 h 1704975"/>
              <a:gd name="connsiteX4" fmla="*/ 0 w 723900"/>
              <a:gd name="connsiteY4" fmla="*/ 781050 h 1704975"/>
              <a:gd name="connsiteX5" fmla="*/ 0 w 723900"/>
              <a:gd name="connsiteY5" fmla="*/ 885825 h 1704975"/>
              <a:gd name="connsiteX6" fmla="*/ 257175 w 723900"/>
              <a:gd name="connsiteY6" fmla="*/ 885825 h 1704975"/>
              <a:gd name="connsiteX7" fmla="*/ 257175 w 723900"/>
              <a:gd name="connsiteY7" fmla="*/ 1704975 h 1704975"/>
              <a:gd name="connsiteX8" fmla="*/ 723900 w 723900"/>
              <a:gd name="connsiteY8" fmla="*/ 1704975 h 1704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23900" h="1704975">
                <a:moveTo>
                  <a:pt x="723900" y="1704975"/>
                </a:moveTo>
                <a:lnTo>
                  <a:pt x="723900" y="9525"/>
                </a:lnTo>
                <a:lnTo>
                  <a:pt x="285750" y="0"/>
                </a:lnTo>
                <a:lnTo>
                  <a:pt x="238125" y="676275"/>
                </a:lnTo>
                <a:lnTo>
                  <a:pt x="0" y="781050"/>
                </a:lnTo>
                <a:lnTo>
                  <a:pt x="0" y="885825"/>
                </a:lnTo>
                <a:lnTo>
                  <a:pt x="257175" y="885825"/>
                </a:lnTo>
                <a:lnTo>
                  <a:pt x="257175" y="1704975"/>
                </a:lnTo>
                <a:lnTo>
                  <a:pt x="723900" y="1704975"/>
                </a:lnTo>
                <a:close/>
              </a:path>
            </a:pathLst>
          </a:custGeom>
          <a:solidFill>
            <a:schemeClr val="accent5">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12" name="Rechte verbindingslijn met pijl 11"/>
          <p:cNvCxnSpPr/>
          <p:nvPr/>
        </p:nvCxnSpPr>
        <p:spPr>
          <a:xfrm>
            <a:off x="7282437" y="5055492"/>
            <a:ext cx="0" cy="1059681"/>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6" name="Tekstvak 15"/>
          <p:cNvSpPr txBox="1"/>
          <p:nvPr/>
        </p:nvSpPr>
        <p:spPr>
          <a:xfrm>
            <a:off x="6717993" y="6016199"/>
            <a:ext cx="1423211" cy="461665"/>
          </a:xfrm>
          <a:prstGeom prst="rect">
            <a:avLst/>
          </a:prstGeom>
          <a:noFill/>
        </p:spPr>
        <p:txBody>
          <a:bodyPr wrap="square" rtlCol="0">
            <a:spAutoFit/>
          </a:bodyPr>
          <a:lstStyle/>
          <a:p>
            <a:r>
              <a:rPr lang="nl-NL" b="1" i="1" dirty="0" err="1" smtClean="0">
                <a:solidFill>
                  <a:srgbClr val="FF0000"/>
                </a:solidFill>
              </a:rPr>
              <a:t>F</a:t>
            </a:r>
            <a:r>
              <a:rPr lang="nl-NL" sz="1800" b="1" i="1" dirty="0" err="1" smtClean="0">
                <a:solidFill>
                  <a:srgbClr val="FF0000"/>
                </a:solidFill>
              </a:rPr>
              <a:t>z</a:t>
            </a:r>
            <a:r>
              <a:rPr lang="nl-NL" sz="1800" b="1" i="1" dirty="0" smtClean="0">
                <a:solidFill>
                  <a:srgbClr val="FF0000"/>
                </a:solidFill>
              </a:rPr>
              <a:t> </a:t>
            </a:r>
            <a:r>
              <a:rPr lang="nl-NL" sz="1800" b="1" dirty="0" smtClean="0">
                <a:solidFill>
                  <a:srgbClr val="FF0000"/>
                </a:solidFill>
              </a:rPr>
              <a:t>= 550 N</a:t>
            </a:r>
            <a:endParaRPr lang="nl-NL" sz="1800" b="1" dirty="0">
              <a:solidFill>
                <a:srgbClr val="FF0000"/>
              </a:solidFill>
            </a:endParaRPr>
          </a:p>
        </p:txBody>
      </p:sp>
      <p:sp>
        <p:nvSpPr>
          <p:cNvPr id="14" name="Ovaal 13"/>
          <p:cNvSpPr/>
          <p:nvPr/>
        </p:nvSpPr>
        <p:spPr>
          <a:xfrm>
            <a:off x="6721943" y="2802607"/>
            <a:ext cx="1077495" cy="1077495"/>
          </a:xfrm>
          <a:prstGeom prst="ellipse">
            <a:avLst/>
          </a:prstGeom>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mtClean="0"/>
              <a:t> </a:t>
            </a:r>
            <a:endParaRPr lang="nl-NL"/>
          </a:p>
        </p:txBody>
      </p:sp>
      <p:cxnSp>
        <p:nvCxnSpPr>
          <p:cNvPr id="17" name="Rechte verbindingslijn 16"/>
          <p:cNvCxnSpPr/>
          <p:nvPr/>
        </p:nvCxnSpPr>
        <p:spPr>
          <a:xfrm flipH="1">
            <a:off x="6158875" y="1089343"/>
            <a:ext cx="2137011" cy="12565"/>
          </a:xfrm>
          <a:prstGeom prst="line">
            <a:avLst/>
          </a:prstGeom>
          <a:ln w="571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8" name="Rechte verbindingslijn 7"/>
          <p:cNvCxnSpPr>
            <a:stCxn id="14" idx="2"/>
            <a:endCxn id="13356" idx="3"/>
          </p:cNvCxnSpPr>
          <p:nvPr/>
        </p:nvCxnSpPr>
        <p:spPr>
          <a:xfrm flipV="1">
            <a:off x="6721943" y="1089026"/>
            <a:ext cx="9057" cy="225232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Rechte verbindingslijn 18"/>
          <p:cNvCxnSpPr/>
          <p:nvPr/>
        </p:nvCxnSpPr>
        <p:spPr>
          <a:xfrm flipV="1">
            <a:off x="7267221" y="4007338"/>
            <a:ext cx="0" cy="46138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Rechte verbindingslijn met pijl 20"/>
          <p:cNvCxnSpPr/>
          <p:nvPr/>
        </p:nvCxnSpPr>
        <p:spPr>
          <a:xfrm flipV="1">
            <a:off x="7796460" y="2406316"/>
            <a:ext cx="0" cy="950841"/>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2" name="Tekstvak 21"/>
          <p:cNvSpPr txBox="1"/>
          <p:nvPr/>
        </p:nvSpPr>
        <p:spPr>
          <a:xfrm>
            <a:off x="7780949" y="2017290"/>
            <a:ext cx="1423211" cy="461665"/>
          </a:xfrm>
          <a:prstGeom prst="rect">
            <a:avLst/>
          </a:prstGeom>
          <a:noFill/>
        </p:spPr>
        <p:txBody>
          <a:bodyPr wrap="square" rtlCol="0">
            <a:spAutoFit/>
          </a:bodyPr>
          <a:lstStyle/>
          <a:p>
            <a:r>
              <a:rPr lang="nl-NL" b="1" i="1" dirty="0" smtClean="0">
                <a:solidFill>
                  <a:srgbClr val="FF0000"/>
                </a:solidFill>
              </a:rPr>
              <a:t>F</a:t>
            </a:r>
            <a:r>
              <a:rPr lang="nl-NL" sz="1800" b="1" i="1" dirty="0" smtClean="0">
                <a:solidFill>
                  <a:srgbClr val="FF0000"/>
                </a:solidFill>
              </a:rPr>
              <a:t>H </a:t>
            </a:r>
            <a:r>
              <a:rPr lang="nl-NL" sz="1800" b="1" dirty="0" smtClean="0">
                <a:solidFill>
                  <a:srgbClr val="FF0000"/>
                </a:solidFill>
              </a:rPr>
              <a:t>= ?</a:t>
            </a:r>
            <a:endParaRPr lang="nl-NL" sz="1800" b="1" dirty="0">
              <a:solidFill>
                <a:srgbClr val="FF0000"/>
              </a:solidFill>
            </a:endParaRPr>
          </a:p>
        </p:txBody>
      </p:sp>
      <p:sp>
        <p:nvSpPr>
          <p:cNvPr id="25" name="Tekstvak 24"/>
          <p:cNvSpPr txBox="1"/>
          <p:nvPr/>
        </p:nvSpPr>
        <p:spPr>
          <a:xfrm>
            <a:off x="6154087" y="3874710"/>
            <a:ext cx="1225964" cy="461665"/>
          </a:xfrm>
          <a:prstGeom prst="rect">
            <a:avLst/>
          </a:prstGeom>
          <a:noFill/>
        </p:spPr>
        <p:txBody>
          <a:bodyPr wrap="square" rtlCol="0">
            <a:spAutoFit/>
          </a:bodyPr>
          <a:lstStyle/>
          <a:p>
            <a:r>
              <a:rPr lang="nl-NL" b="1" i="1" dirty="0" err="1" smtClean="0">
                <a:solidFill>
                  <a:srgbClr val="FF0000"/>
                </a:solidFill>
              </a:rPr>
              <a:t>F</a:t>
            </a:r>
            <a:r>
              <a:rPr lang="nl-NL" sz="1800" b="1" i="1" dirty="0" err="1" smtClean="0">
                <a:solidFill>
                  <a:srgbClr val="FF0000"/>
                </a:solidFill>
              </a:rPr>
              <a:t>z</a:t>
            </a:r>
            <a:r>
              <a:rPr lang="nl-NL" sz="1800" b="1" i="1" dirty="0" smtClean="0">
                <a:solidFill>
                  <a:srgbClr val="FF0000"/>
                </a:solidFill>
              </a:rPr>
              <a:t> </a:t>
            </a:r>
            <a:r>
              <a:rPr lang="nl-NL" sz="1800" b="1" dirty="0" smtClean="0">
                <a:solidFill>
                  <a:srgbClr val="FF0000"/>
                </a:solidFill>
              </a:rPr>
              <a:t>= 50 N</a:t>
            </a:r>
            <a:endParaRPr lang="nl-NL" sz="1800" b="1" dirty="0">
              <a:solidFill>
                <a:srgbClr val="FF0000"/>
              </a:solidFill>
            </a:endParaRPr>
          </a:p>
        </p:txBody>
      </p:sp>
      <p:sp>
        <p:nvSpPr>
          <p:cNvPr id="24" name="Rechthoek 23"/>
          <p:cNvSpPr/>
          <p:nvPr/>
        </p:nvSpPr>
        <p:spPr>
          <a:xfrm>
            <a:off x="7176989" y="3244351"/>
            <a:ext cx="180471" cy="762987"/>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23" name="Rechte verbindingslijn met pijl 22"/>
          <p:cNvCxnSpPr/>
          <p:nvPr/>
        </p:nvCxnSpPr>
        <p:spPr>
          <a:xfrm flipH="1">
            <a:off x="7267221" y="3477221"/>
            <a:ext cx="928" cy="397744"/>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 name="Ovaal 3"/>
          <p:cNvSpPr/>
          <p:nvPr/>
        </p:nvSpPr>
        <p:spPr>
          <a:xfrm>
            <a:off x="7218324" y="3322014"/>
            <a:ext cx="97803" cy="9780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389251810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voettekst 5"/>
          <p:cNvSpPr>
            <a:spLocks noGrp="1"/>
          </p:cNvSpPr>
          <p:nvPr>
            <p:ph type="ftr" sz="quarter" idx="11"/>
          </p:nvPr>
        </p:nvSpPr>
        <p:spPr/>
        <p:txBody>
          <a:bodyPr/>
          <a:lstStyle/>
          <a:p>
            <a:r>
              <a:rPr lang="nl-NL"/>
              <a:t>G.Hoeksema Rietveld Lyceum Doetinchem</a:t>
            </a:r>
          </a:p>
        </p:txBody>
      </p:sp>
      <p:sp>
        <p:nvSpPr>
          <p:cNvPr id="6" name="Tijdelijke aanduiding voor dianummer 6"/>
          <p:cNvSpPr>
            <a:spLocks noGrp="1"/>
          </p:cNvSpPr>
          <p:nvPr>
            <p:ph type="sldNum" sz="quarter" idx="12"/>
          </p:nvPr>
        </p:nvSpPr>
        <p:spPr/>
        <p:txBody>
          <a:bodyPr/>
          <a:lstStyle/>
          <a:p>
            <a:fld id="{72147780-0E19-4C61-831D-767214E90231}" type="slidenum">
              <a:rPr lang="nl-NL"/>
              <a:pPr/>
              <a:t>21</a:t>
            </a:fld>
            <a:endParaRPr lang="nl-NL"/>
          </a:p>
        </p:txBody>
      </p:sp>
      <p:sp>
        <p:nvSpPr>
          <p:cNvPr id="13315" name="Rectangle 3"/>
          <p:cNvSpPr>
            <a:spLocks noGrp="1" noChangeArrowheads="1"/>
          </p:cNvSpPr>
          <p:nvPr>
            <p:ph type="body" sz="half" idx="2"/>
          </p:nvPr>
        </p:nvSpPr>
        <p:spPr>
          <a:xfrm>
            <a:off x="409074" y="1557337"/>
            <a:ext cx="6137642" cy="4535455"/>
          </a:xfrm>
          <a:ln>
            <a:noFill/>
          </a:ln>
        </p:spPr>
        <p:txBody>
          <a:bodyPr/>
          <a:lstStyle/>
          <a:p>
            <a:r>
              <a:rPr lang="nl-NL" sz="2800" b="1" dirty="0" smtClean="0">
                <a:solidFill>
                  <a:srgbClr val="0000FF"/>
                </a:solidFill>
              </a:rPr>
              <a:t>Een los katrol</a:t>
            </a:r>
          </a:p>
          <a:p>
            <a:r>
              <a:rPr lang="nl-NL" sz="2800" dirty="0" smtClean="0"/>
              <a:t>We gaan de piano 50 cm optillen.</a:t>
            </a:r>
            <a:endParaRPr lang="nl-NL" sz="2800" dirty="0"/>
          </a:p>
          <a:p>
            <a:pPr marL="514350" indent="-514350">
              <a:buFont typeface="+mj-lt"/>
              <a:buAutoNum type="alphaUcPeriod" startAt="2"/>
            </a:pPr>
            <a:r>
              <a:rPr lang="nl-NL" sz="2800" b="1" i="1" dirty="0" smtClean="0"/>
              <a:t>Hoe groot is de kracht die de hand daarbij moet uitoefenen?</a:t>
            </a:r>
          </a:p>
          <a:p>
            <a:pPr marL="0" indent="0">
              <a:buNone/>
            </a:pPr>
            <a:r>
              <a:rPr lang="nl-NL" sz="2800" b="1" i="1" dirty="0" smtClean="0"/>
              <a:t>Let op het katrol:</a:t>
            </a:r>
          </a:p>
          <a:p>
            <a:pPr marL="0" indent="0">
              <a:buNone/>
            </a:pPr>
            <a:r>
              <a:rPr lang="nl-NL" sz="2800" b="1" i="1" dirty="0" smtClean="0"/>
              <a:t>Op het katrol werken vier krachten die in evenwicht zijn</a:t>
            </a:r>
            <a:r>
              <a:rPr lang="nl-NL" sz="2800" b="1" i="1" dirty="0" smtClean="0"/>
              <a:t>: </a:t>
            </a:r>
            <a:r>
              <a:rPr lang="el-GR" b="1" i="1" dirty="0">
                <a:solidFill>
                  <a:srgbClr val="0000FF"/>
                </a:solidFill>
              </a:rPr>
              <a:t>Σ</a:t>
            </a:r>
            <a:r>
              <a:rPr lang="nl-NL" b="1" i="1" dirty="0" err="1">
                <a:solidFill>
                  <a:srgbClr val="0000FF"/>
                </a:solidFill>
              </a:rPr>
              <a:t>F</a:t>
            </a:r>
            <a:r>
              <a:rPr lang="nl-NL" sz="2000" b="1" i="1" dirty="0" err="1">
                <a:solidFill>
                  <a:srgbClr val="0000FF"/>
                </a:solidFill>
              </a:rPr>
              <a:t>omhoog</a:t>
            </a:r>
            <a:r>
              <a:rPr lang="nl-NL" b="1" i="1" dirty="0">
                <a:solidFill>
                  <a:srgbClr val="0000FF"/>
                </a:solidFill>
              </a:rPr>
              <a:t> =</a:t>
            </a:r>
            <a:r>
              <a:rPr lang="el-GR" b="1" i="1" dirty="0">
                <a:solidFill>
                  <a:srgbClr val="0000FF"/>
                </a:solidFill>
              </a:rPr>
              <a:t>Σ</a:t>
            </a:r>
            <a:r>
              <a:rPr lang="nl-NL" b="1" i="1" dirty="0" err="1">
                <a:solidFill>
                  <a:srgbClr val="0000FF"/>
                </a:solidFill>
              </a:rPr>
              <a:t>F</a:t>
            </a:r>
            <a:r>
              <a:rPr lang="nl-NL" sz="2000" b="1" i="1" dirty="0" err="1">
                <a:solidFill>
                  <a:srgbClr val="0000FF"/>
                </a:solidFill>
              </a:rPr>
              <a:t>omlaag</a:t>
            </a:r>
            <a:r>
              <a:rPr lang="nl-NL" b="1" i="1" dirty="0">
                <a:solidFill>
                  <a:srgbClr val="0000FF"/>
                </a:solidFill>
              </a:rPr>
              <a:t> </a:t>
            </a:r>
            <a:endParaRPr lang="nl-NL" sz="2000" b="1" i="1" dirty="0" smtClean="0"/>
          </a:p>
          <a:p>
            <a:pPr marL="0" indent="0">
              <a:buNone/>
            </a:pPr>
            <a:r>
              <a:rPr lang="nl-NL" sz="2800" b="1" i="1" dirty="0" smtClean="0">
                <a:solidFill>
                  <a:srgbClr val="0000FF"/>
                </a:solidFill>
              </a:rPr>
              <a:t>F</a:t>
            </a:r>
            <a:r>
              <a:rPr lang="nl-NL" sz="1800" b="1" i="1" dirty="0" smtClean="0">
                <a:solidFill>
                  <a:srgbClr val="0000FF"/>
                </a:solidFill>
              </a:rPr>
              <a:t>S</a:t>
            </a:r>
            <a:r>
              <a:rPr lang="nl-NL" sz="2800" b="1" i="1" dirty="0" smtClean="0">
                <a:solidFill>
                  <a:srgbClr val="0000FF"/>
                </a:solidFill>
              </a:rPr>
              <a:t> + F</a:t>
            </a:r>
            <a:r>
              <a:rPr lang="nl-NL" sz="1800" b="1" i="1" dirty="0" smtClean="0">
                <a:solidFill>
                  <a:srgbClr val="0000FF"/>
                </a:solidFill>
              </a:rPr>
              <a:t>S</a:t>
            </a:r>
            <a:r>
              <a:rPr lang="nl-NL" sz="2800" b="1" i="1" dirty="0" smtClean="0">
                <a:solidFill>
                  <a:srgbClr val="0000FF"/>
                </a:solidFill>
              </a:rPr>
              <a:t> </a:t>
            </a:r>
            <a:r>
              <a:rPr lang="nl-NL" sz="2800" b="1" dirty="0" smtClean="0">
                <a:solidFill>
                  <a:srgbClr val="0000FF"/>
                </a:solidFill>
              </a:rPr>
              <a:t>= 50 + 550 (terwijl </a:t>
            </a:r>
            <a:r>
              <a:rPr lang="nl-NL" sz="2800" b="1" i="1" dirty="0">
                <a:solidFill>
                  <a:srgbClr val="0000FF"/>
                </a:solidFill>
              </a:rPr>
              <a:t>F</a:t>
            </a:r>
            <a:r>
              <a:rPr lang="nl-NL" sz="1800" b="1" i="1" dirty="0">
                <a:solidFill>
                  <a:srgbClr val="0000FF"/>
                </a:solidFill>
              </a:rPr>
              <a:t>S</a:t>
            </a:r>
            <a:r>
              <a:rPr lang="nl-NL" sz="2800" b="1" i="1" dirty="0">
                <a:solidFill>
                  <a:srgbClr val="0000FF"/>
                </a:solidFill>
              </a:rPr>
              <a:t> </a:t>
            </a:r>
            <a:r>
              <a:rPr lang="nl-NL" sz="2800" b="1" i="1" dirty="0" smtClean="0">
                <a:solidFill>
                  <a:srgbClr val="0000FF"/>
                </a:solidFill>
              </a:rPr>
              <a:t>gelijk is)</a:t>
            </a:r>
            <a:endParaRPr lang="nl-NL" sz="2800" b="1" dirty="0" smtClean="0">
              <a:solidFill>
                <a:srgbClr val="0000FF"/>
              </a:solidFill>
            </a:endParaRPr>
          </a:p>
          <a:p>
            <a:pPr marL="0" indent="0">
              <a:buNone/>
            </a:pPr>
            <a:r>
              <a:rPr lang="nl-NL" sz="2800" b="1" i="1" dirty="0" smtClean="0">
                <a:solidFill>
                  <a:srgbClr val="0000FF"/>
                </a:solidFill>
              </a:rPr>
              <a:t>F</a:t>
            </a:r>
            <a:r>
              <a:rPr lang="nl-NL" sz="1800" b="1" i="1" dirty="0" smtClean="0">
                <a:solidFill>
                  <a:srgbClr val="0000FF"/>
                </a:solidFill>
              </a:rPr>
              <a:t>S</a:t>
            </a:r>
            <a:r>
              <a:rPr lang="nl-NL" sz="2800" b="1" i="1" dirty="0" smtClean="0">
                <a:solidFill>
                  <a:srgbClr val="0000FF"/>
                </a:solidFill>
              </a:rPr>
              <a:t> </a:t>
            </a:r>
            <a:r>
              <a:rPr lang="nl-NL" sz="2800" b="1" dirty="0">
                <a:solidFill>
                  <a:srgbClr val="0000FF"/>
                </a:solidFill>
              </a:rPr>
              <a:t>= </a:t>
            </a:r>
            <a:r>
              <a:rPr lang="nl-NL" sz="2800" b="1" dirty="0" smtClean="0">
                <a:solidFill>
                  <a:srgbClr val="0000FF"/>
                </a:solidFill>
              </a:rPr>
              <a:t>600/2 = 300 N = </a:t>
            </a:r>
            <a:r>
              <a:rPr lang="nl-NL" sz="2800" b="1" i="1" dirty="0" smtClean="0">
                <a:solidFill>
                  <a:srgbClr val="FF0000"/>
                </a:solidFill>
              </a:rPr>
              <a:t>F</a:t>
            </a:r>
            <a:r>
              <a:rPr lang="nl-NL" sz="1800" b="1" i="1" dirty="0" smtClean="0">
                <a:solidFill>
                  <a:srgbClr val="FF0000"/>
                </a:solidFill>
              </a:rPr>
              <a:t>H</a:t>
            </a:r>
            <a:endParaRPr lang="nl-NL" sz="2800" b="1" dirty="0" smtClean="0">
              <a:solidFill>
                <a:srgbClr val="FF0000"/>
              </a:solidFill>
            </a:endParaRPr>
          </a:p>
        </p:txBody>
      </p:sp>
      <p:pic>
        <p:nvPicPr>
          <p:cNvPr id="13316" name="Picture 4" descr="rietveld lyceum"/>
          <p:cNvPicPr>
            <a:picLocks noGrp="1" noChangeAspect="1" noChangeArrowheads="1"/>
          </p:cNvPicPr>
          <p:nvPr>
            <p:ph type="clipArt" sz="half" idx="1"/>
          </p:nvPr>
        </p:nvPicPr>
        <p:blipFill>
          <a:blip r:embed="rId2">
            <a:extLst>
              <a:ext uri="{28A0092B-C50C-407E-A947-70E740481C1C}">
                <a14:useLocalDpi xmlns:a14="http://schemas.microsoft.com/office/drawing/2010/main" val="0"/>
              </a:ext>
            </a:extLst>
          </a:blip>
          <a:srcRect/>
          <a:stretch>
            <a:fillRect/>
          </a:stretch>
        </p:blipFill>
        <p:spPr>
          <a:xfrm>
            <a:off x="304800" y="228600"/>
            <a:ext cx="1600200" cy="795338"/>
          </a:xfrm>
        </p:spPr>
      </p:pic>
      <p:sp>
        <p:nvSpPr>
          <p:cNvPr id="13356" name="Rectangle 44"/>
          <p:cNvSpPr>
            <a:spLocks noChangeArrowheads="1"/>
          </p:cNvSpPr>
          <p:nvPr/>
        </p:nvSpPr>
        <p:spPr bwMode="auto">
          <a:xfrm>
            <a:off x="2057400" y="595313"/>
            <a:ext cx="4673600" cy="987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nl-NL" sz="4400" dirty="0" smtClean="0">
                <a:solidFill>
                  <a:schemeClr val="tx2"/>
                </a:solidFill>
              </a:rPr>
              <a:t>Katrollen</a:t>
            </a:r>
            <a:endParaRPr lang="nl-NL" sz="4400" dirty="0">
              <a:solidFill>
                <a:schemeClr val="tx2"/>
              </a:solidFill>
            </a:endParaRPr>
          </a:p>
        </p:txBody>
      </p:sp>
      <p:sp>
        <p:nvSpPr>
          <p:cNvPr id="2" name="Vrije vorm 1"/>
          <p:cNvSpPr/>
          <p:nvPr/>
        </p:nvSpPr>
        <p:spPr>
          <a:xfrm>
            <a:off x="6951998" y="4404806"/>
            <a:ext cx="485775" cy="1131887"/>
          </a:xfrm>
          <a:custGeom>
            <a:avLst/>
            <a:gdLst>
              <a:gd name="connsiteX0" fmla="*/ 723900 w 723900"/>
              <a:gd name="connsiteY0" fmla="*/ 1704975 h 1704975"/>
              <a:gd name="connsiteX1" fmla="*/ 723900 w 723900"/>
              <a:gd name="connsiteY1" fmla="*/ 9525 h 1704975"/>
              <a:gd name="connsiteX2" fmla="*/ 285750 w 723900"/>
              <a:gd name="connsiteY2" fmla="*/ 0 h 1704975"/>
              <a:gd name="connsiteX3" fmla="*/ 238125 w 723900"/>
              <a:gd name="connsiteY3" fmla="*/ 676275 h 1704975"/>
              <a:gd name="connsiteX4" fmla="*/ 0 w 723900"/>
              <a:gd name="connsiteY4" fmla="*/ 781050 h 1704975"/>
              <a:gd name="connsiteX5" fmla="*/ 0 w 723900"/>
              <a:gd name="connsiteY5" fmla="*/ 885825 h 1704975"/>
              <a:gd name="connsiteX6" fmla="*/ 257175 w 723900"/>
              <a:gd name="connsiteY6" fmla="*/ 885825 h 1704975"/>
              <a:gd name="connsiteX7" fmla="*/ 257175 w 723900"/>
              <a:gd name="connsiteY7" fmla="*/ 1704975 h 1704975"/>
              <a:gd name="connsiteX8" fmla="*/ 723900 w 723900"/>
              <a:gd name="connsiteY8" fmla="*/ 1704975 h 1704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23900" h="1704975">
                <a:moveTo>
                  <a:pt x="723900" y="1704975"/>
                </a:moveTo>
                <a:lnTo>
                  <a:pt x="723900" y="9525"/>
                </a:lnTo>
                <a:lnTo>
                  <a:pt x="285750" y="0"/>
                </a:lnTo>
                <a:lnTo>
                  <a:pt x="238125" y="676275"/>
                </a:lnTo>
                <a:lnTo>
                  <a:pt x="0" y="781050"/>
                </a:lnTo>
                <a:lnTo>
                  <a:pt x="0" y="885825"/>
                </a:lnTo>
                <a:lnTo>
                  <a:pt x="257175" y="885825"/>
                </a:lnTo>
                <a:lnTo>
                  <a:pt x="257175" y="1704975"/>
                </a:lnTo>
                <a:lnTo>
                  <a:pt x="723900" y="1704975"/>
                </a:lnTo>
                <a:close/>
              </a:path>
            </a:pathLst>
          </a:custGeom>
          <a:solidFill>
            <a:schemeClr val="accent5">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12" name="Rechte verbindingslijn met pijl 11"/>
          <p:cNvCxnSpPr/>
          <p:nvPr/>
        </p:nvCxnSpPr>
        <p:spPr>
          <a:xfrm>
            <a:off x="7282437" y="5055492"/>
            <a:ext cx="0" cy="1059681"/>
          </a:xfrm>
          <a:prstGeom prst="straightConnector1">
            <a:avLst/>
          </a:prstGeom>
          <a:ln w="38100">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16" name="Tekstvak 15"/>
          <p:cNvSpPr txBox="1"/>
          <p:nvPr/>
        </p:nvSpPr>
        <p:spPr>
          <a:xfrm>
            <a:off x="6717993" y="6016199"/>
            <a:ext cx="1423211" cy="461665"/>
          </a:xfrm>
          <a:prstGeom prst="rect">
            <a:avLst/>
          </a:prstGeom>
          <a:noFill/>
        </p:spPr>
        <p:txBody>
          <a:bodyPr wrap="square" rtlCol="0">
            <a:spAutoFit/>
          </a:bodyPr>
          <a:lstStyle/>
          <a:p>
            <a:r>
              <a:rPr lang="nl-NL" b="1" i="1" dirty="0" err="1" smtClean="0">
                <a:solidFill>
                  <a:srgbClr val="0000FF"/>
                </a:solidFill>
              </a:rPr>
              <a:t>F</a:t>
            </a:r>
            <a:r>
              <a:rPr lang="nl-NL" sz="1800" b="1" i="1" dirty="0" err="1" smtClean="0">
                <a:solidFill>
                  <a:srgbClr val="0000FF"/>
                </a:solidFill>
              </a:rPr>
              <a:t>z</a:t>
            </a:r>
            <a:r>
              <a:rPr lang="nl-NL" sz="1800" b="1" i="1" dirty="0" smtClean="0">
                <a:solidFill>
                  <a:srgbClr val="0000FF"/>
                </a:solidFill>
              </a:rPr>
              <a:t> </a:t>
            </a:r>
            <a:r>
              <a:rPr lang="nl-NL" sz="1800" b="1" dirty="0" smtClean="0">
                <a:solidFill>
                  <a:srgbClr val="0000FF"/>
                </a:solidFill>
              </a:rPr>
              <a:t>= 550 N</a:t>
            </a:r>
            <a:endParaRPr lang="nl-NL" sz="1800" b="1" dirty="0">
              <a:solidFill>
                <a:srgbClr val="0000FF"/>
              </a:solidFill>
            </a:endParaRPr>
          </a:p>
        </p:txBody>
      </p:sp>
      <p:sp>
        <p:nvSpPr>
          <p:cNvPr id="14" name="Ovaal 13"/>
          <p:cNvSpPr/>
          <p:nvPr/>
        </p:nvSpPr>
        <p:spPr>
          <a:xfrm>
            <a:off x="6721943" y="2802607"/>
            <a:ext cx="1077495" cy="1077495"/>
          </a:xfrm>
          <a:prstGeom prst="ellipse">
            <a:avLst/>
          </a:prstGeom>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mtClean="0"/>
              <a:t> </a:t>
            </a:r>
            <a:endParaRPr lang="nl-NL"/>
          </a:p>
        </p:txBody>
      </p:sp>
      <p:cxnSp>
        <p:nvCxnSpPr>
          <p:cNvPr id="17" name="Rechte verbindingslijn 16"/>
          <p:cNvCxnSpPr/>
          <p:nvPr/>
        </p:nvCxnSpPr>
        <p:spPr>
          <a:xfrm flipH="1">
            <a:off x="6158875" y="1089343"/>
            <a:ext cx="2137011" cy="12565"/>
          </a:xfrm>
          <a:prstGeom prst="line">
            <a:avLst/>
          </a:prstGeom>
          <a:ln w="571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8" name="Rechte verbindingslijn 7"/>
          <p:cNvCxnSpPr>
            <a:stCxn id="14" idx="2"/>
            <a:endCxn id="13356" idx="3"/>
          </p:cNvCxnSpPr>
          <p:nvPr/>
        </p:nvCxnSpPr>
        <p:spPr>
          <a:xfrm flipV="1">
            <a:off x="6721943" y="1089026"/>
            <a:ext cx="9057" cy="225232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Rechte verbindingslijn 18"/>
          <p:cNvCxnSpPr/>
          <p:nvPr/>
        </p:nvCxnSpPr>
        <p:spPr>
          <a:xfrm flipV="1">
            <a:off x="7267221" y="4007338"/>
            <a:ext cx="0" cy="46138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Rechte verbindingslijn met pijl 20"/>
          <p:cNvCxnSpPr/>
          <p:nvPr/>
        </p:nvCxnSpPr>
        <p:spPr>
          <a:xfrm flipV="1">
            <a:off x="7796460" y="2406316"/>
            <a:ext cx="0" cy="950841"/>
          </a:xfrm>
          <a:prstGeom prst="straightConnector1">
            <a:avLst/>
          </a:prstGeom>
          <a:ln w="38100">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22" name="Tekstvak 21"/>
          <p:cNvSpPr txBox="1"/>
          <p:nvPr/>
        </p:nvSpPr>
        <p:spPr>
          <a:xfrm>
            <a:off x="7780949" y="2017290"/>
            <a:ext cx="1423211" cy="461665"/>
          </a:xfrm>
          <a:prstGeom prst="rect">
            <a:avLst/>
          </a:prstGeom>
          <a:noFill/>
        </p:spPr>
        <p:txBody>
          <a:bodyPr wrap="square" rtlCol="0">
            <a:spAutoFit/>
          </a:bodyPr>
          <a:lstStyle/>
          <a:p>
            <a:r>
              <a:rPr lang="nl-NL" b="1" i="1" dirty="0" smtClean="0">
                <a:solidFill>
                  <a:srgbClr val="FF0000"/>
                </a:solidFill>
              </a:rPr>
              <a:t>F</a:t>
            </a:r>
            <a:r>
              <a:rPr lang="nl-NL" sz="1800" b="1" i="1" dirty="0" smtClean="0">
                <a:solidFill>
                  <a:srgbClr val="FF0000"/>
                </a:solidFill>
              </a:rPr>
              <a:t>H </a:t>
            </a:r>
            <a:r>
              <a:rPr lang="nl-NL" sz="1800" b="1" dirty="0" smtClean="0">
                <a:solidFill>
                  <a:srgbClr val="FF0000"/>
                </a:solidFill>
              </a:rPr>
              <a:t>= ?</a:t>
            </a:r>
            <a:endParaRPr lang="nl-NL" sz="1800" b="1" dirty="0">
              <a:solidFill>
                <a:srgbClr val="FF0000"/>
              </a:solidFill>
            </a:endParaRPr>
          </a:p>
        </p:txBody>
      </p:sp>
      <p:sp>
        <p:nvSpPr>
          <p:cNvPr id="25" name="Tekstvak 24"/>
          <p:cNvSpPr txBox="1"/>
          <p:nvPr/>
        </p:nvSpPr>
        <p:spPr>
          <a:xfrm>
            <a:off x="6154087" y="3874710"/>
            <a:ext cx="1225964" cy="461665"/>
          </a:xfrm>
          <a:prstGeom prst="rect">
            <a:avLst/>
          </a:prstGeom>
          <a:noFill/>
        </p:spPr>
        <p:txBody>
          <a:bodyPr wrap="square" rtlCol="0">
            <a:spAutoFit/>
          </a:bodyPr>
          <a:lstStyle/>
          <a:p>
            <a:r>
              <a:rPr lang="nl-NL" b="1" i="1" dirty="0" err="1" smtClean="0">
                <a:solidFill>
                  <a:srgbClr val="0000FF"/>
                </a:solidFill>
              </a:rPr>
              <a:t>F</a:t>
            </a:r>
            <a:r>
              <a:rPr lang="nl-NL" sz="1800" b="1" i="1" dirty="0" err="1" smtClean="0">
                <a:solidFill>
                  <a:srgbClr val="0000FF"/>
                </a:solidFill>
              </a:rPr>
              <a:t>z</a:t>
            </a:r>
            <a:r>
              <a:rPr lang="nl-NL" sz="1800" b="1" i="1" dirty="0" smtClean="0">
                <a:solidFill>
                  <a:srgbClr val="0000FF"/>
                </a:solidFill>
              </a:rPr>
              <a:t> </a:t>
            </a:r>
            <a:r>
              <a:rPr lang="nl-NL" sz="1800" b="1" dirty="0" smtClean="0">
                <a:solidFill>
                  <a:srgbClr val="0000FF"/>
                </a:solidFill>
              </a:rPr>
              <a:t>= 50 N</a:t>
            </a:r>
            <a:endParaRPr lang="nl-NL" sz="1800" b="1" dirty="0">
              <a:solidFill>
                <a:srgbClr val="0000FF"/>
              </a:solidFill>
            </a:endParaRPr>
          </a:p>
        </p:txBody>
      </p:sp>
      <p:sp>
        <p:nvSpPr>
          <p:cNvPr id="24" name="Rechthoek 23"/>
          <p:cNvSpPr/>
          <p:nvPr/>
        </p:nvSpPr>
        <p:spPr>
          <a:xfrm>
            <a:off x="7176989" y="3244351"/>
            <a:ext cx="180471" cy="762987"/>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23" name="Rechte verbindingslijn met pijl 22"/>
          <p:cNvCxnSpPr/>
          <p:nvPr/>
        </p:nvCxnSpPr>
        <p:spPr>
          <a:xfrm flipH="1">
            <a:off x="7267221" y="3477221"/>
            <a:ext cx="928" cy="397744"/>
          </a:xfrm>
          <a:prstGeom prst="straightConnector1">
            <a:avLst/>
          </a:prstGeom>
          <a:ln w="38100">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4" name="Ovaal 3"/>
          <p:cNvSpPr/>
          <p:nvPr/>
        </p:nvSpPr>
        <p:spPr>
          <a:xfrm>
            <a:off x="7218324" y="3322014"/>
            <a:ext cx="97803" cy="9780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20" name="Rechte verbindingslijn met pijl 19"/>
          <p:cNvCxnSpPr/>
          <p:nvPr/>
        </p:nvCxnSpPr>
        <p:spPr>
          <a:xfrm flipV="1">
            <a:off x="6726471" y="2420074"/>
            <a:ext cx="0" cy="950841"/>
          </a:xfrm>
          <a:prstGeom prst="straightConnector1">
            <a:avLst/>
          </a:prstGeom>
          <a:ln w="38100">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26" name="Tekstvak 25"/>
          <p:cNvSpPr txBox="1"/>
          <p:nvPr/>
        </p:nvSpPr>
        <p:spPr>
          <a:xfrm>
            <a:off x="7796460" y="2571774"/>
            <a:ext cx="1423211" cy="461665"/>
          </a:xfrm>
          <a:prstGeom prst="rect">
            <a:avLst/>
          </a:prstGeom>
          <a:noFill/>
        </p:spPr>
        <p:txBody>
          <a:bodyPr wrap="square" rtlCol="0">
            <a:spAutoFit/>
          </a:bodyPr>
          <a:lstStyle/>
          <a:p>
            <a:r>
              <a:rPr lang="nl-NL" b="1" i="1" dirty="0" smtClean="0">
                <a:solidFill>
                  <a:srgbClr val="0000FF"/>
                </a:solidFill>
              </a:rPr>
              <a:t>F</a:t>
            </a:r>
            <a:r>
              <a:rPr lang="nl-NL" sz="1800" b="1" i="1" dirty="0" smtClean="0">
                <a:solidFill>
                  <a:srgbClr val="0000FF"/>
                </a:solidFill>
              </a:rPr>
              <a:t>S </a:t>
            </a:r>
            <a:r>
              <a:rPr lang="nl-NL" sz="1800" b="1" dirty="0" smtClean="0">
                <a:solidFill>
                  <a:srgbClr val="0000FF"/>
                </a:solidFill>
              </a:rPr>
              <a:t>= ?</a:t>
            </a:r>
            <a:endParaRPr lang="nl-NL" sz="1800" b="1" dirty="0">
              <a:solidFill>
                <a:srgbClr val="0000FF"/>
              </a:solidFill>
            </a:endParaRPr>
          </a:p>
        </p:txBody>
      </p:sp>
      <p:sp>
        <p:nvSpPr>
          <p:cNvPr id="27" name="Tekstvak 26"/>
          <p:cNvSpPr txBox="1"/>
          <p:nvPr/>
        </p:nvSpPr>
        <p:spPr>
          <a:xfrm>
            <a:off x="5886067" y="2111590"/>
            <a:ext cx="1423211" cy="461665"/>
          </a:xfrm>
          <a:prstGeom prst="rect">
            <a:avLst/>
          </a:prstGeom>
          <a:noFill/>
        </p:spPr>
        <p:txBody>
          <a:bodyPr wrap="square" rtlCol="0">
            <a:spAutoFit/>
          </a:bodyPr>
          <a:lstStyle/>
          <a:p>
            <a:r>
              <a:rPr lang="nl-NL" b="1" i="1" dirty="0" smtClean="0">
                <a:solidFill>
                  <a:srgbClr val="0000FF"/>
                </a:solidFill>
              </a:rPr>
              <a:t>F</a:t>
            </a:r>
            <a:r>
              <a:rPr lang="nl-NL" sz="1800" b="1" i="1" dirty="0" smtClean="0">
                <a:solidFill>
                  <a:srgbClr val="0000FF"/>
                </a:solidFill>
              </a:rPr>
              <a:t>S </a:t>
            </a:r>
            <a:r>
              <a:rPr lang="nl-NL" sz="1800" b="1" dirty="0" smtClean="0">
                <a:solidFill>
                  <a:srgbClr val="0000FF"/>
                </a:solidFill>
              </a:rPr>
              <a:t>= ?</a:t>
            </a:r>
            <a:endParaRPr lang="nl-NL" sz="1800" b="1" dirty="0">
              <a:solidFill>
                <a:srgbClr val="0000FF"/>
              </a:solidFill>
            </a:endParaRPr>
          </a:p>
        </p:txBody>
      </p:sp>
      <p:cxnSp>
        <p:nvCxnSpPr>
          <p:cNvPr id="7" name="Rechte verbindingslijn 6"/>
          <p:cNvCxnSpPr/>
          <p:nvPr/>
        </p:nvCxnSpPr>
        <p:spPr>
          <a:xfrm flipV="1">
            <a:off x="6645800" y="2695074"/>
            <a:ext cx="169397" cy="107534"/>
          </a:xfrm>
          <a:prstGeom prst="line">
            <a:avLst/>
          </a:prstGeom>
          <a:ln w="38100">
            <a:solidFill>
              <a:srgbClr val="0000FF"/>
            </a:solidFill>
          </a:ln>
        </p:spPr>
        <p:style>
          <a:lnRef idx="1">
            <a:schemeClr val="accent1"/>
          </a:lnRef>
          <a:fillRef idx="0">
            <a:schemeClr val="accent1"/>
          </a:fillRef>
          <a:effectRef idx="0">
            <a:schemeClr val="accent1"/>
          </a:effectRef>
          <a:fontRef idx="minor">
            <a:schemeClr val="tx1"/>
          </a:fontRef>
        </p:style>
      </p:cxnSp>
      <p:cxnSp>
        <p:nvCxnSpPr>
          <p:cNvPr id="28" name="Rechte verbindingslijn 27"/>
          <p:cNvCxnSpPr/>
          <p:nvPr/>
        </p:nvCxnSpPr>
        <p:spPr>
          <a:xfrm flipV="1">
            <a:off x="6650172" y="2802607"/>
            <a:ext cx="169397" cy="113174"/>
          </a:xfrm>
          <a:prstGeom prst="line">
            <a:avLst/>
          </a:prstGeom>
          <a:ln w="38100">
            <a:solidFill>
              <a:srgbClr val="0000FF"/>
            </a:solidFill>
          </a:ln>
        </p:spPr>
        <p:style>
          <a:lnRef idx="1">
            <a:schemeClr val="accent1"/>
          </a:lnRef>
          <a:fillRef idx="0">
            <a:schemeClr val="accent1"/>
          </a:fillRef>
          <a:effectRef idx="0">
            <a:schemeClr val="accent1"/>
          </a:effectRef>
          <a:fontRef idx="minor">
            <a:schemeClr val="tx1"/>
          </a:fontRef>
        </p:style>
      </p:cxnSp>
      <p:cxnSp>
        <p:nvCxnSpPr>
          <p:cNvPr id="29" name="Rechte verbindingslijn 28"/>
          <p:cNvCxnSpPr/>
          <p:nvPr/>
        </p:nvCxnSpPr>
        <p:spPr>
          <a:xfrm flipV="1">
            <a:off x="7698335" y="2695074"/>
            <a:ext cx="169397" cy="107534"/>
          </a:xfrm>
          <a:prstGeom prst="line">
            <a:avLst/>
          </a:prstGeom>
          <a:ln w="38100">
            <a:solidFill>
              <a:srgbClr val="0000FF"/>
            </a:solidFill>
          </a:ln>
        </p:spPr>
        <p:style>
          <a:lnRef idx="1">
            <a:schemeClr val="accent1"/>
          </a:lnRef>
          <a:fillRef idx="0">
            <a:schemeClr val="accent1"/>
          </a:fillRef>
          <a:effectRef idx="0">
            <a:schemeClr val="accent1"/>
          </a:effectRef>
          <a:fontRef idx="minor">
            <a:schemeClr val="tx1"/>
          </a:fontRef>
        </p:style>
      </p:cxnSp>
      <p:cxnSp>
        <p:nvCxnSpPr>
          <p:cNvPr id="30" name="Rechte verbindingslijn 29"/>
          <p:cNvCxnSpPr/>
          <p:nvPr/>
        </p:nvCxnSpPr>
        <p:spPr>
          <a:xfrm flipV="1">
            <a:off x="7714739" y="2802607"/>
            <a:ext cx="169397" cy="113174"/>
          </a:xfrm>
          <a:prstGeom prst="line">
            <a:avLst/>
          </a:prstGeom>
          <a:ln w="38100">
            <a:solidFill>
              <a:srgbClr val="0000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6479269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voettekst 5"/>
          <p:cNvSpPr>
            <a:spLocks noGrp="1"/>
          </p:cNvSpPr>
          <p:nvPr>
            <p:ph type="ftr" sz="quarter" idx="11"/>
          </p:nvPr>
        </p:nvSpPr>
        <p:spPr/>
        <p:txBody>
          <a:bodyPr/>
          <a:lstStyle/>
          <a:p>
            <a:r>
              <a:rPr lang="nl-NL"/>
              <a:t>G.Hoeksema Rietveld Lyceum Doetinchem</a:t>
            </a:r>
          </a:p>
        </p:txBody>
      </p:sp>
      <p:sp>
        <p:nvSpPr>
          <p:cNvPr id="6" name="Tijdelijke aanduiding voor dianummer 6"/>
          <p:cNvSpPr>
            <a:spLocks noGrp="1"/>
          </p:cNvSpPr>
          <p:nvPr>
            <p:ph type="sldNum" sz="quarter" idx="12"/>
          </p:nvPr>
        </p:nvSpPr>
        <p:spPr/>
        <p:txBody>
          <a:bodyPr/>
          <a:lstStyle/>
          <a:p>
            <a:fld id="{72147780-0E19-4C61-831D-767214E90231}" type="slidenum">
              <a:rPr lang="nl-NL"/>
              <a:pPr/>
              <a:t>22</a:t>
            </a:fld>
            <a:endParaRPr lang="nl-NL"/>
          </a:p>
        </p:txBody>
      </p:sp>
      <p:sp>
        <p:nvSpPr>
          <p:cNvPr id="13315" name="Rectangle 3"/>
          <p:cNvSpPr>
            <a:spLocks noGrp="1" noChangeArrowheads="1"/>
          </p:cNvSpPr>
          <p:nvPr>
            <p:ph type="body" sz="half" idx="2"/>
          </p:nvPr>
        </p:nvSpPr>
        <p:spPr>
          <a:xfrm>
            <a:off x="409074" y="1557337"/>
            <a:ext cx="6137642" cy="4535455"/>
          </a:xfrm>
          <a:ln>
            <a:noFill/>
          </a:ln>
        </p:spPr>
        <p:txBody>
          <a:bodyPr/>
          <a:lstStyle/>
          <a:p>
            <a:r>
              <a:rPr lang="nl-NL" sz="2800" b="1" dirty="0" smtClean="0">
                <a:solidFill>
                  <a:srgbClr val="0000FF"/>
                </a:solidFill>
              </a:rPr>
              <a:t>Een los katrol</a:t>
            </a:r>
          </a:p>
          <a:p>
            <a:r>
              <a:rPr lang="nl-NL" sz="2800" dirty="0" smtClean="0"/>
              <a:t>We gaan de piano 50 cm optillen.</a:t>
            </a:r>
            <a:endParaRPr lang="nl-NL" sz="2800" dirty="0"/>
          </a:p>
          <a:p>
            <a:pPr marL="514350" indent="-514350">
              <a:buFont typeface="+mj-lt"/>
              <a:buAutoNum type="alphaUcPeriod" startAt="3"/>
            </a:pPr>
            <a:r>
              <a:rPr lang="nl-NL" sz="2800" b="1" i="1" dirty="0" smtClean="0"/>
              <a:t>Hoe groot is de kracht op het plafond?</a:t>
            </a:r>
          </a:p>
          <a:p>
            <a:pPr marL="0" indent="0">
              <a:buNone/>
            </a:pPr>
            <a:r>
              <a:rPr lang="nl-NL" sz="2800" b="1" i="1" dirty="0" smtClean="0">
                <a:solidFill>
                  <a:srgbClr val="0000FF"/>
                </a:solidFill>
              </a:rPr>
              <a:t>Bedenk nu zelf het antwoord!</a:t>
            </a:r>
          </a:p>
        </p:txBody>
      </p:sp>
      <p:pic>
        <p:nvPicPr>
          <p:cNvPr id="13316" name="Picture 4" descr="rietveld lyceum"/>
          <p:cNvPicPr>
            <a:picLocks noGrp="1" noChangeAspect="1" noChangeArrowheads="1"/>
          </p:cNvPicPr>
          <p:nvPr>
            <p:ph type="clipArt" sz="half" idx="1"/>
          </p:nvPr>
        </p:nvPicPr>
        <p:blipFill>
          <a:blip r:embed="rId2">
            <a:extLst>
              <a:ext uri="{28A0092B-C50C-407E-A947-70E740481C1C}">
                <a14:useLocalDpi xmlns:a14="http://schemas.microsoft.com/office/drawing/2010/main" val="0"/>
              </a:ext>
            </a:extLst>
          </a:blip>
          <a:srcRect/>
          <a:stretch>
            <a:fillRect/>
          </a:stretch>
        </p:blipFill>
        <p:spPr>
          <a:xfrm>
            <a:off x="304800" y="228600"/>
            <a:ext cx="1600200" cy="795338"/>
          </a:xfrm>
        </p:spPr>
      </p:pic>
      <p:sp>
        <p:nvSpPr>
          <p:cNvPr id="13356" name="Rectangle 44"/>
          <p:cNvSpPr>
            <a:spLocks noChangeArrowheads="1"/>
          </p:cNvSpPr>
          <p:nvPr/>
        </p:nvSpPr>
        <p:spPr bwMode="auto">
          <a:xfrm>
            <a:off x="2057400" y="595313"/>
            <a:ext cx="4673600" cy="987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nl-NL" sz="4400" dirty="0" smtClean="0">
                <a:solidFill>
                  <a:schemeClr val="tx2"/>
                </a:solidFill>
              </a:rPr>
              <a:t>Katrollen</a:t>
            </a:r>
            <a:endParaRPr lang="nl-NL" sz="4400" dirty="0">
              <a:solidFill>
                <a:schemeClr val="tx2"/>
              </a:solidFill>
            </a:endParaRPr>
          </a:p>
        </p:txBody>
      </p:sp>
      <p:sp>
        <p:nvSpPr>
          <p:cNvPr id="2" name="Vrije vorm 1"/>
          <p:cNvSpPr/>
          <p:nvPr/>
        </p:nvSpPr>
        <p:spPr>
          <a:xfrm>
            <a:off x="6951998" y="4404806"/>
            <a:ext cx="485775" cy="1131887"/>
          </a:xfrm>
          <a:custGeom>
            <a:avLst/>
            <a:gdLst>
              <a:gd name="connsiteX0" fmla="*/ 723900 w 723900"/>
              <a:gd name="connsiteY0" fmla="*/ 1704975 h 1704975"/>
              <a:gd name="connsiteX1" fmla="*/ 723900 w 723900"/>
              <a:gd name="connsiteY1" fmla="*/ 9525 h 1704975"/>
              <a:gd name="connsiteX2" fmla="*/ 285750 w 723900"/>
              <a:gd name="connsiteY2" fmla="*/ 0 h 1704975"/>
              <a:gd name="connsiteX3" fmla="*/ 238125 w 723900"/>
              <a:gd name="connsiteY3" fmla="*/ 676275 h 1704975"/>
              <a:gd name="connsiteX4" fmla="*/ 0 w 723900"/>
              <a:gd name="connsiteY4" fmla="*/ 781050 h 1704975"/>
              <a:gd name="connsiteX5" fmla="*/ 0 w 723900"/>
              <a:gd name="connsiteY5" fmla="*/ 885825 h 1704975"/>
              <a:gd name="connsiteX6" fmla="*/ 257175 w 723900"/>
              <a:gd name="connsiteY6" fmla="*/ 885825 h 1704975"/>
              <a:gd name="connsiteX7" fmla="*/ 257175 w 723900"/>
              <a:gd name="connsiteY7" fmla="*/ 1704975 h 1704975"/>
              <a:gd name="connsiteX8" fmla="*/ 723900 w 723900"/>
              <a:gd name="connsiteY8" fmla="*/ 1704975 h 1704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23900" h="1704975">
                <a:moveTo>
                  <a:pt x="723900" y="1704975"/>
                </a:moveTo>
                <a:lnTo>
                  <a:pt x="723900" y="9525"/>
                </a:lnTo>
                <a:lnTo>
                  <a:pt x="285750" y="0"/>
                </a:lnTo>
                <a:lnTo>
                  <a:pt x="238125" y="676275"/>
                </a:lnTo>
                <a:lnTo>
                  <a:pt x="0" y="781050"/>
                </a:lnTo>
                <a:lnTo>
                  <a:pt x="0" y="885825"/>
                </a:lnTo>
                <a:lnTo>
                  <a:pt x="257175" y="885825"/>
                </a:lnTo>
                <a:lnTo>
                  <a:pt x="257175" y="1704975"/>
                </a:lnTo>
                <a:lnTo>
                  <a:pt x="723900" y="1704975"/>
                </a:lnTo>
                <a:close/>
              </a:path>
            </a:pathLst>
          </a:custGeom>
          <a:solidFill>
            <a:schemeClr val="accent5">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12" name="Rechte verbindingslijn met pijl 11"/>
          <p:cNvCxnSpPr/>
          <p:nvPr/>
        </p:nvCxnSpPr>
        <p:spPr>
          <a:xfrm>
            <a:off x="7282437" y="5055492"/>
            <a:ext cx="0" cy="1059681"/>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6" name="Tekstvak 15"/>
          <p:cNvSpPr txBox="1"/>
          <p:nvPr/>
        </p:nvSpPr>
        <p:spPr>
          <a:xfrm>
            <a:off x="6717993" y="6016199"/>
            <a:ext cx="1423211" cy="461665"/>
          </a:xfrm>
          <a:prstGeom prst="rect">
            <a:avLst/>
          </a:prstGeom>
          <a:noFill/>
        </p:spPr>
        <p:txBody>
          <a:bodyPr wrap="square" rtlCol="0">
            <a:spAutoFit/>
          </a:bodyPr>
          <a:lstStyle/>
          <a:p>
            <a:r>
              <a:rPr lang="nl-NL" b="1" i="1" dirty="0" err="1" smtClean="0">
                <a:solidFill>
                  <a:srgbClr val="FF0000"/>
                </a:solidFill>
              </a:rPr>
              <a:t>F</a:t>
            </a:r>
            <a:r>
              <a:rPr lang="nl-NL" sz="1800" b="1" i="1" dirty="0" err="1" smtClean="0">
                <a:solidFill>
                  <a:srgbClr val="FF0000"/>
                </a:solidFill>
              </a:rPr>
              <a:t>z</a:t>
            </a:r>
            <a:r>
              <a:rPr lang="nl-NL" sz="1800" b="1" i="1" dirty="0" smtClean="0">
                <a:solidFill>
                  <a:srgbClr val="FF0000"/>
                </a:solidFill>
              </a:rPr>
              <a:t> </a:t>
            </a:r>
            <a:r>
              <a:rPr lang="nl-NL" sz="1800" b="1" dirty="0" smtClean="0">
                <a:solidFill>
                  <a:srgbClr val="FF0000"/>
                </a:solidFill>
              </a:rPr>
              <a:t>= 550 N</a:t>
            </a:r>
            <a:endParaRPr lang="nl-NL" sz="1800" b="1" dirty="0">
              <a:solidFill>
                <a:srgbClr val="FF0000"/>
              </a:solidFill>
            </a:endParaRPr>
          </a:p>
        </p:txBody>
      </p:sp>
      <p:sp>
        <p:nvSpPr>
          <p:cNvPr id="14" name="Ovaal 13"/>
          <p:cNvSpPr/>
          <p:nvPr/>
        </p:nvSpPr>
        <p:spPr>
          <a:xfrm>
            <a:off x="6721943" y="2802607"/>
            <a:ext cx="1077495" cy="1077495"/>
          </a:xfrm>
          <a:prstGeom prst="ellipse">
            <a:avLst/>
          </a:prstGeom>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mtClean="0"/>
              <a:t> </a:t>
            </a:r>
            <a:endParaRPr lang="nl-NL"/>
          </a:p>
        </p:txBody>
      </p:sp>
      <p:cxnSp>
        <p:nvCxnSpPr>
          <p:cNvPr id="17" name="Rechte verbindingslijn 16"/>
          <p:cNvCxnSpPr/>
          <p:nvPr/>
        </p:nvCxnSpPr>
        <p:spPr>
          <a:xfrm flipH="1">
            <a:off x="6158875" y="1089343"/>
            <a:ext cx="2137011" cy="12565"/>
          </a:xfrm>
          <a:prstGeom prst="line">
            <a:avLst/>
          </a:prstGeom>
          <a:ln w="571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8" name="Rechte verbindingslijn 7"/>
          <p:cNvCxnSpPr>
            <a:stCxn id="14" idx="2"/>
            <a:endCxn id="13356" idx="3"/>
          </p:cNvCxnSpPr>
          <p:nvPr/>
        </p:nvCxnSpPr>
        <p:spPr>
          <a:xfrm flipV="1">
            <a:off x="6721943" y="1089026"/>
            <a:ext cx="9057" cy="225232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Rechte verbindingslijn 18"/>
          <p:cNvCxnSpPr/>
          <p:nvPr/>
        </p:nvCxnSpPr>
        <p:spPr>
          <a:xfrm flipV="1">
            <a:off x="7267221" y="4007338"/>
            <a:ext cx="0" cy="46138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Rechte verbindingslijn met pijl 20"/>
          <p:cNvCxnSpPr/>
          <p:nvPr/>
        </p:nvCxnSpPr>
        <p:spPr>
          <a:xfrm flipV="1">
            <a:off x="7796460" y="2406316"/>
            <a:ext cx="0" cy="950841"/>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2" name="Tekstvak 21"/>
          <p:cNvSpPr txBox="1"/>
          <p:nvPr/>
        </p:nvSpPr>
        <p:spPr>
          <a:xfrm>
            <a:off x="7780949" y="2017290"/>
            <a:ext cx="1423211" cy="461665"/>
          </a:xfrm>
          <a:prstGeom prst="rect">
            <a:avLst/>
          </a:prstGeom>
          <a:noFill/>
        </p:spPr>
        <p:txBody>
          <a:bodyPr wrap="square" rtlCol="0">
            <a:spAutoFit/>
          </a:bodyPr>
          <a:lstStyle/>
          <a:p>
            <a:r>
              <a:rPr lang="nl-NL" b="1" i="1" dirty="0" smtClean="0">
                <a:solidFill>
                  <a:srgbClr val="FF0000"/>
                </a:solidFill>
              </a:rPr>
              <a:t>F</a:t>
            </a:r>
            <a:r>
              <a:rPr lang="nl-NL" sz="1800" b="1" i="1" dirty="0" smtClean="0">
                <a:solidFill>
                  <a:srgbClr val="FF0000"/>
                </a:solidFill>
              </a:rPr>
              <a:t>H </a:t>
            </a:r>
            <a:r>
              <a:rPr lang="nl-NL" sz="1800" b="1" dirty="0" smtClean="0">
                <a:solidFill>
                  <a:srgbClr val="FF0000"/>
                </a:solidFill>
              </a:rPr>
              <a:t>= 300 N</a:t>
            </a:r>
            <a:endParaRPr lang="nl-NL" sz="1800" b="1" dirty="0">
              <a:solidFill>
                <a:srgbClr val="FF0000"/>
              </a:solidFill>
            </a:endParaRPr>
          </a:p>
        </p:txBody>
      </p:sp>
      <p:sp>
        <p:nvSpPr>
          <p:cNvPr id="25" name="Tekstvak 24"/>
          <p:cNvSpPr txBox="1"/>
          <p:nvPr/>
        </p:nvSpPr>
        <p:spPr>
          <a:xfrm>
            <a:off x="6154087" y="3874710"/>
            <a:ext cx="1225964" cy="461665"/>
          </a:xfrm>
          <a:prstGeom prst="rect">
            <a:avLst/>
          </a:prstGeom>
          <a:noFill/>
        </p:spPr>
        <p:txBody>
          <a:bodyPr wrap="square" rtlCol="0">
            <a:spAutoFit/>
          </a:bodyPr>
          <a:lstStyle/>
          <a:p>
            <a:r>
              <a:rPr lang="nl-NL" b="1" i="1" dirty="0" err="1" smtClean="0">
                <a:solidFill>
                  <a:srgbClr val="FF0000"/>
                </a:solidFill>
              </a:rPr>
              <a:t>F</a:t>
            </a:r>
            <a:r>
              <a:rPr lang="nl-NL" sz="1800" b="1" i="1" dirty="0" err="1" smtClean="0">
                <a:solidFill>
                  <a:srgbClr val="FF0000"/>
                </a:solidFill>
              </a:rPr>
              <a:t>z</a:t>
            </a:r>
            <a:r>
              <a:rPr lang="nl-NL" sz="1800" b="1" i="1" dirty="0" smtClean="0">
                <a:solidFill>
                  <a:srgbClr val="FF0000"/>
                </a:solidFill>
              </a:rPr>
              <a:t> </a:t>
            </a:r>
            <a:r>
              <a:rPr lang="nl-NL" sz="1800" b="1" dirty="0" smtClean="0">
                <a:solidFill>
                  <a:srgbClr val="FF0000"/>
                </a:solidFill>
              </a:rPr>
              <a:t>= 50 N</a:t>
            </a:r>
            <a:endParaRPr lang="nl-NL" sz="1800" b="1" dirty="0">
              <a:solidFill>
                <a:srgbClr val="FF0000"/>
              </a:solidFill>
            </a:endParaRPr>
          </a:p>
        </p:txBody>
      </p:sp>
      <p:sp>
        <p:nvSpPr>
          <p:cNvPr id="24" name="Rechthoek 23"/>
          <p:cNvSpPr/>
          <p:nvPr/>
        </p:nvSpPr>
        <p:spPr>
          <a:xfrm>
            <a:off x="7176989" y="3244351"/>
            <a:ext cx="180471" cy="762987"/>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23" name="Rechte verbindingslijn met pijl 22"/>
          <p:cNvCxnSpPr/>
          <p:nvPr/>
        </p:nvCxnSpPr>
        <p:spPr>
          <a:xfrm flipH="1">
            <a:off x="7267221" y="3477221"/>
            <a:ext cx="928" cy="397744"/>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 name="Ovaal 3"/>
          <p:cNvSpPr/>
          <p:nvPr/>
        </p:nvSpPr>
        <p:spPr>
          <a:xfrm>
            <a:off x="7218324" y="3322014"/>
            <a:ext cx="97803" cy="9780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217457406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voettekst 5"/>
          <p:cNvSpPr>
            <a:spLocks noGrp="1"/>
          </p:cNvSpPr>
          <p:nvPr>
            <p:ph type="ftr" sz="quarter" idx="11"/>
          </p:nvPr>
        </p:nvSpPr>
        <p:spPr/>
        <p:txBody>
          <a:bodyPr/>
          <a:lstStyle/>
          <a:p>
            <a:r>
              <a:rPr lang="nl-NL"/>
              <a:t>G.Hoeksema Rietveld Lyceum Doetinchem</a:t>
            </a:r>
          </a:p>
        </p:txBody>
      </p:sp>
      <p:sp>
        <p:nvSpPr>
          <p:cNvPr id="6" name="Tijdelijke aanduiding voor dianummer 6"/>
          <p:cNvSpPr>
            <a:spLocks noGrp="1"/>
          </p:cNvSpPr>
          <p:nvPr>
            <p:ph type="sldNum" sz="quarter" idx="12"/>
          </p:nvPr>
        </p:nvSpPr>
        <p:spPr/>
        <p:txBody>
          <a:bodyPr/>
          <a:lstStyle/>
          <a:p>
            <a:fld id="{72147780-0E19-4C61-831D-767214E90231}" type="slidenum">
              <a:rPr lang="nl-NL"/>
              <a:pPr/>
              <a:t>23</a:t>
            </a:fld>
            <a:endParaRPr lang="nl-NL"/>
          </a:p>
        </p:txBody>
      </p:sp>
      <p:sp>
        <p:nvSpPr>
          <p:cNvPr id="13315" name="Rectangle 3"/>
          <p:cNvSpPr>
            <a:spLocks noGrp="1" noChangeArrowheads="1"/>
          </p:cNvSpPr>
          <p:nvPr>
            <p:ph type="body" sz="half" idx="2"/>
          </p:nvPr>
        </p:nvSpPr>
        <p:spPr>
          <a:xfrm>
            <a:off x="409074" y="1557337"/>
            <a:ext cx="6137642" cy="4535455"/>
          </a:xfrm>
          <a:ln>
            <a:noFill/>
          </a:ln>
        </p:spPr>
        <p:txBody>
          <a:bodyPr/>
          <a:lstStyle/>
          <a:p>
            <a:r>
              <a:rPr lang="nl-NL" sz="2800" b="1" dirty="0" smtClean="0">
                <a:solidFill>
                  <a:srgbClr val="0000FF"/>
                </a:solidFill>
              </a:rPr>
              <a:t>Een los katrol</a:t>
            </a:r>
          </a:p>
          <a:p>
            <a:r>
              <a:rPr lang="nl-NL" sz="2800" dirty="0" smtClean="0"/>
              <a:t>We gaan de piano 50 cm optillen.</a:t>
            </a:r>
            <a:endParaRPr lang="nl-NL" sz="2800" dirty="0"/>
          </a:p>
          <a:p>
            <a:pPr marL="514350" indent="-514350">
              <a:buFont typeface="+mj-lt"/>
              <a:buAutoNum type="alphaUcPeriod" startAt="3"/>
            </a:pPr>
            <a:r>
              <a:rPr lang="nl-NL" sz="2800" b="1" i="1" dirty="0" smtClean="0"/>
              <a:t>Hoe groot is de kracht op het plafond?</a:t>
            </a:r>
          </a:p>
          <a:p>
            <a:pPr marL="0" indent="0">
              <a:buNone/>
            </a:pPr>
            <a:r>
              <a:rPr lang="nl-NL" sz="2800" b="1" i="1" dirty="0" smtClean="0">
                <a:solidFill>
                  <a:srgbClr val="0000FF"/>
                </a:solidFill>
              </a:rPr>
              <a:t>F</a:t>
            </a:r>
            <a:r>
              <a:rPr lang="nl-NL" sz="1800" b="1" i="1" dirty="0" smtClean="0">
                <a:solidFill>
                  <a:srgbClr val="0000FF"/>
                </a:solidFill>
              </a:rPr>
              <a:t>P</a:t>
            </a:r>
            <a:r>
              <a:rPr lang="nl-NL" sz="2800" b="1" i="1" dirty="0" smtClean="0">
                <a:solidFill>
                  <a:srgbClr val="0000FF"/>
                </a:solidFill>
              </a:rPr>
              <a:t> </a:t>
            </a:r>
            <a:r>
              <a:rPr lang="nl-NL" sz="2800" b="1" dirty="0">
                <a:solidFill>
                  <a:srgbClr val="0000FF"/>
                </a:solidFill>
              </a:rPr>
              <a:t>= </a:t>
            </a:r>
            <a:r>
              <a:rPr lang="nl-NL" sz="2800" b="1" i="1" dirty="0">
                <a:solidFill>
                  <a:srgbClr val="FF0000"/>
                </a:solidFill>
              </a:rPr>
              <a:t>F</a:t>
            </a:r>
            <a:r>
              <a:rPr lang="nl-NL" sz="1800" b="1" i="1" dirty="0">
                <a:solidFill>
                  <a:srgbClr val="FF0000"/>
                </a:solidFill>
              </a:rPr>
              <a:t>S</a:t>
            </a:r>
            <a:r>
              <a:rPr lang="nl-NL" sz="2800" b="1" i="1" dirty="0">
                <a:solidFill>
                  <a:srgbClr val="0000FF"/>
                </a:solidFill>
              </a:rPr>
              <a:t> </a:t>
            </a:r>
            <a:r>
              <a:rPr lang="nl-NL" sz="2800" b="1" dirty="0" smtClean="0">
                <a:solidFill>
                  <a:srgbClr val="0000FF"/>
                </a:solidFill>
              </a:rPr>
              <a:t>= </a:t>
            </a:r>
            <a:r>
              <a:rPr lang="nl-NL" sz="2800" b="1" dirty="0">
                <a:solidFill>
                  <a:srgbClr val="0000FF"/>
                </a:solidFill>
              </a:rPr>
              <a:t>300 </a:t>
            </a:r>
            <a:r>
              <a:rPr lang="nl-NL" sz="2800" b="1" dirty="0" smtClean="0">
                <a:solidFill>
                  <a:srgbClr val="0000FF"/>
                </a:solidFill>
              </a:rPr>
              <a:t>N </a:t>
            </a:r>
            <a:r>
              <a:rPr lang="nl-NL" sz="2800" b="1" dirty="0" smtClean="0">
                <a:solidFill>
                  <a:schemeClr val="tx2"/>
                </a:solidFill>
              </a:rPr>
              <a:t>(= </a:t>
            </a:r>
            <a:r>
              <a:rPr lang="nl-NL" sz="2800" b="1" i="1" dirty="0" smtClean="0">
                <a:solidFill>
                  <a:schemeClr val="tx2"/>
                </a:solidFill>
              </a:rPr>
              <a:t>F</a:t>
            </a:r>
            <a:r>
              <a:rPr lang="nl-NL" sz="1800" b="1" i="1" dirty="0" smtClean="0">
                <a:solidFill>
                  <a:schemeClr val="tx2"/>
                </a:solidFill>
              </a:rPr>
              <a:t>H</a:t>
            </a:r>
            <a:r>
              <a:rPr lang="nl-NL" sz="2800" b="1" dirty="0" smtClean="0">
                <a:solidFill>
                  <a:schemeClr val="tx2"/>
                </a:solidFill>
              </a:rPr>
              <a:t>)</a:t>
            </a:r>
          </a:p>
          <a:p>
            <a:pPr marL="0" indent="0">
              <a:buNone/>
            </a:pPr>
            <a:endParaRPr lang="nl-NL" sz="2800" b="1" i="1" dirty="0" smtClean="0"/>
          </a:p>
        </p:txBody>
      </p:sp>
      <p:pic>
        <p:nvPicPr>
          <p:cNvPr id="13316" name="Picture 4" descr="rietveld lyceum"/>
          <p:cNvPicPr>
            <a:picLocks noGrp="1" noChangeAspect="1" noChangeArrowheads="1"/>
          </p:cNvPicPr>
          <p:nvPr>
            <p:ph type="clipArt" sz="half" idx="1"/>
          </p:nvPr>
        </p:nvPicPr>
        <p:blipFill>
          <a:blip r:embed="rId2">
            <a:extLst>
              <a:ext uri="{28A0092B-C50C-407E-A947-70E740481C1C}">
                <a14:useLocalDpi xmlns:a14="http://schemas.microsoft.com/office/drawing/2010/main" val="0"/>
              </a:ext>
            </a:extLst>
          </a:blip>
          <a:srcRect/>
          <a:stretch>
            <a:fillRect/>
          </a:stretch>
        </p:blipFill>
        <p:spPr>
          <a:xfrm>
            <a:off x="304800" y="228600"/>
            <a:ext cx="1600200" cy="795338"/>
          </a:xfrm>
        </p:spPr>
      </p:pic>
      <p:sp>
        <p:nvSpPr>
          <p:cNvPr id="13356" name="Rectangle 44"/>
          <p:cNvSpPr>
            <a:spLocks noChangeArrowheads="1"/>
          </p:cNvSpPr>
          <p:nvPr/>
        </p:nvSpPr>
        <p:spPr bwMode="auto">
          <a:xfrm>
            <a:off x="2057400" y="595313"/>
            <a:ext cx="4673600" cy="987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nl-NL" sz="4400" dirty="0" smtClean="0">
                <a:solidFill>
                  <a:schemeClr val="tx2"/>
                </a:solidFill>
              </a:rPr>
              <a:t>Katrollen</a:t>
            </a:r>
            <a:endParaRPr lang="nl-NL" sz="4400" dirty="0">
              <a:solidFill>
                <a:schemeClr val="tx2"/>
              </a:solidFill>
            </a:endParaRPr>
          </a:p>
        </p:txBody>
      </p:sp>
      <p:sp>
        <p:nvSpPr>
          <p:cNvPr id="2" name="Vrije vorm 1"/>
          <p:cNvSpPr/>
          <p:nvPr/>
        </p:nvSpPr>
        <p:spPr>
          <a:xfrm>
            <a:off x="6951998" y="4404806"/>
            <a:ext cx="485775" cy="1131887"/>
          </a:xfrm>
          <a:custGeom>
            <a:avLst/>
            <a:gdLst>
              <a:gd name="connsiteX0" fmla="*/ 723900 w 723900"/>
              <a:gd name="connsiteY0" fmla="*/ 1704975 h 1704975"/>
              <a:gd name="connsiteX1" fmla="*/ 723900 w 723900"/>
              <a:gd name="connsiteY1" fmla="*/ 9525 h 1704975"/>
              <a:gd name="connsiteX2" fmla="*/ 285750 w 723900"/>
              <a:gd name="connsiteY2" fmla="*/ 0 h 1704975"/>
              <a:gd name="connsiteX3" fmla="*/ 238125 w 723900"/>
              <a:gd name="connsiteY3" fmla="*/ 676275 h 1704975"/>
              <a:gd name="connsiteX4" fmla="*/ 0 w 723900"/>
              <a:gd name="connsiteY4" fmla="*/ 781050 h 1704975"/>
              <a:gd name="connsiteX5" fmla="*/ 0 w 723900"/>
              <a:gd name="connsiteY5" fmla="*/ 885825 h 1704975"/>
              <a:gd name="connsiteX6" fmla="*/ 257175 w 723900"/>
              <a:gd name="connsiteY6" fmla="*/ 885825 h 1704975"/>
              <a:gd name="connsiteX7" fmla="*/ 257175 w 723900"/>
              <a:gd name="connsiteY7" fmla="*/ 1704975 h 1704975"/>
              <a:gd name="connsiteX8" fmla="*/ 723900 w 723900"/>
              <a:gd name="connsiteY8" fmla="*/ 1704975 h 1704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23900" h="1704975">
                <a:moveTo>
                  <a:pt x="723900" y="1704975"/>
                </a:moveTo>
                <a:lnTo>
                  <a:pt x="723900" y="9525"/>
                </a:lnTo>
                <a:lnTo>
                  <a:pt x="285750" y="0"/>
                </a:lnTo>
                <a:lnTo>
                  <a:pt x="238125" y="676275"/>
                </a:lnTo>
                <a:lnTo>
                  <a:pt x="0" y="781050"/>
                </a:lnTo>
                <a:lnTo>
                  <a:pt x="0" y="885825"/>
                </a:lnTo>
                <a:lnTo>
                  <a:pt x="257175" y="885825"/>
                </a:lnTo>
                <a:lnTo>
                  <a:pt x="257175" y="1704975"/>
                </a:lnTo>
                <a:lnTo>
                  <a:pt x="723900" y="1704975"/>
                </a:lnTo>
                <a:close/>
              </a:path>
            </a:pathLst>
          </a:custGeom>
          <a:solidFill>
            <a:schemeClr val="accent5">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12" name="Rechte verbindingslijn met pijl 11"/>
          <p:cNvCxnSpPr/>
          <p:nvPr/>
        </p:nvCxnSpPr>
        <p:spPr>
          <a:xfrm>
            <a:off x="7282437" y="5055492"/>
            <a:ext cx="0" cy="1059681"/>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6" name="Tekstvak 15"/>
          <p:cNvSpPr txBox="1"/>
          <p:nvPr/>
        </p:nvSpPr>
        <p:spPr>
          <a:xfrm>
            <a:off x="6717993" y="6016199"/>
            <a:ext cx="1423211" cy="461665"/>
          </a:xfrm>
          <a:prstGeom prst="rect">
            <a:avLst/>
          </a:prstGeom>
          <a:noFill/>
        </p:spPr>
        <p:txBody>
          <a:bodyPr wrap="square" rtlCol="0">
            <a:spAutoFit/>
          </a:bodyPr>
          <a:lstStyle/>
          <a:p>
            <a:r>
              <a:rPr lang="nl-NL" b="1" i="1" dirty="0" err="1" smtClean="0">
                <a:solidFill>
                  <a:srgbClr val="FF0000"/>
                </a:solidFill>
              </a:rPr>
              <a:t>F</a:t>
            </a:r>
            <a:r>
              <a:rPr lang="nl-NL" sz="1800" b="1" i="1" dirty="0" err="1" smtClean="0">
                <a:solidFill>
                  <a:srgbClr val="FF0000"/>
                </a:solidFill>
              </a:rPr>
              <a:t>z</a:t>
            </a:r>
            <a:r>
              <a:rPr lang="nl-NL" sz="1800" b="1" i="1" dirty="0" smtClean="0">
                <a:solidFill>
                  <a:srgbClr val="FF0000"/>
                </a:solidFill>
              </a:rPr>
              <a:t> </a:t>
            </a:r>
            <a:r>
              <a:rPr lang="nl-NL" sz="1800" b="1" dirty="0" smtClean="0">
                <a:solidFill>
                  <a:srgbClr val="FF0000"/>
                </a:solidFill>
              </a:rPr>
              <a:t>= 550 N</a:t>
            </a:r>
            <a:endParaRPr lang="nl-NL" sz="1800" b="1" dirty="0">
              <a:solidFill>
                <a:srgbClr val="FF0000"/>
              </a:solidFill>
            </a:endParaRPr>
          </a:p>
        </p:txBody>
      </p:sp>
      <p:sp>
        <p:nvSpPr>
          <p:cNvPr id="14" name="Ovaal 13"/>
          <p:cNvSpPr/>
          <p:nvPr/>
        </p:nvSpPr>
        <p:spPr>
          <a:xfrm>
            <a:off x="6721943" y="2802607"/>
            <a:ext cx="1077495" cy="1077495"/>
          </a:xfrm>
          <a:prstGeom prst="ellipse">
            <a:avLst/>
          </a:prstGeom>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mtClean="0"/>
              <a:t> </a:t>
            </a:r>
            <a:endParaRPr lang="nl-NL"/>
          </a:p>
        </p:txBody>
      </p:sp>
      <p:cxnSp>
        <p:nvCxnSpPr>
          <p:cNvPr id="17" name="Rechte verbindingslijn 16"/>
          <p:cNvCxnSpPr/>
          <p:nvPr/>
        </p:nvCxnSpPr>
        <p:spPr>
          <a:xfrm flipH="1">
            <a:off x="6158875" y="1089343"/>
            <a:ext cx="2137011" cy="12565"/>
          </a:xfrm>
          <a:prstGeom prst="line">
            <a:avLst/>
          </a:prstGeom>
          <a:ln w="571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8" name="Rechte verbindingslijn 7"/>
          <p:cNvCxnSpPr>
            <a:stCxn id="14" idx="2"/>
            <a:endCxn id="13356" idx="3"/>
          </p:cNvCxnSpPr>
          <p:nvPr/>
        </p:nvCxnSpPr>
        <p:spPr>
          <a:xfrm flipV="1">
            <a:off x="6721943" y="1089026"/>
            <a:ext cx="9057" cy="225232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Rechte verbindingslijn 18"/>
          <p:cNvCxnSpPr/>
          <p:nvPr/>
        </p:nvCxnSpPr>
        <p:spPr>
          <a:xfrm flipV="1">
            <a:off x="7267221" y="4007338"/>
            <a:ext cx="0" cy="46138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Rechte verbindingslijn met pijl 20"/>
          <p:cNvCxnSpPr/>
          <p:nvPr/>
        </p:nvCxnSpPr>
        <p:spPr>
          <a:xfrm flipV="1">
            <a:off x="7796460" y="2406316"/>
            <a:ext cx="0" cy="950841"/>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2" name="Tekstvak 21"/>
          <p:cNvSpPr txBox="1"/>
          <p:nvPr/>
        </p:nvSpPr>
        <p:spPr>
          <a:xfrm>
            <a:off x="7780949" y="2017290"/>
            <a:ext cx="1423211" cy="461665"/>
          </a:xfrm>
          <a:prstGeom prst="rect">
            <a:avLst/>
          </a:prstGeom>
          <a:noFill/>
        </p:spPr>
        <p:txBody>
          <a:bodyPr wrap="square" rtlCol="0">
            <a:spAutoFit/>
          </a:bodyPr>
          <a:lstStyle/>
          <a:p>
            <a:r>
              <a:rPr lang="nl-NL" b="1" i="1" dirty="0" smtClean="0">
                <a:solidFill>
                  <a:srgbClr val="FF0000"/>
                </a:solidFill>
              </a:rPr>
              <a:t>F</a:t>
            </a:r>
            <a:r>
              <a:rPr lang="nl-NL" sz="1800" b="1" i="1" dirty="0" smtClean="0">
                <a:solidFill>
                  <a:srgbClr val="FF0000"/>
                </a:solidFill>
              </a:rPr>
              <a:t>H </a:t>
            </a:r>
            <a:r>
              <a:rPr lang="nl-NL" sz="1800" b="1" dirty="0" smtClean="0">
                <a:solidFill>
                  <a:srgbClr val="FF0000"/>
                </a:solidFill>
              </a:rPr>
              <a:t>= 300 N</a:t>
            </a:r>
            <a:endParaRPr lang="nl-NL" sz="1800" b="1" dirty="0">
              <a:solidFill>
                <a:srgbClr val="FF0000"/>
              </a:solidFill>
            </a:endParaRPr>
          </a:p>
        </p:txBody>
      </p:sp>
      <p:sp>
        <p:nvSpPr>
          <p:cNvPr id="25" name="Tekstvak 24"/>
          <p:cNvSpPr txBox="1"/>
          <p:nvPr/>
        </p:nvSpPr>
        <p:spPr>
          <a:xfrm>
            <a:off x="6154087" y="3874710"/>
            <a:ext cx="1225964" cy="461665"/>
          </a:xfrm>
          <a:prstGeom prst="rect">
            <a:avLst/>
          </a:prstGeom>
          <a:noFill/>
        </p:spPr>
        <p:txBody>
          <a:bodyPr wrap="square" rtlCol="0">
            <a:spAutoFit/>
          </a:bodyPr>
          <a:lstStyle/>
          <a:p>
            <a:r>
              <a:rPr lang="nl-NL" b="1" i="1" dirty="0" err="1" smtClean="0">
                <a:solidFill>
                  <a:srgbClr val="FF0000"/>
                </a:solidFill>
              </a:rPr>
              <a:t>F</a:t>
            </a:r>
            <a:r>
              <a:rPr lang="nl-NL" sz="1800" b="1" i="1" dirty="0" err="1" smtClean="0">
                <a:solidFill>
                  <a:srgbClr val="FF0000"/>
                </a:solidFill>
              </a:rPr>
              <a:t>z</a:t>
            </a:r>
            <a:r>
              <a:rPr lang="nl-NL" sz="1800" b="1" i="1" dirty="0" smtClean="0">
                <a:solidFill>
                  <a:srgbClr val="FF0000"/>
                </a:solidFill>
              </a:rPr>
              <a:t> </a:t>
            </a:r>
            <a:r>
              <a:rPr lang="nl-NL" sz="1800" b="1" dirty="0" smtClean="0">
                <a:solidFill>
                  <a:srgbClr val="FF0000"/>
                </a:solidFill>
              </a:rPr>
              <a:t>= 50 N</a:t>
            </a:r>
            <a:endParaRPr lang="nl-NL" sz="1800" b="1" dirty="0">
              <a:solidFill>
                <a:srgbClr val="FF0000"/>
              </a:solidFill>
            </a:endParaRPr>
          </a:p>
        </p:txBody>
      </p:sp>
      <p:sp>
        <p:nvSpPr>
          <p:cNvPr id="24" name="Rechthoek 23"/>
          <p:cNvSpPr/>
          <p:nvPr/>
        </p:nvSpPr>
        <p:spPr>
          <a:xfrm>
            <a:off x="7176989" y="3244351"/>
            <a:ext cx="180471" cy="762987"/>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23" name="Rechte verbindingslijn met pijl 22"/>
          <p:cNvCxnSpPr/>
          <p:nvPr/>
        </p:nvCxnSpPr>
        <p:spPr>
          <a:xfrm flipH="1">
            <a:off x="7267221" y="3477221"/>
            <a:ext cx="928" cy="397744"/>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 name="Ovaal 3"/>
          <p:cNvSpPr/>
          <p:nvPr/>
        </p:nvSpPr>
        <p:spPr>
          <a:xfrm>
            <a:off x="7218324" y="3322014"/>
            <a:ext cx="97803" cy="9780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20" name="Rechte verbindingslijn met pijl 19"/>
          <p:cNvCxnSpPr/>
          <p:nvPr/>
        </p:nvCxnSpPr>
        <p:spPr>
          <a:xfrm flipV="1">
            <a:off x="6743002" y="348916"/>
            <a:ext cx="0" cy="721818"/>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6" name="Rechte verbindingslijn met pijl 25"/>
          <p:cNvCxnSpPr/>
          <p:nvPr/>
        </p:nvCxnSpPr>
        <p:spPr>
          <a:xfrm>
            <a:off x="6742057" y="1101908"/>
            <a:ext cx="0" cy="721818"/>
          </a:xfrm>
          <a:prstGeom prst="straightConnector1">
            <a:avLst/>
          </a:prstGeom>
          <a:ln w="38100">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27" name="Tekstvak 26"/>
          <p:cNvSpPr txBox="1"/>
          <p:nvPr/>
        </p:nvSpPr>
        <p:spPr>
          <a:xfrm>
            <a:off x="6708537" y="360948"/>
            <a:ext cx="1423211" cy="461665"/>
          </a:xfrm>
          <a:prstGeom prst="rect">
            <a:avLst/>
          </a:prstGeom>
          <a:noFill/>
        </p:spPr>
        <p:txBody>
          <a:bodyPr wrap="square" rtlCol="0">
            <a:spAutoFit/>
          </a:bodyPr>
          <a:lstStyle/>
          <a:p>
            <a:r>
              <a:rPr lang="nl-NL" b="1" i="1" dirty="0" smtClean="0">
                <a:solidFill>
                  <a:srgbClr val="FF0000"/>
                </a:solidFill>
              </a:rPr>
              <a:t>F</a:t>
            </a:r>
            <a:r>
              <a:rPr lang="nl-NL" sz="1800" b="1" i="1" dirty="0" smtClean="0">
                <a:solidFill>
                  <a:srgbClr val="FF0000"/>
                </a:solidFill>
              </a:rPr>
              <a:t>S </a:t>
            </a:r>
            <a:r>
              <a:rPr lang="nl-NL" sz="1800" b="1" dirty="0" smtClean="0">
                <a:solidFill>
                  <a:srgbClr val="FF0000"/>
                </a:solidFill>
              </a:rPr>
              <a:t>= 300 N</a:t>
            </a:r>
            <a:endParaRPr lang="nl-NL" sz="1800" b="1" dirty="0">
              <a:solidFill>
                <a:srgbClr val="FF0000"/>
              </a:solidFill>
            </a:endParaRPr>
          </a:p>
        </p:txBody>
      </p:sp>
      <p:sp>
        <p:nvSpPr>
          <p:cNvPr id="28" name="Tekstvak 27"/>
          <p:cNvSpPr txBox="1"/>
          <p:nvPr/>
        </p:nvSpPr>
        <p:spPr>
          <a:xfrm>
            <a:off x="6708537" y="1231984"/>
            <a:ext cx="1423211" cy="461665"/>
          </a:xfrm>
          <a:prstGeom prst="rect">
            <a:avLst/>
          </a:prstGeom>
          <a:noFill/>
        </p:spPr>
        <p:txBody>
          <a:bodyPr wrap="square" rtlCol="0">
            <a:spAutoFit/>
          </a:bodyPr>
          <a:lstStyle/>
          <a:p>
            <a:r>
              <a:rPr lang="nl-NL" b="1" i="1" dirty="0" smtClean="0">
                <a:solidFill>
                  <a:srgbClr val="0000FF"/>
                </a:solidFill>
              </a:rPr>
              <a:t>F</a:t>
            </a:r>
            <a:r>
              <a:rPr lang="nl-NL" sz="1800" b="1" i="1" dirty="0" smtClean="0">
                <a:solidFill>
                  <a:srgbClr val="0000FF"/>
                </a:solidFill>
              </a:rPr>
              <a:t>P </a:t>
            </a:r>
            <a:r>
              <a:rPr lang="nl-NL" sz="1800" b="1" dirty="0" smtClean="0">
                <a:solidFill>
                  <a:srgbClr val="0000FF"/>
                </a:solidFill>
              </a:rPr>
              <a:t>= 300 N</a:t>
            </a:r>
            <a:endParaRPr lang="nl-NL" sz="1800" b="1" dirty="0">
              <a:solidFill>
                <a:srgbClr val="0000FF"/>
              </a:solidFill>
            </a:endParaRPr>
          </a:p>
        </p:txBody>
      </p:sp>
    </p:spTree>
    <p:extLst>
      <p:ext uri="{BB962C8B-B14F-4D97-AF65-F5344CB8AC3E}">
        <p14:creationId xmlns:p14="http://schemas.microsoft.com/office/powerpoint/2010/main" val="117030161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voettekst 5"/>
          <p:cNvSpPr>
            <a:spLocks noGrp="1"/>
          </p:cNvSpPr>
          <p:nvPr>
            <p:ph type="ftr" sz="quarter" idx="11"/>
          </p:nvPr>
        </p:nvSpPr>
        <p:spPr/>
        <p:txBody>
          <a:bodyPr/>
          <a:lstStyle/>
          <a:p>
            <a:r>
              <a:rPr lang="nl-NL"/>
              <a:t>G.Hoeksema Rietveld Lyceum Doetinchem</a:t>
            </a:r>
          </a:p>
        </p:txBody>
      </p:sp>
      <p:sp>
        <p:nvSpPr>
          <p:cNvPr id="6" name="Tijdelijke aanduiding voor dianummer 6"/>
          <p:cNvSpPr>
            <a:spLocks noGrp="1"/>
          </p:cNvSpPr>
          <p:nvPr>
            <p:ph type="sldNum" sz="quarter" idx="12"/>
          </p:nvPr>
        </p:nvSpPr>
        <p:spPr/>
        <p:txBody>
          <a:bodyPr/>
          <a:lstStyle/>
          <a:p>
            <a:fld id="{72147780-0E19-4C61-831D-767214E90231}" type="slidenum">
              <a:rPr lang="nl-NL"/>
              <a:pPr/>
              <a:t>24</a:t>
            </a:fld>
            <a:endParaRPr lang="nl-NL"/>
          </a:p>
        </p:txBody>
      </p:sp>
      <p:sp>
        <p:nvSpPr>
          <p:cNvPr id="13315" name="Rectangle 3"/>
          <p:cNvSpPr>
            <a:spLocks noGrp="1" noChangeArrowheads="1"/>
          </p:cNvSpPr>
          <p:nvPr>
            <p:ph type="body" sz="half" idx="2"/>
          </p:nvPr>
        </p:nvSpPr>
        <p:spPr>
          <a:xfrm>
            <a:off x="409074" y="1557337"/>
            <a:ext cx="6137642" cy="4535455"/>
          </a:xfrm>
          <a:ln>
            <a:noFill/>
          </a:ln>
        </p:spPr>
        <p:txBody>
          <a:bodyPr/>
          <a:lstStyle/>
          <a:p>
            <a:r>
              <a:rPr lang="nl-NL" sz="2800" b="1" dirty="0" smtClean="0">
                <a:solidFill>
                  <a:srgbClr val="0000FF"/>
                </a:solidFill>
              </a:rPr>
              <a:t>Een takel </a:t>
            </a:r>
            <a:br>
              <a:rPr lang="nl-NL" sz="2800" b="1" dirty="0" smtClean="0">
                <a:solidFill>
                  <a:srgbClr val="0000FF"/>
                </a:solidFill>
              </a:rPr>
            </a:br>
            <a:r>
              <a:rPr lang="nl-NL" sz="2800" b="1" dirty="0" smtClean="0">
                <a:solidFill>
                  <a:srgbClr val="0000FF"/>
                </a:solidFill>
              </a:rPr>
              <a:t>(van één los en één vast katrol)</a:t>
            </a:r>
          </a:p>
          <a:p>
            <a:r>
              <a:rPr lang="nl-NL" sz="2800" dirty="0" smtClean="0"/>
              <a:t>We gaan de piano 50 cm optillen.</a:t>
            </a:r>
            <a:endParaRPr lang="nl-NL" sz="2800" dirty="0"/>
          </a:p>
          <a:p>
            <a:pPr marL="514350" indent="-514350">
              <a:buFont typeface="+mj-lt"/>
              <a:buAutoNum type="alphaUcPeriod"/>
            </a:pPr>
            <a:r>
              <a:rPr lang="nl-NL" sz="2800" b="1" i="1" dirty="0" smtClean="0"/>
              <a:t>Hoever moet de hand naar beneden?</a:t>
            </a:r>
          </a:p>
          <a:p>
            <a:pPr marL="0" indent="0">
              <a:buNone/>
            </a:pPr>
            <a:r>
              <a:rPr lang="nl-NL" sz="2800" b="1" i="1" dirty="0">
                <a:solidFill>
                  <a:srgbClr val="0000FF"/>
                </a:solidFill>
              </a:rPr>
              <a:t>Bedenk nu zelf </a:t>
            </a:r>
            <a:r>
              <a:rPr lang="nl-NL" sz="2800" b="1" i="1" dirty="0" smtClean="0">
                <a:solidFill>
                  <a:srgbClr val="0000FF"/>
                </a:solidFill>
              </a:rPr>
              <a:t>het antwoord!</a:t>
            </a:r>
            <a:endParaRPr lang="nl-NL" sz="2800" b="1" i="1" dirty="0" smtClean="0"/>
          </a:p>
        </p:txBody>
      </p:sp>
      <p:pic>
        <p:nvPicPr>
          <p:cNvPr id="13316" name="Picture 4" descr="rietveld lyceum"/>
          <p:cNvPicPr>
            <a:picLocks noGrp="1" noChangeAspect="1" noChangeArrowheads="1"/>
          </p:cNvPicPr>
          <p:nvPr>
            <p:ph type="clipArt" sz="half" idx="1"/>
          </p:nvPr>
        </p:nvPicPr>
        <p:blipFill>
          <a:blip r:embed="rId2">
            <a:extLst>
              <a:ext uri="{28A0092B-C50C-407E-A947-70E740481C1C}">
                <a14:useLocalDpi xmlns:a14="http://schemas.microsoft.com/office/drawing/2010/main" val="0"/>
              </a:ext>
            </a:extLst>
          </a:blip>
          <a:srcRect/>
          <a:stretch>
            <a:fillRect/>
          </a:stretch>
        </p:blipFill>
        <p:spPr>
          <a:xfrm>
            <a:off x="304800" y="228600"/>
            <a:ext cx="1600200" cy="795338"/>
          </a:xfrm>
        </p:spPr>
      </p:pic>
      <p:sp>
        <p:nvSpPr>
          <p:cNvPr id="13356" name="Rectangle 44"/>
          <p:cNvSpPr>
            <a:spLocks noChangeArrowheads="1"/>
          </p:cNvSpPr>
          <p:nvPr/>
        </p:nvSpPr>
        <p:spPr bwMode="auto">
          <a:xfrm>
            <a:off x="2057400" y="595313"/>
            <a:ext cx="4673600" cy="987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nl-NL" sz="4400" dirty="0" smtClean="0">
                <a:solidFill>
                  <a:schemeClr val="tx2"/>
                </a:solidFill>
              </a:rPr>
              <a:t>Katrollen</a:t>
            </a:r>
            <a:endParaRPr lang="nl-NL" sz="4400" dirty="0">
              <a:solidFill>
                <a:schemeClr val="tx2"/>
              </a:solidFill>
            </a:endParaRPr>
          </a:p>
        </p:txBody>
      </p:sp>
      <p:sp>
        <p:nvSpPr>
          <p:cNvPr id="2" name="Vrije vorm 1"/>
          <p:cNvSpPr/>
          <p:nvPr/>
        </p:nvSpPr>
        <p:spPr>
          <a:xfrm>
            <a:off x="6951998" y="4404806"/>
            <a:ext cx="485775" cy="1131887"/>
          </a:xfrm>
          <a:custGeom>
            <a:avLst/>
            <a:gdLst>
              <a:gd name="connsiteX0" fmla="*/ 723900 w 723900"/>
              <a:gd name="connsiteY0" fmla="*/ 1704975 h 1704975"/>
              <a:gd name="connsiteX1" fmla="*/ 723900 w 723900"/>
              <a:gd name="connsiteY1" fmla="*/ 9525 h 1704975"/>
              <a:gd name="connsiteX2" fmla="*/ 285750 w 723900"/>
              <a:gd name="connsiteY2" fmla="*/ 0 h 1704975"/>
              <a:gd name="connsiteX3" fmla="*/ 238125 w 723900"/>
              <a:gd name="connsiteY3" fmla="*/ 676275 h 1704975"/>
              <a:gd name="connsiteX4" fmla="*/ 0 w 723900"/>
              <a:gd name="connsiteY4" fmla="*/ 781050 h 1704975"/>
              <a:gd name="connsiteX5" fmla="*/ 0 w 723900"/>
              <a:gd name="connsiteY5" fmla="*/ 885825 h 1704975"/>
              <a:gd name="connsiteX6" fmla="*/ 257175 w 723900"/>
              <a:gd name="connsiteY6" fmla="*/ 885825 h 1704975"/>
              <a:gd name="connsiteX7" fmla="*/ 257175 w 723900"/>
              <a:gd name="connsiteY7" fmla="*/ 1704975 h 1704975"/>
              <a:gd name="connsiteX8" fmla="*/ 723900 w 723900"/>
              <a:gd name="connsiteY8" fmla="*/ 1704975 h 1704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23900" h="1704975">
                <a:moveTo>
                  <a:pt x="723900" y="1704975"/>
                </a:moveTo>
                <a:lnTo>
                  <a:pt x="723900" y="9525"/>
                </a:lnTo>
                <a:lnTo>
                  <a:pt x="285750" y="0"/>
                </a:lnTo>
                <a:lnTo>
                  <a:pt x="238125" y="676275"/>
                </a:lnTo>
                <a:lnTo>
                  <a:pt x="0" y="781050"/>
                </a:lnTo>
                <a:lnTo>
                  <a:pt x="0" y="885825"/>
                </a:lnTo>
                <a:lnTo>
                  <a:pt x="257175" y="885825"/>
                </a:lnTo>
                <a:lnTo>
                  <a:pt x="257175" y="1704975"/>
                </a:lnTo>
                <a:lnTo>
                  <a:pt x="723900" y="1704975"/>
                </a:lnTo>
                <a:close/>
              </a:path>
            </a:pathLst>
          </a:custGeom>
          <a:solidFill>
            <a:schemeClr val="accent5">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12" name="Rechte verbindingslijn met pijl 11"/>
          <p:cNvCxnSpPr/>
          <p:nvPr/>
        </p:nvCxnSpPr>
        <p:spPr>
          <a:xfrm>
            <a:off x="7282437" y="5055492"/>
            <a:ext cx="0" cy="1059681"/>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6" name="Tekstvak 15"/>
          <p:cNvSpPr txBox="1"/>
          <p:nvPr/>
        </p:nvSpPr>
        <p:spPr>
          <a:xfrm>
            <a:off x="6717993" y="6016199"/>
            <a:ext cx="1423211" cy="461665"/>
          </a:xfrm>
          <a:prstGeom prst="rect">
            <a:avLst/>
          </a:prstGeom>
          <a:noFill/>
        </p:spPr>
        <p:txBody>
          <a:bodyPr wrap="square" rtlCol="0">
            <a:spAutoFit/>
          </a:bodyPr>
          <a:lstStyle/>
          <a:p>
            <a:r>
              <a:rPr lang="nl-NL" b="1" i="1" dirty="0" err="1" smtClean="0">
                <a:solidFill>
                  <a:srgbClr val="FF0000"/>
                </a:solidFill>
              </a:rPr>
              <a:t>F</a:t>
            </a:r>
            <a:r>
              <a:rPr lang="nl-NL" sz="1800" b="1" i="1" dirty="0" err="1" smtClean="0">
                <a:solidFill>
                  <a:srgbClr val="FF0000"/>
                </a:solidFill>
              </a:rPr>
              <a:t>z</a:t>
            </a:r>
            <a:r>
              <a:rPr lang="nl-NL" sz="1800" b="1" i="1" dirty="0" smtClean="0">
                <a:solidFill>
                  <a:srgbClr val="FF0000"/>
                </a:solidFill>
              </a:rPr>
              <a:t> </a:t>
            </a:r>
            <a:r>
              <a:rPr lang="nl-NL" sz="1800" b="1" dirty="0" smtClean="0">
                <a:solidFill>
                  <a:srgbClr val="FF0000"/>
                </a:solidFill>
              </a:rPr>
              <a:t>= 550 N</a:t>
            </a:r>
            <a:endParaRPr lang="nl-NL" sz="1800" b="1" dirty="0">
              <a:solidFill>
                <a:srgbClr val="FF0000"/>
              </a:solidFill>
            </a:endParaRPr>
          </a:p>
        </p:txBody>
      </p:sp>
      <p:sp>
        <p:nvSpPr>
          <p:cNvPr id="14" name="Ovaal 13"/>
          <p:cNvSpPr/>
          <p:nvPr/>
        </p:nvSpPr>
        <p:spPr>
          <a:xfrm>
            <a:off x="6721943" y="2802607"/>
            <a:ext cx="1077495" cy="1077495"/>
          </a:xfrm>
          <a:prstGeom prst="ellipse">
            <a:avLst/>
          </a:prstGeom>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mtClean="0"/>
              <a:t> </a:t>
            </a:r>
            <a:endParaRPr lang="nl-NL"/>
          </a:p>
        </p:txBody>
      </p:sp>
      <p:cxnSp>
        <p:nvCxnSpPr>
          <p:cNvPr id="17" name="Rechte verbindingslijn 16"/>
          <p:cNvCxnSpPr/>
          <p:nvPr/>
        </p:nvCxnSpPr>
        <p:spPr>
          <a:xfrm flipH="1">
            <a:off x="6158876" y="1095625"/>
            <a:ext cx="2699821" cy="6283"/>
          </a:xfrm>
          <a:prstGeom prst="line">
            <a:avLst/>
          </a:prstGeom>
          <a:ln w="571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8" name="Rechte verbindingslijn 7"/>
          <p:cNvCxnSpPr>
            <a:stCxn id="14" idx="2"/>
            <a:endCxn id="13356" idx="3"/>
          </p:cNvCxnSpPr>
          <p:nvPr/>
        </p:nvCxnSpPr>
        <p:spPr>
          <a:xfrm flipV="1">
            <a:off x="6721943" y="1089026"/>
            <a:ext cx="9057" cy="225232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Rechte verbindingslijn 18"/>
          <p:cNvCxnSpPr/>
          <p:nvPr/>
        </p:nvCxnSpPr>
        <p:spPr>
          <a:xfrm flipV="1">
            <a:off x="7267221" y="4007338"/>
            <a:ext cx="0" cy="46138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Rechte verbindingslijn met pijl 20"/>
          <p:cNvCxnSpPr/>
          <p:nvPr/>
        </p:nvCxnSpPr>
        <p:spPr>
          <a:xfrm>
            <a:off x="8858697" y="1853566"/>
            <a:ext cx="0" cy="950841"/>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2" name="Tekstvak 21"/>
          <p:cNvSpPr txBox="1"/>
          <p:nvPr/>
        </p:nvSpPr>
        <p:spPr>
          <a:xfrm>
            <a:off x="8141204" y="2876522"/>
            <a:ext cx="1050710" cy="461665"/>
          </a:xfrm>
          <a:prstGeom prst="rect">
            <a:avLst/>
          </a:prstGeom>
          <a:noFill/>
        </p:spPr>
        <p:txBody>
          <a:bodyPr wrap="square" rtlCol="0">
            <a:spAutoFit/>
          </a:bodyPr>
          <a:lstStyle/>
          <a:p>
            <a:r>
              <a:rPr lang="nl-NL" b="1" i="1" dirty="0" smtClean="0">
                <a:solidFill>
                  <a:srgbClr val="FF0000"/>
                </a:solidFill>
              </a:rPr>
              <a:t>F</a:t>
            </a:r>
            <a:r>
              <a:rPr lang="nl-NL" sz="1800" b="1" i="1" dirty="0" smtClean="0">
                <a:solidFill>
                  <a:srgbClr val="FF0000"/>
                </a:solidFill>
              </a:rPr>
              <a:t>H </a:t>
            </a:r>
            <a:r>
              <a:rPr lang="nl-NL" sz="1800" b="1" dirty="0" smtClean="0">
                <a:solidFill>
                  <a:srgbClr val="FF0000"/>
                </a:solidFill>
              </a:rPr>
              <a:t>= ?</a:t>
            </a:r>
            <a:endParaRPr lang="nl-NL" sz="1800" b="1" dirty="0">
              <a:solidFill>
                <a:srgbClr val="FF0000"/>
              </a:solidFill>
            </a:endParaRPr>
          </a:p>
        </p:txBody>
      </p:sp>
      <p:sp>
        <p:nvSpPr>
          <p:cNvPr id="25" name="Tekstvak 24"/>
          <p:cNvSpPr txBox="1"/>
          <p:nvPr/>
        </p:nvSpPr>
        <p:spPr>
          <a:xfrm>
            <a:off x="6154087" y="3874710"/>
            <a:ext cx="1225964" cy="461665"/>
          </a:xfrm>
          <a:prstGeom prst="rect">
            <a:avLst/>
          </a:prstGeom>
          <a:noFill/>
        </p:spPr>
        <p:txBody>
          <a:bodyPr wrap="square" rtlCol="0">
            <a:spAutoFit/>
          </a:bodyPr>
          <a:lstStyle/>
          <a:p>
            <a:r>
              <a:rPr lang="nl-NL" b="1" i="1" dirty="0" err="1" smtClean="0">
                <a:solidFill>
                  <a:srgbClr val="FF0000"/>
                </a:solidFill>
              </a:rPr>
              <a:t>F</a:t>
            </a:r>
            <a:r>
              <a:rPr lang="nl-NL" sz="1800" b="1" i="1" dirty="0" err="1" smtClean="0">
                <a:solidFill>
                  <a:srgbClr val="FF0000"/>
                </a:solidFill>
              </a:rPr>
              <a:t>z</a:t>
            </a:r>
            <a:r>
              <a:rPr lang="nl-NL" sz="1800" b="1" i="1" dirty="0" smtClean="0">
                <a:solidFill>
                  <a:srgbClr val="FF0000"/>
                </a:solidFill>
              </a:rPr>
              <a:t> </a:t>
            </a:r>
            <a:r>
              <a:rPr lang="nl-NL" sz="1800" b="1" dirty="0" smtClean="0">
                <a:solidFill>
                  <a:srgbClr val="FF0000"/>
                </a:solidFill>
              </a:rPr>
              <a:t>= 50 N</a:t>
            </a:r>
            <a:endParaRPr lang="nl-NL" sz="1800" b="1" dirty="0">
              <a:solidFill>
                <a:srgbClr val="FF0000"/>
              </a:solidFill>
            </a:endParaRPr>
          </a:p>
        </p:txBody>
      </p:sp>
      <p:sp>
        <p:nvSpPr>
          <p:cNvPr id="24" name="Rechthoek 23"/>
          <p:cNvSpPr/>
          <p:nvPr/>
        </p:nvSpPr>
        <p:spPr>
          <a:xfrm>
            <a:off x="7176989" y="3244351"/>
            <a:ext cx="180471" cy="762987"/>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23" name="Rechte verbindingslijn met pijl 22"/>
          <p:cNvCxnSpPr/>
          <p:nvPr/>
        </p:nvCxnSpPr>
        <p:spPr>
          <a:xfrm flipH="1">
            <a:off x="7267221" y="3477221"/>
            <a:ext cx="928" cy="397744"/>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 name="Ovaal 3"/>
          <p:cNvSpPr/>
          <p:nvPr/>
        </p:nvSpPr>
        <p:spPr>
          <a:xfrm>
            <a:off x="7218324" y="3322014"/>
            <a:ext cx="97803" cy="9780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6" name="Ovaal 25"/>
          <p:cNvSpPr/>
          <p:nvPr/>
        </p:nvSpPr>
        <p:spPr>
          <a:xfrm>
            <a:off x="7781202" y="1328821"/>
            <a:ext cx="1077495" cy="1077495"/>
          </a:xfrm>
          <a:prstGeom prst="ellipse">
            <a:avLst/>
          </a:prstGeom>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mtClean="0"/>
              <a:t> </a:t>
            </a:r>
            <a:endParaRPr lang="nl-NL"/>
          </a:p>
        </p:txBody>
      </p:sp>
      <p:sp>
        <p:nvSpPr>
          <p:cNvPr id="27" name="Rechthoek 26"/>
          <p:cNvSpPr/>
          <p:nvPr/>
        </p:nvSpPr>
        <p:spPr>
          <a:xfrm>
            <a:off x="8229713" y="1134142"/>
            <a:ext cx="180471" cy="762987"/>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28" name="Rechte verbindingslijn met pijl 27"/>
          <p:cNvCxnSpPr/>
          <p:nvPr/>
        </p:nvCxnSpPr>
        <p:spPr>
          <a:xfrm flipH="1">
            <a:off x="8326480" y="2003435"/>
            <a:ext cx="928" cy="397744"/>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9" name="Ovaal 28"/>
          <p:cNvSpPr/>
          <p:nvPr/>
        </p:nvSpPr>
        <p:spPr>
          <a:xfrm>
            <a:off x="8277583" y="1848228"/>
            <a:ext cx="97803" cy="9780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30" name="Rechte verbindingslijn 29"/>
          <p:cNvCxnSpPr>
            <a:stCxn id="14" idx="6"/>
            <a:endCxn id="26" idx="2"/>
          </p:cNvCxnSpPr>
          <p:nvPr/>
        </p:nvCxnSpPr>
        <p:spPr>
          <a:xfrm flipH="1" flipV="1">
            <a:off x="7781202" y="1867569"/>
            <a:ext cx="18236" cy="1473786"/>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31" name="Tekstvak 30"/>
          <p:cNvSpPr txBox="1"/>
          <p:nvPr/>
        </p:nvSpPr>
        <p:spPr>
          <a:xfrm>
            <a:off x="7724761" y="2273964"/>
            <a:ext cx="1225964" cy="461665"/>
          </a:xfrm>
          <a:prstGeom prst="rect">
            <a:avLst/>
          </a:prstGeom>
          <a:noFill/>
        </p:spPr>
        <p:txBody>
          <a:bodyPr wrap="square" rtlCol="0">
            <a:spAutoFit/>
          </a:bodyPr>
          <a:lstStyle/>
          <a:p>
            <a:r>
              <a:rPr lang="nl-NL" b="1" i="1" dirty="0" err="1" smtClean="0">
                <a:solidFill>
                  <a:srgbClr val="FF0000"/>
                </a:solidFill>
              </a:rPr>
              <a:t>F</a:t>
            </a:r>
            <a:r>
              <a:rPr lang="nl-NL" sz="1800" b="1" i="1" dirty="0" err="1" smtClean="0">
                <a:solidFill>
                  <a:srgbClr val="FF0000"/>
                </a:solidFill>
              </a:rPr>
              <a:t>z</a:t>
            </a:r>
            <a:r>
              <a:rPr lang="nl-NL" sz="1800" b="1" i="1" dirty="0" smtClean="0">
                <a:solidFill>
                  <a:srgbClr val="FF0000"/>
                </a:solidFill>
              </a:rPr>
              <a:t> </a:t>
            </a:r>
            <a:r>
              <a:rPr lang="nl-NL" sz="1800" b="1" dirty="0" smtClean="0">
                <a:solidFill>
                  <a:srgbClr val="FF0000"/>
                </a:solidFill>
              </a:rPr>
              <a:t>= 50 N</a:t>
            </a:r>
            <a:endParaRPr lang="nl-NL" sz="1800" b="1" dirty="0">
              <a:solidFill>
                <a:srgbClr val="FF0000"/>
              </a:solidFill>
            </a:endParaRPr>
          </a:p>
        </p:txBody>
      </p:sp>
    </p:spTree>
    <p:extLst>
      <p:ext uri="{BB962C8B-B14F-4D97-AF65-F5344CB8AC3E}">
        <p14:creationId xmlns:p14="http://schemas.microsoft.com/office/powerpoint/2010/main" val="47553183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voettekst 5"/>
          <p:cNvSpPr>
            <a:spLocks noGrp="1"/>
          </p:cNvSpPr>
          <p:nvPr>
            <p:ph type="ftr" sz="quarter" idx="11"/>
          </p:nvPr>
        </p:nvSpPr>
        <p:spPr/>
        <p:txBody>
          <a:bodyPr/>
          <a:lstStyle/>
          <a:p>
            <a:r>
              <a:rPr lang="nl-NL"/>
              <a:t>G.Hoeksema Rietveld Lyceum Doetinchem</a:t>
            </a:r>
          </a:p>
        </p:txBody>
      </p:sp>
      <p:sp>
        <p:nvSpPr>
          <p:cNvPr id="6" name="Tijdelijke aanduiding voor dianummer 6"/>
          <p:cNvSpPr>
            <a:spLocks noGrp="1"/>
          </p:cNvSpPr>
          <p:nvPr>
            <p:ph type="sldNum" sz="quarter" idx="12"/>
          </p:nvPr>
        </p:nvSpPr>
        <p:spPr/>
        <p:txBody>
          <a:bodyPr/>
          <a:lstStyle/>
          <a:p>
            <a:fld id="{72147780-0E19-4C61-831D-767214E90231}" type="slidenum">
              <a:rPr lang="nl-NL"/>
              <a:pPr/>
              <a:t>25</a:t>
            </a:fld>
            <a:endParaRPr lang="nl-NL"/>
          </a:p>
        </p:txBody>
      </p:sp>
      <p:sp>
        <p:nvSpPr>
          <p:cNvPr id="13315" name="Rectangle 3"/>
          <p:cNvSpPr>
            <a:spLocks noGrp="1" noChangeArrowheads="1"/>
          </p:cNvSpPr>
          <p:nvPr>
            <p:ph type="body" sz="half" idx="2"/>
          </p:nvPr>
        </p:nvSpPr>
        <p:spPr>
          <a:xfrm>
            <a:off x="409074" y="1557337"/>
            <a:ext cx="6137642" cy="4535455"/>
          </a:xfrm>
          <a:ln>
            <a:noFill/>
          </a:ln>
        </p:spPr>
        <p:txBody>
          <a:bodyPr/>
          <a:lstStyle/>
          <a:p>
            <a:r>
              <a:rPr lang="nl-NL" sz="2800" b="1" dirty="0" smtClean="0">
                <a:solidFill>
                  <a:srgbClr val="0000FF"/>
                </a:solidFill>
              </a:rPr>
              <a:t>Een takel </a:t>
            </a:r>
            <a:br>
              <a:rPr lang="nl-NL" sz="2800" b="1" dirty="0" smtClean="0">
                <a:solidFill>
                  <a:srgbClr val="0000FF"/>
                </a:solidFill>
              </a:rPr>
            </a:br>
            <a:r>
              <a:rPr lang="nl-NL" sz="2800" b="1" dirty="0" smtClean="0">
                <a:solidFill>
                  <a:srgbClr val="0000FF"/>
                </a:solidFill>
              </a:rPr>
              <a:t>(van één los en één vast katrol)</a:t>
            </a:r>
          </a:p>
          <a:p>
            <a:r>
              <a:rPr lang="nl-NL" sz="2800" dirty="0" smtClean="0"/>
              <a:t>We gaan de piano 50 cm optillen.</a:t>
            </a:r>
            <a:endParaRPr lang="nl-NL" sz="2800" dirty="0"/>
          </a:p>
          <a:p>
            <a:pPr marL="514350" indent="-514350">
              <a:buFont typeface="+mj-lt"/>
              <a:buAutoNum type="alphaUcPeriod"/>
            </a:pPr>
            <a:r>
              <a:rPr lang="nl-NL" sz="2800" b="1" i="1" dirty="0" smtClean="0"/>
              <a:t>Hoever moet de hand naar beneden?</a:t>
            </a:r>
            <a:endParaRPr lang="nl-NL" sz="2800" b="1" i="1" dirty="0"/>
          </a:p>
          <a:p>
            <a:pPr marL="0" indent="0">
              <a:buNone/>
            </a:pPr>
            <a:r>
              <a:rPr lang="nl-NL" sz="2800" b="1" i="1" dirty="0" smtClean="0"/>
              <a:t>Wanneer de piano 50 cm omhoog gaat, gaat het losse katrol ook 50 cm omhoog: het touw draait 2 </a:t>
            </a:r>
            <a:r>
              <a:rPr lang="nl-NL" sz="2800" b="1" i="1" dirty="0" smtClean="0">
                <a:latin typeface="Arial" pitchFamily="34" charset="0"/>
                <a:cs typeface="Arial" pitchFamily="34" charset="0"/>
              </a:rPr>
              <a:t>x</a:t>
            </a:r>
            <a:r>
              <a:rPr lang="nl-NL" sz="2800" b="1" i="1" dirty="0" smtClean="0"/>
              <a:t> 50 cm over het vaste katrol, dus moet de hand 100 cm naar beneden.</a:t>
            </a:r>
          </a:p>
        </p:txBody>
      </p:sp>
      <p:pic>
        <p:nvPicPr>
          <p:cNvPr id="13316" name="Picture 4" descr="rietveld lyceum"/>
          <p:cNvPicPr>
            <a:picLocks noGrp="1" noChangeAspect="1" noChangeArrowheads="1"/>
          </p:cNvPicPr>
          <p:nvPr>
            <p:ph type="clipArt" sz="half" idx="1"/>
          </p:nvPr>
        </p:nvPicPr>
        <p:blipFill>
          <a:blip r:embed="rId2">
            <a:extLst>
              <a:ext uri="{28A0092B-C50C-407E-A947-70E740481C1C}">
                <a14:useLocalDpi xmlns:a14="http://schemas.microsoft.com/office/drawing/2010/main" val="0"/>
              </a:ext>
            </a:extLst>
          </a:blip>
          <a:srcRect/>
          <a:stretch>
            <a:fillRect/>
          </a:stretch>
        </p:blipFill>
        <p:spPr>
          <a:xfrm>
            <a:off x="304800" y="228600"/>
            <a:ext cx="1600200" cy="795338"/>
          </a:xfrm>
        </p:spPr>
      </p:pic>
      <p:sp>
        <p:nvSpPr>
          <p:cNvPr id="13356" name="Rectangle 44"/>
          <p:cNvSpPr>
            <a:spLocks noChangeArrowheads="1"/>
          </p:cNvSpPr>
          <p:nvPr/>
        </p:nvSpPr>
        <p:spPr bwMode="auto">
          <a:xfrm>
            <a:off x="2057400" y="595313"/>
            <a:ext cx="4673600" cy="987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nl-NL" sz="4400" dirty="0" smtClean="0">
                <a:solidFill>
                  <a:schemeClr val="tx2"/>
                </a:solidFill>
              </a:rPr>
              <a:t>Katrollen</a:t>
            </a:r>
            <a:endParaRPr lang="nl-NL" sz="4400" dirty="0">
              <a:solidFill>
                <a:schemeClr val="tx2"/>
              </a:solidFill>
            </a:endParaRPr>
          </a:p>
        </p:txBody>
      </p:sp>
      <p:sp>
        <p:nvSpPr>
          <p:cNvPr id="2" name="Vrije vorm 1"/>
          <p:cNvSpPr/>
          <p:nvPr/>
        </p:nvSpPr>
        <p:spPr>
          <a:xfrm>
            <a:off x="6951998" y="4404806"/>
            <a:ext cx="485775" cy="1131887"/>
          </a:xfrm>
          <a:custGeom>
            <a:avLst/>
            <a:gdLst>
              <a:gd name="connsiteX0" fmla="*/ 723900 w 723900"/>
              <a:gd name="connsiteY0" fmla="*/ 1704975 h 1704975"/>
              <a:gd name="connsiteX1" fmla="*/ 723900 w 723900"/>
              <a:gd name="connsiteY1" fmla="*/ 9525 h 1704975"/>
              <a:gd name="connsiteX2" fmla="*/ 285750 w 723900"/>
              <a:gd name="connsiteY2" fmla="*/ 0 h 1704975"/>
              <a:gd name="connsiteX3" fmla="*/ 238125 w 723900"/>
              <a:gd name="connsiteY3" fmla="*/ 676275 h 1704975"/>
              <a:gd name="connsiteX4" fmla="*/ 0 w 723900"/>
              <a:gd name="connsiteY4" fmla="*/ 781050 h 1704975"/>
              <a:gd name="connsiteX5" fmla="*/ 0 w 723900"/>
              <a:gd name="connsiteY5" fmla="*/ 885825 h 1704975"/>
              <a:gd name="connsiteX6" fmla="*/ 257175 w 723900"/>
              <a:gd name="connsiteY6" fmla="*/ 885825 h 1704975"/>
              <a:gd name="connsiteX7" fmla="*/ 257175 w 723900"/>
              <a:gd name="connsiteY7" fmla="*/ 1704975 h 1704975"/>
              <a:gd name="connsiteX8" fmla="*/ 723900 w 723900"/>
              <a:gd name="connsiteY8" fmla="*/ 1704975 h 1704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23900" h="1704975">
                <a:moveTo>
                  <a:pt x="723900" y="1704975"/>
                </a:moveTo>
                <a:lnTo>
                  <a:pt x="723900" y="9525"/>
                </a:lnTo>
                <a:lnTo>
                  <a:pt x="285750" y="0"/>
                </a:lnTo>
                <a:lnTo>
                  <a:pt x="238125" y="676275"/>
                </a:lnTo>
                <a:lnTo>
                  <a:pt x="0" y="781050"/>
                </a:lnTo>
                <a:lnTo>
                  <a:pt x="0" y="885825"/>
                </a:lnTo>
                <a:lnTo>
                  <a:pt x="257175" y="885825"/>
                </a:lnTo>
                <a:lnTo>
                  <a:pt x="257175" y="1704975"/>
                </a:lnTo>
                <a:lnTo>
                  <a:pt x="723900" y="1704975"/>
                </a:lnTo>
                <a:close/>
              </a:path>
            </a:pathLst>
          </a:custGeom>
          <a:solidFill>
            <a:schemeClr val="accent5">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12" name="Rechte verbindingslijn met pijl 11"/>
          <p:cNvCxnSpPr/>
          <p:nvPr/>
        </p:nvCxnSpPr>
        <p:spPr>
          <a:xfrm>
            <a:off x="7282437" y="5055492"/>
            <a:ext cx="0" cy="1059681"/>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6" name="Tekstvak 15"/>
          <p:cNvSpPr txBox="1"/>
          <p:nvPr/>
        </p:nvSpPr>
        <p:spPr>
          <a:xfrm>
            <a:off x="6717993" y="6016199"/>
            <a:ext cx="1423211" cy="461665"/>
          </a:xfrm>
          <a:prstGeom prst="rect">
            <a:avLst/>
          </a:prstGeom>
          <a:noFill/>
        </p:spPr>
        <p:txBody>
          <a:bodyPr wrap="square" rtlCol="0">
            <a:spAutoFit/>
          </a:bodyPr>
          <a:lstStyle/>
          <a:p>
            <a:r>
              <a:rPr lang="nl-NL" b="1" i="1" dirty="0" err="1" smtClean="0">
                <a:solidFill>
                  <a:srgbClr val="FF0000"/>
                </a:solidFill>
              </a:rPr>
              <a:t>F</a:t>
            </a:r>
            <a:r>
              <a:rPr lang="nl-NL" sz="1800" b="1" i="1" dirty="0" err="1" smtClean="0">
                <a:solidFill>
                  <a:srgbClr val="FF0000"/>
                </a:solidFill>
              </a:rPr>
              <a:t>z</a:t>
            </a:r>
            <a:r>
              <a:rPr lang="nl-NL" sz="1800" b="1" i="1" dirty="0" smtClean="0">
                <a:solidFill>
                  <a:srgbClr val="FF0000"/>
                </a:solidFill>
              </a:rPr>
              <a:t> </a:t>
            </a:r>
            <a:r>
              <a:rPr lang="nl-NL" sz="1800" b="1" dirty="0" smtClean="0">
                <a:solidFill>
                  <a:srgbClr val="FF0000"/>
                </a:solidFill>
              </a:rPr>
              <a:t>= 550 N</a:t>
            </a:r>
            <a:endParaRPr lang="nl-NL" sz="1800" b="1" dirty="0">
              <a:solidFill>
                <a:srgbClr val="FF0000"/>
              </a:solidFill>
            </a:endParaRPr>
          </a:p>
        </p:txBody>
      </p:sp>
      <p:sp>
        <p:nvSpPr>
          <p:cNvPr id="14" name="Ovaal 13"/>
          <p:cNvSpPr/>
          <p:nvPr/>
        </p:nvSpPr>
        <p:spPr>
          <a:xfrm>
            <a:off x="6721943" y="2802607"/>
            <a:ext cx="1077495" cy="1077495"/>
          </a:xfrm>
          <a:prstGeom prst="ellipse">
            <a:avLst/>
          </a:prstGeom>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mtClean="0"/>
              <a:t> </a:t>
            </a:r>
            <a:endParaRPr lang="nl-NL"/>
          </a:p>
        </p:txBody>
      </p:sp>
      <p:cxnSp>
        <p:nvCxnSpPr>
          <p:cNvPr id="17" name="Rechte verbindingslijn 16"/>
          <p:cNvCxnSpPr/>
          <p:nvPr/>
        </p:nvCxnSpPr>
        <p:spPr>
          <a:xfrm flipH="1">
            <a:off x="6158876" y="1095625"/>
            <a:ext cx="2699821" cy="6283"/>
          </a:xfrm>
          <a:prstGeom prst="line">
            <a:avLst/>
          </a:prstGeom>
          <a:ln w="571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8" name="Rechte verbindingslijn 7"/>
          <p:cNvCxnSpPr>
            <a:stCxn id="14" idx="2"/>
            <a:endCxn id="13356" idx="3"/>
          </p:cNvCxnSpPr>
          <p:nvPr/>
        </p:nvCxnSpPr>
        <p:spPr>
          <a:xfrm flipV="1">
            <a:off x="6721943" y="1089026"/>
            <a:ext cx="9057" cy="225232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Rechte verbindingslijn 18"/>
          <p:cNvCxnSpPr/>
          <p:nvPr/>
        </p:nvCxnSpPr>
        <p:spPr>
          <a:xfrm flipV="1">
            <a:off x="7267221" y="4007338"/>
            <a:ext cx="0" cy="46138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Rechte verbindingslijn met pijl 20"/>
          <p:cNvCxnSpPr/>
          <p:nvPr/>
        </p:nvCxnSpPr>
        <p:spPr>
          <a:xfrm>
            <a:off x="8858697" y="1853566"/>
            <a:ext cx="0" cy="950841"/>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2" name="Tekstvak 21"/>
          <p:cNvSpPr txBox="1"/>
          <p:nvPr/>
        </p:nvSpPr>
        <p:spPr>
          <a:xfrm>
            <a:off x="8141204" y="2876522"/>
            <a:ext cx="1050710" cy="461665"/>
          </a:xfrm>
          <a:prstGeom prst="rect">
            <a:avLst/>
          </a:prstGeom>
          <a:noFill/>
        </p:spPr>
        <p:txBody>
          <a:bodyPr wrap="square" rtlCol="0">
            <a:spAutoFit/>
          </a:bodyPr>
          <a:lstStyle/>
          <a:p>
            <a:r>
              <a:rPr lang="nl-NL" b="1" i="1" dirty="0" smtClean="0">
                <a:solidFill>
                  <a:srgbClr val="FF0000"/>
                </a:solidFill>
              </a:rPr>
              <a:t>F</a:t>
            </a:r>
            <a:r>
              <a:rPr lang="nl-NL" sz="1800" b="1" i="1" dirty="0" smtClean="0">
                <a:solidFill>
                  <a:srgbClr val="FF0000"/>
                </a:solidFill>
              </a:rPr>
              <a:t>H </a:t>
            </a:r>
            <a:r>
              <a:rPr lang="nl-NL" sz="1800" b="1" dirty="0" smtClean="0">
                <a:solidFill>
                  <a:srgbClr val="FF0000"/>
                </a:solidFill>
              </a:rPr>
              <a:t>= ?</a:t>
            </a:r>
            <a:endParaRPr lang="nl-NL" sz="1800" b="1" dirty="0">
              <a:solidFill>
                <a:srgbClr val="FF0000"/>
              </a:solidFill>
            </a:endParaRPr>
          </a:p>
        </p:txBody>
      </p:sp>
      <p:sp>
        <p:nvSpPr>
          <p:cNvPr id="25" name="Tekstvak 24"/>
          <p:cNvSpPr txBox="1"/>
          <p:nvPr/>
        </p:nvSpPr>
        <p:spPr>
          <a:xfrm>
            <a:off x="6154087" y="3874710"/>
            <a:ext cx="1225964" cy="461665"/>
          </a:xfrm>
          <a:prstGeom prst="rect">
            <a:avLst/>
          </a:prstGeom>
          <a:noFill/>
        </p:spPr>
        <p:txBody>
          <a:bodyPr wrap="square" rtlCol="0">
            <a:spAutoFit/>
          </a:bodyPr>
          <a:lstStyle/>
          <a:p>
            <a:r>
              <a:rPr lang="nl-NL" b="1" i="1" dirty="0" err="1" smtClean="0">
                <a:solidFill>
                  <a:srgbClr val="FF0000"/>
                </a:solidFill>
              </a:rPr>
              <a:t>F</a:t>
            </a:r>
            <a:r>
              <a:rPr lang="nl-NL" sz="1800" b="1" i="1" dirty="0" err="1" smtClean="0">
                <a:solidFill>
                  <a:srgbClr val="FF0000"/>
                </a:solidFill>
              </a:rPr>
              <a:t>z</a:t>
            </a:r>
            <a:r>
              <a:rPr lang="nl-NL" sz="1800" b="1" i="1" dirty="0" smtClean="0">
                <a:solidFill>
                  <a:srgbClr val="FF0000"/>
                </a:solidFill>
              </a:rPr>
              <a:t> </a:t>
            </a:r>
            <a:r>
              <a:rPr lang="nl-NL" sz="1800" b="1" dirty="0" smtClean="0">
                <a:solidFill>
                  <a:srgbClr val="FF0000"/>
                </a:solidFill>
              </a:rPr>
              <a:t>= 50 N</a:t>
            </a:r>
            <a:endParaRPr lang="nl-NL" sz="1800" b="1" dirty="0">
              <a:solidFill>
                <a:srgbClr val="FF0000"/>
              </a:solidFill>
            </a:endParaRPr>
          </a:p>
        </p:txBody>
      </p:sp>
      <p:sp>
        <p:nvSpPr>
          <p:cNvPr id="24" name="Rechthoek 23"/>
          <p:cNvSpPr/>
          <p:nvPr/>
        </p:nvSpPr>
        <p:spPr>
          <a:xfrm>
            <a:off x="7176989" y="3244351"/>
            <a:ext cx="180471" cy="762987"/>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23" name="Rechte verbindingslijn met pijl 22"/>
          <p:cNvCxnSpPr/>
          <p:nvPr/>
        </p:nvCxnSpPr>
        <p:spPr>
          <a:xfrm flipH="1">
            <a:off x="7267221" y="3477221"/>
            <a:ext cx="928" cy="397744"/>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 name="Ovaal 3"/>
          <p:cNvSpPr/>
          <p:nvPr/>
        </p:nvSpPr>
        <p:spPr>
          <a:xfrm>
            <a:off x="7218324" y="3322014"/>
            <a:ext cx="97803" cy="9780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6" name="Ovaal 25"/>
          <p:cNvSpPr/>
          <p:nvPr/>
        </p:nvSpPr>
        <p:spPr>
          <a:xfrm>
            <a:off x="7781202" y="1328821"/>
            <a:ext cx="1077495" cy="1077495"/>
          </a:xfrm>
          <a:prstGeom prst="ellipse">
            <a:avLst/>
          </a:prstGeom>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mtClean="0"/>
              <a:t> </a:t>
            </a:r>
            <a:endParaRPr lang="nl-NL"/>
          </a:p>
        </p:txBody>
      </p:sp>
      <p:sp>
        <p:nvSpPr>
          <p:cNvPr id="27" name="Rechthoek 26"/>
          <p:cNvSpPr/>
          <p:nvPr/>
        </p:nvSpPr>
        <p:spPr>
          <a:xfrm>
            <a:off x="8229713" y="1134142"/>
            <a:ext cx="180471" cy="762987"/>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28" name="Rechte verbindingslijn met pijl 27"/>
          <p:cNvCxnSpPr/>
          <p:nvPr/>
        </p:nvCxnSpPr>
        <p:spPr>
          <a:xfrm flipH="1">
            <a:off x="8326480" y="2003435"/>
            <a:ext cx="928" cy="397744"/>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9" name="Ovaal 28"/>
          <p:cNvSpPr/>
          <p:nvPr/>
        </p:nvSpPr>
        <p:spPr>
          <a:xfrm>
            <a:off x="8277583" y="1848228"/>
            <a:ext cx="97803" cy="9780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30" name="Rechte verbindingslijn 29"/>
          <p:cNvCxnSpPr>
            <a:stCxn id="14" idx="6"/>
            <a:endCxn id="26" idx="2"/>
          </p:cNvCxnSpPr>
          <p:nvPr/>
        </p:nvCxnSpPr>
        <p:spPr>
          <a:xfrm flipH="1" flipV="1">
            <a:off x="7781202" y="1867569"/>
            <a:ext cx="18236" cy="1473786"/>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31" name="Tekstvak 30"/>
          <p:cNvSpPr txBox="1"/>
          <p:nvPr/>
        </p:nvSpPr>
        <p:spPr>
          <a:xfrm>
            <a:off x="7724761" y="2273964"/>
            <a:ext cx="1225964" cy="461665"/>
          </a:xfrm>
          <a:prstGeom prst="rect">
            <a:avLst/>
          </a:prstGeom>
          <a:noFill/>
        </p:spPr>
        <p:txBody>
          <a:bodyPr wrap="square" rtlCol="0">
            <a:spAutoFit/>
          </a:bodyPr>
          <a:lstStyle/>
          <a:p>
            <a:r>
              <a:rPr lang="nl-NL" b="1" i="1" dirty="0" err="1" smtClean="0">
                <a:solidFill>
                  <a:srgbClr val="FF0000"/>
                </a:solidFill>
              </a:rPr>
              <a:t>F</a:t>
            </a:r>
            <a:r>
              <a:rPr lang="nl-NL" sz="1800" b="1" i="1" dirty="0" err="1" smtClean="0">
                <a:solidFill>
                  <a:srgbClr val="FF0000"/>
                </a:solidFill>
              </a:rPr>
              <a:t>z</a:t>
            </a:r>
            <a:r>
              <a:rPr lang="nl-NL" sz="1800" b="1" i="1" dirty="0" smtClean="0">
                <a:solidFill>
                  <a:srgbClr val="FF0000"/>
                </a:solidFill>
              </a:rPr>
              <a:t> </a:t>
            </a:r>
            <a:r>
              <a:rPr lang="nl-NL" sz="1800" b="1" dirty="0" smtClean="0">
                <a:solidFill>
                  <a:srgbClr val="FF0000"/>
                </a:solidFill>
              </a:rPr>
              <a:t>= 50 N</a:t>
            </a:r>
            <a:endParaRPr lang="nl-NL" sz="1800" b="1" dirty="0">
              <a:solidFill>
                <a:srgbClr val="FF0000"/>
              </a:solidFill>
            </a:endParaRPr>
          </a:p>
        </p:txBody>
      </p:sp>
    </p:spTree>
    <p:extLst>
      <p:ext uri="{BB962C8B-B14F-4D97-AF65-F5344CB8AC3E}">
        <p14:creationId xmlns:p14="http://schemas.microsoft.com/office/powerpoint/2010/main" val="202709854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voettekst 5"/>
          <p:cNvSpPr>
            <a:spLocks noGrp="1"/>
          </p:cNvSpPr>
          <p:nvPr>
            <p:ph type="ftr" sz="quarter" idx="11"/>
          </p:nvPr>
        </p:nvSpPr>
        <p:spPr/>
        <p:txBody>
          <a:bodyPr/>
          <a:lstStyle/>
          <a:p>
            <a:r>
              <a:rPr lang="nl-NL"/>
              <a:t>G.Hoeksema Rietveld Lyceum Doetinchem</a:t>
            </a:r>
          </a:p>
        </p:txBody>
      </p:sp>
      <p:sp>
        <p:nvSpPr>
          <p:cNvPr id="6" name="Tijdelijke aanduiding voor dianummer 6"/>
          <p:cNvSpPr>
            <a:spLocks noGrp="1"/>
          </p:cNvSpPr>
          <p:nvPr>
            <p:ph type="sldNum" sz="quarter" idx="12"/>
          </p:nvPr>
        </p:nvSpPr>
        <p:spPr/>
        <p:txBody>
          <a:bodyPr/>
          <a:lstStyle/>
          <a:p>
            <a:fld id="{72147780-0E19-4C61-831D-767214E90231}" type="slidenum">
              <a:rPr lang="nl-NL"/>
              <a:pPr/>
              <a:t>26</a:t>
            </a:fld>
            <a:endParaRPr lang="nl-NL"/>
          </a:p>
        </p:txBody>
      </p:sp>
      <p:sp>
        <p:nvSpPr>
          <p:cNvPr id="13315" name="Rectangle 3"/>
          <p:cNvSpPr>
            <a:spLocks noGrp="1" noChangeArrowheads="1"/>
          </p:cNvSpPr>
          <p:nvPr>
            <p:ph type="body" sz="half" idx="2"/>
          </p:nvPr>
        </p:nvSpPr>
        <p:spPr>
          <a:xfrm>
            <a:off x="409074" y="1557337"/>
            <a:ext cx="6137642" cy="4535455"/>
          </a:xfrm>
          <a:ln>
            <a:noFill/>
          </a:ln>
        </p:spPr>
        <p:txBody>
          <a:bodyPr/>
          <a:lstStyle/>
          <a:p>
            <a:r>
              <a:rPr lang="nl-NL" sz="2800" b="1" dirty="0" smtClean="0">
                <a:solidFill>
                  <a:srgbClr val="0000FF"/>
                </a:solidFill>
              </a:rPr>
              <a:t>Een takel </a:t>
            </a:r>
            <a:br>
              <a:rPr lang="nl-NL" sz="2800" b="1" dirty="0" smtClean="0">
                <a:solidFill>
                  <a:srgbClr val="0000FF"/>
                </a:solidFill>
              </a:rPr>
            </a:br>
            <a:r>
              <a:rPr lang="nl-NL" sz="2800" b="1" dirty="0" smtClean="0">
                <a:solidFill>
                  <a:srgbClr val="0000FF"/>
                </a:solidFill>
              </a:rPr>
              <a:t>(van één los en één vast katrol)</a:t>
            </a:r>
          </a:p>
          <a:p>
            <a:r>
              <a:rPr lang="nl-NL" sz="2800" dirty="0" smtClean="0"/>
              <a:t>We gaan de piano 50 cm optillen.</a:t>
            </a:r>
            <a:endParaRPr lang="nl-NL" sz="2800" dirty="0"/>
          </a:p>
          <a:p>
            <a:pPr marL="514350" indent="-514350">
              <a:buFont typeface="+mj-lt"/>
              <a:buAutoNum type="alphaUcPeriod" startAt="2"/>
            </a:pPr>
            <a:r>
              <a:rPr lang="nl-NL" sz="2800" b="1" i="1" dirty="0" smtClean="0"/>
              <a:t>Hoe groot is de kracht die de hand daarbij moet uitoefenen?</a:t>
            </a:r>
          </a:p>
          <a:p>
            <a:pPr marL="0" indent="0">
              <a:buNone/>
            </a:pPr>
            <a:r>
              <a:rPr lang="nl-NL" sz="2800" b="1" i="1" dirty="0" smtClean="0">
                <a:solidFill>
                  <a:srgbClr val="0000FF"/>
                </a:solidFill>
              </a:rPr>
              <a:t>Bedenk nu zelf het antwoord!</a:t>
            </a:r>
          </a:p>
        </p:txBody>
      </p:sp>
      <p:pic>
        <p:nvPicPr>
          <p:cNvPr id="13316" name="Picture 4" descr="rietveld lyceum"/>
          <p:cNvPicPr>
            <a:picLocks noGrp="1" noChangeAspect="1" noChangeArrowheads="1"/>
          </p:cNvPicPr>
          <p:nvPr>
            <p:ph type="clipArt" sz="half" idx="1"/>
          </p:nvPr>
        </p:nvPicPr>
        <p:blipFill>
          <a:blip r:embed="rId2">
            <a:extLst>
              <a:ext uri="{28A0092B-C50C-407E-A947-70E740481C1C}">
                <a14:useLocalDpi xmlns:a14="http://schemas.microsoft.com/office/drawing/2010/main" val="0"/>
              </a:ext>
            </a:extLst>
          </a:blip>
          <a:srcRect/>
          <a:stretch>
            <a:fillRect/>
          </a:stretch>
        </p:blipFill>
        <p:spPr>
          <a:xfrm>
            <a:off x="304800" y="228600"/>
            <a:ext cx="1600200" cy="795338"/>
          </a:xfrm>
        </p:spPr>
      </p:pic>
      <p:sp>
        <p:nvSpPr>
          <p:cNvPr id="13356" name="Rectangle 44"/>
          <p:cNvSpPr>
            <a:spLocks noChangeArrowheads="1"/>
          </p:cNvSpPr>
          <p:nvPr/>
        </p:nvSpPr>
        <p:spPr bwMode="auto">
          <a:xfrm>
            <a:off x="2057400" y="595313"/>
            <a:ext cx="4673600" cy="987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nl-NL" sz="4400" dirty="0" smtClean="0">
                <a:solidFill>
                  <a:schemeClr val="tx2"/>
                </a:solidFill>
              </a:rPr>
              <a:t>Katrollen</a:t>
            </a:r>
            <a:endParaRPr lang="nl-NL" sz="4400" dirty="0">
              <a:solidFill>
                <a:schemeClr val="tx2"/>
              </a:solidFill>
            </a:endParaRPr>
          </a:p>
        </p:txBody>
      </p:sp>
      <p:sp>
        <p:nvSpPr>
          <p:cNvPr id="2" name="Vrije vorm 1"/>
          <p:cNvSpPr/>
          <p:nvPr/>
        </p:nvSpPr>
        <p:spPr>
          <a:xfrm>
            <a:off x="6951998" y="4404806"/>
            <a:ext cx="485775" cy="1131887"/>
          </a:xfrm>
          <a:custGeom>
            <a:avLst/>
            <a:gdLst>
              <a:gd name="connsiteX0" fmla="*/ 723900 w 723900"/>
              <a:gd name="connsiteY0" fmla="*/ 1704975 h 1704975"/>
              <a:gd name="connsiteX1" fmla="*/ 723900 w 723900"/>
              <a:gd name="connsiteY1" fmla="*/ 9525 h 1704975"/>
              <a:gd name="connsiteX2" fmla="*/ 285750 w 723900"/>
              <a:gd name="connsiteY2" fmla="*/ 0 h 1704975"/>
              <a:gd name="connsiteX3" fmla="*/ 238125 w 723900"/>
              <a:gd name="connsiteY3" fmla="*/ 676275 h 1704975"/>
              <a:gd name="connsiteX4" fmla="*/ 0 w 723900"/>
              <a:gd name="connsiteY4" fmla="*/ 781050 h 1704975"/>
              <a:gd name="connsiteX5" fmla="*/ 0 w 723900"/>
              <a:gd name="connsiteY5" fmla="*/ 885825 h 1704975"/>
              <a:gd name="connsiteX6" fmla="*/ 257175 w 723900"/>
              <a:gd name="connsiteY6" fmla="*/ 885825 h 1704975"/>
              <a:gd name="connsiteX7" fmla="*/ 257175 w 723900"/>
              <a:gd name="connsiteY7" fmla="*/ 1704975 h 1704975"/>
              <a:gd name="connsiteX8" fmla="*/ 723900 w 723900"/>
              <a:gd name="connsiteY8" fmla="*/ 1704975 h 1704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23900" h="1704975">
                <a:moveTo>
                  <a:pt x="723900" y="1704975"/>
                </a:moveTo>
                <a:lnTo>
                  <a:pt x="723900" y="9525"/>
                </a:lnTo>
                <a:lnTo>
                  <a:pt x="285750" y="0"/>
                </a:lnTo>
                <a:lnTo>
                  <a:pt x="238125" y="676275"/>
                </a:lnTo>
                <a:lnTo>
                  <a:pt x="0" y="781050"/>
                </a:lnTo>
                <a:lnTo>
                  <a:pt x="0" y="885825"/>
                </a:lnTo>
                <a:lnTo>
                  <a:pt x="257175" y="885825"/>
                </a:lnTo>
                <a:lnTo>
                  <a:pt x="257175" y="1704975"/>
                </a:lnTo>
                <a:lnTo>
                  <a:pt x="723900" y="1704975"/>
                </a:lnTo>
                <a:close/>
              </a:path>
            </a:pathLst>
          </a:custGeom>
          <a:solidFill>
            <a:schemeClr val="accent5">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12" name="Rechte verbindingslijn met pijl 11"/>
          <p:cNvCxnSpPr/>
          <p:nvPr/>
        </p:nvCxnSpPr>
        <p:spPr>
          <a:xfrm>
            <a:off x="7282437" y="5055492"/>
            <a:ext cx="0" cy="1059681"/>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6" name="Tekstvak 15"/>
          <p:cNvSpPr txBox="1"/>
          <p:nvPr/>
        </p:nvSpPr>
        <p:spPr>
          <a:xfrm>
            <a:off x="6717993" y="6016199"/>
            <a:ext cx="1423211" cy="461665"/>
          </a:xfrm>
          <a:prstGeom prst="rect">
            <a:avLst/>
          </a:prstGeom>
          <a:noFill/>
        </p:spPr>
        <p:txBody>
          <a:bodyPr wrap="square" rtlCol="0">
            <a:spAutoFit/>
          </a:bodyPr>
          <a:lstStyle/>
          <a:p>
            <a:r>
              <a:rPr lang="nl-NL" b="1" i="1" dirty="0" err="1" smtClean="0">
                <a:solidFill>
                  <a:srgbClr val="FF0000"/>
                </a:solidFill>
              </a:rPr>
              <a:t>F</a:t>
            </a:r>
            <a:r>
              <a:rPr lang="nl-NL" sz="1800" b="1" i="1" dirty="0" err="1" smtClean="0">
                <a:solidFill>
                  <a:srgbClr val="FF0000"/>
                </a:solidFill>
              </a:rPr>
              <a:t>z</a:t>
            </a:r>
            <a:r>
              <a:rPr lang="nl-NL" sz="1800" b="1" i="1" dirty="0" smtClean="0">
                <a:solidFill>
                  <a:srgbClr val="FF0000"/>
                </a:solidFill>
              </a:rPr>
              <a:t> </a:t>
            </a:r>
            <a:r>
              <a:rPr lang="nl-NL" sz="1800" b="1" dirty="0" smtClean="0">
                <a:solidFill>
                  <a:srgbClr val="FF0000"/>
                </a:solidFill>
              </a:rPr>
              <a:t>= 550 N</a:t>
            </a:r>
            <a:endParaRPr lang="nl-NL" sz="1800" b="1" dirty="0">
              <a:solidFill>
                <a:srgbClr val="FF0000"/>
              </a:solidFill>
            </a:endParaRPr>
          </a:p>
        </p:txBody>
      </p:sp>
      <p:sp>
        <p:nvSpPr>
          <p:cNvPr id="14" name="Ovaal 13"/>
          <p:cNvSpPr/>
          <p:nvPr/>
        </p:nvSpPr>
        <p:spPr>
          <a:xfrm>
            <a:off x="6721943" y="2802607"/>
            <a:ext cx="1077495" cy="1077495"/>
          </a:xfrm>
          <a:prstGeom prst="ellipse">
            <a:avLst/>
          </a:prstGeom>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mtClean="0"/>
              <a:t> </a:t>
            </a:r>
            <a:endParaRPr lang="nl-NL"/>
          </a:p>
        </p:txBody>
      </p:sp>
      <p:cxnSp>
        <p:nvCxnSpPr>
          <p:cNvPr id="17" name="Rechte verbindingslijn 16"/>
          <p:cNvCxnSpPr/>
          <p:nvPr/>
        </p:nvCxnSpPr>
        <p:spPr>
          <a:xfrm flipH="1">
            <a:off x="6158876" y="1095625"/>
            <a:ext cx="2699821" cy="6283"/>
          </a:xfrm>
          <a:prstGeom prst="line">
            <a:avLst/>
          </a:prstGeom>
          <a:ln w="571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8" name="Rechte verbindingslijn 7"/>
          <p:cNvCxnSpPr>
            <a:stCxn id="14" idx="2"/>
            <a:endCxn id="13356" idx="3"/>
          </p:cNvCxnSpPr>
          <p:nvPr/>
        </p:nvCxnSpPr>
        <p:spPr>
          <a:xfrm flipV="1">
            <a:off x="6721943" y="1089026"/>
            <a:ext cx="9057" cy="225232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Rechte verbindingslijn 18"/>
          <p:cNvCxnSpPr/>
          <p:nvPr/>
        </p:nvCxnSpPr>
        <p:spPr>
          <a:xfrm flipV="1">
            <a:off x="7267221" y="4007338"/>
            <a:ext cx="0" cy="46138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Rechte verbindingslijn met pijl 20"/>
          <p:cNvCxnSpPr/>
          <p:nvPr/>
        </p:nvCxnSpPr>
        <p:spPr>
          <a:xfrm>
            <a:off x="8858697" y="1853566"/>
            <a:ext cx="0" cy="950841"/>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2" name="Tekstvak 21"/>
          <p:cNvSpPr txBox="1"/>
          <p:nvPr/>
        </p:nvSpPr>
        <p:spPr>
          <a:xfrm>
            <a:off x="8141204" y="2876522"/>
            <a:ext cx="1050710" cy="461665"/>
          </a:xfrm>
          <a:prstGeom prst="rect">
            <a:avLst/>
          </a:prstGeom>
          <a:noFill/>
        </p:spPr>
        <p:txBody>
          <a:bodyPr wrap="square" rtlCol="0">
            <a:spAutoFit/>
          </a:bodyPr>
          <a:lstStyle/>
          <a:p>
            <a:r>
              <a:rPr lang="nl-NL" b="1" i="1" dirty="0" smtClean="0">
                <a:solidFill>
                  <a:srgbClr val="FF0000"/>
                </a:solidFill>
              </a:rPr>
              <a:t>F</a:t>
            </a:r>
            <a:r>
              <a:rPr lang="nl-NL" sz="1800" b="1" i="1" dirty="0" smtClean="0">
                <a:solidFill>
                  <a:srgbClr val="FF0000"/>
                </a:solidFill>
              </a:rPr>
              <a:t>H </a:t>
            </a:r>
            <a:r>
              <a:rPr lang="nl-NL" sz="1800" b="1" dirty="0" smtClean="0">
                <a:solidFill>
                  <a:srgbClr val="FF0000"/>
                </a:solidFill>
              </a:rPr>
              <a:t>= ?</a:t>
            </a:r>
            <a:endParaRPr lang="nl-NL" sz="1800" b="1" dirty="0">
              <a:solidFill>
                <a:srgbClr val="FF0000"/>
              </a:solidFill>
            </a:endParaRPr>
          </a:p>
        </p:txBody>
      </p:sp>
      <p:sp>
        <p:nvSpPr>
          <p:cNvPr id="25" name="Tekstvak 24"/>
          <p:cNvSpPr txBox="1"/>
          <p:nvPr/>
        </p:nvSpPr>
        <p:spPr>
          <a:xfrm>
            <a:off x="6154087" y="3874710"/>
            <a:ext cx="1225964" cy="461665"/>
          </a:xfrm>
          <a:prstGeom prst="rect">
            <a:avLst/>
          </a:prstGeom>
          <a:noFill/>
        </p:spPr>
        <p:txBody>
          <a:bodyPr wrap="square" rtlCol="0">
            <a:spAutoFit/>
          </a:bodyPr>
          <a:lstStyle/>
          <a:p>
            <a:r>
              <a:rPr lang="nl-NL" b="1" i="1" dirty="0" err="1" smtClean="0">
                <a:solidFill>
                  <a:srgbClr val="FF0000"/>
                </a:solidFill>
              </a:rPr>
              <a:t>F</a:t>
            </a:r>
            <a:r>
              <a:rPr lang="nl-NL" sz="1800" b="1" i="1" dirty="0" err="1" smtClean="0">
                <a:solidFill>
                  <a:srgbClr val="FF0000"/>
                </a:solidFill>
              </a:rPr>
              <a:t>z</a:t>
            </a:r>
            <a:r>
              <a:rPr lang="nl-NL" sz="1800" b="1" i="1" dirty="0" smtClean="0">
                <a:solidFill>
                  <a:srgbClr val="FF0000"/>
                </a:solidFill>
              </a:rPr>
              <a:t> </a:t>
            </a:r>
            <a:r>
              <a:rPr lang="nl-NL" sz="1800" b="1" dirty="0" smtClean="0">
                <a:solidFill>
                  <a:srgbClr val="FF0000"/>
                </a:solidFill>
              </a:rPr>
              <a:t>= 50 N</a:t>
            </a:r>
            <a:endParaRPr lang="nl-NL" sz="1800" b="1" dirty="0">
              <a:solidFill>
                <a:srgbClr val="FF0000"/>
              </a:solidFill>
            </a:endParaRPr>
          </a:p>
        </p:txBody>
      </p:sp>
      <p:sp>
        <p:nvSpPr>
          <p:cNvPr id="24" name="Rechthoek 23"/>
          <p:cNvSpPr/>
          <p:nvPr/>
        </p:nvSpPr>
        <p:spPr>
          <a:xfrm>
            <a:off x="7176989" y="3244351"/>
            <a:ext cx="180471" cy="762987"/>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23" name="Rechte verbindingslijn met pijl 22"/>
          <p:cNvCxnSpPr/>
          <p:nvPr/>
        </p:nvCxnSpPr>
        <p:spPr>
          <a:xfrm flipH="1">
            <a:off x="7267221" y="3477221"/>
            <a:ext cx="928" cy="397744"/>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 name="Ovaal 3"/>
          <p:cNvSpPr/>
          <p:nvPr/>
        </p:nvSpPr>
        <p:spPr>
          <a:xfrm>
            <a:off x="7218324" y="3322014"/>
            <a:ext cx="97803" cy="9780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6" name="Ovaal 25"/>
          <p:cNvSpPr/>
          <p:nvPr/>
        </p:nvSpPr>
        <p:spPr>
          <a:xfrm>
            <a:off x="7781202" y="1328821"/>
            <a:ext cx="1077495" cy="1077495"/>
          </a:xfrm>
          <a:prstGeom prst="ellipse">
            <a:avLst/>
          </a:prstGeom>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mtClean="0"/>
              <a:t> </a:t>
            </a:r>
            <a:endParaRPr lang="nl-NL"/>
          </a:p>
        </p:txBody>
      </p:sp>
      <p:sp>
        <p:nvSpPr>
          <p:cNvPr id="27" name="Rechthoek 26"/>
          <p:cNvSpPr/>
          <p:nvPr/>
        </p:nvSpPr>
        <p:spPr>
          <a:xfrm>
            <a:off x="8229713" y="1134142"/>
            <a:ext cx="180471" cy="762987"/>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28" name="Rechte verbindingslijn met pijl 27"/>
          <p:cNvCxnSpPr/>
          <p:nvPr/>
        </p:nvCxnSpPr>
        <p:spPr>
          <a:xfrm flipH="1">
            <a:off x="8326480" y="2003435"/>
            <a:ext cx="928" cy="397744"/>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9" name="Ovaal 28"/>
          <p:cNvSpPr/>
          <p:nvPr/>
        </p:nvSpPr>
        <p:spPr>
          <a:xfrm>
            <a:off x="8277583" y="1848228"/>
            <a:ext cx="97803" cy="9780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30" name="Rechte verbindingslijn 29"/>
          <p:cNvCxnSpPr>
            <a:stCxn id="14" idx="6"/>
            <a:endCxn id="26" idx="2"/>
          </p:cNvCxnSpPr>
          <p:nvPr/>
        </p:nvCxnSpPr>
        <p:spPr>
          <a:xfrm flipH="1" flipV="1">
            <a:off x="7781202" y="1867569"/>
            <a:ext cx="18236" cy="1473786"/>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31" name="Tekstvak 30"/>
          <p:cNvSpPr txBox="1"/>
          <p:nvPr/>
        </p:nvSpPr>
        <p:spPr>
          <a:xfrm>
            <a:off x="7724761" y="2273964"/>
            <a:ext cx="1225964" cy="461665"/>
          </a:xfrm>
          <a:prstGeom prst="rect">
            <a:avLst/>
          </a:prstGeom>
          <a:noFill/>
        </p:spPr>
        <p:txBody>
          <a:bodyPr wrap="square" rtlCol="0">
            <a:spAutoFit/>
          </a:bodyPr>
          <a:lstStyle/>
          <a:p>
            <a:r>
              <a:rPr lang="nl-NL" b="1" i="1" dirty="0" err="1" smtClean="0">
                <a:solidFill>
                  <a:srgbClr val="FF0000"/>
                </a:solidFill>
              </a:rPr>
              <a:t>F</a:t>
            </a:r>
            <a:r>
              <a:rPr lang="nl-NL" sz="1800" b="1" i="1" dirty="0" err="1" smtClean="0">
                <a:solidFill>
                  <a:srgbClr val="FF0000"/>
                </a:solidFill>
              </a:rPr>
              <a:t>z</a:t>
            </a:r>
            <a:r>
              <a:rPr lang="nl-NL" sz="1800" b="1" i="1" dirty="0" smtClean="0">
                <a:solidFill>
                  <a:srgbClr val="FF0000"/>
                </a:solidFill>
              </a:rPr>
              <a:t> </a:t>
            </a:r>
            <a:r>
              <a:rPr lang="nl-NL" sz="1800" b="1" dirty="0" smtClean="0">
                <a:solidFill>
                  <a:srgbClr val="FF0000"/>
                </a:solidFill>
              </a:rPr>
              <a:t>= 50 N</a:t>
            </a:r>
            <a:endParaRPr lang="nl-NL" sz="1800" b="1" dirty="0">
              <a:solidFill>
                <a:srgbClr val="FF0000"/>
              </a:solidFill>
            </a:endParaRPr>
          </a:p>
        </p:txBody>
      </p:sp>
    </p:spTree>
    <p:extLst>
      <p:ext uri="{BB962C8B-B14F-4D97-AF65-F5344CB8AC3E}">
        <p14:creationId xmlns:p14="http://schemas.microsoft.com/office/powerpoint/2010/main" val="349281147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voettekst 5"/>
          <p:cNvSpPr>
            <a:spLocks noGrp="1"/>
          </p:cNvSpPr>
          <p:nvPr>
            <p:ph type="ftr" sz="quarter" idx="11"/>
          </p:nvPr>
        </p:nvSpPr>
        <p:spPr/>
        <p:txBody>
          <a:bodyPr/>
          <a:lstStyle/>
          <a:p>
            <a:r>
              <a:rPr lang="nl-NL"/>
              <a:t>G.Hoeksema Rietveld Lyceum Doetinchem</a:t>
            </a:r>
          </a:p>
        </p:txBody>
      </p:sp>
      <p:sp>
        <p:nvSpPr>
          <p:cNvPr id="6" name="Tijdelijke aanduiding voor dianummer 6"/>
          <p:cNvSpPr>
            <a:spLocks noGrp="1"/>
          </p:cNvSpPr>
          <p:nvPr>
            <p:ph type="sldNum" sz="quarter" idx="12"/>
          </p:nvPr>
        </p:nvSpPr>
        <p:spPr/>
        <p:txBody>
          <a:bodyPr/>
          <a:lstStyle/>
          <a:p>
            <a:fld id="{72147780-0E19-4C61-831D-767214E90231}" type="slidenum">
              <a:rPr lang="nl-NL"/>
              <a:pPr/>
              <a:t>27</a:t>
            </a:fld>
            <a:endParaRPr lang="nl-NL"/>
          </a:p>
        </p:txBody>
      </p:sp>
      <p:sp>
        <p:nvSpPr>
          <p:cNvPr id="13315" name="Rectangle 3"/>
          <p:cNvSpPr>
            <a:spLocks noGrp="1" noChangeArrowheads="1"/>
          </p:cNvSpPr>
          <p:nvPr>
            <p:ph type="body" sz="half" idx="2"/>
          </p:nvPr>
        </p:nvSpPr>
        <p:spPr>
          <a:xfrm>
            <a:off x="409074" y="1557337"/>
            <a:ext cx="6137642" cy="4535455"/>
          </a:xfrm>
          <a:ln>
            <a:noFill/>
          </a:ln>
        </p:spPr>
        <p:txBody>
          <a:bodyPr/>
          <a:lstStyle/>
          <a:p>
            <a:r>
              <a:rPr lang="nl-NL" sz="2800" b="1" dirty="0" smtClean="0">
                <a:solidFill>
                  <a:srgbClr val="0000FF"/>
                </a:solidFill>
              </a:rPr>
              <a:t>Een takel </a:t>
            </a:r>
            <a:br>
              <a:rPr lang="nl-NL" sz="2800" b="1" dirty="0" smtClean="0">
                <a:solidFill>
                  <a:srgbClr val="0000FF"/>
                </a:solidFill>
              </a:rPr>
            </a:br>
            <a:r>
              <a:rPr lang="nl-NL" sz="2800" b="1" dirty="0" smtClean="0">
                <a:solidFill>
                  <a:srgbClr val="0000FF"/>
                </a:solidFill>
              </a:rPr>
              <a:t>(van één los en één vast katrol)</a:t>
            </a:r>
          </a:p>
          <a:p>
            <a:r>
              <a:rPr lang="nl-NL" sz="2800" dirty="0" smtClean="0"/>
              <a:t>We gaan de piano 50 cm optillen.</a:t>
            </a:r>
            <a:endParaRPr lang="nl-NL" sz="2800" dirty="0"/>
          </a:p>
          <a:p>
            <a:pPr marL="514350" indent="-514350">
              <a:buFont typeface="+mj-lt"/>
              <a:buAutoNum type="alphaUcPeriod" startAt="2"/>
            </a:pPr>
            <a:r>
              <a:rPr lang="nl-NL" sz="2800" b="1" i="1" dirty="0" smtClean="0"/>
              <a:t>Hoe groot is de kracht die de hand daarbij moet uitoefenen?</a:t>
            </a:r>
            <a:endParaRPr lang="nl-NL" sz="2800" b="1" i="1" dirty="0">
              <a:solidFill>
                <a:srgbClr val="0000FF"/>
              </a:solidFill>
            </a:endParaRPr>
          </a:p>
          <a:p>
            <a:pPr marL="0" indent="0">
              <a:buNone/>
            </a:pPr>
            <a:r>
              <a:rPr lang="nl-NL" sz="2800" b="1" i="1" dirty="0" smtClean="0">
                <a:solidFill>
                  <a:srgbClr val="0000FF"/>
                </a:solidFill>
              </a:rPr>
              <a:t>Bij het losse katrol geldt hetzelfde als net</a:t>
            </a:r>
            <a:r>
              <a:rPr lang="nl-NL" sz="2800" b="1" i="1" dirty="0">
                <a:solidFill>
                  <a:srgbClr val="0000FF"/>
                </a:solidFill>
              </a:rPr>
              <a:t>: </a:t>
            </a:r>
            <a:r>
              <a:rPr lang="nl-NL" sz="2800" b="1" i="1" dirty="0" smtClean="0">
                <a:solidFill>
                  <a:srgbClr val="0000FF"/>
                </a:solidFill>
              </a:rPr>
              <a:t>F</a:t>
            </a:r>
            <a:r>
              <a:rPr lang="nl-NL" sz="1800" b="1" i="1" dirty="0" smtClean="0">
                <a:solidFill>
                  <a:srgbClr val="0000FF"/>
                </a:solidFill>
              </a:rPr>
              <a:t>S</a:t>
            </a:r>
            <a:r>
              <a:rPr lang="nl-NL" sz="2800" b="1" i="1" dirty="0" smtClean="0">
                <a:solidFill>
                  <a:srgbClr val="0000FF"/>
                </a:solidFill>
              </a:rPr>
              <a:t> </a:t>
            </a:r>
            <a:r>
              <a:rPr lang="nl-NL" sz="2800" b="1" dirty="0">
                <a:solidFill>
                  <a:srgbClr val="0000FF"/>
                </a:solidFill>
              </a:rPr>
              <a:t>= </a:t>
            </a:r>
            <a:r>
              <a:rPr lang="nl-NL" sz="2800" b="1" dirty="0" smtClean="0">
                <a:solidFill>
                  <a:srgbClr val="0000FF"/>
                </a:solidFill>
              </a:rPr>
              <a:t>(550+50)/2 </a:t>
            </a:r>
            <a:r>
              <a:rPr lang="nl-NL" sz="2800" b="1" dirty="0">
                <a:solidFill>
                  <a:srgbClr val="0000FF"/>
                </a:solidFill>
              </a:rPr>
              <a:t>= 300 N = </a:t>
            </a:r>
            <a:r>
              <a:rPr lang="nl-NL" sz="2800" b="1" i="1" dirty="0">
                <a:solidFill>
                  <a:srgbClr val="FF0000"/>
                </a:solidFill>
              </a:rPr>
              <a:t>F</a:t>
            </a:r>
            <a:r>
              <a:rPr lang="nl-NL" sz="1800" b="1" i="1" dirty="0">
                <a:solidFill>
                  <a:srgbClr val="FF0000"/>
                </a:solidFill>
              </a:rPr>
              <a:t>H</a:t>
            </a:r>
            <a:endParaRPr lang="nl-NL" sz="2800" b="1" dirty="0">
              <a:solidFill>
                <a:srgbClr val="FF0000"/>
              </a:solidFill>
            </a:endParaRPr>
          </a:p>
          <a:p>
            <a:pPr marL="0" indent="0">
              <a:buNone/>
            </a:pPr>
            <a:r>
              <a:rPr lang="nl-NL" sz="2800" b="1" i="1" dirty="0" smtClean="0"/>
              <a:t>Bij het vaste katrol verandert het touw en de kracht van richting, maar de grootte van F</a:t>
            </a:r>
            <a:r>
              <a:rPr lang="nl-NL" sz="1800" b="1" i="1" dirty="0" smtClean="0"/>
              <a:t>S</a:t>
            </a:r>
            <a:r>
              <a:rPr lang="nl-NL" sz="2800" b="1" i="1" dirty="0" smtClean="0"/>
              <a:t> verandert niet</a:t>
            </a:r>
          </a:p>
        </p:txBody>
      </p:sp>
      <p:pic>
        <p:nvPicPr>
          <p:cNvPr id="13316" name="Picture 4" descr="rietveld lyceum"/>
          <p:cNvPicPr>
            <a:picLocks noGrp="1" noChangeAspect="1" noChangeArrowheads="1"/>
          </p:cNvPicPr>
          <p:nvPr>
            <p:ph type="clipArt" sz="half" idx="1"/>
          </p:nvPr>
        </p:nvPicPr>
        <p:blipFill>
          <a:blip r:embed="rId2">
            <a:extLst>
              <a:ext uri="{28A0092B-C50C-407E-A947-70E740481C1C}">
                <a14:useLocalDpi xmlns:a14="http://schemas.microsoft.com/office/drawing/2010/main" val="0"/>
              </a:ext>
            </a:extLst>
          </a:blip>
          <a:srcRect/>
          <a:stretch>
            <a:fillRect/>
          </a:stretch>
        </p:blipFill>
        <p:spPr>
          <a:xfrm>
            <a:off x="304800" y="228600"/>
            <a:ext cx="1600200" cy="795338"/>
          </a:xfrm>
        </p:spPr>
      </p:pic>
      <p:sp>
        <p:nvSpPr>
          <p:cNvPr id="13356" name="Rectangle 44"/>
          <p:cNvSpPr>
            <a:spLocks noChangeArrowheads="1"/>
          </p:cNvSpPr>
          <p:nvPr/>
        </p:nvSpPr>
        <p:spPr bwMode="auto">
          <a:xfrm>
            <a:off x="2057400" y="595313"/>
            <a:ext cx="4673600" cy="987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nl-NL" sz="4400" dirty="0" smtClean="0">
                <a:solidFill>
                  <a:schemeClr val="tx2"/>
                </a:solidFill>
              </a:rPr>
              <a:t>Katrollen</a:t>
            </a:r>
            <a:endParaRPr lang="nl-NL" sz="4400" dirty="0">
              <a:solidFill>
                <a:schemeClr val="tx2"/>
              </a:solidFill>
            </a:endParaRPr>
          </a:p>
        </p:txBody>
      </p:sp>
      <p:sp>
        <p:nvSpPr>
          <p:cNvPr id="2" name="Vrije vorm 1"/>
          <p:cNvSpPr/>
          <p:nvPr/>
        </p:nvSpPr>
        <p:spPr>
          <a:xfrm>
            <a:off x="6951998" y="4404806"/>
            <a:ext cx="485775" cy="1131887"/>
          </a:xfrm>
          <a:custGeom>
            <a:avLst/>
            <a:gdLst>
              <a:gd name="connsiteX0" fmla="*/ 723900 w 723900"/>
              <a:gd name="connsiteY0" fmla="*/ 1704975 h 1704975"/>
              <a:gd name="connsiteX1" fmla="*/ 723900 w 723900"/>
              <a:gd name="connsiteY1" fmla="*/ 9525 h 1704975"/>
              <a:gd name="connsiteX2" fmla="*/ 285750 w 723900"/>
              <a:gd name="connsiteY2" fmla="*/ 0 h 1704975"/>
              <a:gd name="connsiteX3" fmla="*/ 238125 w 723900"/>
              <a:gd name="connsiteY3" fmla="*/ 676275 h 1704975"/>
              <a:gd name="connsiteX4" fmla="*/ 0 w 723900"/>
              <a:gd name="connsiteY4" fmla="*/ 781050 h 1704975"/>
              <a:gd name="connsiteX5" fmla="*/ 0 w 723900"/>
              <a:gd name="connsiteY5" fmla="*/ 885825 h 1704975"/>
              <a:gd name="connsiteX6" fmla="*/ 257175 w 723900"/>
              <a:gd name="connsiteY6" fmla="*/ 885825 h 1704975"/>
              <a:gd name="connsiteX7" fmla="*/ 257175 w 723900"/>
              <a:gd name="connsiteY7" fmla="*/ 1704975 h 1704975"/>
              <a:gd name="connsiteX8" fmla="*/ 723900 w 723900"/>
              <a:gd name="connsiteY8" fmla="*/ 1704975 h 1704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23900" h="1704975">
                <a:moveTo>
                  <a:pt x="723900" y="1704975"/>
                </a:moveTo>
                <a:lnTo>
                  <a:pt x="723900" y="9525"/>
                </a:lnTo>
                <a:lnTo>
                  <a:pt x="285750" y="0"/>
                </a:lnTo>
                <a:lnTo>
                  <a:pt x="238125" y="676275"/>
                </a:lnTo>
                <a:lnTo>
                  <a:pt x="0" y="781050"/>
                </a:lnTo>
                <a:lnTo>
                  <a:pt x="0" y="885825"/>
                </a:lnTo>
                <a:lnTo>
                  <a:pt x="257175" y="885825"/>
                </a:lnTo>
                <a:lnTo>
                  <a:pt x="257175" y="1704975"/>
                </a:lnTo>
                <a:lnTo>
                  <a:pt x="723900" y="1704975"/>
                </a:lnTo>
                <a:close/>
              </a:path>
            </a:pathLst>
          </a:custGeom>
          <a:solidFill>
            <a:schemeClr val="accent5">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12" name="Rechte verbindingslijn met pijl 11"/>
          <p:cNvCxnSpPr/>
          <p:nvPr/>
        </p:nvCxnSpPr>
        <p:spPr>
          <a:xfrm>
            <a:off x="7282437" y="5055492"/>
            <a:ext cx="0" cy="1059681"/>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6" name="Tekstvak 15"/>
          <p:cNvSpPr txBox="1"/>
          <p:nvPr/>
        </p:nvSpPr>
        <p:spPr>
          <a:xfrm>
            <a:off x="6717993" y="6016199"/>
            <a:ext cx="1423211" cy="461665"/>
          </a:xfrm>
          <a:prstGeom prst="rect">
            <a:avLst/>
          </a:prstGeom>
          <a:noFill/>
        </p:spPr>
        <p:txBody>
          <a:bodyPr wrap="square" rtlCol="0">
            <a:spAutoFit/>
          </a:bodyPr>
          <a:lstStyle/>
          <a:p>
            <a:r>
              <a:rPr lang="nl-NL" b="1" i="1" dirty="0" err="1" smtClean="0">
                <a:solidFill>
                  <a:srgbClr val="FF0000"/>
                </a:solidFill>
              </a:rPr>
              <a:t>F</a:t>
            </a:r>
            <a:r>
              <a:rPr lang="nl-NL" sz="1800" b="1" i="1" dirty="0" err="1" smtClean="0">
                <a:solidFill>
                  <a:srgbClr val="FF0000"/>
                </a:solidFill>
              </a:rPr>
              <a:t>z</a:t>
            </a:r>
            <a:r>
              <a:rPr lang="nl-NL" sz="1800" b="1" i="1" dirty="0" smtClean="0">
                <a:solidFill>
                  <a:srgbClr val="FF0000"/>
                </a:solidFill>
              </a:rPr>
              <a:t> </a:t>
            </a:r>
            <a:r>
              <a:rPr lang="nl-NL" sz="1800" b="1" dirty="0" smtClean="0">
                <a:solidFill>
                  <a:srgbClr val="FF0000"/>
                </a:solidFill>
              </a:rPr>
              <a:t>= 550 N</a:t>
            </a:r>
            <a:endParaRPr lang="nl-NL" sz="1800" b="1" dirty="0">
              <a:solidFill>
                <a:srgbClr val="FF0000"/>
              </a:solidFill>
            </a:endParaRPr>
          </a:p>
        </p:txBody>
      </p:sp>
      <p:sp>
        <p:nvSpPr>
          <p:cNvPr id="14" name="Ovaal 13"/>
          <p:cNvSpPr/>
          <p:nvPr/>
        </p:nvSpPr>
        <p:spPr>
          <a:xfrm>
            <a:off x="6721943" y="2802607"/>
            <a:ext cx="1077495" cy="1077495"/>
          </a:xfrm>
          <a:prstGeom prst="ellipse">
            <a:avLst/>
          </a:prstGeom>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mtClean="0"/>
              <a:t> </a:t>
            </a:r>
            <a:endParaRPr lang="nl-NL"/>
          </a:p>
        </p:txBody>
      </p:sp>
      <p:cxnSp>
        <p:nvCxnSpPr>
          <p:cNvPr id="17" name="Rechte verbindingslijn 16"/>
          <p:cNvCxnSpPr/>
          <p:nvPr/>
        </p:nvCxnSpPr>
        <p:spPr>
          <a:xfrm flipH="1">
            <a:off x="6158876" y="1095625"/>
            <a:ext cx="2699821" cy="6283"/>
          </a:xfrm>
          <a:prstGeom prst="line">
            <a:avLst/>
          </a:prstGeom>
          <a:ln w="571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8" name="Rechte verbindingslijn 7"/>
          <p:cNvCxnSpPr>
            <a:stCxn id="14" idx="2"/>
            <a:endCxn id="13356" idx="3"/>
          </p:cNvCxnSpPr>
          <p:nvPr/>
        </p:nvCxnSpPr>
        <p:spPr>
          <a:xfrm flipV="1">
            <a:off x="6721943" y="1089026"/>
            <a:ext cx="9057" cy="225232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Rechte verbindingslijn 18"/>
          <p:cNvCxnSpPr/>
          <p:nvPr/>
        </p:nvCxnSpPr>
        <p:spPr>
          <a:xfrm flipV="1">
            <a:off x="7267221" y="4007338"/>
            <a:ext cx="0" cy="46138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Rechte verbindingslijn met pijl 20"/>
          <p:cNvCxnSpPr/>
          <p:nvPr/>
        </p:nvCxnSpPr>
        <p:spPr>
          <a:xfrm>
            <a:off x="8858697" y="1853566"/>
            <a:ext cx="0" cy="950841"/>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2" name="Tekstvak 21"/>
          <p:cNvSpPr txBox="1"/>
          <p:nvPr/>
        </p:nvSpPr>
        <p:spPr>
          <a:xfrm>
            <a:off x="8141204" y="2876522"/>
            <a:ext cx="1050710" cy="461665"/>
          </a:xfrm>
          <a:prstGeom prst="rect">
            <a:avLst/>
          </a:prstGeom>
          <a:noFill/>
        </p:spPr>
        <p:txBody>
          <a:bodyPr wrap="square" rtlCol="0">
            <a:spAutoFit/>
          </a:bodyPr>
          <a:lstStyle/>
          <a:p>
            <a:r>
              <a:rPr lang="nl-NL" b="1" i="1" dirty="0" smtClean="0">
                <a:solidFill>
                  <a:srgbClr val="FF0000"/>
                </a:solidFill>
              </a:rPr>
              <a:t>F</a:t>
            </a:r>
            <a:r>
              <a:rPr lang="nl-NL" sz="1800" b="1" i="1" dirty="0" smtClean="0">
                <a:solidFill>
                  <a:srgbClr val="FF0000"/>
                </a:solidFill>
              </a:rPr>
              <a:t>H </a:t>
            </a:r>
            <a:r>
              <a:rPr lang="nl-NL" sz="1800" b="1" dirty="0" smtClean="0">
                <a:solidFill>
                  <a:srgbClr val="FF0000"/>
                </a:solidFill>
              </a:rPr>
              <a:t>= ?</a:t>
            </a:r>
            <a:endParaRPr lang="nl-NL" sz="1800" b="1" dirty="0">
              <a:solidFill>
                <a:srgbClr val="FF0000"/>
              </a:solidFill>
            </a:endParaRPr>
          </a:p>
        </p:txBody>
      </p:sp>
      <p:sp>
        <p:nvSpPr>
          <p:cNvPr id="25" name="Tekstvak 24"/>
          <p:cNvSpPr txBox="1"/>
          <p:nvPr/>
        </p:nvSpPr>
        <p:spPr>
          <a:xfrm>
            <a:off x="6154087" y="3874710"/>
            <a:ext cx="1225964" cy="461665"/>
          </a:xfrm>
          <a:prstGeom prst="rect">
            <a:avLst/>
          </a:prstGeom>
          <a:noFill/>
        </p:spPr>
        <p:txBody>
          <a:bodyPr wrap="square" rtlCol="0">
            <a:spAutoFit/>
          </a:bodyPr>
          <a:lstStyle/>
          <a:p>
            <a:r>
              <a:rPr lang="nl-NL" b="1" i="1" dirty="0" err="1" smtClean="0">
                <a:solidFill>
                  <a:srgbClr val="FF0000"/>
                </a:solidFill>
              </a:rPr>
              <a:t>F</a:t>
            </a:r>
            <a:r>
              <a:rPr lang="nl-NL" sz="1800" b="1" i="1" dirty="0" err="1" smtClean="0">
                <a:solidFill>
                  <a:srgbClr val="FF0000"/>
                </a:solidFill>
              </a:rPr>
              <a:t>z</a:t>
            </a:r>
            <a:r>
              <a:rPr lang="nl-NL" sz="1800" b="1" i="1" dirty="0" smtClean="0">
                <a:solidFill>
                  <a:srgbClr val="FF0000"/>
                </a:solidFill>
              </a:rPr>
              <a:t> </a:t>
            </a:r>
            <a:r>
              <a:rPr lang="nl-NL" sz="1800" b="1" dirty="0" smtClean="0">
                <a:solidFill>
                  <a:srgbClr val="FF0000"/>
                </a:solidFill>
              </a:rPr>
              <a:t>= 50 N</a:t>
            </a:r>
            <a:endParaRPr lang="nl-NL" sz="1800" b="1" dirty="0">
              <a:solidFill>
                <a:srgbClr val="FF0000"/>
              </a:solidFill>
            </a:endParaRPr>
          </a:p>
        </p:txBody>
      </p:sp>
      <p:sp>
        <p:nvSpPr>
          <p:cNvPr id="24" name="Rechthoek 23"/>
          <p:cNvSpPr/>
          <p:nvPr/>
        </p:nvSpPr>
        <p:spPr>
          <a:xfrm>
            <a:off x="7176989" y="3244351"/>
            <a:ext cx="180471" cy="762987"/>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23" name="Rechte verbindingslijn met pijl 22"/>
          <p:cNvCxnSpPr/>
          <p:nvPr/>
        </p:nvCxnSpPr>
        <p:spPr>
          <a:xfrm flipH="1">
            <a:off x="7267221" y="3477221"/>
            <a:ext cx="928" cy="397744"/>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 name="Ovaal 3"/>
          <p:cNvSpPr/>
          <p:nvPr/>
        </p:nvSpPr>
        <p:spPr>
          <a:xfrm>
            <a:off x="7218324" y="3322014"/>
            <a:ext cx="97803" cy="9780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6" name="Ovaal 25"/>
          <p:cNvSpPr/>
          <p:nvPr/>
        </p:nvSpPr>
        <p:spPr>
          <a:xfrm>
            <a:off x="7781202" y="1328821"/>
            <a:ext cx="1077495" cy="1077495"/>
          </a:xfrm>
          <a:prstGeom prst="ellipse">
            <a:avLst/>
          </a:prstGeom>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mtClean="0"/>
              <a:t> </a:t>
            </a:r>
            <a:endParaRPr lang="nl-NL"/>
          </a:p>
        </p:txBody>
      </p:sp>
      <p:sp>
        <p:nvSpPr>
          <p:cNvPr id="27" name="Rechthoek 26"/>
          <p:cNvSpPr/>
          <p:nvPr/>
        </p:nvSpPr>
        <p:spPr>
          <a:xfrm>
            <a:off x="8229713" y="1134142"/>
            <a:ext cx="180471" cy="762987"/>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28" name="Rechte verbindingslijn met pijl 27"/>
          <p:cNvCxnSpPr/>
          <p:nvPr/>
        </p:nvCxnSpPr>
        <p:spPr>
          <a:xfrm flipH="1">
            <a:off x="8326480" y="2003435"/>
            <a:ext cx="928" cy="397744"/>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9" name="Ovaal 28"/>
          <p:cNvSpPr/>
          <p:nvPr/>
        </p:nvSpPr>
        <p:spPr>
          <a:xfrm>
            <a:off x="8277583" y="1848228"/>
            <a:ext cx="97803" cy="9780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30" name="Rechte verbindingslijn 29"/>
          <p:cNvCxnSpPr>
            <a:stCxn id="14" idx="6"/>
            <a:endCxn id="26" idx="2"/>
          </p:cNvCxnSpPr>
          <p:nvPr/>
        </p:nvCxnSpPr>
        <p:spPr>
          <a:xfrm flipH="1" flipV="1">
            <a:off x="7781202" y="1867569"/>
            <a:ext cx="18236" cy="1473786"/>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31" name="Tekstvak 30"/>
          <p:cNvSpPr txBox="1"/>
          <p:nvPr/>
        </p:nvSpPr>
        <p:spPr>
          <a:xfrm>
            <a:off x="7724761" y="2273964"/>
            <a:ext cx="1225964" cy="461665"/>
          </a:xfrm>
          <a:prstGeom prst="rect">
            <a:avLst/>
          </a:prstGeom>
          <a:noFill/>
        </p:spPr>
        <p:txBody>
          <a:bodyPr wrap="square" rtlCol="0">
            <a:spAutoFit/>
          </a:bodyPr>
          <a:lstStyle/>
          <a:p>
            <a:r>
              <a:rPr lang="nl-NL" b="1" i="1" dirty="0" err="1" smtClean="0">
                <a:solidFill>
                  <a:srgbClr val="FF0000"/>
                </a:solidFill>
              </a:rPr>
              <a:t>F</a:t>
            </a:r>
            <a:r>
              <a:rPr lang="nl-NL" sz="1800" b="1" i="1" dirty="0" err="1" smtClean="0">
                <a:solidFill>
                  <a:srgbClr val="FF0000"/>
                </a:solidFill>
              </a:rPr>
              <a:t>z</a:t>
            </a:r>
            <a:r>
              <a:rPr lang="nl-NL" sz="1800" b="1" i="1" dirty="0" smtClean="0">
                <a:solidFill>
                  <a:srgbClr val="FF0000"/>
                </a:solidFill>
              </a:rPr>
              <a:t> </a:t>
            </a:r>
            <a:r>
              <a:rPr lang="nl-NL" sz="1800" b="1" dirty="0" smtClean="0">
                <a:solidFill>
                  <a:srgbClr val="FF0000"/>
                </a:solidFill>
              </a:rPr>
              <a:t>= 50 N</a:t>
            </a:r>
            <a:endParaRPr lang="nl-NL" sz="1800" b="1" dirty="0">
              <a:solidFill>
                <a:srgbClr val="FF0000"/>
              </a:solidFill>
            </a:endParaRPr>
          </a:p>
        </p:txBody>
      </p:sp>
    </p:spTree>
    <p:extLst>
      <p:ext uri="{BB962C8B-B14F-4D97-AF65-F5344CB8AC3E}">
        <p14:creationId xmlns:p14="http://schemas.microsoft.com/office/powerpoint/2010/main" val="33417378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voettekst 5"/>
          <p:cNvSpPr>
            <a:spLocks noGrp="1"/>
          </p:cNvSpPr>
          <p:nvPr>
            <p:ph type="ftr" sz="quarter" idx="11"/>
          </p:nvPr>
        </p:nvSpPr>
        <p:spPr/>
        <p:txBody>
          <a:bodyPr/>
          <a:lstStyle/>
          <a:p>
            <a:r>
              <a:rPr lang="nl-NL"/>
              <a:t>G.Hoeksema Rietveld Lyceum Doetinchem</a:t>
            </a:r>
          </a:p>
        </p:txBody>
      </p:sp>
      <p:sp>
        <p:nvSpPr>
          <p:cNvPr id="6" name="Tijdelijke aanduiding voor dianummer 6"/>
          <p:cNvSpPr>
            <a:spLocks noGrp="1"/>
          </p:cNvSpPr>
          <p:nvPr>
            <p:ph type="sldNum" sz="quarter" idx="12"/>
          </p:nvPr>
        </p:nvSpPr>
        <p:spPr/>
        <p:txBody>
          <a:bodyPr/>
          <a:lstStyle/>
          <a:p>
            <a:fld id="{72147780-0E19-4C61-831D-767214E90231}" type="slidenum">
              <a:rPr lang="nl-NL"/>
              <a:pPr/>
              <a:t>28</a:t>
            </a:fld>
            <a:endParaRPr lang="nl-NL"/>
          </a:p>
        </p:txBody>
      </p:sp>
      <p:sp>
        <p:nvSpPr>
          <p:cNvPr id="13315" name="Rectangle 3"/>
          <p:cNvSpPr>
            <a:spLocks noGrp="1" noChangeArrowheads="1"/>
          </p:cNvSpPr>
          <p:nvPr>
            <p:ph type="body" sz="half" idx="2"/>
          </p:nvPr>
        </p:nvSpPr>
        <p:spPr>
          <a:xfrm>
            <a:off x="409074" y="1557337"/>
            <a:ext cx="6137642" cy="4535455"/>
          </a:xfrm>
          <a:ln>
            <a:noFill/>
          </a:ln>
        </p:spPr>
        <p:txBody>
          <a:bodyPr/>
          <a:lstStyle/>
          <a:p>
            <a:r>
              <a:rPr lang="nl-NL" sz="2800" b="1" dirty="0" smtClean="0">
                <a:solidFill>
                  <a:srgbClr val="0000FF"/>
                </a:solidFill>
              </a:rPr>
              <a:t>Een takel </a:t>
            </a:r>
            <a:br>
              <a:rPr lang="nl-NL" sz="2800" b="1" dirty="0" smtClean="0">
                <a:solidFill>
                  <a:srgbClr val="0000FF"/>
                </a:solidFill>
              </a:rPr>
            </a:br>
            <a:r>
              <a:rPr lang="nl-NL" sz="2800" b="1" dirty="0" smtClean="0">
                <a:solidFill>
                  <a:srgbClr val="0000FF"/>
                </a:solidFill>
              </a:rPr>
              <a:t>(van één los en één vast katrol)</a:t>
            </a:r>
          </a:p>
          <a:p>
            <a:r>
              <a:rPr lang="nl-NL" sz="2800" dirty="0" smtClean="0"/>
              <a:t>We gaan de piano 50 cm optillen.</a:t>
            </a:r>
            <a:endParaRPr lang="nl-NL" sz="2800" dirty="0"/>
          </a:p>
          <a:p>
            <a:pPr marL="514350" indent="-514350">
              <a:buFont typeface="+mj-lt"/>
              <a:buAutoNum type="alphaUcPeriod" startAt="3"/>
            </a:pPr>
            <a:r>
              <a:rPr lang="nl-NL" sz="2800" b="1" i="1" dirty="0" smtClean="0"/>
              <a:t>Hoe groot is de kracht op het plafond?</a:t>
            </a:r>
          </a:p>
          <a:p>
            <a:pPr marL="0" indent="0">
              <a:buNone/>
            </a:pPr>
            <a:r>
              <a:rPr lang="nl-NL" sz="2800" b="1" i="1" dirty="0" smtClean="0">
                <a:solidFill>
                  <a:srgbClr val="0000FF"/>
                </a:solidFill>
              </a:rPr>
              <a:t>Bedenk nu zelf het antwoord!</a:t>
            </a:r>
          </a:p>
        </p:txBody>
      </p:sp>
      <p:pic>
        <p:nvPicPr>
          <p:cNvPr id="13316" name="Picture 4" descr="rietveld lyceum"/>
          <p:cNvPicPr>
            <a:picLocks noGrp="1" noChangeAspect="1" noChangeArrowheads="1"/>
          </p:cNvPicPr>
          <p:nvPr>
            <p:ph type="clipArt" sz="half" idx="1"/>
          </p:nvPr>
        </p:nvPicPr>
        <p:blipFill>
          <a:blip r:embed="rId2">
            <a:extLst>
              <a:ext uri="{28A0092B-C50C-407E-A947-70E740481C1C}">
                <a14:useLocalDpi xmlns:a14="http://schemas.microsoft.com/office/drawing/2010/main" val="0"/>
              </a:ext>
            </a:extLst>
          </a:blip>
          <a:srcRect/>
          <a:stretch>
            <a:fillRect/>
          </a:stretch>
        </p:blipFill>
        <p:spPr>
          <a:xfrm>
            <a:off x="304800" y="228600"/>
            <a:ext cx="1600200" cy="795338"/>
          </a:xfrm>
        </p:spPr>
      </p:pic>
      <p:sp>
        <p:nvSpPr>
          <p:cNvPr id="13356" name="Rectangle 44"/>
          <p:cNvSpPr>
            <a:spLocks noChangeArrowheads="1"/>
          </p:cNvSpPr>
          <p:nvPr/>
        </p:nvSpPr>
        <p:spPr bwMode="auto">
          <a:xfrm>
            <a:off x="2057400" y="595313"/>
            <a:ext cx="4673600" cy="987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nl-NL" sz="4400" dirty="0" smtClean="0">
                <a:solidFill>
                  <a:schemeClr val="tx2"/>
                </a:solidFill>
              </a:rPr>
              <a:t>Katrollen</a:t>
            </a:r>
            <a:endParaRPr lang="nl-NL" sz="4400" dirty="0">
              <a:solidFill>
                <a:schemeClr val="tx2"/>
              </a:solidFill>
            </a:endParaRPr>
          </a:p>
        </p:txBody>
      </p:sp>
      <p:sp>
        <p:nvSpPr>
          <p:cNvPr id="2" name="Vrije vorm 1"/>
          <p:cNvSpPr/>
          <p:nvPr/>
        </p:nvSpPr>
        <p:spPr>
          <a:xfrm>
            <a:off x="6951998" y="4404806"/>
            <a:ext cx="485775" cy="1131887"/>
          </a:xfrm>
          <a:custGeom>
            <a:avLst/>
            <a:gdLst>
              <a:gd name="connsiteX0" fmla="*/ 723900 w 723900"/>
              <a:gd name="connsiteY0" fmla="*/ 1704975 h 1704975"/>
              <a:gd name="connsiteX1" fmla="*/ 723900 w 723900"/>
              <a:gd name="connsiteY1" fmla="*/ 9525 h 1704975"/>
              <a:gd name="connsiteX2" fmla="*/ 285750 w 723900"/>
              <a:gd name="connsiteY2" fmla="*/ 0 h 1704975"/>
              <a:gd name="connsiteX3" fmla="*/ 238125 w 723900"/>
              <a:gd name="connsiteY3" fmla="*/ 676275 h 1704975"/>
              <a:gd name="connsiteX4" fmla="*/ 0 w 723900"/>
              <a:gd name="connsiteY4" fmla="*/ 781050 h 1704975"/>
              <a:gd name="connsiteX5" fmla="*/ 0 w 723900"/>
              <a:gd name="connsiteY5" fmla="*/ 885825 h 1704975"/>
              <a:gd name="connsiteX6" fmla="*/ 257175 w 723900"/>
              <a:gd name="connsiteY6" fmla="*/ 885825 h 1704975"/>
              <a:gd name="connsiteX7" fmla="*/ 257175 w 723900"/>
              <a:gd name="connsiteY7" fmla="*/ 1704975 h 1704975"/>
              <a:gd name="connsiteX8" fmla="*/ 723900 w 723900"/>
              <a:gd name="connsiteY8" fmla="*/ 1704975 h 1704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23900" h="1704975">
                <a:moveTo>
                  <a:pt x="723900" y="1704975"/>
                </a:moveTo>
                <a:lnTo>
                  <a:pt x="723900" y="9525"/>
                </a:lnTo>
                <a:lnTo>
                  <a:pt x="285750" y="0"/>
                </a:lnTo>
                <a:lnTo>
                  <a:pt x="238125" y="676275"/>
                </a:lnTo>
                <a:lnTo>
                  <a:pt x="0" y="781050"/>
                </a:lnTo>
                <a:lnTo>
                  <a:pt x="0" y="885825"/>
                </a:lnTo>
                <a:lnTo>
                  <a:pt x="257175" y="885825"/>
                </a:lnTo>
                <a:lnTo>
                  <a:pt x="257175" y="1704975"/>
                </a:lnTo>
                <a:lnTo>
                  <a:pt x="723900" y="1704975"/>
                </a:lnTo>
                <a:close/>
              </a:path>
            </a:pathLst>
          </a:custGeom>
          <a:solidFill>
            <a:schemeClr val="accent5">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12" name="Rechte verbindingslijn met pijl 11"/>
          <p:cNvCxnSpPr/>
          <p:nvPr/>
        </p:nvCxnSpPr>
        <p:spPr>
          <a:xfrm>
            <a:off x="7282437" y="5055492"/>
            <a:ext cx="0" cy="1059681"/>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6" name="Tekstvak 15"/>
          <p:cNvSpPr txBox="1"/>
          <p:nvPr/>
        </p:nvSpPr>
        <p:spPr>
          <a:xfrm>
            <a:off x="6717993" y="6016199"/>
            <a:ext cx="1423211" cy="461665"/>
          </a:xfrm>
          <a:prstGeom prst="rect">
            <a:avLst/>
          </a:prstGeom>
          <a:noFill/>
        </p:spPr>
        <p:txBody>
          <a:bodyPr wrap="square" rtlCol="0">
            <a:spAutoFit/>
          </a:bodyPr>
          <a:lstStyle/>
          <a:p>
            <a:r>
              <a:rPr lang="nl-NL" b="1" i="1" dirty="0" err="1" smtClean="0">
                <a:solidFill>
                  <a:srgbClr val="FF0000"/>
                </a:solidFill>
              </a:rPr>
              <a:t>F</a:t>
            </a:r>
            <a:r>
              <a:rPr lang="nl-NL" sz="1800" b="1" i="1" dirty="0" err="1" smtClean="0">
                <a:solidFill>
                  <a:srgbClr val="FF0000"/>
                </a:solidFill>
              </a:rPr>
              <a:t>z</a:t>
            </a:r>
            <a:r>
              <a:rPr lang="nl-NL" sz="1800" b="1" i="1" dirty="0" smtClean="0">
                <a:solidFill>
                  <a:srgbClr val="FF0000"/>
                </a:solidFill>
              </a:rPr>
              <a:t> </a:t>
            </a:r>
            <a:r>
              <a:rPr lang="nl-NL" sz="1800" b="1" dirty="0" smtClean="0">
                <a:solidFill>
                  <a:srgbClr val="FF0000"/>
                </a:solidFill>
              </a:rPr>
              <a:t>= 550 N</a:t>
            </a:r>
            <a:endParaRPr lang="nl-NL" sz="1800" b="1" dirty="0">
              <a:solidFill>
                <a:srgbClr val="FF0000"/>
              </a:solidFill>
            </a:endParaRPr>
          </a:p>
        </p:txBody>
      </p:sp>
      <p:sp>
        <p:nvSpPr>
          <p:cNvPr id="14" name="Ovaal 13"/>
          <p:cNvSpPr/>
          <p:nvPr/>
        </p:nvSpPr>
        <p:spPr>
          <a:xfrm>
            <a:off x="6721943" y="2802607"/>
            <a:ext cx="1077495" cy="1077495"/>
          </a:xfrm>
          <a:prstGeom prst="ellipse">
            <a:avLst/>
          </a:prstGeom>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mtClean="0"/>
              <a:t> </a:t>
            </a:r>
            <a:endParaRPr lang="nl-NL"/>
          </a:p>
        </p:txBody>
      </p:sp>
      <p:cxnSp>
        <p:nvCxnSpPr>
          <p:cNvPr id="17" name="Rechte verbindingslijn 16"/>
          <p:cNvCxnSpPr/>
          <p:nvPr/>
        </p:nvCxnSpPr>
        <p:spPr>
          <a:xfrm flipH="1">
            <a:off x="6158876" y="1095625"/>
            <a:ext cx="2699821" cy="6283"/>
          </a:xfrm>
          <a:prstGeom prst="line">
            <a:avLst/>
          </a:prstGeom>
          <a:ln w="571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8" name="Rechte verbindingslijn 7"/>
          <p:cNvCxnSpPr>
            <a:stCxn id="14" idx="2"/>
            <a:endCxn id="13356" idx="3"/>
          </p:cNvCxnSpPr>
          <p:nvPr/>
        </p:nvCxnSpPr>
        <p:spPr>
          <a:xfrm flipV="1">
            <a:off x="6721943" y="1089026"/>
            <a:ext cx="9057" cy="225232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Rechte verbindingslijn 18"/>
          <p:cNvCxnSpPr/>
          <p:nvPr/>
        </p:nvCxnSpPr>
        <p:spPr>
          <a:xfrm flipV="1">
            <a:off x="7267221" y="4007338"/>
            <a:ext cx="0" cy="46138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Rechte verbindingslijn met pijl 20"/>
          <p:cNvCxnSpPr/>
          <p:nvPr/>
        </p:nvCxnSpPr>
        <p:spPr>
          <a:xfrm>
            <a:off x="8858697" y="1853566"/>
            <a:ext cx="0" cy="950841"/>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2" name="Tekstvak 21"/>
          <p:cNvSpPr txBox="1"/>
          <p:nvPr/>
        </p:nvSpPr>
        <p:spPr>
          <a:xfrm>
            <a:off x="8364121" y="2872381"/>
            <a:ext cx="888171" cy="738664"/>
          </a:xfrm>
          <a:prstGeom prst="rect">
            <a:avLst/>
          </a:prstGeom>
          <a:noFill/>
        </p:spPr>
        <p:txBody>
          <a:bodyPr wrap="square" rtlCol="0">
            <a:spAutoFit/>
          </a:bodyPr>
          <a:lstStyle/>
          <a:p>
            <a:r>
              <a:rPr lang="nl-NL" b="1" i="1" dirty="0" smtClean="0">
                <a:solidFill>
                  <a:srgbClr val="FF0000"/>
                </a:solidFill>
              </a:rPr>
              <a:t>F</a:t>
            </a:r>
            <a:r>
              <a:rPr lang="nl-NL" sz="1800" b="1" i="1" dirty="0" smtClean="0">
                <a:solidFill>
                  <a:srgbClr val="FF0000"/>
                </a:solidFill>
              </a:rPr>
              <a:t>H </a:t>
            </a:r>
            <a:r>
              <a:rPr lang="nl-NL" sz="1800" b="1" dirty="0" smtClean="0">
                <a:solidFill>
                  <a:srgbClr val="FF0000"/>
                </a:solidFill>
              </a:rPr>
              <a:t>= 300 N</a:t>
            </a:r>
            <a:endParaRPr lang="nl-NL" sz="1800" b="1" dirty="0">
              <a:solidFill>
                <a:srgbClr val="FF0000"/>
              </a:solidFill>
            </a:endParaRPr>
          </a:p>
        </p:txBody>
      </p:sp>
      <p:sp>
        <p:nvSpPr>
          <p:cNvPr id="25" name="Tekstvak 24"/>
          <p:cNvSpPr txBox="1"/>
          <p:nvPr/>
        </p:nvSpPr>
        <p:spPr>
          <a:xfrm>
            <a:off x="6154087" y="3874710"/>
            <a:ext cx="1225964" cy="461665"/>
          </a:xfrm>
          <a:prstGeom prst="rect">
            <a:avLst/>
          </a:prstGeom>
          <a:noFill/>
        </p:spPr>
        <p:txBody>
          <a:bodyPr wrap="square" rtlCol="0">
            <a:spAutoFit/>
          </a:bodyPr>
          <a:lstStyle/>
          <a:p>
            <a:r>
              <a:rPr lang="nl-NL" b="1" i="1" dirty="0" err="1" smtClean="0">
                <a:solidFill>
                  <a:srgbClr val="FF0000"/>
                </a:solidFill>
              </a:rPr>
              <a:t>F</a:t>
            </a:r>
            <a:r>
              <a:rPr lang="nl-NL" sz="1800" b="1" i="1" dirty="0" err="1" smtClean="0">
                <a:solidFill>
                  <a:srgbClr val="FF0000"/>
                </a:solidFill>
              </a:rPr>
              <a:t>z</a:t>
            </a:r>
            <a:r>
              <a:rPr lang="nl-NL" sz="1800" b="1" i="1" dirty="0" smtClean="0">
                <a:solidFill>
                  <a:srgbClr val="FF0000"/>
                </a:solidFill>
              </a:rPr>
              <a:t> </a:t>
            </a:r>
            <a:r>
              <a:rPr lang="nl-NL" sz="1800" b="1" dirty="0" smtClean="0">
                <a:solidFill>
                  <a:srgbClr val="FF0000"/>
                </a:solidFill>
              </a:rPr>
              <a:t>= 50 N</a:t>
            </a:r>
            <a:endParaRPr lang="nl-NL" sz="1800" b="1" dirty="0">
              <a:solidFill>
                <a:srgbClr val="FF0000"/>
              </a:solidFill>
            </a:endParaRPr>
          </a:p>
        </p:txBody>
      </p:sp>
      <p:sp>
        <p:nvSpPr>
          <p:cNvPr id="24" name="Rechthoek 23"/>
          <p:cNvSpPr/>
          <p:nvPr/>
        </p:nvSpPr>
        <p:spPr>
          <a:xfrm>
            <a:off x="7176989" y="3244351"/>
            <a:ext cx="180471" cy="762987"/>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23" name="Rechte verbindingslijn met pijl 22"/>
          <p:cNvCxnSpPr/>
          <p:nvPr/>
        </p:nvCxnSpPr>
        <p:spPr>
          <a:xfrm flipH="1">
            <a:off x="7267221" y="3477221"/>
            <a:ext cx="928" cy="397744"/>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 name="Ovaal 3"/>
          <p:cNvSpPr/>
          <p:nvPr/>
        </p:nvSpPr>
        <p:spPr>
          <a:xfrm>
            <a:off x="7218324" y="3322014"/>
            <a:ext cx="97803" cy="9780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6" name="Ovaal 25"/>
          <p:cNvSpPr/>
          <p:nvPr/>
        </p:nvSpPr>
        <p:spPr>
          <a:xfrm>
            <a:off x="7781202" y="1328821"/>
            <a:ext cx="1077495" cy="1077495"/>
          </a:xfrm>
          <a:prstGeom prst="ellipse">
            <a:avLst/>
          </a:prstGeom>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mtClean="0"/>
              <a:t> </a:t>
            </a:r>
            <a:endParaRPr lang="nl-NL"/>
          </a:p>
        </p:txBody>
      </p:sp>
      <p:sp>
        <p:nvSpPr>
          <p:cNvPr id="27" name="Rechthoek 26"/>
          <p:cNvSpPr/>
          <p:nvPr/>
        </p:nvSpPr>
        <p:spPr>
          <a:xfrm>
            <a:off x="8229713" y="1134142"/>
            <a:ext cx="180471" cy="762987"/>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28" name="Rechte verbindingslijn met pijl 27"/>
          <p:cNvCxnSpPr/>
          <p:nvPr/>
        </p:nvCxnSpPr>
        <p:spPr>
          <a:xfrm flipH="1">
            <a:off x="8326480" y="2003435"/>
            <a:ext cx="928" cy="397744"/>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9" name="Ovaal 28"/>
          <p:cNvSpPr/>
          <p:nvPr/>
        </p:nvSpPr>
        <p:spPr>
          <a:xfrm>
            <a:off x="8277583" y="1848228"/>
            <a:ext cx="97803" cy="9780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30" name="Rechte verbindingslijn 29"/>
          <p:cNvCxnSpPr>
            <a:stCxn id="14" idx="6"/>
            <a:endCxn id="26" idx="2"/>
          </p:cNvCxnSpPr>
          <p:nvPr/>
        </p:nvCxnSpPr>
        <p:spPr>
          <a:xfrm flipH="1" flipV="1">
            <a:off x="7781202" y="1867569"/>
            <a:ext cx="18236" cy="1473786"/>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31" name="Tekstvak 30"/>
          <p:cNvSpPr txBox="1"/>
          <p:nvPr/>
        </p:nvSpPr>
        <p:spPr>
          <a:xfrm>
            <a:off x="7724761" y="2273964"/>
            <a:ext cx="1225964" cy="461665"/>
          </a:xfrm>
          <a:prstGeom prst="rect">
            <a:avLst/>
          </a:prstGeom>
          <a:noFill/>
        </p:spPr>
        <p:txBody>
          <a:bodyPr wrap="square" rtlCol="0">
            <a:spAutoFit/>
          </a:bodyPr>
          <a:lstStyle/>
          <a:p>
            <a:r>
              <a:rPr lang="nl-NL" b="1" i="1" dirty="0" err="1" smtClean="0">
                <a:solidFill>
                  <a:srgbClr val="FF0000"/>
                </a:solidFill>
              </a:rPr>
              <a:t>F</a:t>
            </a:r>
            <a:r>
              <a:rPr lang="nl-NL" sz="1800" b="1" i="1" dirty="0" err="1" smtClean="0">
                <a:solidFill>
                  <a:srgbClr val="FF0000"/>
                </a:solidFill>
              </a:rPr>
              <a:t>z</a:t>
            </a:r>
            <a:r>
              <a:rPr lang="nl-NL" sz="1800" b="1" i="1" dirty="0" smtClean="0">
                <a:solidFill>
                  <a:srgbClr val="FF0000"/>
                </a:solidFill>
              </a:rPr>
              <a:t> </a:t>
            </a:r>
            <a:r>
              <a:rPr lang="nl-NL" sz="1800" b="1" dirty="0" smtClean="0">
                <a:solidFill>
                  <a:srgbClr val="FF0000"/>
                </a:solidFill>
              </a:rPr>
              <a:t>= 50 N</a:t>
            </a:r>
            <a:endParaRPr lang="nl-NL" sz="1800" b="1" dirty="0">
              <a:solidFill>
                <a:srgbClr val="FF0000"/>
              </a:solidFill>
            </a:endParaRPr>
          </a:p>
        </p:txBody>
      </p:sp>
    </p:spTree>
    <p:extLst>
      <p:ext uri="{BB962C8B-B14F-4D97-AF65-F5344CB8AC3E}">
        <p14:creationId xmlns:p14="http://schemas.microsoft.com/office/powerpoint/2010/main" val="213494703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voettekst 5"/>
          <p:cNvSpPr>
            <a:spLocks noGrp="1"/>
          </p:cNvSpPr>
          <p:nvPr>
            <p:ph type="ftr" sz="quarter" idx="11"/>
          </p:nvPr>
        </p:nvSpPr>
        <p:spPr/>
        <p:txBody>
          <a:bodyPr/>
          <a:lstStyle/>
          <a:p>
            <a:r>
              <a:rPr lang="nl-NL"/>
              <a:t>G.Hoeksema Rietveld Lyceum Doetinchem</a:t>
            </a:r>
          </a:p>
        </p:txBody>
      </p:sp>
      <p:sp>
        <p:nvSpPr>
          <p:cNvPr id="6" name="Tijdelijke aanduiding voor dianummer 6"/>
          <p:cNvSpPr>
            <a:spLocks noGrp="1"/>
          </p:cNvSpPr>
          <p:nvPr>
            <p:ph type="sldNum" sz="quarter" idx="12"/>
          </p:nvPr>
        </p:nvSpPr>
        <p:spPr/>
        <p:txBody>
          <a:bodyPr/>
          <a:lstStyle/>
          <a:p>
            <a:fld id="{72147780-0E19-4C61-831D-767214E90231}" type="slidenum">
              <a:rPr lang="nl-NL"/>
              <a:pPr/>
              <a:t>29</a:t>
            </a:fld>
            <a:endParaRPr lang="nl-NL"/>
          </a:p>
        </p:txBody>
      </p:sp>
      <p:sp>
        <p:nvSpPr>
          <p:cNvPr id="13315" name="Rectangle 3"/>
          <p:cNvSpPr>
            <a:spLocks noGrp="1" noChangeArrowheads="1"/>
          </p:cNvSpPr>
          <p:nvPr>
            <p:ph type="body" sz="half" idx="2"/>
          </p:nvPr>
        </p:nvSpPr>
        <p:spPr>
          <a:xfrm>
            <a:off x="409074" y="1557337"/>
            <a:ext cx="5979694" cy="4535455"/>
          </a:xfrm>
          <a:ln>
            <a:noFill/>
          </a:ln>
        </p:spPr>
        <p:txBody>
          <a:bodyPr/>
          <a:lstStyle/>
          <a:p>
            <a:r>
              <a:rPr lang="nl-NL" sz="2800" b="1" dirty="0" smtClean="0">
                <a:solidFill>
                  <a:srgbClr val="0000FF"/>
                </a:solidFill>
              </a:rPr>
              <a:t>Een takel </a:t>
            </a:r>
            <a:br>
              <a:rPr lang="nl-NL" sz="2800" b="1" dirty="0" smtClean="0">
                <a:solidFill>
                  <a:srgbClr val="0000FF"/>
                </a:solidFill>
              </a:rPr>
            </a:br>
            <a:r>
              <a:rPr lang="nl-NL" sz="2800" b="1" dirty="0" smtClean="0">
                <a:solidFill>
                  <a:srgbClr val="0000FF"/>
                </a:solidFill>
              </a:rPr>
              <a:t>(van één los en één vast katrol)</a:t>
            </a:r>
          </a:p>
          <a:p>
            <a:r>
              <a:rPr lang="nl-NL" sz="2800" dirty="0" smtClean="0"/>
              <a:t>We gaan de piano 50 cm optillen.</a:t>
            </a:r>
            <a:endParaRPr lang="nl-NL" sz="2800" dirty="0"/>
          </a:p>
          <a:p>
            <a:pPr marL="514350" indent="-514350">
              <a:buFont typeface="+mj-lt"/>
              <a:buAutoNum type="alphaUcPeriod" startAt="3"/>
            </a:pPr>
            <a:r>
              <a:rPr lang="nl-NL" sz="2800" b="1" i="1" dirty="0" smtClean="0"/>
              <a:t>Hoe groot is de kracht op het plafond?</a:t>
            </a:r>
          </a:p>
          <a:p>
            <a:pPr marL="0" indent="0">
              <a:buNone/>
            </a:pPr>
            <a:r>
              <a:rPr lang="nl-NL" sz="2800" b="1" i="1" dirty="0" smtClean="0"/>
              <a:t>Links bij het touw is de kracht </a:t>
            </a:r>
            <a:r>
              <a:rPr lang="nl-NL" sz="2800" b="1" dirty="0" smtClean="0">
                <a:solidFill>
                  <a:srgbClr val="0000FF"/>
                </a:solidFill>
              </a:rPr>
              <a:t>300 N</a:t>
            </a:r>
            <a:r>
              <a:rPr lang="nl-NL" sz="2800" b="1" i="1" dirty="0" smtClean="0"/>
              <a:t>, en rechts bij de groene stang:</a:t>
            </a:r>
          </a:p>
          <a:p>
            <a:pPr marL="0" indent="0">
              <a:buNone/>
            </a:pPr>
            <a:r>
              <a:rPr lang="nl-NL" sz="2800" b="1" dirty="0" smtClean="0">
                <a:solidFill>
                  <a:srgbClr val="0000FF"/>
                </a:solidFill>
              </a:rPr>
              <a:t>300 + 50 + 300 = 650 N</a:t>
            </a:r>
          </a:p>
          <a:p>
            <a:pPr marL="0" indent="0">
              <a:buNone/>
            </a:pPr>
            <a:r>
              <a:rPr lang="nl-NL" sz="2800" b="1" dirty="0" smtClean="0"/>
              <a:t>Dus in totaal: </a:t>
            </a:r>
            <a:r>
              <a:rPr lang="nl-NL" sz="2800" b="1" i="1" dirty="0" smtClean="0">
                <a:solidFill>
                  <a:srgbClr val="0000FF"/>
                </a:solidFill>
              </a:rPr>
              <a:t>F</a:t>
            </a:r>
            <a:r>
              <a:rPr lang="nl-NL" sz="1800" b="1" i="1" dirty="0" smtClean="0">
                <a:solidFill>
                  <a:srgbClr val="0000FF"/>
                </a:solidFill>
              </a:rPr>
              <a:t>P</a:t>
            </a:r>
            <a:r>
              <a:rPr lang="nl-NL" sz="2800" b="1" i="1" dirty="0" smtClean="0">
                <a:solidFill>
                  <a:srgbClr val="0000FF"/>
                </a:solidFill>
              </a:rPr>
              <a:t> </a:t>
            </a:r>
            <a:r>
              <a:rPr lang="nl-NL" sz="2800" b="1" dirty="0">
                <a:solidFill>
                  <a:srgbClr val="0000FF"/>
                </a:solidFill>
              </a:rPr>
              <a:t>= </a:t>
            </a:r>
            <a:r>
              <a:rPr lang="nl-NL" sz="2800" b="1" dirty="0" smtClean="0">
                <a:solidFill>
                  <a:srgbClr val="0000FF"/>
                </a:solidFill>
              </a:rPr>
              <a:t>300 + 650 = 950 N</a:t>
            </a:r>
          </a:p>
        </p:txBody>
      </p:sp>
      <p:pic>
        <p:nvPicPr>
          <p:cNvPr id="13316" name="Picture 4" descr="rietveld lyceum"/>
          <p:cNvPicPr>
            <a:picLocks noGrp="1" noChangeAspect="1" noChangeArrowheads="1"/>
          </p:cNvPicPr>
          <p:nvPr>
            <p:ph type="clipArt" sz="half" idx="1"/>
          </p:nvPr>
        </p:nvPicPr>
        <p:blipFill>
          <a:blip r:embed="rId2">
            <a:extLst>
              <a:ext uri="{28A0092B-C50C-407E-A947-70E740481C1C}">
                <a14:useLocalDpi xmlns:a14="http://schemas.microsoft.com/office/drawing/2010/main" val="0"/>
              </a:ext>
            </a:extLst>
          </a:blip>
          <a:srcRect/>
          <a:stretch>
            <a:fillRect/>
          </a:stretch>
        </p:blipFill>
        <p:spPr>
          <a:xfrm>
            <a:off x="304800" y="228600"/>
            <a:ext cx="1600200" cy="795338"/>
          </a:xfrm>
        </p:spPr>
      </p:pic>
      <p:sp>
        <p:nvSpPr>
          <p:cNvPr id="13356" name="Rectangle 44"/>
          <p:cNvSpPr>
            <a:spLocks noChangeArrowheads="1"/>
          </p:cNvSpPr>
          <p:nvPr/>
        </p:nvSpPr>
        <p:spPr bwMode="auto">
          <a:xfrm>
            <a:off x="2057400" y="595313"/>
            <a:ext cx="4673600" cy="987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nl-NL" sz="4400" dirty="0" smtClean="0">
                <a:solidFill>
                  <a:schemeClr val="tx2"/>
                </a:solidFill>
              </a:rPr>
              <a:t>Katrollen</a:t>
            </a:r>
            <a:endParaRPr lang="nl-NL" sz="4400" dirty="0">
              <a:solidFill>
                <a:schemeClr val="tx2"/>
              </a:solidFill>
            </a:endParaRPr>
          </a:p>
        </p:txBody>
      </p:sp>
      <p:sp>
        <p:nvSpPr>
          <p:cNvPr id="2" name="Vrije vorm 1"/>
          <p:cNvSpPr/>
          <p:nvPr/>
        </p:nvSpPr>
        <p:spPr>
          <a:xfrm>
            <a:off x="6951998" y="4404806"/>
            <a:ext cx="485775" cy="1131887"/>
          </a:xfrm>
          <a:custGeom>
            <a:avLst/>
            <a:gdLst>
              <a:gd name="connsiteX0" fmla="*/ 723900 w 723900"/>
              <a:gd name="connsiteY0" fmla="*/ 1704975 h 1704975"/>
              <a:gd name="connsiteX1" fmla="*/ 723900 w 723900"/>
              <a:gd name="connsiteY1" fmla="*/ 9525 h 1704975"/>
              <a:gd name="connsiteX2" fmla="*/ 285750 w 723900"/>
              <a:gd name="connsiteY2" fmla="*/ 0 h 1704975"/>
              <a:gd name="connsiteX3" fmla="*/ 238125 w 723900"/>
              <a:gd name="connsiteY3" fmla="*/ 676275 h 1704975"/>
              <a:gd name="connsiteX4" fmla="*/ 0 w 723900"/>
              <a:gd name="connsiteY4" fmla="*/ 781050 h 1704975"/>
              <a:gd name="connsiteX5" fmla="*/ 0 w 723900"/>
              <a:gd name="connsiteY5" fmla="*/ 885825 h 1704975"/>
              <a:gd name="connsiteX6" fmla="*/ 257175 w 723900"/>
              <a:gd name="connsiteY6" fmla="*/ 885825 h 1704975"/>
              <a:gd name="connsiteX7" fmla="*/ 257175 w 723900"/>
              <a:gd name="connsiteY7" fmla="*/ 1704975 h 1704975"/>
              <a:gd name="connsiteX8" fmla="*/ 723900 w 723900"/>
              <a:gd name="connsiteY8" fmla="*/ 1704975 h 1704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23900" h="1704975">
                <a:moveTo>
                  <a:pt x="723900" y="1704975"/>
                </a:moveTo>
                <a:lnTo>
                  <a:pt x="723900" y="9525"/>
                </a:lnTo>
                <a:lnTo>
                  <a:pt x="285750" y="0"/>
                </a:lnTo>
                <a:lnTo>
                  <a:pt x="238125" y="676275"/>
                </a:lnTo>
                <a:lnTo>
                  <a:pt x="0" y="781050"/>
                </a:lnTo>
                <a:lnTo>
                  <a:pt x="0" y="885825"/>
                </a:lnTo>
                <a:lnTo>
                  <a:pt x="257175" y="885825"/>
                </a:lnTo>
                <a:lnTo>
                  <a:pt x="257175" y="1704975"/>
                </a:lnTo>
                <a:lnTo>
                  <a:pt x="723900" y="1704975"/>
                </a:lnTo>
                <a:close/>
              </a:path>
            </a:pathLst>
          </a:custGeom>
          <a:solidFill>
            <a:schemeClr val="accent5">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12" name="Rechte verbindingslijn met pijl 11"/>
          <p:cNvCxnSpPr/>
          <p:nvPr/>
        </p:nvCxnSpPr>
        <p:spPr>
          <a:xfrm>
            <a:off x="7282437" y="5055492"/>
            <a:ext cx="0" cy="1059681"/>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6" name="Tekstvak 15"/>
          <p:cNvSpPr txBox="1"/>
          <p:nvPr/>
        </p:nvSpPr>
        <p:spPr>
          <a:xfrm>
            <a:off x="6717993" y="6016199"/>
            <a:ext cx="1423211" cy="461665"/>
          </a:xfrm>
          <a:prstGeom prst="rect">
            <a:avLst/>
          </a:prstGeom>
          <a:noFill/>
        </p:spPr>
        <p:txBody>
          <a:bodyPr wrap="square" rtlCol="0">
            <a:spAutoFit/>
          </a:bodyPr>
          <a:lstStyle/>
          <a:p>
            <a:r>
              <a:rPr lang="nl-NL" b="1" i="1" dirty="0" err="1" smtClean="0">
                <a:solidFill>
                  <a:srgbClr val="FF0000"/>
                </a:solidFill>
              </a:rPr>
              <a:t>F</a:t>
            </a:r>
            <a:r>
              <a:rPr lang="nl-NL" sz="1800" b="1" i="1" dirty="0" err="1" smtClean="0">
                <a:solidFill>
                  <a:srgbClr val="FF0000"/>
                </a:solidFill>
              </a:rPr>
              <a:t>z</a:t>
            </a:r>
            <a:r>
              <a:rPr lang="nl-NL" sz="1800" b="1" i="1" dirty="0" smtClean="0">
                <a:solidFill>
                  <a:srgbClr val="FF0000"/>
                </a:solidFill>
              </a:rPr>
              <a:t> </a:t>
            </a:r>
            <a:r>
              <a:rPr lang="nl-NL" sz="1800" b="1" dirty="0" smtClean="0">
                <a:solidFill>
                  <a:srgbClr val="FF0000"/>
                </a:solidFill>
              </a:rPr>
              <a:t>= 550 N</a:t>
            </a:r>
            <a:endParaRPr lang="nl-NL" sz="1800" b="1" dirty="0">
              <a:solidFill>
                <a:srgbClr val="FF0000"/>
              </a:solidFill>
            </a:endParaRPr>
          </a:p>
        </p:txBody>
      </p:sp>
      <p:sp>
        <p:nvSpPr>
          <p:cNvPr id="14" name="Ovaal 13"/>
          <p:cNvSpPr/>
          <p:nvPr/>
        </p:nvSpPr>
        <p:spPr>
          <a:xfrm>
            <a:off x="6721943" y="2802607"/>
            <a:ext cx="1077495" cy="1077495"/>
          </a:xfrm>
          <a:prstGeom prst="ellipse">
            <a:avLst/>
          </a:prstGeom>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mtClean="0"/>
              <a:t> </a:t>
            </a:r>
            <a:endParaRPr lang="nl-NL"/>
          </a:p>
        </p:txBody>
      </p:sp>
      <p:cxnSp>
        <p:nvCxnSpPr>
          <p:cNvPr id="17" name="Rechte verbindingslijn 16"/>
          <p:cNvCxnSpPr/>
          <p:nvPr/>
        </p:nvCxnSpPr>
        <p:spPr>
          <a:xfrm flipH="1">
            <a:off x="6158876" y="1095625"/>
            <a:ext cx="2699821" cy="6283"/>
          </a:xfrm>
          <a:prstGeom prst="line">
            <a:avLst/>
          </a:prstGeom>
          <a:ln w="571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8" name="Rechte verbindingslijn 7"/>
          <p:cNvCxnSpPr>
            <a:stCxn id="14" idx="2"/>
            <a:endCxn id="13356" idx="3"/>
          </p:cNvCxnSpPr>
          <p:nvPr/>
        </p:nvCxnSpPr>
        <p:spPr>
          <a:xfrm flipV="1">
            <a:off x="6721943" y="1089026"/>
            <a:ext cx="9057" cy="225232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Rechte verbindingslijn 18"/>
          <p:cNvCxnSpPr/>
          <p:nvPr/>
        </p:nvCxnSpPr>
        <p:spPr>
          <a:xfrm flipV="1">
            <a:off x="7267221" y="4007338"/>
            <a:ext cx="0" cy="46138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5" name="Tekstvak 24"/>
          <p:cNvSpPr txBox="1"/>
          <p:nvPr/>
        </p:nvSpPr>
        <p:spPr>
          <a:xfrm>
            <a:off x="6154087" y="3874710"/>
            <a:ext cx="1225964" cy="461665"/>
          </a:xfrm>
          <a:prstGeom prst="rect">
            <a:avLst/>
          </a:prstGeom>
          <a:noFill/>
        </p:spPr>
        <p:txBody>
          <a:bodyPr wrap="square" rtlCol="0">
            <a:spAutoFit/>
          </a:bodyPr>
          <a:lstStyle/>
          <a:p>
            <a:r>
              <a:rPr lang="nl-NL" b="1" i="1" dirty="0" err="1" smtClean="0">
                <a:solidFill>
                  <a:srgbClr val="FF0000"/>
                </a:solidFill>
              </a:rPr>
              <a:t>F</a:t>
            </a:r>
            <a:r>
              <a:rPr lang="nl-NL" sz="1800" b="1" i="1" dirty="0" err="1" smtClean="0">
                <a:solidFill>
                  <a:srgbClr val="FF0000"/>
                </a:solidFill>
              </a:rPr>
              <a:t>z</a:t>
            </a:r>
            <a:r>
              <a:rPr lang="nl-NL" sz="1800" b="1" i="1" dirty="0" smtClean="0">
                <a:solidFill>
                  <a:srgbClr val="FF0000"/>
                </a:solidFill>
              </a:rPr>
              <a:t> </a:t>
            </a:r>
            <a:r>
              <a:rPr lang="nl-NL" sz="1800" b="1" dirty="0" smtClean="0">
                <a:solidFill>
                  <a:srgbClr val="FF0000"/>
                </a:solidFill>
              </a:rPr>
              <a:t>= 50 N</a:t>
            </a:r>
            <a:endParaRPr lang="nl-NL" sz="1800" b="1" dirty="0">
              <a:solidFill>
                <a:srgbClr val="FF0000"/>
              </a:solidFill>
            </a:endParaRPr>
          </a:p>
        </p:txBody>
      </p:sp>
      <p:sp>
        <p:nvSpPr>
          <p:cNvPr id="24" name="Rechthoek 23"/>
          <p:cNvSpPr/>
          <p:nvPr/>
        </p:nvSpPr>
        <p:spPr>
          <a:xfrm>
            <a:off x="7176989" y="3244351"/>
            <a:ext cx="180471" cy="762987"/>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23" name="Rechte verbindingslijn met pijl 22"/>
          <p:cNvCxnSpPr/>
          <p:nvPr/>
        </p:nvCxnSpPr>
        <p:spPr>
          <a:xfrm flipH="1">
            <a:off x="7267221" y="3477221"/>
            <a:ext cx="928" cy="397744"/>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 name="Ovaal 3"/>
          <p:cNvSpPr/>
          <p:nvPr/>
        </p:nvSpPr>
        <p:spPr>
          <a:xfrm>
            <a:off x="7218324" y="3322014"/>
            <a:ext cx="97803" cy="9780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6" name="Ovaal 25"/>
          <p:cNvSpPr/>
          <p:nvPr/>
        </p:nvSpPr>
        <p:spPr>
          <a:xfrm>
            <a:off x="7781202" y="1328821"/>
            <a:ext cx="1077495" cy="1077495"/>
          </a:xfrm>
          <a:prstGeom prst="ellipse">
            <a:avLst/>
          </a:prstGeom>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mtClean="0"/>
              <a:t> </a:t>
            </a:r>
            <a:endParaRPr lang="nl-NL"/>
          </a:p>
        </p:txBody>
      </p:sp>
      <p:sp>
        <p:nvSpPr>
          <p:cNvPr id="27" name="Rechthoek 26"/>
          <p:cNvSpPr/>
          <p:nvPr/>
        </p:nvSpPr>
        <p:spPr>
          <a:xfrm>
            <a:off x="8229713" y="1134142"/>
            <a:ext cx="180471" cy="762987"/>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9" name="Ovaal 28"/>
          <p:cNvSpPr/>
          <p:nvPr/>
        </p:nvSpPr>
        <p:spPr>
          <a:xfrm>
            <a:off x="8277583" y="1848228"/>
            <a:ext cx="97803" cy="9780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30" name="Rechte verbindingslijn 29"/>
          <p:cNvCxnSpPr>
            <a:stCxn id="14" idx="6"/>
            <a:endCxn id="26" idx="2"/>
          </p:cNvCxnSpPr>
          <p:nvPr/>
        </p:nvCxnSpPr>
        <p:spPr>
          <a:xfrm flipH="1" flipV="1">
            <a:off x="7781202" y="1867569"/>
            <a:ext cx="18236" cy="1473786"/>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Rechte verbindingslijn met pijl 31"/>
          <p:cNvCxnSpPr/>
          <p:nvPr/>
        </p:nvCxnSpPr>
        <p:spPr>
          <a:xfrm>
            <a:off x="8324122" y="1995806"/>
            <a:ext cx="0" cy="529841"/>
          </a:xfrm>
          <a:prstGeom prst="straightConnector1">
            <a:avLst/>
          </a:prstGeom>
          <a:ln w="38100">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33" name="Tekstvak 32"/>
          <p:cNvSpPr txBox="1"/>
          <p:nvPr/>
        </p:nvSpPr>
        <p:spPr>
          <a:xfrm>
            <a:off x="7779156" y="2527251"/>
            <a:ext cx="1225964" cy="461665"/>
          </a:xfrm>
          <a:prstGeom prst="rect">
            <a:avLst/>
          </a:prstGeom>
          <a:noFill/>
        </p:spPr>
        <p:txBody>
          <a:bodyPr wrap="square" rtlCol="0">
            <a:spAutoFit/>
          </a:bodyPr>
          <a:lstStyle/>
          <a:p>
            <a:r>
              <a:rPr lang="nl-NL" b="1" i="1" dirty="0" err="1" smtClean="0">
                <a:solidFill>
                  <a:srgbClr val="0000FF"/>
                </a:solidFill>
              </a:rPr>
              <a:t>F</a:t>
            </a:r>
            <a:r>
              <a:rPr lang="nl-NL" sz="1800" b="1" i="1" dirty="0" err="1" smtClean="0">
                <a:solidFill>
                  <a:srgbClr val="0000FF"/>
                </a:solidFill>
              </a:rPr>
              <a:t>z</a:t>
            </a:r>
            <a:r>
              <a:rPr lang="nl-NL" sz="1800" b="1" i="1" dirty="0" smtClean="0">
                <a:solidFill>
                  <a:srgbClr val="0000FF"/>
                </a:solidFill>
              </a:rPr>
              <a:t> </a:t>
            </a:r>
            <a:r>
              <a:rPr lang="nl-NL" sz="1800" b="1" dirty="0" smtClean="0">
                <a:solidFill>
                  <a:srgbClr val="0000FF"/>
                </a:solidFill>
              </a:rPr>
              <a:t>= 50 N</a:t>
            </a:r>
            <a:endParaRPr lang="nl-NL" sz="1800" b="1" dirty="0">
              <a:solidFill>
                <a:srgbClr val="0000FF"/>
              </a:solidFill>
            </a:endParaRPr>
          </a:p>
        </p:txBody>
      </p:sp>
      <p:sp>
        <p:nvSpPr>
          <p:cNvPr id="34" name="Rechthoek 33"/>
          <p:cNvSpPr/>
          <p:nvPr/>
        </p:nvSpPr>
        <p:spPr>
          <a:xfrm>
            <a:off x="7444621" y="1311258"/>
            <a:ext cx="1763725" cy="1171741"/>
          </a:xfrm>
          <a:prstGeom prst="rect">
            <a:avLst/>
          </a:prstGeom>
          <a:noFill/>
          <a:ln>
            <a:solidFill>
              <a:srgbClr val="0000FF"/>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35" name="Rechte verbindingslijn met pijl 34"/>
          <p:cNvCxnSpPr/>
          <p:nvPr/>
        </p:nvCxnSpPr>
        <p:spPr>
          <a:xfrm>
            <a:off x="8850120" y="1897128"/>
            <a:ext cx="8577" cy="1091788"/>
          </a:xfrm>
          <a:prstGeom prst="straightConnector1">
            <a:avLst/>
          </a:prstGeom>
          <a:ln w="38100">
            <a:solidFill>
              <a:srgbClr val="0000FF"/>
            </a:solidFill>
            <a:tailEnd type="arrow"/>
          </a:ln>
        </p:spPr>
        <p:style>
          <a:lnRef idx="1">
            <a:schemeClr val="accent1"/>
          </a:lnRef>
          <a:fillRef idx="0">
            <a:schemeClr val="accent1"/>
          </a:fillRef>
          <a:effectRef idx="0">
            <a:schemeClr val="accent1"/>
          </a:effectRef>
          <a:fontRef idx="minor">
            <a:schemeClr val="tx1"/>
          </a:fontRef>
        </p:style>
      </p:cxnSp>
      <p:cxnSp>
        <p:nvCxnSpPr>
          <p:cNvPr id="36" name="Rechte verbindingslijn met pijl 35"/>
          <p:cNvCxnSpPr/>
          <p:nvPr/>
        </p:nvCxnSpPr>
        <p:spPr>
          <a:xfrm>
            <a:off x="7781202" y="1802080"/>
            <a:ext cx="18236" cy="1186836"/>
          </a:xfrm>
          <a:prstGeom prst="straightConnector1">
            <a:avLst/>
          </a:prstGeom>
          <a:ln w="38100">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37" name="Tekstvak 36"/>
          <p:cNvSpPr txBox="1"/>
          <p:nvPr/>
        </p:nvSpPr>
        <p:spPr>
          <a:xfrm>
            <a:off x="8435433" y="2988916"/>
            <a:ext cx="829373" cy="738664"/>
          </a:xfrm>
          <a:prstGeom prst="rect">
            <a:avLst/>
          </a:prstGeom>
          <a:noFill/>
        </p:spPr>
        <p:txBody>
          <a:bodyPr wrap="square" rtlCol="0">
            <a:spAutoFit/>
          </a:bodyPr>
          <a:lstStyle/>
          <a:p>
            <a:r>
              <a:rPr lang="nl-NL" b="1" i="1" dirty="0" smtClean="0">
                <a:solidFill>
                  <a:srgbClr val="0000FF"/>
                </a:solidFill>
              </a:rPr>
              <a:t>F</a:t>
            </a:r>
            <a:r>
              <a:rPr lang="nl-NL" sz="1800" b="1" i="1" dirty="0" smtClean="0">
                <a:solidFill>
                  <a:srgbClr val="0000FF"/>
                </a:solidFill>
              </a:rPr>
              <a:t>S </a:t>
            </a:r>
            <a:r>
              <a:rPr lang="nl-NL" sz="1800" b="1" dirty="0" smtClean="0">
                <a:solidFill>
                  <a:srgbClr val="0000FF"/>
                </a:solidFill>
              </a:rPr>
              <a:t>= 300 N</a:t>
            </a:r>
            <a:endParaRPr lang="nl-NL" sz="1800" b="1" dirty="0">
              <a:solidFill>
                <a:srgbClr val="0000FF"/>
              </a:solidFill>
            </a:endParaRPr>
          </a:p>
        </p:txBody>
      </p:sp>
      <p:sp>
        <p:nvSpPr>
          <p:cNvPr id="38" name="Tekstvak 37"/>
          <p:cNvSpPr txBox="1"/>
          <p:nvPr/>
        </p:nvSpPr>
        <p:spPr>
          <a:xfrm>
            <a:off x="6771625" y="2294815"/>
            <a:ext cx="1380987" cy="461665"/>
          </a:xfrm>
          <a:prstGeom prst="rect">
            <a:avLst/>
          </a:prstGeom>
          <a:noFill/>
        </p:spPr>
        <p:txBody>
          <a:bodyPr wrap="square" rtlCol="0">
            <a:spAutoFit/>
          </a:bodyPr>
          <a:lstStyle/>
          <a:p>
            <a:r>
              <a:rPr lang="nl-NL" b="1" i="1" dirty="0" smtClean="0">
                <a:solidFill>
                  <a:srgbClr val="0000FF"/>
                </a:solidFill>
              </a:rPr>
              <a:t>F</a:t>
            </a:r>
            <a:r>
              <a:rPr lang="nl-NL" sz="1800" b="1" i="1" dirty="0" smtClean="0">
                <a:solidFill>
                  <a:srgbClr val="0000FF"/>
                </a:solidFill>
              </a:rPr>
              <a:t>S </a:t>
            </a:r>
            <a:r>
              <a:rPr lang="nl-NL" sz="1800" b="1" dirty="0" smtClean="0">
                <a:solidFill>
                  <a:srgbClr val="0000FF"/>
                </a:solidFill>
              </a:rPr>
              <a:t>= 300 N</a:t>
            </a:r>
            <a:endParaRPr lang="nl-NL" sz="1800" b="1" dirty="0">
              <a:solidFill>
                <a:srgbClr val="0000FF"/>
              </a:solidFill>
            </a:endParaRPr>
          </a:p>
        </p:txBody>
      </p:sp>
      <p:cxnSp>
        <p:nvCxnSpPr>
          <p:cNvPr id="31" name="Rechte verbindingslijn met pijl 30"/>
          <p:cNvCxnSpPr/>
          <p:nvPr/>
        </p:nvCxnSpPr>
        <p:spPr>
          <a:xfrm flipV="1">
            <a:off x="6743002" y="348916"/>
            <a:ext cx="0" cy="721818"/>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0" name="Rechte verbindingslijn met pijl 39"/>
          <p:cNvCxnSpPr/>
          <p:nvPr/>
        </p:nvCxnSpPr>
        <p:spPr>
          <a:xfrm>
            <a:off x="6742057" y="1101908"/>
            <a:ext cx="0" cy="721818"/>
          </a:xfrm>
          <a:prstGeom prst="straightConnector1">
            <a:avLst/>
          </a:prstGeom>
          <a:ln w="38100">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41" name="Tekstvak 40"/>
          <p:cNvSpPr txBox="1"/>
          <p:nvPr/>
        </p:nvSpPr>
        <p:spPr>
          <a:xfrm>
            <a:off x="6708537" y="360948"/>
            <a:ext cx="1423211" cy="461665"/>
          </a:xfrm>
          <a:prstGeom prst="rect">
            <a:avLst/>
          </a:prstGeom>
          <a:noFill/>
        </p:spPr>
        <p:txBody>
          <a:bodyPr wrap="square" rtlCol="0">
            <a:spAutoFit/>
          </a:bodyPr>
          <a:lstStyle/>
          <a:p>
            <a:r>
              <a:rPr lang="nl-NL" b="1" i="1" dirty="0" smtClean="0">
                <a:solidFill>
                  <a:srgbClr val="FF0000"/>
                </a:solidFill>
              </a:rPr>
              <a:t>F</a:t>
            </a:r>
            <a:r>
              <a:rPr lang="nl-NL" sz="1800" b="1" i="1" dirty="0" smtClean="0">
                <a:solidFill>
                  <a:srgbClr val="FF0000"/>
                </a:solidFill>
              </a:rPr>
              <a:t>S </a:t>
            </a:r>
            <a:r>
              <a:rPr lang="nl-NL" sz="1800" b="1" dirty="0" smtClean="0">
                <a:solidFill>
                  <a:srgbClr val="FF0000"/>
                </a:solidFill>
              </a:rPr>
              <a:t>= 300 N</a:t>
            </a:r>
            <a:endParaRPr lang="nl-NL" sz="1800" b="1" dirty="0">
              <a:solidFill>
                <a:srgbClr val="FF0000"/>
              </a:solidFill>
            </a:endParaRPr>
          </a:p>
        </p:txBody>
      </p:sp>
      <p:sp>
        <p:nvSpPr>
          <p:cNvPr id="42" name="Tekstvak 41"/>
          <p:cNvSpPr txBox="1"/>
          <p:nvPr/>
        </p:nvSpPr>
        <p:spPr>
          <a:xfrm>
            <a:off x="5447270" y="1284802"/>
            <a:ext cx="1423211" cy="461665"/>
          </a:xfrm>
          <a:prstGeom prst="rect">
            <a:avLst/>
          </a:prstGeom>
          <a:noFill/>
        </p:spPr>
        <p:txBody>
          <a:bodyPr wrap="square" rtlCol="0">
            <a:spAutoFit/>
          </a:bodyPr>
          <a:lstStyle/>
          <a:p>
            <a:r>
              <a:rPr lang="nl-NL" b="1" i="1" dirty="0" smtClean="0">
                <a:solidFill>
                  <a:srgbClr val="0000FF"/>
                </a:solidFill>
              </a:rPr>
              <a:t>F</a:t>
            </a:r>
            <a:r>
              <a:rPr lang="nl-NL" sz="1800" b="1" i="1" dirty="0" smtClean="0">
                <a:solidFill>
                  <a:srgbClr val="0000FF"/>
                </a:solidFill>
              </a:rPr>
              <a:t>P </a:t>
            </a:r>
            <a:r>
              <a:rPr lang="nl-NL" sz="1800" b="1" dirty="0" smtClean="0">
                <a:solidFill>
                  <a:srgbClr val="0000FF"/>
                </a:solidFill>
              </a:rPr>
              <a:t>= 300 N</a:t>
            </a:r>
            <a:endParaRPr lang="nl-NL" sz="1800" b="1" dirty="0">
              <a:solidFill>
                <a:srgbClr val="0000FF"/>
              </a:solidFill>
            </a:endParaRPr>
          </a:p>
        </p:txBody>
      </p:sp>
    </p:spTree>
    <p:extLst>
      <p:ext uri="{BB962C8B-B14F-4D97-AF65-F5344CB8AC3E}">
        <p14:creationId xmlns:p14="http://schemas.microsoft.com/office/powerpoint/2010/main" val="26557825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voettekst 5"/>
          <p:cNvSpPr>
            <a:spLocks noGrp="1"/>
          </p:cNvSpPr>
          <p:nvPr>
            <p:ph type="ftr" sz="quarter" idx="11"/>
          </p:nvPr>
        </p:nvSpPr>
        <p:spPr/>
        <p:txBody>
          <a:bodyPr/>
          <a:lstStyle/>
          <a:p>
            <a:r>
              <a:rPr lang="nl-NL"/>
              <a:t>G.Hoeksema Rietveld Lyceum Doetinchem</a:t>
            </a:r>
          </a:p>
        </p:txBody>
      </p:sp>
      <p:sp>
        <p:nvSpPr>
          <p:cNvPr id="6" name="Tijdelijke aanduiding voor dianummer 6"/>
          <p:cNvSpPr>
            <a:spLocks noGrp="1"/>
          </p:cNvSpPr>
          <p:nvPr>
            <p:ph type="sldNum" sz="quarter" idx="12"/>
          </p:nvPr>
        </p:nvSpPr>
        <p:spPr/>
        <p:txBody>
          <a:bodyPr/>
          <a:lstStyle/>
          <a:p>
            <a:fld id="{72147780-0E19-4C61-831D-767214E90231}" type="slidenum">
              <a:rPr lang="nl-NL"/>
              <a:pPr/>
              <a:t>3</a:t>
            </a:fld>
            <a:endParaRPr lang="nl-NL"/>
          </a:p>
        </p:txBody>
      </p:sp>
      <p:sp>
        <p:nvSpPr>
          <p:cNvPr id="13315" name="Rectangle 3"/>
          <p:cNvSpPr>
            <a:spLocks noGrp="1" noChangeArrowheads="1"/>
          </p:cNvSpPr>
          <p:nvPr>
            <p:ph type="body" sz="half" idx="2"/>
          </p:nvPr>
        </p:nvSpPr>
        <p:spPr>
          <a:xfrm>
            <a:off x="631825" y="1557338"/>
            <a:ext cx="7597775" cy="4538662"/>
          </a:xfrm>
          <a:ln>
            <a:noFill/>
          </a:ln>
        </p:spPr>
        <p:txBody>
          <a:bodyPr/>
          <a:lstStyle/>
          <a:p>
            <a:endParaRPr lang="nl-NL" sz="2800" dirty="0" smtClean="0"/>
          </a:p>
          <a:p>
            <a:endParaRPr lang="nl-NL" sz="2800" dirty="0"/>
          </a:p>
          <a:p>
            <a:endParaRPr lang="nl-NL" sz="2800" dirty="0" smtClean="0"/>
          </a:p>
          <a:p>
            <a:r>
              <a:rPr lang="nl-NL" sz="2800" dirty="0" smtClean="0"/>
              <a:t>Een piano staat op de vloer: </a:t>
            </a:r>
            <a:br>
              <a:rPr lang="nl-NL" sz="2800" dirty="0" smtClean="0"/>
            </a:br>
            <a:r>
              <a:rPr lang="nl-NL" sz="2800" dirty="0" smtClean="0"/>
              <a:t>het gewicht op de vloer is 550 N =</a:t>
            </a:r>
            <a:r>
              <a:rPr lang="nl-NL" sz="2800" dirty="0" smtClean="0">
                <a:solidFill>
                  <a:srgbClr val="0000FF"/>
                </a:solidFill>
              </a:rPr>
              <a:t> </a:t>
            </a:r>
            <a:r>
              <a:rPr lang="nl-NL" sz="2800" b="1" i="1" dirty="0" smtClean="0">
                <a:solidFill>
                  <a:srgbClr val="0000FF"/>
                </a:solidFill>
              </a:rPr>
              <a:t>G</a:t>
            </a:r>
          </a:p>
          <a:p>
            <a:r>
              <a:rPr lang="nl-NL" sz="2800" b="1" i="1" dirty="0" smtClean="0"/>
              <a:t>Hoe heten de krachten die </a:t>
            </a:r>
            <a:r>
              <a:rPr lang="nl-NL" sz="2800" b="1" i="1" dirty="0" smtClean="0">
                <a:solidFill>
                  <a:schemeClr val="tx2"/>
                </a:solidFill>
              </a:rPr>
              <a:t>op de piano </a:t>
            </a:r>
            <a:r>
              <a:rPr lang="nl-NL" sz="2800" b="1" i="1" dirty="0" smtClean="0"/>
              <a:t>werken? En hoe groot zijn ze?</a:t>
            </a:r>
            <a:endParaRPr lang="nl-NL" sz="2800" b="1" i="1" dirty="0"/>
          </a:p>
          <a:p>
            <a:r>
              <a:rPr lang="nl-NL" sz="2800" b="1" dirty="0" smtClean="0">
                <a:solidFill>
                  <a:srgbClr val="0000FF"/>
                </a:solidFill>
              </a:rPr>
              <a:t>NB.: het </a:t>
            </a:r>
            <a:r>
              <a:rPr lang="nl-NL" sz="2800" b="1" i="1" dirty="0" smtClean="0">
                <a:solidFill>
                  <a:srgbClr val="0000FF"/>
                </a:solidFill>
              </a:rPr>
              <a:t>gewicht van de piano </a:t>
            </a:r>
            <a:r>
              <a:rPr lang="nl-NL" sz="2800" b="1" dirty="0" smtClean="0">
                <a:solidFill>
                  <a:srgbClr val="0000FF"/>
                </a:solidFill>
              </a:rPr>
              <a:t>is een kracht die </a:t>
            </a:r>
            <a:r>
              <a:rPr lang="nl-NL" sz="2800" b="1" i="1" dirty="0" smtClean="0">
                <a:solidFill>
                  <a:srgbClr val="0000FF"/>
                </a:solidFill>
              </a:rPr>
              <a:t>niet</a:t>
            </a:r>
            <a:r>
              <a:rPr lang="nl-NL" sz="2800" b="1" dirty="0" smtClean="0">
                <a:solidFill>
                  <a:srgbClr val="0000FF"/>
                </a:solidFill>
              </a:rPr>
              <a:t> op de piano werkt maar </a:t>
            </a:r>
            <a:r>
              <a:rPr lang="nl-NL" sz="2800" b="1" i="1" dirty="0" smtClean="0">
                <a:solidFill>
                  <a:srgbClr val="0000FF"/>
                </a:solidFill>
              </a:rPr>
              <a:t>wel</a:t>
            </a:r>
            <a:r>
              <a:rPr lang="nl-NL" sz="2800" b="1" dirty="0" smtClean="0">
                <a:solidFill>
                  <a:srgbClr val="0000FF"/>
                </a:solidFill>
              </a:rPr>
              <a:t> op de vloer!!!</a:t>
            </a:r>
            <a:endParaRPr lang="nl-NL" sz="2800" b="1" dirty="0">
              <a:solidFill>
                <a:srgbClr val="0000FF"/>
              </a:solidFill>
            </a:endParaRPr>
          </a:p>
        </p:txBody>
      </p:sp>
      <p:pic>
        <p:nvPicPr>
          <p:cNvPr id="13316" name="Picture 4" descr="rietveld lyceum"/>
          <p:cNvPicPr>
            <a:picLocks noGrp="1" noChangeAspect="1" noChangeArrowheads="1"/>
          </p:cNvPicPr>
          <p:nvPr>
            <p:ph type="clipArt" sz="half" idx="1"/>
          </p:nvPr>
        </p:nvPicPr>
        <p:blipFill>
          <a:blip r:embed="rId2">
            <a:extLst>
              <a:ext uri="{28A0092B-C50C-407E-A947-70E740481C1C}">
                <a14:useLocalDpi xmlns:a14="http://schemas.microsoft.com/office/drawing/2010/main" val="0"/>
              </a:ext>
            </a:extLst>
          </a:blip>
          <a:srcRect/>
          <a:stretch>
            <a:fillRect/>
          </a:stretch>
        </p:blipFill>
        <p:spPr>
          <a:xfrm>
            <a:off x="304800" y="228600"/>
            <a:ext cx="1600200" cy="795338"/>
          </a:xfrm>
        </p:spPr>
      </p:pic>
      <p:sp>
        <p:nvSpPr>
          <p:cNvPr id="13356" name="Rectangle 44"/>
          <p:cNvSpPr>
            <a:spLocks noChangeArrowheads="1"/>
          </p:cNvSpPr>
          <p:nvPr/>
        </p:nvSpPr>
        <p:spPr bwMode="auto">
          <a:xfrm>
            <a:off x="2057400" y="595313"/>
            <a:ext cx="4673600" cy="987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nl-NL" sz="4400" dirty="0" smtClean="0">
                <a:solidFill>
                  <a:schemeClr val="tx2"/>
                </a:solidFill>
              </a:rPr>
              <a:t>Katrollen</a:t>
            </a:r>
            <a:endParaRPr lang="nl-NL" sz="4400" dirty="0">
              <a:solidFill>
                <a:schemeClr val="tx2"/>
              </a:solidFill>
            </a:endParaRPr>
          </a:p>
        </p:txBody>
      </p:sp>
      <p:sp>
        <p:nvSpPr>
          <p:cNvPr id="2" name="Vrije vorm 1"/>
          <p:cNvSpPr/>
          <p:nvPr/>
        </p:nvSpPr>
        <p:spPr>
          <a:xfrm>
            <a:off x="6972299" y="1697038"/>
            <a:ext cx="485775" cy="1131887"/>
          </a:xfrm>
          <a:custGeom>
            <a:avLst/>
            <a:gdLst>
              <a:gd name="connsiteX0" fmla="*/ 723900 w 723900"/>
              <a:gd name="connsiteY0" fmla="*/ 1704975 h 1704975"/>
              <a:gd name="connsiteX1" fmla="*/ 723900 w 723900"/>
              <a:gd name="connsiteY1" fmla="*/ 9525 h 1704975"/>
              <a:gd name="connsiteX2" fmla="*/ 285750 w 723900"/>
              <a:gd name="connsiteY2" fmla="*/ 0 h 1704975"/>
              <a:gd name="connsiteX3" fmla="*/ 238125 w 723900"/>
              <a:gd name="connsiteY3" fmla="*/ 676275 h 1704975"/>
              <a:gd name="connsiteX4" fmla="*/ 0 w 723900"/>
              <a:gd name="connsiteY4" fmla="*/ 781050 h 1704975"/>
              <a:gd name="connsiteX5" fmla="*/ 0 w 723900"/>
              <a:gd name="connsiteY5" fmla="*/ 885825 h 1704975"/>
              <a:gd name="connsiteX6" fmla="*/ 257175 w 723900"/>
              <a:gd name="connsiteY6" fmla="*/ 885825 h 1704975"/>
              <a:gd name="connsiteX7" fmla="*/ 257175 w 723900"/>
              <a:gd name="connsiteY7" fmla="*/ 1704975 h 1704975"/>
              <a:gd name="connsiteX8" fmla="*/ 723900 w 723900"/>
              <a:gd name="connsiteY8" fmla="*/ 1704975 h 1704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23900" h="1704975">
                <a:moveTo>
                  <a:pt x="723900" y="1704975"/>
                </a:moveTo>
                <a:lnTo>
                  <a:pt x="723900" y="9525"/>
                </a:lnTo>
                <a:lnTo>
                  <a:pt x="285750" y="0"/>
                </a:lnTo>
                <a:lnTo>
                  <a:pt x="238125" y="676275"/>
                </a:lnTo>
                <a:lnTo>
                  <a:pt x="0" y="781050"/>
                </a:lnTo>
                <a:lnTo>
                  <a:pt x="0" y="885825"/>
                </a:lnTo>
                <a:lnTo>
                  <a:pt x="257175" y="885825"/>
                </a:lnTo>
                <a:lnTo>
                  <a:pt x="257175" y="1704975"/>
                </a:lnTo>
                <a:lnTo>
                  <a:pt x="723900" y="1704975"/>
                </a:lnTo>
                <a:close/>
              </a:path>
            </a:pathLst>
          </a:custGeom>
          <a:solidFill>
            <a:schemeClr val="accent5">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4" name="Rechte verbindingslijn 3"/>
          <p:cNvCxnSpPr/>
          <p:nvPr/>
        </p:nvCxnSpPr>
        <p:spPr>
          <a:xfrm flipH="1">
            <a:off x="6731000" y="2864518"/>
            <a:ext cx="1212850" cy="0"/>
          </a:xfrm>
          <a:prstGeom prst="line">
            <a:avLst/>
          </a:prstGeom>
          <a:ln w="571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pic>
        <p:nvPicPr>
          <p:cNvPr id="8" name="Afbeelding 7"/>
          <p:cNvPicPr>
            <a:picLocks noChangeAspect="1"/>
          </p:cNvPicPr>
          <p:nvPr/>
        </p:nvPicPr>
        <p:blipFill>
          <a:blip r:embed="rId3">
            <a:duotone>
              <a:prstClr val="black"/>
              <a:srgbClr val="3399FF">
                <a:tint val="45000"/>
                <a:satMod val="400000"/>
              </a:srgbClr>
            </a:duotone>
            <a:extLst>
              <a:ext uri="{BEBA8EAE-BF5A-486C-A8C5-ECC9F3942E4B}">
                <a14:imgProps xmlns:a14="http://schemas.microsoft.com/office/drawing/2010/main">
                  <a14:imgLayer r:embed="rId4">
                    <a14:imgEffect>
                      <a14:backgroundRemoval t="10000" b="90000" l="10000" r="90000"/>
                    </a14:imgEffect>
                    <a14:imgEffect>
                      <a14:sharpenSoften amount="50000"/>
                    </a14:imgEffect>
                  </a14:imgLayer>
                </a14:imgProps>
              </a:ext>
              <a:ext uri="{28A0092B-C50C-407E-A947-70E740481C1C}">
                <a14:useLocalDpi xmlns:a14="http://schemas.microsoft.com/office/drawing/2010/main" val="0"/>
              </a:ext>
            </a:extLst>
          </a:blip>
          <a:stretch>
            <a:fillRect/>
          </a:stretch>
        </p:blipFill>
        <p:spPr>
          <a:xfrm>
            <a:off x="1104900" y="1197921"/>
            <a:ext cx="1508125" cy="2130120"/>
          </a:xfrm>
          <a:prstGeom prst="rect">
            <a:avLst/>
          </a:prstGeom>
        </p:spPr>
      </p:pic>
      <p:cxnSp>
        <p:nvCxnSpPr>
          <p:cNvPr id="7" name="Rechte verbindingslijn met pijl 6"/>
          <p:cNvCxnSpPr/>
          <p:nvPr/>
        </p:nvCxnSpPr>
        <p:spPr>
          <a:xfrm>
            <a:off x="7308550" y="2840957"/>
            <a:ext cx="0" cy="1059681"/>
          </a:xfrm>
          <a:prstGeom prst="straightConnector1">
            <a:avLst/>
          </a:prstGeom>
          <a:ln w="57150">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9" name="Tekstvak 8"/>
          <p:cNvSpPr txBox="1"/>
          <p:nvPr/>
        </p:nvSpPr>
        <p:spPr>
          <a:xfrm>
            <a:off x="7308550" y="3666874"/>
            <a:ext cx="646744" cy="461665"/>
          </a:xfrm>
          <a:prstGeom prst="rect">
            <a:avLst/>
          </a:prstGeom>
          <a:noFill/>
        </p:spPr>
        <p:txBody>
          <a:bodyPr wrap="square" rtlCol="0">
            <a:spAutoFit/>
          </a:bodyPr>
          <a:lstStyle/>
          <a:p>
            <a:r>
              <a:rPr lang="nl-NL" b="1" i="1" dirty="0" smtClean="0">
                <a:solidFill>
                  <a:srgbClr val="0000FF"/>
                </a:solidFill>
              </a:rPr>
              <a:t>G</a:t>
            </a:r>
            <a:endParaRPr lang="nl-NL" b="1" i="1" dirty="0">
              <a:solidFill>
                <a:srgbClr val="0000FF"/>
              </a:solidFill>
            </a:endParaRPr>
          </a:p>
        </p:txBody>
      </p:sp>
    </p:spTree>
    <p:extLst>
      <p:ext uri="{BB962C8B-B14F-4D97-AF65-F5344CB8AC3E}">
        <p14:creationId xmlns:p14="http://schemas.microsoft.com/office/powerpoint/2010/main" val="132880815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voettekst 5"/>
          <p:cNvSpPr>
            <a:spLocks noGrp="1"/>
          </p:cNvSpPr>
          <p:nvPr>
            <p:ph type="ftr" sz="quarter" idx="11"/>
          </p:nvPr>
        </p:nvSpPr>
        <p:spPr/>
        <p:txBody>
          <a:bodyPr/>
          <a:lstStyle/>
          <a:p>
            <a:r>
              <a:rPr lang="nl-NL"/>
              <a:t>G.Hoeksema Rietveld Lyceum Doetinchem</a:t>
            </a:r>
          </a:p>
        </p:txBody>
      </p:sp>
      <p:sp>
        <p:nvSpPr>
          <p:cNvPr id="6" name="Tijdelijke aanduiding voor dianummer 6"/>
          <p:cNvSpPr>
            <a:spLocks noGrp="1"/>
          </p:cNvSpPr>
          <p:nvPr>
            <p:ph type="sldNum" sz="quarter" idx="12"/>
          </p:nvPr>
        </p:nvSpPr>
        <p:spPr/>
        <p:txBody>
          <a:bodyPr/>
          <a:lstStyle/>
          <a:p>
            <a:fld id="{72147780-0E19-4C61-831D-767214E90231}" type="slidenum">
              <a:rPr lang="nl-NL"/>
              <a:pPr/>
              <a:t>30</a:t>
            </a:fld>
            <a:endParaRPr lang="nl-NL"/>
          </a:p>
        </p:txBody>
      </p:sp>
      <p:sp>
        <p:nvSpPr>
          <p:cNvPr id="13315" name="Rectangle 3"/>
          <p:cNvSpPr>
            <a:spLocks noGrp="1" noChangeArrowheads="1"/>
          </p:cNvSpPr>
          <p:nvPr>
            <p:ph type="body" sz="half" idx="2"/>
          </p:nvPr>
        </p:nvSpPr>
        <p:spPr>
          <a:xfrm>
            <a:off x="409074" y="1557337"/>
            <a:ext cx="5979694" cy="4535455"/>
          </a:xfrm>
          <a:ln>
            <a:noFill/>
          </a:ln>
        </p:spPr>
        <p:txBody>
          <a:bodyPr/>
          <a:lstStyle/>
          <a:p>
            <a:r>
              <a:rPr lang="nl-NL" sz="2800" b="1" dirty="0" smtClean="0">
                <a:solidFill>
                  <a:srgbClr val="0000FF"/>
                </a:solidFill>
              </a:rPr>
              <a:t>Een takel </a:t>
            </a:r>
            <a:br>
              <a:rPr lang="nl-NL" sz="2800" b="1" dirty="0" smtClean="0">
                <a:solidFill>
                  <a:srgbClr val="0000FF"/>
                </a:solidFill>
              </a:rPr>
            </a:br>
            <a:r>
              <a:rPr lang="nl-NL" sz="2800" b="1" dirty="0" smtClean="0">
                <a:solidFill>
                  <a:srgbClr val="0000FF"/>
                </a:solidFill>
              </a:rPr>
              <a:t>(van één los en één vast katrol)</a:t>
            </a:r>
          </a:p>
          <a:p>
            <a:r>
              <a:rPr lang="nl-NL" sz="2800" dirty="0" smtClean="0"/>
              <a:t>We gaan de piano 50 cm optillen.</a:t>
            </a:r>
            <a:endParaRPr lang="nl-NL" sz="2800" dirty="0"/>
          </a:p>
          <a:p>
            <a:pPr marL="514350" indent="-514350">
              <a:buFont typeface="+mj-lt"/>
              <a:buAutoNum type="alphaUcPeriod" startAt="3"/>
            </a:pPr>
            <a:r>
              <a:rPr lang="nl-NL" sz="2800" b="1" i="1" dirty="0" smtClean="0"/>
              <a:t>Hoe groot is de kracht op het plafond?</a:t>
            </a:r>
          </a:p>
          <a:p>
            <a:pPr marL="0" indent="0">
              <a:buNone/>
            </a:pPr>
            <a:r>
              <a:rPr lang="nl-NL" sz="2800" b="1" i="1" dirty="0" smtClean="0">
                <a:solidFill>
                  <a:srgbClr val="FF0000"/>
                </a:solidFill>
              </a:rPr>
              <a:t>Je kunt ook naar alle (externe) krachten kijken:</a:t>
            </a:r>
          </a:p>
          <a:p>
            <a:pPr marL="0" indent="0">
              <a:buNone/>
            </a:pPr>
            <a:r>
              <a:rPr lang="nl-NL" sz="2800" b="1" dirty="0" smtClean="0">
                <a:solidFill>
                  <a:srgbClr val="0000FF"/>
                </a:solidFill>
              </a:rPr>
              <a:t>550 + 50 + 50 + 300 = 950 N</a:t>
            </a:r>
          </a:p>
          <a:p>
            <a:pPr marL="0" indent="0">
              <a:buNone/>
            </a:pPr>
            <a:r>
              <a:rPr lang="nl-NL" sz="2800" b="1" dirty="0" smtClean="0"/>
              <a:t>Dus in totaal: </a:t>
            </a:r>
            <a:r>
              <a:rPr lang="nl-NL" sz="2800" b="1" i="1" dirty="0" smtClean="0">
                <a:solidFill>
                  <a:srgbClr val="0000FF"/>
                </a:solidFill>
              </a:rPr>
              <a:t>F</a:t>
            </a:r>
            <a:r>
              <a:rPr lang="nl-NL" sz="1800" b="1" i="1" dirty="0" smtClean="0">
                <a:solidFill>
                  <a:srgbClr val="0000FF"/>
                </a:solidFill>
              </a:rPr>
              <a:t>P</a:t>
            </a:r>
            <a:r>
              <a:rPr lang="nl-NL" sz="2800" b="1" i="1" dirty="0" smtClean="0">
                <a:solidFill>
                  <a:srgbClr val="0000FF"/>
                </a:solidFill>
              </a:rPr>
              <a:t> </a:t>
            </a:r>
            <a:r>
              <a:rPr lang="nl-NL" sz="2800" b="1" dirty="0">
                <a:solidFill>
                  <a:srgbClr val="0000FF"/>
                </a:solidFill>
              </a:rPr>
              <a:t>= </a:t>
            </a:r>
            <a:r>
              <a:rPr lang="nl-NL" sz="2800" b="1" dirty="0" smtClean="0">
                <a:solidFill>
                  <a:srgbClr val="0000FF"/>
                </a:solidFill>
              </a:rPr>
              <a:t>950 N</a:t>
            </a:r>
          </a:p>
        </p:txBody>
      </p:sp>
      <p:pic>
        <p:nvPicPr>
          <p:cNvPr id="13316" name="Picture 4" descr="rietveld lyceum"/>
          <p:cNvPicPr>
            <a:picLocks noGrp="1" noChangeAspect="1" noChangeArrowheads="1"/>
          </p:cNvPicPr>
          <p:nvPr>
            <p:ph type="clipArt" sz="half" idx="1"/>
          </p:nvPr>
        </p:nvPicPr>
        <p:blipFill>
          <a:blip r:embed="rId2">
            <a:extLst>
              <a:ext uri="{28A0092B-C50C-407E-A947-70E740481C1C}">
                <a14:useLocalDpi xmlns:a14="http://schemas.microsoft.com/office/drawing/2010/main" val="0"/>
              </a:ext>
            </a:extLst>
          </a:blip>
          <a:srcRect/>
          <a:stretch>
            <a:fillRect/>
          </a:stretch>
        </p:blipFill>
        <p:spPr>
          <a:xfrm>
            <a:off x="304800" y="228600"/>
            <a:ext cx="1600200" cy="795338"/>
          </a:xfrm>
        </p:spPr>
      </p:pic>
      <p:sp>
        <p:nvSpPr>
          <p:cNvPr id="13356" name="Rectangle 44"/>
          <p:cNvSpPr>
            <a:spLocks noChangeArrowheads="1"/>
          </p:cNvSpPr>
          <p:nvPr/>
        </p:nvSpPr>
        <p:spPr bwMode="auto">
          <a:xfrm>
            <a:off x="2057400" y="595313"/>
            <a:ext cx="4673600" cy="987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nl-NL" sz="4400" dirty="0" smtClean="0">
                <a:solidFill>
                  <a:schemeClr val="tx2"/>
                </a:solidFill>
              </a:rPr>
              <a:t>Katrollen</a:t>
            </a:r>
            <a:endParaRPr lang="nl-NL" sz="4400" dirty="0">
              <a:solidFill>
                <a:schemeClr val="tx2"/>
              </a:solidFill>
            </a:endParaRPr>
          </a:p>
        </p:txBody>
      </p:sp>
      <p:sp>
        <p:nvSpPr>
          <p:cNvPr id="2" name="Vrije vorm 1"/>
          <p:cNvSpPr/>
          <p:nvPr/>
        </p:nvSpPr>
        <p:spPr>
          <a:xfrm>
            <a:off x="6951998" y="4404806"/>
            <a:ext cx="485775" cy="1131887"/>
          </a:xfrm>
          <a:custGeom>
            <a:avLst/>
            <a:gdLst>
              <a:gd name="connsiteX0" fmla="*/ 723900 w 723900"/>
              <a:gd name="connsiteY0" fmla="*/ 1704975 h 1704975"/>
              <a:gd name="connsiteX1" fmla="*/ 723900 w 723900"/>
              <a:gd name="connsiteY1" fmla="*/ 9525 h 1704975"/>
              <a:gd name="connsiteX2" fmla="*/ 285750 w 723900"/>
              <a:gd name="connsiteY2" fmla="*/ 0 h 1704975"/>
              <a:gd name="connsiteX3" fmla="*/ 238125 w 723900"/>
              <a:gd name="connsiteY3" fmla="*/ 676275 h 1704975"/>
              <a:gd name="connsiteX4" fmla="*/ 0 w 723900"/>
              <a:gd name="connsiteY4" fmla="*/ 781050 h 1704975"/>
              <a:gd name="connsiteX5" fmla="*/ 0 w 723900"/>
              <a:gd name="connsiteY5" fmla="*/ 885825 h 1704975"/>
              <a:gd name="connsiteX6" fmla="*/ 257175 w 723900"/>
              <a:gd name="connsiteY6" fmla="*/ 885825 h 1704975"/>
              <a:gd name="connsiteX7" fmla="*/ 257175 w 723900"/>
              <a:gd name="connsiteY7" fmla="*/ 1704975 h 1704975"/>
              <a:gd name="connsiteX8" fmla="*/ 723900 w 723900"/>
              <a:gd name="connsiteY8" fmla="*/ 1704975 h 1704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23900" h="1704975">
                <a:moveTo>
                  <a:pt x="723900" y="1704975"/>
                </a:moveTo>
                <a:lnTo>
                  <a:pt x="723900" y="9525"/>
                </a:lnTo>
                <a:lnTo>
                  <a:pt x="285750" y="0"/>
                </a:lnTo>
                <a:lnTo>
                  <a:pt x="238125" y="676275"/>
                </a:lnTo>
                <a:lnTo>
                  <a:pt x="0" y="781050"/>
                </a:lnTo>
                <a:lnTo>
                  <a:pt x="0" y="885825"/>
                </a:lnTo>
                <a:lnTo>
                  <a:pt x="257175" y="885825"/>
                </a:lnTo>
                <a:lnTo>
                  <a:pt x="257175" y="1704975"/>
                </a:lnTo>
                <a:lnTo>
                  <a:pt x="723900" y="1704975"/>
                </a:lnTo>
                <a:close/>
              </a:path>
            </a:pathLst>
          </a:custGeom>
          <a:solidFill>
            <a:schemeClr val="accent5">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12" name="Rechte verbindingslijn met pijl 11"/>
          <p:cNvCxnSpPr/>
          <p:nvPr/>
        </p:nvCxnSpPr>
        <p:spPr>
          <a:xfrm>
            <a:off x="7282437" y="5055492"/>
            <a:ext cx="0" cy="1059681"/>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6" name="Tekstvak 15"/>
          <p:cNvSpPr txBox="1"/>
          <p:nvPr/>
        </p:nvSpPr>
        <p:spPr>
          <a:xfrm>
            <a:off x="6717993" y="6016199"/>
            <a:ext cx="1423211" cy="461665"/>
          </a:xfrm>
          <a:prstGeom prst="rect">
            <a:avLst/>
          </a:prstGeom>
          <a:noFill/>
        </p:spPr>
        <p:txBody>
          <a:bodyPr wrap="square" rtlCol="0">
            <a:spAutoFit/>
          </a:bodyPr>
          <a:lstStyle/>
          <a:p>
            <a:r>
              <a:rPr lang="nl-NL" b="1" i="1" dirty="0" err="1" smtClean="0">
                <a:solidFill>
                  <a:srgbClr val="FF0000"/>
                </a:solidFill>
              </a:rPr>
              <a:t>F</a:t>
            </a:r>
            <a:r>
              <a:rPr lang="nl-NL" sz="1800" b="1" i="1" dirty="0" err="1" smtClean="0">
                <a:solidFill>
                  <a:srgbClr val="FF0000"/>
                </a:solidFill>
              </a:rPr>
              <a:t>z</a:t>
            </a:r>
            <a:r>
              <a:rPr lang="nl-NL" sz="1800" b="1" i="1" dirty="0" smtClean="0">
                <a:solidFill>
                  <a:srgbClr val="FF0000"/>
                </a:solidFill>
              </a:rPr>
              <a:t> </a:t>
            </a:r>
            <a:r>
              <a:rPr lang="nl-NL" sz="1800" b="1" dirty="0" smtClean="0">
                <a:solidFill>
                  <a:srgbClr val="FF0000"/>
                </a:solidFill>
              </a:rPr>
              <a:t>= 550 N</a:t>
            </a:r>
            <a:endParaRPr lang="nl-NL" sz="1800" b="1" dirty="0">
              <a:solidFill>
                <a:srgbClr val="FF0000"/>
              </a:solidFill>
            </a:endParaRPr>
          </a:p>
        </p:txBody>
      </p:sp>
      <p:sp>
        <p:nvSpPr>
          <p:cNvPr id="14" name="Ovaal 13"/>
          <p:cNvSpPr/>
          <p:nvPr/>
        </p:nvSpPr>
        <p:spPr>
          <a:xfrm>
            <a:off x="6721943" y="2802607"/>
            <a:ext cx="1077495" cy="1077495"/>
          </a:xfrm>
          <a:prstGeom prst="ellipse">
            <a:avLst/>
          </a:prstGeom>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mtClean="0"/>
              <a:t> </a:t>
            </a:r>
            <a:endParaRPr lang="nl-NL"/>
          </a:p>
        </p:txBody>
      </p:sp>
      <p:cxnSp>
        <p:nvCxnSpPr>
          <p:cNvPr id="17" name="Rechte verbindingslijn 16"/>
          <p:cNvCxnSpPr/>
          <p:nvPr/>
        </p:nvCxnSpPr>
        <p:spPr>
          <a:xfrm flipH="1">
            <a:off x="6158876" y="1095625"/>
            <a:ext cx="2699821" cy="6283"/>
          </a:xfrm>
          <a:prstGeom prst="line">
            <a:avLst/>
          </a:prstGeom>
          <a:ln w="571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8" name="Rechte verbindingslijn 7"/>
          <p:cNvCxnSpPr>
            <a:stCxn id="14" idx="2"/>
            <a:endCxn id="13356" idx="3"/>
          </p:cNvCxnSpPr>
          <p:nvPr/>
        </p:nvCxnSpPr>
        <p:spPr>
          <a:xfrm flipV="1">
            <a:off x="6721943" y="1089026"/>
            <a:ext cx="9057" cy="225232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Rechte verbindingslijn 18"/>
          <p:cNvCxnSpPr/>
          <p:nvPr/>
        </p:nvCxnSpPr>
        <p:spPr>
          <a:xfrm flipV="1">
            <a:off x="7267221" y="4007338"/>
            <a:ext cx="0" cy="46138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5" name="Tekstvak 24"/>
          <p:cNvSpPr txBox="1"/>
          <p:nvPr/>
        </p:nvSpPr>
        <p:spPr>
          <a:xfrm>
            <a:off x="6154087" y="3874710"/>
            <a:ext cx="1225964" cy="461665"/>
          </a:xfrm>
          <a:prstGeom prst="rect">
            <a:avLst/>
          </a:prstGeom>
          <a:noFill/>
        </p:spPr>
        <p:txBody>
          <a:bodyPr wrap="square" rtlCol="0">
            <a:spAutoFit/>
          </a:bodyPr>
          <a:lstStyle/>
          <a:p>
            <a:r>
              <a:rPr lang="nl-NL" b="1" i="1" dirty="0" err="1" smtClean="0">
                <a:solidFill>
                  <a:srgbClr val="FF0000"/>
                </a:solidFill>
              </a:rPr>
              <a:t>F</a:t>
            </a:r>
            <a:r>
              <a:rPr lang="nl-NL" sz="1800" b="1" i="1" dirty="0" err="1" smtClean="0">
                <a:solidFill>
                  <a:srgbClr val="FF0000"/>
                </a:solidFill>
              </a:rPr>
              <a:t>z</a:t>
            </a:r>
            <a:r>
              <a:rPr lang="nl-NL" sz="1800" b="1" i="1" dirty="0" smtClean="0">
                <a:solidFill>
                  <a:srgbClr val="FF0000"/>
                </a:solidFill>
              </a:rPr>
              <a:t> </a:t>
            </a:r>
            <a:r>
              <a:rPr lang="nl-NL" sz="1800" b="1" dirty="0" smtClean="0">
                <a:solidFill>
                  <a:srgbClr val="FF0000"/>
                </a:solidFill>
              </a:rPr>
              <a:t>= 50 N</a:t>
            </a:r>
            <a:endParaRPr lang="nl-NL" sz="1800" b="1" dirty="0">
              <a:solidFill>
                <a:srgbClr val="FF0000"/>
              </a:solidFill>
            </a:endParaRPr>
          </a:p>
        </p:txBody>
      </p:sp>
      <p:sp>
        <p:nvSpPr>
          <p:cNvPr id="24" name="Rechthoek 23"/>
          <p:cNvSpPr/>
          <p:nvPr/>
        </p:nvSpPr>
        <p:spPr>
          <a:xfrm>
            <a:off x="7176989" y="3244351"/>
            <a:ext cx="180471" cy="762987"/>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23" name="Rechte verbindingslijn met pijl 22"/>
          <p:cNvCxnSpPr/>
          <p:nvPr/>
        </p:nvCxnSpPr>
        <p:spPr>
          <a:xfrm flipH="1">
            <a:off x="7267221" y="3477221"/>
            <a:ext cx="928" cy="397744"/>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 name="Ovaal 3"/>
          <p:cNvSpPr/>
          <p:nvPr/>
        </p:nvSpPr>
        <p:spPr>
          <a:xfrm>
            <a:off x="7218324" y="3322014"/>
            <a:ext cx="97803" cy="9780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6" name="Ovaal 25"/>
          <p:cNvSpPr/>
          <p:nvPr/>
        </p:nvSpPr>
        <p:spPr>
          <a:xfrm>
            <a:off x="7781202" y="1328821"/>
            <a:ext cx="1077495" cy="1077495"/>
          </a:xfrm>
          <a:prstGeom prst="ellipse">
            <a:avLst/>
          </a:prstGeom>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mtClean="0"/>
              <a:t> </a:t>
            </a:r>
            <a:endParaRPr lang="nl-NL"/>
          </a:p>
        </p:txBody>
      </p:sp>
      <p:sp>
        <p:nvSpPr>
          <p:cNvPr id="27" name="Rechthoek 26"/>
          <p:cNvSpPr/>
          <p:nvPr/>
        </p:nvSpPr>
        <p:spPr>
          <a:xfrm>
            <a:off x="8229713" y="1134142"/>
            <a:ext cx="180471" cy="762987"/>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9" name="Ovaal 28"/>
          <p:cNvSpPr/>
          <p:nvPr/>
        </p:nvSpPr>
        <p:spPr>
          <a:xfrm>
            <a:off x="8277583" y="1848228"/>
            <a:ext cx="97803" cy="9780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30" name="Rechte verbindingslijn 29"/>
          <p:cNvCxnSpPr>
            <a:stCxn id="14" idx="6"/>
            <a:endCxn id="26" idx="2"/>
          </p:cNvCxnSpPr>
          <p:nvPr/>
        </p:nvCxnSpPr>
        <p:spPr>
          <a:xfrm flipH="1" flipV="1">
            <a:off x="7781202" y="1867569"/>
            <a:ext cx="18236" cy="1473786"/>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Rechte verbindingslijn met pijl 31"/>
          <p:cNvCxnSpPr/>
          <p:nvPr/>
        </p:nvCxnSpPr>
        <p:spPr>
          <a:xfrm>
            <a:off x="8324122" y="1995806"/>
            <a:ext cx="0" cy="529841"/>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4" name="Rechthoek 33"/>
          <p:cNvSpPr/>
          <p:nvPr/>
        </p:nvSpPr>
        <p:spPr>
          <a:xfrm>
            <a:off x="6605338" y="1343254"/>
            <a:ext cx="2416152" cy="4242078"/>
          </a:xfrm>
          <a:prstGeom prst="rect">
            <a:avLst/>
          </a:prstGeom>
          <a:noFill/>
          <a:ln>
            <a:solidFill>
              <a:srgbClr val="0000FF"/>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35" name="Rechte verbindingslijn met pijl 34"/>
          <p:cNvCxnSpPr/>
          <p:nvPr/>
        </p:nvCxnSpPr>
        <p:spPr>
          <a:xfrm>
            <a:off x="8850120" y="1897128"/>
            <a:ext cx="8577" cy="1091788"/>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7" name="Tekstvak 36"/>
          <p:cNvSpPr txBox="1"/>
          <p:nvPr/>
        </p:nvSpPr>
        <p:spPr>
          <a:xfrm>
            <a:off x="8435433" y="2988916"/>
            <a:ext cx="829373" cy="738664"/>
          </a:xfrm>
          <a:prstGeom prst="rect">
            <a:avLst/>
          </a:prstGeom>
          <a:noFill/>
        </p:spPr>
        <p:txBody>
          <a:bodyPr wrap="square" rtlCol="0">
            <a:spAutoFit/>
          </a:bodyPr>
          <a:lstStyle/>
          <a:p>
            <a:r>
              <a:rPr lang="nl-NL" b="1" i="1" dirty="0" smtClean="0">
                <a:solidFill>
                  <a:srgbClr val="FF0000"/>
                </a:solidFill>
              </a:rPr>
              <a:t>F</a:t>
            </a:r>
            <a:r>
              <a:rPr lang="nl-NL" sz="1800" b="1" i="1" dirty="0" smtClean="0">
                <a:solidFill>
                  <a:srgbClr val="FF0000"/>
                </a:solidFill>
              </a:rPr>
              <a:t>H </a:t>
            </a:r>
            <a:r>
              <a:rPr lang="nl-NL" sz="1800" b="1" dirty="0" smtClean="0">
                <a:solidFill>
                  <a:srgbClr val="FF0000"/>
                </a:solidFill>
              </a:rPr>
              <a:t>= 300 N</a:t>
            </a:r>
            <a:endParaRPr lang="nl-NL" sz="1800" b="1" dirty="0">
              <a:solidFill>
                <a:srgbClr val="FF0000"/>
              </a:solidFill>
            </a:endParaRPr>
          </a:p>
        </p:txBody>
      </p:sp>
      <p:sp>
        <p:nvSpPr>
          <p:cNvPr id="31" name="Tekstvak 30"/>
          <p:cNvSpPr txBox="1"/>
          <p:nvPr/>
        </p:nvSpPr>
        <p:spPr>
          <a:xfrm>
            <a:off x="7724761" y="2273964"/>
            <a:ext cx="1225964" cy="461665"/>
          </a:xfrm>
          <a:prstGeom prst="rect">
            <a:avLst/>
          </a:prstGeom>
          <a:noFill/>
        </p:spPr>
        <p:txBody>
          <a:bodyPr wrap="square" rtlCol="0">
            <a:spAutoFit/>
          </a:bodyPr>
          <a:lstStyle/>
          <a:p>
            <a:r>
              <a:rPr lang="nl-NL" b="1" i="1" dirty="0" err="1" smtClean="0">
                <a:solidFill>
                  <a:srgbClr val="FF0000"/>
                </a:solidFill>
              </a:rPr>
              <a:t>F</a:t>
            </a:r>
            <a:r>
              <a:rPr lang="nl-NL" sz="1800" b="1" i="1" dirty="0" err="1" smtClean="0">
                <a:solidFill>
                  <a:srgbClr val="FF0000"/>
                </a:solidFill>
              </a:rPr>
              <a:t>z</a:t>
            </a:r>
            <a:r>
              <a:rPr lang="nl-NL" sz="1800" b="1" i="1" dirty="0" smtClean="0">
                <a:solidFill>
                  <a:srgbClr val="FF0000"/>
                </a:solidFill>
              </a:rPr>
              <a:t> </a:t>
            </a:r>
            <a:r>
              <a:rPr lang="nl-NL" sz="1800" b="1" dirty="0" smtClean="0">
                <a:solidFill>
                  <a:srgbClr val="FF0000"/>
                </a:solidFill>
              </a:rPr>
              <a:t>= 50 N</a:t>
            </a:r>
            <a:endParaRPr lang="nl-NL" sz="1800" b="1" dirty="0">
              <a:solidFill>
                <a:srgbClr val="FF0000"/>
              </a:solidFill>
            </a:endParaRPr>
          </a:p>
        </p:txBody>
      </p:sp>
    </p:spTree>
    <p:extLst>
      <p:ext uri="{BB962C8B-B14F-4D97-AF65-F5344CB8AC3E}">
        <p14:creationId xmlns:p14="http://schemas.microsoft.com/office/powerpoint/2010/main" val="216582377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voettekst 5"/>
          <p:cNvSpPr>
            <a:spLocks noGrp="1"/>
          </p:cNvSpPr>
          <p:nvPr>
            <p:ph type="ftr" sz="quarter" idx="11"/>
          </p:nvPr>
        </p:nvSpPr>
        <p:spPr/>
        <p:txBody>
          <a:bodyPr/>
          <a:lstStyle/>
          <a:p>
            <a:r>
              <a:rPr lang="nl-NL"/>
              <a:t>G.Hoeksema Rietveld Lyceum Doetinchem</a:t>
            </a:r>
          </a:p>
        </p:txBody>
      </p:sp>
      <p:sp>
        <p:nvSpPr>
          <p:cNvPr id="6" name="Tijdelijke aanduiding voor dianummer 6"/>
          <p:cNvSpPr>
            <a:spLocks noGrp="1"/>
          </p:cNvSpPr>
          <p:nvPr>
            <p:ph type="sldNum" sz="quarter" idx="12"/>
          </p:nvPr>
        </p:nvSpPr>
        <p:spPr>
          <a:xfrm>
            <a:off x="6577264" y="6248400"/>
            <a:ext cx="1905000" cy="457200"/>
          </a:xfrm>
        </p:spPr>
        <p:txBody>
          <a:bodyPr/>
          <a:lstStyle/>
          <a:p>
            <a:fld id="{72147780-0E19-4C61-831D-767214E90231}" type="slidenum">
              <a:rPr lang="nl-NL"/>
              <a:pPr/>
              <a:t>31</a:t>
            </a:fld>
            <a:endParaRPr lang="nl-NL" dirty="0"/>
          </a:p>
        </p:txBody>
      </p:sp>
      <p:sp>
        <p:nvSpPr>
          <p:cNvPr id="13315" name="Rectangle 3"/>
          <p:cNvSpPr>
            <a:spLocks noGrp="1" noChangeArrowheads="1"/>
          </p:cNvSpPr>
          <p:nvPr>
            <p:ph type="body" sz="half" idx="2"/>
          </p:nvPr>
        </p:nvSpPr>
        <p:spPr>
          <a:xfrm>
            <a:off x="409074" y="1557337"/>
            <a:ext cx="6137642" cy="4535455"/>
          </a:xfrm>
          <a:ln>
            <a:noFill/>
          </a:ln>
        </p:spPr>
        <p:txBody>
          <a:bodyPr/>
          <a:lstStyle/>
          <a:p>
            <a:r>
              <a:rPr lang="nl-NL" sz="2800" b="1" dirty="0" smtClean="0">
                <a:solidFill>
                  <a:srgbClr val="0000FF"/>
                </a:solidFill>
              </a:rPr>
              <a:t>Een takel </a:t>
            </a:r>
            <a:r>
              <a:rPr lang="nl-NL" sz="2800" b="1" dirty="0">
                <a:solidFill>
                  <a:srgbClr val="0000FF"/>
                </a:solidFill>
              </a:rPr>
              <a:t/>
            </a:r>
            <a:br>
              <a:rPr lang="nl-NL" sz="2800" b="1" dirty="0">
                <a:solidFill>
                  <a:srgbClr val="0000FF"/>
                </a:solidFill>
              </a:rPr>
            </a:br>
            <a:r>
              <a:rPr lang="nl-NL" sz="2800" b="1" dirty="0" smtClean="0">
                <a:solidFill>
                  <a:srgbClr val="0000FF"/>
                </a:solidFill>
              </a:rPr>
              <a:t>(van één los en twee vaste katrollen)</a:t>
            </a:r>
          </a:p>
          <a:p>
            <a:r>
              <a:rPr lang="nl-NL" sz="2800" dirty="0" smtClean="0"/>
              <a:t>We gaan de piano 50 cm optillen.</a:t>
            </a:r>
            <a:endParaRPr lang="nl-NL" sz="2800" dirty="0"/>
          </a:p>
          <a:p>
            <a:pPr marL="514350" indent="-514350">
              <a:buFont typeface="+mj-lt"/>
              <a:buAutoNum type="alphaUcPeriod"/>
            </a:pPr>
            <a:r>
              <a:rPr lang="nl-NL" sz="2800" b="1" i="1" dirty="0" smtClean="0"/>
              <a:t>Hoever moet de hand naar omhoog?</a:t>
            </a:r>
          </a:p>
          <a:p>
            <a:pPr marL="0" indent="0">
              <a:buNone/>
            </a:pPr>
            <a:r>
              <a:rPr lang="nl-NL" sz="2800" b="1" i="1" dirty="0" smtClean="0">
                <a:solidFill>
                  <a:srgbClr val="0000FF"/>
                </a:solidFill>
              </a:rPr>
              <a:t>Bedenk nu zelf het antwoord!</a:t>
            </a:r>
          </a:p>
        </p:txBody>
      </p:sp>
      <p:pic>
        <p:nvPicPr>
          <p:cNvPr id="13316" name="Picture 4" descr="rietveld lyceum"/>
          <p:cNvPicPr>
            <a:picLocks noGrp="1" noChangeAspect="1" noChangeArrowheads="1"/>
          </p:cNvPicPr>
          <p:nvPr>
            <p:ph type="clipArt" sz="half" idx="1"/>
          </p:nvPr>
        </p:nvPicPr>
        <p:blipFill>
          <a:blip r:embed="rId2">
            <a:extLst>
              <a:ext uri="{28A0092B-C50C-407E-A947-70E740481C1C}">
                <a14:useLocalDpi xmlns:a14="http://schemas.microsoft.com/office/drawing/2010/main" val="0"/>
              </a:ext>
            </a:extLst>
          </a:blip>
          <a:srcRect/>
          <a:stretch>
            <a:fillRect/>
          </a:stretch>
        </p:blipFill>
        <p:spPr>
          <a:xfrm>
            <a:off x="304800" y="228600"/>
            <a:ext cx="1600200" cy="795338"/>
          </a:xfrm>
        </p:spPr>
      </p:pic>
      <p:sp>
        <p:nvSpPr>
          <p:cNvPr id="13356" name="Rectangle 44"/>
          <p:cNvSpPr>
            <a:spLocks noChangeArrowheads="1"/>
          </p:cNvSpPr>
          <p:nvPr/>
        </p:nvSpPr>
        <p:spPr bwMode="auto">
          <a:xfrm>
            <a:off x="2057400" y="595313"/>
            <a:ext cx="4673600" cy="987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nl-NL" sz="4400" dirty="0" smtClean="0">
                <a:solidFill>
                  <a:schemeClr val="tx2"/>
                </a:solidFill>
              </a:rPr>
              <a:t>Katrollen</a:t>
            </a:r>
            <a:endParaRPr lang="nl-NL" sz="4400" dirty="0">
              <a:solidFill>
                <a:schemeClr val="tx2"/>
              </a:solidFill>
            </a:endParaRPr>
          </a:p>
        </p:txBody>
      </p:sp>
      <p:sp>
        <p:nvSpPr>
          <p:cNvPr id="2" name="Vrije vorm 1"/>
          <p:cNvSpPr/>
          <p:nvPr/>
        </p:nvSpPr>
        <p:spPr>
          <a:xfrm>
            <a:off x="6868046" y="4404806"/>
            <a:ext cx="485775" cy="1131887"/>
          </a:xfrm>
          <a:custGeom>
            <a:avLst/>
            <a:gdLst>
              <a:gd name="connsiteX0" fmla="*/ 723900 w 723900"/>
              <a:gd name="connsiteY0" fmla="*/ 1704975 h 1704975"/>
              <a:gd name="connsiteX1" fmla="*/ 723900 w 723900"/>
              <a:gd name="connsiteY1" fmla="*/ 9525 h 1704975"/>
              <a:gd name="connsiteX2" fmla="*/ 285750 w 723900"/>
              <a:gd name="connsiteY2" fmla="*/ 0 h 1704975"/>
              <a:gd name="connsiteX3" fmla="*/ 238125 w 723900"/>
              <a:gd name="connsiteY3" fmla="*/ 676275 h 1704975"/>
              <a:gd name="connsiteX4" fmla="*/ 0 w 723900"/>
              <a:gd name="connsiteY4" fmla="*/ 781050 h 1704975"/>
              <a:gd name="connsiteX5" fmla="*/ 0 w 723900"/>
              <a:gd name="connsiteY5" fmla="*/ 885825 h 1704975"/>
              <a:gd name="connsiteX6" fmla="*/ 257175 w 723900"/>
              <a:gd name="connsiteY6" fmla="*/ 885825 h 1704975"/>
              <a:gd name="connsiteX7" fmla="*/ 257175 w 723900"/>
              <a:gd name="connsiteY7" fmla="*/ 1704975 h 1704975"/>
              <a:gd name="connsiteX8" fmla="*/ 723900 w 723900"/>
              <a:gd name="connsiteY8" fmla="*/ 1704975 h 1704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23900" h="1704975">
                <a:moveTo>
                  <a:pt x="723900" y="1704975"/>
                </a:moveTo>
                <a:lnTo>
                  <a:pt x="723900" y="9525"/>
                </a:lnTo>
                <a:lnTo>
                  <a:pt x="285750" y="0"/>
                </a:lnTo>
                <a:lnTo>
                  <a:pt x="238125" y="676275"/>
                </a:lnTo>
                <a:lnTo>
                  <a:pt x="0" y="781050"/>
                </a:lnTo>
                <a:lnTo>
                  <a:pt x="0" y="885825"/>
                </a:lnTo>
                <a:lnTo>
                  <a:pt x="257175" y="885825"/>
                </a:lnTo>
                <a:lnTo>
                  <a:pt x="257175" y="1704975"/>
                </a:lnTo>
                <a:lnTo>
                  <a:pt x="723900" y="1704975"/>
                </a:lnTo>
                <a:close/>
              </a:path>
            </a:pathLst>
          </a:custGeom>
          <a:solidFill>
            <a:schemeClr val="accent5">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12" name="Rechte verbindingslijn met pijl 11"/>
          <p:cNvCxnSpPr/>
          <p:nvPr/>
        </p:nvCxnSpPr>
        <p:spPr>
          <a:xfrm>
            <a:off x="7198485" y="5055492"/>
            <a:ext cx="0" cy="1059681"/>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6" name="Tekstvak 15"/>
          <p:cNvSpPr txBox="1"/>
          <p:nvPr/>
        </p:nvSpPr>
        <p:spPr>
          <a:xfrm>
            <a:off x="6634041" y="6016199"/>
            <a:ext cx="1423211" cy="461665"/>
          </a:xfrm>
          <a:prstGeom prst="rect">
            <a:avLst/>
          </a:prstGeom>
          <a:noFill/>
        </p:spPr>
        <p:txBody>
          <a:bodyPr wrap="square" rtlCol="0">
            <a:spAutoFit/>
          </a:bodyPr>
          <a:lstStyle/>
          <a:p>
            <a:r>
              <a:rPr lang="nl-NL" b="1" i="1" dirty="0" err="1" smtClean="0">
                <a:solidFill>
                  <a:srgbClr val="FF0000"/>
                </a:solidFill>
              </a:rPr>
              <a:t>F</a:t>
            </a:r>
            <a:r>
              <a:rPr lang="nl-NL" sz="1800" b="1" i="1" dirty="0" err="1" smtClean="0">
                <a:solidFill>
                  <a:srgbClr val="FF0000"/>
                </a:solidFill>
              </a:rPr>
              <a:t>z</a:t>
            </a:r>
            <a:r>
              <a:rPr lang="nl-NL" sz="1800" b="1" i="1" dirty="0" smtClean="0">
                <a:solidFill>
                  <a:srgbClr val="FF0000"/>
                </a:solidFill>
              </a:rPr>
              <a:t> </a:t>
            </a:r>
            <a:r>
              <a:rPr lang="nl-NL" sz="1800" b="1" dirty="0" smtClean="0">
                <a:solidFill>
                  <a:srgbClr val="FF0000"/>
                </a:solidFill>
              </a:rPr>
              <a:t>= 550 N</a:t>
            </a:r>
            <a:endParaRPr lang="nl-NL" sz="1800" b="1" dirty="0">
              <a:solidFill>
                <a:srgbClr val="FF0000"/>
              </a:solidFill>
            </a:endParaRPr>
          </a:p>
        </p:txBody>
      </p:sp>
      <p:sp>
        <p:nvSpPr>
          <p:cNvPr id="14" name="Ovaal 13"/>
          <p:cNvSpPr/>
          <p:nvPr/>
        </p:nvSpPr>
        <p:spPr>
          <a:xfrm>
            <a:off x="6794408" y="2962970"/>
            <a:ext cx="772748" cy="772748"/>
          </a:xfrm>
          <a:prstGeom prst="ellipse">
            <a:avLst/>
          </a:prstGeom>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mtClean="0"/>
              <a:t> </a:t>
            </a:r>
            <a:endParaRPr lang="nl-NL"/>
          </a:p>
        </p:txBody>
      </p:sp>
      <p:cxnSp>
        <p:nvCxnSpPr>
          <p:cNvPr id="8" name="Rechte verbindingslijn 7"/>
          <p:cNvCxnSpPr>
            <a:stCxn id="14" idx="2"/>
            <a:endCxn id="26" idx="2"/>
          </p:cNvCxnSpPr>
          <p:nvPr/>
        </p:nvCxnSpPr>
        <p:spPr>
          <a:xfrm flipH="1" flipV="1">
            <a:off x="6703707" y="1848228"/>
            <a:ext cx="90701" cy="1501116"/>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Rechte verbindingslijn 18"/>
          <p:cNvCxnSpPr/>
          <p:nvPr/>
        </p:nvCxnSpPr>
        <p:spPr>
          <a:xfrm flipV="1">
            <a:off x="7183269" y="4007338"/>
            <a:ext cx="0" cy="46138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Rechte verbindingslijn met pijl 20"/>
          <p:cNvCxnSpPr/>
          <p:nvPr/>
        </p:nvCxnSpPr>
        <p:spPr>
          <a:xfrm>
            <a:off x="7781202" y="1834225"/>
            <a:ext cx="0" cy="1791619"/>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2" name="Tekstvak 21"/>
          <p:cNvSpPr txBox="1"/>
          <p:nvPr/>
        </p:nvSpPr>
        <p:spPr>
          <a:xfrm>
            <a:off x="7824561" y="3545673"/>
            <a:ext cx="1050710" cy="461665"/>
          </a:xfrm>
          <a:prstGeom prst="rect">
            <a:avLst/>
          </a:prstGeom>
          <a:noFill/>
        </p:spPr>
        <p:txBody>
          <a:bodyPr wrap="square" rtlCol="0">
            <a:spAutoFit/>
          </a:bodyPr>
          <a:lstStyle/>
          <a:p>
            <a:r>
              <a:rPr lang="nl-NL" b="1" i="1" dirty="0" smtClean="0">
                <a:solidFill>
                  <a:srgbClr val="FF0000"/>
                </a:solidFill>
              </a:rPr>
              <a:t>F</a:t>
            </a:r>
            <a:r>
              <a:rPr lang="nl-NL" sz="1800" b="1" i="1" dirty="0" smtClean="0">
                <a:solidFill>
                  <a:srgbClr val="FF0000"/>
                </a:solidFill>
              </a:rPr>
              <a:t>H </a:t>
            </a:r>
            <a:r>
              <a:rPr lang="nl-NL" sz="1800" b="1" dirty="0" smtClean="0">
                <a:solidFill>
                  <a:srgbClr val="FF0000"/>
                </a:solidFill>
              </a:rPr>
              <a:t>= ?</a:t>
            </a:r>
            <a:endParaRPr lang="nl-NL" sz="1800" b="1" dirty="0">
              <a:solidFill>
                <a:srgbClr val="FF0000"/>
              </a:solidFill>
            </a:endParaRPr>
          </a:p>
        </p:txBody>
      </p:sp>
      <p:sp>
        <p:nvSpPr>
          <p:cNvPr id="25" name="Tekstvak 24"/>
          <p:cNvSpPr txBox="1"/>
          <p:nvPr/>
        </p:nvSpPr>
        <p:spPr>
          <a:xfrm>
            <a:off x="6070135" y="3874710"/>
            <a:ext cx="1225964" cy="461665"/>
          </a:xfrm>
          <a:prstGeom prst="rect">
            <a:avLst/>
          </a:prstGeom>
          <a:noFill/>
        </p:spPr>
        <p:txBody>
          <a:bodyPr wrap="square" rtlCol="0">
            <a:spAutoFit/>
          </a:bodyPr>
          <a:lstStyle/>
          <a:p>
            <a:r>
              <a:rPr lang="nl-NL" b="1" i="1" dirty="0" err="1" smtClean="0">
                <a:solidFill>
                  <a:srgbClr val="FF0000"/>
                </a:solidFill>
              </a:rPr>
              <a:t>F</a:t>
            </a:r>
            <a:r>
              <a:rPr lang="nl-NL" sz="1800" b="1" i="1" dirty="0" err="1" smtClean="0">
                <a:solidFill>
                  <a:srgbClr val="FF0000"/>
                </a:solidFill>
              </a:rPr>
              <a:t>z</a:t>
            </a:r>
            <a:r>
              <a:rPr lang="nl-NL" sz="1800" b="1" i="1" dirty="0" smtClean="0">
                <a:solidFill>
                  <a:srgbClr val="FF0000"/>
                </a:solidFill>
              </a:rPr>
              <a:t> </a:t>
            </a:r>
            <a:r>
              <a:rPr lang="nl-NL" sz="1800" b="1" dirty="0" smtClean="0">
                <a:solidFill>
                  <a:srgbClr val="FF0000"/>
                </a:solidFill>
              </a:rPr>
              <a:t>= 50 N</a:t>
            </a:r>
            <a:endParaRPr lang="nl-NL" sz="1800" b="1" dirty="0">
              <a:solidFill>
                <a:srgbClr val="FF0000"/>
              </a:solidFill>
            </a:endParaRPr>
          </a:p>
        </p:txBody>
      </p:sp>
      <p:sp>
        <p:nvSpPr>
          <p:cNvPr id="24" name="Rechthoek 23"/>
          <p:cNvSpPr/>
          <p:nvPr/>
        </p:nvSpPr>
        <p:spPr>
          <a:xfrm>
            <a:off x="7093037" y="3244351"/>
            <a:ext cx="180471" cy="762987"/>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23" name="Rechte verbindingslijn met pijl 22"/>
          <p:cNvCxnSpPr/>
          <p:nvPr/>
        </p:nvCxnSpPr>
        <p:spPr>
          <a:xfrm flipH="1">
            <a:off x="7183269" y="3477221"/>
            <a:ext cx="928" cy="397744"/>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 name="Ovaal 3"/>
          <p:cNvSpPr/>
          <p:nvPr/>
        </p:nvSpPr>
        <p:spPr>
          <a:xfrm>
            <a:off x="7146132" y="3322014"/>
            <a:ext cx="97803" cy="9780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6" name="Ovaal 25"/>
          <p:cNvSpPr/>
          <p:nvPr/>
        </p:nvSpPr>
        <p:spPr>
          <a:xfrm>
            <a:off x="6703707" y="1309480"/>
            <a:ext cx="1077495" cy="1077495"/>
          </a:xfrm>
          <a:prstGeom prst="ellipse">
            <a:avLst/>
          </a:prstGeom>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mtClean="0"/>
              <a:t> </a:t>
            </a:r>
            <a:endParaRPr lang="nl-NL"/>
          </a:p>
        </p:txBody>
      </p:sp>
      <p:cxnSp>
        <p:nvCxnSpPr>
          <p:cNvPr id="35" name="Rechte verbindingslijn 34"/>
          <p:cNvCxnSpPr>
            <a:stCxn id="24" idx="0"/>
            <a:endCxn id="33" idx="2"/>
          </p:cNvCxnSpPr>
          <p:nvPr/>
        </p:nvCxnSpPr>
        <p:spPr>
          <a:xfrm flipH="1" flipV="1">
            <a:off x="6843982" y="1848227"/>
            <a:ext cx="339291" cy="1396124"/>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33" name="Ovaal 32"/>
          <p:cNvSpPr/>
          <p:nvPr/>
        </p:nvSpPr>
        <p:spPr>
          <a:xfrm>
            <a:off x="6843982" y="1461853"/>
            <a:ext cx="772748" cy="772748"/>
          </a:xfrm>
          <a:prstGeom prst="ellipse">
            <a:avLst/>
          </a:prstGeom>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mtClean="0"/>
              <a:t> </a:t>
            </a:r>
            <a:endParaRPr lang="nl-NL"/>
          </a:p>
        </p:txBody>
      </p:sp>
      <p:sp>
        <p:nvSpPr>
          <p:cNvPr id="27" name="Rechthoek 26"/>
          <p:cNvSpPr/>
          <p:nvPr/>
        </p:nvSpPr>
        <p:spPr>
          <a:xfrm>
            <a:off x="7152218" y="1114801"/>
            <a:ext cx="205242" cy="898494"/>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28" name="Rechte verbindingslijn met pijl 27"/>
          <p:cNvCxnSpPr/>
          <p:nvPr/>
        </p:nvCxnSpPr>
        <p:spPr>
          <a:xfrm>
            <a:off x="7244549" y="2013295"/>
            <a:ext cx="10290" cy="580412"/>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7" name="Rechte verbindingslijn 16"/>
          <p:cNvCxnSpPr/>
          <p:nvPr/>
        </p:nvCxnSpPr>
        <p:spPr>
          <a:xfrm flipH="1">
            <a:off x="6158877" y="1101908"/>
            <a:ext cx="2191039" cy="0"/>
          </a:xfrm>
          <a:prstGeom prst="line">
            <a:avLst/>
          </a:prstGeom>
          <a:ln w="571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29" name="Ovaal 28"/>
          <p:cNvSpPr/>
          <p:nvPr/>
        </p:nvSpPr>
        <p:spPr>
          <a:xfrm>
            <a:off x="7200088" y="1828887"/>
            <a:ext cx="97803" cy="9780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30" name="Rechte verbindingslijn 29"/>
          <p:cNvCxnSpPr>
            <a:stCxn id="14" idx="6"/>
            <a:endCxn id="33" idx="6"/>
          </p:cNvCxnSpPr>
          <p:nvPr/>
        </p:nvCxnSpPr>
        <p:spPr>
          <a:xfrm flipV="1">
            <a:off x="7567156" y="1848227"/>
            <a:ext cx="49574" cy="150111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31" name="Tekstvak 30"/>
          <p:cNvSpPr txBox="1"/>
          <p:nvPr/>
        </p:nvSpPr>
        <p:spPr>
          <a:xfrm>
            <a:off x="7683389" y="1695857"/>
            <a:ext cx="1508525" cy="461665"/>
          </a:xfrm>
          <a:prstGeom prst="rect">
            <a:avLst/>
          </a:prstGeom>
          <a:noFill/>
        </p:spPr>
        <p:txBody>
          <a:bodyPr wrap="square" rtlCol="0">
            <a:spAutoFit/>
          </a:bodyPr>
          <a:lstStyle/>
          <a:p>
            <a:r>
              <a:rPr lang="nl-NL" b="1" i="1" dirty="0" err="1" smtClean="0">
                <a:solidFill>
                  <a:srgbClr val="FF0000"/>
                </a:solidFill>
              </a:rPr>
              <a:t>F</a:t>
            </a:r>
            <a:r>
              <a:rPr lang="nl-NL" sz="1800" b="1" i="1" dirty="0" err="1" smtClean="0">
                <a:solidFill>
                  <a:srgbClr val="FF0000"/>
                </a:solidFill>
              </a:rPr>
              <a:t>z</a:t>
            </a:r>
            <a:r>
              <a:rPr lang="nl-NL" sz="1800" b="1" i="1" dirty="0" smtClean="0">
                <a:solidFill>
                  <a:srgbClr val="FF0000"/>
                </a:solidFill>
              </a:rPr>
              <a:t> </a:t>
            </a:r>
            <a:r>
              <a:rPr lang="nl-NL" sz="1800" b="1" dirty="0" smtClean="0">
                <a:solidFill>
                  <a:srgbClr val="FF0000"/>
                </a:solidFill>
              </a:rPr>
              <a:t>= 2x50 N</a:t>
            </a:r>
            <a:endParaRPr lang="nl-NL" sz="1800" b="1" dirty="0">
              <a:solidFill>
                <a:srgbClr val="FF0000"/>
              </a:solidFill>
            </a:endParaRPr>
          </a:p>
        </p:txBody>
      </p:sp>
    </p:spTree>
    <p:extLst>
      <p:ext uri="{BB962C8B-B14F-4D97-AF65-F5344CB8AC3E}">
        <p14:creationId xmlns:p14="http://schemas.microsoft.com/office/powerpoint/2010/main" val="181629421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voettekst 5"/>
          <p:cNvSpPr>
            <a:spLocks noGrp="1"/>
          </p:cNvSpPr>
          <p:nvPr>
            <p:ph type="ftr" sz="quarter" idx="11"/>
          </p:nvPr>
        </p:nvSpPr>
        <p:spPr/>
        <p:txBody>
          <a:bodyPr/>
          <a:lstStyle/>
          <a:p>
            <a:r>
              <a:rPr lang="nl-NL"/>
              <a:t>G.Hoeksema Rietveld Lyceum Doetinchem</a:t>
            </a:r>
          </a:p>
        </p:txBody>
      </p:sp>
      <p:sp>
        <p:nvSpPr>
          <p:cNvPr id="6" name="Tijdelijke aanduiding voor dianummer 6"/>
          <p:cNvSpPr>
            <a:spLocks noGrp="1"/>
          </p:cNvSpPr>
          <p:nvPr>
            <p:ph type="sldNum" sz="quarter" idx="12"/>
          </p:nvPr>
        </p:nvSpPr>
        <p:spPr>
          <a:xfrm>
            <a:off x="6577264" y="6248400"/>
            <a:ext cx="1905000" cy="457200"/>
          </a:xfrm>
        </p:spPr>
        <p:txBody>
          <a:bodyPr/>
          <a:lstStyle/>
          <a:p>
            <a:fld id="{72147780-0E19-4C61-831D-767214E90231}" type="slidenum">
              <a:rPr lang="nl-NL"/>
              <a:pPr/>
              <a:t>32</a:t>
            </a:fld>
            <a:endParaRPr lang="nl-NL" dirty="0"/>
          </a:p>
        </p:txBody>
      </p:sp>
      <p:sp>
        <p:nvSpPr>
          <p:cNvPr id="13315" name="Rectangle 3"/>
          <p:cNvSpPr>
            <a:spLocks noGrp="1" noChangeArrowheads="1"/>
          </p:cNvSpPr>
          <p:nvPr>
            <p:ph type="body" sz="half" idx="2"/>
          </p:nvPr>
        </p:nvSpPr>
        <p:spPr>
          <a:xfrm>
            <a:off x="409074" y="1557337"/>
            <a:ext cx="6137642" cy="4535455"/>
          </a:xfrm>
          <a:ln>
            <a:noFill/>
          </a:ln>
        </p:spPr>
        <p:txBody>
          <a:bodyPr/>
          <a:lstStyle/>
          <a:p>
            <a:r>
              <a:rPr lang="nl-NL" sz="2800" b="1" dirty="0" smtClean="0">
                <a:solidFill>
                  <a:srgbClr val="0000FF"/>
                </a:solidFill>
              </a:rPr>
              <a:t>Een takel </a:t>
            </a:r>
            <a:r>
              <a:rPr lang="nl-NL" sz="2800" b="1" dirty="0">
                <a:solidFill>
                  <a:srgbClr val="0000FF"/>
                </a:solidFill>
              </a:rPr>
              <a:t/>
            </a:r>
            <a:br>
              <a:rPr lang="nl-NL" sz="2800" b="1" dirty="0">
                <a:solidFill>
                  <a:srgbClr val="0000FF"/>
                </a:solidFill>
              </a:rPr>
            </a:br>
            <a:r>
              <a:rPr lang="nl-NL" sz="2800" b="1" dirty="0" smtClean="0">
                <a:solidFill>
                  <a:srgbClr val="0000FF"/>
                </a:solidFill>
              </a:rPr>
              <a:t>(van één los en twee vaste katrollen)</a:t>
            </a:r>
          </a:p>
          <a:p>
            <a:r>
              <a:rPr lang="nl-NL" sz="2800" dirty="0" smtClean="0"/>
              <a:t>We gaan de piano 50 cm optillen.</a:t>
            </a:r>
            <a:endParaRPr lang="nl-NL" sz="2800" dirty="0"/>
          </a:p>
          <a:p>
            <a:pPr marL="514350" indent="-514350">
              <a:buFont typeface="+mj-lt"/>
              <a:buAutoNum type="alphaUcPeriod"/>
            </a:pPr>
            <a:r>
              <a:rPr lang="nl-NL" sz="2800" b="1" i="1" dirty="0" smtClean="0"/>
              <a:t>Hoever moet de hand naar omlaag?</a:t>
            </a:r>
          </a:p>
          <a:p>
            <a:pPr marL="0" indent="0">
              <a:buNone/>
            </a:pPr>
            <a:r>
              <a:rPr lang="nl-NL" sz="2800" b="1" i="1" dirty="0" smtClean="0"/>
              <a:t>Het losse katrol hangt aan </a:t>
            </a:r>
            <a:r>
              <a:rPr lang="nl-NL" sz="2800" b="1" i="1" dirty="0" smtClean="0">
                <a:solidFill>
                  <a:srgbClr val="0000FF"/>
                </a:solidFill>
              </a:rPr>
              <a:t>drie</a:t>
            </a:r>
            <a:r>
              <a:rPr lang="nl-NL" sz="2800" b="1" i="1" dirty="0" smtClean="0"/>
              <a:t> touwen, dus als de piano 50 cm omhoog gaat, moet er 3 </a:t>
            </a:r>
            <a:r>
              <a:rPr lang="nl-NL" sz="2800" b="1" i="1" dirty="0" smtClean="0">
                <a:latin typeface="Arial" pitchFamily="34" charset="0"/>
                <a:cs typeface="Arial" pitchFamily="34" charset="0"/>
              </a:rPr>
              <a:t>x</a:t>
            </a:r>
            <a:r>
              <a:rPr lang="nl-NL" sz="2800" b="1" i="1" dirty="0" smtClean="0"/>
              <a:t> 50 cm touw over het katrol gaan, dus moet de hand 150 cm omlaag</a:t>
            </a:r>
          </a:p>
        </p:txBody>
      </p:sp>
      <p:pic>
        <p:nvPicPr>
          <p:cNvPr id="13316" name="Picture 4" descr="rietveld lyceum"/>
          <p:cNvPicPr>
            <a:picLocks noGrp="1" noChangeAspect="1" noChangeArrowheads="1"/>
          </p:cNvPicPr>
          <p:nvPr>
            <p:ph type="clipArt" sz="half" idx="1"/>
          </p:nvPr>
        </p:nvPicPr>
        <p:blipFill>
          <a:blip r:embed="rId2">
            <a:extLst>
              <a:ext uri="{28A0092B-C50C-407E-A947-70E740481C1C}">
                <a14:useLocalDpi xmlns:a14="http://schemas.microsoft.com/office/drawing/2010/main" val="0"/>
              </a:ext>
            </a:extLst>
          </a:blip>
          <a:srcRect/>
          <a:stretch>
            <a:fillRect/>
          </a:stretch>
        </p:blipFill>
        <p:spPr>
          <a:xfrm>
            <a:off x="304800" y="228600"/>
            <a:ext cx="1600200" cy="795338"/>
          </a:xfrm>
        </p:spPr>
      </p:pic>
      <p:sp>
        <p:nvSpPr>
          <p:cNvPr id="13356" name="Rectangle 44"/>
          <p:cNvSpPr>
            <a:spLocks noChangeArrowheads="1"/>
          </p:cNvSpPr>
          <p:nvPr/>
        </p:nvSpPr>
        <p:spPr bwMode="auto">
          <a:xfrm>
            <a:off x="2057400" y="595313"/>
            <a:ext cx="4673600" cy="987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nl-NL" sz="4400" dirty="0" smtClean="0">
                <a:solidFill>
                  <a:schemeClr val="tx2"/>
                </a:solidFill>
              </a:rPr>
              <a:t>Katrollen</a:t>
            </a:r>
            <a:endParaRPr lang="nl-NL" sz="4400" dirty="0">
              <a:solidFill>
                <a:schemeClr val="tx2"/>
              </a:solidFill>
            </a:endParaRPr>
          </a:p>
        </p:txBody>
      </p:sp>
      <p:sp>
        <p:nvSpPr>
          <p:cNvPr id="2" name="Vrije vorm 1"/>
          <p:cNvSpPr/>
          <p:nvPr/>
        </p:nvSpPr>
        <p:spPr>
          <a:xfrm>
            <a:off x="6868046" y="4404806"/>
            <a:ext cx="485775" cy="1131887"/>
          </a:xfrm>
          <a:custGeom>
            <a:avLst/>
            <a:gdLst>
              <a:gd name="connsiteX0" fmla="*/ 723900 w 723900"/>
              <a:gd name="connsiteY0" fmla="*/ 1704975 h 1704975"/>
              <a:gd name="connsiteX1" fmla="*/ 723900 w 723900"/>
              <a:gd name="connsiteY1" fmla="*/ 9525 h 1704975"/>
              <a:gd name="connsiteX2" fmla="*/ 285750 w 723900"/>
              <a:gd name="connsiteY2" fmla="*/ 0 h 1704975"/>
              <a:gd name="connsiteX3" fmla="*/ 238125 w 723900"/>
              <a:gd name="connsiteY3" fmla="*/ 676275 h 1704975"/>
              <a:gd name="connsiteX4" fmla="*/ 0 w 723900"/>
              <a:gd name="connsiteY4" fmla="*/ 781050 h 1704975"/>
              <a:gd name="connsiteX5" fmla="*/ 0 w 723900"/>
              <a:gd name="connsiteY5" fmla="*/ 885825 h 1704975"/>
              <a:gd name="connsiteX6" fmla="*/ 257175 w 723900"/>
              <a:gd name="connsiteY6" fmla="*/ 885825 h 1704975"/>
              <a:gd name="connsiteX7" fmla="*/ 257175 w 723900"/>
              <a:gd name="connsiteY7" fmla="*/ 1704975 h 1704975"/>
              <a:gd name="connsiteX8" fmla="*/ 723900 w 723900"/>
              <a:gd name="connsiteY8" fmla="*/ 1704975 h 1704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23900" h="1704975">
                <a:moveTo>
                  <a:pt x="723900" y="1704975"/>
                </a:moveTo>
                <a:lnTo>
                  <a:pt x="723900" y="9525"/>
                </a:lnTo>
                <a:lnTo>
                  <a:pt x="285750" y="0"/>
                </a:lnTo>
                <a:lnTo>
                  <a:pt x="238125" y="676275"/>
                </a:lnTo>
                <a:lnTo>
                  <a:pt x="0" y="781050"/>
                </a:lnTo>
                <a:lnTo>
                  <a:pt x="0" y="885825"/>
                </a:lnTo>
                <a:lnTo>
                  <a:pt x="257175" y="885825"/>
                </a:lnTo>
                <a:lnTo>
                  <a:pt x="257175" y="1704975"/>
                </a:lnTo>
                <a:lnTo>
                  <a:pt x="723900" y="1704975"/>
                </a:lnTo>
                <a:close/>
              </a:path>
            </a:pathLst>
          </a:custGeom>
          <a:solidFill>
            <a:schemeClr val="accent5">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12" name="Rechte verbindingslijn met pijl 11"/>
          <p:cNvCxnSpPr/>
          <p:nvPr/>
        </p:nvCxnSpPr>
        <p:spPr>
          <a:xfrm>
            <a:off x="7198485" y="5055492"/>
            <a:ext cx="0" cy="1059681"/>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6" name="Tekstvak 15"/>
          <p:cNvSpPr txBox="1"/>
          <p:nvPr/>
        </p:nvSpPr>
        <p:spPr>
          <a:xfrm>
            <a:off x="6634041" y="6016199"/>
            <a:ext cx="1423211" cy="461665"/>
          </a:xfrm>
          <a:prstGeom prst="rect">
            <a:avLst/>
          </a:prstGeom>
          <a:noFill/>
        </p:spPr>
        <p:txBody>
          <a:bodyPr wrap="square" rtlCol="0">
            <a:spAutoFit/>
          </a:bodyPr>
          <a:lstStyle/>
          <a:p>
            <a:r>
              <a:rPr lang="nl-NL" b="1" i="1" dirty="0" err="1" smtClean="0">
                <a:solidFill>
                  <a:srgbClr val="FF0000"/>
                </a:solidFill>
              </a:rPr>
              <a:t>F</a:t>
            </a:r>
            <a:r>
              <a:rPr lang="nl-NL" sz="1800" b="1" i="1" dirty="0" err="1" smtClean="0">
                <a:solidFill>
                  <a:srgbClr val="FF0000"/>
                </a:solidFill>
              </a:rPr>
              <a:t>z</a:t>
            </a:r>
            <a:r>
              <a:rPr lang="nl-NL" sz="1800" b="1" i="1" dirty="0" smtClean="0">
                <a:solidFill>
                  <a:srgbClr val="FF0000"/>
                </a:solidFill>
              </a:rPr>
              <a:t> </a:t>
            </a:r>
            <a:r>
              <a:rPr lang="nl-NL" sz="1800" b="1" dirty="0" smtClean="0">
                <a:solidFill>
                  <a:srgbClr val="FF0000"/>
                </a:solidFill>
              </a:rPr>
              <a:t>= 550 N</a:t>
            </a:r>
            <a:endParaRPr lang="nl-NL" sz="1800" b="1" dirty="0">
              <a:solidFill>
                <a:srgbClr val="FF0000"/>
              </a:solidFill>
            </a:endParaRPr>
          </a:p>
        </p:txBody>
      </p:sp>
      <p:sp>
        <p:nvSpPr>
          <p:cNvPr id="14" name="Ovaal 13"/>
          <p:cNvSpPr/>
          <p:nvPr/>
        </p:nvSpPr>
        <p:spPr>
          <a:xfrm>
            <a:off x="6794408" y="2962970"/>
            <a:ext cx="772748" cy="772748"/>
          </a:xfrm>
          <a:prstGeom prst="ellipse">
            <a:avLst/>
          </a:prstGeom>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mtClean="0"/>
              <a:t> </a:t>
            </a:r>
            <a:endParaRPr lang="nl-NL"/>
          </a:p>
        </p:txBody>
      </p:sp>
      <p:cxnSp>
        <p:nvCxnSpPr>
          <p:cNvPr id="8" name="Rechte verbindingslijn 7"/>
          <p:cNvCxnSpPr>
            <a:stCxn id="14" idx="2"/>
            <a:endCxn id="26" idx="2"/>
          </p:cNvCxnSpPr>
          <p:nvPr/>
        </p:nvCxnSpPr>
        <p:spPr>
          <a:xfrm flipH="1" flipV="1">
            <a:off x="6703707" y="1848228"/>
            <a:ext cx="90701" cy="1501116"/>
          </a:xfrm>
          <a:prstGeom prst="line">
            <a:avLst/>
          </a:prstGeom>
          <a:ln w="38100">
            <a:solidFill>
              <a:srgbClr val="0000FF"/>
            </a:solidFill>
          </a:ln>
        </p:spPr>
        <p:style>
          <a:lnRef idx="1">
            <a:schemeClr val="accent1"/>
          </a:lnRef>
          <a:fillRef idx="0">
            <a:schemeClr val="accent1"/>
          </a:fillRef>
          <a:effectRef idx="0">
            <a:schemeClr val="accent1"/>
          </a:effectRef>
          <a:fontRef idx="minor">
            <a:schemeClr val="tx1"/>
          </a:fontRef>
        </p:style>
      </p:cxnSp>
      <p:cxnSp>
        <p:nvCxnSpPr>
          <p:cNvPr id="19" name="Rechte verbindingslijn 18"/>
          <p:cNvCxnSpPr/>
          <p:nvPr/>
        </p:nvCxnSpPr>
        <p:spPr>
          <a:xfrm flipV="1">
            <a:off x="7183269" y="4007338"/>
            <a:ext cx="0" cy="46138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Rechte verbindingslijn met pijl 20"/>
          <p:cNvCxnSpPr/>
          <p:nvPr/>
        </p:nvCxnSpPr>
        <p:spPr>
          <a:xfrm>
            <a:off x="7781202" y="1834225"/>
            <a:ext cx="0" cy="1791619"/>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2" name="Tekstvak 21"/>
          <p:cNvSpPr txBox="1"/>
          <p:nvPr/>
        </p:nvSpPr>
        <p:spPr>
          <a:xfrm>
            <a:off x="7824561" y="3545673"/>
            <a:ext cx="1050710" cy="461665"/>
          </a:xfrm>
          <a:prstGeom prst="rect">
            <a:avLst/>
          </a:prstGeom>
          <a:noFill/>
        </p:spPr>
        <p:txBody>
          <a:bodyPr wrap="square" rtlCol="0">
            <a:spAutoFit/>
          </a:bodyPr>
          <a:lstStyle/>
          <a:p>
            <a:r>
              <a:rPr lang="nl-NL" b="1" i="1" dirty="0" smtClean="0">
                <a:solidFill>
                  <a:srgbClr val="FF0000"/>
                </a:solidFill>
              </a:rPr>
              <a:t>F</a:t>
            </a:r>
            <a:r>
              <a:rPr lang="nl-NL" sz="1800" b="1" i="1" dirty="0" smtClean="0">
                <a:solidFill>
                  <a:srgbClr val="FF0000"/>
                </a:solidFill>
              </a:rPr>
              <a:t>H </a:t>
            </a:r>
            <a:r>
              <a:rPr lang="nl-NL" sz="1800" b="1" dirty="0" smtClean="0">
                <a:solidFill>
                  <a:srgbClr val="FF0000"/>
                </a:solidFill>
              </a:rPr>
              <a:t>= ?</a:t>
            </a:r>
            <a:endParaRPr lang="nl-NL" sz="1800" b="1" dirty="0">
              <a:solidFill>
                <a:srgbClr val="FF0000"/>
              </a:solidFill>
            </a:endParaRPr>
          </a:p>
        </p:txBody>
      </p:sp>
      <p:sp>
        <p:nvSpPr>
          <p:cNvPr id="25" name="Tekstvak 24"/>
          <p:cNvSpPr txBox="1"/>
          <p:nvPr/>
        </p:nvSpPr>
        <p:spPr>
          <a:xfrm>
            <a:off x="6070135" y="3874710"/>
            <a:ext cx="1225964" cy="461665"/>
          </a:xfrm>
          <a:prstGeom prst="rect">
            <a:avLst/>
          </a:prstGeom>
          <a:noFill/>
        </p:spPr>
        <p:txBody>
          <a:bodyPr wrap="square" rtlCol="0">
            <a:spAutoFit/>
          </a:bodyPr>
          <a:lstStyle/>
          <a:p>
            <a:r>
              <a:rPr lang="nl-NL" b="1" i="1" dirty="0" err="1" smtClean="0">
                <a:solidFill>
                  <a:srgbClr val="FF0000"/>
                </a:solidFill>
              </a:rPr>
              <a:t>F</a:t>
            </a:r>
            <a:r>
              <a:rPr lang="nl-NL" sz="1800" b="1" i="1" dirty="0" err="1" smtClean="0">
                <a:solidFill>
                  <a:srgbClr val="FF0000"/>
                </a:solidFill>
              </a:rPr>
              <a:t>z</a:t>
            </a:r>
            <a:r>
              <a:rPr lang="nl-NL" sz="1800" b="1" i="1" dirty="0" smtClean="0">
                <a:solidFill>
                  <a:srgbClr val="FF0000"/>
                </a:solidFill>
              </a:rPr>
              <a:t> </a:t>
            </a:r>
            <a:r>
              <a:rPr lang="nl-NL" sz="1800" b="1" dirty="0" smtClean="0">
                <a:solidFill>
                  <a:srgbClr val="FF0000"/>
                </a:solidFill>
              </a:rPr>
              <a:t>= 50 N</a:t>
            </a:r>
            <a:endParaRPr lang="nl-NL" sz="1800" b="1" dirty="0">
              <a:solidFill>
                <a:srgbClr val="FF0000"/>
              </a:solidFill>
            </a:endParaRPr>
          </a:p>
        </p:txBody>
      </p:sp>
      <p:sp>
        <p:nvSpPr>
          <p:cNvPr id="24" name="Rechthoek 23"/>
          <p:cNvSpPr/>
          <p:nvPr/>
        </p:nvSpPr>
        <p:spPr>
          <a:xfrm>
            <a:off x="7093037" y="3244351"/>
            <a:ext cx="180471" cy="762987"/>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23" name="Rechte verbindingslijn met pijl 22"/>
          <p:cNvCxnSpPr/>
          <p:nvPr/>
        </p:nvCxnSpPr>
        <p:spPr>
          <a:xfrm flipH="1">
            <a:off x="7183269" y="3477221"/>
            <a:ext cx="928" cy="397744"/>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 name="Ovaal 3"/>
          <p:cNvSpPr/>
          <p:nvPr/>
        </p:nvSpPr>
        <p:spPr>
          <a:xfrm>
            <a:off x="7146132" y="3322014"/>
            <a:ext cx="97803" cy="9780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6" name="Ovaal 25"/>
          <p:cNvSpPr/>
          <p:nvPr/>
        </p:nvSpPr>
        <p:spPr>
          <a:xfrm>
            <a:off x="6703707" y="1309480"/>
            <a:ext cx="1077495" cy="1077495"/>
          </a:xfrm>
          <a:prstGeom prst="ellipse">
            <a:avLst/>
          </a:prstGeom>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mtClean="0"/>
              <a:t> </a:t>
            </a:r>
            <a:endParaRPr lang="nl-NL"/>
          </a:p>
        </p:txBody>
      </p:sp>
      <p:cxnSp>
        <p:nvCxnSpPr>
          <p:cNvPr id="35" name="Rechte verbindingslijn 34"/>
          <p:cNvCxnSpPr>
            <a:stCxn id="24" idx="0"/>
            <a:endCxn id="33" idx="2"/>
          </p:cNvCxnSpPr>
          <p:nvPr/>
        </p:nvCxnSpPr>
        <p:spPr>
          <a:xfrm flipH="1" flipV="1">
            <a:off x="6843982" y="1848227"/>
            <a:ext cx="339291" cy="1396124"/>
          </a:xfrm>
          <a:prstGeom prst="line">
            <a:avLst/>
          </a:prstGeom>
          <a:ln w="38100">
            <a:solidFill>
              <a:srgbClr val="0000FF"/>
            </a:solidFill>
          </a:ln>
        </p:spPr>
        <p:style>
          <a:lnRef idx="1">
            <a:schemeClr val="accent1"/>
          </a:lnRef>
          <a:fillRef idx="0">
            <a:schemeClr val="accent1"/>
          </a:fillRef>
          <a:effectRef idx="0">
            <a:schemeClr val="accent1"/>
          </a:effectRef>
          <a:fontRef idx="minor">
            <a:schemeClr val="tx1"/>
          </a:fontRef>
        </p:style>
      </p:cxnSp>
      <p:sp>
        <p:nvSpPr>
          <p:cNvPr id="33" name="Ovaal 32"/>
          <p:cNvSpPr/>
          <p:nvPr/>
        </p:nvSpPr>
        <p:spPr>
          <a:xfrm>
            <a:off x="6843982" y="1461853"/>
            <a:ext cx="772748" cy="772748"/>
          </a:xfrm>
          <a:prstGeom prst="ellipse">
            <a:avLst/>
          </a:prstGeom>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mtClean="0"/>
              <a:t> </a:t>
            </a:r>
            <a:endParaRPr lang="nl-NL"/>
          </a:p>
        </p:txBody>
      </p:sp>
      <p:sp>
        <p:nvSpPr>
          <p:cNvPr id="27" name="Rechthoek 26"/>
          <p:cNvSpPr/>
          <p:nvPr/>
        </p:nvSpPr>
        <p:spPr>
          <a:xfrm>
            <a:off x="7152218" y="1114801"/>
            <a:ext cx="205242" cy="898494"/>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28" name="Rechte verbindingslijn met pijl 27"/>
          <p:cNvCxnSpPr/>
          <p:nvPr/>
        </p:nvCxnSpPr>
        <p:spPr>
          <a:xfrm>
            <a:off x="7244549" y="2013295"/>
            <a:ext cx="10290" cy="580412"/>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7" name="Rechte verbindingslijn 16"/>
          <p:cNvCxnSpPr/>
          <p:nvPr/>
        </p:nvCxnSpPr>
        <p:spPr>
          <a:xfrm flipH="1">
            <a:off x="6158877" y="1101908"/>
            <a:ext cx="2191039" cy="0"/>
          </a:xfrm>
          <a:prstGeom prst="line">
            <a:avLst/>
          </a:prstGeom>
          <a:ln w="571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29" name="Ovaal 28"/>
          <p:cNvSpPr/>
          <p:nvPr/>
        </p:nvSpPr>
        <p:spPr>
          <a:xfrm>
            <a:off x="7200088" y="1828887"/>
            <a:ext cx="97803" cy="9780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30" name="Rechte verbindingslijn 29"/>
          <p:cNvCxnSpPr>
            <a:stCxn id="14" idx="6"/>
            <a:endCxn id="33" idx="6"/>
          </p:cNvCxnSpPr>
          <p:nvPr/>
        </p:nvCxnSpPr>
        <p:spPr>
          <a:xfrm flipV="1">
            <a:off x="7567156" y="1848227"/>
            <a:ext cx="49574" cy="1501117"/>
          </a:xfrm>
          <a:prstGeom prst="line">
            <a:avLst/>
          </a:prstGeom>
          <a:ln w="38100">
            <a:solidFill>
              <a:srgbClr val="0000FF"/>
            </a:solidFill>
          </a:ln>
        </p:spPr>
        <p:style>
          <a:lnRef idx="1">
            <a:schemeClr val="accent1"/>
          </a:lnRef>
          <a:fillRef idx="0">
            <a:schemeClr val="accent1"/>
          </a:fillRef>
          <a:effectRef idx="0">
            <a:schemeClr val="accent1"/>
          </a:effectRef>
          <a:fontRef idx="minor">
            <a:schemeClr val="tx1"/>
          </a:fontRef>
        </p:style>
      </p:cxnSp>
      <p:sp>
        <p:nvSpPr>
          <p:cNvPr id="31" name="Tekstvak 30"/>
          <p:cNvSpPr txBox="1"/>
          <p:nvPr/>
        </p:nvSpPr>
        <p:spPr>
          <a:xfrm>
            <a:off x="7683389" y="1695857"/>
            <a:ext cx="1508525" cy="461665"/>
          </a:xfrm>
          <a:prstGeom prst="rect">
            <a:avLst/>
          </a:prstGeom>
          <a:noFill/>
        </p:spPr>
        <p:txBody>
          <a:bodyPr wrap="square" rtlCol="0">
            <a:spAutoFit/>
          </a:bodyPr>
          <a:lstStyle/>
          <a:p>
            <a:r>
              <a:rPr lang="nl-NL" b="1" i="1" dirty="0" err="1" smtClean="0">
                <a:solidFill>
                  <a:srgbClr val="FF0000"/>
                </a:solidFill>
              </a:rPr>
              <a:t>F</a:t>
            </a:r>
            <a:r>
              <a:rPr lang="nl-NL" sz="1800" b="1" i="1" dirty="0" err="1" smtClean="0">
                <a:solidFill>
                  <a:srgbClr val="FF0000"/>
                </a:solidFill>
              </a:rPr>
              <a:t>z</a:t>
            </a:r>
            <a:r>
              <a:rPr lang="nl-NL" sz="1800" b="1" i="1" dirty="0" smtClean="0">
                <a:solidFill>
                  <a:srgbClr val="FF0000"/>
                </a:solidFill>
              </a:rPr>
              <a:t> </a:t>
            </a:r>
            <a:r>
              <a:rPr lang="nl-NL" sz="1800" b="1" dirty="0" smtClean="0">
                <a:solidFill>
                  <a:srgbClr val="FF0000"/>
                </a:solidFill>
              </a:rPr>
              <a:t>= 2x50 N</a:t>
            </a:r>
            <a:endParaRPr lang="nl-NL" sz="1800" b="1" dirty="0">
              <a:solidFill>
                <a:srgbClr val="FF0000"/>
              </a:solidFill>
            </a:endParaRPr>
          </a:p>
        </p:txBody>
      </p:sp>
    </p:spTree>
    <p:extLst>
      <p:ext uri="{BB962C8B-B14F-4D97-AF65-F5344CB8AC3E}">
        <p14:creationId xmlns:p14="http://schemas.microsoft.com/office/powerpoint/2010/main" val="290142255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voettekst 5"/>
          <p:cNvSpPr>
            <a:spLocks noGrp="1"/>
          </p:cNvSpPr>
          <p:nvPr>
            <p:ph type="ftr" sz="quarter" idx="11"/>
          </p:nvPr>
        </p:nvSpPr>
        <p:spPr/>
        <p:txBody>
          <a:bodyPr/>
          <a:lstStyle/>
          <a:p>
            <a:r>
              <a:rPr lang="nl-NL"/>
              <a:t>G.Hoeksema Rietveld Lyceum Doetinchem</a:t>
            </a:r>
          </a:p>
        </p:txBody>
      </p:sp>
      <p:sp>
        <p:nvSpPr>
          <p:cNvPr id="6" name="Tijdelijke aanduiding voor dianummer 6"/>
          <p:cNvSpPr>
            <a:spLocks noGrp="1"/>
          </p:cNvSpPr>
          <p:nvPr>
            <p:ph type="sldNum" sz="quarter" idx="12"/>
          </p:nvPr>
        </p:nvSpPr>
        <p:spPr>
          <a:xfrm>
            <a:off x="6577264" y="6248400"/>
            <a:ext cx="1905000" cy="457200"/>
          </a:xfrm>
        </p:spPr>
        <p:txBody>
          <a:bodyPr/>
          <a:lstStyle/>
          <a:p>
            <a:fld id="{72147780-0E19-4C61-831D-767214E90231}" type="slidenum">
              <a:rPr lang="nl-NL"/>
              <a:pPr/>
              <a:t>33</a:t>
            </a:fld>
            <a:endParaRPr lang="nl-NL" dirty="0"/>
          </a:p>
        </p:txBody>
      </p:sp>
      <p:sp>
        <p:nvSpPr>
          <p:cNvPr id="13315" name="Rectangle 3"/>
          <p:cNvSpPr>
            <a:spLocks noGrp="1" noChangeArrowheads="1"/>
          </p:cNvSpPr>
          <p:nvPr>
            <p:ph type="body" sz="half" idx="2"/>
          </p:nvPr>
        </p:nvSpPr>
        <p:spPr>
          <a:xfrm>
            <a:off x="409074" y="1557337"/>
            <a:ext cx="6137642" cy="4535455"/>
          </a:xfrm>
          <a:ln>
            <a:noFill/>
          </a:ln>
        </p:spPr>
        <p:txBody>
          <a:bodyPr/>
          <a:lstStyle/>
          <a:p>
            <a:r>
              <a:rPr lang="nl-NL" sz="2800" b="1" dirty="0" smtClean="0">
                <a:solidFill>
                  <a:srgbClr val="0000FF"/>
                </a:solidFill>
              </a:rPr>
              <a:t>Een takel </a:t>
            </a:r>
            <a:r>
              <a:rPr lang="nl-NL" sz="2800" b="1" dirty="0">
                <a:solidFill>
                  <a:srgbClr val="0000FF"/>
                </a:solidFill>
              </a:rPr>
              <a:t/>
            </a:r>
            <a:br>
              <a:rPr lang="nl-NL" sz="2800" b="1" dirty="0">
                <a:solidFill>
                  <a:srgbClr val="0000FF"/>
                </a:solidFill>
              </a:rPr>
            </a:br>
            <a:r>
              <a:rPr lang="nl-NL" sz="2800" b="1" dirty="0" smtClean="0">
                <a:solidFill>
                  <a:srgbClr val="0000FF"/>
                </a:solidFill>
              </a:rPr>
              <a:t>(van één los en twee vaste katrollen)</a:t>
            </a:r>
          </a:p>
          <a:p>
            <a:r>
              <a:rPr lang="nl-NL" sz="2800" dirty="0" smtClean="0"/>
              <a:t>We gaan de piano 50 cm optillen.</a:t>
            </a:r>
            <a:endParaRPr lang="nl-NL" sz="2800" dirty="0"/>
          </a:p>
          <a:p>
            <a:pPr marL="514350" indent="-514350">
              <a:buFont typeface="+mj-lt"/>
              <a:buAutoNum type="alphaUcPeriod" startAt="2"/>
            </a:pPr>
            <a:r>
              <a:rPr lang="nl-NL" sz="2800" b="1" i="1" dirty="0" smtClean="0"/>
              <a:t>Hoe groot is de kracht die de hand daarbij moet uitoefenen?</a:t>
            </a:r>
          </a:p>
          <a:p>
            <a:pPr marL="0" indent="0">
              <a:buNone/>
            </a:pPr>
            <a:r>
              <a:rPr lang="nl-NL" sz="2800" b="1" i="1" dirty="0" smtClean="0">
                <a:solidFill>
                  <a:srgbClr val="0000FF"/>
                </a:solidFill>
              </a:rPr>
              <a:t>Bedenk nu zelf het antwoord!</a:t>
            </a:r>
          </a:p>
        </p:txBody>
      </p:sp>
      <p:pic>
        <p:nvPicPr>
          <p:cNvPr id="13316" name="Picture 4" descr="rietveld lyceum"/>
          <p:cNvPicPr>
            <a:picLocks noGrp="1" noChangeAspect="1" noChangeArrowheads="1"/>
          </p:cNvPicPr>
          <p:nvPr>
            <p:ph type="clipArt" sz="half" idx="1"/>
          </p:nvPr>
        </p:nvPicPr>
        <p:blipFill>
          <a:blip r:embed="rId2">
            <a:extLst>
              <a:ext uri="{28A0092B-C50C-407E-A947-70E740481C1C}">
                <a14:useLocalDpi xmlns:a14="http://schemas.microsoft.com/office/drawing/2010/main" val="0"/>
              </a:ext>
            </a:extLst>
          </a:blip>
          <a:srcRect/>
          <a:stretch>
            <a:fillRect/>
          </a:stretch>
        </p:blipFill>
        <p:spPr>
          <a:xfrm>
            <a:off x="304800" y="228600"/>
            <a:ext cx="1600200" cy="795338"/>
          </a:xfrm>
        </p:spPr>
      </p:pic>
      <p:sp>
        <p:nvSpPr>
          <p:cNvPr id="13356" name="Rectangle 44"/>
          <p:cNvSpPr>
            <a:spLocks noChangeArrowheads="1"/>
          </p:cNvSpPr>
          <p:nvPr/>
        </p:nvSpPr>
        <p:spPr bwMode="auto">
          <a:xfrm>
            <a:off x="2057400" y="595313"/>
            <a:ext cx="4673600" cy="987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nl-NL" sz="4400" dirty="0" smtClean="0">
                <a:solidFill>
                  <a:schemeClr val="tx2"/>
                </a:solidFill>
              </a:rPr>
              <a:t>Katrollen</a:t>
            </a:r>
            <a:endParaRPr lang="nl-NL" sz="4400" dirty="0">
              <a:solidFill>
                <a:schemeClr val="tx2"/>
              </a:solidFill>
            </a:endParaRPr>
          </a:p>
        </p:txBody>
      </p:sp>
      <p:sp>
        <p:nvSpPr>
          <p:cNvPr id="2" name="Vrije vorm 1"/>
          <p:cNvSpPr/>
          <p:nvPr/>
        </p:nvSpPr>
        <p:spPr>
          <a:xfrm>
            <a:off x="6868046" y="4404806"/>
            <a:ext cx="485775" cy="1131887"/>
          </a:xfrm>
          <a:custGeom>
            <a:avLst/>
            <a:gdLst>
              <a:gd name="connsiteX0" fmla="*/ 723900 w 723900"/>
              <a:gd name="connsiteY0" fmla="*/ 1704975 h 1704975"/>
              <a:gd name="connsiteX1" fmla="*/ 723900 w 723900"/>
              <a:gd name="connsiteY1" fmla="*/ 9525 h 1704975"/>
              <a:gd name="connsiteX2" fmla="*/ 285750 w 723900"/>
              <a:gd name="connsiteY2" fmla="*/ 0 h 1704975"/>
              <a:gd name="connsiteX3" fmla="*/ 238125 w 723900"/>
              <a:gd name="connsiteY3" fmla="*/ 676275 h 1704975"/>
              <a:gd name="connsiteX4" fmla="*/ 0 w 723900"/>
              <a:gd name="connsiteY4" fmla="*/ 781050 h 1704975"/>
              <a:gd name="connsiteX5" fmla="*/ 0 w 723900"/>
              <a:gd name="connsiteY5" fmla="*/ 885825 h 1704975"/>
              <a:gd name="connsiteX6" fmla="*/ 257175 w 723900"/>
              <a:gd name="connsiteY6" fmla="*/ 885825 h 1704975"/>
              <a:gd name="connsiteX7" fmla="*/ 257175 w 723900"/>
              <a:gd name="connsiteY7" fmla="*/ 1704975 h 1704975"/>
              <a:gd name="connsiteX8" fmla="*/ 723900 w 723900"/>
              <a:gd name="connsiteY8" fmla="*/ 1704975 h 1704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23900" h="1704975">
                <a:moveTo>
                  <a:pt x="723900" y="1704975"/>
                </a:moveTo>
                <a:lnTo>
                  <a:pt x="723900" y="9525"/>
                </a:lnTo>
                <a:lnTo>
                  <a:pt x="285750" y="0"/>
                </a:lnTo>
                <a:lnTo>
                  <a:pt x="238125" y="676275"/>
                </a:lnTo>
                <a:lnTo>
                  <a:pt x="0" y="781050"/>
                </a:lnTo>
                <a:lnTo>
                  <a:pt x="0" y="885825"/>
                </a:lnTo>
                <a:lnTo>
                  <a:pt x="257175" y="885825"/>
                </a:lnTo>
                <a:lnTo>
                  <a:pt x="257175" y="1704975"/>
                </a:lnTo>
                <a:lnTo>
                  <a:pt x="723900" y="1704975"/>
                </a:lnTo>
                <a:close/>
              </a:path>
            </a:pathLst>
          </a:custGeom>
          <a:solidFill>
            <a:schemeClr val="accent5">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12" name="Rechte verbindingslijn met pijl 11"/>
          <p:cNvCxnSpPr/>
          <p:nvPr/>
        </p:nvCxnSpPr>
        <p:spPr>
          <a:xfrm>
            <a:off x="7198485" y="5055492"/>
            <a:ext cx="0" cy="1059681"/>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6" name="Tekstvak 15"/>
          <p:cNvSpPr txBox="1"/>
          <p:nvPr/>
        </p:nvSpPr>
        <p:spPr>
          <a:xfrm>
            <a:off x="6634041" y="6016199"/>
            <a:ext cx="1423211" cy="461665"/>
          </a:xfrm>
          <a:prstGeom prst="rect">
            <a:avLst/>
          </a:prstGeom>
          <a:noFill/>
        </p:spPr>
        <p:txBody>
          <a:bodyPr wrap="square" rtlCol="0">
            <a:spAutoFit/>
          </a:bodyPr>
          <a:lstStyle/>
          <a:p>
            <a:r>
              <a:rPr lang="nl-NL" b="1" i="1" dirty="0" err="1" smtClean="0">
                <a:solidFill>
                  <a:srgbClr val="FF0000"/>
                </a:solidFill>
              </a:rPr>
              <a:t>F</a:t>
            </a:r>
            <a:r>
              <a:rPr lang="nl-NL" sz="1800" b="1" i="1" dirty="0" err="1" smtClean="0">
                <a:solidFill>
                  <a:srgbClr val="FF0000"/>
                </a:solidFill>
              </a:rPr>
              <a:t>z</a:t>
            </a:r>
            <a:r>
              <a:rPr lang="nl-NL" sz="1800" b="1" i="1" dirty="0" smtClean="0">
                <a:solidFill>
                  <a:srgbClr val="FF0000"/>
                </a:solidFill>
              </a:rPr>
              <a:t> </a:t>
            </a:r>
            <a:r>
              <a:rPr lang="nl-NL" sz="1800" b="1" dirty="0" smtClean="0">
                <a:solidFill>
                  <a:srgbClr val="FF0000"/>
                </a:solidFill>
              </a:rPr>
              <a:t>= 550 N</a:t>
            </a:r>
            <a:endParaRPr lang="nl-NL" sz="1800" b="1" dirty="0">
              <a:solidFill>
                <a:srgbClr val="FF0000"/>
              </a:solidFill>
            </a:endParaRPr>
          </a:p>
        </p:txBody>
      </p:sp>
      <p:sp>
        <p:nvSpPr>
          <p:cNvPr id="14" name="Ovaal 13"/>
          <p:cNvSpPr/>
          <p:nvPr/>
        </p:nvSpPr>
        <p:spPr>
          <a:xfrm>
            <a:off x="6794408" y="2962970"/>
            <a:ext cx="772748" cy="772748"/>
          </a:xfrm>
          <a:prstGeom prst="ellipse">
            <a:avLst/>
          </a:prstGeom>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mtClean="0"/>
              <a:t> </a:t>
            </a:r>
            <a:endParaRPr lang="nl-NL"/>
          </a:p>
        </p:txBody>
      </p:sp>
      <p:cxnSp>
        <p:nvCxnSpPr>
          <p:cNvPr id="8" name="Rechte verbindingslijn 7"/>
          <p:cNvCxnSpPr>
            <a:stCxn id="14" idx="2"/>
            <a:endCxn id="26" idx="2"/>
          </p:cNvCxnSpPr>
          <p:nvPr/>
        </p:nvCxnSpPr>
        <p:spPr>
          <a:xfrm flipH="1" flipV="1">
            <a:off x="6703707" y="1848228"/>
            <a:ext cx="90701" cy="1501116"/>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Rechte verbindingslijn 18"/>
          <p:cNvCxnSpPr/>
          <p:nvPr/>
        </p:nvCxnSpPr>
        <p:spPr>
          <a:xfrm flipV="1">
            <a:off x="7183269" y="4007338"/>
            <a:ext cx="0" cy="46138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Rechte verbindingslijn met pijl 20"/>
          <p:cNvCxnSpPr/>
          <p:nvPr/>
        </p:nvCxnSpPr>
        <p:spPr>
          <a:xfrm>
            <a:off x="7781202" y="1834225"/>
            <a:ext cx="0" cy="1791619"/>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2" name="Tekstvak 21"/>
          <p:cNvSpPr txBox="1"/>
          <p:nvPr/>
        </p:nvSpPr>
        <p:spPr>
          <a:xfrm>
            <a:off x="7824561" y="3545673"/>
            <a:ext cx="1050710" cy="461665"/>
          </a:xfrm>
          <a:prstGeom prst="rect">
            <a:avLst/>
          </a:prstGeom>
          <a:noFill/>
        </p:spPr>
        <p:txBody>
          <a:bodyPr wrap="square" rtlCol="0">
            <a:spAutoFit/>
          </a:bodyPr>
          <a:lstStyle/>
          <a:p>
            <a:r>
              <a:rPr lang="nl-NL" b="1" i="1" dirty="0" smtClean="0">
                <a:solidFill>
                  <a:srgbClr val="FF0000"/>
                </a:solidFill>
              </a:rPr>
              <a:t>F</a:t>
            </a:r>
            <a:r>
              <a:rPr lang="nl-NL" sz="1800" b="1" i="1" dirty="0" smtClean="0">
                <a:solidFill>
                  <a:srgbClr val="FF0000"/>
                </a:solidFill>
              </a:rPr>
              <a:t>H </a:t>
            </a:r>
            <a:r>
              <a:rPr lang="nl-NL" sz="1800" b="1" dirty="0" smtClean="0">
                <a:solidFill>
                  <a:srgbClr val="FF0000"/>
                </a:solidFill>
              </a:rPr>
              <a:t>= ?</a:t>
            </a:r>
            <a:endParaRPr lang="nl-NL" sz="1800" b="1" dirty="0">
              <a:solidFill>
                <a:srgbClr val="FF0000"/>
              </a:solidFill>
            </a:endParaRPr>
          </a:p>
        </p:txBody>
      </p:sp>
      <p:sp>
        <p:nvSpPr>
          <p:cNvPr id="25" name="Tekstvak 24"/>
          <p:cNvSpPr txBox="1"/>
          <p:nvPr/>
        </p:nvSpPr>
        <p:spPr>
          <a:xfrm>
            <a:off x="6070135" y="3874710"/>
            <a:ext cx="1225964" cy="461665"/>
          </a:xfrm>
          <a:prstGeom prst="rect">
            <a:avLst/>
          </a:prstGeom>
          <a:noFill/>
        </p:spPr>
        <p:txBody>
          <a:bodyPr wrap="square" rtlCol="0">
            <a:spAutoFit/>
          </a:bodyPr>
          <a:lstStyle/>
          <a:p>
            <a:r>
              <a:rPr lang="nl-NL" b="1" i="1" dirty="0" err="1" smtClean="0">
                <a:solidFill>
                  <a:srgbClr val="FF0000"/>
                </a:solidFill>
              </a:rPr>
              <a:t>F</a:t>
            </a:r>
            <a:r>
              <a:rPr lang="nl-NL" sz="1800" b="1" i="1" dirty="0" err="1" smtClean="0">
                <a:solidFill>
                  <a:srgbClr val="FF0000"/>
                </a:solidFill>
              </a:rPr>
              <a:t>z</a:t>
            </a:r>
            <a:r>
              <a:rPr lang="nl-NL" sz="1800" b="1" i="1" dirty="0" smtClean="0">
                <a:solidFill>
                  <a:srgbClr val="FF0000"/>
                </a:solidFill>
              </a:rPr>
              <a:t> </a:t>
            </a:r>
            <a:r>
              <a:rPr lang="nl-NL" sz="1800" b="1" dirty="0" smtClean="0">
                <a:solidFill>
                  <a:srgbClr val="FF0000"/>
                </a:solidFill>
              </a:rPr>
              <a:t>= 50 N</a:t>
            </a:r>
            <a:endParaRPr lang="nl-NL" sz="1800" b="1" dirty="0">
              <a:solidFill>
                <a:srgbClr val="FF0000"/>
              </a:solidFill>
            </a:endParaRPr>
          </a:p>
        </p:txBody>
      </p:sp>
      <p:sp>
        <p:nvSpPr>
          <p:cNvPr id="24" name="Rechthoek 23"/>
          <p:cNvSpPr/>
          <p:nvPr/>
        </p:nvSpPr>
        <p:spPr>
          <a:xfrm>
            <a:off x="7093037" y="3244351"/>
            <a:ext cx="180471" cy="762987"/>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23" name="Rechte verbindingslijn met pijl 22"/>
          <p:cNvCxnSpPr/>
          <p:nvPr/>
        </p:nvCxnSpPr>
        <p:spPr>
          <a:xfrm flipH="1">
            <a:off x="7183269" y="3477221"/>
            <a:ext cx="928" cy="397744"/>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 name="Ovaal 3"/>
          <p:cNvSpPr/>
          <p:nvPr/>
        </p:nvSpPr>
        <p:spPr>
          <a:xfrm>
            <a:off x="7146132" y="3322014"/>
            <a:ext cx="97803" cy="9780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6" name="Ovaal 25"/>
          <p:cNvSpPr/>
          <p:nvPr/>
        </p:nvSpPr>
        <p:spPr>
          <a:xfrm>
            <a:off x="6703707" y="1309480"/>
            <a:ext cx="1077495" cy="1077495"/>
          </a:xfrm>
          <a:prstGeom prst="ellipse">
            <a:avLst/>
          </a:prstGeom>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mtClean="0"/>
              <a:t> </a:t>
            </a:r>
            <a:endParaRPr lang="nl-NL"/>
          </a:p>
        </p:txBody>
      </p:sp>
      <p:cxnSp>
        <p:nvCxnSpPr>
          <p:cNvPr id="35" name="Rechte verbindingslijn 34"/>
          <p:cNvCxnSpPr>
            <a:stCxn id="24" idx="0"/>
            <a:endCxn id="33" idx="2"/>
          </p:cNvCxnSpPr>
          <p:nvPr/>
        </p:nvCxnSpPr>
        <p:spPr>
          <a:xfrm flipH="1" flipV="1">
            <a:off x="6843982" y="1848227"/>
            <a:ext cx="339291" cy="1396124"/>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33" name="Ovaal 32"/>
          <p:cNvSpPr/>
          <p:nvPr/>
        </p:nvSpPr>
        <p:spPr>
          <a:xfrm>
            <a:off x="6843982" y="1461853"/>
            <a:ext cx="772748" cy="772748"/>
          </a:xfrm>
          <a:prstGeom prst="ellipse">
            <a:avLst/>
          </a:prstGeom>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mtClean="0"/>
              <a:t> </a:t>
            </a:r>
            <a:endParaRPr lang="nl-NL"/>
          </a:p>
        </p:txBody>
      </p:sp>
      <p:sp>
        <p:nvSpPr>
          <p:cNvPr id="27" name="Rechthoek 26"/>
          <p:cNvSpPr/>
          <p:nvPr/>
        </p:nvSpPr>
        <p:spPr>
          <a:xfrm>
            <a:off x="7152218" y="1114801"/>
            <a:ext cx="205242" cy="898494"/>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28" name="Rechte verbindingslijn met pijl 27"/>
          <p:cNvCxnSpPr/>
          <p:nvPr/>
        </p:nvCxnSpPr>
        <p:spPr>
          <a:xfrm>
            <a:off x="7244549" y="2013295"/>
            <a:ext cx="10290" cy="580412"/>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7" name="Rechte verbindingslijn 16"/>
          <p:cNvCxnSpPr/>
          <p:nvPr/>
        </p:nvCxnSpPr>
        <p:spPr>
          <a:xfrm flipH="1">
            <a:off x="6158877" y="1101908"/>
            <a:ext cx="2191039" cy="0"/>
          </a:xfrm>
          <a:prstGeom prst="line">
            <a:avLst/>
          </a:prstGeom>
          <a:ln w="571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29" name="Ovaal 28"/>
          <p:cNvSpPr/>
          <p:nvPr/>
        </p:nvSpPr>
        <p:spPr>
          <a:xfrm>
            <a:off x="7200088" y="1828887"/>
            <a:ext cx="97803" cy="9780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30" name="Rechte verbindingslijn 29"/>
          <p:cNvCxnSpPr>
            <a:stCxn id="14" idx="6"/>
            <a:endCxn id="33" idx="6"/>
          </p:cNvCxnSpPr>
          <p:nvPr/>
        </p:nvCxnSpPr>
        <p:spPr>
          <a:xfrm flipV="1">
            <a:off x="7567156" y="1848227"/>
            <a:ext cx="49574" cy="150111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31" name="Tekstvak 30"/>
          <p:cNvSpPr txBox="1"/>
          <p:nvPr/>
        </p:nvSpPr>
        <p:spPr>
          <a:xfrm>
            <a:off x="7683389" y="1695857"/>
            <a:ext cx="1508525" cy="461665"/>
          </a:xfrm>
          <a:prstGeom prst="rect">
            <a:avLst/>
          </a:prstGeom>
          <a:noFill/>
        </p:spPr>
        <p:txBody>
          <a:bodyPr wrap="square" rtlCol="0">
            <a:spAutoFit/>
          </a:bodyPr>
          <a:lstStyle/>
          <a:p>
            <a:r>
              <a:rPr lang="nl-NL" b="1" i="1" dirty="0" err="1" smtClean="0">
                <a:solidFill>
                  <a:srgbClr val="FF0000"/>
                </a:solidFill>
              </a:rPr>
              <a:t>F</a:t>
            </a:r>
            <a:r>
              <a:rPr lang="nl-NL" sz="1800" b="1" i="1" dirty="0" err="1" smtClean="0">
                <a:solidFill>
                  <a:srgbClr val="FF0000"/>
                </a:solidFill>
              </a:rPr>
              <a:t>z</a:t>
            </a:r>
            <a:r>
              <a:rPr lang="nl-NL" sz="1800" b="1" i="1" dirty="0" smtClean="0">
                <a:solidFill>
                  <a:srgbClr val="FF0000"/>
                </a:solidFill>
              </a:rPr>
              <a:t> </a:t>
            </a:r>
            <a:r>
              <a:rPr lang="nl-NL" sz="1800" b="1" dirty="0" smtClean="0">
                <a:solidFill>
                  <a:srgbClr val="FF0000"/>
                </a:solidFill>
              </a:rPr>
              <a:t>= 2x50 N</a:t>
            </a:r>
            <a:endParaRPr lang="nl-NL" sz="1800" b="1" dirty="0">
              <a:solidFill>
                <a:srgbClr val="FF0000"/>
              </a:solidFill>
            </a:endParaRPr>
          </a:p>
        </p:txBody>
      </p:sp>
    </p:spTree>
    <p:extLst>
      <p:ext uri="{BB962C8B-B14F-4D97-AF65-F5344CB8AC3E}">
        <p14:creationId xmlns:p14="http://schemas.microsoft.com/office/powerpoint/2010/main" val="64312797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voettekst 5"/>
          <p:cNvSpPr>
            <a:spLocks noGrp="1"/>
          </p:cNvSpPr>
          <p:nvPr>
            <p:ph type="ftr" sz="quarter" idx="11"/>
          </p:nvPr>
        </p:nvSpPr>
        <p:spPr/>
        <p:txBody>
          <a:bodyPr/>
          <a:lstStyle/>
          <a:p>
            <a:r>
              <a:rPr lang="nl-NL"/>
              <a:t>G.Hoeksema Rietveld Lyceum Doetinchem</a:t>
            </a:r>
          </a:p>
        </p:txBody>
      </p:sp>
      <p:sp>
        <p:nvSpPr>
          <p:cNvPr id="6" name="Tijdelijke aanduiding voor dianummer 6"/>
          <p:cNvSpPr>
            <a:spLocks noGrp="1"/>
          </p:cNvSpPr>
          <p:nvPr>
            <p:ph type="sldNum" sz="quarter" idx="12"/>
          </p:nvPr>
        </p:nvSpPr>
        <p:spPr>
          <a:xfrm>
            <a:off x="6577264" y="6248400"/>
            <a:ext cx="1905000" cy="457200"/>
          </a:xfrm>
        </p:spPr>
        <p:txBody>
          <a:bodyPr/>
          <a:lstStyle/>
          <a:p>
            <a:fld id="{72147780-0E19-4C61-831D-767214E90231}" type="slidenum">
              <a:rPr lang="nl-NL"/>
              <a:pPr/>
              <a:t>34</a:t>
            </a:fld>
            <a:endParaRPr lang="nl-NL" dirty="0"/>
          </a:p>
        </p:txBody>
      </p:sp>
      <p:sp>
        <p:nvSpPr>
          <p:cNvPr id="13315" name="Rectangle 3"/>
          <p:cNvSpPr>
            <a:spLocks noGrp="1" noChangeArrowheads="1"/>
          </p:cNvSpPr>
          <p:nvPr>
            <p:ph type="body" sz="half" idx="2"/>
          </p:nvPr>
        </p:nvSpPr>
        <p:spPr>
          <a:xfrm>
            <a:off x="409074" y="1557337"/>
            <a:ext cx="6137642" cy="4535455"/>
          </a:xfrm>
          <a:ln>
            <a:noFill/>
          </a:ln>
        </p:spPr>
        <p:txBody>
          <a:bodyPr/>
          <a:lstStyle/>
          <a:p>
            <a:r>
              <a:rPr lang="nl-NL" sz="2800" b="1" dirty="0" smtClean="0">
                <a:solidFill>
                  <a:srgbClr val="0000FF"/>
                </a:solidFill>
              </a:rPr>
              <a:t>Een takel </a:t>
            </a:r>
            <a:r>
              <a:rPr lang="nl-NL" sz="2800" b="1" dirty="0">
                <a:solidFill>
                  <a:srgbClr val="0000FF"/>
                </a:solidFill>
              </a:rPr>
              <a:t/>
            </a:r>
            <a:br>
              <a:rPr lang="nl-NL" sz="2800" b="1" dirty="0">
                <a:solidFill>
                  <a:srgbClr val="0000FF"/>
                </a:solidFill>
              </a:rPr>
            </a:br>
            <a:r>
              <a:rPr lang="nl-NL" sz="2800" b="1" dirty="0" smtClean="0">
                <a:solidFill>
                  <a:srgbClr val="0000FF"/>
                </a:solidFill>
              </a:rPr>
              <a:t>(van één los en twee vaste katrollen)</a:t>
            </a:r>
          </a:p>
          <a:p>
            <a:r>
              <a:rPr lang="nl-NL" sz="2800" dirty="0" smtClean="0"/>
              <a:t>We gaan de piano 50 cm optillen.</a:t>
            </a:r>
            <a:endParaRPr lang="nl-NL" sz="2800" dirty="0"/>
          </a:p>
          <a:p>
            <a:pPr marL="514350" indent="-514350">
              <a:buFont typeface="+mj-lt"/>
              <a:buAutoNum type="alphaUcPeriod" startAt="2"/>
            </a:pPr>
            <a:r>
              <a:rPr lang="nl-NL" sz="2800" b="1" i="1" dirty="0" smtClean="0"/>
              <a:t>Hoe groot is de kracht die de hand daarbij moet uitoefenen?</a:t>
            </a:r>
          </a:p>
          <a:p>
            <a:pPr marL="0" indent="0">
              <a:buNone/>
            </a:pPr>
            <a:r>
              <a:rPr lang="nl-NL" sz="2800" b="1" i="1" dirty="0" smtClean="0">
                <a:solidFill>
                  <a:srgbClr val="FF0000"/>
                </a:solidFill>
              </a:rPr>
              <a:t>F</a:t>
            </a:r>
            <a:r>
              <a:rPr lang="nl-NL" sz="1800" b="1" i="1" dirty="0" smtClean="0">
                <a:solidFill>
                  <a:srgbClr val="FF0000"/>
                </a:solidFill>
              </a:rPr>
              <a:t>H</a:t>
            </a:r>
            <a:r>
              <a:rPr lang="nl-NL" sz="2800" b="1" i="1" dirty="0" smtClean="0">
                <a:solidFill>
                  <a:srgbClr val="0000FF"/>
                </a:solidFill>
              </a:rPr>
              <a:t> = F</a:t>
            </a:r>
            <a:r>
              <a:rPr lang="nl-NL" sz="1800" b="1" i="1" dirty="0" smtClean="0">
                <a:solidFill>
                  <a:srgbClr val="0000FF"/>
                </a:solidFill>
              </a:rPr>
              <a:t>S </a:t>
            </a:r>
            <a:r>
              <a:rPr lang="nl-NL" sz="2800" b="1" i="1" dirty="0">
                <a:solidFill>
                  <a:srgbClr val="0000FF"/>
                </a:solidFill>
              </a:rPr>
              <a:t>= </a:t>
            </a:r>
            <a:r>
              <a:rPr lang="nl-NL" sz="2800" b="1" i="1" dirty="0" smtClean="0">
                <a:solidFill>
                  <a:srgbClr val="0000FF"/>
                </a:solidFill>
              </a:rPr>
              <a:t>? </a:t>
            </a:r>
            <a:br>
              <a:rPr lang="nl-NL" sz="2800" b="1" i="1" dirty="0" smtClean="0">
                <a:solidFill>
                  <a:srgbClr val="0000FF"/>
                </a:solidFill>
              </a:rPr>
            </a:br>
            <a:r>
              <a:rPr lang="nl-NL" sz="2800" b="1" i="1" dirty="0" smtClean="0"/>
              <a:t>Let op het onderste katrol:</a:t>
            </a:r>
            <a:br>
              <a:rPr lang="nl-NL" sz="2800" b="1" i="1" dirty="0" smtClean="0"/>
            </a:br>
            <a:r>
              <a:rPr lang="nl-NL" sz="2800" b="1" i="1" dirty="0" smtClean="0"/>
              <a:t>Er werken drie gelijke krachten F</a:t>
            </a:r>
            <a:r>
              <a:rPr lang="nl-NL" sz="1800" b="1" i="1" dirty="0" smtClean="0"/>
              <a:t>S</a:t>
            </a:r>
            <a:r>
              <a:rPr lang="nl-NL" sz="2800" b="1" i="1" dirty="0" smtClean="0"/>
              <a:t> omhoog en die zijn in evenwicht met twee krachten naar beneden. Dus …</a:t>
            </a:r>
          </a:p>
        </p:txBody>
      </p:sp>
      <p:pic>
        <p:nvPicPr>
          <p:cNvPr id="13316" name="Picture 4" descr="rietveld lyceum"/>
          <p:cNvPicPr>
            <a:picLocks noGrp="1" noChangeAspect="1" noChangeArrowheads="1"/>
          </p:cNvPicPr>
          <p:nvPr>
            <p:ph type="clipArt" sz="half" idx="1"/>
          </p:nvPr>
        </p:nvPicPr>
        <p:blipFill>
          <a:blip r:embed="rId2">
            <a:extLst>
              <a:ext uri="{28A0092B-C50C-407E-A947-70E740481C1C}">
                <a14:useLocalDpi xmlns:a14="http://schemas.microsoft.com/office/drawing/2010/main" val="0"/>
              </a:ext>
            </a:extLst>
          </a:blip>
          <a:srcRect/>
          <a:stretch>
            <a:fillRect/>
          </a:stretch>
        </p:blipFill>
        <p:spPr>
          <a:xfrm>
            <a:off x="304800" y="228600"/>
            <a:ext cx="1600200" cy="795338"/>
          </a:xfrm>
        </p:spPr>
      </p:pic>
      <p:sp>
        <p:nvSpPr>
          <p:cNvPr id="13356" name="Rectangle 44"/>
          <p:cNvSpPr>
            <a:spLocks noChangeArrowheads="1"/>
          </p:cNvSpPr>
          <p:nvPr/>
        </p:nvSpPr>
        <p:spPr bwMode="auto">
          <a:xfrm>
            <a:off x="2057400" y="595313"/>
            <a:ext cx="4673600" cy="987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nl-NL" sz="4400" dirty="0" smtClean="0">
                <a:solidFill>
                  <a:schemeClr val="tx2"/>
                </a:solidFill>
              </a:rPr>
              <a:t>Katrollen</a:t>
            </a:r>
            <a:endParaRPr lang="nl-NL" sz="4400" dirty="0">
              <a:solidFill>
                <a:schemeClr val="tx2"/>
              </a:solidFill>
            </a:endParaRPr>
          </a:p>
        </p:txBody>
      </p:sp>
      <p:sp>
        <p:nvSpPr>
          <p:cNvPr id="2" name="Vrije vorm 1"/>
          <p:cNvSpPr/>
          <p:nvPr/>
        </p:nvSpPr>
        <p:spPr>
          <a:xfrm>
            <a:off x="6868046" y="4404806"/>
            <a:ext cx="485775" cy="1131887"/>
          </a:xfrm>
          <a:custGeom>
            <a:avLst/>
            <a:gdLst>
              <a:gd name="connsiteX0" fmla="*/ 723900 w 723900"/>
              <a:gd name="connsiteY0" fmla="*/ 1704975 h 1704975"/>
              <a:gd name="connsiteX1" fmla="*/ 723900 w 723900"/>
              <a:gd name="connsiteY1" fmla="*/ 9525 h 1704975"/>
              <a:gd name="connsiteX2" fmla="*/ 285750 w 723900"/>
              <a:gd name="connsiteY2" fmla="*/ 0 h 1704975"/>
              <a:gd name="connsiteX3" fmla="*/ 238125 w 723900"/>
              <a:gd name="connsiteY3" fmla="*/ 676275 h 1704975"/>
              <a:gd name="connsiteX4" fmla="*/ 0 w 723900"/>
              <a:gd name="connsiteY4" fmla="*/ 781050 h 1704975"/>
              <a:gd name="connsiteX5" fmla="*/ 0 w 723900"/>
              <a:gd name="connsiteY5" fmla="*/ 885825 h 1704975"/>
              <a:gd name="connsiteX6" fmla="*/ 257175 w 723900"/>
              <a:gd name="connsiteY6" fmla="*/ 885825 h 1704975"/>
              <a:gd name="connsiteX7" fmla="*/ 257175 w 723900"/>
              <a:gd name="connsiteY7" fmla="*/ 1704975 h 1704975"/>
              <a:gd name="connsiteX8" fmla="*/ 723900 w 723900"/>
              <a:gd name="connsiteY8" fmla="*/ 1704975 h 1704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23900" h="1704975">
                <a:moveTo>
                  <a:pt x="723900" y="1704975"/>
                </a:moveTo>
                <a:lnTo>
                  <a:pt x="723900" y="9525"/>
                </a:lnTo>
                <a:lnTo>
                  <a:pt x="285750" y="0"/>
                </a:lnTo>
                <a:lnTo>
                  <a:pt x="238125" y="676275"/>
                </a:lnTo>
                <a:lnTo>
                  <a:pt x="0" y="781050"/>
                </a:lnTo>
                <a:lnTo>
                  <a:pt x="0" y="885825"/>
                </a:lnTo>
                <a:lnTo>
                  <a:pt x="257175" y="885825"/>
                </a:lnTo>
                <a:lnTo>
                  <a:pt x="257175" y="1704975"/>
                </a:lnTo>
                <a:lnTo>
                  <a:pt x="723900" y="1704975"/>
                </a:lnTo>
                <a:close/>
              </a:path>
            </a:pathLst>
          </a:custGeom>
          <a:solidFill>
            <a:schemeClr val="accent5">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12" name="Rechte verbindingslijn met pijl 11"/>
          <p:cNvCxnSpPr/>
          <p:nvPr/>
        </p:nvCxnSpPr>
        <p:spPr>
          <a:xfrm>
            <a:off x="7198485" y="5055492"/>
            <a:ext cx="0" cy="1059681"/>
          </a:xfrm>
          <a:prstGeom prst="straightConnector1">
            <a:avLst/>
          </a:prstGeom>
          <a:ln w="38100">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16" name="Tekstvak 15"/>
          <p:cNvSpPr txBox="1"/>
          <p:nvPr/>
        </p:nvSpPr>
        <p:spPr>
          <a:xfrm>
            <a:off x="6634041" y="6016199"/>
            <a:ext cx="1423211" cy="461665"/>
          </a:xfrm>
          <a:prstGeom prst="rect">
            <a:avLst/>
          </a:prstGeom>
          <a:noFill/>
        </p:spPr>
        <p:txBody>
          <a:bodyPr wrap="square" rtlCol="0">
            <a:spAutoFit/>
          </a:bodyPr>
          <a:lstStyle/>
          <a:p>
            <a:r>
              <a:rPr lang="nl-NL" b="1" i="1" dirty="0" err="1" smtClean="0">
                <a:solidFill>
                  <a:srgbClr val="FF0000"/>
                </a:solidFill>
              </a:rPr>
              <a:t>F</a:t>
            </a:r>
            <a:r>
              <a:rPr lang="nl-NL" sz="1800" b="1" i="1" dirty="0" err="1" smtClean="0">
                <a:solidFill>
                  <a:srgbClr val="FF0000"/>
                </a:solidFill>
              </a:rPr>
              <a:t>z</a:t>
            </a:r>
            <a:r>
              <a:rPr lang="nl-NL" sz="1800" b="1" i="1" dirty="0" smtClean="0">
                <a:solidFill>
                  <a:srgbClr val="FF0000"/>
                </a:solidFill>
              </a:rPr>
              <a:t> </a:t>
            </a:r>
            <a:r>
              <a:rPr lang="nl-NL" sz="1800" b="1" dirty="0" smtClean="0">
                <a:solidFill>
                  <a:srgbClr val="FF0000"/>
                </a:solidFill>
              </a:rPr>
              <a:t>= 550 N</a:t>
            </a:r>
            <a:endParaRPr lang="nl-NL" sz="1800" b="1" dirty="0">
              <a:solidFill>
                <a:srgbClr val="FF0000"/>
              </a:solidFill>
            </a:endParaRPr>
          </a:p>
        </p:txBody>
      </p:sp>
      <p:sp>
        <p:nvSpPr>
          <p:cNvPr id="14" name="Ovaal 13"/>
          <p:cNvSpPr/>
          <p:nvPr/>
        </p:nvSpPr>
        <p:spPr>
          <a:xfrm>
            <a:off x="6794408" y="2962970"/>
            <a:ext cx="772748" cy="772748"/>
          </a:xfrm>
          <a:prstGeom prst="ellipse">
            <a:avLst/>
          </a:prstGeom>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mtClean="0"/>
              <a:t> </a:t>
            </a:r>
            <a:endParaRPr lang="nl-NL"/>
          </a:p>
        </p:txBody>
      </p:sp>
      <p:cxnSp>
        <p:nvCxnSpPr>
          <p:cNvPr id="8" name="Rechte verbindingslijn 7"/>
          <p:cNvCxnSpPr>
            <a:stCxn id="14" idx="2"/>
            <a:endCxn id="26" idx="2"/>
          </p:cNvCxnSpPr>
          <p:nvPr/>
        </p:nvCxnSpPr>
        <p:spPr>
          <a:xfrm flipH="1" flipV="1">
            <a:off x="6703707" y="1848228"/>
            <a:ext cx="90701" cy="1501116"/>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Rechte verbindingslijn 18"/>
          <p:cNvCxnSpPr/>
          <p:nvPr/>
        </p:nvCxnSpPr>
        <p:spPr>
          <a:xfrm flipV="1">
            <a:off x="7183269" y="4007338"/>
            <a:ext cx="0" cy="46138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Rechte verbindingslijn met pijl 20"/>
          <p:cNvCxnSpPr/>
          <p:nvPr/>
        </p:nvCxnSpPr>
        <p:spPr>
          <a:xfrm>
            <a:off x="7781202" y="1834225"/>
            <a:ext cx="0" cy="1791619"/>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2" name="Tekstvak 21"/>
          <p:cNvSpPr txBox="1"/>
          <p:nvPr/>
        </p:nvSpPr>
        <p:spPr>
          <a:xfrm>
            <a:off x="7824561" y="3545673"/>
            <a:ext cx="1050710" cy="461665"/>
          </a:xfrm>
          <a:prstGeom prst="rect">
            <a:avLst/>
          </a:prstGeom>
          <a:noFill/>
        </p:spPr>
        <p:txBody>
          <a:bodyPr wrap="square" rtlCol="0">
            <a:spAutoFit/>
          </a:bodyPr>
          <a:lstStyle/>
          <a:p>
            <a:r>
              <a:rPr lang="nl-NL" b="1" i="1" dirty="0" smtClean="0">
                <a:solidFill>
                  <a:srgbClr val="FF0000"/>
                </a:solidFill>
              </a:rPr>
              <a:t>F</a:t>
            </a:r>
            <a:r>
              <a:rPr lang="nl-NL" sz="1800" b="1" i="1" dirty="0" smtClean="0">
                <a:solidFill>
                  <a:srgbClr val="FF0000"/>
                </a:solidFill>
              </a:rPr>
              <a:t>H </a:t>
            </a:r>
            <a:r>
              <a:rPr lang="nl-NL" sz="1800" b="1" dirty="0" smtClean="0">
                <a:solidFill>
                  <a:srgbClr val="FF0000"/>
                </a:solidFill>
              </a:rPr>
              <a:t>= ?</a:t>
            </a:r>
            <a:endParaRPr lang="nl-NL" sz="1800" b="1" dirty="0">
              <a:solidFill>
                <a:srgbClr val="FF0000"/>
              </a:solidFill>
            </a:endParaRPr>
          </a:p>
        </p:txBody>
      </p:sp>
      <p:sp>
        <p:nvSpPr>
          <p:cNvPr id="25" name="Tekstvak 24"/>
          <p:cNvSpPr txBox="1"/>
          <p:nvPr/>
        </p:nvSpPr>
        <p:spPr>
          <a:xfrm>
            <a:off x="6070135" y="3874710"/>
            <a:ext cx="1225964" cy="461665"/>
          </a:xfrm>
          <a:prstGeom prst="rect">
            <a:avLst/>
          </a:prstGeom>
          <a:noFill/>
        </p:spPr>
        <p:txBody>
          <a:bodyPr wrap="square" rtlCol="0">
            <a:spAutoFit/>
          </a:bodyPr>
          <a:lstStyle/>
          <a:p>
            <a:r>
              <a:rPr lang="nl-NL" b="1" i="1" dirty="0" err="1" smtClean="0">
                <a:solidFill>
                  <a:srgbClr val="FF0000"/>
                </a:solidFill>
              </a:rPr>
              <a:t>F</a:t>
            </a:r>
            <a:r>
              <a:rPr lang="nl-NL" sz="1800" b="1" i="1" dirty="0" err="1" smtClean="0">
                <a:solidFill>
                  <a:srgbClr val="FF0000"/>
                </a:solidFill>
              </a:rPr>
              <a:t>z</a:t>
            </a:r>
            <a:r>
              <a:rPr lang="nl-NL" sz="1800" b="1" i="1" dirty="0" smtClean="0">
                <a:solidFill>
                  <a:srgbClr val="FF0000"/>
                </a:solidFill>
              </a:rPr>
              <a:t> </a:t>
            </a:r>
            <a:r>
              <a:rPr lang="nl-NL" sz="1800" b="1" dirty="0" smtClean="0">
                <a:solidFill>
                  <a:srgbClr val="FF0000"/>
                </a:solidFill>
              </a:rPr>
              <a:t>= 50 N</a:t>
            </a:r>
            <a:endParaRPr lang="nl-NL" sz="1800" b="1" dirty="0">
              <a:solidFill>
                <a:srgbClr val="FF0000"/>
              </a:solidFill>
            </a:endParaRPr>
          </a:p>
        </p:txBody>
      </p:sp>
      <p:sp>
        <p:nvSpPr>
          <p:cNvPr id="24" name="Rechthoek 23"/>
          <p:cNvSpPr/>
          <p:nvPr/>
        </p:nvSpPr>
        <p:spPr>
          <a:xfrm>
            <a:off x="7093037" y="3244351"/>
            <a:ext cx="180471" cy="762987"/>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23" name="Rechte verbindingslijn met pijl 22"/>
          <p:cNvCxnSpPr/>
          <p:nvPr/>
        </p:nvCxnSpPr>
        <p:spPr>
          <a:xfrm flipH="1">
            <a:off x="7183269" y="3477221"/>
            <a:ext cx="928" cy="397744"/>
          </a:xfrm>
          <a:prstGeom prst="straightConnector1">
            <a:avLst/>
          </a:prstGeom>
          <a:ln w="38100">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4" name="Ovaal 3"/>
          <p:cNvSpPr/>
          <p:nvPr/>
        </p:nvSpPr>
        <p:spPr>
          <a:xfrm>
            <a:off x="7146132" y="3322014"/>
            <a:ext cx="97803" cy="9780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6" name="Ovaal 25"/>
          <p:cNvSpPr/>
          <p:nvPr/>
        </p:nvSpPr>
        <p:spPr>
          <a:xfrm>
            <a:off x="6703707" y="1309480"/>
            <a:ext cx="1077495" cy="1077495"/>
          </a:xfrm>
          <a:prstGeom prst="ellipse">
            <a:avLst/>
          </a:prstGeom>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mtClean="0"/>
              <a:t> </a:t>
            </a:r>
            <a:endParaRPr lang="nl-NL"/>
          </a:p>
        </p:txBody>
      </p:sp>
      <p:cxnSp>
        <p:nvCxnSpPr>
          <p:cNvPr id="35" name="Rechte verbindingslijn 34"/>
          <p:cNvCxnSpPr>
            <a:stCxn id="24" idx="0"/>
            <a:endCxn id="33" idx="2"/>
          </p:cNvCxnSpPr>
          <p:nvPr/>
        </p:nvCxnSpPr>
        <p:spPr>
          <a:xfrm flipH="1" flipV="1">
            <a:off x="6843982" y="1848227"/>
            <a:ext cx="339291" cy="1396124"/>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33" name="Ovaal 32"/>
          <p:cNvSpPr/>
          <p:nvPr/>
        </p:nvSpPr>
        <p:spPr>
          <a:xfrm>
            <a:off x="6843982" y="1461853"/>
            <a:ext cx="772748" cy="772748"/>
          </a:xfrm>
          <a:prstGeom prst="ellipse">
            <a:avLst/>
          </a:prstGeom>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mtClean="0"/>
              <a:t> </a:t>
            </a:r>
            <a:endParaRPr lang="nl-NL"/>
          </a:p>
        </p:txBody>
      </p:sp>
      <p:sp>
        <p:nvSpPr>
          <p:cNvPr id="27" name="Rechthoek 26"/>
          <p:cNvSpPr/>
          <p:nvPr/>
        </p:nvSpPr>
        <p:spPr>
          <a:xfrm>
            <a:off x="7152218" y="1114801"/>
            <a:ext cx="205242" cy="898494"/>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28" name="Rechte verbindingslijn met pijl 27"/>
          <p:cNvCxnSpPr/>
          <p:nvPr/>
        </p:nvCxnSpPr>
        <p:spPr>
          <a:xfrm>
            <a:off x="7244549" y="2013295"/>
            <a:ext cx="10290" cy="580412"/>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7" name="Rechte verbindingslijn 16"/>
          <p:cNvCxnSpPr/>
          <p:nvPr/>
        </p:nvCxnSpPr>
        <p:spPr>
          <a:xfrm flipH="1">
            <a:off x="6158877" y="1101908"/>
            <a:ext cx="2191039" cy="0"/>
          </a:xfrm>
          <a:prstGeom prst="line">
            <a:avLst/>
          </a:prstGeom>
          <a:ln w="571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29" name="Ovaal 28"/>
          <p:cNvSpPr/>
          <p:nvPr/>
        </p:nvSpPr>
        <p:spPr>
          <a:xfrm>
            <a:off x="7200088" y="1828887"/>
            <a:ext cx="97803" cy="9780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30" name="Rechte verbindingslijn 29"/>
          <p:cNvCxnSpPr>
            <a:stCxn id="14" idx="6"/>
            <a:endCxn id="33" idx="6"/>
          </p:cNvCxnSpPr>
          <p:nvPr/>
        </p:nvCxnSpPr>
        <p:spPr>
          <a:xfrm flipV="1">
            <a:off x="7567156" y="1848227"/>
            <a:ext cx="49574" cy="150111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31" name="Tekstvak 30"/>
          <p:cNvSpPr txBox="1"/>
          <p:nvPr/>
        </p:nvSpPr>
        <p:spPr>
          <a:xfrm>
            <a:off x="7683389" y="1695857"/>
            <a:ext cx="1508525" cy="461665"/>
          </a:xfrm>
          <a:prstGeom prst="rect">
            <a:avLst/>
          </a:prstGeom>
          <a:noFill/>
        </p:spPr>
        <p:txBody>
          <a:bodyPr wrap="square" rtlCol="0">
            <a:spAutoFit/>
          </a:bodyPr>
          <a:lstStyle/>
          <a:p>
            <a:r>
              <a:rPr lang="nl-NL" b="1" i="1" dirty="0" err="1" smtClean="0">
                <a:solidFill>
                  <a:srgbClr val="FF0000"/>
                </a:solidFill>
              </a:rPr>
              <a:t>F</a:t>
            </a:r>
            <a:r>
              <a:rPr lang="nl-NL" sz="1800" b="1" i="1" dirty="0" err="1" smtClean="0">
                <a:solidFill>
                  <a:srgbClr val="FF0000"/>
                </a:solidFill>
              </a:rPr>
              <a:t>z</a:t>
            </a:r>
            <a:r>
              <a:rPr lang="nl-NL" sz="1800" b="1" i="1" dirty="0" smtClean="0">
                <a:solidFill>
                  <a:srgbClr val="FF0000"/>
                </a:solidFill>
              </a:rPr>
              <a:t> </a:t>
            </a:r>
            <a:r>
              <a:rPr lang="nl-NL" sz="1800" b="1" dirty="0" smtClean="0">
                <a:solidFill>
                  <a:srgbClr val="FF0000"/>
                </a:solidFill>
              </a:rPr>
              <a:t>= 2x50 N</a:t>
            </a:r>
            <a:endParaRPr lang="nl-NL" sz="1800" b="1" dirty="0">
              <a:solidFill>
                <a:srgbClr val="FF0000"/>
              </a:solidFill>
            </a:endParaRPr>
          </a:p>
        </p:txBody>
      </p:sp>
      <p:sp>
        <p:nvSpPr>
          <p:cNvPr id="32" name="Rechthoek 31"/>
          <p:cNvSpPr/>
          <p:nvPr/>
        </p:nvSpPr>
        <p:spPr>
          <a:xfrm>
            <a:off x="6634041" y="2763473"/>
            <a:ext cx="1049348" cy="1171741"/>
          </a:xfrm>
          <a:prstGeom prst="rect">
            <a:avLst/>
          </a:prstGeom>
          <a:noFill/>
          <a:ln>
            <a:solidFill>
              <a:srgbClr val="0000FF"/>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34" name="Rechte verbindingslijn met pijl 33"/>
          <p:cNvCxnSpPr/>
          <p:nvPr/>
        </p:nvCxnSpPr>
        <p:spPr>
          <a:xfrm flipH="1" flipV="1">
            <a:off x="6769686" y="2919473"/>
            <a:ext cx="24722" cy="393775"/>
          </a:xfrm>
          <a:prstGeom prst="straightConnector1">
            <a:avLst/>
          </a:prstGeom>
          <a:ln w="38100">
            <a:solidFill>
              <a:srgbClr val="0000FF"/>
            </a:solidFill>
            <a:tailEnd type="arrow"/>
          </a:ln>
        </p:spPr>
        <p:style>
          <a:lnRef idx="1">
            <a:schemeClr val="accent1"/>
          </a:lnRef>
          <a:fillRef idx="0">
            <a:schemeClr val="accent1"/>
          </a:fillRef>
          <a:effectRef idx="0">
            <a:schemeClr val="accent1"/>
          </a:effectRef>
          <a:fontRef idx="minor">
            <a:schemeClr val="tx1"/>
          </a:fontRef>
        </p:style>
      </p:cxnSp>
      <p:cxnSp>
        <p:nvCxnSpPr>
          <p:cNvPr id="36" name="Rechte verbindingslijn met pijl 35"/>
          <p:cNvCxnSpPr/>
          <p:nvPr/>
        </p:nvCxnSpPr>
        <p:spPr>
          <a:xfrm flipH="1" flipV="1">
            <a:off x="7068973" y="2807425"/>
            <a:ext cx="101338" cy="397745"/>
          </a:xfrm>
          <a:prstGeom prst="straightConnector1">
            <a:avLst/>
          </a:prstGeom>
          <a:ln w="38100">
            <a:solidFill>
              <a:srgbClr val="0000FF"/>
            </a:solidFill>
            <a:tailEnd type="arrow"/>
          </a:ln>
        </p:spPr>
        <p:style>
          <a:lnRef idx="1">
            <a:schemeClr val="accent1"/>
          </a:lnRef>
          <a:fillRef idx="0">
            <a:schemeClr val="accent1"/>
          </a:fillRef>
          <a:effectRef idx="0">
            <a:schemeClr val="accent1"/>
          </a:effectRef>
          <a:fontRef idx="minor">
            <a:schemeClr val="tx1"/>
          </a:fontRef>
        </p:style>
      </p:cxnSp>
      <p:cxnSp>
        <p:nvCxnSpPr>
          <p:cNvPr id="37" name="Rechte verbindingslijn met pijl 36"/>
          <p:cNvCxnSpPr/>
          <p:nvPr/>
        </p:nvCxnSpPr>
        <p:spPr>
          <a:xfrm flipV="1">
            <a:off x="7564919" y="2903681"/>
            <a:ext cx="27024" cy="397744"/>
          </a:xfrm>
          <a:prstGeom prst="straightConnector1">
            <a:avLst/>
          </a:prstGeom>
          <a:ln w="38100">
            <a:solidFill>
              <a:srgbClr val="0000FF"/>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1135691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voettekst 5"/>
          <p:cNvSpPr>
            <a:spLocks noGrp="1"/>
          </p:cNvSpPr>
          <p:nvPr>
            <p:ph type="ftr" sz="quarter" idx="11"/>
          </p:nvPr>
        </p:nvSpPr>
        <p:spPr/>
        <p:txBody>
          <a:bodyPr/>
          <a:lstStyle/>
          <a:p>
            <a:r>
              <a:rPr lang="nl-NL"/>
              <a:t>G.Hoeksema Rietveld Lyceum Doetinchem</a:t>
            </a:r>
          </a:p>
        </p:txBody>
      </p:sp>
      <p:sp>
        <p:nvSpPr>
          <p:cNvPr id="6" name="Tijdelijke aanduiding voor dianummer 6"/>
          <p:cNvSpPr>
            <a:spLocks noGrp="1"/>
          </p:cNvSpPr>
          <p:nvPr>
            <p:ph type="sldNum" sz="quarter" idx="12"/>
          </p:nvPr>
        </p:nvSpPr>
        <p:spPr>
          <a:xfrm>
            <a:off x="6577264" y="6248400"/>
            <a:ext cx="1905000" cy="457200"/>
          </a:xfrm>
        </p:spPr>
        <p:txBody>
          <a:bodyPr/>
          <a:lstStyle/>
          <a:p>
            <a:fld id="{72147780-0E19-4C61-831D-767214E90231}" type="slidenum">
              <a:rPr lang="nl-NL"/>
              <a:pPr/>
              <a:t>35</a:t>
            </a:fld>
            <a:endParaRPr lang="nl-NL" dirty="0"/>
          </a:p>
        </p:txBody>
      </p:sp>
      <p:sp>
        <p:nvSpPr>
          <p:cNvPr id="13315" name="Rectangle 3"/>
          <p:cNvSpPr>
            <a:spLocks noGrp="1" noChangeArrowheads="1"/>
          </p:cNvSpPr>
          <p:nvPr>
            <p:ph type="body" sz="half" idx="2"/>
          </p:nvPr>
        </p:nvSpPr>
        <p:spPr>
          <a:xfrm>
            <a:off x="409074" y="1557337"/>
            <a:ext cx="6137642" cy="4535455"/>
          </a:xfrm>
          <a:ln>
            <a:noFill/>
          </a:ln>
        </p:spPr>
        <p:txBody>
          <a:bodyPr/>
          <a:lstStyle/>
          <a:p>
            <a:r>
              <a:rPr lang="nl-NL" sz="2800" b="1" dirty="0" smtClean="0">
                <a:solidFill>
                  <a:srgbClr val="0000FF"/>
                </a:solidFill>
              </a:rPr>
              <a:t>Een takel </a:t>
            </a:r>
            <a:r>
              <a:rPr lang="nl-NL" sz="2800" b="1" dirty="0">
                <a:solidFill>
                  <a:srgbClr val="0000FF"/>
                </a:solidFill>
              </a:rPr>
              <a:t/>
            </a:r>
            <a:br>
              <a:rPr lang="nl-NL" sz="2800" b="1" dirty="0">
                <a:solidFill>
                  <a:srgbClr val="0000FF"/>
                </a:solidFill>
              </a:rPr>
            </a:br>
            <a:r>
              <a:rPr lang="nl-NL" sz="2800" b="1" dirty="0" smtClean="0">
                <a:solidFill>
                  <a:srgbClr val="0000FF"/>
                </a:solidFill>
              </a:rPr>
              <a:t>(van één los en twee vaste katrollen)</a:t>
            </a:r>
          </a:p>
          <a:p>
            <a:r>
              <a:rPr lang="nl-NL" sz="2800" dirty="0" smtClean="0"/>
              <a:t>We gaan de piano 50 cm optillen.</a:t>
            </a:r>
            <a:endParaRPr lang="nl-NL" sz="2800" dirty="0"/>
          </a:p>
          <a:p>
            <a:pPr marL="514350" indent="-514350">
              <a:buFont typeface="+mj-lt"/>
              <a:buAutoNum type="alphaUcPeriod" startAt="2"/>
            </a:pPr>
            <a:r>
              <a:rPr lang="nl-NL" sz="2800" b="1" i="1" dirty="0" smtClean="0"/>
              <a:t>Hoe groot is de kracht die de hand daarbij moet uitoefenen?</a:t>
            </a:r>
          </a:p>
          <a:p>
            <a:pPr marL="0" indent="0">
              <a:buNone/>
            </a:pPr>
            <a:r>
              <a:rPr lang="nl-NL" sz="2800" b="1" i="1" dirty="0" smtClean="0">
                <a:solidFill>
                  <a:srgbClr val="FF0000"/>
                </a:solidFill>
              </a:rPr>
              <a:t>F</a:t>
            </a:r>
            <a:r>
              <a:rPr lang="nl-NL" sz="1800" b="1" i="1" dirty="0" smtClean="0">
                <a:solidFill>
                  <a:srgbClr val="FF0000"/>
                </a:solidFill>
              </a:rPr>
              <a:t>H</a:t>
            </a:r>
            <a:r>
              <a:rPr lang="nl-NL" sz="2800" b="1" i="1" dirty="0" smtClean="0">
                <a:solidFill>
                  <a:srgbClr val="0000FF"/>
                </a:solidFill>
              </a:rPr>
              <a:t> = F</a:t>
            </a:r>
            <a:r>
              <a:rPr lang="nl-NL" sz="1800" b="1" i="1" dirty="0" smtClean="0">
                <a:solidFill>
                  <a:srgbClr val="0000FF"/>
                </a:solidFill>
              </a:rPr>
              <a:t>S </a:t>
            </a:r>
            <a:r>
              <a:rPr lang="nl-NL" sz="2800" b="1" i="1" dirty="0">
                <a:solidFill>
                  <a:srgbClr val="0000FF"/>
                </a:solidFill>
              </a:rPr>
              <a:t>= </a:t>
            </a:r>
            <a:r>
              <a:rPr lang="nl-NL" sz="2800" b="1" i="1" dirty="0" smtClean="0">
                <a:solidFill>
                  <a:srgbClr val="0000FF"/>
                </a:solidFill>
              </a:rPr>
              <a:t>? </a:t>
            </a:r>
            <a:br>
              <a:rPr lang="nl-NL" sz="2800" b="1" i="1" dirty="0" smtClean="0">
                <a:solidFill>
                  <a:srgbClr val="0000FF"/>
                </a:solidFill>
              </a:rPr>
            </a:br>
            <a:r>
              <a:rPr lang="el-GR" b="1" i="1" dirty="0">
                <a:solidFill>
                  <a:srgbClr val="0000FF"/>
                </a:solidFill>
              </a:rPr>
              <a:t>Σ</a:t>
            </a:r>
            <a:r>
              <a:rPr lang="nl-NL" b="1" i="1" dirty="0" err="1">
                <a:solidFill>
                  <a:srgbClr val="0000FF"/>
                </a:solidFill>
              </a:rPr>
              <a:t>F</a:t>
            </a:r>
            <a:r>
              <a:rPr lang="nl-NL" sz="2000" b="1" i="1" dirty="0" err="1">
                <a:solidFill>
                  <a:srgbClr val="0000FF"/>
                </a:solidFill>
              </a:rPr>
              <a:t>omhoog</a:t>
            </a:r>
            <a:r>
              <a:rPr lang="nl-NL" b="1" i="1" dirty="0">
                <a:solidFill>
                  <a:srgbClr val="0000FF"/>
                </a:solidFill>
              </a:rPr>
              <a:t> =</a:t>
            </a:r>
            <a:r>
              <a:rPr lang="el-GR" b="1" i="1" dirty="0">
                <a:solidFill>
                  <a:srgbClr val="0000FF"/>
                </a:solidFill>
              </a:rPr>
              <a:t>Σ</a:t>
            </a:r>
            <a:r>
              <a:rPr lang="nl-NL" b="1" i="1" dirty="0" err="1">
                <a:solidFill>
                  <a:srgbClr val="0000FF"/>
                </a:solidFill>
              </a:rPr>
              <a:t>F</a:t>
            </a:r>
            <a:r>
              <a:rPr lang="nl-NL" sz="2000" b="1" i="1" dirty="0" err="1">
                <a:solidFill>
                  <a:srgbClr val="0000FF"/>
                </a:solidFill>
              </a:rPr>
              <a:t>omlaag</a:t>
            </a:r>
            <a:endParaRPr lang="nl-NL" sz="2800" b="1" i="1" dirty="0">
              <a:solidFill>
                <a:srgbClr val="0000FF"/>
              </a:solidFill>
            </a:endParaRPr>
          </a:p>
          <a:p>
            <a:pPr marL="0" indent="0">
              <a:buNone/>
            </a:pPr>
            <a:r>
              <a:rPr lang="nl-NL" sz="2800" b="1" dirty="0" smtClean="0">
                <a:solidFill>
                  <a:srgbClr val="0000FF"/>
                </a:solidFill>
              </a:rPr>
              <a:t>3 </a:t>
            </a:r>
            <a:r>
              <a:rPr lang="nl-NL" sz="2800" b="1" dirty="0" smtClean="0">
                <a:solidFill>
                  <a:srgbClr val="0000FF"/>
                </a:solidFill>
              </a:rPr>
              <a:t>x</a:t>
            </a:r>
            <a:r>
              <a:rPr lang="nl-NL" sz="2800" b="1" i="1" dirty="0" smtClean="0">
                <a:solidFill>
                  <a:srgbClr val="0000FF"/>
                </a:solidFill>
              </a:rPr>
              <a:t> F</a:t>
            </a:r>
            <a:r>
              <a:rPr lang="nl-NL" sz="1800" b="1" i="1" dirty="0" smtClean="0">
                <a:solidFill>
                  <a:srgbClr val="0000FF"/>
                </a:solidFill>
              </a:rPr>
              <a:t>S  </a:t>
            </a:r>
            <a:r>
              <a:rPr lang="nl-NL" sz="2800" b="1" dirty="0" smtClean="0">
                <a:solidFill>
                  <a:srgbClr val="0000FF"/>
                </a:solidFill>
              </a:rPr>
              <a:t>= 550 </a:t>
            </a:r>
            <a:r>
              <a:rPr lang="en-US" sz="2800" b="1" dirty="0" smtClean="0">
                <a:solidFill>
                  <a:srgbClr val="0000FF"/>
                </a:solidFill>
              </a:rPr>
              <a:t>+ </a:t>
            </a:r>
            <a:r>
              <a:rPr lang="nl-NL" sz="2800" b="1" dirty="0" smtClean="0">
                <a:solidFill>
                  <a:srgbClr val="0000FF"/>
                </a:solidFill>
              </a:rPr>
              <a:t>50</a:t>
            </a:r>
          </a:p>
          <a:p>
            <a:pPr marL="0" indent="0">
              <a:buNone/>
            </a:pPr>
            <a:r>
              <a:rPr lang="nl-NL" sz="2800" b="1" i="1" dirty="0">
                <a:solidFill>
                  <a:srgbClr val="0000FF"/>
                </a:solidFill>
              </a:rPr>
              <a:t>F</a:t>
            </a:r>
            <a:r>
              <a:rPr lang="nl-NL" sz="1800" b="1" i="1" dirty="0">
                <a:solidFill>
                  <a:srgbClr val="0000FF"/>
                </a:solidFill>
              </a:rPr>
              <a:t>H</a:t>
            </a:r>
            <a:r>
              <a:rPr lang="nl-NL" sz="2800" b="1" i="1" dirty="0">
                <a:solidFill>
                  <a:srgbClr val="0000FF"/>
                </a:solidFill>
              </a:rPr>
              <a:t> = </a:t>
            </a:r>
            <a:r>
              <a:rPr lang="nl-NL" sz="2800" b="1" i="1" dirty="0" smtClean="0">
                <a:solidFill>
                  <a:srgbClr val="0000FF"/>
                </a:solidFill>
              </a:rPr>
              <a:t>F</a:t>
            </a:r>
            <a:r>
              <a:rPr lang="nl-NL" sz="1800" b="1" i="1" dirty="0" smtClean="0">
                <a:solidFill>
                  <a:srgbClr val="0000FF"/>
                </a:solidFill>
              </a:rPr>
              <a:t>S  </a:t>
            </a:r>
            <a:r>
              <a:rPr lang="nl-NL" sz="2800" b="1" dirty="0">
                <a:solidFill>
                  <a:srgbClr val="0000FF"/>
                </a:solidFill>
              </a:rPr>
              <a:t>= </a:t>
            </a:r>
            <a:r>
              <a:rPr lang="nl-NL" sz="2800" b="1" dirty="0" smtClean="0">
                <a:solidFill>
                  <a:srgbClr val="0000FF"/>
                </a:solidFill>
              </a:rPr>
              <a:t>600/3 = 200 N</a:t>
            </a:r>
            <a:endParaRPr lang="nl-NL" sz="2800" b="1" dirty="0" smtClean="0"/>
          </a:p>
        </p:txBody>
      </p:sp>
      <p:pic>
        <p:nvPicPr>
          <p:cNvPr id="13316" name="Picture 4" descr="rietveld lyceum"/>
          <p:cNvPicPr>
            <a:picLocks noGrp="1" noChangeAspect="1" noChangeArrowheads="1"/>
          </p:cNvPicPr>
          <p:nvPr>
            <p:ph type="clipArt" sz="half" idx="1"/>
          </p:nvPr>
        </p:nvPicPr>
        <p:blipFill>
          <a:blip r:embed="rId2">
            <a:extLst>
              <a:ext uri="{28A0092B-C50C-407E-A947-70E740481C1C}">
                <a14:useLocalDpi xmlns:a14="http://schemas.microsoft.com/office/drawing/2010/main" val="0"/>
              </a:ext>
            </a:extLst>
          </a:blip>
          <a:srcRect/>
          <a:stretch>
            <a:fillRect/>
          </a:stretch>
        </p:blipFill>
        <p:spPr>
          <a:xfrm>
            <a:off x="304800" y="228600"/>
            <a:ext cx="1600200" cy="795338"/>
          </a:xfrm>
        </p:spPr>
      </p:pic>
      <p:sp>
        <p:nvSpPr>
          <p:cNvPr id="13356" name="Rectangle 44"/>
          <p:cNvSpPr>
            <a:spLocks noChangeArrowheads="1"/>
          </p:cNvSpPr>
          <p:nvPr/>
        </p:nvSpPr>
        <p:spPr bwMode="auto">
          <a:xfrm>
            <a:off x="2057400" y="595313"/>
            <a:ext cx="4673600" cy="987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nl-NL" sz="4400" dirty="0" smtClean="0">
                <a:solidFill>
                  <a:schemeClr val="tx2"/>
                </a:solidFill>
              </a:rPr>
              <a:t>Katrollen</a:t>
            </a:r>
            <a:endParaRPr lang="nl-NL" sz="4400" dirty="0">
              <a:solidFill>
                <a:schemeClr val="tx2"/>
              </a:solidFill>
            </a:endParaRPr>
          </a:p>
        </p:txBody>
      </p:sp>
      <p:sp>
        <p:nvSpPr>
          <p:cNvPr id="2" name="Vrije vorm 1"/>
          <p:cNvSpPr/>
          <p:nvPr/>
        </p:nvSpPr>
        <p:spPr>
          <a:xfrm>
            <a:off x="6868046" y="4404806"/>
            <a:ext cx="485775" cy="1131887"/>
          </a:xfrm>
          <a:custGeom>
            <a:avLst/>
            <a:gdLst>
              <a:gd name="connsiteX0" fmla="*/ 723900 w 723900"/>
              <a:gd name="connsiteY0" fmla="*/ 1704975 h 1704975"/>
              <a:gd name="connsiteX1" fmla="*/ 723900 w 723900"/>
              <a:gd name="connsiteY1" fmla="*/ 9525 h 1704975"/>
              <a:gd name="connsiteX2" fmla="*/ 285750 w 723900"/>
              <a:gd name="connsiteY2" fmla="*/ 0 h 1704975"/>
              <a:gd name="connsiteX3" fmla="*/ 238125 w 723900"/>
              <a:gd name="connsiteY3" fmla="*/ 676275 h 1704975"/>
              <a:gd name="connsiteX4" fmla="*/ 0 w 723900"/>
              <a:gd name="connsiteY4" fmla="*/ 781050 h 1704975"/>
              <a:gd name="connsiteX5" fmla="*/ 0 w 723900"/>
              <a:gd name="connsiteY5" fmla="*/ 885825 h 1704975"/>
              <a:gd name="connsiteX6" fmla="*/ 257175 w 723900"/>
              <a:gd name="connsiteY6" fmla="*/ 885825 h 1704975"/>
              <a:gd name="connsiteX7" fmla="*/ 257175 w 723900"/>
              <a:gd name="connsiteY7" fmla="*/ 1704975 h 1704975"/>
              <a:gd name="connsiteX8" fmla="*/ 723900 w 723900"/>
              <a:gd name="connsiteY8" fmla="*/ 1704975 h 1704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23900" h="1704975">
                <a:moveTo>
                  <a:pt x="723900" y="1704975"/>
                </a:moveTo>
                <a:lnTo>
                  <a:pt x="723900" y="9525"/>
                </a:lnTo>
                <a:lnTo>
                  <a:pt x="285750" y="0"/>
                </a:lnTo>
                <a:lnTo>
                  <a:pt x="238125" y="676275"/>
                </a:lnTo>
                <a:lnTo>
                  <a:pt x="0" y="781050"/>
                </a:lnTo>
                <a:lnTo>
                  <a:pt x="0" y="885825"/>
                </a:lnTo>
                <a:lnTo>
                  <a:pt x="257175" y="885825"/>
                </a:lnTo>
                <a:lnTo>
                  <a:pt x="257175" y="1704975"/>
                </a:lnTo>
                <a:lnTo>
                  <a:pt x="723900" y="1704975"/>
                </a:lnTo>
                <a:close/>
              </a:path>
            </a:pathLst>
          </a:custGeom>
          <a:solidFill>
            <a:schemeClr val="accent5">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12" name="Rechte verbindingslijn met pijl 11"/>
          <p:cNvCxnSpPr/>
          <p:nvPr/>
        </p:nvCxnSpPr>
        <p:spPr>
          <a:xfrm>
            <a:off x="7198485" y="5055492"/>
            <a:ext cx="0" cy="1059681"/>
          </a:xfrm>
          <a:prstGeom prst="straightConnector1">
            <a:avLst/>
          </a:prstGeom>
          <a:ln w="38100">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16" name="Tekstvak 15"/>
          <p:cNvSpPr txBox="1"/>
          <p:nvPr/>
        </p:nvSpPr>
        <p:spPr>
          <a:xfrm>
            <a:off x="6634041" y="6016199"/>
            <a:ext cx="1423211" cy="461665"/>
          </a:xfrm>
          <a:prstGeom prst="rect">
            <a:avLst/>
          </a:prstGeom>
          <a:noFill/>
        </p:spPr>
        <p:txBody>
          <a:bodyPr wrap="square" rtlCol="0">
            <a:spAutoFit/>
          </a:bodyPr>
          <a:lstStyle/>
          <a:p>
            <a:r>
              <a:rPr lang="nl-NL" b="1" i="1" dirty="0" err="1" smtClean="0">
                <a:solidFill>
                  <a:srgbClr val="FF0000"/>
                </a:solidFill>
              </a:rPr>
              <a:t>F</a:t>
            </a:r>
            <a:r>
              <a:rPr lang="nl-NL" sz="1800" b="1" i="1" dirty="0" err="1" smtClean="0">
                <a:solidFill>
                  <a:srgbClr val="FF0000"/>
                </a:solidFill>
              </a:rPr>
              <a:t>z</a:t>
            </a:r>
            <a:r>
              <a:rPr lang="nl-NL" sz="1800" b="1" i="1" dirty="0" smtClean="0">
                <a:solidFill>
                  <a:srgbClr val="FF0000"/>
                </a:solidFill>
              </a:rPr>
              <a:t> </a:t>
            </a:r>
            <a:r>
              <a:rPr lang="nl-NL" sz="1800" b="1" dirty="0" smtClean="0">
                <a:solidFill>
                  <a:srgbClr val="FF0000"/>
                </a:solidFill>
              </a:rPr>
              <a:t>= 550 N</a:t>
            </a:r>
            <a:endParaRPr lang="nl-NL" sz="1800" b="1" dirty="0">
              <a:solidFill>
                <a:srgbClr val="FF0000"/>
              </a:solidFill>
            </a:endParaRPr>
          </a:p>
        </p:txBody>
      </p:sp>
      <p:sp>
        <p:nvSpPr>
          <p:cNvPr id="14" name="Ovaal 13"/>
          <p:cNvSpPr/>
          <p:nvPr/>
        </p:nvSpPr>
        <p:spPr>
          <a:xfrm>
            <a:off x="6794408" y="2962970"/>
            <a:ext cx="772748" cy="772748"/>
          </a:xfrm>
          <a:prstGeom prst="ellipse">
            <a:avLst/>
          </a:prstGeom>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mtClean="0"/>
              <a:t> </a:t>
            </a:r>
            <a:endParaRPr lang="nl-NL"/>
          </a:p>
        </p:txBody>
      </p:sp>
      <p:cxnSp>
        <p:nvCxnSpPr>
          <p:cNvPr id="8" name="Rechte verbindingslijn 7"/>
          <p:cNvCxnSpPr>
            <a:stCxn id="14" idx="2"/>
            <a:endCxn id="26" idx="2"/>
          </p:cNvCxnSpPr>
          <p:nvPr/>
        </p:nvCxnSpPr>
        <p:spPr>
          <a:xfrm flipH="1" flipV="1">
            <a:off x="6703707" y="1848228"/>
            <a:ext cx="90701" cy="1501116"/>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Rechte verbindingslijn 18"/>
          <p:cNvCxnSpPr/>
          <p:nvPr/>
        </p:nvCxnSpPr>
        <p:spPr>
          <a:xfrm flipV="1">
            <a:off x="7183269" y="4007338"/>
            <a:ext cx="0" cy="46138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Rechte verbindingslijn met pijl 20"/>
          <p:cNvCxnSpPr/>
          <p:nvPr/>
        </p:nvCxnSpPr>
        <p:spPr>
          <a:xfrm>
            <a:off x="7781202" y="1834225"/>
            <a:ext cx="0" cy="1791619"/>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2" name="Tekstvak 21"/>
          <p:cNvSpPr txBox="1"/>
          <p:nvPr/>
        </p:nvSpPr>
        <p:spPr>
          <a:xfrm>
            <a:off x="7824561" y="3545673"/>
            <a:ext cx="1050710" cy="461665"/>
          </a:xfrm>
          <a:prstGeom prst="rect">
            <a:avLst/>
          </a:prstGeom>
          <a:noFill/>
        </p:spPr>
        <p:txBody>
          <a:bodyPr wrap="square" rtlCol="0">
            <a:spAutoFit/>
          </a:bodyPr>
          <a:lstStyle/>
          <a:p>
            <a:r>
              <a:rPr lang="nl-NL" b="1" i="1" dirty="0" smtClean="0">
                <a:solidFill>
                  <a:srgbClr val="FF0000"/>
                </a:solidFill>
              </a:rPr>
              <a:t>F</a:t>
            </a:r>
            <a:r>
              <a:rPr lang="nl-NL" sz="1800" b="1" i="1" dirty="0" smtClean="0">
                <a:solidFill>
                  <a:srgbClr val="FF0000"/>
                </a:solidFill>
              </a:rPr>
              <a:t>H </a:t>
            </a:r>
            <a:r>
              <a:rPr lang="nl-NL" sz="1800" b="1" dirty="0" smtClean="0">
                <a:solidFill>
                  <a:srgbClr val="FF0000"/>
                </a:solidFill>
              </a:rPr>
              <a:t>= ?</a:t>
            </a:r>
            <a:endParaRPr lang="nl-NL" sz="1800" b="1" dirty="0">
              <a:solidFill>
                <a:srgbClr val="FF0000"/>
              </a:solidFill>
            </a:endParaRPr>
          </a:p>
        </p:txBody>
      </p:sp>
      <p:sp>
        <p:nvSpPr>
          <p:cNvPr id="25" name="Tekstvak 24"/>
          <p:cNvSpPr txBox="1"/>
          <p:nvPr/>
        </p:nvSpPr>
        <p:spPr>
          <a:xfrm>
            <a:off x="6070135" y="3874710"/>
            <a:ext cx="1225964" cy="461665"/>
          </a:xfrm>
          <a:prstGeom prst="rect">
            <a:avLst/>
          </a:prstGeom>
          <a:noFill/>
        </p:spPr>
        <p:txBody>
          <a:bodyPr wrap="square" rtlCol="0">
            <a:spAutoFit/>
          </a:bodyPr>
          <a:lstStyle/>
          <a:p>
            <a:r>
              <a:rPr lang="nl-NL" b="1" i="1" dirty="0" err="1" smtClean="0">
                <a:solidFill>
                  <a:srgbClr val="FF0000"/>
                </a:solidFill>
              </a:rPr>
              <a:t>F</a:t>
            </a:r>
            <a:r>
              <a:rPr lang="nl-NL" sz="1800" b="1" i="1" dirty="0" err="1" smtClean="0">
                <a:solidFill>
                  <a:srgbClr val="FF0000"/>
                </a:solidFill>
              </a:rPr>
              <a:t>z</a:t>
            </a:r>
            <a:r>
              <a:rPr lang="nl-NL" sz="1800" b="1" i="1" dirty="0" smtClean="0">
                <a:solidFill>
                  <a:srgbClr val="FF0000"/>
                </a:solidFill>
              </a:rPr>
              <a:t> </a:t>
            </a:r>
            <a:r>
              <a:rPr lang="nl-NL" sz="1800" b="1" dirty="0" smtClean="0">
                <a:solidFill>
                  <a:srgbClr val="FF0000"/>
                </a:solidFill>
              </a:rPr>
              <a:t>= 50 N</a:t>
            </a:r>
            <a:endParaRPr lang="nl-NL" sz="1800" b="1" dirty="0">
              <a:solidFill>
                <a:srgbClr val="FF0000"/>
              </a:solidFill>
            </a:endParaRPr>
          </a:p>
        </p:txBody>
      </p:sp>
      <p:sp>
        <p:nvSpPr>
          <p:cNvPr id="24" name="Rechthoek 23"/>
          <p:cNvSpPr/>
          <p:nvPr/>
        </p:nvSpPr>
        <p:spPr>
          <a:xfrm>
            <a:off x="7093037" y="3244351"/>
            <a:ext cx="180471" cy="762987"/>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23" name="Rechte verbindingslijn met pijl 22"/>
          <p:cNvCxnSpPr/>
          <p:nvPr/>
        </p:nvCxnSpPr>
        <p:spPr>
          <a:xfrm flipH="1">
            <a:off x="7183269" y="3477221"/>
            <a:ext cx="928" cy="397744"/>
          </a:xfrm>
          <a:prstGeom prst="straightConnector1">
            <a:avLst/>
          </a:prstGeom>
          <a:ln w="38100">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4" name="Ovaal 3"/>
          <p:cNvSpPr/>
          <p:nvPr/>
        </p:nvSpPr>
        <p:spPr>
          <a:xfrm>
            <a:off x="7146132" y="3322014"/>
            <a:ext cx="97803" cy="9780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6" name="Ovaal 25"/>
          <p:cNvSpPr/>
          <p:nvPr/>
        </p:nvSpPr>
        <p:spPr>
          <a:xfrm>
            <a:off x="6703707" y="1309480"/>
            <a:ext cx="1077495" cy="1077495"/>
          </a:xfrm>
          <a:prstGeom prst="ellipse">
            <a:avLst/>
          </a:prstGeom>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mtClean="0"/>
              <a:t> </a:t>
            </a:r>
            <a:endParaRPr lang="nl-NL"/>
          </a:p>
        </p:txBody>
      </p:sp>
      <p:cxnSp>
        <p:nvCxnSpPr>
          <p:cNvPr id="35" name="Rechte verbindingslijn 34"/>
          <p:cNvCxnSpPr>
            <a:stCxn id="24" idx="0"/>
            <a:endCxn id="33" idx="2"/>
          </p:cNvCxnSpPr>
          <p:nvPr/>
        </p:nvCxnSpPr>
        <p:spPr>
          <a:xfrm flipH="1" flipV="1">
            <a:off x="6843982" y="1848227"/>
            <a:ext cx="339291" cy="1396124"/>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33" name="Ovaal 32"/>
          <p:cNvSpPr/>
          <p:nvPr/>
        </p:nvSpPr>
        <p:spPr>
          <a:xfrm>
            <a:off x="6843982" y="1461853"/>
            <a:ext cx="772748" cy="772748"/>
          </a:xfrm>
          <a:prstGeom prst="ellipse">
            <a:avLst/>
          </a:prstGeom>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mtClean="0"/>
              <a:t> </a:t>
            </a:r>
            <a:endParaRPr lang="nl-NL"/>
          </a:p>
        </p:txBody>
      </p:sp>
      <p:sp>
        <p:nvSpPr>
          <p:cNvPr id="27" name="Rechthoek 26"/>
          <p:cNvSpPr/>
          <p:nvPr/>
        </p:nvSpPr>
        <p:spPr>
          <a:xfrm>
            <a:off x="7152218" y="1114801"/>
            <a:ext cx="205242" cy="898494"/>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28" name="Rechte verbindingslijn met pijl 27"/>
          <p:cNvCxnSpPr/>
          <p:nvPr/>
        </p:nvCxnSpPr>
        <p:spPr>
          <a:xfrm>
            <a:off x="7244549" y="2013295"/>
            <a:ext cx="10290" cy="580412"/>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7" name="Rechte verbindingslijn 16"/>
          <p:cNvCxnSpPr/>
          <p:nvPr/>
        </p:nvCxnSpPr>
        <p:spPr>
          <a:xfrm flipH="1">
            <a:off x="6158877" y="1101908"/>
            <a:ext cx="2191039" cy="0"/>
          </a:xfrm>
          <a:prstGeom prst="line">
            <a:avLst/>
          </a:prstGeom>
          <a:ln w="571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29" name="Ovaal 28"/>
          <p:cNvSpPr/>
          <p:nvPr/>
        </p:nvSpPr>
        <p:spPr>
          <a:xfrm>
            <a:off x="7200088" y="1828887"/>
            <a:ext cx="97803" cy="9780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30" name="Rechte verbindingslijn 29"/>
          <p:cNvCxnSpPr>
            <a:stCxn id="14" idx="6"/>
            <a:endCxn id="33" idx="6"/>
          </p:cNvCxnSpPr>
          <p:nvPr/>
        </p:nvCxnSpPr>
        <p:spPr>
          <a:xfrm flipV="1">
            <a:off x="7567156" y="1848227"/>
            <a:ext cx="49574" cy="150111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31" name="Tekstvak 30"/>
          <p:cNvSpPr txBox="1"/>
          <p:nvPr/>
        </p:nvSpPr>
        <p:spPr>
          <a:xfrm>
            <a:off x="7683389" y="1695857"/>
            <a:ext cx="1508525" cy="461665"/>
          </a:xfrm>
          <a:prstGeom prst="rect">
            <a:avLst/>
          </a:prstGeom>
          <a:noFill/>
        </p:spPr>
        <p:txBody>
          <a:bodyPr wrap="square" rtlCol="0">
            <a:spAutoFit/>
          </a:bodyPr>
          <a:lstStyle/>
          <a:p>
            <a:r>
              <a:rPr lang="nl-NL" b="1" i="1" dirty="0" err="1" smtClean="0">
                <a:solidFill>
                  <a:srgbClr val="FF0000"/>
                </a:solidFill>
              </a:rPr>
              <a:t>F</a:t>
            </a:r>
            <a:r>
              <a:rPr lang="nl-NL" sz="1800" b="1" i="1" dirty="0" err="1" smtClean="0">
                <a:solidFill>
                  <a:srgbClr val="FF0000"/>
                </a:solidFill>
              </a:rPr>
              <a:t>z</a:t>
            </a:r>
            <a:r>
              <a:rPr lang="nl-NL" sz="1800" b="1" i="1" dirty="0" smtClean="0">
                <a:solidFill>
                  <a:srgbClr val="FF0000"/>
                </a:solidFill>
              </a:rPr>
              <a:t> </a:t>
            </a:r>
            <a:r>
              <a:rPr lang="nl-NL" sz="1800" b="1" dirty="0" smtClean="0">
                <a:solidFill>
                  <a:srgbClr val="FF0000"/>
                </a:solidFill>
              </a:rPr>
              <a:t>= 2x50 N</a:t>
            </a:r>
            <a:endParaRPr lang="nl-NL" sz="1800" b="1" dirty="0">
              <a:solidFill>
                <a:srgbClr val="FF0000"/>
              </a:solidFill>
            </a:endParaRPr>
          </a:p>
        </p:txBody>
      </p:sp>
      <p:sp>
        <p:nvSpPr>
          <p:cNvPr id="32" name="Rechthoek 31"/>
          <p:cNvSpPr/>
          <p:nvPr/>
        </p:nvSpPr>
        <p:spPr>
          <a:xfrm>
            <a:off x="6634041" y="2763473"/>
            <a:ext cx="1049348" cy="1171741"/>
          </a:xfrm>
          <a:prstGeom prst="rect">
            <a:avLst/>
          </a:prstGeom>
          <a:noFill/>
          <a:ln>
            <a:solidFill>
              <a:srgbClr val="0000FF"/>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34" name="Rechte verbindingslijn met pijl 33"/>
          <p:cNvCxnSpPr/>
          <p:nvPr/>
        </p:nvCxnSpPr>
        <p:spPr>
          <a:xfrm flipH="1" flipV="1">
            <a:off x="6769686" y="2919473"/>
            <a:ext cx="24722" cy="393775"/>
          </a:xfrm>
          <a:prstGeom prst="straightConnector1">
            <a:avLst/>
          </a:prstGeom>
          <a:ln w="38100">
            <a:solidFill>
              <a:srgbClr val="0000FF"/>
            </a:solidFill>
            <a:tailEnd type="arrow"/>
          </a:ln>
        </p:spPr>
        <p:style>
          <a:lnRef idx="1">
            <a:schemeClr val="accent1"/>
          </a:lnRef>
          <a:fillRef idx="0">
            <a:schemeClr val="accent1"/>
          </a:fillRef>
          <a:effectRef idx="0">
            <a:schemeClr val="accent1"/>
          </a:effectRef>
          <a:fontRef idx="minor">
            <a:schemeClr val="tx1"/>
          </a:fontRef>
        </p:style>
      </p:cxnSp>
      <p:cxnSp>
        <p:nvCxnSpPr>
          <p:cNvPr id="36" name="Rechte verbindingslijn met pijl 35"/>
          <p:cNvCxnSpPr/>
          <p:nvPr/>
        </p:nvCxnSpPr>
        <p:spPr>
          <a:xfrm flipH="1" flipV="1">
            <a:off x="7068973" y="2807425"/>
            <a:ext cx="101338" cy="397745"/>
          </a:xfrm>
          <a:prstGeom prst="straightConnector1">
            <a:avLst/>
          </a:prstGeom>
          <a:ln w="38100">
            <a:solidFill>
              <a:srgbClr val="0000FF"/>
            </a:solidFill>
            <a:tailEnd type="arrow"/>
          </a:ln>
        </p:spPr>
        <p:style>
          <a:lnRef idx="1">
            <a:schemeClr val="accent1"/>
          </a:lnRef>
          <a:fillRef idx="0">
            <a:schemeClr val="accent1"/>
          </a:fillRef>
          <a:effectRef idx="0">
            <a:schemeClr val="accent1"/>
          </a:effectRef>
          <a:fontRef idx="minor">
            <a:schemeClr val="tx1"/>
          </a:fontRef>
        </p:style>
      </p:cxnSp>
      <p:cxnSp>
        <p:nvCxnSpPr>
          <p:cNvPr id="37" name="Rechte verbindingslijn met pijl 36"/>
          <p:cNvCxnSpPr/>
          <p:nvPr/>
        </p:nvCxnSpPr>
        <p:spPr>
          <a:xfrm flipV="1">
            <a:off x="7564919" y="2903681"/>
            <a:ext cx="27024" cy="397744"/>
          </a:xfrm>
          <a:prstGeom prst="straightConnector1">
            <a:avLst/>
          </a:prstGeom>
          <a:ln w="38100">
            <a:solidFill>
              <a:srgbClr val="0000FF"/>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7159406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voettekst 5"/>
          <p:cNvSpPr>
            <a:spLocks noGrp="1"/>
          </p:cNvSpPr>
          <p:nvPr>
            <p:ph type="ftr" sz="quarter" idx="11"/>
          </p:nvPr>
        </p:nvSpPr>
        <p:spPr/>
        <p:txBody>
          <a:bodyPr/>
          <a:lstStyle/>
          <a:p>
            <a:r>
              <a:rPr lang="nl-NL"/>
              <a:t>G.Hoeksema Rietveld Lyceum Doetinchem</a:t>
            </a:r>
          </a:p>
        </p:txBody>
      </p:sp>
      <p:sp>
        <p:nvSpPr>
          <p:cNvPr id="6" name="Tijdelijke aanduiding voor dianummer 6"/>
          <p:cNvSpPr>
            <a:spLocks noGrp="1"/>
          </p:cNvSpPr>
          <p:nvPr>
            <p:ph type="sldNum" sz="quarter" idx="12"/>
          </p:nvPr>
        </p:nvSpPr>
        <p:spPr>
          <a:xfrm>
            <a:off x="6577264" y="6248400"/>
            <a:ext cx="1905000" cy="457200"/>
          </a:xfrm>
        </p:spPr>
        <p:txBody>
          <a:bodyPr/>
          <a:lstStyle/>
          <a:p>
            <a:fld id="{72147780-0E19-4C61-831D-767214E90231}" type="slidenum">
              <a:rPr lang="nl-NL"/>
              <a:pPr/>
              <a:t>36</a:t>
            </a:fld>
            <a:endParaRPr lang="nl-NL" dirty="0"/>
          </a:p>
        </p:txBody>
      </p:sp>
      <p:sp>
        <p:nvSpPr>
          <p:cNvPr id="13315" name="Rectangle 3"/>
          <p:cNvSpPr>
            <a:spLocks noGrp="1" noChangeArrowheads="1"/>
          </p:cNvSpPr>
          <p:nvPr>
            <p:ph type="body" sz="half" idx="2"/>
          </p:nvPr>
        </p:nvSpPr>
        <p:spPr>
          <a:xfrm>
            <a:off x="409074" y="1557337"/>
            <a:ext cx="6137642" cy="4535455"/>
          </a:xfrm>
          <a:ln>
            <a:noFill/>
          </a:ln>
        </p:spPr>
        <p:txBody>
          <a:bodyPr/>
          <a:lstStyle/>
          <a:p>
            <a:r>
              <a:rPr lang="nl-NL" sz="2800" b="1" dirty="0" smtClean="0">
                <a:solidFill>
                  <a:srgbClr val="0000FF"/>
                </a:solidFill>
              </a:rPr>
              <a:t>Een takel </a:t>
            </a:r>
            <a:r>
              <a:rPr lang="nl-NL" sz="2800" b="1" dirty="0">
                <a:solidFill>
                  <a:srgbClr val="0000FF"/>
                </a:solidFill>
              </a:rPr>
              <a:t/>
            </a:r>
            <a:br>
              <a:rPr lang="nl-NL" sz="2800" b="1" dirty="0">
                <a:solidFill>
                  <a:srgbClr val="0000FF"/>
                </a:solidFill>
              </a:rPr>
            </a:br>
            <a:r>
              <a:rPr lang="nl-NL" sz="2800" b="1" dirty="0" smtClean="0">
                <a:solidFill>
                  <a:srgbClr val="0000FF"/>
                </a:solidFill>
              </a:rPr>
              <a:t>(van één los en twee vaste katrollen)</a:t>
            </a:r>
          </a:p>
          <a:p>
            <a:r>
              <a:rPr lang="nl-NL" sz="2800" dirty="0" smtClean="0"/>
              <a:t>We gaan de piano 50 cm optillen.</a:t>
            </a:r>
            <a:endParaRPr lang="nl-NL" sz="2800" dirty="0"/>
          </a:p>
          <a:p>
            <a:pPr marL="514350" indent="-514350">
              <a:buFont typeface="+mj-lt"/>
              <a:buAutoNum type="alphaUcPeriod" startAt="3"/>
            </a:pPr>
            <a:r>
              <a:rPr lang="nl-NL" sz="2800" b="1" i="1" dirty="0" smtClean="0"/>
              <a:t>Hoe groot is de kracht op het plafond?</a:t>
            </a:r>
          </a:p>
          <a:p>
            <a:pPr marL="0" indent="0">
              <a:buNone/>
            </a:pPr>
            <a:r>
              <a:rPr lang="nl-NL" sz="2800" b="1" i="1" dirty="0" smtClean="0">
                <a:solidFill>
                  <a:srgbClr val="0000FF"/>
                </a:solidFill>
              </a:rPr>
              <a:t>Bedenk nu zelf het antwoord!</a:t>
            </a:r>
          </a:p>
        </p:txBody>
      </p:sp>
      <p:pic>
        <p:nvPicPr>
          <p:cNvPr id="13316" name="Picture 4" descr="rietveld lyceum"/>
          <p:cNvPicPr>
            <a:picLocks noGrp="1" noChangeAspect="1" noChangeArrowheads="1"/>
          </p:cNvPicPr>
          <p:nvPr>
            <p:ph type="clipArt" sz="half" idx="1"/>
          </p:nvPr>
        </p:nvPicPr>
        <p:blipFill>
          <a:blip r:embed="rId2">
            <a:extLst>
              <a:ext uri="{28A0092B-C50C-407E-A947-70E740481C1C}">
                <a14:useLocalDpi xmlns:a14="http://schemas.microsoft.com/office/drawing/2010/main" val="0"/>
              </a:ext>
            </a:extLst>
          </a:blip>
          <a:srcRect/>
          <a:stretch>
            <a:fillRect/>
          </a:stretch>
        </p:blipFill>
        <p:spPr>
          <a:xfrm>
            <a:off x="304800" y="228600"/>
            <a:ext cx="1600200" cy="795338"/>
          </a:xfrm>
        </p:spPr>
      </p:pic>
      <p:sp>
        <p:nvSpPr>
          <p:cNvPr id="13356" name="Rectangle 44"/>
          <p:cNvSpPr>
            <a:spLocks noChangeArrowheads="1"/>
          </p:cNvSpPr>
          <p:nvPr/>
        </p:nvSpPr>
        <p:spPr bwMode="auto">
          <a:xfrm>
            <a:off x="2057400" y="595313"/>
            <a:ext cx="4673600" cy="987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nl-NL" sz="4400" dirty="0" smtClean="0">
                <a:solidFill>
                  <a:schemeClr val="tx2"/>
                </a:solidFill>
              </a:rPr>
              <a:t>Katrollen</a:t>
            </a:r>
            <a:endParaRPr lang="nl-NL" sz="4400" dirty="0">
              <a:solidFill>
                <a:schemeClr val="tx2"/>
              </a:solidFill>
            </a:endParaRPr>
          </a:p>
        </p:txBody>
      </p:sp>
      <p:sp>
        <p:nvSpPr>
          <p:cNvPr id="2" name="Vrije vorm 1"/>
          <p:cNvSpPr/>
          <p:nvPr/>
        </p:nvSpPr>
        <p:spPr>
          <a:xfrm>
            <a:off x="6868046" y="4404806"/>
            <a:ext cx="485775" cy="1131887"/>
          </a:xfrm>
          <a:custGeom>
            <a:avLst/>
            <a:gdLst>
              <a:gd name="connsiteX0" fmla="*/ 723900 w 723900"/>
              <a:gd name="connsiteY0" fmla="*/ 1704975 h 1704975"/>
              <a:gd name="connsiteX1" fmla="*/ 723900 w 723900"/>
              <a:gd name="connsiteY1" fmla="*/ 9525 h 1704975"/>
              <a:gd name="connsiteX2" fmla="*/ 285750 w 723900"/>
              <a:gd name="connsiteY2" fmla="*/ 0 h 1704975"/>
              <a:gd name="connsiteX3" fmla="*/ 238125 w 723900"/>
              <a:gd name="connsiteY3" fmla="*/ 676275 h 1704975"/>
              <a:gd name="connsiteX4" fmla="*/ 0 w 723900"/>
              <a:gd name="connsiteY4" fmla="*/ 781050 h 1704975"/>
              <a:gd name="connsiteX5" fmla="*/ 0 w 723900"/>
              <a:gd name="connsiteY5" fmla="*/ 885825 h 1704975"/>
              <a:gd name="connsiteX6" fmla="*/ 257175 w 723900"/>
              <a:gd name="connsiteY6" fmla="*/ 885825 h 1704975"/>
              <a:gd name="connsiteX7" fmla="*/ 257175 w 723900"/>
              <a:gd name="connsiteY7" fmla="*/ 1704975 h 1704975"/>
              <a:gd name="connsiteX8" fmla="*/ 723900 w 723900"/>
              <a:gd name="connsiteY8" fmla="*/ 1704975 h 1704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23900" h="1704975">
                <a:moveTo>
                  <a:pt x="723900" y="1704975"/>
                </a:moveTo>
                <a:lnTo>
                  <a:pt x="723900" y="9525"/>
                </a:lnTo>
                <a:lnTo>
                  <a:pt x="285750" y="0"/>
                </a:lnTo>
                <a:lnTo>
                  <a:pt x="238125" y="676275"/>
                </a:lnTo>
                <a:lnTo>
                  <a:pt x="0" y="781050"/>
                </a:lnTo>
                <a:lnTo>
                  <a:pt x="0" y="885825"/>
                </a:lnTo>
                <a:lnTo>
                  <a:pt x="257175" y="885825"/>
                </a:lnTo>
                <a:lnTo>
                  <a:pt x="257175" y="1704975"/>
                </a:lnTo>
                <a:lnTo>
                  <a:pt x="723900" y="1704975"/>
                </a:lnTo>
                <a:close/>
              </a:path>
            </a:pathLst>
          </a:custGeom>
          <a:solidFill>
            <a:schemeClr val="accent5">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12" name="Rechte verbindingslijn met pijl 11"/>
          <p:cNvCxnSpPr/>
          <p:nvPr/>
        </p:nvCxnSpPr>
        <p:spPr>
          <a:xfrm>
            <a:off x="7198485" y="5055492"/>
            <a:ext cx="0" cy="1059681"/>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6" name="Tekstvak 15"/>
          <p:cNvSpPr txBox="1"/>
          <p:nvPr/>
        </p:nvSpPr>
        <p:spPr>
          <a:xfrm>
            <a:off x="6634041" y="6016199"/>
            <a:ext cx="1423211" cy="461665"/>
          </a:xfrm>
          <a:prstGeom prst="rect">
            <a:avLst/>
          </a:prstGeom>
          <a:noFill/>
        </p:spPr>
        <p:txBody>
          <a:bodyPr wrap="square" rtlCol="0">
            <a:spAutoFit/>
          </a:bodyPr>
          <a:lstStyle/>
          <a:p>
            <a:r>
              <a:rPr lang="nl-NL" b="1" i="1" dirty="0" err="1" smtClean="0">
                <a:solidFill>
                  <a:srgbClr val="FF0000"/>
                </a:solidFill>
              </a:rPr>
              <a:t>F</a:t>
            </a:r>
            <a:r>
              <a:rPr lang="nl-NL" sz="1800" b="1" i="1" dirty="0" err="1" smtClean="0">
                <a:solidFill>
                  <a:srgbClr val="FF0000"/>
                </a:solidFill>
              </a:rPr>
              <a:t>z</a:t>
            </a:r>
            <a:r>
              <a:rPr lang="nl-NL" sz="1800" b="1" i="1" dirty="0" smtClean="0">
                <a:solidFill>
                  <a:srgbClr val="FF0000"/>
                </a:solidFill>
              </a:rPr>
              <a:t> </a:t>
            </a:r>
            <a:r>
              <a:rPr lang="nl-NL" sz="1800" b="1" dirty="0" smtClean="0">
                <a:solidFill>
                  <a:srgbClr val="FF0000"/>
                </a:solidFill>
              </a:rPr>
              <a:t>= 550 N</a:t>
            </a:r>
            <a:endParaRPr lang="nl-NL" sz="1800" b="1" dirty="0">
              <a:solidFill>
                <a:srgbClr val="FF0000"/>
              </a:solidFill>
            </a:endParaRPr>
          </a:p>
        </p:txBody>
      </p:sp>
      <p:sp>
        <p:nvSpPr>
          <p:cNvPr id="14" name="Ovaal 13"/>
          <p:cNvSpPr/>
          <p:nvPr/>
        </p:nvSpPr>
        <p:spPr>
          <a:xfrm>
            <a:off x="6794408" y="2962970"/>
            <a:ext cx="772748" cy="772748"/>
          </a:xfrm>
          <a:prstGeom prst="ellipse">
            <a:avLst/>
          </a:prstGeom>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mtClean="0"/>
              <a:t> </a:t>
            </a:r>
            <a:endParaRPr lang="nl-NL"/>
          </a:p>
        </p:txBody>
      </p:sp>
      <p:cxnSp>
        <p:nvCxnSpPr>
          <p:cNvPr id="8" name="Rechte verbindingslijn 7"/>
          <p:cNvCxnSpPr>
            <a:stCxn id="14" idx="2"/>
            <a:endCxn id="26" idx="2"/>
          </p:cNvCxnSpPr>
          <p:nvPr/>
        </p:nvCxnSpPr>
        <p:spPr>
          <a:xfrm flipH="1" flipV="1">
            <a:off x="6703707" y="1848228"/>
            <a:ext cx="90701" cy="1501116"/>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Rechte verbindingslijn 18"/>
          <p:cNvCxnSpPr/>
          <p:nvPr/>
        </p:nvCxnSpPr>
        <p:spPr>
          <a:xfrm flipV="1">
            <a:off x="7183269" y="4007338"/>
            <a:ext cx="0" cy="46138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Rechte verbindingslijn met pijl 20"/>
          <p:cNvCxnSpPr/>
          <p:nvPr/>
        </p:nvCxnSpPr>
        <p:spPr>
          <a:xfrm>
            <a:off x="7781202" y="1834225"/>
            <a:ext cx="0" cy="1791619"/>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2" name="Tekstvak 21"/>
          <p:cNvSpPr txBox="1"/>
          <p:nvPr/>
        </p:nvSpPr>
        <p:spPr>
          <a:xfrm>
            <a:off x="7827772" y="3545673"/>
            <a:ext cx="1460611" cy="461665"/>
          </a:xfrm>
          <a:prstGeom prst="rect">
            <a:avLst/>
          </a:prstGeom>
          <a:noFill/>
        </p:spPr>
        <p:txBody>
          <a:bodyPr wrap="square" rtlCol="0">
            <a:spAutoFit/>
          </a:bodyPr>
          <a:lstStyle/>
          <a:p>
            <a:r>
              <a:rPr lang="nl-NL" b="1" i="1" dirty="0" smtClean="0">
                <a:solidFill>
                  <a:srgbClr val="FF0000"/>
                </a:solidFill>
              </a:rPr>
              <a:t>F</a:t>
            </a:r>
            <a:r>
              <a:rPr lang="nl-NL" sz="1800" b="1" i="1" dirty="0" smtClean="0">
                <a:solidFill>
                  <a:srgbClr val="FF0000"/>
                </a:solidFill>
              </a:rPr>
              <a:t>H </a:t>
            </a:r>
            <a:r>
              <a:rPr lang="nl-NL" sz="1800" b="1" dirty="0" smtClean="0">
                <a:solidFill>
                  <a:srgbClr val="FF0000"/>
                </a:solidFill>
              </a:rPr>
              <a:t>= 200 N</a:t>
            </a:r>
            <a:endParaRPr lang="nl-NL" sz="1800" b="1" dirty="0">
              <a:solidFill>
                <a:srgbClr val="FF0000"/>
              </a:solidFill>
            </a:endParaRPr>
          </a:p>
        </p:txBody>
      </p:sp>
      <p:sp>
        <p:nvSpPr>
          <p:cNvPr id="25" name="Tekstvak 24"/>
          <p:cNvSpPr txBox="1"/>
          <p:nvPr/>
        </p:nvSpPr>
        <p:spPr>
          <a:xfrm>
            <a:off x="6070135" y="3874710"/>
            <a:ext cx="1225964" cy="461665"/>
          </a:xfrm>
          <a:prstGeom prst="rect">
            <a:avLst/>
          </a:prstGeom>
          <a:noFill/>
        </p:spPr>
        <p:txBody>
          <a:bodyPr wrap="square" rtlCol="0">
            <a:spAutoFit/>
          </a:bodyPr>
          <a:lstStyle/>
          <a:p>
            <a:r>
              <a:rPr lang="nl-NL" b="1" i="1" dirty="0" err="1" smtClean="0">
                <a:solidFill>
                  <a:srgbClr val="FF0000"/>
                </a:solidFill>
              </a:rPr>
              <a:t>F</a:t>
            </a:r>
            <a:r>
              <a:rPr lang="nl-NL" sz="1800" b="1" i="1" dirty="0" err="1" smtClean="0">
                <a:solidFill>
                  <a:srgbClr val="FF0000"/>
                </a:solidFill>
              </a:rPr>
              <a:t>z</a:t>
            </a:r>
            <a:r>
              <a:rPr lang="nl-NL" sz="1800" b="1" i="1" dirty="0" smtClean="0">
                <a:solidFill>
                  <a:srgbClr val="FF0000"/>
                </a:solidFill>
              </a:rPr>
              <a:t> </a:t>
            </a:r>
            <a:r>
              <a:rPr lang="nl-NL" sz="1800" b="1" dirty="0" smtClean="0">
                <a:solidFill>
                  <a:srgbClr val="FF0000"/>
                </a:solidFill>
              </a:rPr>
              <a:t>= 50 N</a:t>
            </a:r>
            <a:endParaRPr lang="nl-NL" sz="1800" b="1" dirty="0">
              <a:solidFill>
                <a:srgbClr val="FF0000"/>
              </a:solidFill>
            </a:endParaRPr>
          </a:p>
        </p:txBody>
      </p:sp>
      <p:sp>
        <p:nvSpPr>
          <p:cNvPr id="24" name="Rechthoek 23"/>
          <p:cNvSpPr/>
          <p:nvPr/>
        </p:nvSpPr>
        <p:spPr>
          <a:xfrm>
            <a:off x="7093037" y="3244351"/>
            <a:ext cx="180471" cy="762987"/>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23" name="Rechte verbindingslijn met pijl 22"/>
          <p:cNvCxnSpPr/>
          <p:nvPr/>
        </p:nvCxnSpPr>
        <p:spPr>
          <a:xfrm flipH="1">
            <a:off x="7183269" y="3477221"/>
            <a:ext cx="928" cy="397744"/>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 name="Ovaal 3"/>
          <p:cNvSpPr/>
          <p:nvPr/>
        </p:nvSpPr>
        <p:spPr>
          <a:xfrm>
            <a:off x="7146132" y="3322014"/>
            <a:ext cx="97803" cy="9780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6" name="Ovaal 25"/>
          <p:cNvSpPr/>
          <p:nvPr/>
        </p:nvSpPr>
        <p:spPr>
          <a:xfrm>
            <a:off x="6703707" y="1309480"/>
            <a:ext cx="1077495" cy="1077495"/>
          </a:xfrm>
          <a:prstGeom prst="ellipse">
            <a:avLst/>
          </a:prstGeom>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mtClean="0"/>
              <a:t> </a:t>
            </a:r>
            <a:endParaRPr lang="nl-NL"/>
          </a:p>
        </p:txBody>
      </p:sp>
      <p:cxnSp>
        <p:nvCxnSpPr>
          <p:cNvPr id="35" name="Rechte verbindingslijn 34"/>
          <p:cNvCxnSpPr>
            <a:stCxn id="24" idx="0"/>
            <a:endCxn id="33" idx="2"/>
          </p:cNvCxnSpPr>
          <p:nvPr/>
        </p:nvCxnSpPr>
        <p:spPr>
          <a:xfrm flipH="1" flipV="1">
            <a:off x="6843982" y="1848227"/>
            <a:ext cx="339291" cy="1396124"/>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33" name="Ovaal 32"/>
          <p:cNvSpPr/>
          <p:nvPr/>
        </p:nvSpPr>
        <p:spPr>
          <a:xfrm>
            <a:off x="6843982" y="1461853"/>
            <a:ext cx="772748" cy="772748"/>
          </a:xfrm>
          <a:prstGeom prst="ellipse">
            <a:avLst/>
          </a:prstGeom>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mtClean="0"/>
              <a:t> </a:t>
            </a:r>
            <a:endParaRPr lang="nl-NL"/>
          </a:p>
        </p:txBody>
      </p:sp>
      <p:sp>
        <p:nvSpPr>
          <p:cNvPr id="27" name="Rechthoek 26"/>
          <p:cNvSpPr/>
          <p:nvPr/>
        </p:nvSpPr>
        <p:spPr>
          <a:xfrm>
            <a:off x="7152218" y="1114801"/>
            <a:ext cx="205242" cy="898494"/>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28" name="Rechte verbindingslijn met pijl 27"/>
          <p:cNvCxnSpPr/>
          <p:nvPr/>
        </p:nvCxnSpPr>
        <p:spPr>
          <a:xfrm>
            <a:off x="7244549" y="2013295"/>
            <a:ext cx="10290" cy="580412"/>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7" name="Rechte verbindingslijn 16"/>
          <p:cNvCxnSpPr/>
          <p:nvPr/>
        </p:nvCxnSpPr>
        <p:spPr>
          <a:xfrm flipH="1">
            <a:off x="6158877" y="1101908"/>
            <a:ext cx="2191039" cy="0"/>
          </a:xfrm>
          <a:prstGeom prst="line">
            <a:avLst/>
          </a:prstGeom>
          <a:ln w="571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29" name="Ovaal 28"/>
          <p:cNvSpPr/>
          <p:nvPr/>
        </p:nvSpPr>
        <p:spPr>
          <a:xfrm>
            <a:off x="7200088" y="1828887"/>
            <a:ext cx="97803" cy="9780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30" name="Rechte verbindingslijn 29"/>
          <p:cNvCxnSpPr>
            <a:stCxn id="14" idx="6"/>
            <a:endCxn id="33" idx="6"/>
          </p:cNvCxnSpPr>
          <p:nvPr/>
        </p:nvCxnSpPr>
        <p:spPr>
          <a:xfrm flipV="1">
            <a:off x="7567156" y="1848227"/>
            <a:ext cx="49574" cy="150111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31" name="Tekstvak 30"/>
          <p:cNvSpPr txBox="1"/>
          <p:nvPr/>
        </p:nvSpPr>
        <p:spPr>
          <a:xfrm>
            <a:off x="7683389" y="1695857"/>
            <a:ext cx="1508525" cy="461665"/>
          </a:xfrm>
          <a:prstGeom prst="rect">
            <a:avLst/>
          </a:prstGeom>
          <a:noFill/>
        </p:spPr>
        <p:txBody>
          <a:bodyPr wrap="square" rtlCol="0">
            <a:spAutoFit/>
          </a:bodyPr>
          <a:lstStyle/>
          <a:p>
            <a:r>
              <a:rPr lang="nl-NL" b="1" i="1" dirty="0" err="1" smtClean="0">
                <a:solidFill>
                  <a:srgbClr val="FF0000"/>
                </a:solidFill>
              </a:rPr>
              <a:t>F</a:t>
            </a:r>
            <a:r>
              <a:rPr lang="nl-NL" sz="1800" b="1" i="1" dirty="0" err="1" smtClean="0">
                <a:solidFill>
                  <a:srgbClr val="FF0000"/>
                </a:solidFill>
              </a:rPr>
              <a:t>z</a:t>
            </a:r>
            <a:r>
              <a:rPr lang="nl-NL" sz="1800" b="1" i="1" dirty="0" smtClean="0">
                <a:solidFill>
                  <a:srgbClr val="FF0000"/>
                </a:solidFill>
              </a:rPr>
              <a:t> </a:t>
            </a:r>
            <a:r>
              <a:rPr lang="nl-NL" sz="1800" b="1" dirty="0" smtClean="0">
                <a:solidFill>
                  <a:srgbClr val="FF0000"/>
                </a:solidFill>
              </a:rPr>
              <a:t>= 2x50 N</a:t>
            </a:r>
            <a:endParaRPr lang="nl-NL" sz="1800" b="1" dirty="0">
              <a:solidFill>
                <a:srgbClr val="FF0000"/>
              </a:solidFill>
            </a:endParaRPr>
          </a:p>
        </p:txBody>
      </p:sp>
    </p:spTree>
    <p:extLst>
      <p:ext uri="{BB962C8B-B14F-4D97-AF65-F5344CB8AC3E}">
        <p14:creationId xmlns:p14="http://schemas.microsoft.com/office/powerpoint/2010/main" val="110184404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voettekst 5"/>
          <p:cNvSpPr>
            <a:spLocks noGrp="1"/>
          </p:cNvSpPr>
          <p:nvPr>
            <p:ph type="ftr" sz="quarter" idx="11"/>
          </p:nvPr>
        </p:nvSpPr>
        <p:spPr/>
        <p:txBody>
          <a:bodyPr/>
          <a:lstStyle/>
          <a:p>
            <a:r>
              <a:rPr lang="nl-NL"/>
              <a:t>G.Hoeksema Rietveld Lyceum Doetinchem</a:t>
            </a:r>
          </a:p>
        </p:txBody>
      </p:sp>
      <p:sp>
        <p:nvSpPr>
          <p:cNvPr id="6" name="Tijdelijke aanduiding voor dianummer 6"/>
          <p:cNvSpPr>
            <a:spLocks noGrp="1"/>
          </p:cNvSpPr>
          <p:nvPr>
            <p:ph type="sldNum" sz="quarter" idx="12"/>
          </p:nvPr>
        </p:nvSpPr>
        <p:spPr>
          <a:xfrm>
            <a:off x="6577264" y="6248400"/>
            <a:ext cx="1905000" cy="457200"/>
          </a:xfrm>
        </p:spPr>
        <p:txBody>
          <a:bodyPr/>
          <a:lstStyle/>
          <a:p>
            <a:fld id="{72147780-0E19-4C61-831D-767214E90231}" type="slidenum">
              <a:rPr lang="nl-NL"/>
              <a:pPr/>
              <a:t>37</a:t>
            </a:fld>
            <a:endParaRPr lang="nl-NL" dirty="0"/>
          </a:p>
        </p:txBody>
      </p:sp>
      <p:sp>
        <p:nvSpPr>
          <p:cNvPr id="13315" name="Rectangle 3"/>
          <p:cNvSpPr>
            <a:spLocks noGrp="1" noChangeArrowheads="1"/>
          </p:cNvSpPr>
          <p:nvPr>
            <p:ph type="body" sz="half" idx="2"/>
          </p:nvPr>
        </p:nvSpPr>
        <p:spPr>
          <a:xfrm>
            <a:off x="409074" y="1557337"/>
            <a:ext cx="6137642" cy="4535455"/>
          </a:xfrm>
          <a:ln>
            <a:noFill/>
          </a:ln>
        </p:spPr>
        <p:txBody>
          <a:bodyPr/>
          <a:lstStyle/>
          <a:p>
            <a:r>
              <a:rPr lang="nl-NL" sz="2800" b="1" dirty="0" smtClean="0">
                <a:solidFill>
                  <a:srgbClr val="0000FF"/>
                </a:solidFill>
              </a:rPr>
              <a:t>Een takel </a:t>
            </a:r>
            <a:r>
              <a:rPr lang="nl-NL" sz="2800" b="1" dirty="0">
                <a:solidFill>
                  <a:srgbClr val="0000FF"/>
                </a:solidFill>
              </a:rPr>
              <a:t/>
            </a:r>
            <a:br>
              <a:rPr lang="nl-NL" sz="2800" b="1" dirty="0">
                <a:solidFill>
                  <a:srgbClr val="0000FF"/>
                </a:solidFill>
              </a:rPr>
            </a:br>
            <a:r>
              <a:rPr lang="nl-NL" sz="2800" b="1" dirty="0" smtClean="0">
                <a:solidFill>
                  <a:srgbClr val="0000FF"/>
                </a:solidFill>
              </a:rPr>
              <a:t>(van één los en twee vaste katrollen)</a:t>
            </a:r>
          </a:p>
          <a:p>
            <a:r>
              <a:rPr lang="nl-NL" sz="2800" dirty="0" smtClean="0"/>
              <a:t>We gaan de piano 50 cm optillen.</a:t>
            </a:r>
            <a:endParaRPr lang="nl-NL" sz="2800" dirty="0"/>
          </a:p>
          <a:p>
            <a:pPr marL="514350" indent="-514350">
              <a:buFont typeface="+mj-lt"/>
              <a:buAutoNum type="alphaUcPeriod" startAt="3"/>
            </a:pPr>
            <a:r>
              <a:rPr lang="nl-NL" sz="2800" b="1" i="1" dirty="0" smtClean="0"/>
              <a:t>Hoe groot is de kracht op het plafond?</a:t>
            </a:r>
          </a:p>
          <a:p>
            <a:pPr marL="0" indent="0">
              <a:buNone/>
            </a:pPr>
            <a:r>
              <a:rPr lang="en-US" sz="2800" b="1" i="1" dirty="0" smtClean="0"/>
              <a:t>Je kunt </a:t>
            </a:r>
            <a:r>
              <a:rPr lang="en-US" sz="2800" b="1" i="1" dirty="0" err="1" smtClean="0"/>
              <a:t>naar</a:t>
            </a:r>
            <a:r>
              <a:rPr lang="en-US" sz="2800" b="1" i="1" dirty="0" smtClean="0"/>
              <a:t> de </a:t>
            </a:r>
            <a:r>
              <a:rPr lang="en-US" sz="2800" b="1" i="1" dirty="0" err="1" smtClean="0"/>
              <a:t>bovenste</a:t>
            </a:r>
            <a:r>
              <a:rPr lang="en-US" sz="2800" b="1" i="1" dirty="0" smtClean="0"/>
              <a:t> </a:t>
            </a:r>
            <a:r>
              <a:rPr lang="en-US" sz="2800" b="1" i="1" dirty="0" err="1" smtClean="0"/>
              <a:t>katrollen</a:t>
            </a:r>
            <a:r>
              <a:rPr lang="en-US" sz="2800" b="1" i="1" dirty="0" smtClean="0"/>
              <a:t> </a:t>
            </a:r>
            <a:r>
              <a:rPr lang="en-US" sz="2800" b="1" i="1" dirty="0" err="1" smtClean="0"/>
              <a:t>kijken</a:t>
            </a:r>
            <a:r>
              <a:rPr lang="en-US" sz="2800" b="1" i="1" dirty="0" smtClean="0"/>
              <a:t>: </a:t>
            </a:r>
            <a:r>
              <a:rPr lang="el-GR" b="1" i="1" dirty="0">
                <a:solidFill>
                  <a:srgbClr val="0000FF"/>
                </a:solidFill>
              </a:rPr>
              <a:t>Σ</a:t>
            </a:r>
            <a:r>
              <a:rPr lang="nl-NL" b="1" i="1" dirty="0" err="1">
                <a:solidFill>
                  <a:srgbClr val="0000FF"/>
                </a:solidFill>
              </a:rPr>
              <a:t>F</a:t>
            </a:r>
            <a:r>
              <a:rPr lang="nl-NL" sz="2000" b="1" i="1" dirty="0" err="1">
                <a:solidFill>
                  <a:srgbClr val="0000FF"/>
                </a:solidFill>
              </a:rPr>
              <a:t>omhoog</a:t>
            </a:r>
            <a:r>
              <a:rPr lang="nl-NL" b="1" i="1" dirty="0">
                <a:solidFill>
                  <a:srgbClr val="0000FF"/>
                </a:solidFill>
              </a:rPr>
              <a:t> =</a:t>
            </a:r>
            <a:r>
              <a:rPr lang="el-GR" b="1" i="1" dirty="0">
                <a:solidFill>
                  <a:srgbClr val="0000FF"/>
                </a:solidFill>
              </a:rPr>
              <a:t>Σ</a:t>
            </a:r>
            <a:r>
              <a:rPr lang="nl-NL" b="1" i="1" dirty="0" err="1">
                <a:solidFill>
                  <a:srgbClr val="0000FF"/>
                </a:solidFill>
              </a:rPr>
              <a:t>F</a:t>
            </a:r>
            <a:r>
              <a:rPr lang="nl-NL" sz="2000" b="1" i="1" dirty="0" err="1">
                <a:solidFill>
                  <a:srgbClr val="0000FF"/>
                </a:solidFill>
              </a:rPr>
              <a:t>omlaag</a:t>
            </a:r>
            <a:endParaRPr lang="en-US" sz="2000" b="1" i="1" dirty="0" smtClean="0"/>
          </a:p>
          <a:p>
            <a:pPr marL="0" indent="0">
              <a:buNone/>
            </a:pPr>
            <a:r>
              <a:rPr lang="nl-NL" sz="2800" b="1" i="1" dirty="0">
                <a:solidFill>
                  <a:srgbClr val="0000FF"/>
                </a:solidFill>
              </a:rPr>
              <a:t>F</a:t>
            </a:r>
            <a:r>
              <a:rPr lang="nl-NL" sz="1800" b="1" i="1" dirty="0">
                <a:solidFill>
                  <a:srgbClr val="0000FF"/>
                </a:solidFill>
              </a:rPr>
              <a:t>P</a:t>
            </a:r>
            <a:r>
              <a:rPr lang="nl-NL" sz="2800" b="1" i="1" dirty="0">
                <a:solidFill>
                  <a:srgbClr val="0000FF"/>
                </a:solidFill>
              </a:rPr>
              <a:t> </a:t>
            </a:r>
            <a:r>
              <a:rPr lang="nl-NL" sz="2800" b="1" dirty="0">
                <a:solidFill>
                  <a:srgbClr val="0000FF"/>
                </a:solidFill>
              </a:rPr>
              <a:t>= </a:t>
            </a:r>
            <a:r>
              <a:rPr lang="nl-NL" sz="2800" b="1" i="1" dirty="0" err="1" smtClean="0">
                <a:solidFill>
                  <a:srgbClr val="0000FF"/>
                </a:solidFill>
              </a:rPr>
              <a:t>F</a:t>
            </a:r>
            <a:r>
              <a:rPr lang="nl-NL" sz="1800" b="1" i="1" dirty="0" err="1" smtClean="0">
                <a:solidFill>
                  <a:srgbClr val="0000FF"/>
                </a:solidFill>
              </a:rPr>
              <a:t>groene</a:t>
            </a:r>
            <a:r>
              <a:rPr lang="nl-NL" sz="1800" b="1" i="1" dirty="0" smtClean="0">
                <a:solidFill>
                  <a:srgbClr val="0000FF"/>
                </a:solidFill>
              </a:rPr>
              <a:t> stang </a:t>
            </a:r>
            <a:r>
              <a:rPr lang="nl-NL" sz="2800" b="1" dirty="0" smtClean="0">
                <a:solidFill>
                  <a:srgbClr val="0000FF"/>
                </a:solidFill>
              </a:rPr>
              <a:t>= 2x50 + 4x200 = 900 N</a:t>
            </a:r>
          </a:p>
          <a:p>
            <a:pPr marL="0" indent="0">
              <a:buNone/>
            </a:pPr>
            <a:r>
              <a:rPr lang="en-US" sz="2800" b="1" i="1" dirty="0">
                <a:solidFill>
                  <a:srgbClr val="0000FF"/>
                </a:solidFill>
              </a:rPr>
              <a:t> </a:t>
            </a:r>
            <a:r>
              <a:rPr lang="en-US" sz="2800" b="1" i="1" dirty="0" smtClean="0">
                <a:solidFill>
                  <a:srgbClr val="0000FF"/>
                </a:solidFill>
              </a:rPr>
              <a:t>                 2 </a:t>
            </a:r>
            <a:r>
              <a:rPr lang="en-US" sz="2800" b="1" i="1" dirty="0" err="1" smtClean="0">
                <a:solidFill>
                  <a:srgbClr val="0000FF"/>
                </a:solidFill>
              </a:rPr>
              <a:t>katrollen</a:t>
            </a:r>
            <a:r>
              <a:rPr lang="en-US" sz="2800" b="1" i="1" dirty="0" smtClean="0">
                <a:solidFill>
                  <a:srgbClr val="0000FF"/>
                </a:solidFill>
              </a:rPr>
              <a:t> en 4 </a:t>
            </a:r>
            <a:r>
              <a:rPr lang="en-US" sz="2800" b="1" dirty="0" smtClean="0">
                <a:solidFill>
                  <a:srgbClr val="0000FF"/>
                </a:solidFill>
              </a:rPr>
              <a:t>x</a:t>
            </a:r>
            <a:r>
              <a:rPr lang="en-US" sz="2800" b="1" i="1" dirty="0" smtClean="0">
                <a:solidFill>
                  <a:srgbClr val="0000FF"/>
                </a:solidFill>
              </a:rPr>
              <a:t> </a:t>
            </a:r>
            <a:r>
              <a:rPr lang="nl-NL" sz="2800" b="1" i="1" dirty="0" smtClean="0">
                <a:solidFill>
                  <a:srgbClr val="0000FF"/>
                </a:solidFill>
              </a:rPr>
              <a:t>F</a:t>
            </a:r>
            <a:r>
              <a:rPr lang="nl-NL" sz="1800" b="1" i="1" dirty="0" smtClean="0">
                <a:solidFill>
                  <a:srgbClr val="0000FF"/>
                </a:solidFill>
              </a:rPr>
              <a:t>S</a:t>
            </a:r>
            <a:r>
              <a:rPr lang="nl-NL" sz="2800" b="1" i="1" dirty="0" smtClean="0">
                <a:solidFill>
                  <a:srgbClr val="0000FF"/>
                </a:solidFill>
              </a:rPr>
              <a:t> </a:t>
            </a:r>
            <a:endParaRPr lang="nl-NL" sz="2800" b="1" i="1" dirty="0" smtClean="0"/>
          </a:p>
        </p:txBody>
      </p:sp>
      <p:pic>
        <p:nvPicPr>
          <p:cNvPr id="13316" name="Picture 4" descr="rietveld lyceum"/>
          <p:cNvPicPr>
            <a:picLocks noGrp="1" noChangeAspect="1" noChangeArrowheads="1"/>
          </p:cNvPicPr>
          <p:nvPr>
            <p:ph type="clipArt" sz="half" idx="1"/>
          </p:nvPr>
        </p:nvPicPr>
        <p:blipFill>
          <a:blip r:embed="rId2">
            <a:extLst>
              <a:ext uri="{28A0092B-C50C-407E-A947-70E740481C1C}">
                <a14:useLocalDpi xmlns:a14="http://schemas.microsoft.com/office/drawing/2010/main" val="0"/>
              </a:ext>
            </a:extLst>
          </a:blip>
          <a:srcRect/>
          <a:stretch>
            <a:fillRect/>
          </a:stretch>
        </p:blipFill>
        <p:spPr>
          <a:xfrm>
            <a:off x="304800" y="228600"/>
            <a:ext cx="1600200" cy="795338"/>
          </a:xfrm>
        </p:spPr>
      </p:pic>
      <p:sp>
        <p:nvSpPr>
          <p:cNvPr id="13356" name="Rectangle 44"/>
          <p:cNvSpPr>
            <a:spLocks noChangeArrowheads="1"/>
          </p:cNvSpPr>
          <p:nvPr/>
        </p:nvSpPr>
        <p:spPr bwMode="auto">
          <a:xfrm>
            <a:off x="2057400" y="595313"/>
            <a:ext cx="4673600" cy="987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nl-NL" sz="4400" dirty="0" smtClean="0">
                <a:solidFill>
                  <a:schemeClr val="tx2"/>
                </a:solidFill>
              </a:rPr>
              <a:t>Katrollen</a:t>
            </a:r>
            <a:endParaRPr lang="nl-NL" sz="4400" dirty="0">
              <a:solidFill>
                <a:schemeClr val="tx2"/>
              </a:solidFill>
            </a:endParaRPr>
          </a:p>
        </p:txBody>
      </p:sp>
      <p:sp>
        <p:nvSpPr>
          <p:cNvPr id="2" name="Vrije vorm 1"/>
          <p:cNvSpPr/>
          <p:nvPr/>
        </p:nvSpPr>
        <p:spPr>
          <a:xfrm>
            <a:off x="6868046" y="4404806"/>
            <a:ext cx="485775" cy="1131887"/>
          </a:xfrm>
          <a:custGeom>
            <a:avLst/>
            <a:gdLst>
              <a:gd name="connsiteX0" fmla="*/ 723900 w 723900"/>
              <a:gd name="connsiteY0" fmla="*/ 1704975 h 1704975"/>
              <a:gd name="connsiteX1" fmla="*/ 723900 w 723900"/>
              <a:gd name="connsiteY1" fmla="*/ 9525 h 1704975"/>
              <a:gd name="connsiteX2" fmla="*/ 285750 w 723900"/>
              <a:gd name="connsiteY2" fmla="*/ 0 h 1704975"/>
              <a:gd name="connsiteX3" fmla="*/ 238125 w 723900"/>
              <a:gd name="connsiteY3" fmla="*/ 676275 h 1704975"/>
              <a:gd name="connsiteX4" fmla="*/ 0 w 723900"/>
              <a:gd name="connsiteY4" fmla="*/ 781050 h 1704975"/>
              <a:gd name="connsiteX5" fmla="*/ 0 w 723900"/>
              <a:gd name="connsiteY5" fmla="*/ 885825 h 1704975"/>
              <a:gd name="connsiteX6" fmla="*/ 257175 w 723900"/>
              <a:gd name="connsiteY6" fmla="*/ 885825 h 1704975"/>
              <a:gd name="connsiteX7" fmla="*/ 257175 w 723900"/>
              <a:gd name="connsiteY7" fmla="*/ 1704975 h 1704975"/>
              <a:gd name="connsiteX8" fmla="*/ 723900 w 723900"/>
              <a:gd name="connsiteY8" fmla="*/ 1704975 h 1704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23900" h="1704975">
                <a:moveTo>
                  <a:pt x="723900" y="1704975"/>
                </a:moveTo>
                <a:lnTo>
                  <a:pt x="723900" y="9525"/>
                </a:lnTo>
                <a:lnTo>
                  <a:pt x="285750" y="0"/>
                </a:lnTo>
                <a:lnTo>
                  <a:pt x="238125" y="676275"/>
                </a:lnTo>
                <a:lnTo>
                  <a:pt x="0" y="781050"/>
                </a:lnTo>
                <a:lnTo>
                  <a:pt x="0" y="885825"/>
                </a:lnTo>
                <a:lnTo>
                  <a:pt x="257175" y="885825"/>
                </a:lnTo>
                <a:lnTo>
                  <a:pt x="257175" y="1704975"/>
                </a:lnTo>
                <a:lnTo>
                  <a:pt x="723900" y="1704975"/>
                </a:lnTo>
                <a:close/>
              </a:path>
            </a:pathLst>
          </a:custGeom>
          <a:solidFill>
            <a:schemeClr val="accent5">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12" name="Rechte verbindingslijn met pijl 11"/>
          <p:cNvCxnSpPr/>
          <p:nvPr/>
        </p:nvCxnSpPr>
        <p:spPr>
          <a:xfrm>
            <a:off x="7198485" y="5055492"/>
            <a:ext cx="0" cy="1059681"/>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6" name="Tekstvak 15"/>
          <p:cNvSpPr txBox="1"/>
          <p:nvPr/>
        </p:nvSpPr>
        <p:spPr>
          <a:xfrm>
            <a:off x="6634041" y="6016199"/>
            <a:ext cx="1423211" cy="461665"/>
          </a:xfrm>
          <a:prstGeom prst="rect">
            <a:avLst/>
          </a:prstGeom>
          <a:noFill/>
        </p:spPr>
        <p:txBody>
          <a:bodyPr wrap="square" rtlCol="0">
            <a:spAutoFit/>
          </a:bodyPr>
          <a:lstStyle/>
          <a:p>
            <a:r>
              <a:rPr lang="nl-NL" b="1" i="1" dirty="0" err="1" smtClean="0">
                <a:solidFill>
                  <a:srgbClr val="FF0000"/>
                </a:solidFill>
              </a:rPr>
              <a:t>F</a:t>
            </a:r>
            <a:r>
              <a:rPr lang="nl-NL" sz="1800" b="1" i="1" dirty="0" err="1" smtClean="0">
                <a:solidFill>
                  <a:srgbClr val="FF0000"/>
                </a:solidFill>
              </a:rPr>
              <a:t>z</a:t>
            </a:r>
            <a:r>
              <a:rPr lang="nl-NL" sz="1800" b="1" i="1" dirty="0" smtClean="0">
                <a:solidFill>
                  <a:srgbClr val="FF0000"/>
                </a:solidFill>
              </a:rPr>
              <a:t> </a:t>
            </a:r>
            <a:r>
              <a:rPr lang="nl-NL" sz="1800" b="1" dirty="0" smtClean="0">
                <a:solidFill>
                  <a:srgbClr val="FF0000"/>
                </a:solidFill>
              </a:rPr>
              <a:t>= 550 N</a:t>
            </a:r>
            <a:endParaRPr lang="nl-NL" sz="1800" b="1" dirty="0">
              <a:solidFill>
                <a:srgbClr val="FF0000"/>
              </a:solidFill>
            </a:endParaRPr>
          </a:p>
        </p:txBody>
      </p:sp>
      <p:sp>
        <p:nvSpPr>
          <p:cNvPr id="14" name="Ovaal 13"/>
          <p:cNvSpPr/>
          <p:nvPr/>
        </p:nvSpPr>
        <p:spPr>
          <a:xfrm>
            <a:off x="6794408" y="2962970"/>
            <a:ext cx="772748" cy="772748"/>
          </a:xfrm>
          <a:prstGeom prst="ellipse">
            <a:avLst/>
          </a:prstGeom>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mtClean="0"/>
              <a:t> </a:t>
            </a:r>
            <a:endParaRPr lang="nl-NL"/>
          </a:p>
        </p:txBody>
      </p:sp>
      <p:cxnSp>
        <p:nvCxnSpPr>
          <p:cNvPr id="8" name="Rechte verbindingslijn 7"/>
          <p:cNvCxnSpPr>
            <a:stCxn id="14" idx="2"/>
            <a:endCxn id="26" idx="2"/>
          </p:cNvCxnSpPr>
          <p:nvPr/>
        </p:nvCxnSpPr>
        <p:spPr>
          <a:xfrm flipH="1" flipV="1">
            <a:off x="6703707" y="1848228"/>
            <a:ext cx="90701" cy="1501116"/>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Rechte verbindingslijn 18"/>
          <p:cNvCxnSpPr/>
          <p:nvPr/>
        </p:nvCxnSpPr>
        <p:spPr>
          <a:xfrm flipV="1">
            <a:off x="7183269" y="4007338"/>
            <a:ext cx="0" cy="46138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Rechte verbindingslijn met pijl 20"/>
          <p:cNvCxnSpPr/>
          <p:nvPr/>
        </p:nvCxnSpPr>
        <p:spPr>
          <a:xfrm>
            <a:off x="7781202" y="1834225"/>
            <a:ext cx="0" cy="1791619"/>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2" name="Tekstvak 21"/>
          <p:cNvSpPr txBox="1"/>
          <p:nvPr/>
        </p:nvSpPr>
        <p:spPr>
          <a:xfrm>
            <a:off x="7827772" y="3545673"/>
            <a:ext cx="1460611" cy="461665"/>
          </a:xfrm>
          <a:prstGeom prst="rect">
            <a:avLst/>
          </a:prstGeom>
          <a:noFill/>
        </p:spPr>
        <p:txBody>
          <a:bodyPr wrap="square" rtlCol="0">
            <a:spAutoFit/>
          </a:bodyPr>
          <a:lstStyle/>
          <a:p>
            <a:r>
              <a:rPr lang="nl-NL" b="1" i="1" dirty="0" smtClean="0">
                <a:solidFill>
                  <a:srgbClr val="FF0000"/>
                </a:solidFill>
              </a:rPr>
              <a:t>F</a:t>
            </a:r>
            <a:r>
              <a:rPr lang="nl-NL" sz="1800" b="1" i="1" dirty="0" smtClean="0">
                <a:solidFill>
                  <a:srgbClr val="FF0000"/>
                </a:solidFill>
              </a:rPr>
              <a:t>H </a:t>
            </a:r>
            <a:r>
              <a:rPr lang="nl-NL" sz="1800" b="1" dirty="0" smtClean="0">
                <a:solidFill>
                  <a:srgbClr val="FF0000"/>
                </a:solidFill>
              </a:rPr>
              <a:t>= 200 N</a:t>
            </a:r>
            <a:endParaRPr lang="nl-NL" sz="1800" b="1" dirty="0">
              <a:solidFill>
                <a:srgbClr val="FF0000"/>
              </a:solidFill>
            </a:endParaRPr>
          </a:p>
        </p:txBody>
      </p:sp>
      <p:sp>
        <p:nvSpPr>
          <p:cNvPr id="25" name="Tekstvak 24"/>
          <p:cNvSpPr txBox="1"/>
          <p:nvPr/>
        </p:nvSpPr>
        <p:spPr>
          <a:xfrm>
            <a:off x="6070135" y="3874710"/>
            <a:ext cx="1225964" cy="461665"/>
          </a:xfrm>
          <a:prstGeom prst="rect">
            <a:avLst/>
          </a:prstGeom>
          <a:noFill/>
        </p:spPr>
        <p:txBody>
          <a:bodyPr wrap="square" rtlCol="0">
            <a:spAutoFit/>
          </a:bodyPr>
          <a:lstStyle/>
          <a:p>
            <a:r>
              <a:rPr lang="nl-NL" b="1" i="1" dirty="0" err="1" smtClean="0">
                <a:solidFill>
                  <a:srgbClr val="FF0000"/>
                </a:solidFill>
              </a:rPr>
              <a:t>F</a:t>
            </a:r>
            <a:r>
              <a:rPr lang="nl-NL" sz="1800" b="1" i="1" dirty="0" err="1" smtClean="0">
                <a:solidFill>
                  <a:srgbClr val="FF0000"/>
                </a:solidFill>
              </a:rPr>
              <a:t>z</a:t>
            </a:r>
            <a:r>
              <a:rPr lang="nl-NL" sz="1800" b="1" i="1" dirty="0" smtClean="0">
                <a:solidFill>
                  <a:srgbClr val="FF0000"/>
                </a:solidFill>
              </a:rPr>
              <a:t> </a:t>
            </a:r>
            <a:r>
              <a:rPr lang="nl-NL" sz="1800" b="1" dirty="0" smtClean="0">
                <a:solidFill>
                  <a:srgbClr val="FF0000"/>
                </a:solidFill>
              </a:rPr>
              <a:t>= 50 N</a:t>
            </a:r>
            <a:endParaRPr lang="nl-NL" sz="1800" b="1" dirty="0">
              <a:solidFill>
                <a:srgbClr val="FF0000"/>
              </a:solidFill>
            </a:endParaRPr>
          </a:p>
        </p:txBody>
      </p:sp>
      <p:sp>
        <p:nvSpPr>
          <p:cNvPr id="24" name="Rechthoek 23"/>
          <p:cNvSpPr/>
          <p:nvPr/>
        </p:nvSpPr>
        <p:spPr>
          <a:xfrm>
            <a:off x="7093037" y="3244351"/>
            <a:ext cx="180471" cy="762987"/>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23" name="Rechte verbindingslijn met pijl 22"/>
          <p:cNvCxnSpPr/>
          <p:nvPr/>
        </p:nvCxnSpPr>
        <p:spPr>
          <a:xfrm flipH="1">
            <a:off x="7183269" y="3477221"/>
            <a:ext cx="928" cy="397744"/>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 name="Ovaal 3"/>
          <p:cNvSpPr/>
          <p:nvPr/>
        </p:nvSpPr>
        <p:spPr>
          <a:xfrm>
            <a:off x="7146132" y="3322014"/>
            <a:ext cx="97803" cy="9780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6" name="Ovaal 25"/>
          <p:cNvSpPr/>
          <p:nvPr/>
        </p:nvSpPr>
        <p:spPr>
          <a:xfrm>
            <a:off x="6703707" y="1309480"/>
            <a:ext cx="1077495" cy="1077495"/>
          </a:xfrm>
          <a:prstGeom prst="ellipse">
            <a:avLst/>
          </a:prstGeom>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mtClean="0"/>
              <a:t> </a:t>
            </a:r>
            <a:endParaRPr lang="nl-NL"/>
          </a:p>
        </p:txBody>
      </p:sp>
      <p:cxnSp>
        <p:nvCxnSpPr>
          <p:cNvPr id="35" name="Rechte verbindingslijn 34"/>
          <p:cNvCxnSpPr>
            <a:stCxn id="24" idx="0"/>
            <a:endCxn id="33" idx="2"/>
          </p:cNvCxnSpPr>
          <p:nvPr/>
        </p:nvCxnSpPr>
        <p:spPr>
          <a:xfrm flipH="1" flipV="1">
            <a:off x="6843982" y="1848227"/>
            <a:ext cx="339291" cy="1396124"/>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33" name="Ovaal 32"/>
          <p:cNvSpPr/>
          <p:nvPr/>
        </p:nvSpPr>
        <p:spPr>
          <a:xfrm>
            <a:off x="6843982" y="1461853"/>
            <a:ext cx="772748" cy="772748"/>
          </a:xfrm>
          <a:prstGeom prst="ellipse">
            <a:avLst/>
          </a:prstGeom>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mtClean="0"/>
              <a:t> </a:t>
            </a:r>
            <a:endParaRPr lang="nl-NL"/>
          </a:p>
        </p:txBody>
      </p:sp>
      <p:sp>
        <p:nvSpPr>
          <p:cNvPr id="27" name="Rechthoek 26"/>
          <p:cNvSpPr/>
          <p:nvPr/>
        </p:nvSpPr>
        <p:spPr>
          <a:xfrm>
            <a:off x="7152218" y="1114801"/>
            <a:ext cx="205242" cy="898494"/>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28" name="Rechte verbindingslijn met pijl 27"/>
          <p:cNvCxnSpPr>
            <a:endCxn id="26" idx="4"/>
          </p:cNvCxnSpPr>
          <p:nvPr/>
        </p:nvCxnSpPr>
        <p:spPr>
          <a:xfrm flipH="1">
            <a:off x="7242455" y="2013295"/>
            <a:ext cx="2094" cy="373680"/>
          </a:xfrm>
          <a:prstGeom prst="straightConnector1">
            <a:avLst/>
          </a:prstGeom>
          <a:ln w="38100">
            <a:solidFill>
              <a:srgbClr val="0000FF"/>
            </a:solidFill>
            <a:tailEnd type="arrow"/>
          </a:ln>
        </p:spPr>
        <p:style>
          <a:lnRef idx="1">
            <a:schemeClr val="accent1"/>
          </a:lnRef>
          <a:fillRef idx="0">
            <a:schemeClr val="accent1"/>
          </a:fillRef>
          <a:effectRef idx="0">
            <a:schemeClr val="accent1"/>
          </a:effectRef>
          <a:fontRef idx="minor">
            <a:schemeClr val="tx1"/>
          </a:fontRef>
        </p:style>
      </p:cxnSp>
      <p:cxnSp>
        <p:nvCxnSpPr>
          <p:cNvPr id="17" name="Rechte verbindingslijn 16"/>
          <p:cNvCxnSpPr/>
          <p:nvPr/>
        </p:nvCxnSpPr>
        <p:spPr>
          <a:xfrm flipH="1">
            <a:off x="6158877" y="1101908"/>
            <a:ext cx="2191039" cy="0"/>
          </a:xfrm>
          <a:prstGeom prst="line">
            <a:avLst/>
          </a:prstGeom>
          <a:ln w="571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29" name="Ovaal 28"/>
          <p:cNvSpPr/>
          <p:nvPr/>
        </p:nvSpPr>
        <p:spPr>
          <a:xfrm>
            <a:off x="7200088" y="1828887"/>
            <a:ext cx="97803" cy="9780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30" name="Rechte verbindingslijn 29"/>
          <p:cNvCxnSpPr>
            <a:stCxn id="14" idx="6"/>
            <a:endCxn id="33" idx="6"/>
          </p:cNvCxnSpPr>
          <p:nvPr/>
        </p:nvCxnSpPr>
        <p:spPr>
          <a:xfrm flipV="1">
            <a:off x="7567156" y="1848227"/>
            <a:ext cx="49574" cy="150111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31" name="Tekstvak 30"/>
          <p:cNvSpPr txBox="1"/>
          <p:nvPr/>
        </p:nvSpPr>
        <p:spPr>
          <a:xfrm>
            <a:off x="7683389" y="1695857"/>
            <a:ext cx="1508525" cy="461665"/>
          </a:xfrm>
          <a:prstGeom prst="rect">
            <a:avLst/>
          </a:prstGeom>
          <a:noFill/>
        </p:spPr>
        <p:txBody>
          <a:bodyPr wrap="square" rtlCol="0">
            <a:spAutoFit/>
          </a:bodyPr>
          <a:lstStyle/>
          <a:p>
            <a:r>
              <a:rPr lang="nl-NL" b="1" i="1" dirty="0" err="1" smtClean="0">
                <a:solidFill>
                  <a:srgbClr val="FF0000"/>
                </a:solidFill>
              </a:rPr>
              <a:t>F</a:t>
            </a:r>
            <a:r>
              <a:rPr lang="nl-NL" sz="1800" b="1" i="1" dirty="0" err="1" smtClean="0">
                <a:solidFill>
                  <a:srgbClr val="FF0000"/>
                </a:solidFill>
              </a:rPr>
              <a:t>z</a:t>
            </a:r>
            <a:r>
              <a:rPr lang="nl-NL" sz="1800" b="1" i="1" dirty="0" smtClean="0">
                <a:solidFill>
                  <a:srgbClr val="FF0000"/>
                </a:solidFill>
              </a:rPr>
              <a:t> </a:t>
            </a:r>
            <a:r>
              <a:rPr lang="nl-NL" sz="1800" b="1" dirty="0" smtClean="0">
                <a:solidFill>
                  <a:srgbClr val="FF0000"/>
                </a:solidFill>
              </a:rPr>
              <a:t>= 2x50 N</a:t>
            </a:r>
            <a:endParaRPr lang="nl-NL" sz="1800" b="1" dirty="0">
              <a:solidFill>
                <a:srgbClr val="FF0000"/>
              </a:solidFill>
            </a:endParaRPr>
          </a:p>
        </p:txBody>
      </p:sp>
      <p:cxnSp>
        <p:nvCxnSpPr>
          <p:cNvPr id="32" name="Rechte verbindingslijn met pijl 31"/>
          <p:cNvCxnSpPr/>
          <p:nvPr/>
        </p:nvCxnSpPr>
        <p:spPr>
          <a:xfrm>
            <a:off x="6720153" y="1926690"/>
            <a:ext cx="10290" cy="580412"/>
          </a:xfrm>
          <a:prstGeom prst="straightConnector1">
            <a:avLst/>
          </a:prstGeom>
          <a:ln w="38100">
            <a:solidFill>
              <a:srgbClr val="0000FF"/>
            </a:solidFill>
            <a:tailEnd type="arrow"/>
          </a:ln>
        </p:spPr>
        <p:style>
          <a:lnRef idx="1">
            <a:schemeClr val="accent1"/>
          </a:lnRef>
          <a:fillRef idx="0">
            <a:schemeClr val="accent1"/>
          </a:fillRef>
          <a:effectRef idx="0">
            <a:schemeClr val="accent1"/>
          </a:effectRef>
          <a:fontRef idx="minor">
            <a:schemeClr val="tx1"/>
          </a:fontRef>
        </p:style>
      </p:cxnSp>
      <p:cxnSp>
        <p:nvCxnSpPr>
          <p:cNvPr id="34" name="Rechte verbindingslijn met pijl 33"/>
          <p:cNvCxnSpPr/>
          <p:nvPr/>
        </p:nvCxnSpPr>
        <p:spPr>
          <a:xfrm>
            <a:off x="7787734" y="2013295"/>
            <a:ext cx="10290" cy="580412"/>
          </a:xfrm>
          <a:prstGeom prst="straightConnector1">
            <a:avLst/>
          </a:prstGeom>
          <a:ln w="38100">
            <a:solidFill>
              <a:srgbClr val="0000FF"/>
            </a:solidFill>
            <a:tailEnd type="arrow"/>
          </a:ln>
        </p:spPr>
        <p:style>
          <a:lnRef idx="1">
            <a:schemeClr val="accent1"/>
          </a:lnRef>
          <a:fillRef idx="0">
            <a:schemeClr val="accent1"/>
          </a:fillRef>
          <a:effectRef idx="0">
            <a:schemeClr val="accent1"/>
          </a:effectRef>
          <a:fontRef idx="minor">
            <a:schemeClr val="tx1"/>
          </a:fontRef>
        </p:style>
      </p:cxnSp>
      <p:cxnSp>
        <p:nvCxnSpPr>
          <p:cNvPr id="36" name="Rechte verbindingslijn met pijl 35"/>
          <p:cNvCxnSpPr/>
          <p:nvPr/>
        </p:nvCxnSpPr>
        <p:spPr>
          <a:xfrm flipH="1">
            <a:off x="7591943" y="2013295"/>
            <a:ext cx="26348" cy="585491"/>
          </a:xfrm>
          <a:prstGeom prst="straightConnector1">
            <a:avLst/>
          </a:prstGeom>
          <a:ln w="38100">
            <a:solidFill>
              <a:srgbClr val="0000FF"/>
            </a:solidFill>
            <a:tailEnd type="arrow"/>
          </a:ln>
        </p:spPr>
        <p:style>
          <a:lnRef idx="1">
            <a:schemeClr val="accent1"/>
          </a:lnRef>
          <a:fillRef idx="0">
            <a:schemeClr val="accent1"/>
          </a:fillRef>
          <a:effectRef idx="0">
            <a:schemeClr val="accent1"/>
          </a:effectRef>
          <a:fontRef idx="minor">
            <a:schemeClr val="tx1"/>
          </a:fontRef>
        </p:style>
      </p:cxnSp>
      <p:cxnSp>
        <p:nvCxnSpPr>
          <p:cNvPr id="37" name="Rechte verbindingslijn met pijl 36"/>
          <p:cNvCxnSpPr/>
          <p:nvPr/>
        </p:nvCxnSpPr>
        <p:spPr>
          <a:xfrm>
            <a:off x="6868063" y="2000513"/>
            <a:ext cx="145564" cy="580412"/>
          </a:xfrm>
          <a:prstGeom prst="straightConnector1">
            <a:avLst/>
          </a:prstGeom>
          <a:ln w="38100">
            <a:solidFill>
              <a:srgbClr val="0000FF"/>
            </a:solidFill>
            <a:tailEnd type="arrow"/>
          </a:ln>
        </p:spPr>
        <p:style>
          <a:lnRef idx="1">
            <a:schemeClr val="accent1"/>
          </a:lnRef>
          <a:fillRef idx="0">
            <a:schemeClr val="accent1"/>
          </a:fillRef>
          <a:effectRef idx="0">
            <a:schemeClr val="accent1"/>
          </a:effectRef>
          <a:fontRef idx="minor">
            <a:schemeClr val="tx1"/>
          </a:fontRef>
        </p:style>
      </p:cxnSp>
      <p:cxnSp>
        <p:nvCxnSpPr>
          <p:cNvPr id="38" name="Rechte verbindingslijn met pijl 37"/>
          <p:cNvCxnSpPr/>
          <p:nvPr/>
        </p:nvCxnSpPr>
        <p:spPr>
          <a:xfrm flipH="1" flipV="1">
            <a:off x="7242454" y="421105"/>
            <a:ext cx="2095" cy="1407782"/>
          </a:xfrm>
          <a:prstGeom prst="straightConnector1">
            <a:avLst/>
          </a:prstGeom>
          <a:ln w="38100">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11" name="Rechthoek 10"/>
          <p:cNvSpPr/>
          <p:nvPr/>
        </p:nvSpPr>
        <p:spPr>
          <a:xfrm>
            <a:off x="2983832" y="5006845"/>
            <a:ext cx="854242" cy="407367"/>
          </a:xfrm>
          <a:prstGeom prst="rect">
            <a:avLst/>
          </a:prstGeom>
          <a:noFill/>
          <a:ln>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9" name="Rechthoek 38"/>
          <p:cNvSpPr/>
          <p:nvPr/>
        </p:nvSpPr>
        <p:spPr>
          <a:xfrm>
            <a:off x="4114800" y="5006845"/>
            <a:ext cx="962526" cy="407367"/>
          </a:xfrm>
          <a:prstGeom prst="rect">
            <a:avLst/>
          </a:prstGeom>
          <a:noFill/>
          <a:ln>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0" name="Rechthoek 39"/>
          <p:cNvSpPr/>
          <p:nvPr/>
        </p:nvSpPr>
        <p:spPr>
          <a:xfrm>
            <a:off x="6535204" y="1291917"/>
            <a:ext cx="1522048" cy="1438117"/>
          </a:xfrm>
          <a:prstGeom prst="rect">
            <a:avLst/>
          </a:prstGeom>
          <a:noFill/>
          <a:ln>
            <a:solidFill>
              <a:srgbClr val="0000FF"/>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1364438304"/>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voettekst 5"/>
          <p:cNvSpPr>
            <a:spLocks noGrp="1"/>
          </p:cNvSpPr>
          <p:nvPr>
            <p:ph type="ftr" sz="quarter" idx="11"/>
          </p:nvPr>
        </p:nvSpPr>
        <p:spPr/>
        <p:txBody>
          <a:bodyPr/>
          <a:lstStyle/>
          <a:p>
            <a:r>
              <a:rPr lang="nl-NL"/>
              <a:t>G.Hoeksema Rietveld Lyceum Doetinchem</a:t>
            </a:r>
          </a:p>
        </p:txBody>
      </p:sp>
      <p:sp>
        <p:nvSpPr>
          <p:cNvPr id="6" name="Tijdelijke aanduiding voor dianummer 6"/>
          <p:cNvSpPr>
            <a:spLocks noGrp="1"/>
          </p:cNvSpPr>
          <p:nvPr>
            <p:ph type="sldNum" sz="quarter" idx="12"/>
          </p:nvPr>
        </p:nvSpPr>
        <p:spPr>
          <a:xfrm>
            <a:off x="6577264" y="6248400"/>
            <a:ext cx="1905000" cy="457200"/>
          </a:xfrm>
        </p:spPr>
        <p:txBody>
          <a:bodyPr/>
          <a:lstStyle/>
          <a:p>
            <a:fld id="{72147780-0E19-4C61-831D-767214E90231}" type="slidenum">
              <a:rPr lang="nl-NL"/>
              <a:pPr/>
              <a:t>38</a:t>
            </a:fld>
            <a:endParaRPr lang="nl-NL" dirty="0"/>
          </a:p>
        </p:txBody>
      </p:sp>
      <p:sp>
        <p:nvSpPr>
          <p:cNvPr id="13315" name="Rectangle 3"/>
          <p:cNvSpPr>
            <a:spLocks noGrp="1" noChangeArrowheads="1"/>
          </p:cNvSpPr>
          <p:nvPr>
            <p:ph type="body" sz="half" idx="2"/>
          </p:nvPr>
        </p:nvSpPr>
        <p:spPr>
          <a:xfrm>
            <a:off x="409074" y="1557337"/>
            <a:ext cx="6137642" cy="4535455"/>
          </a:xfrm>
          <a:ln>
            <a:noFill/>
          </a:ln>
        </p:spPr>
        <p:txBody>
          <a:bodyPr/>
          <a:lstStyle/>
          <a:p>
            <a:r>
              <a:rPr lang="nl-NL" sz="2800" b="1" dirty="0" smtClean="0">
                <a:solidFill>
                  <a:srgbClr val="0000FF"/>
                </a:solidFill>
              </a:rPr>
              <a:t>Een takel </a:t>
            </a:r>
            <a:r>
              <a:rPr lang="nl-NL" sz="2800" b="1" dirty="0">
                <a:solidFill>
                  <a:srgbClr val="0000FF"/>
                </a:solidFill>
              </a:rPr>
              <a:t/>
            </a:r>
            <a:br>
              <a:rPr lang="nl-NL" sz="2800" b="1" dirty="0">
                <a:solidFill>
                  <a:srgbClr val="0000FF"/>
                </a:solidFill>
              </a:rPr>
            </a:br>
            <a:r>
              <a:rPr lang="nl-NL" sz="2800" b="1" dirty="0" smtClean="0">
                <a:solidFill>
                  <a:srgbClr val="0000FF"/>
                </a:solidFill>
              </a:rPr>
              <a:t>(van één los en twee vaste katrollen)</a:t>
            </a:r>
          </a:p>
          <a:p>
            <a:r>
              <a:rPr lang="nl-NL" sz="2800" dirty="0" smtClean="0"/>
              <a:t>We gaan de piano 50 cm optillen.</a:t>
            </a:r>
            <a:endParaRPr lang="nl-NL" sz="2800" dirty="0"/>
          </a:p>
          <a:p>
            <a:pPr marL="514350" indent="-514350">
              <a:buFont typeface="+mj-lt"/>
              <a:buAutoNum type="alphaUcPeriod" startAt="3"/>
            </a:pPr>
            <a:r>
              <a:rPr lang="nl-NL" sz="2800" b="1" i="1" dirty="0" smtClean="0"/>
              <a:t>Hoe groot is de kracht op het plafond?</a:t>
            </a:r>
          </a:p>
          <a:p>
            <a:pPr marL="0" indent="0">
              <a:buNone/>
            </a:pPr>
            <a:r>
              <a:rPr lang="en-US" sz="2800" b="1" i="1" dirty="0" smtClean="0"/>
              <a:t>Je kunt </a:t>
            </a:r>
            <a:r>
              <a:rPr lang="en-US" sz="2800" b="1" i="1" dirty="0" err="1" smtClean="0"/>
              <a:t>naar</a:t>
            </a:r>
            <a:r>
              <a:rPr lang="en-US" sz="2800" b="1" i="1" dirty="0" smtClean="0"/>
              <a:t> de </a:t>
            </a:r>
            <a:r>
              <a:rPr lang="en-US" sz="2800" b="1" i="1" dirty="0" err="1" smtClean="0"/>
              <a:t>externe</a:t>
            </a:r>
            <a:r>
              <a:rPr lang="en-US" sz="2800" b="1" i="1" dirty="0" smtClean="0"/>
              <a:t> </a:t>
            </a:r>
            <a:r>
              <a:rPr lang="en-US" sz="2800" b="1" i="1" dirty="0" err="1" smtClean="0"/>
              <a:t>krachten</a:t>
            </a:r>
            <a:r>
              <a:rPr lang="en-US" sz="2800" b="1" i="1" dirty="0" smtClean="0"/>
              <a:t> op het </a:t>
            </a:r>
            <a:r>
              <a:rPr lang="en-US" sz="2800" b="1" i="1" dirty="0" err="1" smtClean="0"/>
              <a:t>geheel</a:t>
            </a:r>
            <a:r>
              <a:rPr lang="en-US" sz="2800" b="1" i="1" dirty="0" smtClean="0"/>
              <a:t> </a:t>
            </a:r>
            <a:r>
              <a:rPr lang="en-US" sz="2800" b="1" i="1" dirty="0" err="1" smtClean="0"/>
              <a:t>kijken</a:t>
            </a:r>
            <a:r>
              <a:rPr lang="en-US" sz="2800" b="1" i="1" dirty="0" smtClean="0"/>
              <a:t>: </a:t>
            </a:r>
          </a:p>
          <a:p>
            <a:pPr marL="0" indent="0">
              <a:buNone/>
            </a:pPr>
            <a:r>
              <a:rPr lang="nl-NL" sz="2800" b="1" i="1" dirty="0">
                <a:solidFill>
                  <a:srgbClr val="0000FF"/>
                </a:solidFill>
              </a:rPr>
              <a:t>F</a:t>
            </a:r>
            <a:r>
              <a:rPr lang="nl-NL" sz="1800" b="1" i="1" dirty="0">
                <a:solidFill>
                  <a:srgbClr val="0000FF"/>
                </a:solidFill>
              </a:rPr>
              <a:t>P</a:t>
            </a:r>
            <a:r>
              <a:rPr lang="nl-NL" sz="2800" b="1" i="1" dirty="0">
                <a:solidFill>
                  <a:srgbClr val="0000FF"/>
                </a:solidFill>
              </a:rPr>
              <a:t> </a:t>
            </a:r>
            <a:r>
              <a:rPr lang="nl-NL" sz="2800" b="1" dirty="0">
                <a:solidFill>
                  <a:srgbClr val="0000FF"/>
                </a:solidFill>
              </a:rPr>
              <a:t>= </a:t>
            </a:r>
            <a:r>
              <a:rPr lang="nl-NL" sz="2800" b="1" i="1" dirty="0" err="1" smtClean="0">
                <a:solidFill>
                  <a:srgbClr val="0000FF"/>
                </a:solidFill>
              </a:rPr>
              <a:t>F</a:t>
            </a:r>
            <a:r>
              <a:rPr lang="nl-NL" sz="1800" b="1" i="1" dirty="0" err="1" smtClean="0">
                <a:solidFill>
                  <a:srgbClr val="0000FF"/>
                </a:solidFill>
              </a:rPr>
              <a:t>groene</a:t>
            </a:r>
            <a:r>
              <a:rPr lang="nl-NL" sz="1800" b="1" i="1" dirty="0" smtClean="0">
                <a:solidFill>
                  <a:srgbClr val="0000FF"/>
                </a:solidFill>
              </a:rPr>
              <a:t> stang </a:t>
            </a:r>
            <a:r>
              <a:rPr lang="nl-NL" sz="2800" b="1" dirty="0" smtClean="0">
                <a:solidFill>
                  <a:srgbClr val="0000FF"/>
                </a:solidFill>
              </a:rPr>
              <a:t>= 3x50 +200+550=900 N</a:t>
            </a:r>
          </a:p>
          <a:p>
            <a:pPr marL="0" indent="0">
              <a:buNone/>
            </a:pPr>
            <a:r>
              <a:rPr lang="en-US" sz="2800" b="1" i="1" dirty="0">
                <a:solidFill>
                  <a:srgbClr val="0000FF"/>
                </a:solidFill>
              </a:rPr>
              <a:t> </a:t>
            </a:r>
            <a:r>
              <a:rPr lang="en-US" sz="2800" b="1" i="1" dirty="0" smtClean="0">
                <a:solidFill>
                  <a:srgbClr val="0000FF"/>
                </a:solidFill>
              </a:rPr>
              <a:t>                   3 </a:t>
            </a:r>
            <a:r>
              <a:rPr lang="en-US" sz="2800" b="1" i="1" dirty="0" err="1" smtClean="0">
                <a:solidFill>
                  <a:srgbClr val="0000FF"/>
                </a:solidFill>
              </a:rPr>
              <a:t>katrollen</a:t>
            </a:r>
            <a:r>
              <a:rPr lang="en-US" sz="2800" b="1" i="1" dirty="0" smtClean="0">
                <a:solidFill>
                  <a:srgbClr val="0000FF"/>
                </a:solidFill>
              </a:rPr>
              <a:t>, </a:t>
            </a:r>
            <a:r>
              <a:rPr lang="nl-NL" sz="2800" b="1" i="1" dirty="0" smtClean="0">
                <a:solidFill>
                  <a:srgbClr val="0000FF"/>
                </a:solidFill>
              </a:rPr>
              <a:t>F</a:t>
            </a:r>
            <a:r>
              <a:rPr lang="nl-NL" sz="1800" b="1" i="1" dirty="0" smtClean="0">
                <a:solidFill>
                  <a:srgbClr val="0000FF"/>
                </a:solidFill>
              </a:rPr>
              <a:t>H</a:t>
            </a:r>
            <a:r>
              <a:rPr lang="nl-NL" sz="2800" b="1" i="1" dirty="0" smtClean="0">
                <a:solidFill>
                  <a:srgbClr val="0000FF"/>
                </a:solidFill>
              </a:rPr>
              <a:t> </a:t>
            </a:r>
            <a:r>
              <a:rPr lang="en-US" sz="2800" b="1" i="1" dirty="0" smtClean="0">
                <a:solidFill>
                  <a:srgbClr val="0000FF"/>
                </a:solidFill>
              </a:rPr>
              <a:t>en </a:t>
            </a:r>
            <a:r>
              <a:rPr lang="nl-NL" sz="2800" b="1" i="1" dirty="0" smtClean="0">
                <a:solidFill>
                  <a:srgbClr val="0000FF"/>
                </a:solidFill>
              </a:rPr>
              <a:t>F</a:t>
            </a:r>
            <a:r>
              <a:rPr lang="nl-NL" sz="1800" b="1" i="1" dirty="0" smtClean="0">
                <a:solidFill>
                  <a:srgbClr val="0000FF"/>
                </a:solidFill>
              </a:rPr>
              <a:t>Z</a:t>
            </a:r>
            <a:r>
              <a:rPr lang="nl-NL" sz="2800" b="1" i="1" dirty="0" smtClean="0">
                <a:solidFill>
                  <a:srgbClr val="0000FF"/>
                </a:solidFill>
              </a:rPr>
              <a:t> </a:t>
            </a:r>
            <a:r>
              <a:rPr lang="en-US" sz="2800" b="1" i="1" dirty="0" smtClean="0">
                <a:solidFill>
                  <a:srgbClr val="0000FF"/>
                </a:solidFill>
              </a:rPr>
              <a:t> </a:t>
            </a:r>
            <a:endParaRPr lang="nl-NL" sz="2800" b="1" i="1" dirty="0" smtClean="0"/>
          </a:p>
        </p:txBody>
      </p:sp>
      <p:pic>
        <p:nvPicPr>
          <p:cNvPr id="13316" name="Picture 4" descr="rietveld lyceum"/>
          <p:cNvPicPr>
            <a:picLocks noGrp="1" noChangeAspect="1" noChangeArrowheads="1"/>
          </p:cNvPicPr>
          <p:nvPr>
            <p:ph type="clipArt" sz="half" idx="1"/>
          </p:nvPr>
        </p:nvPicPr>
        <p:blipFill>
          <a:blip r:embed="rId2">
            <a:extLst>
              <a:ext uri="{28A0092B-C50C-407E-A947-70E740481C1C}">
                <a14:useLocalDpi xmlns:a14="http://schemas.microsoft.com/office/drawing/2010/main" val="0"/>
              </a:ext>
            </a:extLst>
          </a:blip>
          <a:srcRect/>
          <a:stretch>
            <a:fillRect/>
          </a:stretch>
        </p:blipFill>
        <p:spPr>
          <a:xfrm>
            <a:off x="304800" y="228600"/>
            <a:ext cx="1600200" cy="795338"/>
          </a:xfrm>
        </p:spPr>
      </p:pic>
      <p:sp>
        <p:nvSpPr>
          <p:cNvPr id="13356" name="Rectangle 44"/>
          <p:cNvSpPr>
            <a:spLocks noChangeArrowheads="1"/>
          </p:cNvSpPr>
          <p:nvPr/>
        </p:nvSpPr>
        <p:spPr bwMode="auto">
          <a:xfrm>
            <a:off x="2057400" y="595313"/>
            <a:ext cx="4673600" cy="987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nl-NL" sz="4400" dirty="0" smtClean="0">
                <a:solidFill>
                  <a:schemeClr val="tx2"/>
                </a:solidFill>
              </a:rPr>
              <a:t>Katrollen</a:t>
            </a:r>
            <a:endParaRPr lang="nl-NL" sz="4400" dirty="0">
              <a:solidFill>
                <a:schemeClr val="tx2"/>
              </a:solidFill>
            </a:endParaRPr>
          </a:p>
        </p:txBody>
      </p:sp>
      <p:sp>
        <p:nvSpPr>
          <p:cNvPr id="2" name="Vrije vorm 1"/>
          <p:cNvSpPr/>
          <p:nvPr/>
        </p:nvSpPr>
        <p:spPr>
          <a:xfrm>
            <a:off x="6868046" y="4404806"/>
            <a:ext cx="485775" cy="1131887"/>
          </a:xfrm>
          <a:custGeom>
            <a:avLst/>
            <a:gdLst>
              <a:gd name="connsiteX0" fmla="*/ 723900 w 723900"/>
              <a:gd name="connsiteY0" fmla="*/ 1704975 h 1704975"/>
              <a:gd name="connsiteX1" fmla="*/ 723900 w 723900"/>
              <a:gd name="connsiteY1" fmla="*/ 9525 h 1704975"/>
              <a:gd name="connsiteX2" fmla="*/ 285750 w 723900"/>
              <a:gd name="connsiteY2" fmla="*/ 0 h 1704975"/>
              <a:gd name="connsiteX3" fmla="*/ 238125 w 723900"/>
              <a:gd name="connsiteY3" fmla="*/ 676275 h 1704975"/>
              <a:gd name="connsiteX4" fmla="*/ 0 w 723900"/>
              <a:gd name="connsiteY4" fmla="*/ 781050 h 1704975"/>
              <a:gd name="connsiteX5" fmla="*/ 0 w 723900"/>
              <a:gd name="connsiteY5" fmla="*/ 885825 h 1704975"/>
              <a:gd name="connsiteX6" fmla="*/ 257175 w 723900"/>
              <a:gd name="connsiteY6" fmla="*/ 885825 h 1704975"/>
              <a:gd name="connsiteX7" fmla="*/ 257175 w 723900"/>
              <a:gd name="connsiteY7" fmla="*/ 1704975 h 1704975"/>
              <a:gd name="connsiteX8" fmla="*/ 723900 w 723900"/>
              <a:gd name="connsiteY8" fmla="*/ 1704975 h 1704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23900" h="1704975">
                <a:moveTo>
                  <a:pt x="723900" y="1704975"/>
                </a:moveTo>
                <a:lnTo>
                  <a:pt x="723900" y="9525"/>
                </a:lnTo>
                <a:lnTo>
                  <a:pt x="285750" y="0"/>
                </a:lnTo>
                <a:lnTo>
                  <a:pt x="238125" y="676275"/>
                </a:lnTo>
                <a:lnTo>
                  <a:pt x="0" y="781050"/>
                </a:lnTo>
                <a:lnTo>
                  <a:pt x="0" y="885825"/>
                </a:lnTo>
                <a:lnTo>
                  <a:pt x="257175" y="885825"/>
                </a:lnTo>
                <a:lnTo>
                  <a:pt x="257175" y="1704975"/>
                </a:lnTo>
                <a:lnTo>
                  <a:pt x="723900" y="1704975"/>
                </a:lnTo>
                <a:close/>
              </a:path>
            </a:pathLst>
          </a:custGeom>
          <a:solidFill>
            <a:schemeClr val="accent5">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12" name="Rechte verbindingslijn met pijl 11"/>
          <p:cNvCxnSpPr/>
          <p:nvPr/>
        </p:nvCxnSpPr>
        <p:spPr>
          <a:xfrm>
            <a:off x="7198485" y="5055492"/>
            <a:ext cx="0" cy="1059681"/>
          </a:xfrm>
          <a:prstGeom prst="straightConnector1">
            <a:avLst/>
          </a:prstGeom>
          <a:ln w="38100">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16" name="Tekstvak 15"/>
          <p:cNvSpPr txBox="1"/>
          <p:nvPr/>
        </p:nvSpPr>
        <p:spPr>
          <a:xfrm>
            <a:off x="6634041" y="6016199"/>
            <a:ext cx="1423211" cy="461665"/>
          </a:xfrm>
          <a:prstGeom prst="rect">
            <a:avLst/>
          </a:prstGeom>
          <a:noFill/>
        </p:spPr>
        <p:txBody>
          <a:bodyPr wrap="square" rtlCol="0">
            <a:spAutoFit/>
          </a:bodyPr>
          <a:lstStyle/>
          <a:p>
            <a:r>
              <a:rPr lang="nl-NL" b="1" i="1" dirty="0" err="1" smtClean="0">
                <a:solidFill>
                  <a:srgbClr val="FF0000"/>
                </a:solidFill>
              </a:rPr>
              <a:t>F</a:t>
            </a:r>
            <a:r>
              <a:rPr lang="nl-NL" sz="1800" b="1" i="1" dirty="0" err="1" smtClean="0">
                <a:solidFill>
                  <a:srgbClr val="FF0000"/>
                </a:solidFill>
              </a:rPr>
              <a:t>z</a:t>
            </a:r>
            <a:r>
              <a:rPr lang="nl-NL" sz="1800" b="1" i="1" dirty="0" smtClean="0">
                <a:solidFill>
                  <a:srgbClr val="FF0000"/>
                </a:solidFill>
              </a:rPr>
              <a:t> </a:t>
            </a:r>
            <a:r>
              <a:rPr lang="nl-NL" sz="1800" b="1" dirty="0" smtClean="0">
                <a:solidFill>
                  <a:srgbClr val="FF0000"/>
                </a:solidFill>
              </a:rPr>
              <a:t>= 550 N</a:t>
            </a:r>
            <a:endParaRPr lang="nl-NL" sz="1800" b="1" dirty="0">
              <a:solidFill>
                <a:srgbClr val="FF0000"/>
              </a:solidFill>
            </a:endParaRPr>
          </a:p>
        </p:txBody>
      </p:sp>
      <p:sp>
        <p:nvSpPr>
          <p:cNvPr id="14" name="Ovaal 13"/>
          <p:cNvSpPr/>
          <p:nvPr/>
        </p:nvSpPr>
        <p:spPr>
          <a:xfrm>
            <a:off x="6794408" y="2962970"/>
            <a:ext cx="772748" cy="772748"/>
          </a:xfrm>
          <a:prstGeom prst="ellipse">
            <a:avLst/>
          </a:prstGeom>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mtClean="0"/>
              <a:t> </a:t>
            </a:r>
            <a:endParaRPr lang="nl-NL"/>
          </a:p>
        </p:txBody>
      </p:sp>
      <p:cxnSp>
        <p:nvCxnSpPr>
          <p:cNvPr id="8" name="Rechte verbindingslijn 7"/>
          <p:cNvCxnSpPr>
            <a:stCxn id="14" idx="2"/>
            <a:endCxn id="26" idx="2"/>
          </p:cNvCxnSpPr>
          <p:nvPr/>
        </p:nvCxnSpPr>
        <p:spPr>
          <a:xfrm flipH="1" flipV="1">
            <a:off x="6703707" y="1848228"/>
            <a:ext cx="90701" cy="1501116"/>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Rechte verbindingslijn 18"/>
          <p:cNvCxnSpPr/>
          <p:nvPr/>
        </p:nvCxnSpPr>
        <p:spPr>
          <a:xfrm flipV="1">
            <a:off x="7183269" y="4007338"/>
            <a:ext cx="0" cy="46138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Rechte verbindingslijn met pijl 20"/>
          <p:cNvCxnSpPr/>
          <p:nvPr/>
        </p:nvCxnSpPr>
        <p:spPr>
          <a:xfrm>
            <a:off x="7781202" y="1834225"/>
            <a:ext cx="0" cy="1791619"/>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2" name="Tekstvak 21"/>
          <p:cNvSpPr txBox="1"/>
          <p:nvPr/>
        </p:nvSpPr>
        <p:spPr>
          <a:xfrm>
            <a:off x="7827772" y="3545673"/>
            <a:ext cx="1460611" cy="461665"/>
          </a:xfrm>
          <a:prstGeom prst="rect">
            <a:avLst/>
          </a:prstGeom>
          <a:noFill/>
        </p:spPr>
        <p:txBody>
          <a:bodyPr wrap="square" rtlCol="0">
            <a:spAutoFit/>
          </a:bodyPr>
          <a:lstStyle/>
          <a:p>
            <a:r>
              <a:rPr lang="nl-NL" b="1" i="1" dirty="0" smtClean="0">
                <a:solidFill>
                  <a:srgbClr val="FF0000"/>
                </a:solidFill>
              </a:rPr>
              <a:t>F</a:t>
            </a:r>
            <a:r>
              <a:rPr lang="nl-NL" sz="1800" b="1" i="1" dirty="0" smtClean="0">
                <a:solidFill>
                  <a:srgbClr val="FF0000"/>
                </a:solidFill>
              </a:rPr>
              <a:t>H </a:t>
            </a:r>
            <a:r>
              <a:rPr lang="nl-NL" sz="1800" b="1" dirty="0" smtClean="0">
                <a:solidFill>
                  <a:srgbClr val="FF0000"/>
                </a:solidFill>
              </a:rPr>
              <a:t>= 200 N</a:t>
            </a:r>
            <a:endParaRPr lang="nl-NL" sz="1800" b="1" dirty="0">
              <a:solidFill>
                <a:srgbClr val="FF0000"/>
              </a:solidFill>
            </a:endParaRPr>
          </a:p>
        </p:txBody>
      </p:sp>
      <p:sp>
        <p:nvSpPr>
          <p:cNvPr id="25" name="Tekstvak 24"/>
          <p:cNvSpPr txBox="1"/>
          <p:nvPr/>
        </p:nvSpPr>
        <p:spPr>
          <a:xfrm>
            <a:off x="5985911" y="3622038"/>
            <a:ext cx="1225964" cy="461665"/>
          </a:xfrm>
          <a:prstGeom prst="rect">
            <a:avLst/>
          </a:prstGeom>
          <a:noFill/>
        </p:spPr>
        <p:txBody>
          <a:bodyPr wrap="square" rtlCol="0">
            <a:spAutoFit/>
          </a:bodyPr>
          <a:lstStyle/>
          <a:p>
            <a:r>
              <a:rPr lang="nl-NL" b="1" i="1" dirty="0" err="1" smtClean="0">
                <a:solidFill>
                  <a:srgbClr val="FF0000"/>
                </a:solidFill>
              </a:rPr>
              <a:t>F</a:t>
            </a:r>
            <a:r>
              <a:rPr lang="nl-NL" sz="1800" b="1" i="1" dirty="0" err="1" smtClean="0">
                <a:solidFill>
                  <a:srgbClr val="FF0000"/>
                </a:solidFill>
              </a:rPr>
              <a:t>z</a:t>
            </a:r>
            <a:r>
              <a:rPr lang="nl-NL" sz="1800" b="1" i="1" dirty="0" smtClean="0">
                <a:solidFill>
                  <a:srgbClr val="FF0000"/>
                </a:solidFill>
              </a:rPr>
              <a:t> </a:t>
            </a:r>
            <a:r>
              <a:rPr lang="nl-NL" sz="1800" b="1" dirty="0" smtClean="0">
                <a:solidFill>
                  <a:srgbClr val="FF0000"/>
                </a:solidFill>
              </a:rPr>
              <a:t>= 50 N</a:t>
            </a:r>
            <a:endParaRPr lang="nl-NL" sz="1800" b="1" dirty="0">
              <a:solidFill>
                <a:srgbClr val="FF0000"/>
              </a:solidFill>
            </a:endParaRPr>
          </a:p>
        </p:txBody>
      </p:sp>
      <p:sp>
        <p:nvSpPr>
          <p:cNvPr id="24" name="Rechthoek 23"/>
          <p:cNvSpPr/>
          <p:nvPr/>
        </p:nvSpPr>
        <p:spPr>
          <a:xfrm>
            <a:off x="7093037" y="3244351"/>
            <a:ext cx="180471" cy="762987"/>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23" name="Rechte verbindingslijn met pijl 22"/>
          <p:cNvCxnSpPr/>
          <p:nvPr/>
        </p:nvCxnSpPr>
        <p:spPr>
          <a:xfrm flipH="1">
            <a:off x="7183269" y="3477221"/>
            <a:ext cx="928" cy="397744"/>
          </a:xfrm>
          <a:prstGeom prst="straightConnector1">
            <a:avLst/>
          </a:prstGeom>
          <a:ln w="38100">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4" name="Ovaal 3"/>
          <p:cNvSpPr/>
          <p:nvPr/>
        </p:nvSpPr>
        <p:spPr>
          <a:xfrm>
            <a:off x="7146132" y="3322014"/>
            <a:ext cx="97803" cy="9780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6" name="Ovaal 25"/>
          <p:cNvSpPr/>
          <p:nvPr/>
        </p:nvSpPr>
        <p:spPr>
          <a:xfrm>
            <a:off x="6703707" y="1309480"/>
            <a:ext cx="1077495" cy="1077495"/>
          </a:xfrm>
          <a:prstGeom prst="ellipse">
            <a:avLst/>
          </a:prstGeom>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mtClean="0"/>
              <a:t> </a:t>
            </a:r>
            <a:endParaRPr lang="nl-NL"/>
          </a:p>
        </p:txBody>
      </p:sp>
      <p:cxnSp>
        <p:nvCxnSpPr>
          <p:cNvPr id="35" name="Rechte verbindingslijn 34"/>
          <p:cNvCxnSpPr>
            <a:stCxn id="24" idx="0"/>
            <a:endCxn id="33" idx="2"/>
          </p:cNvCxnSpPr>
          <p:nvPr/>
        </p:nvCxnSpPr>
        <p:spPr>
          <a:xfrm flipH="1" flipV="1">
            <a:off x="6843982" y="1848227"/>
            <a:ext cx="339291" cy="1396124"/>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33" name="Ovaal 32"/>
          <p:cNvSpPr/>
          <p:nvPr/>
        </p:nvSpPr>
        <p:spPr>
          <a:xfrm>
            <a:off x="6843982" y="1461853"/>
            <a:ext cx="772748" cy="772748"/>
          </a:xfrm>
          <a:prstGeom prst="ellipse">
            <a:avLst/>
          </a:prstGeom>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mtClean="0"/>
              <a:t> </a:t>
            </a:r>
            <a:endParaRPr lang="nl-NL"/>
          </a:p>
        </p:txBody>
      </p:sp>
      <p:sp>
        <p:nvSpPr>
          <p:cNvPr id="27" name="Rechthoek 26"/>
          <p:cNvSpPr/>
          <p:nvPr/>
        </p:nvSpPr>
        <p:spPr>
          <a:xfrm>
            <a:off x="7152218" y="1114801"/>
            <a:ext cx="205242" cy="898494"/>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28" name="Rechte verbindingslijn met pijl 27"/>
          <p:cNvCxnSpPr>
            <a:endCxn id="26" idx="4"/>
          </p:cNvCxnSpPr>
          <p:nvPr/>
        </p:nvCxnSpPr>
        <p:spPr>
          <a:xfrm flipH="1">
            <a:off x="7242455" y="2013295"/>
            <a:ext cx="2094" cy="373680"/>
          </a:xfrm>
          <a:prstGeom prst="straightConnector1">
            <a:avLst/>
          </a:prstGeom>
          <a:ln w="38100">
            <a:solidFill>
              <a:srgbClr val="0000FF"/>
            </a:solidFill>
            <a:tailEnd type="arrow"/>
          </a:ln>
        </p:spPr>
        <p:style>
          <a:lnRef idx="1">
            <a:schemeClr val="accent1"/>
          </a:lnRef>
          <a:fillRef idx="0">
            <a:schemeClr val="accent1"/>
          </a:fillRef>
          <a:effectRef idx="0">
            <a:schemeClr val="accent1"/>
          </a:effectRef>
          <a:fontRef idx="minor">
            <a:schemeClr val="tx1"/>
          </a:fontRef>
        </p:style>
      </p:cxnSp>
      <p:cxnSp>
        <p:nvCxnSpPr>
          <p:cNvPr id="17" name="Rechte verbindingslijn 16"/>
          <p:cNvCxnSpPr/>
          <p:nvPr/>
        </p:nvCxnSpPr>
        <p:spPr>
          <a:xfrm flipH="1">
            <a:off x="6158877" y="1101908"/>
            <a:ext cx="2191039" cy="0"/>
          </a:xfrm>
          <a:prstGeom prst="line">
            <a:avLst/>
          </a:prstGeom>
          <a:ln w="571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29" name="Ovaal 28"/>
          <p:cNvSpPr/>
          <p:nvPr/>
        </p:nvSpPr>
        <p:spPr>
          <a:xfrm>
            <a:off x="7200088" y="1828887"/>
            <a:ext cx="97803" cy="9780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30" name="Rechte verbindingslijn 29"/>
          <p:cNvCxnSpPr>
            <a:stCxn id="14" idx="6"/>
            <a:endCxn id="33" idx="6"/>
          </p:cNvCxnSpPr>
          <p:nvPr/>
        </p:nvCxnSpPr>
        <p:spPr>
          <a:xfrm flipV="1">
            <a:off x="7567156" y="1848227"/>
            <a:ext cx="49574" cy="150111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31" name="Tekstvak 30"/>
          <p:cNvSpPr txBox="1"/>
          <p:nvPr/>
        </p:nvSpPr>
        <p:spPr>
          <a:xfrm>
            <a:off x="7683389" y="1695857"/>
            <a:ext cx="1508525" cy="461665"/>
          </a:xfrm>
          <a:prstGeom prst="rect">
            <a:avLst/>
          </a:prstGeom>
          <a:noFill/>
        </p:spPr>
        <p:txBody>
          <a:bodyPr wrap="square" rtlCol="0">
            <a:spAutoFit/>
          </a:bodyPr>
          <a:lstStyle/>
          <a:p>
            <a:r>
              <a:rPr lang="nl-NL" b="1" i="1" dirty="0" err="1" smtClean="0">
                <a:solidFill>
                  <a:srgbClr val="FF0000"/>
                </a:solidFill>
              </a:rPr>
              <a:t>F</a:t>
            </a:r>
            <a:r>
              <a:rPr lang="nl-NL" sz="1800" b="1" i="1" dirty="0" err="1" smtClean="0">
                <a:solidFill>
                  <a:srgbClr val="FF0000"/>
                </a:solidFill>
              </a:rPr>
              <a:t>z</a:t>
            </a:r>
            <a:r>
              <a:rPr lang="nl-NL" sz="1800" b="1" i="1" dirty="0" smtClean="0">
                <a:solidFill>
                  <a:srgbClr val="FF0000"/>
                </a:solidFill>
              </a:rPr>
              <a:t> </a:t>
            </a:r>
            <a:r>
              <a:rPr lang="nl-NL" sz="1800" b="1" dirty="0" smtClean="0">
                <a:solidFill>
                  <a:srgbClr val="FF0000"/>
                </a:solidFill>
              </a:rPr>
              <a:t>= 2x50 N</a:t>
            </a:r>
            <a:endParaRPr lang="nl-NL" sz="1800" b="1" dirty="0">
              <a:solidFill>
                <a:srgbClr val="FF0000"/>
              </a:solidFill>
            </a:endParaRPr>
          </a:p>
        </p:txBody>
      </p:sp>
      <p:cxnSp>
        <p:nvCxnSpPr>
          <p:cNvPr id="34" name="Rechte verbindingslijn met pijl 33"/>
          <p:cNvCxnSpPr/>
          <p:nvPr/>
        </p:nvCxnSpPr>
        <p:spPr>
          <a:xfrm>
            <a:off x="7787734" y="3031808"/>
            <a:ext cx="10290" cy="580412"/>
          </a:xfrm>
          <a:prstGeom prst="straightConnector1">
            <a:avLst/>
          </a:prstGeom>
          <a:ln w="38100">
            <a:solidFill>
              <a:srgbClr val="0000FF"/>
            </a:solidFill>
            <a:tailEnd type="arrow"/>
          </a:ln>
        </p:spPr>
        <p:style>
          <a:lnRef idx="1">
            <a:schemeClr val="accent1"/>
          </a:lnRef>
          <a:fillRef idx="0">
            <a:schemeClr val="accent1"/>
          </a:fillRef>
          <a:effectRef idx="0">
            <a:schemeClr val="accent1"/>
          </a:effectRef>
          <a:fontRef idx="minor">
            <a:schemeClr val="tx1"/>
          </a:fontRef>
        </p:style>
      </p:cxnSp>
      <p:cxnSp>
        <p:nvCxnSpPr>
          <p:cNvPr id="38" name="Rechte verbindingslijn met pijl 37"/>
          <p:cNvCxnSpPr/>
          <p:nvPr/>
        </p:nvCxnSpPr>
        <p:spPr>
          <a:xfrm flipH="1" flipV="1">
            <a:off x="7242454" y="421105"/>
            <a:ext cx="2095" cy="1407782"/>
          </a:xfrm>
          <a:prstGeom prst="straightConnector1">
            <a:avLst/>
          </a:prstGeom>
          <a:ln w="38100">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11" name="Rechthoek 10"/>
          <p:cNvSpPr/>
          <p:nvPr/>
        </p:nvSpPr>
        <p:spPr>
          <a:xfrm>
            <a:off x="2983832" y="4958717"/>
            <a:ext cx="854242" cy="407367"/>
          </a:xfrm>
          <a:prstGeom prst="rect">
            <a:avLst/>
          </a:prstGeom>
          <a:noFill/>
          <a:ln>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0" name="Rechthoek 39"/>
          <p:cNvSpPr/>
          <p:nvPr/>
        </p:nvSpPr>
        <p:spPr>
          <a:xfrm>
            <a:off x="6535204" y="1291917"/>
            <a:ext cx="1429701" cy="4507304"/>
          </a:xfrm>
          <a:prstGeom prst="rect">
            <a:avLst/>
          </a:prstGeom>
          <a:noFill/>
          <a:ln>
            <a:solidFill>
              <a:srgbClr val="0000FF"/>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846759087"/>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voettekst 5"/>
          <p:cNvSpPr>
            <a:spLocks noGrp="1"/>
          </p:cNvSpPr>
          <p:nvPr>
            <p:ph type="ftr" sz="quarter" idx="11"/>
          </p:nvPr>
        </p:nvSpPr>
        <p:spPr/>
        <p:txBody>
          <a:bodyPr/>
          <a:lstStyle/>
          <a:p>
            <a:r>
              <a:rPr lang="nl-NL"/>
              <a:t>G.Hoeksema Rietveld Lyceum Doetinchem</a:t>
            </a:r>
          </a:p>
        </p:txBody>
      </p:sp>
      <p:sp>
        <p:nvSpPr>
          <p:cNvPr id="6" name="Tijdelijke aanduiding voor dianummer 6"/>
          <p:cNvSpPr>
            <a:spLocks noGrp="1"/>
          </p:cNvSpPr>
          <p:nvPr>
            <p:ph type="sldNum" sz="quarter" idx="12"/>
          </p:nvPr>
        </p:nvSpPr>
        <p:spPr>
          <a:xfrm>
            <a:off x="6577264" y="6248400"/>
            <a:ext cx="1905000" cy="457200"/>
          </a:xfrm>
        </p:spPr>
        <p:txBody>
          <a:bodyPr/>
          <a:lstStyle/>
          <a:p>
            <a:fld id="{72147780-0E19-4C61-831D-767214E90231}" type="slidenum">
              <a:rPr lang="nl-NL"/>
              <a:pPr/>
              <a:t>39</a:t>
            </a:fld>
            <a:endParaRPr lang="nl-NL" dirty="0"/>
          </a:p>
        </p:txBody>
      </p:sp>
      <p:sp>
        <p:nvSpPr>
          <p:cNvPr id="13315" name="Rectangle 3"/>
          <p:cNvSpPr>
            <a:spLocks noGrp="1" noChangeArrowheads="1"/>
          </p:cNvSpPr>
          <p:nvPr>
            <p:ph type="body" sz="half" idx="2"/>
          </p:nvPr>
        </p:nvSpPr>
        <p:spPr>
          <a:xfrm>
            <a:off x="409073" y="1557337"/>
            <a:ext cx="7952873" cy="4535455"/>
          </a:xfrm>
          <a:ln>
            <a:noFill/>
          </a:ln>
        </p:spPr>
        <p:txBody>
          <a:bodyPr/>
          <a:lstStyle/>
          <a:p>
            <a:r>
              <a:rPr lang="nl-NL" sz="2800" b="1" i="1" dirty="0" smtClean="0"/>
              <a:t>Voorspel nu de kracht van de hand </a:t>
            </a:r>
            <a:r>
              <a:rPr lang="nl-NL" sz="2800" b="1" i="1" dirty="0"/>
              <a:t> </a:t>
            </a:r>
            <a:r>
              <a:rPr lang="nl-NL" sz="2800" b="1" i="1" dirty="0" smtClean="0"/>
              <a:t>F</a:t>
            </a:r>
            <a:r>
              <a:rPr lang="nl-NL" sz="1800" b="1" i="1" dirty="0" smtClean="0"/>
              <a:t>H</a:t>
            </a:r>
            <a:r>
              <a:rPr lang="nl-NL" sz="2800" b="1" i="1" dirty="0" smtClean="0"/>
              <a:t> vergeleken met de last </a:t>
            </a:r>
            <a:r>
              <a:rPr lang="nl-NL" sz="2800" b="1" i="1" dirty="0"/>
              <a:t> F</a:t>
            </a:r>
            <a:r>
              <a:rPr lang="nl-NL" sz="1800" b="1" i="1" dirty="0"/>
              <a:t>L</a:t>
            </a:r>
            <a:r>
              <a:rPr lang="nl-NL" sz="2800" b="1" i="1" dirty="0"/>
              <a:t> </a:t>
            </a:r>
            <a:r>
              <a:rPr lang="nl-NL" sz="2800" b="1" i="1" dirty="0" smtClean="0"/>
              <a:t>bij de volgende takels:</a:t>
            </a:r>
            <a:br>
              <a:rPr lang="nl-NL" sz="2800" b="1" i="1" dirty="0" smtClean="0"/>
            </a:br>
            <a:r>
              <a:rPr lang="nl-NL" sz="2400" b="1" i="1" dirty="0" smtClean="0"/>
              <a:t>(het gewicht van </a:t>
            </a:r>
            <a:br>
              <a:rPr lang="nl-NL" sz="2400" b="1" i="1" dirty="0" smtClean="0"/>
            </a:br>
            <a:r>
              <a:rPr lang="nl-NL" sz="2400" b="1" i="1" dirty="0" smtClean="0"/>
              <a:t>de katrollen</a:t>
            </a:r>
            <a:br>
              <a:rPr lang="nl-NL" sz="2400" b="1" i="1" dirty="0" smtClean="0"/>
            </a:br>
            <a:r>
              <a:rPr lang="nl-NL" sz="2400" b="1" i="1" dirty="0" smtClean="0"/>
              <a:t>verwaarlozen we)</a:t>
            </a:r>
            <a:br>
              <a:rPr lang="nl-NL" sz="2400" b="1" i="1" dirty="0" smtClean="0"/>
            </a:br>
            <a:r>
              <a:rPr lang="nl-NL" sz="2800" b="1" i="1" dirty="0" smtClean="0"/>
              <a:t/>
            </a:r>
            <a:br>
              <a:rPr lang="nl-NL" sz="2800" b="1" i="1" dirty="0" smtClean="0"/>
            </a:br>
            <a:r>
              <a:rPr lang="nl-NL" sz="2800" b="1" i="1" dirty="0" smtClean="0"/>
              <a:t/>
            </a:r>
            <a:br>
              <a:rPr lang="nl-NL" sz="2800" b="1" i="1" dirty="0" smtClean="0"/>
            </a:br>
            <a:endParaRPr lang="nl-NL" sz="2800" b="1" i="1" dirty="0" smtClean="0"/>
          </a:p>
          <a:p>
            <a:r>
              <a:rPr lang="nl-NL" sz="2800" b="1" i="1" dirty="0" smtClean="0"/>
              <a:t/>
            </a:r>
            <a:br>
              <a:rPr lang="nl-NL" sz="2800" b="1" i="1" dirty="0" smtClean="0"/>
            </a:br>
            <a:r>
              <a:rPr lang="nl-NL" sz="2800" b="1" i="1" dirty="0" smtClean="0"/>
              <a:t/>
            </a:r>
            <a:br>
              <a:rPr lang="nl-NL" sz="2800" b="1" i="1" dirty="0" smtClean="0"/>
            </a:br>
            <a:r>
              <a:rPr lang="nl-NL" sz="2800" b="1" i="1" dirty="0" smtClean="0"/>
              <a:t>                 F</a:t>
            </a:r>
            <a:r>
              <a:rPr lang="nl-NL" sz="1800" b="1" i="1" dirty="0" smtClean="0"/>
              <a:t>H</a:t>
            </a:r>
            <a:r>
              <a:rPr lang="nl-NL" sz="2800" b="1" i="1" dirty="0" smtClean="0"/>
              <a:t> =</a:t>
            </a:r>
          </a:p>
        </p:txBody>
      </p:sp>
      <p:pic>
        <p:nvPicPr>
          <p:cNvPr id="13316" name="Picture 4" descr="rietveld lyceum"/>
          <p:cNvPicPr>
            <a:picLocks noGrp="1" noChangeAspect="1" noChangeArrowheads="1"/>
          </p:cNvPicPr>
          <p:nvPr>
            <p:ph type="clipArt" sz="half" idx="1"/>
          </p:nvPr>
        </p:nvPicPr>
        <p:blipFill>
          <a:blip r:embed="rId2">
            <a:extLst>
              <a:ext uri="{28A0092B-C50C-407E-A947-70E740481C1C}">
                <a14:useLocalDpi xmlns:a14="http://schemas.microsoft.com/office/drawing/2010/main" val="0"/>
              </a:ext>
            </a:extLst>
          </a:blip>
          <a:srcRect/>
          <a:stretch>
            <a:fillRect/>
          </a:stretch>
        </p:blipFill>
        <p:spPr>
          <a:xfrm>
            <a:off x="304800" y="228600"/>
            <a:ext cx="1600200" cy="795338"/>
          </a:xfrm>
        </p:spPr>
      </p:pic>
      <p:sp>
        <p:nvSpPr>
          <p:cNvPr id="13356" name="Rectangle 44"/>
          <p:cNvSpPr>
            <a:spLocks noChangeArrowheads="1"/>
          </p:cNvSpPr>
          <p:nvPr/>
        </p:nvSpPr>
        <p:spPr bwMode="auto">
          <a:xfrm>
            <a:off x="2057400" y="595313"/>
            <a:ext cx="4673600" cy="987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nl-NL" sz="4400" dirty="0" smtClean="0">
                <a:solidFill>
                  <a:schemeClr val="tx2"/>
                </a:solidFill>
              </a:rPr>
              <a:t>Katrollen</a:t>
            </a:r>
            <a:endParaRPr lang="nl-NL" sz="4400" dirty="0">
              <a:solidFill>
                <a:schemeClr val="tx2"/>
              </a:solidFill>
            </a:endParaRPr>
          </a:p>
        </p:txBody>
      </p:sp>
      <p:pic>
        <p:nvPicPr>
          <p:cNvPr id="32" name="Afbeelding 3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98133" y="2390274"/>
            <a:ext cx="5715000" cy="3810000"/>
          </a:xfrm>
          <a:prstGeom prst="rect">
            <a:avLst/>
          </a:prstGeom>
        </p:spPr>
      </p:pic>
    </p:spTree>
    <p:extLst>
      <p:ext uri="{BB962C8B-B14F-4D97-AF65-F5344CB8AC3E}">
        <p14:creationId xmlns:p14="http://schemas.microsoft.com/office/powerpoint/2010/main" val="58217504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voettekst 5"/>
          <p:cNvSpPr>
            <a:spLocks noGrp="1"/>
          </p:cNvSpPr>
          <p:nvPr>
            <p:ph type="ftr" sz="quarter" idx="11"/>
          </p:nvPr>
        </p:nvSpPr>
        <p:spPr/>
        <p:txBody>
          <a:bodyPr/>
          <a:lstStyle/>
          <a:p>
            <a:r>
              <a:rPr lang="nl-NL"/>
              <a:t>G.Hoeksema Rietveld Lyceum Doetinchem</a:t>
            </a:r>
          </a:p>
        </p:txBody>
      </p:sp>
      <p:sp>
        <p:nvSpPr>
          <p:cNvPr id="6" name="Tijdelijke aanduiding voor dianummer 6"/>
          <p:cNvSpPr>
            <a:spLocks noGrp="1"/>
          </p:cNvSpPr>
          <p:nvPr>
            <p:ph type="sldNum" sz="quarter" idx="12"/>
          </p:nvPr>
        </p:nvSpPr>
        <p:spPr/>
        <p:txBody>
          <a:bodyPr/>
          <a:lstStyle/>
          <a:p>
            <a:fld id="{72147780-0E19-4C61-831D-767214E90231}" type="slidenum">
              <a:rPr lang="nl-NL"/>
              <a:pPr/>
              <a:t>4</a:t>
            </a:fld>
            <a:endParaRPr lang="nl-NL"/>
          </a:p>
        </p:txBody>
      </p:sp>
      <p:sp>
        <p:nvSpPr>
          <p:cNvPr id="13315" name="Rectangle 3"/>
          <p:cNvSpPr>
            <a:spLocks noGrp="1" noChangeArrowheads="1"/>
          </p:cNvSpPr>
          <p:nvPr>
            <p:ph type="body" sz="half" idx="2"/>
          </p:nvPr>
        </p:nvSpPr>
        <p:spPr>
          <a:xfrm>
            <a:off x="631825" y="1557338"/>
            <a:ext cx="7597775" cy="4538662"/>
          </a:xfrm>
          <a:ln>
            <a:noFill/>
          </a:ln>
        </p:spPr>
        <p:txBody>
          <a:bodyPr/>
          <a:lstStyle/>
          <a:p>
            <a:endParaRPr lang="nl-NL" sz="2800" dirty="0" smtClean="0"/>
          </a:p>
          <a:p>
            <a:endParaRPr lang="nl-NL" sz="2800" dirty="0"/>
          </a:p>
          <a:p>
            <a:endParaRPr lang="nl-NL" sz="2800" dirty="0" smtClean="0"/>
          </a:p>
          <a:p>
            <a:r>
              <a:rPr lang="nl-NL" sz="2800" dirty="0" smtClean="0"/>
              <a:t>Een piano staat op de vloer: </a:t>
            </a:r>
            <a:br>
              <a:rPr lang="nl-NL" sz="2800" dirty="0" smtClean="0"/>
            </a:br>
            <a:r>
              <a:rPr lang="nl-NL" sz="2800" dirty="0" smtClean="0"/>
              <a:t>het gewicht op de vloer is 550 N =</a:t>
            </a:r>
            <a:r>
              <a:rPr lang="nl-NL" sz="2800" dirty="0" smtClean="0">
                <a:solidFill>
                  <a:srgbClr val="0000FF"/>
                </a:solidFill>
              </a:rPr>
              <a:t> </a:t>
            </a:r>
            <a:r>
              <a:rPr lang="nl-NL" sz="2800" b="1" i="1" dirty="0" smtClean="0">
                <a:solidFill>
                  <a:srgbClr val="0000FF"/>
                </a:solidFill>
              </a:rPr>
              <a:t>G</a:t>
            </a:r>
          </a:p>
          <a:p>
            <a:r>
              <a:rPr lang="nl-NL" sz="2800" b="1" i="1" dirty="0" smtClean="0"/>
              <a:t>Hoe heten de krachten die </a:t>
            </a:r>
            <a:r>
              <a:rPr lang="nl-NL" sz="2800" b="1" i="1" dirty="0" smtClean="0">
                <a:solidFill>
                  <a:schemeClr val="tx2"/>
                </a:solidFill>
              </a:rPr>
              <a:t>op de piano </a:t>
            </a:r>
            <a:r>
              <a:rPr lang="nl-NL" sz="2800" b="1" i="1" dirty="0" smtClean="0"/>
              <a:t>werken? En hoe groot zijn ze?</a:t>
            </a:r>
            <a:endParaRPr lang="nl-NL" sz="2800" b="1" i="1" dirty="0"/>
          </a:p>
          <a:p>
            <a:r>
              <a:rPr lang="nl-NL" sz="2800" b="1" dirty="0" smtClean="0">
                <a:solidFill>
                  <a:srgbClr val="FF0000"/>
                </a:solidFill>
              </a:rPr>
              <a:t>Op de piano zelf werken:</a:t>
            </a:r>
            <a:endParaRPr lang="nl-NL" sz="2800" b="1" dirty="0">
              <a:solidFill>
                <a:srgbClr val="FF0000"/>
              </a:solidFill>
            </a:endParaRPr>
          </a:p>
        </p:txBody>
      </p:sp>
      <p:pic>
        <p:nvPicPr>
          <p:cNvPr id="13316" name="Picture 4" descr="rietveld lyceum"/>
          <p:cNvPicPr>
            <a:picLocks noGrp="1" noChangeAspect="1" noChangeArrowheads="1"/>
          </p:cNvPicPr>
          <p:nvPr>
            <p:ph type="clipArt" sz="half" idx="1"/>
          </p:nvPr>
        </p:nvPicPr>
        <p:blipFill>
          <a:blip r:embed="rId2">
            <a:extLst>
              <a:ext uri="{28A0092B-C50C-407E-A947-70E740481C1C}">
                <a14:useLocalDpi xmlns:a14="http://schemas.microsoft.com/office/drawing/2010/main" val="0"/>
              </a:ext>
            </a:extLst>
          </a:blip>
          <a:srcRect/>
          <a:stretch>
            <a:fillRect/>
          </a:stretch>
        </p:blipFill>
        <p:spPr>
          <a:xfrm>
            <a:off x="304800" y="228600"/>
            <a:ext cx="1600200" cy="795338"/>
          </a:xfrm>
        </p:spPr>
      </p:pic>
      <p:sp>
        <p:nvSpPr>
          <p:cNvPr id="13356" name="Rectangle 44"/>
          <p:cNvSpPr>
            <a:spLocks noChangeArrowheads="1"/>
          </p:cNvSpPr>
          <p:nvPr/>
        </p:nvSpPr>
        <p:spPr bwMode="auto">
          <a:xfrm>
            <a:off x="2057400" y="595313"/>
            <a:ext cx="4673600" cy="987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nl-NL" sz="4400" dirty="0" smtClean="0">
                <a:solidFill>
                  <a:schemeClr val="tx2"/>
                </a:solidFill>
              </a:rPr>
              <a:t>Katrollen</a:t>
            </a:r>
            <a:endParaRPr lang="nl-NL" sz="4400" dirty="0">
              <a:solidFill>
                <a:schemeClr val="tx2"/>
              </a:solidFill>
            </a:endParaRPr>
          </a:p>
        </p:txBody>
      </p:sp>
      <p:sp>
        <p:nvSpPr>
          <p:cNvPr id="2" name="Vrije vorm 1"/>
          <p:cNvSpPr/>
          <p:nvPr/>
        </p:nvSpPr>
        <p:spPr>
          <a:xfrm>
            <a:off x="6972299" y="1697038"/>
            <a:ext cx="485775" cy="1131887"/>
          </a:xfrm>
          <a:custGeom>
            <a:avLst/>
            <a:gdLst>
              <a:gd name="connsiteX0" fmla="*/ 723900 w 723900"/>
              <a:gd name="connsiteY0" fmla="*/ 1704975 h 1704975"/>
              <a:gd name="connsiteX1" fmla="*/ 723900 w 723900"/>
              <a:gd name="connsiteY1" fmla="*/ 9525 h 1704975"/>
              <a:gd name="connsiteX2" fmla="*/ 285750 w 723900"/>
              <a:gd name="connsiteY2" fmla="*/ 0 h 1704975"/>
              <a:gd name="connsiteX3" fmla="*/ 238125 w 723900"/>
              <a:gd name="connsiteY3" fmla="*/ 676275 h 1704975"/>
              <a:gd name="connsiteX4" fmla="*/ 0 w 723900"/>
              <a:gd name="connsiteY4" fmla="*/ 781050 h 1704975"/>
              <a:gd name="connsiteX5" fmla="*/ 0 w 723900"/>
              <a:gd name="connsiteY5" fmla="*/ 885825 h 1704975"/>
              <a:gd name="connsiteX6" fmla="*/ 257175 w 723900"/>
              <a:gd name="connsiteY6" fmla="*/ 885825 h 1704975"/>
              <a:gd name="connsiteX7" fmla="*/ 257175 w 723900"/>
              <a:gd name="connsiteY7" fmla="*/ 1704975 h 1704975"/>
              <a:gd name="connsiteX8" fmla="*/ 723900 w 723900"/>
              <a:gd name="connsiteY8" fmla="*/ 1704975 h 1704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23900" h="1704975">
                <a:moveTo>
                  <a:pt x="723900" y="1704975"/>
                </a:moveTo>
                <a:lnTo>
                  <a:pt x="723900" y="9525"/>
                </a:lnTo>
                <a:lnTo>
                  <a:pt x="285750" y="0"/>
                </a:lnTo>
                <a:lnTo>
                  <a:pt x="238125" y="676275"/>
                </a:lnTo>
                <a:lnTo>
                  <a:pt x="0" y="781050"/>
                </a:lnTo>
                <a:lnTo>
                  <a:pt x="0" y="885825"/>
                </a:lnTo>
                <a:lnTo>
                  <a:pt x="257175" y="885825"/>
                </a:lnTo>
                <a:lnTo>
                  <a:pt x="257175" y="1704975"/>
                </a:lnTo>
                <a:lnTo>
                  <a:pt x="723900" y="1704975"/>
                </a:lnTo>
                <a:close/>
              </a:path>
            </a:pathLst>
          </a:custGeom>
          <a:solidFill>
            <a:schemeClr val="accent5">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4" name="Rechte verbindingslijn 3"/>
          <p:cNvCxnSpPr/>
          <p:nvPr/>
        </p:nvCxnSpPr>
        <p:spPr>
          <a:xfrm flipH="1">
            <a:off x="6731000" y="2864518"/>
            <a:ext cx="1212850" cy="0"/>
          </a:xfrm>
          <a:prstGeom prst="line">
            <a:avLst/>
          </a:prstGeom>
          <a:ln w="571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pic>
        <p:nvPicPr>
          <p:cNvPr id="8" name="Afbeelding 7"/>
          <p:cNvPicPr>
            <a:picLocks noChangeAspect="1"/>
          </p:cNvPicPr>
          <p:nvPr/>
        </p:nvPicPr>
        <p:blipFill>
          <a:blip r:embed="rId3">
            <a:duotone>
              <a:prstClr val="black"/>
              <a:srgbClr val="3399FF">
                <a:tint val="45000"/>
                <a:satMod val="400000"/>
              </a:srgbClr>
            </a:duotone>
            <a:extLst>
              <a:ext uri="{BEBA8EAE-BF5A-486C-A8C5-ECC9F3942E4B}">
                <a14:imgProps xmlns:a14="http://schemas.microsoft.com/office/drawing/2010/main">
                  <a14:imgLayer r:embed="rId4">
                    <a14:imgEffect>
                      <a14:backgroundRemoval t="10000" b="90000" l="10000" r="90000"/>
                    </a14:imgEffect>
                    <a14:imgEffect>
                      <a14:sharpenSoften amount="50000"/>
                    </a14:imgEffect>
                  </a14:imgLayer>
                </a14:imgProps>
              </a:ext>
              <a:ext uri="{28A0092B-C50C-407E-A947-70E740481C1C}">
                <a14:useLocalDpi xmlns:a14="http://schemas.microsoft.com/office/drawing/2010/main" val="0"/>
              </a:ext>
            </a:extLst>
          </a:blip>
          <a:stretch>
            <a:fillRect/>
          </a:stretch>
        </p:blipFill>
        <p:spPr>
          <a:xfrm>
            <a:off x="1104900" y="1197921"/>
            <a:ext cx="1508125" cy="2130120"/>
          </a:xfrm>
          <a:prstGeom prst="rect">
            <a:avLst/>
          </a:prstGeom>
        </p:spPr>
      </p:pic>
      <p:cxnSp>
        <p:nvCxnSpPr>
          <p:cNvPr id="7" name="Rechte verbindingslijn met pijl 6"/>
          <p:cNvCxnSpPr/>
          <p:nvPr/>
        </p:nvCxnSpPr>
        <p:spPr>
          <a:xfrm>
            <a:off x="7308550" y="2840957"/>
            <a:ext cx="0" cy="1059681"/>
          </a:xfrm>
          <a:prstGeom prst="straightConnector1">
            <a:avLst/>
          </a:prstGeom>
          <a:ln w="57150">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9" name="Tekstvak 8"/>
          <p:cNvSpPr txBox="1"/>
          <p:nvPr/>
        </p:nvSpPr>
        <p:spPr>
          <a:xfrm>
            <a:off x="7308550" y="3666874"/>
            <a:ext cx="646744" cy="461665"/>
          </a:xfrm>
          <a:prstGeom prst="rect">
            <a:avLst/>
          </a:prstGeom>
          <a:noFill/>
        </p:spPr>
        <p:txBody>
          <a:bodyPr wrap="square" rtlCol="0">
            <a:spAutoFit/>
          </a:bodyPr>
          <a:lstStyle/>
          <a:p>
            <a:r>
              <a:rPr lang="nl-NL" b="1" i="1" dirty="0" smtClean="0">
                <a:solidFill>
                  <a:srgbClr val="0000FF"/>
                </a:solidFill>
              </a:rPr>
              <a:t>G</a:t>
            </a:r>
            <a:endParaRPr lang="nl-NL" b="1" i="1" dirty="0">
              <a:solidFill>
                <a:srgbClr val="0000FF"/>
              </a:solidFill>
            </a:endParaRPr>
          </a:p>
        </p:txBody>
      </p:sp>
    </p:spTree>
    <p:extLst>
      <p:ext uri="{BB962C8B-B14F-4D97-AF65-F5344CB8AC3E}">
        <p14:creationId xmlns:p14="http://schemas.microsoft.com/office/powerpoint/2010/main" val="1315072688"/>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voettekst 5"/>
          <p:cNvSpPr>
            <a:spLocks noGrp="1"/>
          </p:cNvSpPr>
          <p:nvPr>
            <p:ph type="ftr" sz="quarter" idx="11"/>
          </p:nvPr>
        </p:nvSpPr>
        <p:spPr/>
        <p:txBody>
          <a:bodyPr/>
          <a:lstStyle/>
          <a:p>
            <a:r>
              <a:rPr lang="nl-NL" dirty="0" err="1"/>
              <a:t>G.Hoeksema</a:t>
            </a:r>
            <a:r>
              <a:rPr lang="nl-NL" dirty="0"/>
              <a:t> Rietveld Lyceum Doetinchem</a:t>
            </a:r>
          </a:p>
        </p:txBody>
      </p:sp>
      <p:sp>
        <p:nvSpPr>
          <p:cNvPr id="6" name="Tijdelijke aanduiding voor dianummer 6"/>
          <p:cNvSpPr>
            <a:spLocks noGrp="1"/>
          </p:cNvSpPr>
          <p:nvPr>
            <p:ph type="sldNum" sz="quarter" idx="12"/>
          </p:nvPr>
        </p:nvSpPr>
        <p:spPr>
          <a:xfrm>
            <a:off x="6577264" y="6248400"/>
            <a:ext cx="1905000" cy="457200"/>
          </a:xfrm>
        </p:spPr>
        <p:txBody>
          <a:bodyPr/>
          <a:lstStyle/>
          <a:p>
            <a:fld id="{72147780-0E19-4C61-831D-767214E90231}" type="slidenum">
              <a:rPr lang="nl-NL"/>
              <a:pPr/>
              <a:t>40</a:t>
            </a:fld>
            <a:endParaRPr lang="nl-NL" dirty="0"/>
          </a:p>
        </p:txBody>
      </p:sp>
      <mc:AlternateContent xmlns:mc="http://schemas.openxmlformats.org/markup-compatibility/2006">
        <mc:Choice xmlns:a14="http://schemas.microsoft.com/office/drawing/2010/main" Requires="a14">
          <p:sp>
            <p:nvSpPr>
              <p:cNvPr id="13315" name="Rectangle 3"/>
              <p:cNvSpPr>
                <a:spLocks noGrp="1" noChangeArrowheads="1"/>
              </p:cNvSpPr>
              <p:nvPr>
                <p:ph type="body" sz="half" idx="2"/>
              </p:nvPr>
            </p:nvSpPr>
            <p:spPr>
              <a:xfrm>
                <a:off x="409073" y="1557337"/>
                <a:ext cx="8405828" cy="4747210"/>
              </a:xfrm>
              <a:ln>
                <a:noFill/>
              </a:ln>
            </p:spPr>
            <p:txBody>
              <a:bodyPr/>
              <a:lstStyle/>
              <a:p>
                <a:r>
                  <a:rPr lang="nl-NL" sz="2800" b="1" i="1" dirty="0" smtClean="0"/>
                  <a:t>Voorspel nu de kracht van de hand </a:t>
                </a:r>
                <a:r>
                  <a:rPr lang="nl-NL" sz="2800" b="1" i="1" dirty="0"/>
                  <a:t> </a:t>
                </a:r>
                <a:r>
                  <a:rPr lang="nl-NL" sz="2800" b="1" i="1" dirty="0" smtClean="0"/>
                  <a:t>F</a:t>
                </a:r>
                <a:r>
                  <a:rPr lang="nl-NL" sz="1800" b="1" i="1" dirty="0" smtClean="0"/>
                  <a:t>H</a:t>
                </a:r>
                <a:r>
                  <a:rPr lang="nl-NL" sz="2800" b="1" i="1" dirty="0" smtClean="0"/>
                  <a:t> vergeleken met de last </a:t>
                </a:r>
                <a:r>
                  <a:rPr lang="nl-NL" sz="2800" b="1" i="1" dirty="0"/>
                  <a:t> F</a:t>
                </a:r>
                <a:r>
                  <a:rPr lang="nl-NL" sz="1800" b="1" i="1" dirty="0"/>
                  <a:t>L</a:t>
                </a:r>
                <a:r>
                  <a:rPr lang="nl-NL" sz="2800" b="1" i="1" dirty="0"/>
                  <a:t> </a:t>
                </a:r>
                <a:r>
                  <a:rPr lang="nl-NL" sz="2800" b="1" i="1" dirty="0" smtClean="0"/>
                  <a:t>bij de volgende takels:</a:t>
                </a:r>
                <a:br>
                  <a:rPr lang="nl-NL" sz="2800" b="1" i="1" dirty="0" smtClean="0"/>
                </a:br>
                <a:r>
                  <a:rPr lang="nl-NL" sz="2400" b="1" i="1" dirty="0" smtClean="0"/>
                  <a:t>(het gewicht van </a:t>
                </a:r>
                <a:br>
                  <a:rPr lang="nl-NL" sz="2400" b="1" i="1" dirty="0" smtClean="0"/>
                </a:br>
                <a:r>
                  <a:rPr lang="nl-NL" sz="2400" b="1" i="1" dirty="0" smtClean="0"/>
                  <a:t>de </a:t>
                </a:r>
                <a:r>
                  <a:rPr lang="nl-NL" sz="2400" b="1" i="1" dirty="0" smtClean="0"/>
                  <a:t>katrollen zelf</a:t>
                </a:r>
                <a:r>
                  <a:rPr lang="nl-NL" sz="2400" b="1" i="1" dirty="0" smtClean="0"/>
                  <a:t/>
                </a:r>
                <a:br>
                  <a:rPr lang="nl-NL" sz="2400" b="1" i="1" dirty="0" smtClean="0"/>
                </a:br>
                <a:r>
                  <a:rPr lang="nl-NL" sz="2400" b="1" i="1" dirty="0" smtClean="0"/>
                  <a:t>verwaarlozen we)</a:t>
                </a:r>
                <a:br>
                  <a:rPr lang="nl-NL" sz="2400" b="1" i="1" dirty="0" smtClean="0"/>
                </a:br>
                <a:r>
                  <a:rPr lang="nl-NL" sz="2800" b="1" i="1" dirty="0" smtClean="0"/>
                  <a:t/>
                </a:r>
                <a:br>
                  <a:rPr lang="nl-NL" sz="2800" b="1" i="1" dirty="0" smtClean="0"/>
                </a:br>
                <a:r>
                  <a:rPr lang="nl-NL" sz="2800" b="1" i="1" dirty="0" smtClean="0"/>
                  <a:t/>
                </a:r>
                <a:br>
                  <a:rPr lang="nl-NL" sz="2800" b="1" i="1" dirty="0" smtClean="0"/>
                </a:br>
                <a:endParaRPr lang="nl-NL" sz="2800" b="1" i="1" dirty="0" smtClean="0"/>
              </a:p>
              <a:p>
                <a:pPr marL="0" indent="0">
                  <a:buNone/>
                </a:pPr>
                <a:r>
                  <a:rPr lang="nl-NL" sz="2800" b="1" i="1" dirty="0" smtClean="0"/>
                  <a:t/>
                </a:r>
                <a:br>
                  <a:rPr lang="nl-NL" sz="2800" b="1" i="1" dirty="0" smtClean="0"/>
                </a:br>
                <a:r>
                  <a:rPr lang="nl-NL" sz="2800" b="1" i="1" dirty="0" smtClean="0"/>
                  <a:t/>
                </a:r>
                <a:br>
                  <a:rPr lang="nl-NL" sz="2800" b="1" i="1" dirty="0" smtClean="0"/>
                </a:br>
                <a:r>
                  <a:rPr lang="nl-NL" sz="2800" b="1" i="1" dirty="0" smtClean="0"/>
                  <a:t>   </a:t>
                </a:r>
                <a:r>
                  <a:rPr lang="nl-NL" sz="2800" b="1" i="1" dirty="0" smtClean="0"/>
                  <a:t>                  </a:t>
                </a:r>
                <a:r>
                  <a:rPr lang="nl-NL" sz="2800" b="1" i="1" dirty="0" smtClean="0"/>
                  <a:t>F</a:t>
                </a:r>
                <a:r>
                  <a:rPr lang="nl-NL" sz="1800" b="1" i="1" dirty="0" smtClean="0"/>
                  <a:t>H</a:t>
                </a:r>
                <a:r>
                  <a:rPr lang="nl-NL" sz="2800" b="1" i="1" dirty="0" smtClean="0"/>
                  <a:t> =   F</a:t>
                </a:r>
                <a:r>
                  <a:rPr lang="nl-NL" sz="1800" b="1" i="1" dirty="0" smtClean="0"/>
                  <a:t>L</a:t>
                </a:r>
                <a:r>
                  <a:rPr lang="nl-NL" sz="2800" b="1" i="1" dirty="0" smtClean="0"/>
                  <a:t>     </a:t>
                </a:r>
                <a:r>
                  <a:rPr lang="nl-NL" sz="2800" b="1" dirty="0" smtClean="0"/>
                  <a:t>½</a:t>
                </a:r>
                <a:r>
                  <a:rPr lang="nl-NL" sz="2800" b="1" i="1" dirty="0"/>
                  <a:t> F</a:t>
                </a:r>
                <a:r>
                  <a:rPr lang="nl-NL" sz="1800" b="1" i="1" dirty="0"/>
                  <a:t>L</a:t>
                </a:r>
                <a:r>
                  <a:rPr lang="nl-NL" sz="2800" b="1" i="1" dirty="0"/>
                  <a:t> </a:t>
                </a:r>
                <a:r>
                  <a:rPr lang="nl-NL" sz="2800" b="1" i="1" dirty="0" smtClean="0"/>
                  <a:t>   </a:t>
                </a:r>
                <a:r>
                  <a:rPr lang="nl-NL" sz="2800" b="1" dirty="0" smtClean="0"/>
                  <a:t>⅓</a:t>
                </a:r>
                <a:r>
                  <a:rPr lang="nl-NL" sz="2800" b="1" i="1" dirty="0"/>
                  <a:t> F</a:t>
                </a:r>
                <a:r>
                  <a:rPr lang="nl-NL" sz="1800" b="1" i="1" dirty="0"/>
                  <a:t>L</a:t>
                </a:r>
                <a:r>
                  <a:rPr lang="nl-NL" sz="2800" b="1" i="1" dirty="0"/>
                  <a:t> </a:t>
                </a:r>
                <a:r>
                  <a:rPr lang="nl-NL" sz="2800" b="1" i="1" dirty="0" smtClean="0"/>
                  <a:t>  </a:t>
                </a:r>
                <a:r>
                  <a:rPr lang="nl-NL" sz="2800" b="1" dirty="0" smtClean="0"/>
                  <a:t>¼</a:t>
                </a:r>
                <a:r>
                  <a:rPr lang="nl-NL" sz="2800" b="1" i="1" dirty="0"/>
                  <a:t> F</a:t>
                </a:r>
                <a:r>
                  <a:rPr lang="nl-NL" sz="1800" b="1" i="1" dirty="0"/>
                  <a:t>L</a:t>
                </a:r>
                <a:r>
                  <a:rPr lang="nl-NL" sz="2800" b="1" i="1" dirty="0"/>
                  <a:t> </a:t>
                </a:r>
                <a:r>
                  <a:rPr lang="nl-NL" sz="2800" b="1" i="1" dirty="0" smtClean="0"/>
                  <a:t>     </a:t>
                </a:r>
                <a14:m>
                  <m:oMath xmlns:m="http://schemas.openxmlformats.org/officeDocument/2006/math">
                    <m:f>
                      <m:fPr>
                        <m:type m:val="skw"/>
                        <m:ctrlPr>
                          <a:rPr lang="nl-NL" sz="2000" b="1" i="1" smtClean="0">
                            <a:latin typeface="Cambria Math"/>
                          </a:rPr>
                        </m:ctrlPr>
                      </m:fPr>
                      <m:num>
                        <m:r>
                          <a:rPr lang="nl-NL" sz="2000" b="1" i="1" smtClean="0">
                            <a:latin typeface="Cambria Math"/>
                          </a:rPr>
                          <m:t>𝟏</m:t>
                        </m:r>
                      </m:num>
                      <m:den>
                        <m:r>
                          <a:rPr lang="nl-NL" sz="2000" b="1" i="1" smtClean="0">
                            <a:latin typeface="Cambria Math"/>
                          </a:rPr>
                          <m:t>𝟓</m:t>
                        </m:r>
                      </m:den>
                    </m:f>
                  </m:oMath>
                </a14:m>
                <a:r>
                  <a:rPr lang="nl-NL" sz="2800" b="1" i="1" dirty="0"/>
                  <a:t> F</a:t>
                </a:r>
                <a:r>
                  <a:rPr lang="nl-NL" sz="1800" b="1" i="1" dirty="0"/>
                  <a:t>L</a:t>
                </a:r>
                <a:r>
                  <a:rPr lang="nl-NL" sz="2800" b="1" i="1" dirty="0"/>
                  <a:t> </a:t>
                </a:r>
              </a:p>
            </p:txBody>
          </p:sp>
        </mc:Choice>
        <mc:Fallback>
          <p:sp>
            <p:nvSpPr>
              <p:cNvPr id="13315" name="Rectangle 3"/>
              <p:cNvSpPr>
                <a:spLocks noGrp="1" noRot="1" noChangeAspect="1" noMove="1" noResize="1" noEditPoints="1" noAdjustHandles="1" noChangeArrowheads="1" noChangeShapeType="1" noTextEdit="1"/>
              </p:cNvSpPr>
              <p:nvPr>
                <p:ph type="body" sz="half" idx="2"/>
              </p:nvPr>
            </p:nvSpPr>
            <p:spPr>
              <a:xfrm>
                <a:off x="409073" y="1557337"/>
                <a:ext cx="8405828" cy="4747210"/>
              </a:xfrm>
              <a:blipFill rotWithShape="1">
                <a:blip r:embed="rId2"/>
                <a:stretch>
                  <a:fillRect l="-1233" t="-1284" b="-2311"/>
                </a:stretch>
              </a:blipFill>
              <a:ln>
                <a:noFill/>
              </a:ln>
            </p:spPr>
            <p:txBody>
              <a:bodyPr/>
              <a:lstStyle/>
              <a:p>
                <a:r>
                  <a:rPr lang="nl-NL">
                    <a:noFill/>
                  </a:rPr>
                  <a:t> </a:t>
                </a:r>
              </a:p>
            </p:txBody>
          </p:sp>
        </mc:Fallback>
      </mc:AlternateContent>
      <p:pic>
        <p:nvPicPr>
          <p:cNvPr id="13316" name="Picture 4" descr="rietveld lyceum"/>
          <p:cNvPicPr>
            <a:picLocks noGrp="1" noChangeAspect="1" noChangeArrowheads="1"/>
          </p:cNvPicPr>
          <p:nvPr>
            <p:ph type="clipArt" sz="half" idx="1"/>
          </p:nvPr>
        </p:nvPicPr>
        <p:blipFill>
          <a:blip r:embed="rId3">
            <a:extLst>
              <a:ext uri="{28A0092B-C50C-407E-A947-70E740481C1C}">
                <a14:useLocalDpi xmlns:a14="http://schemas.microsoft.com/office/drawing/2010/main" val="0"/>
              </a:ext>
            </a:extLst>
          </a:blip>
          <a:srcRect/>
          <a:stretch>
            <a:fillRect/>
          </a:stretch>
        </p:blipFill>
        <p:spPr>
          <a:xfrm>
            <a:off x="304800" y="228600"/>
            <a:ext cx="1600200" cy="795338"/>
          </a:xfrm>
        </p:spPr>
      </p:pic>
      <p:sp>
        <p:nvSpPr>
          <p:cNvPr id="13356" name="Rectangle 44"/>
          <p:cNvSpPr>
            <a:spLocks noChangeArrowheads="1"/>
          </p:cNvSpPr>
          <p:nvPr/>
        </p:nvSpPr>
        <p:spPr bwMode="auto">
          <a:xfrm>
            <a:off x="2057400" y="595313"/>
            <a:ext cx="4673600" cy="987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nl-NL" sz="4400" dirty="0" smtClean="0">
                <a:solidFill>
                  <a:schemeClr val="tx2"/>
                </a:solidFill>
              </a:rPr>
              <a:t>Katrollen</a:t>
            </a:r>
            <a:endParaRPr lang="nl-NL" sz="4400" dirty="0">
              <a:solidFill>
                <a:schemeClr val="tx2"/>
              </a:solidFill>
            </a:endParaRPr>
          </a:p>
        </p:txBody>
      </p:sp>
      <p:pic>
        <p:nvPicPr>
          <p:cNvPr id="32" name="Afbeelding 3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099901" y="2390274"/>
            <a:ext cx="5610962" cy="3740641"/>
          </a:xfrm>
          <a:prstGeom prst="rect">
            <a:avLst/>
          </a:prstGeom>
        </p:spPr>
      </p:pic>
    </p:spTree>
    <p:extLst>
      <p:ext uri="{BB962C8B-B14F-4D97-AF65-F5344CB8AC3E}">
        <p14:creationId xmlns:p14="http://schemas.microsoft.com/office/powerpoint/2010/main" val="2178575668"/>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3"/>
          <p:cNvSpPr>
            <a:spLocks noGrp="1" noChangeArrowheads="1"/>
          </p:cNvSpPr>
          <p:nvPr>
            <p:ph type="body" sz="half" idx="2"/>
          </p:nvPr>
        </p:nvSpPr>
        <p:spPr>
          <a:xfrm>
            <a:off x="409072" y="1557337"/>
            <a:ext cx="8595227" cy="4747210"/>
          </a:xfrm>
          <a:ln>
            <a:noFill/>
          </a:ln>
        </p:spPr>
        <p:txBody>
          <a:bodyPr/>
          <a:lstStyle/>
          <a:p>
            <a:r>
              <a:rPr lang="nl-NL" sz="2800" b="1" i="1" dirty="0" smtClean="0"/>
              <a:t>Opmerking 1: In het echt speelt wrijving ook een rol: de kracht door de hand moet daarom bij het optillen iets groter zijn dan de theoretische kracht, maar bij het laten zakken hoef je juist even veel minder kracht met je hand uit te oefenen (omdat de wrijving je helpt).</a:t>
            </a:r>
            <a:r>
              <a:rPr lang="nl-NL" sz="2800" b="1" i="1" dirty="0"/>
              <a:t/>
            </a:r>
            <a:br>
              <a:rPr lang="nl-NL" sz="2800" b="1" i="1" dirty="0"/>
            </a:br>
            <a:r>
              <a:rPr lang="nl-NL" sz="2800" b="1" dirty="0" smtClean="0"/>
              <a:t>Iets vergelijkbaars gebeurt bij een helling:</a:t>
            </a:r>
            <a:br>
              <a:rPr lang="nl-NL" sz="2800" b="1" dirty="0" smtClean="0"/>
            </a:br>
            <a:r>
              <a:rPr lang="nl-NL" sz="2800" b="1" dirty="0" smtClean="0"/>
              <a:t>Zonder wrijving is </a:t>
            </a:r>
            <a:r>
              <a:rPr lang="nl-NL" sz="2800" b="1" i="1" dirty="0">
                <a:solidFill>
                  <a:srgbClr val="0000FF"/>
                </a:solidFill>
              </a:rPr>
              <a:t>F</a:t>
            </a:r>
            <a:r>
              <a:rPr lang="nl-NL" sz="1800" b="1" i="1" dirty="0">
                <a:solidFill>
                  <a:srgbClr val="0000FF"/>
                </a:solidFill>
              </a:rPr>
              <a:t>H </a:t>
            </a:r>
            <a:r>
              <a:rPr lang="nl-NL" sz="2800" b="1" i="1" dirty="0">
                <a:solidFill>
                  <a:srgbClr val="0000FF"/>
                </a:solidFill>
              </a:rPr>
              <a:t>= F</a:t>
            </a:r>
            <a:r>
              <a:rPr lang="nl-NL" sz="1600" b="1" i="1" dirty="0">
                <a:solidFill>
                  <a:srgbClr val="0000FF"/>
                </a:solidFill>
              </a:rPr>
              <a:t>Z</a:t>
            </a:r>
            <a:r>
              <a:rPr lang="nl-NL" sz="1100" b="1" i="1" dirty="0">
                <a:solidFill>
                  <a:srgbClr val="0000FF"/>
                </a:solidFill>
              </a:rPr>
              <a:t>X </a:t>
            </a:r>
            <a:r>
              <a:rPr lang="nl-NL" sz="2800" b="1" dirty="0" smtClean="0"/>
              <a:t>, maar met:</a:t>
            </a:r>
            <a:endParaRPr lang="nl-NL" sz="2800" b="1" i="1" dirty="0" smtClean="0"/>
          </a:p>
        </p:txBody>
      </p:sp>
      <p:pic>
        <p:nvPicPr>
          <p:cNvPr id="13316" name="Picture 4" descr="rietveld lyceum"/>
          <p:cNvPicPr>
            <a:picLocks noGrp="1" noChangeAspect="1" noChangeArrowheads="1"/>
          </p:cNvPicPr>
          <p:nvPr>
            <p:ph type="clipArt" sz="half" idx="1"/>
          </p:nvPr>
        </p:nvPicPr>
        <p:blipFill>
          <a:blip r:embed="rId2">
            <a:extLst>
              <a:ext uri="{28A0092B-C50C-407E-A947-70E740481C1C}">
                <a14:useLocalDpi xmlns:a14="http://schemas.microsoft.com/office/drawing/2010/main" val="0"/>
              </a:ext>
            </a:extLst>
          </a:blip>
          <a:srcRect/>
          <a:stretch>
            <a:fillRect/>
          </a:stretch>
        </p:blipFill>
        <p:spPr>
          <a:xfrm>
            <a:off x="304800" y="228600"/>
            <a:ext cx="1600200" cy="795338"/>
          </a:xfrm>
        </p:spPr>
      </p:pic>
      <p:sp>
        <p:nvSpPr>
          <p:cNvPr id="13356" name="Rectangle 44"/>
          <p:cNvSpPr>
            <a:spLocks noChangeArrowheads="1"/>
          </p:cNvSpPr>
          <p:nvPr/>
        </p:nvSpPr>
        <p:spPr bwMode="auto">
          <a:xfrm>
            <a:off x="2057400" y="595313"/>
            <a:ext cx="4673600" cy="987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nl-NL" sz="4400" dirty="0" smtClean="0">
                <a:solidFill>
                  <a:schemeClr val="tx2"/>
                </a:solidFill>
              </a:rPr>
              <a:t>Katrollen</a:t>
            </a:r>
            <a:endParaRPr lang="nl-NL" sz="4400" dirty="0">
              <a:solidFill>
                <a:schemeClr val="tx2"/>
              </a:solidFill>
            </a:endParaRPr>
          </a:p>
        </p:txBody>
      </p:sp>
      <p:cxnSp>
        <p:nvCxnSpPr>
          <p:cNvPr id="4" name="Rechte verbindingslijn 3"/>
          <p:cNvCxnSpPr/>
          <p:nvPr/>
        </p:nvCxnSpPr>
        <p:spPr>
          <a:xfrm flipV="1">
            <a:off x="1182624" y="5023104"/>
            <a:ext cx="2340864" cy="120700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Rechthoek 6"/>
          <p:cNvSpPr/>
          <p:nvPr/>
        </p:nvSpPr>
        <p:spPr>
          <a:xfrm rot="19962884">
            <a:off x="1755648" y="5379340"/>
            <a:ext cx="755904" cy="30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15" name="Rechte verbindingslijn met pijl 14"/>
          <p:cNvCxnSpPr/>
          <p:nvPr/>
        </p:nvCxnSpPr>
        <p:spPr>
          <a:xfrm flipV="1">
            <a:off x="1819912" y="5162550"/>
            <a:ext cx="451501" cy="227679"/>
          </a:xfrm>
          <a:prstGeom prst="straightConnector1">
            <a:avLst/>
          </a:prstGeom>
          <a:ln w="28575">
            <a:solidFill>
              <a:schemeClr val="tx2"/>
            </a:solidFill>
            <a:tailEnd type="arrow"/>
          </a:ln>
        </p:spPr>
        <p:style>
          <a:lnRef idx="1">
            <a:schemeClr val="accent1"/>
          </a:lnRef>
          <a:fillRef idx="0">
            <a:schemeClr val="accent1"/>
          </a:fillRef>
          <a:effectRef idx="0">
            <a:schemeClr val="accent1"/>
          </a:effectRef>
          <a:fontRef idx="minor">
            <a:schemeClr val="tx1"/>
          </a:fontRef>
        </p:style>
      </p:cxnSp>
      <p:sp>
        <p:nvSpPr>
          <p:cNvPr id="16" name="Tekstvak 15"/>
          <p:cNvSpPr txBox="1"/>
          <p:nvPr/>
        </p:nvSpPr>
        <p:spPr>
          <a:xfrm>
            <a:off x="1728787" y="4928564"/>
            <a:ext cx="473075" cy="461665"/>
          </a:xfrm>
          <a:prstGeom prst="rect">
            <a:avLst/>
          </a:prstGeom>
          <a:noFill/>
        </p:spPr>
        <p:txBody>
          <a:bodyPr wrap="square" rtlCol="0">
            <a:spAutoFit/>
          </a:bodyPr>
          <a:lstStyle/>
          <a:p>
            <a:r>
              <a:rPr lang="nl-NL" b="1" i="1" dirty="0" smtClean="0">
                <a:solidFill>
                  <a:schemeClr val="tx2"/>
                </a:solidFill>
              </a:rPr>
              <a:t>v</a:t>
            </a:r>
            <a:endParaRPr lang="nl-NL" b="1" i="1" dirty="0">
              <a:solidFill>
                <a:schemeClr val="tx2"/>
              </a:solidFill>
            </a:endParaRPr>
          </a:p>
        </p:txBody>
      </p:sp>
      <p:cxnSp>
        <p:nvCxnSpPr>
          <p:cNvPr id="62" name="Rechte verbindingslijn 61"/>
          <p:cNvCxnSpPr/>
          <p:nvPr/>
        </p:nvCxnSpPr>
        <p:spPr>
          <a:xfrm flipH="1">
            <a:off x="1346200" y="5531740"/>
            <a:ext cx="787400" cy="415401"/>
          </a:xfrm>
          <a:prstGeom prst="line">
            <a:avLst/>
          </a:prstGeom>
          <a:ln>
            <a:solidFill>
              <a:schemeClr val="tx2"/>
            </a:solidFill>
            <a:prstDash val="sysDash"/>
          </a:ln>
        </p:spPr>
        <p:style>
          <a:lnRef idx="1">
            <a:schemeClr val="accent1"/>
          </a:lnRef>
          <a:fillRef idx="0">
            <a:schemeClr val="accent1"/>
          </a:fillRef>
          <a:effectRef idx="0">
            <a:schemeClr val="accent1"/>
          </a:effectRef>
          <a:fontRef idx="minor">
            <a:schemeClr val="tx1"/>
          </a:fontRef>
        </p:style>
      </p:cxnSp>
      <p:cxnSp>
        <p:nvCxnSpPr>
          <p:cNvPr id="54" name="Rechte verbindingslijn met pijl 53"/>
          <p:cNvCxnSpPr/>
          <p:nvPr/>
        </p:nvCxnSpPr>
        <p:spPr>
          <a:xfrm flipH="1">
            <a:off x="1593056" y="5531740"/>
            <a:ext cx="532607" cy="288035"/>
          </a:xfrm>
          <a:prstGeom prst="straightConnector1">
            <a:avLst/>
          </a:prstGeom>
          <a:ln w="28575">
            <a:solidFill>
              <a:srgbClr val="0000FF"/>
            </a:solidFill>
            <a:tailEnd type="arrow"/>
          </a:ln>
        </p:spPr>
        <p:style>
          <a:lnRef idx="1">
            <a:schemeClr val="accent1"/>
          </a:lnRef>
          <a:fillRef idx="0">
            <a:schemeClr val="accent1"/>
          </a:fillRef>
          <a:effectRef idx="0">
            <a:schemeClr val="accent1"/>
          </a:effectRef>
          <a:fontRef idx="minor">
            <a:schemeClr val="tx1"/>
          </a:fontRef>
        </p:style>
      </p:cxnSp>
      <p:cxnSp>
        <p:nvCxnSpPr>
          <p:cNvPr id="59" name="Rechte verbindingslijn met pijl 58"/>
          <p:cNvCxnSpPr/>
          <p:nvPr/>
        </p:nvCxnSpPr>
        <p:spPr>
          <a:xfrm rot="10800000" flipV="1">
            <a:off x="1400953" y="5833302"/>
            <a:ext cx="451501" cy="227679"/>
          </a:xfrm>
          <a:prstGeom prst="straightConnector1">
            <a:avLst/>
          </a:prstGeom>
          <a:ln w="28575">
            <a:solidFill>
              <a:srgbClr val="0000FF"/>
            </a:solidFill>
            <a:tailEnd type="arrow"/>
          </a:ln>
        </p:spPr>
        <p:style>
          <a:lnRef idx="1">
            <a:schemeClr val="accent1"/>
          </a:lnRef>
          <a:fillRef idx="0">
            <a:schemeClr val="accent1"/>
          </a:fillRef>
          <a:effectRef idx="0">
            <a:schemeClr val="accent1"/>
          </a:effectRef>
          <a:fontRef idx="minor">
            <a:schemeClr val="tx1"/>
          </a:fontRef>
        </p:style>
      </p:cxnSp>
      <p:cxnSp>
        <p:nvCxnSpPr>
          <p:cNvPr id="72" name="Rechte verbindingslijn 71"/>
          <p:cNvCxnSpPr/>
          <p:nvPr/>
        </p:nvCxnSpPr>
        <p:spPr>
          <a:xfrm>
            <a:off x="1598214" y="5815107"/>
            <a:ext cx="525863" cy="961973"/>
          </a:xfrm>
          <a:prstGeom prst="line">
            <a:avLst/>
          </a:prstGeom>
          <a:ln>
            <a:solidFill>
              <a:schemeClr val="tx2"/>
            </a:solidFill>
            <a:prstDash val="sysDash"/>
          </a:ln>
        </p:spPr>
        <p:style>
          <a:lnRef idx="1">
            <a:schemeClr val="accent1"/>
          </a:lnRef>
          <a:fillRef idx="0">
            <a:schemeClr val="accent1"/>
          </a:fillRef>
          <a:effectRef idx="0">
            <a:schemeClr val="accent1"/>
          </a:effectRef>
          <a:fontRef idx="minor">
            <a:schemeClr val="tx1"/>
          </a:fontRef>
        </p:style>
      </p:cxnSp>
      <p:cxnSp>
        <p:nvCxnSpPr>
          <p:cNvPr id="70" name="Rechte verbindingslijn 69"/>
          <p:cNvCxnSpPr/>
          <p:nvPr/>
        </p:nvCxnSpPr>
        <p:spPr>
          <a:xfrm flipH="1">
            <a:off x="2124077" y="6488906"/>
            <a:ext cx="526254" cy="288174"/>
          </a:xfrm>
          <a:prstGeom prst="line">
            <a:avLst/>
          </a:prstGeom>
          <a:ln>
            <a:solidFill>
              <a:schemeClr val="tx2"/>
            </a:solidFill>
            <a:prstDash val="sysDash"/>
          </a:ln>
        </p:spPr>
        <p:style>
          <a:lnRef idx="1">
            <a:schemeClr val="accent1"/>
          </a:lnRef>
          <a:fillRef idx="0">
            <a:schemeClr val="accent1"/>
          </a:fillRef>
          <a:effectRef idx="0">
            <a:schemeClr val="accent1"/>
          </a:effectRef>
          <a:fontRef idx="minor">
            <a:schemeClr val="tx1"/>
          </a:fontRef>
        </p:style>
      </p:cxnSp>
      <p:cxnSp>
        <p:nvCxnSpPr>
          <p:cNvPr id="60" name="Rechte verbindingslijn met pijl 59"/>
          <p:cNvCxnSpPr/>
          <p:nvPr/>
        </p:nvCxnSpPr>
        <p:spPr>
          <a:xfrm>
            <a:off x="2125662" y="5531740"/>
            <a:ext cx="0" cy="1252441"/>
          </a:xfrm>
          <a:prstGeom prst="straightConnector1">
            <a:avLst/>
          </a:prstGeom>
          <a:ln w="28575">
            <a:solidFill>
              <a:srgbClr val="0000FF"/>
            </a:solidFill>
            <a:tailEnd type="arrow"/>
          </a:ln>
        </p:spPr>
        <p:style>
          <a:lnRef idx="1">
            <a:schemeClr val="accent1"/>
          </a:lnRef>
          <a:fillRef idx="0">
            <a:schemeClr val="accent1"/>
          </a:fillRef>
          <a:effectRef idx="0">
            <a:schemeClr val="accent1"/>
          </a:effectRef>
          <a:fontRef idx="minor">
            <a:schemeClr val="tx1"/>
          </a:fontRef>
        </p:style>
      </p:cxnSp>
      <p:cxnSp>
        <p:nvCxnSpPr>
          <p:cNvPr id="31" name="Rechte verbindingslijn 30"/>
          <p:cNvCxnSpPr/>
          <p:nvPr/>
        </p:nvCxnSpPr>
        <p:spPr>
          <a:xfrm>
            <a:off x="2125662" y="5531740"/>
            <a:ext cx="591344" cy="1100041"/>
          </a:xfrm>
          <a:prstGeom prst="line">
            <a:avLst/>
          </a:prstGeom>
          <a:ln>
            <a:solidFill>
              <a:schemeClr val="tx2"/>
            </a:solidFill>
            <a:prstDash val="sysDash"/>
          </a:ln>
        </p:spPr>
        <p:style>
          <a:lnRef idx="1">
            <a:schemeClr val="accent1"/>
          </a:lnRef>
          <a:fillRef idx="0">
            <a:schemeClr val="accent1"/>
          </a:fillRef>
          <a:effectRef idx="0">
            <a:schemeClr val="accent1"/>
          </a:effectRef>
          <a:fontRef idx="minor">
            <a:schemeClr val="tx1"/>
          </a:fontRef>
        </p:style>
      </p:cxnSp>
      <p:cxnSp>
        <p:nvCxnSpPr>
          <p:cNvPr id="74" name="Rechte verbindingslijn met pijl 73"/>
          <p:cNvCxnSpPr/>
          <p:nvPr/>
        </p:nvCxnSpPr>
        <p:spPr>
          <a:xfrm flipV="1">
            <a:off x="2450702" y="4794250"/>
            <a:ext cx="1072786" cy="564284"/>
          </a:xfrm>
          <a:prstGeom prst="straightConnector1">
            <a:avLst/>
          </a:prstGeom>
          <a:ln w="28575">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78" name="Tekstvak 77"/>
          <p:cNvSpPr txBox="1"/>
          <p:nvPr/>
        </p:nvSpPr>
        <p:spPr>
          <a:xfrm>
            <a:off x="1182624" y="5300907"/>
            <a:ext cx="654050" cy="461665"/>
          </a:xfrm>
          <a:prstGeom prst="rect">
            <a:avLst/>
          </a:prstGeom>
          <a:noFill/>
        </p:spPr>
        <p:txBody>
          <a:bodyPr wrap="square" rtlCol="0">
            <a:spAutoFit/>
          </a:bodyPr>
          <a:lstStyle/>
          <a:p>
            <a:r>
              <a:rPr lang="nl-NL" b="1" i="1" dirty="0" smtClean="0">
                <a:solidFill>
                  <a:srgbClr val="0000FF"/>
                </a:solidFill>
              </a:rPr>
              <a:t>F</a:t>
            </a:r>
            <a:r>
              <a:rPr lang="nl-NL" sz="1400" b="1" i="1" dirty="0" smtClean="0">
                <a:solidFill>
                  <a:srgbClr val="0000FF"/>
                </a:solidFill>
              </a:rPr>
              <a:t>Z</a:t>
            </a:r>
            <a:r>
              <a:rPr lang="nl-NL" sz="1050" b="1" i="1" dirty="0" smtClean="0">
                <a:solidFill>
                  <a:srgbClr val="0000FF"/>
                </a:solidFill>
              </a:rPr>
              <a:t>X</a:t>
            </a:r>
            <a:endParaRPr lang="nl-NL" sz="1050" b="1" i="1" dirty="0">
              <a:solidFill>
                <a:srgbClr val="0000FF"/>
              </a:solidFill>
            </a:endParaRPr>
          </a:p>
        </p:txBody>
      </p:sp>
      <p:sp>
        <p:nvSpPr>
          <p:cNvPr id="79" name="Tekstvak 78"/>
          <p:cNvSpPr txBox="1"/>
          <p:nvPr/>
        </p:nvSpPr>
        <p:spPr>
          <a:xfrm>
            <a:off x="1366589" y="4647919"/>
            <a:ext cx="2015348" cy="461665"/>
          </a:xfrm>
          <a:prstGeom prst="rect">
            <a:avLst/>
          </a:prstGeom>
          <a:noFill/>
        </p:spPr>
        <p:txBody>
          <a:bodyPr wrap="square" rtlCol="0">
            <a:spAutoFit/>
          </a:bodyPr>
          <a:lstStyle/>
          <a:p>
            <a:r>
              <a:rPr lang="nl-NL" b="1" i="1" dirty="0" smtClean="0">
                <a:solidFill>
                  <a:srgbClr val="0000FF"/>
                </a:solidFill>
              </a:rPr>
              <a:t>F</a:t>
            </a:r>
            <a:r>
              <a:rPr lang="nl-NL" sz="1600" b="1" i="1" dirty="0" smtClean="0">
                <a:solidFill>
                  <a:srgbClr val="0000FF"/>
                </a:solidFill>
              </a:rPr>
              <a:t>H </a:t>
            </a:r>
            <a:r>
              <a:rPr lang="nl-NL" b="1" i="1" dirty="0" smtClean="0">
                <a:solidFill>
                  <a:srgbClr val="0000FF"/>
                </a:solidFill>
              </a:rPr>
              <a:t>= F</a:t>
            </a:r>
            <a:r>
              <a:rPr lang="nl-NL" sz="1400" b="1" i="1" dirty="0" smtClean="0">
                <a:solidFill>
                  <a:srgbClr val="0000FF"/>
                </a:solidFill>
              </a:rPr>
              <a:t>Z</a:t>
            </a:r>
            <a:r>
              <a:rPr lang="nl-NL" sz="1050" b="1" i="1" dirty="0" smtClean="0">
                <a:solidFill>
                  <a:srgbClr val="0000FF"/>
                </a:solidFill>
              </a:rPr>
              <a:t>X  </a:t>
            </a:r>
            <a:r>
              <a:rPr lang="nl-NL" sz="2000" b="1" i="1" dirty="0" smtClean="0">
                <a:solidFill>
                  <a:srgbClr val="0000FF"/>
                </a:solidFill>
              </a:rPr>
              <a:t>+ </a:t>
            </a:r>
            <a:r>
              <a:rPr lang="nl-NL" b="1" i="1" dirty="0" smtClean="0">
                <a:solidFill>
                  <a:srgbClr val="0000FF"/>
                </a:solidFill>
              </a:rPr>
              <a:t>F</a:t>
            </a:r>
            <a:r>
              <a:rPr lang="nl-NL" sz="1400" b="1" i="1" dirty="0" smtClean="0">
                <a:solidFill>
                  <a:srgbClr val="0000FF"/>
                </a:solidFill>
              </a:rPr>
              <a:t>W</a:t>
            </a:r>
            <a:endParaRPr lang="nl-NL" sz="2000" b="1" i="1" dirty="0">
              <a:solidFill>
                <a:srgbClr val="0000FF"/>
              </a:solidFill>
            </a:endParaRPr>
          </a:p>
        </p:txBody>
      </p:sp>
      <p:sp>
        <p:nvSpPr>
          <p:cNvPr id="83" name="Tekstvak 82"/>
          <p:cNvSpPr txBox="1"/>
          <p:nvPr/>
        </p:nvSpPr>
        <p:spPr>
          <a:xfrm>
            <a:off x="926306" y="5772495"/>
            <a:ext cx="654050" cy="461665"/>
          </a:xfrm>
          <a:prstGeom prst="rect">
            <a:avLst/>
          </a:prstGeom>
          <a:noFill/>
        </p:spPr>
        <p:txBody>
          <a:bodyPr wrap="square" rtlCol="0">
            <a:spAutoFit/>
          </a:bodyPr>
          <a:lstStyle/>
          <a:p>
            <a:r>
              <a:rPr lang="nl-NL" b="1" i="1" dirty="0" smtClean="0">
                <a:solidFill>
                  <a:srgbClr val="0000FF"/>
                </a:solidFill>
              </a:rPr>
              <a:t>F</a:t>
            </a:r>
            <a:r>
              <a:rPr lang="nl-NL" sz="1400" b="1" i="1" dirty="0" smtClean="0">
                <a:solidFill>
                  <a:srgbClr val="0000FF"/>
                </a:solidFill>
              </a:rPr>
              <a:t>W</a:t>
            </a:r>
            <a:endParaRPr lang="nl-NL" sz="1050" b="1" i="1" dirty="0">
              <a:solidFill>
                <a:srgbClr val="0000FF"/>
              </a:solidFill>
            </a:endParaRPr>
          </a:p>
        </p:txBody>
      </p:sp>
      <p:cxnSp>
        <p:nvCxnSpPr>
          <p:cNvPr id="84" name="Rechte verbindingslijn 83"/>
          <p:cNvCxnSpPr/>
          <p:nvPr/>
        </p:nvCxnSpPr>
        <p:spPr>
          <a:xfrm flipV="1">
            <a:off x="5323785" y="5063058"/>
            <a:ext cx="2340864" cy="120700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85" name="Rechthoek 84"/>
          <p:cNvSpPr/>
          <p:nvPr/>
        </p:nvSpPr>
        <p:spPr>
          <a:xfrm rot="19962884">
            <a:off x="5896809" y="5419294"/>
            <a:ext cx="755904" cy="30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86" name="Rechte verbindingslijn met pijl 85"/>
          <p:cNvCxnSpPr/>
          <p:nvPr/>
        </p:nvCxnSpPr>
        <p:spPr>
          <a:xfrm rot="10800000" flipV="1">
            <a:off x="5922973" y="5227904"/>
            <a:ext cx="451501" cy="227679"/>
          </a:xfrm>
          <a:prstGeom prst="straightConnector1">
            <a:avLst/>
          </a:prstGeom>
          <a:ln w="28575">
            <a:solidFill>
              <a:schemeClr val="tx2"/>
            </a:solidFill>
            <a:tailEnd type="arrow"/>
          </a:ln>
        </p:spPr>
        <p:style>
          <a:lnRef idx="1">
            <a:schemeClr val="accent1"/>
          </a:lnRef>
          <a:fillRef idx="0">
            <a:schemeClr val="accent1"/>
          </a:fillRef>
          <a:effectRef idx="0">
            <a:schemeClr val="accent1"/>
          </a:effectRef>
          <a:fontRef idx="minor">
            <a:schemeClr val="tx1"/>
          </a:fontRef>
        </p:style>
      </p:cxnSp>
      <p:sp>
        <p:nvSpPr>
          <p:cNvPr id="87" name="Tekstvak 86"/>
          <p:cNvSpPr txBox="1"/>
          <p:nvPr/>
        </p:nvSpPr>
        <p:spPr>
          <a:xfrm>
            <a:off x="5831848" y="4993918"/>
            <a:ext cx="473075" cy="461665"/>
          </a:xfrm>
          <a:prstGeom prst="rect">
            <a:avLst/>
          </a:prstGeom>
          <a:noFill/>
        </p:spPr>
        <p:txBody>
          <a:bodyPr wrap="square" rtlCol="0">
            <a:spAutoFit/>
          </a:bodyPr>
          <a:lstStyle/>
          <a:p>
            <a:r>
              <a:rPr lang="nl-NL" b="1" i="1" dirty="0" smtClean="0">
                <a:solidFill>
                  <a:schemeClr val="tx2"/>
                </a:solidFill>
              </a:rPr>
              <a:t>v</a:t>
            </a:r>
            <a:endParaRPr lang="nl-NL" b="1" i="1" dirty="0">
              <a:solidFill>
                <a:schemeClr val="tx2"/>
              </a:solidFill>
            </a:endParaRPr>
          </a:p>
        </p:txBody>
      </p:sp>
      <p:cxnSp>
        <p:nvCxnSpPr>
          <p:cNvPr id="88" name="Rechte verbindingslijn 87"/>
          <p:cNvCxnSpPr/>
          <p:nvPr/>
        </p:nvCxnSpPr>
        <p:spPr>
          <a:xfrm flipH="1">
            <a:off x="5487361" y="5571694"/>
            <a:ext cx="787400" cy="415401"/>
          </a:xfrm>
          <a:prstGeom prst="line">
            <a:avLst/>
          </a:prstGeom>
          <a:ln>
            <a:solidFill>
              <a:schemeClr val="tx2"/>
            </a:solidFill>
            <a:prstDash val="sysDash"/>
          </a:ln>
        </p:spPr>
        <p:style>
          <a:lnRef idx="1">
            <a:schemeClr val="accent1"/>
          </a:lnRef>
          <a:fillRef idx="0">
            <a:schemeClr val="accent1"/>
          </a:fillRef>
          <a:effectRef idx="0">
            <a:schemeClr val="accent1"/>
          </a:effectRef>
          <a:fontRef idx="minor">
            <a:schemeClr val="tx1"/>
          </a:fontRef>
        </p:style>
      </p:cxnSp>
      <p:cxnSp>
        <p:nvCxnSpPr>
          <p:cNvPr id="89" name="Rechte verbindingslijn met pijl 88"/>
          <p:cNvCxnSpPr/>
          <p:nvPr/>
        </p:nvCxnSpPr>
        <p:spPr>
          <a:xfrm flipH="1">
            <a:off x="5734217" y="5571694"/>
            <a:ext cx="532607" cy="288035"/>
          </a:xfrm>
          <a:prstGeom prst="straightConnector1">
            <a:avLst/>
          </a:prstGeom>
          <a:ln w="28575">
            <a:solidFill>
              <a:srgbClr val="0000FF"/>
            </a:solidFill>
            <a:tailEnd type="arrow"/>
          </a:ln>
        </p:spPr>
        <p:style>
          <a:lnRef idx="1">
            <a:schemeClr val="accent1"/>
          </a:lnRef>
          <a:fillRef idx="0">
            <a:schemeClr val="accent1"/>
          </a:fillRef>
          <a:effectRef idx="0">
            <a:schemeClr val="accent1"/>
          </a:effectRef>
          <a:fontRef idx="minor">
            <a:schemeClr val="tx1"/>
          </a:fontRef>
        </p:style>
      </p:cxnSp>
      <p:cxnSp>
        <p:nvCxnSpPr>
          <p:cNvPr id="90" name="Rechte verbindingslijn met pijl 89"/>
          <p:cNvCxnSpPr/>
          <p:nvPr/>
        </p:nvCxnSpPr>
        <p:spPr>
          <a:xfrm flipV="1">
            <a:off x="6676755" y="5284648"/>
            <a:ext cx="451501" cy="227679"/>
          </a:xfrm>
          <a:prstGeom prst="straightConnector1">
            <a:avLst/>
          </a:prstGeom>
          <a:ln w="28575">
            <a:solidFill>
              <a:srgbClr val="0000FF"/>
            </a:solidFill>
            <a:tailEnd type="arrow"/>
          </a:ln>
        </p:spPr>
        <p:style>
          <a:lnRef idx="1">
            <a:schemeClr val="accent1"/>
          </a:lnRef>
          <a:fillRef idx="0">
            <a:schemeClr val="accent1"/>
          </a:fillRef>
          <a:effectRef idx="0">
            <a:schemeClr val="accent1"/>
          </a:effectRef>
          <a:fontRef idx="minor">
            <a:schemeClr val="tx1"/>
          </a:fontRef>
        </p:style>
      </p:cxnSp>
      <p:cxnSp>
        <p:nvCxnSpPr>
          <p:cNvPr id="91" name="Rechte verbindingslijn 90"/>
          <p:cNvCxnSpPr/>
          <p:nvPr/>
        </p:nvCxnSpPr>
        <p:spPr>
          <a:xfrm>
            <a:off x="5739375" y="5855061"/>
            <a:ext cx="525863" cy="961973"/>
          </a:xfrm>
          <a:prstGeom prst="line">
            <a:avLst/>
          </a:prstGeom>
          <a:ln>
            <a:solidFill>
              <a:schemeClr val="tx2"/>
            </a:solidFill>
            <a:prstDash val="sysDash"/>
          </a:ln>
        </p:spPr>
        <p:style>
          <a:lnRef idx="1">
            <a:schemeClr val="accent1"/>
          </a:lnRef>
          <a:fillRef idx="0">
            <a:schemeClr val="accent1"/>
          </a:fillRef>
          <a:effectRef idx="0">
            <a:schemeClr val="accent1"/>
          </a:effectRef>
          <a:fontRef idx="minor">
            <a:schemeClr val="tx1"/>
          </a:fontRef>
        </p:style>
      </p:cxnSp>
      <p:cxnSp>
        <p:nvCxnSpPr>
          <p:cNvPr id="92" name="Rechte verbindingslijn 91"/>
          <p:cNvCxnSpPr/>
          <p:nvPr/>
        </p:nvCxnSpPr>
        <p:spPr>
          <a:xfrm flipH="1">
            <a:off x="6265238" y="6528860"/>
            <a:ext cx="526254" cy="288174"/>
          </a:xfrm>
          <a:prstGeom prst="line">
            <a:avLst/>
          </a:prstGeom>
          <a:ln>
            <a:solidFill>
              <a:schemeClr val="tx2"/>
            </a:solidFill>
            <a:prstDash val="sysDash"/>
          </a:ln>
        </p:spPr>
        <p:style>
          <a:lnRef idx="1">
            <a:schemeClr val="accent1"/>
          </a:lnRef>
          <a:fillRef idx="0">
            <a:schemeClr val="accent1"/>
          </a:fillRef>
          <a:effectRef idx="0">
            <a:schemeClr val="accent1"/>
          </a:effectRef>
          <a:fontRef idx="minor">
            <a:schemeClr val="tx1"/>
          </a:fontRef>
        </p:style>
      </p:cxnSp>
      <p:cxnSp>
        <p:nvCxnSpPr>
          <p:cNvPr id="93" name="Rechte verbindingslijn met pijl 92"/>
          <p:cNvCxnSpPr/>
          <p:nvPr/>
        </p:nvCxnSpPr>
        <p:spPr>
          <a:xfrm>
            <a:off x="6266823" y="5571694"/>
            <a:ext cx="0" cy="1252441"/>
          </a:xfrm>
          <a:prstGeom prst="straightConnector1">
            <a:avLst/>
          </a:prstGeom>
          <a:ln w="28575">
            <a:solidFill>
              <a:srgbClr val="0000FF"/>
            </a:solidFill>
            <a:tailEnd type="arrow"/>
          </a:ln>
        </p:spPr>
        <p:style>
          <a:lnRef idx="1">
            <a:schemeClr val="accent1"/>
          </a:lnRef>
          <a:fillRef idx="0">
            <a:schemeClr val="accent1"/>
          </a:fillRef>
          <a:effectRef idx="0">
            <a:schemeClr val="accent1"/>
          </a:effectRef>
          <a:fontRef idx="minor">
            <a:schemeClr val="tx1"/>
          </a:fontRef>
        </p:style>
      </p:cxnSp>
      <p:cxnSp>
        <p:nvCxnSpPr>
          <p:cNvPr id="94" name="Rechte verbindingslijn 93"/>
          <p:cNvCxnSpPr/>
          <p:nvPr/>
        </p:nvCxnSpPr>
        <p:spPr>
          <a:xfrm>
            <a:off x="6266823" y="5571694"/>
            <a:ext cx="591344" cy="1100041"/>
          </a:xfrm>
          <a:prstGeom prst="line">
            <a:avLst/>
          </a:prstGeom>
          <a:ln>
            <a:solidFill>
              <a:schemeClr val="tx2"/>
            </a:solidFill>
            <a:prstDash val="sysDash"/>
          </a:ln>
        </p:spPr>
        <p:style>
          <a:lnRef idx="1">
            <a:schemeClr val="accent1"/>
          </a:lnRef>
          <a:fillRef idx="0">
            <a:schemeClr val="accent1"/>
          </a:fillRef>
          <a:effectRef idx="0">
            <a:schemeClr val="accent1"/>
          </a:effectRef>
          <a:fontRef idx="minor">
            <a:schemeClr val="tx1"/>
          </a:fontRef>
        </p:style>
      </p:cxnSp>
      <p:cxnSp>
        <p:nvCxnSpPr>
          <p:cNvPr id="95" name="Rechte verbindingslijn met pijl 94"/>
          <p:cNvCxnSpPr/>
          <p:nvPr/>
        </p:nvCxnSpPr>
        <p:spPr>
          <a:xfrm flipV="1">
            <a:off x="6591863" y="5113604"/>
            <a:ext cx="536393" cy="284884"/>
          </a:xfrm>
          <a:prstGeom prst="straightConnector1">
            <a:avLst/>
          </a:prstGeom>
          <a:ln w="28575">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96" name="Tekstvak 95"/>
          <p:cNvSpPr txBox="1"/>
          <p:nvPr/>
        </p:nvSpPr>
        <p:spPr>
          <a:xfrm>
            <a:off x="5323785" y="5340861"/>
            <a:ext cx="654050" cy="461665"/>
          </a:xfrm>
          <a:prstGeom prst="rect">
            <a:avLst/>
          </a:prstGeom>
          <a:noFill/>
        </p:spPr>
        <p:txBody>
          <a:bodyPr wrap="square" rtlCol="0">
            <a:spAutoFit/>
          </a:bodyPr>
          <a:lstStyle/>
          <a:p>
            <a:r>
              <a:rPr lang="nl-NL" b="1" i="1" dirty="0" smtClean="0">
                <a:solidFill>
                  <a:srgbClr val="0000FF"/>
                </a:solidFill>
              </a:rPr>
              <a:t>F</a:t>
            </a:r>
            <a:r>
              <a:rPr lang="nl-NL" sz="1400" b="1" i="1" dirty="0" smtClean="0">
                <a:solidFill>
                  <a:srgbClr val="0000FF"/>
                </a:solidFill>
              </a:rPr>
              <a:t>Z</a:t>
            </a:r>
            <a:r>
              <a:rPr lang="nl-NL" sz="1050" b="1" i="1" dirty="0" smtClean="0">
                <a:solidFill>
                  <a:srgbClr val="0000FF"/>
                </a:solidFill>
              </a:rPr>
              <a:t>X</a:t>
            </a:r>
            <a:endParaRPr lang="nl-NL" sz="1050" b="1" i="1" dirty="0">
              <a:solidFill>
                <a:srgbClr val="0000FF"/>
              </a:solidFill>
            </a:endParaRPr>
          </a:p>
        </p:txBody>
      </p:sp>
      <p:sp>
        <p:nvSpPr>
          <p:cNvPr id="97" name="Tekstvak 96"/>
          <p:cNvSpPr txBox="1"/>
          <p:nvPr/>
        </p:nvSpPr>
        <p:spPr>
          <a:xfrm>
            <a:off x="5859621" y="4648785"/>
            <a:ext cx="2015348" cy="461665"/>
          </a:xfrm>
          <a:prstGeom prst="rect">
            <a:avLst/>
          </a:prstGeom>
          <a:noFill/>
        </p:spPr>
        <p:txBody>
          <a:bodyPr wrap="square" rtlCol="0">
            <a:spAutoFit/>
          </a:bodyPr>
          <a:lstStyle/>
          <a:p>
            <a:r>
              <a:rPr lang="nl-NL" b="1" i="1" dirty="0" smtClean="0">
                <a:solidFill>
                  <a:srgbClr val="0000FF"/>
                </a:solidFill>
              </a:rPr>
              <a:t>F</a:t>
            </a:r>
            <a:r>
              <a:rPr lang="nl-NL" sz="1600" b="1" i="1" dirty="0" smtClean="0">
                <a:solidFill>
                  <a:srgbClr val="0000FF"/>
                </a:solidFill>
              </a:rPr>
              <a:t>H </a:t>
            </a:r>
            <a:r>
              <a:rPr lang="nl-NL" b="1" i="1" dirty="0" smtClean="0">
                <a:solidFill>
                  <a:srgbClr val="0000FF"/>
                </a:solidFill>
              </a:rPr>
              <a:t>= F</a:t>
            </a:r>
            <a:r>
              <a:rPr lang="nl-NL" sz="1400" b="1" i="1" dirty="0" smtClean="0">
                <a:solidFill>
                  <a:srgbClr val="0000FF"/>
                </a:solidFill>
              </a:rPr>
              <a:t>Z</a:t>
            </a:r>
            <a:r>
              <a:rPr lang="nl-NL" sz="1050" b="1" i="1" dirty="0" smtClean="0">
                <a:solidFill>
                  <a:srgbClr val="0000FF"/>
                </a:solidFill>
              </a:rPr>
              <a:t>X  </a:t>
            </a:r>
            <a:r>
              <a:rPr lang="nl-NL" sz="2000" b="1" i="1" dirty="0" smtClean="0">
                <a:solidFill>
                  <a:srgbClr val="0000FF"/>
                </a:solidFill>
              </a:rPr>
              <a:t>- </a:t>
            </a:r>
            <a:r>
              <a:rPr lang="nl-NL" b="1" i="1" dirty="0" smtClean="0">
                <a:solidFill>
                  <a:srgbClr val="0000FF"/>
                </a:solidFill>
              </a:rPr>
              <a:t>F</a:t>
            </a:r>
            <a:r>
              <a:rPr lang="nl-NL" sz="1400" b="1" i="1" dirty="0" smtClean="0">
                <a:solidFill>
                  <a:srgbClr val="0000FF"/>
                </a:solidFill>
              </a:rPr>
              <a:t>W</a:t>
            </a:r>
            <a:endParaRPr lang="nl-NL" sz="2000" b="1" i="1" dirty="0">
              <a:solidFill>
                <a:srgbClr val="0000FF"/>
              </a:solidFill>
            </a:endParaRPr>
          </a:p>
        </p:txBody>
      </p:sp>
      <p:sp>
        <p:nvSpPr>
          <p:cNvPr id="98" name="Tekstvak 97"/>
          <p:cNvSpPr txBox="1"/>
          <p:nvPr/>
        </p:nvSpPr>
        <p:spPr>
          <a:xfrm>
            <a:off x="6651918" y="5435729"/>
            <a:ext cx="654050" cy="461665"/>
          </a:xfrm>
          <a:prstGeom prst="rect">
            <a:avLst/>
          </a:prstGeom>
          <a:noFill/>
        </p:spPr>
        <p:txBody>
          <a:bodyPr wrap="square" rtlCol="0">
            <a:spAutoFit/>
          </a:bodyPr>
          <a:lstStyle/>
          <a:p>
            <a:r>
              <a:rPr lang="nl-NL" b="1" i="1" dirty="0" smtClean="0">
                <a:solidFill>
                  <a:srgbClr val="0000FF"/>
                </a:solidFill>
              </a:rPr>
              <a:t>F</a:t>
            </a:r>
            <a:r>
              <a:rPr lang="nl-NL" sz="1400" b="1" i="1" dirty="0" smtClean="0">
                <a:solidFill>
                  <a:srgbClr val="0000FF"/>
                </a:solidFill>
              </a:rPr>
              <a:t>W</a:t>
            </a:r>
            <a:endParaRPr lang="nl-NL" sz="1050" b="1" i="1" dirty="0">
              <a:solidFill>
                <a:srgbClr val="0000FF"/>
              </a:solidFill>
            </a:endParaRPr>
          </a:p>
        </p:txBody>
      </p:sp>
    </p:spTree>
    <p:extLst>
      <p:ext uri="{BB962C8B-B14F-4D97-AF65-F5344CB8AC3E}">
        <p14:creationId xmlns:p14="http://schemas.microsoft.com/office/powerpoint/2010/main" val="3016363705"/>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voettekst 5"/>
          <p:cNvSpPr>
            <a:spLocks noGrp="1"/>
          </p:cNvSpPr>
          <p:nvPr>
            <p:ph type="ftr" sz="quarter" idx="11"/>
          </p:nvPr>
        </p:nvSpPr>
        <p:spPr/>
        <p:txBody>
          <a:bodyPr/>
          <a:lstStyle/>
          <a:p>
            <a:r>
              <a:rPr lang="nl-NL" dirty="0" err="1"/>
              <a:t>G.Hoeksema</a:t>
            </a:r>
            <a:r>
              <a:rPr lang="nl-NL" dirty="0"/>
              <a:t> Rietveld Lyceum Doetinchem</a:t>
            </a:r>
          </a:p>
        </p:txBody>
      </p:sp>
      <p:sp>
        <p:nvSpPr>
          <p:cNvPr id="6" name="Tijdelijke aanduiding voor dianummer 6"/>
          <p:cNvSpPr>
            <a:spLocks noGrp="1"/>
          </p:cNvSpPr>
          <p:nvPr>
            <p:ph type="sldNum" sz="quarter" idx="12"/>
          </p:nvPr>
        </p:nvSpPr>
        <p:spPr>
          <a:xfrm>
            <a:off x="6577264" y="6248400"/>
            <a:ext cx="1905000" cy="457200"/>
          </a:xfrm>
        </p:spPr>
        <p:txBody>
          <a:bodyPr/>
          <a:lstStyle/>
          <a:p>
            <a:fld id="{72147780-0E19-4C61-831D-767214E90231}" type="slidenum">
              <a:rPr lang="nl-NL"/>
              <a:pPr/>
              <a:t>42</a:t>
            </a:fld>
            <a:endParaRPr lang="nl-NL" dirty="0"/>
          </a:p>
        </p:txBody>
      </p:sp>
      <p:sp>
        <p:nvSpPr>
          <p:cNvPr id="13315" name="Rectangle 3"/>
          <p:cNvSpPr>
            <a:spLocks noGrp="1" noChangeArrowheads="1"/>
          </p:cNvSpPr>
          <p:nvPr>
            <p:ph type="body" sz="half" idx="2"/>
          </p:nvPr>
        </p:nvSpPr>
        <p:spPr>
          <a:xfrm>
            <a:off x="409073" y="1557337"/>
            <a:ext cx="8405828" cy="4747210"/>
          </a:xfrm>
          <a:ln>
            <a:noFill/>
          </a:ln>
        </p:spPr>
        <p:txBody>
          <a:bodyPr/>
          <a:lstStyle/>
          <a:p>
            <a:r>
              <a:rPr lang="nl-NL" sz="2800" b="1" i="1" dirty="0" smtClean="0"/>
              <a:t>Opmerking 2:</a:t>
            </a:r>
          </a:p>
          <a:p>
            <a:r>
              <a:rPr lang="nl-NL" sz="2800" b="1" i="1" dirty="0" smtClean="0"/>
              <a:t>We hebben evenwicht problemen opgelost met </a:t>
            </a:r>
            <a:r>
              <a:rPr lang="el-GR" b="1" i="1" dirty="0" smtClean="0">
                <a:solidFill>
                  <a:srgbClr val="0000FF"/>
                </a:solidFill>
              </a:rPr>
              <a:t>Σ</a:t>
            </a:r>
            <a:r>
              <a:rPr lang="nl-NL" b="1" i="1" dirty="0" err="1">
                <a:solidFill>
                  <a:srgbClr val="0000FF"/>
                </a:solidFill>
              </a:rPr>
              <a:t>F</a:t>
            </a:r>
            <a:r>
              <a:rPr lang="nl-NL" sz="2000" b="1" i="1" dirty="0" err="1">
                <a:solidFill>
                  <a:srgbClr val="0000FF"/>
                </a:solidFill>
              </a:rPr>
              <a:t>omhoog</a:t>
            </a:r>
            <a:r>
              <a:rPr lang="nl-NL" b="1" i="1" dirty="0">
                <a:solidFill>
                  <a:srgbClr val="0000FF"/>
                </a:solidFill>
              </a:rPr>
              <a:t> =</a:t>
            </a:r>
            <a:r>
              <a:rPr lang="el-GR" b="1" i="1" dirty="0" smtClean="0">
                <a:solidFill>
                  <a:srgbClr val="0000FF"/>
                </a:solidFill>
              </a:rPr>
              <a:t>Σ</a:t>
            </a:r>
            <a:r>
              <a:rPr lang="nl-NL" b="1" i="1" dirty="0" err="1" smtClean="0">
                <a:solidFill>
                  <a:srgbClr val="0000FF"/>
                </a:solidFill>
              </a:rPr>
              <a:t>F</a:t>
            </a:r>
            <a:r>
              <a:rPr lang="nl-NL" sz="2000" b="1" i="1" dirty="0" err="1" smtClean="0">
                <a:solidFill>
                  <a:srgbClr val="0000FF"/>
                </a:solidFill>
              </a:rPr>
              <a:t>omlaag</a:t>
            </a:r>
            <a:endParaRPr lang="nl-NL" sz="2000" b="1" i="1" dirty="0" smtClean="0">
              <a:solidFill>
                <a:srgbClr val="0000FF"/>
              </a:solidFill>
            </a:endParaRPr>
          </a:p>
          <a:p>
            <a:r>
              <a:rPr lang="nl-NL" sz="2800" b="1" i="1" dirty="0" smtClean="0"/>
              <a:t>Maar het kan ook met de momenten wet:</a:t>
            </a:r>
          </a:p>
          <a:p>
            <a:pPr marL="0" indent="0">
              <a:buNone/>
            </a:pPr>
            <a:r>
              <a:rPr lang="nl-NL" sz="2800" b="1" i="1" dirty="0" smtClean="0">
                <a:solidFill>
                  <a:srgbClr val="0000FF"/>
                </a:solidFill>
              </a:rPr>
              <a:t>    F</a:t>
            </a:r>
            <a:r>
              <a:rPr lang="nl-NL" sz="1800" b="1" dirty="0" smtClean="0">
                <a:solidFill>
                  <a:srgbClr val="0000FF"/>
                </a:solidFill>
              </a:rPr>
              <a:t>L</a:t>
            </a:r>
            <a:r>
              <a:rPr lang="nl-NL" sz="2800" b="1" i="1" dirty="0" smtClean="0">
                <a:solidFill>
                  <a:srgbClr val="0000FF"/>
                </a:solidFill>
              </a:rPr>
              <a:t> </a:t>
            </a:r>
            <a:r>
              <a:rPr lang="nl-NL" sz="2800" b="1" dirty="0" smtClean="0">
                <a:solidFill>
                  <a:srgbClr val="0000FF"/>
                </a:solidFill>
              </a:rPr>
              <a:t>x</a:t>
            </a:r>
            <a:r>
              <a:rPr lang="nl-NL" sz="2800" b="1" i="1" dirty="0" smtClean="0">
                <a:solidFill>
                  <a:srgbClr val="0000FF"/>
                </a:solidFill>
              </a:rPr>
              <a:t> r = F</a:t>
            </a:r>
            <a:r>
              <a:rPr lang="nl-NL" sz="1800" b="1" dirty="0" smtClean="0">
                <a:solidFill>
                  <a:srgbClr val="0000FF"/>
                </a:solidFill>
              </a:rPr>
              <a:t>H</a:t>
            </a:r>
            <a:r>
              <a:rPr lang="nl-NL" sz="2800" b="1" i="1" dirty="0" smtClean="0">
                <a:solidFill>
                  <a:srgbClr val="0000FF"/>
                </a:solidFill>
              </a:rPr>
              <a:t> </a:t>
            </a:r>
            <a:r>
              <a:rPr lang="nl-NL" sz="2800" b="1" dirty="0" smtClean="0">
                <a:solidFill>
                  <a:srgbClr val="0000FF"/>
                </a:solidFill>
              </a:rPr>
              <a:t>x</a:t>
            </a:r>
            <a:r>
              <a:rPr lang="nl-NL" sz="2800" b="1" i="1" dirty="0" smtClean="0">
                <a:solidFill>
                  <a:srgbClr val="0000FF"/>
                </a:solidFill>
              </a:rPr>
              <a:t> r </a:t>
            </a:r>
            <a:r>
              <a:rPr lang="nl-NL" sz="2000" b="1" dirty="0" smtClean="0">
                <a:solidFill>
                  <a:srgbClr val="0000FF"/>
                </a:solidFill>
              </a:rPr>
              <a:t>of bij een los katrol: </a:t>
            </a:r>
            <a:r>
              <a:rPr lang="nl-NL" sz="2800" b="1" dirty="0" smtClean="0">
                <a:solidFill>
                  <a:srgbClr val="0000FF"/>
                </a:solidFill>
              </a:rPr>
              <a:t>(</a:t>
            </a:r>
            <a:r>
              <a:rPr lang="nl-NL" sz="2800" b="1" i="1" dirty="0" smtClean="0">
                <a:solidFill>
                  <a:srgbClr val="0000FF"/>
                </a:solidFill>
              </a:rPr>
              <a:t>F</a:t>
            </a:r>
            <a:r>
              <a:rPr lang="nl-NL" sz="1800" b="1" dirty="0" smtClean="0">
                <a:solidFill>
                  <a:srgbClr val="0000FF"/>
                </a:solidFill>
              </a:rPr>
              <a:t>L</a:t>
            </a:r>
            <a:r>
              <a:rPr lang="nl-NL" sz="2800" b="1" i="1" dirty="0" smtClean="0">
                <a:solidFill>
                  <a:srgbClr val="0000FF"/>
                </a:solidFill>
              </a:rPr>
              <a:t> + F</a:t>
            </a:r>
            <a:r>
              <a:rPr lang="nl-NL" sz="1800" b="1" dirty="0" smtClean="0">
                <a:solidFill>
                  <a:srgbClr val="0000FF"/>
                </a:solidFill>
              </a:rPr>
              <a:t>Z</a:t>
            </a:r>
            <a:r>
              <a:rPr lang="nl-NL" sz="2800" b="1" dirty="0" smtClean="0">
                <a:solidFill>
                  <a:srgbClr val="0000FF"/>
                </a:solidFill>
              </a:rPr>
              <a:t>)x</a:t>
            </a:r>
            <a:r>
              <a:rPr lang="nl-NL" sz="2800" b="1" i="1" dirty="0" smtClean="0">
                <a:solidFill>
                  <a:srgbClr val="0000FF"/>
                </a:solidFill>
              </a:rPr>
              <a:t> </a:t>
            </a:r>
            <a:r>
              <a:rPr lang="nl-NL" sz="2800" b="1" i="1" dirty="0">
                <a:solidFill>
                  <a:srgbClr val="0000FF"/>
                </a:solidFill>
              </a:rPr>
              <a:t>r = F</a:t>
            </a:r>
            <a:r>
              <a:rPr lang="nl-NL" sz="1800" b="1" dirty="0">
                <a:solidFill>
                  <a:srgbClr val="0000FF"/>
                </a:solidFill>
              </a:rPr>
              <a:t>H</a:t>
            </a:r>
            <a:r>
              <a:rPr lang="nl-NL" sz="2800" b="1" i="1" dirty="0">
                <a:solidFill>
                  <a:srgbClr val="0000FF"/>
                </a:solidFill>
              </a:rPr>
              <a:t> </a:t>
            </a:r>
            <a:r>
              <a:rPr lang="nl-NL" sz="2800" b="1" dirty="0">
                <a:solidFill>
                  <a:srgbClr val="0000FF"/>
                </a:solidFill>
              </a:rPr>
              <a:t>x</a:t>
            </a:r>
            <a:r>
              <a:rPr lang="nl-NL" sz="2800" b="1" i="1" dirty="0">
                <a:solidFill>
                  <a:srgbClr val="0000FF"/>
                </a:solidFill>
              </a:rPr>
              <a:t> </a:t>
            </a:r>
            <a:r>
              <a:rPr lang="nl-NL" sz="2800" b="1" dirty="0" smtClean="0">
                <a:solidFill>
                  <a:srgbClr val="0000FF"/>
                </a:solidFill>
              </a:rPr>
              <a:t>2</a:t>
            </a:r>
            <a:r>
              <a:rPr lang="nl-NL" sz="2800" b="1" i="1" dirty="0" smtClean="0">
                <a:solidFill>
                  <a:srgbClr val="0000FF"/>
                </a:solidFill>
              </a:rPr>
              <a:t>r </a:t>
            </a:r>
            <a:endParaRPr lang="nl-NL" sz="2800" b="1" i="1" dirty="0" smtClean="0">
              <a:solidFill>
                <a:srgbClr val="0000FF"/>
              </a:solidFill>
            </a:endParaRPr>
          </a:p>
        </p:txBody>
      </p:sp>
      <p:pic>
        <p:nvPicPr>
          <p:cNvPr id="13316" name="Picture 4" descr="rietveld lyceum"/>
          <p:cNvPicPr>
            <a:picLocks noGrp="1" noChangeAspect="1" noChangeArrowheads="1"/>
          </p:cNvPicPr>
          <p:nvPr>
            <p:ph type="clipArt" sz="half" idx="1"/>
          </p:nvPr>
        </p:nvPicPr>
        <p:blipFill>
          <a:blip r:embed="rId2">
            <a:extLst>
              <a:ext uri="{28A0092B-C50C-407E-A947-70E740481C1C}">
                <a14:useLocalDpi xmlns:a14="http://schemas.microsoft.com/office/drawing/2010/main" val="0"/>
              </a:ext>
            </a:extLst>
          </a:blip>
          <a:srcRect/>
          <a:stretch>
            <a:fillRect/>
          </a:stretch>
        </p:blipFill>
        <p:spPr>
          <a:xfrm>
            <a:off x="304800" y="228600"/>
            <a:ext cx="1600200" cy="795338"/>
          </a:xfrm>
        </p:spPr>
      </p:pic>
      <p:sp>
        <p:nvSpPr>
          <p:cNvPr id="13356" name="Rectangle 44"/>
          <p:cNvSpPr>
            <a:spLocks noChangeArrowheads="1"/>
          </p:cNvSpPr>
          <p:nvPr/>
        </p:nvSpPr>
        <p:spPr bwMode="auto">
          <a:xfrm>
            <a:off x="2057400" y="595313"/>
            <a:ext cx="4673600" cy="987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nl-NL" sz="4400" dirty="0" smtClean="0">
                <a:solidFill>
                  <a:schemeClr val="tx2"/>
                </a:solidFill>
              </a:rPr>
              <a:t>Katrollen</a:t>
            </a:r>
            <a:endParaRPr lang="nl-NL" sz="4400" dirty="0">
              <a:solidFill>
                <a:schemeClr val="tx2"/>
              </a:solidFill>
            </a:endParaRPr>
          </a:p>
        </p:txBody>
      </p:sp>
      <p:sp>
        <p:nvSpPr>
          <p:cNvPr id="11" name="Ovaal 10"/>
          <p:cNvSpPr/>
          <p:nvPr/>
        </p:nvSpPr>
        <p:spPr>
          <a:xfrm>
            <a:off x="1503277" y="4912593"/>
            <a:ext cx="1077495" cy="1077495"/>
          </a:xfrm>
          <a:prstGeom prst="ellipse">
            <a:avLst/>
          </a:prstGeom>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mtClean="0"/>
              <a:t> </a:t>
            </a:r>
            <a:endParaRPr lang="nl-NL"/>
          </a:p>
        </p:txBody>
      </p:sp>
      <p:cxnSp>
        <p:nvCxnSpPr>
          <p:cNvPr id="9" name="Rechte verbindingslijn met pijl 8"/>
          <p:cNvCxnSpPr>
            <a:stCxn id="11" idx="2"/>
          </p:cNvCxnSpPr>
          <p:nvPr/>
        </p:nvCxnSpPr>
        <p:spPr>
          <a:xfrm flipH="1">
            <a:off x="1500095" y="5451341"/>
            <a:ext cx="3182" cy="885039"/>
          </a:xfrm>
          <a:prstGeom prst="straightConnector1">
            <a:avLst/>
          </a:prstGeom>
          <a:ln w="38100">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10" name="Tekstvak 9"/>
          <p:cNvSpPr txBox="1"/>
          <p:nvPr/>
        </p:nvSpPr>
        <p:spPr>
          <a:xfrm>
            <a:off x="1585656" y="5062388"/>
            <a:ext cx="355062" cy="461665"/>
          </a:xfrm>
          <a:prstGeom prst="rect">
            <a:avLst/>
          </a:prstGeom>
          <a:noFill/>
        </p:spPr>
        <p:txBody>
          <a:bodyPr wrap="square" rtlCol="0">
            <a:spAutoFit/>
          </a:bodyPr>
          <a:lstStyle/>
          <a:p>
            <a:r>
              <a:rPr lang="nl-NL" b="1" i="1" dirty="0" smtClean="0">
                <a:solidFill>
                  <a:srgbClr val="FF0000"/>
                </a:solidFill>
              </a:rPr>
              <a:t>r</a:t>
            </a:r>
            <a:endParaRPr lang="nl-NL" sz="1800" b="1" dirty="0">
              <a:solidFill>
                <a:srgbClr val="FF0000"/>
              </a:solidFill>
            </a:endParaRPr>
          </a:p>
        </p:txBody>
      </p:sp>
      <p:sp>
        <p:nvSpPr>
          <p:cNvPr id="12" name="Rechthoek 11"/>
          <p:cNvSpPr/>
          <p:nvPr/>
        </p:nvSpPr>
        <p:spPr>
          <a:xfrm>
            <a:off x="1960021" y="4416349"/>
            <a:ext cx="180471" cy="1172059"/>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13" name="Rechte verbindingslijn 12"/>
          <p:cNvCxnSpPr/>
          <p:nvPr/>
        </p:nvCxnSpPr>
        <p:spPr>
          <a:xfrm flipH="1" flipV="1">
            <a:off x="1168400" y="4416349"/>
            <a:ext cx="1676400" cy="11150"/>
          </a:xfrm>
          <a:prstGeom prst="line">
            <a:avLst/>
          </a:prstGeom>
          <a:ln w="571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17" name="Rechte verbindingslijn met pijl 16"/>
          <p:cNvCxnSpPr>
            <a:stCxn id="11" idx="6"/>
          </p:cNvCxnSpPr>
          <p:nvPr/>
        </p:nvCxnSpPr>
        <p:spPr>
          <a:xfrm>
            <a:off x="2580772" y="5451341"/>
            <a:ext cx="0" cy="885039"/>
          </a:xfrm>
          <a:prstGeom prst="straightConnector1">
            <a:avLst/>
          </a:prstGeom>
          <a:ln w="38100">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18" name="Tekstvak 17"/>
          <p:cNvSpPr txBox="1"/>
          <p:nvPr/>
        </p:nvSpPr>
        <p:spPr>
          <a:xfrm>
            <a:off x="7464749" y="4287181"/>
            <a:ext cx="1184389" cy="461665"/>
          </a:xfrm>
          <a:prstGeom prst="rect">
            <a:avLst/>
          </a:prstGeom>
          <a:noFill/>
        </p:spPr>
        <p:txBody>
          <a:bodyPr wrap="square" rtlCol="0">
            <a:spAutoFit/>
          </a:bodyPr>
          <a:lstStyle/>
          <a:p>
            <a:r>
              <a:rPr lang="nl-NL" b="1" i="1" dirty="0" smtClean="0">
                <a:solidFill>
                  <a:srgbClr val="FF0000"/>
                </a:solidFill>
              </a:rPr>
              <a:t>F</a:t>
            </a:r>
            <a:r>
              <a:rPr lang="nl-NL" sz="1600" b="1" dirty="0" smtClean="0">
                <a:solidFill>
                  <a:srgbClr val="FF0000"/>
                </a:solidFill>
              </a:rPr>
              <a:t>H  </a:t>
            </a:r>
            <a:r>
              <a:rPr lang="nl-NL" b="1" dirty="0" smtClean="0">
                <a:solidFill>
                  <a:srgbClr val="FF0000"/>
                </a:solidFill>
              </a:rPr>
              <a:t>= ?</a:t>
            </a:r>
            <a:endParaRPr lang="nl-NL" sz="1800" b="1" dirty="0">
              <a:solidFill>
                <a:srgbClr val="FF0000"/>
              </a:solidFill>
            </a:endParaRPr>
          </a:p>
        </p:txBody>
      </p:sp>
      <p:cxnSp>
        <p:nvCxnSpPr>
          <p:cNvPr id="19" name="Rechte verbindingslijn met pijl 18"/>
          <p:cNvCxnSpPr>
            <a:stCxn id="14" idx="4"/>
          </p:cNvCxnSpPr>
          <p:nvPr/>
        </p:nvCxnSpPr>
        <p:spPr>
          <a:xfrm>
            <a:off x="2050941" y="5500723"/>
            <a:ext cx="0" cy="379384"/>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0" name="Tekstvak 19"/>
          <p:cNvSpPr txBox="1"/>
          <p:nvPr/>
        </p:nvSpPr>
        <p:spPr>
          <a:xfrm>
            <a:off x="1655337" y="5916520"/>
            <a:ext cx="948163" cy="369332"/>
          </a:xfrm>
          <a:prstGeom prst="rect">
            <a:avLst/>
          </a:prstGeom>
          <a:noFill/>
        </p:spPr>
        <p:txBody>
          <a:bodyPr wrap="square" rtlCol="0">
            <a:spAutoFit/>
          </a:bodyPr>
          <a:lstStyle/>
          <a:p>
            <a:r>
              <a:rPr lang="nl-NL" sz="1800" b="1" i="1" dirty="0" err="1" smtClean="0">
                <a:solidFill>
                  <a:srgbClr val="FF0000"/>
                </a:solidFill>
              </a:rPr>
              <a:t>F</a:t>
            </a:r>
            <a:r>
              <a:rPr lang="nl-NL" sz="1400" b="1" i="1" dirty="0" err="1" smtClean="0">
                <a:solidFill>
                  <a:srgbClr val="FF0000"/>
                </a:solidFill>
              </a:rPr>
              <a:t>z</a:t>
            </a:r>
            <a:r>
              <a:rPr lang="nl-NL" sz="1400" b="1" i="1" dirty="0" smtClean="0">
                <a:solidFill>
                  <a:srgbClr val="FF0000"/>
                </a:solidFill>
              </a:rPr>
              <a:t> </a:t>
            </a:r>
            <a:r>
              <a:rPr lang="nl-NL" sz="1400" b="1" dirty="0" smtClean="0">
                <a:solidFill>
                  <a:srgbClr val="FF0000"/>
                </a:solidFill>
              </a:rPr>
              <a:t>= 50 N</a:t>
            </a:r>
            <a:endParaRPr lang="nl-NL" sz="1400" b="1" dirty="0">
              <a:solidFill>
                <a:srgbClr val="FF0000"/>
              </a:solidFill>
            </a:endParaRPr>
          </a:p>
        </p:txBody>
      </p:sp>
      <p:cxnSp>
        <p:nvCxnSpPr>
          <p:cNvPr id="3" name="Rechte verbindingslijn 2"/>
          <p:cNvCxnSpPr/>
          <p:nvPr/>
        </p:nvCxnSpPr>
        <p:spPr>
          <a:xfrm>
            <a:off x="1500095" y="5437028"/>
            <a:ext cx="1080677" cy="21456"/>
          </a:xfrm>
          <a:prstGeom prst="line">
            <a:avLst/>
          </a:prstGeom>
          <a:ln>
            <a:solidFill>
              <a:srgbClr val="0000FF"/>
            </a:solidFill>
          </a:ln>
        </p:spPr>
        <p:style>
          <a:lnRef idx="1">
            <a:schemeClr val="accent1"/>
          </a:lnRef>
          <a:fillRef idx="0">
            <a:schemeClr val="accent1"/>
          </a:fillRef>
          <a:effectRef idx="0">
            <a:schemeClr val="accent1"/>
          </a:effectRef>
          <a:fontRef idx="minor">
            <a:schemeClr val="tx1"/>
          </a:fontRef>
        </p:style>
      </p:cxnSp>
      <p:sp>
        <p:nvSpPr>
          <p:cNvPr id="29" name="Tekstvak 28"/>
          <p:cNvSpPr txBox="1"/>
          <p:nvPr/>
        </p:nvSpPr>
        <p:spPr>
          <a:xfrm>
            <a:off x="1707984" y="5469025"/>
            <a:ext cx="349416" cy="461665"/>
          </a:xfrm>
          <a:prstGeom prst="rect">
            <a:avLst/>
          </a:prstGeom>
          <a:noFill/>
        </p:spPr>
        <p:txBody>
          <a:bodyPr wrap="square" rtlCol="0">
            <a:spAutoFit/>
          </a:bodyPr>
          <a:lstStyle/>
          <a:p>
            <a:r>
              <a:rPr lang="nl-NL" b="1" dirty="0" smtClean="0">
                <a:solidFill>
                  <a:srgbClr val="FF0000"/>
                </a:solidFill>
              </a:rPr>
              <a:t>S</a:t>
            </a:r>
            <a:endParaRPr lang="nl-NL" sz="1800" b="1" dirty="0">
              <a:solidFill>
                <a:srgbClr val="FF0000"/>
              </a:solidFill>
            </a:endParaRPr>
          </a:p>
        </p:txBody>
      </p:sp>
      <p:sp>
        <p:nvSpPr>
          <p:cNvPr id="30" name="Tekstvak 29"/>
          <p:cNvSpPr txBox="1"/>
          <p:nvPr/>
        </p:nvSpPr>
        <p:spPr>
          <a:xfrm>
            <a:off x="2176206" y="5067001"/>
            <a:ext cx="355062" cy="461665"/>
          </a:xfrm>
          <a:prstGeom prst="rect">
            <a:avLst/>
          </a:prstGeom>
          <a:noFill/>
        </p:spPr>
        <p:txBody>
          <a:bodyPr wrap="square" rtlCol="0">
            <a:spAutoFit/>
          </a:bodyPr>
          <a:lstStyle/>
          <a:p>
            <a:r>
              <a:rPr lang="nl-NL" b="1" i="1" dirty="0" smtClean="0">
                <a:solidFill>
                  <a:srgbClr val="FF0000"/>
                </a:solidFill>
              </a:rPr>
              <a:t>r</a:t>
            </a:r>
            <a:endParaRPr lang="nl-NL" sz="1800" b="1" dirty="0">
              <a:solidFill>
                <a:srgbClr val="FF0000"/>
              </a:solidFill>
            </a:endParaRPr>
          </a:p>
        </p:txBody>
      </p:sp>
      <p:cxnSp>
        <p:nvCxnSpPr>
          <p:cNvPr id="33" name="Rechte verbindingslijn met pijl 32"/>
          <p:cNvCxnSpPr/>
          <p:nvPr/>
        </p:nvCxnSpPr>
        <p:spPr>
          <a:xfrm flipV="1">
            <a:off x="2054225" y="4111595"/>
            <a:ext cx="3175" cy="1313562"/>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4" name="Ovaal 13"/>
          <p:cNvSpPr/>
          <p:nvPr/>
        </p:nvSpPr>
        <p:spPr>
          <a:xfrm>
            <a:off x="2002039" y="5402920"/>
            <a:ext cx="97803" cy="97803"/>
          </a:xfrm>
          <a:prstGeom prst="ellips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6" name="Tekstvak 35"/>
          <p:cNvSpPr txBox="1"/>
          <p:nvPr/>
        </p:nvSpPr>
        <p:spPr>
          <a:xfrm>
            <a:off x="931153" y="6068920"/>
            <a:ext cx="709885" cy="461665"/>
          </a:xfrm>
          <a:prstGeom prst="rect">
            <a:avLst/>
          </a:prstGeom>
          <a:noFill/>
        </p:spPr>
        <p:txBody>
          <a:bodyPr wrap="square" rtlCol="0">
            <a:spAutoFit/>
          </a:bodyPr>
          <a:lstStyle/>
          <a:p>
            <a:r>
              <a:rPr lang="nl-NL" b="1" i="1" dirty="0" smtClean="0">
                <a:solidFill>
                  <a:srgbClr val="FF0000"/>
                </a:solidFill>
              </a:rPr>
              <a:t>F</a:t>
            </a:r>
            <a:r>
              <a:rPr lang="nl-NL" sz="1600" b="1" dirty="0" smtClean="0">
                <a:solidFill>
                  <a:srgbClr val="FF0000"/>
                </a:solidFill>
              </a:rPr>
              <a:t>L</a:t>
            </a:r>
            <a:endParaRPr lang="nl-NL" sz="1200" b="1" dirty="0">
              <a:solidFill>
                <a:srgbClr val="FF0000"/>
              </a:solidFill>
            </a:endParaRPr>
          </a:p>
        </p:txBody>
      </p:sp>
      <p:sp>
        <p:nvSpPr>
          <p:cNvPr id="46" name="Ovaal 45"/>
          <p:cNvSpPr/>
          <p:nvPr/>
        </p:nvSpPr>
        <p:spPr>
          <a:xfrm>
            <a:off x="6302556" y="4802612"/>
            <a:ext cx="1077495" cy="1077495"/>
          </a:xfrm>
          <a:prstGeom prst="ellipse">
            <a:avLst/>
          </a:prstGeom>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mtClean="0"/>
              <a:t> </a:t>
            </a:r>
            <a:endParaRPr lang="nl-NL"/>
          </a:p>
        </p:txBody>
      </p:sp>
      <p:cxnSp>
        <p:nvCxnSpPr>
          <p:cNvPr id="47" name="Rechte verbindingslijn 46"/>
          <p:cNvCxnSpPr/>
          <p:nvPr/>
        </p:nvCxnSpPr>
        <p:spPr>
          <a:xfrm flipV="1">
            <a:off x="6847834" y="6007343"/>
            <a:ext cx="0" cy="46138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Rechte verbindingslijn met pijl 47"/>
          <p:cNvCxnSpPr/>
          <p:nvPr/>
        </p:nvCxnSpPr>
        <p:spPr>
          <a:xfrm flipV="1">
            <a:off x="7377073" y="4406321"/>
            <a:ext cx="0" cy="950841"/>
          </a:xfrm>
          <a:prstGeom prst="straightConnector1">
            <a:avLst/>
          </a:prstGeom>
          <a:ln w="38100">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49" name="Tekstvak 48"/>
          <p:cNvSpPr txBox="1"/>
          <p:nvPr/>
        </p:nvSpPr>
        <p:spPr>
          <a:xfrm>
            <a:off x="5734700" y="5874715"/>
            <a:ext cx="1225964" cy="461665"/>
          </a:xfrm>
          <a:prstGeom prst="rect">
            <a:avLst/>
          </a:prstGeom>
          <a:noFill/>
        </p:spPr>
        <p:txBody>
          <a:bodyPr wrap="square" rtlCol="0">
            <a:spAutoFit/>
          </a:bodyPr>
          <a:lstStyle/>
          <a:p>
            <a:r>
              <a:rPr lang="nl-NL" b="1" i="1" dirty="0" err="1" smtClean="0">
                <a:solidFill>
                  <a:schemeClr val="tx2"/>
                </a:solidFill>
              </a:rPr>
              <a:t>F</a:t>
            </a:r>
            <a:r>
              <a:rPr lang="nl-NL" sz="1800" b="1" i="1" dirty="0" err="1" smtClean="0">
                <a:solidFill>
                  <a:schemeClr val="tx2"/>
                </a:solidFill>
              </a:rPr>
              <a:t>z</a:t>
            </a:r>
            <a:r>
              <a:rPr lang="nl-NL" sz="1800" b="1" i="1" dirty="0" smtClean="0">
                <a:solidFill>
                  <a:srgbClr val="0000FF"/>
                </a:solidFill>
              </a:rPr>
              <a:t> </a:t>
            </a:r>
            <a:r>
              <a:rPr lang="nl-NL" sz="1800" b="1" dirty="0" smtClean="0">
                <a:solidFill>
                  <a:schemeClr val="tx2"/>
                </a:solidFill>
              </a:rPr>
              <a:t>= 50 N</a:t>
            </a:r>
            <a:endParaRPr lang="nl-NL" sz="1800" b="1" dirty="0">
              <a:solidFill>
                <a:schemeClr val="tx2"/>
              </a:solidFill>
            </a:endParaRPr>
          </a:p>
        </p:txBody>
      </p:sp>
      <p:sp>
        <p:nvSpPr>
          <p:cNvPr id="50" name="Rechthoek 49"/>
          <p:cNvSpPr/>
          <p:nvPr/>
        </p:nvSpPr>
        <p:spPr>
          <a:xfrm>
            <a:off x="6757602" y="5244356"/>
            <a:ext cx="180471" cy="762987"/>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51" name="Rechte verbindingslijn met pijl 50"/>
          <p:cNvCxnSpPr/>
          <p:nvPr/>
        </p:nvCxnSpPr>
        <p:spPr>
          <a:xfrm flipH="1">
            <a:off x="6847834" y="5394676"/>
            <a:ext cx="928" cy="397744"/>
          </a:xfrm>
          <a:prstGeom prst="straightConnector1">
            <a:avLst/>
          </a:prstGeom>
          <a:ln w="38100">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52" name="Ovaal 51"/>
          <p:cNvSpPr/>
          <p:nvPr/>
        </p:nvSpPr>
        <p:spPr>
          <a:xfrm>
            <a:off x="6798937" y="5322019"/>
            <a:ext cx="97803" cy="9780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53" name="Rechte verbindingslijn met pijl 52"/>
          <p:cNvCxnSpPr/>
          <p:nvPr/>
        </p:nvCxnSpPr>
        <p:spPr>
          <a:xfrm flipV="1">
            <a:off x="6307084" y="4420079"/>
            <a:ext cx="0" cy="950841"/>
          </a:xfrm>
          <a:prstGeom prst="straightConnector1">
            <a:avLst/>
          </a:prstGeom>
          <a:ln w="38100">
            <a:solidFill>
              <a:srgbClr val="0000FF"/>
            </a:solidFill>
            <a:tailEnd type="arrow"/>
          </a:ln>
        </p:spPr>
        <p:style>
          <a:lnRef idx="1">
            <a:schemeClr val="accent1"/>
          </a:lnRef>
          <a:fillRef idx="0">
            <a:schemeClr val="accent1"/>
          </a:fillRef>
          <a:effectRef idx="0">
            <a:schemeClr val="accent1"/>
          </a:effectRef>
          <a:fontRef idx="minor">
            <a:schemeClr val="tx1"/>
          </a:fontRef>
        </p:style>
      </p:cxnSp>
      <p:cxnSp>
        <p:nvCxnSpPr>
          <p:cNvPr id="55" name="Rechte verbindingslijn 54"/>
          <p:cNvCxnSpPr/>
          <p:nvPr/>
        </p:nvCxnSpPr>
        <p:spPr>
          <a:xfrm flipV="1">
            <a:off x="6226413" y="4695079"/>
            <a:ext cx="169397" cy="107534"/>
          </a:xfrm>
          <a:prstGeom prst="line">
            <a:avLst/>
          </a:prstGeom>
          <a:ln w="38100">
            <a:solidFill>
              <a:srgbClr val="0000FF"/>
            </a:solidFill>
          </a:ln>
        </p:spPr>
        <p:style>
          <a:lnRef idx="1">
            <a:schemeClr val="accent1"/>
          </a:lnRef>
          <a:fillRef idx="0">
            <a:schemeClr val="accent1"/>
          </a:fillRef>
          <a:effectRef idx="0">
            <a:schemeClr val="accent1"/>
          </a:effectRef>
          <a:fontRef idx="minor">
            <a:schemeClr val="tx1"/>
          </a:fontRef>
        </p:style>
      </p:cxnSp>
      <p:cxnSp>
        <p:nvCxnSpPr>
          <p:cNvPr id="56" name="Rechte verbindingslijn 55"/>
          <p:cNvCxnSpPr/>
          <p:nvPr/>
        </p:nvCxnSpPr>
        <p:spPr>
          <a:xfrm flipV="1">
            <a:off x="6230785" y="4802612"/>
            <a:ext cx="169397" cy="113174"/>
          </a:xfrm>
          <a:prstGeom prst="line">
            <a:avLst/>
          </a:prstGeom>
          <a:ln w="38100">
            <a:solidFill>
              <a:srgbClr val="0000FF"/>
            </a:solidFill>
          </a:ln>
        </p:spPr>
        <p:style>
          <a:lnRef idx="1">
            <a:schemeClr val="accent1"/>
          </a:lnRef>
          <a:fillRef idx="0">
            <a:schemeClr val="accent1"/>
          </a:fillRef>
          <a:effectRef idx="0">
            <a:schemeClr val="accent1"/>
          </a:effectRef>
          <a:fontRef idx="minor">
            <a:schemeClr val="tx1"/>
          </a:fontRef>
        </p:style>
      </p:cxnSp>
      <p:cxnSp>
        <p:nvCxnSpPr>
          <p:cNvPr id="57" name="Rechte verbindingslijn 56"/>
          <p:cNvCxnSpPr/>
          <p:nvPr/>
        </p:nvCxnSpPr>
        <p:spPr>
          <a:xfrm flipV="1">
            <a:off x="7278948" y="4695079"/>
            <a:ext cx="169397" cy="107534"/>
          </a:xfrm>
          <a:prstGeom prst="line">
            <a:avLst/>
          </a:prstGeom>
          <a:ln w="38100">
            <a:solidFill>
              <a:srgbClr val="0000FF"/>
            </a:solidFill>
          </a:ln>
        </p:spPr>
        <p:style>
          <a:lnRef idx="1">
            <a:schemeClr val="accent1"/>
          </a:lnRef>
          <a:fillRef idx="0">
            <a:schemeClr val="accent1"/>
          </a:fillRef>
          <a:effectRef idx="0">
            <a:schemeClr val="accent1"/>
          </a:effectRef>
          <a:fontRef idx="minor">
            <a:schemeClr val="tx1"/>
          </a:fontRef>
        </p:style>
      </p:cxnSp>
      <p:cxnSp>
        <p:nvCxnSpPr>
          <p:cNvPr id="58" name="Rechte verbindingslijn 57"/>
          <p:cNvCxnSpPr/>
          <p:nvPr/>
        </p:nvCxnSpPr>
        <p:spPr>
          <a:xfrm flipV="1">
            <a:off x="7295352" y="4802612"/>
            <a:ext cx="169397" cy="113174"/>
          </a:xfrm>
          <a:prstGeom prst="line">
            <a:avLst/>
          </a:prstGeom>
          <a:ln w="38100">
            <a:solidFill>
              <a:srgbClr val="0000FF"/>
            </a:solidFill>
          </a:ln>
        </p:spPr>
        <p:style>
          <a:lnRef idx="1">
            <a:schemeClr val="accent1"/>
          </a:lnRef>
          <a:fillRef idx="0">
            <a:schemeClr val="accent1"/>
          </a:fillRef>
          <a:effectRef idx="0">
            <a:schemeClr val="accent1"/>
          </a:effectRef>
          <a:fontRef idx="minor">
            <a:schemeClr val="tx1"/>
          </a:fontRef>
        </p:style>
      </p:cxnSp>
      <p:sp>
        <p:nvSpPr>
          <p:cNvPr id="64" name="Tekstvak 63"/>
          <p:cNvSpPr txBox="1"/>
          <p:nvPr/>
        </p:nvSpPr>
        <p:spPr>
          <a:xfrm>
            <a:off x="2531268" y="5731862"/>
            <a:ext cx="1184389" cy="461665"/>
          </a:xfrm>
          <a:prstGeom prst="rect">
            <a:avLst/>
          </a:prstGeom>
          <a:noFill/>
        </p:spPr>
        <p:txBody>
          <a:bodyPr wrap="square" rtlCol="0">
            <a:spAutoFit/>
          </a:bodyPr>
          <a:lstStyle/>
          <a:p>
            <a:r>
              <a:rPr lang="nl-NL" b="1" i="1" dirty="0" smtClean="0">
                <a:solidFill>
                  <a:srgbClr val="FF0000"/>
                </a:solidFill>
              </a:rPr>
              <a:t>F</a:t>
            </a:r>
            <a:r>
              <a:rPr lang="nl-NL" sz="1600" b="1" dirty="0" smtClean="0">
                <a:solidFill>
                  <a:srgbClr val="FF0000"/>
                </a:solidFill>
              </a:rPr>
              <a:t>H  </a:t>
            </a:r>
            <a:r>
              <a:rPr lang="nl-NL" b="1" dirty="0" smtClean="0">
                <a:solidFill>
                  <a:srgbClr val="FF0000"/>
                </a:solidFill>
              </a:rPr>
              <a:t>= ?</a:t>
            </a:r>
            <a:endParaRPr lang="nl-NL" sz="1800" b="1" dirty="0">
              <a:solidFill>
                <a:srgbClr val="FF0000"/>
              </a:solidFill>
            </a:endParaRPr>
          </a:p>
        </p:txBody>
      </p:sp>
      <p:sp>
        <p:nvSpPr>
          <p:cNvPr id="65" name="Ovaal 64"/>
          <p:cNvSpPr/>
          <p:nvPr/>
        </p:nvSpPr>
        <p:spPr>
          <a:xfrm>
            <a:off x="6253654" y="5322019"/>
            <a:ext cx="97803" cy="97803"/>
          </a:xfrm>
          <a:prstGeom prst="ellips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66" name="Rechte verbindingslijn 65"/>
          <p:cNvCxnSpPr/>
          <p:nvPr/>
        </p:nvCxnSpPr>
        <p:spPr>
          <a:xfrm>
            <a:off x="6304454" y="5370921"/>
            <a:ext cx="545283" cy="0"/>
          </a:xfrm>
          <a:prstGeom prst="line">
            <a:avLst/>
          </a:prstGeom>
          <a:ln>
            <a:solidFill>
              <a:srgbClr val="0000FF"/>
            </a:solidFill>
          </a:ln>
        </p:spPr>
        <p:style>
          <a:lnRef idx="1">
            <a:schemeClr val="accent1"/>
          </a:lnRef>
          <a:fillRef idx="0">
            <a:schemeClr val="accent1"/>
          </a:fillRef>
          <a:effectRef idx="0">
            <a:schemeClr val="accent1"/>
          </a:effectRef>
          <a:fontRef idx="minor">
            <a:schemeClr val="tx1"/>
          </a:fontRef>
        </p:style>
      </p:cxnSp>
      <p:sp>
        <p:nvSpPr>
          <p:cNvPr id="67" name="Tekstvak 66"/>
          <p:cNvSpPr txBox="1"/>
          <p:nvPr/>
        </p:nvSpPr>
        <p:spPr>
          <a:xfrm>
            <a:off x="6357807" y="5248913"/>
            <a:ext cx="355062" cy="461665"/>
          </a:xfrm>
          <a:prstGeom prst="rect">
            <a:avLst/>
          </a:prstGeom>
          <a:noFill/>
        </p:spPr>
        <p:txBody>
          <a:bodyPr wrap="square" rtlCol="0">
            <a:spAutoFit/>
          </a:bodyPr>
          <a:lstStyle/>
          <a:p>
            <a:r>
              <a:rPr lang="nl-NL" b="1" i="1" dirty="0" smtClean="0">
                <a:solidFill>
                  <a:srgbClr val="FF0000"/>
                </a:solidFill>
              </a:rPr>
              <a:t>r</a:t>
            </a:r>
            <a:endParaRPr lang="nl-NL" sz="1800" b="1" dirty="0">
              <a:solidFill>
                <a:srgbClr val="FF0000"/>
              </a:solidFill>
            </a:endParaRPr>
          </a:p>
        </p:txBody>
      </p:sp>
      <p:cxnSp>
        <p:nvCxnSpPr>
          <p:cNvPr id="68" name="Rechte verbindingslijn met pijl 67"/>
          <p:cNvCxnSpPr/>
          <p:nvPr/>
        </p:nvCxnSpPr>
        <p:spPr>
          <a:xfrm>
            <a:off x="6847838" y="5990088"/>
            <a:ext cx="0" cy="885039"/>
          </a:xfrm>
          <a:prstGeom prst="straightConnector1">
            <a:avLst/>
          </a:prstGeom>
          <a:ln w="38100">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69" name="Tekstvak 68"/>
          <p:cNvSpPr txBox="1"/>
          <p:nvPr/>
        </p:nvSpPr>
        <p:spPr>
          <a:xfrm>
            <a:off x="6919603" y="4968497"/>
            <a:ext cx="496377" cy="461665"/>
          </a:xfrm>
          <a:prstGeom prst="rect">
            <a:avLst/>
          </a:prstGeom>
          <a:noFill/>
        </p:spPr>
        <p:txBody>
          <a:bodyPr wrap="square" rtlCol="0">
            <a:spAutoFit/>
          </a:bodyPr>
          <a:lstStyle/>
          <a:p>
            <a:r>
              <a:rPr lang="nl-NL" b="1" dirty="0" smtClean="0">
                <a:solidFill>
                  <a:srgbClr val="FF0000"/>
                </a:solidFill>
              </a:rPr>
              <a:t>2</a:t>
            </a:r>
            <a:r>
              <a:rPr lang="nl-NL" b="1" i="1" dirty="0" smtClean="0">
                <a:solidFill>
                  <a:srgbClr val="FF0000"/>
                </a:solidFill>
              </a:rPr>
              <a:t>r</a:t>
            </a:r>
            <a:endParaRPr lang="nl-NL" sz="1800" b="1" dirty="0">
              <a:solidFill>
                <a:srgbClr val="FF0000"/>
              </a:solidFill>
            </a:endParaRPr>
          </a:p>
        </p:txBody>
      </p:sp>
      <p:cxnSp>
        <p:nvCxnSpPr>
          <p:cNvPr id="71" name="Rechte verbindingslijn 70"/>
          <p:cNvCxnSpPr/>
          <p:nvPr/>
        </p:nvCxnSpPr>
        <p:spPr>
          <a:xfrm>
            <a:off x="6302556" y="5344244"/>
            <a:ext cx="1077495" cy="10728"/>
          </a:xfrm>
          <a:prstGeom prst="line">
            <a:avLst/>
          </a:prstGeom>
          <a:ln>
            <a:solidFill>
              <a:srgbClr val="0000FF"/>
            </a:solidFill>
          </a:ln>
        </p:spPr>
        <p:style>
          <a:lnRef idx="1">
            <a:schemeClr val="accent1"/>
          </a:lnRef>
          <a:fillRef idx="0">
            <a:schemeClr val="accent1"/>
          </a:fillRef>
          <a:effectRef idx="0">
            <a:schemeClr val="accent1"/>
          </a:effectRef>
          <a:fontRef idx="minor">
            <a:schemeClr val="tx1"/>
          </a:fontRef>
        </p:style>
      </p:cxnSp>
      <p:sp>
        <p:nvSpPr>
          <p:cNvPr id="80" name="Tekstvak 79"/>
          <p:cNvSpPr txBox="1"/>
          <p:nvPr/>
        </p:nvSpPr>
        <p:spPr>
          <a:xfrm>
            <a:off x="5940497" y="5135563"/>
            <a:ext cx="349416" cy="461665"/>
          </a:xfrm>
          <a:prstGeom prst="rect">
            <a:avLst/>
          </a:prstGeom>
          <a:noFill/>
        </p:spPr>
        <p:txBody>
          <a:bodyPr wrap="square" rtlCol="0">
            <a:spAutoFit/>
          </a:bodyPr>
          <a:lstStyle/>
          <a:p>
            <a:r>
              <a:rPr lang="nl-NL" b="1" dirty="0" smtClean="0">
                <a:solidFill>
                  <a:srgbClr val="FF0000"/>
                </a:solidFill>
              </a:rPr>
              <a:t>S</a:t>
            </a:r>
            <a:endParaRPr lang="nl-NL" sz="1800" b="1" dirty="0">
              <a:solidFill>
                <a:srgbClr val="FF0000"/>
              </a:solidFill>
            </a:endParaRPr>
          </a:p>
        </p:txBody>
      </p:sp>
      <p:sp>
        <p:nvSpPr>
          <p:cNvPr id="81" name="Tekstvak 80"/>
          <p:cNvSpPr txBox="1"/>
          <p:nvPr/>
        </p:nvSpPr>
        <p:spPr>
          <a:xfrm>
            <a:off x="6807212" y="6285852"/>
            <a:ext cx="709885" cy="461665"/>
          </a:xfrm>
          <a:prstGeom prst="rect">
            <a:avLst/>
          </a:prstGeom>
          <a:noFill/>
        </p:spPr>
        <p:txBody>
          <a:bodyPr wrap="square" rtlCol="0">
            <a:spAutoFit/>
          </a:bodyPr>
          <a:lstStyle/>
          <a:p>
            <a:r>
              <a:rPr lang="nl-NL" b="1" i="1" dirty="0" smtClean="0">
                <a:solidFill>
                  <a:srgbClr val="FF0000"/>
                </a:solidFill>
              </a:rPr>
              <a:t>F</a:t>
            </a:r>
            <a:r>
              <a:rPr lang="nl-NL" sz="1600" b="1" dirty="0" smtClean="0">
                <a:solidFill>
                  <a:srgbClr val="FF0000"/>
                </a:solidFill>
              </a:rPr>
              <a:t>L</a:t>
            </a:r>
            <a:endParaRPr lang="nl-NL" sz="1200" b="1" dirty="0">
              <a:solidFill>
                <a:srgbClr val="FF0000"/>
              </a:solidFill>
            </a:endParaRPr>
          </a:p>
        </p:txBody>
      </p:sp>
      <p:sp>
        <p:nvSpPr>
          <p:cNvPr id="82" name="Tekstvak 81"/>
          <p:cNvSpPr txBox="1"/>
          <p:nvPr/>
        </p:nvSpPr>
        <p:spPr>
          <a:xfrm>
            <a:off x="7517097" y="5705925"/>
            <a:ext cx="1334295" cy="461665"/>
          </a:xfrm>
          <a:prstGeom prst="rect">
            <a:avLst/>
          </a:prstGeom>
          <a:noFill/>
        </p:spPr>
        <p:txBody>
          <a:bodyPr wrap="square" rtlCol="0">
            <a:spAutoFit/>
          </a:bodyPr>
          <a:lstStyle/>
          <a:p>
            <a:r>
              <a:rPr lang="nl-NL" b="1" i="1" dirty="0" smtClean="0">
                <a:solidFill>
                  <a:srgbClr val="FF0000"/>
                </a:solidFill>
              </a:rPr>
              <a:t>F</a:t>
            </a:r>
            <a:r>
              <a:rPr lang="nl-NL" sz="1600" b="1" dirty="0" smtClean="0">
                <a:solidFill>
                  <a:srgbClr val="FF0000"/>
                </a:solidFill>
              </a:rPr>
              <a:t>S  </a:t>
            </a:r>
            <a:r>
              <a:rPr lang="nl-NL" b="1" dirty="0" smtClean="0">
                <a:solidFill>
                  <a:srgbClr val="FF0000"/>
                </a:solidFill>
              </a:rPr>
              <a:t>= </a:t>
            </a:r>
            <a:r>
              <a:rPr lang="nl-NL" b="1" i="1" dirty="0" smtClean="0">
                <a:solidFill>
                  <a:srgbClr val="FF0000"/>
                </a:solidFill>
              </a:rPr>
              <a:t>F</a:t>
            </a:r>
            <a:r>
              <a:rPr lang="nl-NL" sz="1800" b="1" dirty="0" smtClean="0">
                <a:solidFill>
                  <a:srgbClr val="FF0000"/>
                </a:solidFill>
              </a:rPr>
              <a:t>H </a:t>
            </a:r>
            <a:endParaRPr lang="nl-NL" sz="1800" b="1" dirty="0">
              <a:solidFill>
                <a:srgbClr val="FF0000"/>
              </a:solidFill>
            </a:endParaRPr>
          </a:p>
        </p:txBody>
      </p:sp>
    </p:spTree>
    <p:extLst>
      <p:ext uri="{BB962C8B-B14F-4D97-AF65-F5344CB8AC3E}">
        <p14:creationId xmlns:p14="http://schemas.microsoft.com/office/powerpoint/2010/main" val="2849256348"/>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3"/>
          <p:cNvSpPr>
            <a:spLocks noGrp="1" noChangeArrowheads="1"/>
          </p:cNvSpPr>
          <p:nvPr>
            <p:ph type="body" sz="half" idx="2"/>
          </p:nvPr>
        </p:nvSpPr>
        <p:spPr>
          <a:xfrm>
            <a:off x="409073" y="1557337"/>
            <a:ext cx="8405828" cy="4747210"/>
          </a:xfrm>
          <a:ln>
            <a:noFill/>
          </a:ln>
        </p:spPr>
        <p:txBody>
          <a:bodyPr/>
          <a:lstStyle/>
          <a:p>
            <a:r>
              <a:rPr lang="nl-NL" sz="2800" b="1" i="1" dirty="0" smtClean="0"/>
              <a:t>Opmerking 3:</a:t>
            </a:r>
          </a:p>
          <a:p>
            <a:r>
              <a:rPr lang="nl-NL" sz="2800" b="1" i="1" dirty="0" smtClean="0"/>
              <a:t>Tenslotte: het kan ook met arbeid:</a:t>
            </a:r>
          </a:p>
          <a:p>
            <a:pPr marL="0" indent="0">
              <a:buNone/>
            </a:pPr>
            <a:r>
              <a:rPr lang="nl-NL" sz="2800" b="1" dirty="0" smtClean="0">
                <a:solidFill>
                  <a:srgbClr val="0000FF"/>
                </a:solidFill>
              </a:rPr>
              <a:t>     (</a:t>
            </a:r>
            <a:r>
              <a:rPr lang="nl-NL" sz="2800" b="1" i="1" dirty="0" smtClean="0">
                <a:solidFill>
                  <a:srgbClr val="0000FF"/>
                </a:solidFill>
              </a:rPr>
              <a:t>F</a:t>
            </a:r>
            <a:r>
              <a:rPr lang="nl-NL" sz="1800" b="1" dirty="0" smtClean="0">
                <a:solidFill>
                  <a:srgbClr val="0000FF"/>
                </a:solidFill>
              </a:rPr>
              <a:t>L</a:t>
            </a:r>
            <a:r>
              <a:rPr lang="nl-NL" sz="2800" b="1" i="1" dirty="0" smtClean="0">
                <a:solidFill>
                  <a:srgbClr val="0000FF"/>
                </a:solidFill>
              </a:rPr>
              <a:t> + F</a:t>
            </a:r>
            <a:r>
              <a:rPr lang="nl-NL" sz="1800" b="1" dirty="0" smtClean="0">
                <a:solidFill>
                  <a:srgbClr val="0000FF"/>
                </a:solidFill>
              </a:rPr>
              <a:t>Z</a:t>
            </a:r>
            <a:r>
              <a:rPr lang="nl-NL" sz="2800" b="1" dirty="0" smtClean="0">
                <a:solidFill>
                  <a:srgbClr val="0000FF"/>
                </a:solidFill>
              </a:rPr>
              <a:t>) x</a:t>
            </a:r>
            <a:r>
              <a:rPr lang="nl-NL" sz="2800" b="1" i="1" dirty="0" smtClean="0">
                <a:solidFill>
                  <a:srgbClr val="0000FF"/>
                </a:solidFill>
              </a:rPr>
              <a:t> h </a:t>
            </a:r>
            <a:r>
              <a:rPr lang="nl-NL" sz="2800" b="1" i="1" dirty="0">
                <a:solidFill>
                  <a:srgbClr val="0000FF"/>
                </a:solidFill>
              </a:rPr>
              <a:t>= F</a:t>
            </a:r>
            <a:r>
              <a:rPr lang="nl-NL" sz="1800" b="1" dirty="0">
                <a:solidFill>
                  <a:srgbClr val="0000FF"/>
                </a:solidFill>
              </a:rPr>
              <a:t>H</a:t>
            </a:r>
            <a:r>
              <a:rPr lang="nl-NL" sz="2800" b="1" i="1" dirty="0">
                <a:solidFill>
                  <a:srgbClr val="0000FF"/>
                </a:solidFill>
              </a:rPr>
              <a:t> </a:t>
            </a:r>
            <a:r>
              <a:rPr lang="nl-NL" sz="2800" b="1" dirty="0">
                <a:solidFill>
                  <a:srgbClr val="0000FF"/>
                </a:solidFill>
              </a:rPr>
              <a:t>x</a:t>
            </a:r>
            <a:r>
              <a:rPr lang="nl-NL" sz="2800" b="1" i="1" dirty="0">
                <a:solidFill>
                  <a:srgbClr val="0000FF"/>
                </a:solidFill>
              </a:rPr>
              <a:t> </a:t>
            </a:r>
            <a:r>
              <a:rPr lang="nl-NL" sz="2800" b="1" i="1" dirty="0" err="1" smtClean="0">
                <a:solidFill>
                  <a:srgbClr val="0000FF"/>
                </a:solidFill>
              </a:rPr>
              <a:t>s</a:t>
            </a:r>
            <a:r>
              <a:rPr lang="nl-NL" sz="1200" b="1" dirty="0" err="1" smtClean="0">
                <a:solidFill>
                  <a:srgbClr val="0000FF"/>
                </a:solidFill>
              </a:rPr>
              <a:t>H</a:t>
            </a:r>
            <a:r>
              <a:rPr lang="nl-NL" sz="2800" b="1" i="1" dirty="0" smtClean="0">
                <a:solidFill>
                  <a:srgbClr val="0000FF"/>
                </a:solidFill>
              </a:rPr>
              <a:t>   </a:t>
            </a:r>
          </a:p>
          <a:p>
            <a:pPr marL="0" indent="0">
              <a:buNone/>
            </a:pPr>
            <a:r>
              <a:rPr lang="nl-NL" sz="2800" b="1" i="1" dirty="0" smtClean="0"/>
              <a:t>Vb.:</a:t>
            </a:r>
          </a:p>
          <a:p>
            <a:pPr marL="0" indent="0">
              <a:buNone/>
            </a:pPr>
            <a:r>
              <a:rPr lang="nl-NL" sz="2800" b="1" i="1" dirty="0" smtClean="0"/>
              <a:t>Stel je moet je hand </a:t>
            </a:r>
            <a:r>
              <a:rPr lang="nl-NL" sz="2800" b="1" dirty="0" smtClean="0"/>
              <a:t>3x</a:t>
            </a:r>
            <a:r>
              <a:rPr lang="nl-NL" sz="2800" b="1" i="1" dirty="0" smtClean="0"/>
              <a:t> zover bewegen als de piano omhoog gaat, dan is </a:t>
            </a:r>
            <a:r>
              <a:rPr lang="nl-NL" sz="2800" b="1" i="1" dirty="0" smtClean="0">
                <a:solidFill>
                  <a:srgbClr val="0000FF"/>
                </a:solidFill>
              </a:rPr>
              <a:t>F</a:t>
            </a:r>
            <a:r>
              <a:rPr lang="nl-NL" sz="1800" b="1" dirty="0" smtClean="0">
                <a:solidFill>
                  <a:srgbClr val="0000FF"/>
                </a:solidFill>
              </a:rPr>
              <a:t>H</a:t>
            </a:r>
            <a:r>
              <a:rPr lang="nl-NL" sz="2800" b="1" i="1" dirty="0" smtClean="0"/>
              <a:t> juist </a:t>
            </a:r>
            <a:r>
              <a:rPr lang="nl-NL" sz="2800" b="1" dirty="0" smtClean="0"/>
              <a:t>3x </a:t>
            </a:r>
            <a:r>
              <a:rPr lang="nl-NL" sz="2800" b="1" i="1" dirty="0" smtClean="0"/>
              <a:t>zo klein</a:t>
            </a:r>
          </a:p>
          <a:p>
            <a:pPr marL="0" indent="0">
              <a:buNone/>
            </a:pPr>
            <a:endParaRPr lang="nl-NL" sz="2800" b="1" i="1" dirty="0">
              <a:solidFill>
                <a:srgbClr val="0000FF"/>
              </a:solidFill>
            </a:endParaRPr>
          </a:p>
          <a:p>
            <a:pPr marL="0" indent="0">
              <a:buNone/>
            </a:pPr>
            <a:r>
              <a:rPr lang="nl-NL" sz="2800" b="1" i="1" dirty="0" smtClean="0">
                <a:solidFill>
                  <a:srgbClr val="0000FF"/>
                </a:solidFill>
              </a:rPr>
              <a:t>Wat je wint aan kracht, verlies je aan afstand</a:t>
            </a:r>
          </a:p>
          <a:p>
            <a:pPr marL="0" indent="0">
              <a:buNone/>
            </a:pPr>
            <a:r>
              <a:rPr lang="nl-NL" sz="2800" b="1" i="1" dirty="0" smtClean="0">
                <a:solidFill>
                  <a:srgbClr val="0000FF"/>
                </a:solidFill>
              </a:rPr>
              <a:t>Dit is “de gulden regel” </a:t>
            </a:r>
            <a:r>
              <a:rPr lang="nl-NL" sz="2800" b="1" i="1" smtClean="0">
                <a:solidFill>
                  <a:srgbClr val="0000FF"/>
                </a:solidFill>
              </a:rPr>
              <a:t>bij werktuigen</a:t>
            </a:r>
            <a:endParaRPr lang="nl-NL" sz="2800" b="1" i="1" dirty="0" smtClean="0">
              <a:solidFill>
                <a:srgbClr val="0000FF"/>
              </a:solidFill>
            </a:endParaRPr>
          </a:p>
        </p:txBody>
      </p:sp>
      <p:pic>
        <p:nvPicPr>
          <p:cNvPr id="13316" name="Picture 4" descr="rietveld lyceum"/>
          <p:cNvPicPr>
            <a:picLocks noGrp="1" noChangeAspect="1" noChangeArrowheads="1"/>
          </p:cNvPicPr>
          <p:nvPr>
            <p:ph type="clipArt" sz="half" idx="1"/>
          </p:nvPr>
        </p:nvPicPr>
        <p:blipFill>
          <a:blip r:embed="rId2">
            <a:extLst>
              <a:ext uri="{28A0092B-C50C-407E-A947-70E740481C1C}">
                <a14:useLocalDpi xmlns:a14="http://schemas.microsoft.com/office/drawing/2010/main" val="0"/>
              </a:ext>
            </a:extLst>
          </a:blip>
          <a:srcRect/>
          <a:stretch>
            <a:fillRect/>
          </a:stretch>
        </p:blipFill>
        <p:spPr>
          <a:xfrm>
            <a:off x="304800" y="228600"/>
            <a:ext cx="1600200" cy="795338"/>
          </a:xfrm>
        </p:spPr>
      </p:pic>
      <p:sp>
        <p:nvSpPr>
          <p:cNvPr id="13356" name="Rectangle 44"/>
          <p:cNvSpPr>
            <a:spLocks noChangeArrowheads="1"/>
          </p:cNvSpPr>
          <p:nvPr/>
        </p:nvSpPr>
        <p:spPr bwMode="auto">
          <a:xfrm>
            <a:off x="2057400" y="595313"/>
            <a:ext cx="4673600" cy="987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nl-NL" sz="4400" dirty="0" smtClean="0">
                <a:solidFill>
                  <a:schemeClr val="tx2"/>
                </a:solidFill>
              </a:rPr>
              <a:t>Katrollen</a:t>
            </a:r>
            <a:endParaRPr lang="nl-NL" sz="4400" dirty="0">
              <a:solidFill>
                <a:schemeClr val="tx2"/>
              </a:solidFill>
            </a:endParaRPr>
          </a:p>
        </p:txBody>
      </p:sp>
    </p:spTree>
    <p:extLst>
      <p:ext uri="{BB962C8B-B14F-4D97-AF65-F5344CB8AC3E}">
        <p14:creationId xmlns:p14="http://schemas.microsoft.com/office/powerpoint/2010/main" val="37422339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voettekst 5"/>
          <p:cNvSpPr>
            <a:spLocks noGrp="1"/>
          </p:cNvSpPr>
          <p:nvPr>
            <p:ph type="ftr" sz="quarter" idx="11"/>
          </p:nvPr>
        </p:nvSpPr>
        <p:spPr/>
        <p:txBody>
          <a:bodyPr/>
          <a:lstStyle/>
          <a:p>
            <a:r>
              <a:rPr lang="nl-NL"/>
              <a:t>G.Hoeksema Rietveld Lyceum Doetinchem</a:t>
            </a:r>
          </a:p>
        </p:txBody>
      </p:sp>
      <p:sp>
        <p:nvSpPr>
          <p:cNvPr id="6" name="Tijdelijke aanduiding voor dianummer 6"/>
          <p:cNvSpPr>
            <a:spLocks noGrp="1"/>
          </p:cNvSpPr>
          <p:nvPr>
            <p:ph type="sldNum" sz="quarter" idx="12"/>
          </p:nvPr>
        </p:nvSpPr>
        <p:spPr/>
        <p:txBody>
          <a:bodyPr/>
          <a:lstStyle/>
          <a:p>
            <a:fld id="{72147780-0E19-4C61-831D-767214E90231}" type="slidenum">
              <a:rPr lang="nl-NL"/>
              <a:pPr/>
              <a:t>5</a:t>
            </a:fld>
            <a:endParaRPr lang="nl-NL"/>
          </a:p>
        </p:txBody>
      </p:sp>
      <p:sp>
        <p:nvSpPr>
          <p:cNvPr id="13315" name="Rectangle 3"/>
          <p:cNvSpPr>
            <a:spLocks noGrp="1" noChangeArrowheads="1"/>
          </p:cNvSpPr>
          <p:nvPr>
            <p:ph type="body" sz="half" idx="2"/>
          </p:nvPr>
        </p:nvSpPr>
        <p:spPr>
          <a:xfrm>
            <a:off x="631825" y="1557337"/>
            <a:ext cx="8252293" cy="4535455"/>
          </a:xfrm>
          <a:ln>
            <a:noFill/>
          </a:ln>
        </p:spPr>
        <p:txBody>
          <a:bodyPr/>
          <a:lstStyle/>
          <a:p>
            <a:endParaRPr lang="nl-NL" sz="2800" dirty="0" smtClean="0"/>
          </a:p>
          <a:p>
            <a:endParaRPr lang="nl-NL" sz="2800" dirty="0"/>
          </a:p>
          <a:p>
            <a:endParaRPr lang="nl-NL" sz="2800" dirty="0" smtClean="0"/>
          </a:p>
          <a:p>
            <a:r>
              <a:rPr lang="nl-NL" sz="2800" dirty="0" smtClean="0"/>
              <a:t>Een piano staat op de vloer: </a:t>
            </a:r>
            <a:br>
              <a:rPr lang="nl-NL" sz="2800" dirty="0" smtClean="0"/>
            </a:br>
            <a:r>
              <a:rPr lang="nl-NL" sz="2800" dirty="0" smtClean="0"/>
              <a:t>het gewicht op de vloer is 550 N =</a:t>
            </a:r>
            <a:r>
              <a:rPr lang="nl-NL" sz="2800" dirty="0" smtClean="0">
                <a:solidFill>
                  <a:srgbClr val="0000FF"/>
                </a:solidFill>
              </a:rPr>
              <a:t> </a:t>
            </a:r>
            <a:r>
              <a:rPr lang="nl-NL" sz="2800" b="1" i="1" dirty="0" smtClean="0">
                <a:solidFill>
                  <a:srgbClr val="0000FF"/>
                </a:solidFill>
              </a:rPr>
              <a:t>G</a:t>
            </a:r>
          </a:p>
          <a:p>
            <a:r>
              <a:rPr lang="nl-NL" sz="2800" b="1" i="1" dirty="0" smtClean="0"/>
              <a:t>Hoe heten de krachten die </a:t>
            </a:r>
            <a:r>
              <a:rPr lang="nl-NL" sz="2800" b="1" i="1" dirty="0" smtClean="0">
                <a:solidFill>
                  <a:schemeClr val="tx2"/>
                </a:solidFill>
              </a:rPr>
              <a:t>op de piano </a:t>
            </a:r>
            <a:r>
              <a:rPr lang="nl-NL" sz="2800" b="1" i="1" dirty="0" smtClean="0"/>
              <a:t>werken?</a:t>
            </a:r>
            <a:br>
              <a:rPr lang="nl-NL" sz="2800" b="1" i="1" dirty="0" smtClean="0"/>
            </a:br>
            <a:r>
              <a:rPr lang="nl-NL" sz="2800" b="1" i="1" dirty="0" smtClean="0"/>
              <a:t>En hoe groot zijn ze?</a:t>
            </a:r>
            <a:endParaRPr lang="nl-NL" sz="2800" b="1" i="1" dirty="0"/>
          </a:p>
          <a:p>
            <a:pPr lvl="1"/>
            <a:r>
              <a:rPr lang="nl-NL" sz="2400" b="1" dirty="0" smtClean="0">
                <a:solidFill>
                  <a:srgbClr val="FF0000"/>
                </a:solidFill>
              </a:rPr>
              <a:t>De </a:t>
            </a:r>
            <a:r>
              <a:rPr lang="nl-NL" sz="2400" b="1" dirty="0" smtClean="0"/>
              <a:t>normaal kracht </a:t>
            </a:r>
            <a:r>
              <a:rPr lang="nl-NL" sz="2400" b="1" i="1" dirty="0" err="1" smtClean="0">
                <a:solidFill>
                  <a:srgbClr val="FF0000"/>
                </a:solidFill>
              </a:rPr>
              <a:t>F</a:t>
            </a:r>
            <a:r>
              <a:rPr lang="nl-NL" sz="1800" b="1" i="1" dirty="0" err="1" smtClean="0">
                <a:solidFill>
                  <a:srgbClr val="FF0000"/>
                </a:solidFill>
              </a:rPr>
              <a:t>n</a:t>
            </a:r>
            <a:r>
              <a:rPr lang="nl-NL" sz="2400" b="1" dirty="0" smtClean="0">
                <a:solidFill>
                  <a:srgbClr val="FF0000"/>
                </a:solidFill>
              </a:rPr>
              <a:t> (even groot als </a:t>
            </a:r>
            <a:r>
              <a:rPr lang="nl-NL" sz="2400" b="1" i="1" dirty="0" smtClean="0">
                <a:solidFill>
                  <a:srgbClr val="0000FF"/>
                </a:solidFill>
              </a:rPr>
              <a:t>G</a:t>
            </a:r>
            <a:r>
              <a:rPr lang="nl-NL" sz="2400" b="1" dirty="0" smtClean="0">
                <a:solidFill>
                  <a:srgbClr val="FF0000"/>
                </a:solidFill>
              </a:rPr>
              <a:t>:</a:t>
            </a:r>
            <a:r>
              <a:rPr lang="nl-NL" sz="2400" b="1" i="1" dirty="0" smtClean="0">
                <a:solidFill>
                  <a:srgbClr val="FF0000"/>
                </a:solidFill>
              </a:rPr>
              <a:t> actie = reactie</a:t>
            </a:r>
            <a:r>
              <a:rPr lang="nl-NL" sz="2400" b="1" dirty="0" smtClean="0">
                <a:solidFill>
                  <a:srgbClr val="FF0000"/>
                </a:solidFill>
              </a:rPr>
              <a:t>)</a:t>
            </a:r>
          </a:p>
          <a:p>
            <a:pPr lvl="1"/>
            <a:r>
              <a:rPr lang="nl-NL" sz="2400" b="1" dirty="0" smtClean="0">
                <a:solidFill>
                  <a:srgbClr val="FF0000"/>
                </a:solidFill>
              </a:rPr>
              <a:t>De </a:t>
            </a:r>
            <a:r>
              <a:rPr lang="nl-NL" sz="2400" b="1" dirty="0" smtClean="0"/>
              <a:t>zwaartekracht</a:t>
            </a:r>
            <a:r>
              <a:rPr lang="nl-NL" sz="2400" b="1" dirty="0" smtClean="0">
                <a:solidFill>
                  <a:srgbClr val="FF0000"/>
                </a:solidFill>
              </a:rPr>
              <a:t> </a:t>
            </a:r>
            <a:r>
              <a:rPr lang="nl-NL" sz="2400" b="1" i="1" dirty="0" err="1" smtClean="0">
                <a:solidFill>
                  <a:srgbClr val="FF0000"/>
                </a:solidFill>
              </a:rPr>
              <a:t>F</a:t>
            </a:r>
            <a:r>
              <a:rPr lang="nl-NL" sz="1800" b="1" i="1" dirty="0" err="1" smtClean="0">
                <a:solidFill>
                  <a:srgbClr val="FF0000"/>
                </a:solidFill>
              </a:rPr>
              <a:t>z</a:t>
            </a:r>
            <a:r>
              <a:rPr lang="nl-NL" sz="2400" b="1" dirty="0" smtClean="0">
                <a:solidFill>
                  <a:srgbClr val="FF0000"/>
                </a:solidFill>
              </a:rPr>
              <a:t> (even groot als </a:t>
            </a:r>
            <a:r>
              <a:rPr lang="nl-NL" sz="2400" b="1" i="1" dirty="0" err="1" smtClean="0">
                <a:solidFill>
                  <a:srgbClr val="FF0000"/>
                </a:solidFill>
              </a:rPr>
              <a:t>F</a:t>
            </a:r>
            <a:r>
              <a:rPr lang="nl-NL" sz="1800" b="1" i="1" dirty="0" err="1" smtClean="0">
                <a:solidFill>
                  <a:srgbClr val="FF0000"/>
                </a:solidFill>
              </a:rPr>
              <a:t>n</a:t>
            </a:r>
            <a:r>
              <a:rPr lang="nl-NL" sz="2400" b="1" dirty="0" smtClean="0">
                <a:solidFill>
                  <a:srgbClr val="FF0000"/>
                </a:solidFill>
              </a:rPr>
              <a:t>  want de piano is in rust)</a:t>
            </a:r>
          </a:p>
          <a:p>
            <a:pPr lvl="1"/>
            <a:endParaRPr lang="nl-NL" sz="2400" b="1" dirty="0">
              <a:solidFill>
                <a:srgbClr val="FF0000"/>
              </a:solidFill>
            </a:endParaRPr>
          </a:p>
        </p:txBody>
      </p:sp>
      <p:pic>
        <p:nvPicPr>
          <p:cNvPr id="13316" name="Picture 4" descr="rietveld lyceum"/>
          <p:cNvPicPr>
            <a:picLocks noGrp="1" noChangeAspect="1" noChangeArrowheads="1"/>
          </p:cNvPicPr>
          <p:nvPr>
            <p:ph type="clipArt" sz="half" idx="1"/>
          </p:nvPr>
        </p:nvPicPr>
        <p:blipFill>
          <a:blip r:embed="rId2">
            <a:extLst>
              <a:ext uri="{28A0092B-C50C-407E-A947-70E740481C1C}">
                <a14:useLocalDpi xmlns:a14="http://schemas.microsoft.com/office/drawing/2010/main" val="0"/>
              </a:ext>
            </a:extLst>
          </a:blip>
          <a:srcRect/>
          <a:stretch>
            <a:fillRect/>
          </a:stretch>
        </p:blipFill>
        <p:spPr>
          <a:xfrm>
            <a:off x="304800" y="228600"/>
            <a:ext cx="1600200" cy="795338"/>
          </a:xfrm>
        </p:spPr>
      </p:pic>
      <p:sp>
        <p:nvSpPr>
          <p:cNvPr id="13356" name="Rectangle 44"/>
          <p:cNvSpPr>
            <a:spLocks noChangeArrowheads="1"/>
          </p:cNvSpPr>
          <p:nvPr/>
        </p:nvSpPr>
        <p:spPr bwMode="auto">
          <a:xfrm>
            <a:off x="2057400" y="595313"/>
            <a:ext cx="4673600" cy="987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nl-NL" sz="4400" dirty="0" smtClean="0">
                <a:solidFill>
                  <a:schemeClr val="tx2"/>
                </a:solidFill>
              </a:rPr>
              <a:t>Katrollen</a:t>
            </a:r>
            <a:endParaRPr lang="nl-NL" sz="4400" dirty="0">
              <a:solidFill>
                <a:schemeClr val="tx2"/>
              </a:solidFill>
            </a:endParaRPr>
          </a:p>
        </p:txBody>
      </p:sp>
      <p:sp>
        <p:nvSpPr>
          <p:cNvPr id="2" name="Vrije vorm 1"/>
          <p:cNvSpPr/>
          <p:nvPr/>
        </p:nvSpPr>
        <p:spPr>
          <a:xfrm>
            <a:off x="6972299" y="1697038"/>
            <a:ext cx="485775" cy="1131887"/>
          </a:xfrm>
          <a:custGeom>
            <a:avLst/>
            <a:gdLst>
              <a:gd name="connsiteX0" fmla="*/ 723900 w 723900"/>
              <a:gd name="connsiteY0" fmla="*/ 1704975 h 1704975"/>
              <a:gd name="connsiteX1" fmla="*/ 723900 w 723900"/>
              <a:gd name="connsiteY1" fmla="*/ 9525 h 1704975"/>
              <a:gd name="connsiteX2" fmla="*/ 285750 w 723900"/>
              <a:gd name="connsiteY2" fmla="*/ 0 h 1704975"/>
              <a:gd name="connsiteX3" fmla="*/ 238125 w 723900"/>
              <a:gd name="connsiteY3" fmla="*/ 676275 h 1704975"/>
              <a:gd name="connsiteX4" fmla="*/ 0 w 723900"/>
              <a:gd name="connsiteY4" fmla="*/ 781050 h 1704975"/>
              <a:gd name="connsiteX5" fmla="*/ 0 w 723900"/>
              <a:gd name="connsiteY5" fmla="*/ 885825 h 1704975"/>
              <a:gd name="connsiteX6" fmla="*/ 257175 w 723900"/>
              <a:gd name="connsiteY6" fmla="*/ 885825 h 1704975"/>
              <a:gd name="connsiteX7" fmla="*/ 257175 w 723900"/>
              <a:gd name="connsiteY7" fmla="*/ 1704975 h 1704975"/>
              <a:gd name="connsiteX8" fmla="*/ 723900 w 723900"/>
              <a:gd name="connsiteY8" fmla="*/ 1704975 h 1704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23900" h="1704975">
                <a:moveTo>
                  <a:pt x="723900" y="1704975"/>
                </a:moveTo>
                <a:lnTo>
                  <a:pt x="723900" y="9525"/>
                </a:lnTo>
                <a:lnTo>
                  <a:pt x="285750" y="0"/>
                </a:lnTo>
                <a:lnTo>
                  <a:pt x="238125" y="676275"/>
                </a:lnTo>
                <a:lnTo>
                  <a:pt x="0" y="781050"/>
                </a:lnTo>
                <a:lnTo>
                  <a:pt x="0" y="885825"/>
                </a:lnTo>
                <a:lnTo>
                  <a:pt x="257175" y="885825"/>
                </a:lnTo>
                <a:lnTo>
                  <a:pt x="257175" y="1704975"/>
                </a:lnTo>
                <a:lnTo>
                  <a:pt x="723900" y="1704975"/>
                </a:lnTo>
                <a:close/>
              </a:path>
            </a:pathLst>
          </a:custGeom>
          <a:solidFill>
            <a:schemeClr val="accent5">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4" name="Rechte verbindingslijn 3"/>
          <p:cNvCxnSpPr/>
          <p:nvPr/>
        </p:nvCxnSpPr>
        <p:spPr>
          <a:xfrm flipH="1">
            <a:off x="6731000" y="2864518"/>
            <a:ext cx="1212850" cy="0"/>
          </a:xfrm>
          <a:prstGeom prst="line">
            <a:avLst/>
          </a:prstGeom>
          <a:ln w="571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pic>
        <p:nvPicPr>
          <p:cNvPr id="8" name="Afbeelding 7"/>
          <p:cNvPicPr>
            <a:picLocks noChangeAspect="1"/>
          </p:cNvPicPr>
          <p:nvPr/>
        </p:nvPicPr>
        <p:blipFill>
          <a:blip r:embed="rId3">
            <a:duotone>
              <a:prstClr val="black"/>
              <a:srgbClr val="3399FF">
                <a:tint val="45000"/>
                <a:satMod val="400000"/>
              </a:srgbClr>
            </a:duotone>
            <a:extLst>
              <a:ext uri="{BEBA8EAE-BF5A-486C-A8C5-ECC9F3942E4B}">
                <a14:imgProps xmlns:a14="http://schemas.microsoft.com/office/drawing/2010/main">
                  <a14:imgLayer r:embed="rId4">
                    <a14:imgEffect>
                      <a14:backgroundRemoval t="10000" b="90000" l="10000" r="90000"/>
                    </a14:imgEffect>
                    <a14:imgEffect>
                      <a14:sharpenSoften amount="50000"/>
                    </a14:imgEffect>
                  </a14:imgLayer>
                </a14:imgProps>
              </a:ext>
              <a:ext uri="{28A0092B-C50C-407E-A947-70E740481C1C}">
                <a14:useLocalDpi xmlns:a14="http://schemas.microsoft.com/office/drawing/2010/main" val="0"/>
              </a:ext>
            </a:extLst>
          </a:blip>
          <a:stretch>
            <a:fillRect/>
          </a:stretch>
        </p:blipFill>
        <p:spPr>
          <a:xfrm>
            <a:off x="1104900" y="1197921"/>
            <a:ext cx="1508125" cy="2130120"/>
          </a:xfrm>
          <a:prstGeom prst="rect">
            <a:avLst/>
          </a:prstGeom>
        </p:spPr>
      </p:pic>
      <p:cxnSp>
        <p:nvCxnSpPr>
          <p:cNvPr id="7" name="Rechte verbindingslijn met pijl 6"/>
          <p:cNvCxnSpPr/>
          <p:nvPr/>
        </p:nvCxnSpPr>
        <p:spPr>
          <a:xfrm>
            <a:off x="7308550" y="2840957"/>
            <a:ext cx="0" cy="1059681"/>
          </a:xfrm>
          <a:prstGeom prst="straightConnector1">
            <a:avLst/>
          </a:prstGeom>
          <a:ln w="57150">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9" name="Tekstvak 8"/>
          <p:cNvSpPr txBox="1"/>
          <p:nvPr/>
        </p:nvSpPr>
        <p:spPr>
          <a:xfrm>
            <a:off x="7308550" y="3666874"/>
            <a:ext cx="646744" cy="461665"/>
          </a:xfrm>
          <a:prstGeom prst="rect">
            <a:avLst/>
          </a:prstGeom>
          <a:noFill/>
        </p:spPr>
        <p:txBody>
          <a:bodyPr wrap="square" rtlCol="0">
            <a:spAutoFit/>
          </a:bodyPr>
          <a:lstStyle/>
          <a:p>
            <a:r>
              <a:rPr lang="nl-NL" b="1" i="1" dirty="0" smtClean="0">
                <a:solidFill>
                  <a:srgbClr val="0000FF"/>
                </a:solidFill>
              </a:rPr>
              <a:t>G</a:t>
            </a:r>
            <a:endParaRPr lang="nl-NL" b="1" i="1" dirty="0">
              <a:solidFill>
                <a:srgbClr val="0000FF"/>
              </a:solidFill>
            </a:endParaRPr>
          </a:p>
        </p:txBody>
      </p:sp>
      <p:cxnSp>
        <p:nvCxnSpPr>
          <p:cNvPr id="12" name="Rechte verbindingslijn met pijl 11"/>
          <p:cNvCxnSpPr/>
          <p:nvPr/>
        </p:nvCxnSpPr>
        <p:spPr>
          <a:xfrm>
            <a:off x="7215186" y="2299084"/>
            <a:ext cx="0" cy="1059681"/>
          </a:xfrm>
          <a:prstGeom prst="straightConnector1">
            <a:avLst/>
          </a:prstGeom>
          <a:ln w="571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Rechte verbindingslijn met pijl 12"/>
          <p:cNvCxnSpPr/>
          <p:nvPr/>
        </p:nvCxnSpPr>
        <p:spPr>
          <a:xfrm flipV="1">
            <a:off x="7308550" y="1752390"/>
            <a:ext cx="0" cy="1059681"/>
          </a:xfrm>
          <a:prstGeom prst="straightConnector1">
            <a:avLst/>
          </a:prstGeom>
          <a:ln w="571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5" name="Tekstvak 14"/>
          <p:cNvSpPr txBox="1"/>
          <p:nvPr/>
        </p:nvSpPr>
        <p:spPr>
          <a:xfrm>
            <a:off x="7409036" y="1752390"/>
            <a:ext cx="646744" cy="461665"/>
          </a:xfrm>
          <a:prstGeom prst="rect">
            <a:avLst/>
          </a:prstGeom>
          <a:noFill/>
        </p:spPr>
        <p:txBody>
          <a:bodyPr wrap="square" rtlCol="0">
            <a:spAutoFit/>
          </a:bodyPr>
          <a:lstStyle/>
          <a:p>
            <a:r>
              <a:rPr lang="nl-NL" b="1" i="1" dirty="0" err="1" smtClean="0">
                <a:solidFill>
                  <a:srgbClr val="FF0000"/>
                </a:solidFill>
              </a:rPr>
              <a:t>F</a:t>
            </a:r>
            <a:r>
              <a:rPr lang="nl-NL" sz="1800" b="1" i="1" dirty="0" err="1" smtClean="0">
                <a:solidFill>
                  <a:srgbClr val="FF0000"/>
                </a:solidFill>
              </a:rPr>
              <a:t>n</a:t>
            </a:r>
            <a:endParaRPr lang="nl-NL" sz="1800" b="1" i="1" dirty="0">
              <a:solidFill>
                <a:srgbClr val="FF0000"/>
              </a:solidFill>
            </a:endParaRPr>
          </a:p>
        </p:txBody>
      </p:sp>
      <p:sp>
        <p:nvSpPr>
          <p:cNvPr id="16" name="Tekstvak 15"/>
          <p:cNvSpPr txBox="1"/>
          <p:nvPr/>
        </p:nvSpPr>
        <p:spPr>
          <a:xfrm>
            <a:off x="6667885" y="3041721"/>
            <a:ext cx="646744" cy="461665"/>
          </a:xfrm>
          <a:prstGeom prst="rect">
            <a:avLst/>
          </a:prstGeom>
          <a:noFill/>
        </p:spPr>
        <p:txBody>
          <a:bodyPr wrap="square" rtlCol="0">
            <a:spAutoFit/>
          </a:bodyPr>
          <a:lstStyle/>
          <a:p>
            <a:r>
              <a:rPr lang="nl-NL" b="1" i="1" dirty="0" err="1" smtClean="0">
                <a:solidFill>
                  <a:srgbClr val="FF0000"/>
                </a:solidFill>
              </a:rPr>
              <a:t>F</a:t>
            </a:r>
            <a:r>
              <a:rPr lang="nl-NL" sz="1800" b="1" i="1" dirty="0" err="1" smtClean="0">
                <a:solidFill>
                  <a:srgbClr val="FF0000"/>
                </a:solidFill>
              </a:rPr>
              <a:t>z</a:t>
            </a:r>
            <a:endParaRPr lang="nl-NL" sz="1800" b="1" i="1" dirty="0">
              <a:solidFill>
                <a:srgbClr val="FF0000"/>
              </a:solidFill>
            </a:endParaRPr>
          </a:p>
        </p:txBody>
      </p:sp>
    </p:spTree>
    <p:extLst>
      <p:ext uri="{BB962C8B-B14F-4D97-AF65-F5344CB8AC3E}">
        <p14:creationId xmlns:p14="http://schemas.microsoft.com/office/powerpoint/2010/main" val="359539975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voettekst 5"/>
          <p:cNvSpPr>
            <a:spLocks noGrp="1"/>
          </p:cNvSpPr>
          <p:nvPr>
            <p:ph type="ftr" sz="quarter" idx="11"/>
          </p:nvPr>
        </p:nvSpPr>
        <p:spPr/>
        <p:txBody>
          <a:bodyPr/>
          <a:lstStyle/>
          <a:p>
            <a:r>
              <a:rPr lang="nl-NL"/>
              <a:t>G.Hoeksema Rietveld Lyceum Doetinchem</a:t>
            </a:r>
          </a:p>
        </p:txBody>
      </p:sp>
      <p:sp>
        <p:nvSpPr>
          <p:cNvPr id="6" name="Tijdelijke aanduiding voor dianummer 6"/>
          <p:cNvSpPr>
            <a:spLocks noGrp="1"/>
          </p:cNvSpPr>
          <p:nvPr>
            <p:ph type="sldNum" sz="quarter" idx="12"/>
          </p:nvPr>
        </p:nvSpPr>
        <p:spPr/>
        <p:txBody>
          <a:bodyPr/>
          <a:lstStyle/>
          <a:p>
            <a:fld id="{72147780-0E19-4C61-831D-767214E90231}" type="slidenum">
              <a:rPr lang="nl-NL"/>
              <a:pPr/>
              <a:t>6</a:t>
            </a:fld>
            <a:endParaRPr lang="nl-NL"/>
          </a:p>
        </p:txBody>
      </p:sp>
      <p:sp>
        <p:nvSpPr>
          <p:cNvPr id="13315" name="Rectangle 3"/>
          <p:cNvSpPr>
            <a:spLocks noGrp="1" noChangeArrowheads="1"/>
          </p:cNvSpPr>
          <p:nvPr>
            <p:ph type="body" sz="half" idx="2"/>
          </p:nvPr>
        </p:nvSpPr>
        <p:spPr>
          <a:xfrm>
            <a:off x="409074" y="1557337"/>
            <a:ext cx="5847347" cy="4535455"/>
          </a:xfrm>
          <a:ln>
            <a:noFill/>
          </a:ln>
        </p:spPr>
        <p:txBody>
          <a:bodyPr/>
          <a:lstStyle/>
          <a:p>
            <a:r>
              <a:rPr lang="nl-NL" sz="2800" b="1" dirty="0" smtClean="0">
                <a:solidFill>
                  <a:srgbClr val="0000FF"/>
                </a:solidFill>
              </a:rPr>
              <a:t>Takels van katrollen</a:t>
            </a:r>
            <a:endParaRPr lang="nl-NL" sz="2800" b="1" dirty="0">
              <a:solidFill>
                <a:srgbClr val="0000FF"/>
              </a:solidFill>
            </a:endParaRPr>
          </a:p>
          <a:p>
            <a:r>
              <a:rPr lang="nl-NL" sz="2800" dirty="0" smtClean="0"/>
              <a:t>We gaan de piano 50 cm optillen</a:t>
            </a:r>
            <a:r>
              <a:rPr lang="nl-NL" sz="2800" dirty="0"/>
              <a:t>.</a:t>
            </a:r>
            <a:r>
              <a:rPr lang="nl-NL" sz="2800" dirty="0" smtClean="0"/>
              <a:t> </a:t>
            </a:r>
            <a:br>
              <a:rPr lang="nl-NL" sz="2800" dirty="0" smtClean="0"/>
            </a:br>
            <a:r>
              <a:rPr lang="nl-NL" sz="2800" dirty="0" smtClean="0"/>
              <a:t>We gebruiken er één of meerdere katrollen bij om het gemakkelijker te maken: alle katrolschijven draaien wrijvingsloos. Het gewicht van het touw mag je verwaarlozen. Maar elke schijf heeft een zwaartekracht van 50 N.</a:t>
            </a:r>
            <a:br>
              <a:rPr lang="nl-NL" sz="2800" dirty="0" smtClean="0"/>
            </a:br>
            <a:r>
              <a:rPr lang="nl-NL" sz="2800" dirty="0" smtClean="0"/>
              <a:t>Er zijn steeds drie vragen:</a:t>
            </a:r>
          </a:p>
          <a:p>
            <a:pPr marL="0" indent="0">
              <a:buNone/>
            </a:pPr>
            <a:endParaRPr lang="nl-NL" sz="2800" b="1" i="1" dirty="0" smtClean="0">
              <a:solidFill>
                <a:srgbClr val="0000FF"/>
              </a:solidFill>
            </a:endParaRPr>
          </a:p>
        </p:txBody>
      </p:sp>
      <p:pic>
        <p:nvPicPr>
          <p:cNvPr id="13316" name="Picture 4" descr="rietveld lyceum"/>
          <p:cNvPicPr>
            <a:picLocks noGrp="1" noChangeAspect="1" noChangeArrowheads="1"/>
          </p:cNvPicPr>
          <p:nvPr>
            <p:ph type="clipArt" sz="half" idx="1"/>
          </p:nvPr>
        </p:nvPicPr>
        <p:blipFill>
          <a:blip r:embed="rId2">
            <a:extLst>
              <a:ext uri="{28A0092B-C50C-407E-A947-70E740481C1C}">
                <a14:useLocalDpi xmlns:a14="http://schemas.microsoft.com/office/drawing/2010/main" val="0"/>
              </a:ext>
            </a:extLst>
          </a:blip>
          <a:srcRect/>
          <a:stretch>
            <a:fillRect/>
          </a:stretch>
        </p:blipFill>
        <p:spPr>
          <a:xfrm>
            <a:off x="304800" y="228600"/>
            <a:ext cx="1600200" cy="795338"/>
          </a:xfrm>
        </p:spPr>
      </p:pic>
      <p:sp>
        <p:nvSpPr>
          <p:cNvPr id="13356" name="Rectangle 44"/>
          <p:cNvSpPr>
            <a:spLocks noChangeArrowheads="1"/>
          </p:cNvSpPr>
          <p:nvPr/>
        </p:nvSpPr>
        <p:spPr bwMode="auto">
          <a:xfrm>
            <a:off x="2057400" y="595313"/>
            <a:ext cx="4673600" cy="987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nl-NL" sz="4400" dirty="0" smtClean="0">
                <a:solidFill>
                  <a:schemeClr val="tx2"/>
                </a:solidFill>
              </a:rPr>
              <a:t>Katrollen</a:t>
            </a:r>
            <a:endParaRPr lang="nl-NL" sz="4400" dirty="0">
              <a:solidFill>
                <a:schemeClr val="tx2"/>
              </a:solidFill>
            </a:endParaRPr>
          </a:p>
        </p:txBody>
      </p:sp>
      <p:sp>
        <p:nvSpPr>
          <p:cNvPr id="2" name="Vrije vorm 1"/>
          <p:cNvSpPr/>
          <p:nvPr/>
        </p:nvSpPr>
        <p:spPr>
          <a:xfrm>
            <a:off x="6383398" y="3224280"/>
            <a:ext cx="485775" cy="1131887"/>
          </a:xfrm>
          <a:custGeom>
            <a:avLst/>
            <a:gdLst>
              <a:gd name="connsiteX0" fmla="*/ 723900 w 723900"/>
              <a:gd name="connsiteY0" fmla="*/ 1704975 h 1704975"/>
              <a:gd name="connsiteX1" fmla="*/ 723900 w 723900"/>
              <a:gd name="connsiteY1" fmla="*/ 9525 h 1704975"/>
              <a:gd name="connsiteX2" fmla="*/ 285750 w 723900"/>
              <a:gd name="connsiteY2" fmla="*/ 0 h 1704975"/>
              <a:gd name="connsiteX3" fmla="*/ 238125 w 723900"/>
              <a:gd name="connsiteY3" fmla="*/ 676275 h 1704975"/>
              <a:gd name="connsiteX4" fmla="*/ 0 w 723900"/>
              <a:gd name="connsiteY4" fmla="*/ 781050 h 1704975"/>
              <a:gd name="connsiteX5" fmla="*/ 0 w 723900"/>
              <a:gd name="connsiteY5" fmla="*/ 885825 h 1704975"/>
              <a:gd name="connsiteX6" fmla="*/ 257175 w 723900"/>
              <a:gd name="connsiteY6" fmla="*/ 885825 h 1704975"/>
              <a:gd name="connsiteX7" fmla="*/ 257175 w 723900"/>
              <a:gd name="connsiteY7" fmla="*/ 1704975 h 1704975"/>
              <a:gd name="connsiteX8" fmla="*/ 723900 w 723900"/>
              <a:gd name="connsiteY8" fmla="*/ 1704975 h 1704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23900" h="1704975">
                <a:moveTo>
                  <a:pt x="723900" y="1704975"/>
                </a:moveTo>
                <a:lnTo>
                  <a:pt x="723900" y="9525"/>
                </a:lnTo>
                <a:lnTo>
                  <a:pt x="285750" y="0"/>
                </a:lnTo>
                <a:lnTo>
                  <a:pt x="238125" y="676275"/>
                </a:lnTo>
                <a:lnTo>
                  <a:pt x="0" y="781050"/>
                </a:lnTo>
                <a:lnTo>
                  <a:pt x="0" y="885825"/>
                </a:lnTo>
                <a:lnTo>
                  <a:pt x="257175" y="885825"/>
                </a:lnTo>
                <a:lnTo>
                  <a:pt x="257175" y="1704975"/>
                </a:lnTo>
                <a:lnTo>
                  <a:pt x="723900" y="1704975"/>
                </a:lnTo>
                <a:close/>
              </a:path>
            </a:pathLst>
          </a:custGeom>
          <a:solidFill>
            <a:schemeClr val="accent5">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12" name="Rechte verbindingslijn met pijl 11"/>
          <p:cNvCxnSpPr/>
          <p:nvPr/>
        </p:nvCxnSpPr>
        <p:spPr>
          <a:xfrm>
            <a:off x="6713837" y="3874966"/>
            <a:ext cx="0" cy="1059681"/>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6" name="Tekstvak 15"/>
          <p:cNvSpPr txBox="1"/>
          <p:nvPr/>
        </p:nvSpPr>
        <p:spPr>
          <a:xfrm>
            <a:off x="6149393" y="4835673"/>
            <a:ext cx="1423211" cy="461665"/>
          </a:xfrm>
          <a:prstGeom prst="rect">
            <a:avLst/>
          </a:prstGeom>
          <a:noFill/>
        </p:spPr>
        <p:txBody>
          <a:bodyPr wrap="square" rtlCol="0">
            <a:spAutoFit/>
          </a:bodyPr>
          <a:lstStyle/>
          <a:p>
            <a:r>
              <a:rPr lang="nl-NL" b="1" i="1" dirty="0" err="1" smtClean="0">
                <a:solidFill>
                  <a:srgbClr val="FF0000"/>
                </a:solidFill>
              </a:rPr>
              <a:t>F</a:t>
            </a:r>
            <a:r>
              <a:rPr lang="nl-NL" sz="1800" b="1" i="1" dirty="0" err="1" smtClean="0">
                <a:solidFill>
                  <a:srgbClr val="FF0000"/>
                </a:solidFill>
              </a:rPr>
              <a:t>z</a:t>
            </a:r>
            <a:r>
              <a:rPr lang="nl-NL" sz="1800" b="1" i="1" dirty="0" smtClean="0">
                <a:solidFill>
                  <a:srgbClr val="FF0000"/>
                </a:solidFill>
              </a:rPr>
              <a:t> </a:t>
            </a:r>
            <a:r>
              <a:rPr lang="nl-NL" sz="1800" b="1" dirty="0" smtClean="0">
                <a:solidFill>
                  <a:srgbClr val="FF0000"/>
                </a:solidFill>
              </a:rPr>
              <a:t>= 550 N</a:t>
            </a:r>
            <a:endParaRPr lang="nl-NL" sz="1800" b="1" dirty="0">
              <a:solidFill>
                <a:srgbClr val="FF0000"/>
              </a:solidFill>
            </a:endParaRPr>
          </a:p>
        </p:txBody>
      </p:sp>
      <p:sp>
        <p:nvSpPr>
          <p:cNvPr id="14" name="Ovaal 13"/>
          <p:cNvSpPr/>
          <p:nvPr/>
        </p:nvSpPr>
        <p:spPr>
          <a:xfrm>
            <a:off x="6730999" y="1598152"/>
            <a:ext cx="1077495" cy="1077495"/>
          </a:xfrm>
          <a:prstGeom prst="ellipse">
            <a:avLst/>
          </a:prstGeom>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mtClean="0"/>
              <a:t> </a:t>
            </a:r>
            <a:endParaRPr lang="nl-NL"/>
          </a:p>
        </p:txBody>
      </p:sp>
      <p:sp>
        <p:nvSpPr>
          <p:cNvPr id="3" name="Rechthoek 2"/>
          <p:cNvSpPr/>
          <p:nvPr/>
        </p:nvSpPr>
        <p:spPr>
          <a:xfrm>
            <a:off x="7194886" y="1101908"/>
            <a:ext cx="180471" cy="1172059"/>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17" name="Rechte verbindingslijn 16"/>
          <p:cNvCxnSpPr/>
          <p:nvPr/>
        </p:nvCxnSpPr>
        <p:spPr>
          <a:xfrm flipH="1">
            <a:off x="6158875" y="1089343"/>
            <a:ext cx="2137011" cy="12565"/>
          </a:xfrm>
          <a:prstGeom prst="line">
            <a:avLst/>
          </a:prstGeom>
          <a:ln w="571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4" name="Ovaal 3"/>
          <p:cNvSpPr/>
          <p:nvPr/>
        </p:nvSpPr>
        <p:spPr>
          <a:xfrm>
            <a:off x="7227380" y="2069431"/>
            <a:ext cx="97803" cy="9780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8" name="Rechte verbindingslijn 7"/>
          <p:cNvCxnSpPr>
            <a:endCxn id="14" idx="2"/>
          </p:cNvCxnSpPr>
          <p:nvPr/>
        </p:nvCxnSpPr>
        <p:spPr>
          <a:xfrm flipH="1" flipV="1">
            <a:off x="6730999" y="2136900"/>
            <a:ext cx="2" cy="108738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Rechte verbindingslijn 18"/>
          <p:cNvCxnSpPr/>
          <p:nvPr/>
        </p:nvCxnSpPr>
        <p:spPr>
          <a:xfrm flipH="1" flipV="1">
            <a:off x="7808492" y="2069431"/>
            <a:ext cx="2" cy="172079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Rechte verbindingslijn met pijl 20"/>
          <p:cNvCxnSpPr/>
          <p:nvPr/>
        </p:nvCxnSpPr>
        <p:spPr>
          <a:xfrm>
            <a:off x="7808492" y="3345125"/>
            <a:ext cx="0" cy="1059681"/>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2" name="Tekstvak 21"/>
          <p:cNvSpPr txBox="1"/>
          <p:nvPr/>
        </p:nvSpPr>
        <p:spPr>
          <a:xfrm>
            <a:off x="7375357" y="4403784"/>
            <a:ext cx="1423211" cy="461665"/>
          </a:xfrm>
          <a:prstGeom prst="rect">
            <a:avLst/>
          </a:prstGeom>
          <a:noFill/>
        </p:spPr>
        <p:txBody>
          <a:bodyPr wrap="square" rtlCol="0">
            <a:spAutoFit/>
          </a:bodyPr>
          <a:lstStyle/>
          <a:p>
            <a:r>
              <a:rPr lang="nl-NL" b="1" i="1" dirty="0" smtClean="0">
                <a:solidFill>
                  <a:srgbClr val="FF0000"/>
                </a:solidFill>
              </a:rPr>
              <a:t>F</a:t>
            </a:r>
            <a:r>
              <a:rPr lang="nl-NL" sz="1800" b="1" i="1" dirty="0" smtClean="0">
                <a:solidFill>
                  <a:srgbClr val="FF0000"/>
                </a:solidFill>
              </a:rPr>
              <a:t>H </a:t>
            </a:r>
            <a:r>
              <a:rPr lang="nl-NL" sz="1800" b="1" dirty="0" smtClean="0">
                <a:solidFill>
                  <a:srgbClr val="FF0000"/>
                </a:solidFill>
              </a:rPr>
              <a:t>= ?</a:t>
            </a:r>
            <a:endParaRPr lang="nl-NL" sz="1800" b="1" dirty="0">
              <a:solidFill>
                <a:srgbClr val="FF0000"/>
              </a:solidFill>
            </a:endParaRPr>
          </a:p>
        </p:txBody>
      </p:sp>
      <p:cxnSp>
        <p:nvCxnSpPr>
          <p:cNvPr id="23" name="Rechte verbindingslijn met pijl 22"/>
          <p:cNvCxnSpPr/>
          <p:nvPr/>
        </p:nvCxnSpPr>
        <p:spPr>
          <a:xfrm>
            <a:off x="7285337" y="2339826"/>
            <a:ext cx="0" cy="529841"/>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5" name="Tekstvak 24"/>
          <p:cNvSpPr txBox="1"/>
          <p:nvPr/>
        </p:nvSpPr>
        <p:spPr>
          <a:xfrm>
            <a:off x="6921159" y="2754479"/>
            <a:ext cx="1225964" cy="461665"/>
          </a:xfrm>
          <a:prstGeom prst="rect">
            <a:avLst/>
          </a:prstGeom>
          <a:noFill/>
        </p:spPr>
        <p:txBody>
          <a:bodyPr wrap="square" rtlCol="0">
            <a:spAutoFit/>
          </a:bodyPr>
          <a:lstStyle/>
          <a:p>
            <a:r>
              <a:rPr lang="nl-NL" b="1" i="1" dirty="0" err="1" smtClean="0">
                <a:solidFill>
                  <a:srgbClr val="FF0000"/>
                </a:solidFill>
              </a:rPr>
              <a:t>F</a:t>
            </a:r>
            <a:r>
              <a:rPr lang="nl-NL" sz="1800" b="1" i="1" dirty="0" err="1" smtClean="0">
                <a:solidFill>
                  <a:srgbClr val="FF0000"/>
                </a:solidFill>
              </a:rPr>
              <a:t>z</a:t>
            </a:r>
            <a:r>
              <a:rPr lang="nl-NL" sz="1800" b="1" i="1" dirty="0" smtClean="0">
                <a:solidFill>
                  <a:srgbClr val="FF0000"/>
                </a:solidFill>
              </a:rPr>
              <a:t> </a:t>
            </a:r>
            <a:r>
              <a:rPr lang="nl-NL" sz="1800" b="1" dirty="0" smtClean="0">
                <a:solidFill>
                  <a:srgbClr val="FF0000"/>
                </a:solidFill>
              </a:rPr>
              <a:t>= 50 N</a:t>
            </a:r>
            <a:endParaRPr lang="nl-NL" sz="1800" b="1" dirty="0">
              <a:solidFill>
                <a:srgbClr val="FF0000"/>
              </a:solidFill>
            </a:endParaRPr>
          </a:p>
        </p:txBody>
      </p:sp>
    </p:spTree>
    <p:extLst>
      <p:ext uri="{BB962C8B-B14F-4D97-AF65-F5344CB8AC3E}">
        <p14:creationId xmlns:p14="http://schemas.microsoft.com/office/powerpoint/2010/main" val="234615019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voettekst 5"/>
          <p:cNvSpPr>
            <a:spLocks noGrp="1"/>
          </p:cNvSpPr>
          <p:nvPr>
            <p:ph type="ftr" sz="quarter" idx="11"/>
          </p:nvPr>
        </p:nvSpPr>
        <p:spPr/>
        <p:txBody>
          <a:bodyPr/>
          <a:lstStyle/>
          <a:p>
            <a:r>
              <a:rPr lang="nl-NL"/>
              <a:t>G.Hoeksema Rietveld Lyceum Doetinchem</a:t>
            </a:r>
          </a:p>
        </p:txBody>
      </p:sp>
      <p:sp>
        <p:nvSpPr>
          <p:cNvPr id="6" name="Tijdelijke aanduiding voor dianummer 6"/>
          <p:cNvSpPr>
            <a:spLocks noGrp="1"/>
          </p:cNvSpPr>
          <p:nvPr>
            <p:ph type="sldNum" sz="quarter" idx="12"/>
          </p:nvPr>
        </p:nvSpPr>
        <p:spPr/>
        <p:txBody>
          <a:bodyPr/>
          <a:lstStyle/>
          <a:p>
            <a:fld id="{72147780-0E19-4C61-831D-767214E90231}" type="slidenum">
              <a:rPr lang="nl-NL"/>
              <a:pPr/>
              <a:t>7</a:t>
            </a:fld>
            <a:endParaRPr lang="nl-NL"/>
          </a:p>
        </p:txBody>
      </p:sp>
      <p:sp>
        <p:nvSpPr>
          <p:cNvPr id="13315" name="Rectangle 3"/>
          <p:cNvSpPr>
            <a:spLocks noGrp="1" noChangeArrowheads="1"/>
          </p:cNvSpPr>
          <p:nvPr>
            <p:ph type="body" sz="half" idx="2"/>
          </p:nvPr>
        </p:nvSpPr>
        <p:spPr>
          <a:xfrm>
            <a:off x="409074" y="1557337"/>
            <a:ext cx="6137642" cy="4535455"/>
          </a:xfrm>
          <a:ln>
            <a:noFill/>
          </a:ln>
        </p:spPr>
        <p:txBody>
          <a:bodyPr/>
          <a:lstStyle/>
          <a:p>
            <a:r>
              <a:rPr lang="nl-NL" sz="2800" b="1" dirty="0" smtClean="0">
                <a:solidFill>
                  <a:srgbClr val="0000FF"/>
                </a:solidFill>
              </a:rPr>
              <a:t>Een “vast</a:t>
            </a:r>
            <a:r>
              <a:rPr lang="nl-NL" sz="2800" b="1" dirty="0">
                <a:solidFill>
                  <a:srgbClr val="0000FF"/>
                </a:solidFill>
              </a:rPr>
              <a:t>” </a:t>
            </a:r>
            <a:r>
              <a:rPr lang="nl-NL" sz="2800" b="1" dirty="0" smtClean="0">
                <a:solidFill>
                  <a:srgbClr val="0000FF"/>
                </a:solidFill>
              </a:rPr>
              <a:t>katrol</a:t>
            </a:r>
          </a:p>
          <a:p>
            <a:r>
              <a:rPr lang="nl-NL" sz="2800" dirty="0" smtClean="0"/>
              <a:t>We gaan de piano 50 cm optillen.</a:t>
            </a:r>
            <a:endParaRPr lang="nl-NL" sz="2800" dirty="0"/>
          </a:p>
          <a:p>
            <a:pPr marL="514350" indent="-514350">
              <a:buFont typeface="+mj-lt"/>
              <a:buAutoNum type="alphaUcPeriod"/>
            </a:pPr>
            <a:r>
              <a:rPr lang="nl-NL" sz="2800" b="1" i="1" dirty="0" smtClean="0"/>
              <a:t>Hoever moet de hand bewegen?</a:t>
            </a:r>
          </a:p>
          <a:p>
            <a:pPr marL="514350" indent="-514350">
              <a:buFont typeface="+mj-lt"/>
              <a:buAutoNum type="alphaUcPeriod"/>
            </a:pPr>
            <a:r>
              <a:rPr lang="nl-NL" sz="2800" b="1" i="1" dirty="0" smtClean="0"/>
              <a:t>Hoe groot is de kracht die de hand daarbij moet uitoefenen?</a:t>
            </a:r>
          </a:p>
          <a:p>
            <a:pPr marL="514350" indent="-514350">
              <a:buFont typeface="+mj-lt"/>
              <a:buAutoNum type="alphaUcPeriod"/>
            </a:pPr>
            <a:r>
              <a:rPr lang="nl-NL" sz="2800" b="1" i="1" dirty="0" smtClean="0"/>
              <a:t>Hoe groot is de kracht op het plafond?</a:t>
            </a:r>
          </a:p>
          <a:p>
            <a:r>
              <a:rPr lang="nl-NL" sz="2800" b="1" i="1" dirty="0" smtClean="0">
                <a:solidFill>
                  <a:srgbClr val="0000FF"/>
                </a:solidFill>
              </a:rPr>
              <a:t>Bedenk </a:t>
            </a:r>
            <a:r>
              <a:rPr lang="nl-NL" sz="2800" b="1" i="1" dirty="0" smtClean="0">
                <a:solidFill>
                  <a:srgbClr val="0000FF"/>
                </a:solidFill>
              </a:rPr>
              <a:t>eerst </a:t>
            </a:r>
            <a:r>
              <a:rPr lang="nl-NL" sz="2800" b="1" i="1" dirty="0" smtClean="0">
                <a:solidFill>
                  <a:srgbClr val="0000FF"/>
                </a:solidFill>
              </a:rPr>
              <a:t>zelf de antwoorden!</a:t>
            </a:r>
          </a:p>
        </p:txBody>
      </p:sp>
      <p:pic>
        <p:nvPicPr>
          <p:cNvPr id="13316" name="Picture 4" descr="rietveld lyceum"/>
          <p:cNvPicPr>
            <a:picLocks noGrp="1" noChangeAspect="1" noChangeArrowheads="1"/>
          </p:cNvPicPr>
          <p:nvPr>
            <p:ph type="clipArt" sz="half" idx="1"/>
          </p:nvPr>
        </p:nvPicPr>
        <p:blipFill>
          <a:blip r:embed="rId2">
            <a:extLst>
              <a:ext uri="{28A0092B-C50C-407E-A947-70E740481C1C}">
                <a14:useLocalDpi xmlns:a14="http://schemas.microsoft.com/office/drawing/2010/main" val="0"/>
              </a:ext>
            </a:extLst>
          </a:blip>
          <a:srcRect/>
          <a:stretch>
            <a:fillRect/>
          </a:stretch>
        </p:blipFill>
        <p:spPr>
          <a:xfrm>
            <a:off x="304800" y="228600"/>
            <a:ext cx="1600200" cy="795338"/>
          </a:xfrm>
        </p:spPr>
      </p:pic>
      <p:sp>
        <p:nvSpPr>
          <p:cNvPr id="13356" name="Rectangle 44"/>
          <p:cNvSpPr>
            <a:spLocks noChangeArrowheads="1"/>
          </p:cNvSpPr>
          <p:nvPr/>
        </p:nvSpPr>
        <p:spPr bwMode="auto">
          <a:xfrm>
            <a:off x="2057400" y="595313"/>
            <a:ext cx="4673600" cy="987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nl-NL" sz="4400" dirty="0" smtClean="0">
                <a:solidFill>
                  <a:schemeClr val="tx2"/>
                </a:solidFill>
              </a:rPr>
              <a:t>Katrollen</a:t>
            </a:r>
            <a:endParaRPr lang="nl-NL" sz="4400" dirty="0">
              <a:solidFill>
                <a:schemeClr val="tx2"/>
              </a:solidFill>
            </a:endParaRPr>
          </a:p>
        </p:txBody>
      </p:sp>
      <p:sp>
        <p:nvSpPr>
          <p:cNvPr id="2" name="Vrije vorm 1"/>
          <p:cNvSpPr/>
          <p:nvPr/>
        </p:nvSpPr>
        <p:spPr>
          <a:xfrm>
            <a:off x="6383398" y="3224280"/>
            <a:ext cx="485775" cy="1131887"/>
          </a:xfrm>
          <a:custGeom>
            <a:avLst/>
            <a:gdLst>
              <a:gd name="connsiteX0" fmla="*/ 723900 w 723900"/>
              <a:gd name="connsiteY0" fmla="*/ 1704975 h 1704975"/>
              <a:gd name="connsiteX1" fmla="*/ 723900 w 723900"/>
              <a:gd name="connsiteY1" fmla="*/ 9525 h 1704975"/>
              <a:gd name="connsiteX2" fmla="*/ 285750 w 723900"/>
              <a:gd name="connsiteY2" fmla="*/ 0 h 1704975"/>
              <a:gd name="connsiteX3" fmla="*/ 238125 w 723900"/>
              <a:gd name="connsiteY3" fmla="*/ 676275 h 1704975"/>
              <a:gd name="connsiteX4" fmla="*/ 0 w 723900"/>
              <a:gd name="connsiteY4" fmla="*/ 781050 h 1704975"/>
              <a:gd name="connsiteX5" fmla="*/ 0 w 723900"/>
              <a:gd name="connsiteY5" fmla="*/ 885825 h 1704975"/>
              <a:gd name="connsiteX6" fmla="*/ 257175 w 723900"/>
              <a:gd name="connsiteY6" fmla="*/ 885825 h 1704975"/>
              <a:gd name="connsiteX7" fmla="*/ 257175 w 723900"/>
              <a:gd name="connsiteY7" fmla="*/ 1704975 h 1704975"/>
              <a:gd name="connsiteX8" fmla="*/ 723900 w 723900"/>
              <a:gd name="connsiteY8" fmla="*/ 1704975 h 1704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23900" h="1704975">
                <a:moveTo>
                  <a:pt x="723900" y="1704975"/>
                </a:moveTo>
                <a:lnTo>
                  <a:pt x="723900" y="9525"/>
                </a:lnTo>
                <a:lnTo>
                  <a:pt x="285750" y="0"/>
                </a:lnTo>
                <a:lnTo>
                  <a:pt x="238125" y="676275"/>
                </a:lnTo>
                <a:lnTo>
                  <a:pt x="0" y="781050"/>
                </a:lnTo>
                <a:lnTo>
                  <a:pt x="0" y="885825"/>
                </a:lnTo>
                <a:lnTo>
                  <a:pt x="257175" y="885825"/>
                </a:lnTo>
                <a:lnTo>
                  <a:pt x="257175" y="1704975"/>
                </a:lnTo>
                <a:lnTo>
                  <a:pt x="723900" y="1704975"/>
                </a:lnTo>
                <a:close/>
              </a:path>
            </a:pathLst>
          </a:custGeom>
          <a:solidFill>
            <a:schemeClr val="accent5">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12" name="Rechte verbindingslijn met pijl 11"/>
          <p:cNvCxnSpPr/>
          <p:nvPr/>
        </p:nvCxnSpPr>
        <p:spPr>
          <a:xfrm>
            <a:off x="6713837" y="3874966"/>
            <a:ext cx="0" cy="1059681"/>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6" name="Tekstvak 15"/>
          <p:cNvSpPr txBox="1"/>
          <p:nvPr/>
        </p:nvSpPr>
        <p:spPr>
          <a:xfrm>
            <a:off x="6149393" y="4835673"/>
            <a:ext cx="1423211" cy="461665"/>
          </a:xfrm>
          <a:prstGeom prst="rect">
            <a:avLst/>
          </a:prstGeom>
          <a:noFill/>
        </p:spPr>
        <p:txBody>
          <a:bodyPr wrap="square" rtlCol="0">
            <a:spAutoFit/>
          </a:bodyPr>
          <a:lstStyle/>
          <a:p>
            <a:r>
              <a:rPr lang="nl-NL" b="1" i="1" dirty="0" err="1" smtClean="0">
                <a:solidFill>
                  <a:srgbClr val="FF0000"/>
                </a:solidFill>
              </a:rPr>
              <a:t>F</a:t>
            </a:r>
            <a:r>
              <a:rPr lang="nl-NL" sz="1800" b="1" i="1" dirty="0" err="1" smtClean="0">
                <a:solidFill>
                  <a:srgbClr val="FF0000"/>
                </a:solidFill>
              </a:rPr>
              <a:t>z</a:t>
            </a:r>
            <a:r>
              <a:rPr lang="nl-NL" sz="1800" b="1" i="1" dirty="0" smtClean="0">
                <a:solidFill>
                  <a:srgbClr val="FF0000"/>
                </a:solidFill>
              </a:rPr>
              <a:t> </a:t>
            </a:r>
            <a:r>
              <a:rPr lang="nl-NL" sz="1800" b="1" dirty="0" smtClean="0">
                <a:solidFill>
                  <a:srgbClr val="FF0000"/>
                </a:solidFill>
              </a:rPr>
              <a:t>= 550 N</a:t>
            </a:r>
            <a:endParaRPr lang="nl-NL" sz="1800" b="1" dirty="0">
              <a:solidFill>
                <a:srgbClr val="FF0000"/>
              </a:solidFill>
            </a:endParaRPr>
          </a:p>
        </p:txBody>
      </p:sp>
      <p:sp>
        <p:nvSpPr>
          <p:cNvPr id="14" name="Ovaal 13"/>
          <p:cNvSpPr/>
          <p:nvPr/>
        </p:nvSpPr>
        <p:spPr>
          <a:xfrm>
            <a:off x="6730999" y="1598152"/>
            <a:ext cx="1077495" cy="1077495"/>
          </a:xfrm>
          <a:prstGeom prst="ellipse">
            <a:avLst/>
          </a:prstGeom>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mtClean="0"/>
              <a:t> </a:t>
            </a:r>
            <a:endParaRPr lang="nl-NL"/>
          </a:p>
        </p:txBody>
      </p:sp>
      <p:sp>
        <p:nvSpPr>
          <p:cNvPr id="3" name="Rechthoek 2"/>
          <p:cNvSpPr/>
          <p:nvPr/>
        </p:nvSpPr>
        <p:spPr>
          <a:xfrm>
            <a:off x="7194886" y="1101908"/>
            <a:ext cx="180471" cy="1172059"/>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17" name="Rechte verbindingslijn 16"/>
          <p:cNvCxnSpPr/>
          <p:nvPr/>
        </p:nvCxnSpPr>
        <p:spPr>
          <a:xfrm flipH="1">
            <a:off x="6158875" y="1089343"/>
            <a:ext cx="2137011" cy="12565"/>
          </a:xfrm>
          <a:prstGeom prst="line">
            <a:avLst/>
          </a:prstGeom>
          <a:ln w="571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4" name="Ovaal 3"/>
          <p:cNvSpPr/>
          <p:nvPr/>
        </p:nvSpPr>
        <p:spPr>
          <a:xfrm>
            <a:off x="7227380" y="2069431"/>
            <a:ext cx="97803" cy="9780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8" name="Rechte verbindingslijn 7"/>
          <p:cNvCxnSpPr>
            <a:endCxn id="14" idx="2"/>
          </p:cNvCxnSpPr>
          <p:nvPr/>
        </p:nvCxnSpPr>
        <p:spPr>
          <a:xfrm flipH="1" flipV="1">
            <a:off x="6730999" y="2136900"/>
            <a:ext cx="2" cy="108738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Rechte verbindingslijn 18"/>
          <p:cNvCxnSpPr/>
          <p:nvPr/>
        </p:nvCxnSpPr>
        <p:spPr>
          <a:xfrm flipH="1" flipV="1">
            <a:off x="7808492" y="2069431"/>
            <a:ext cx="2" cy="172079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Rechte verbindingslijn met pijl 20"/>
          <p:cNvCxnSpPr/>
          <p:nvPr/>
        </p:nvCxnSpPr>
        <p:spPr>
          <a:xfrm>
            <a:off x="7808492" y="3345125"/>
            <a:ext cx="0" cy="1059681"/>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2" name="Tekstvak 21"/>
          <p:cNvSpPr txBox="1"/>
          <p:nvPr/>
        </p:nvSpPr>
        <p:spPr>
          <a:xfrm>
            <a:off x="7375357" y="4403784"/>
            <a:ext cx="1423211" cy="461665"/>
          </a:xfrm>
          <a:prstGeom prst="rect">
            <a:avLst/>
          </a:prstGeom>
          <a:noFill/>
        </p:spPr>
        <p:txBody>
          <a:bodyPr wrap="square" rtlCol="0">
            <a:spAutoFit/>
          </a:bodyPr>
          <a:lstStyle/>
          <a:p>
            <a:r>
              <a:rPr lang="nl-NL" b="1" i="1" dirty="0" smtClean="0">
                <a:solidFill>
                  <a:srgbClr val="FF0000"/>
                </a:solidFill>
              </a:rPr>
              <a:t>F</a:t>
            </a:r>
            <a:r>
              <a:rPr lang="nl-NL" sz="1800" b="1" i="1" dirty="0" smtClean="0">
                <a:solidFill>
                  <a:srgbClr val="FF0000"/>
                </a:solidFill>
              </a:rPr>
              <a:t>H </a:t>
            </a:r>
            <a:r>
              <a:rPr lang="nl-NL" sz="1800" b="1" dirty="0" smtClean="0">
                <a:solidFill>
                  <a:srgbClr val="FF0000"/>
                </a:solidFill>
              </a:rPr>
              <a:t>= ?</a:t>
            </a:r>
            <a:endParaRPr lang="nl-NL" sz="1800" b="1" dirty="0">
              <a:solidFill>
                <a:srgbClr val="FF0000"/>
              </a:solidFill>
            </a:endParaRPr>
          </a:p>
        </p:txBody>
      </p:sp>
      <p:cxnSp>
        <p:nvCxnSpPr>
          <p:cNvPr id="23" name="Rechte verbindingslijn met pijl 22"/>
          <p:cNvCxnSpPr/>
          <p:nvPr/>
        </p:nvCxnSpPr>
        <p:spPr>
          <a:xfrm>
            <a:off x="7285337" y="2339826"/>
            <a:ext cx="0" cy="529841"/>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5" name="Tekstvak 24"/>
          <p:cNvSpPr txBox="1"/>
          <p:nvPr/>
        </p:nvSpPr>
        <p:spPr>
          <a:xfrm>
            <a:off x="6921159" y="2754479"/>
            <a:ext cx="1225964" cy="461665"/>
          </a:xfrm>
          <a:prstGeom prst="rect">
            <a:avLst/>
          </a:prstGeom>
          <a:noFill/>
        </p:spPr>
        <p:txBody>
          <a:bodyPr wrap="square" rtlCol="0">
            <a:spAutoFit/>
          </a:bodyPr>
          <a:lstStyle/>
          <a:p>
            <a:r>
              <a:rPr lang="nl-NL" b="1" i="1" dirty="0" err="1" smtClean="0">
                <a:solidFill>
                  <a:srgbClr val="FF0000"/>
                </a:solidFill>
              </a:rPr>
              <a:t>F</a:t>
            </a:r>
            <a:r>
              <a:rPr lang="nl-NL" sz="1800" b="1" i="1" dirty="0" err="1" smtClean="0">
                <a:solidFill>
                  <a:srgbClr val="FF0000"/>
                </a:solidFill>
              </a:rPr>
              <a:t>z</a:t>
            </a:r>
            <a:r>
              <a:rPr lang="nl-NL" sz="1800" b="1" i="1" dirty="0" smtClean="0">
                <a:solidFill>
                  <a:srgbClr val="FF0000"/>
                </a:solidFill>
              </a:rPr>
              <a:t> </a:t>
            </a:r>
            <a:r>
              <a:rPr lang="nl-NL" sz="1800" b="1" dirty="0" smtClean="0">
                <a:solidFill>
                  <a:srgbClr val="FF0000"/>
                </a:solidFill>
              </a:rPr>
              <a:t>= 50 N</a:t>
            </a:r>
            <a:endParaRPr lang="nl-NL" sz="1800" b="1" dirty="0">
              <a:solidFill>
                <a:srgbClr val="FF0000"/>
              </a:solidFill>
            </a:endParaRPr>
          </a:p>
        </p:txBody>
      </p:sp>
    </p:spTree>
    <p:extLst>
      <p:ext uri="{BB962C8B-B14F-4D97-AF65-F5344CB8AC3E}">
        <p14:creationId xmlns:p14="http://schemas.microsoft.com/office/powerpoint/2010/main" val="368383722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voettekst 5"/>
          <p:cNvSpPr>
            <a:spLocks noGrp="1"/>
          </p:cNvSpPr>
          <p:nvPr>
            <p:ph type="ftr" sz="quarter" idx="11"/>
          </p:nvPr>
        </p:nvSpPr>
        <p:spPr/>
        <p:txBody>
          <a:bodyPr/>
          <a:lstStyle/>
          <a:p>
            <a:r>
              <a:rPr lang="nl-NL"/>
              <a:t>G.Hoeksema Rietveld Lyceum Doetinchem</a:t>
            </a:r>
          </a:p>
        </p:txBody>
      </p:sp>
      <p:sp>
        <p:nvSpPr>
          <p:cNvPr id="6" name="Tijdelijke aanduiding voor dianummer 6"/>
          <p:cNvSpPr>
            <a:spLocks noGrp="1"/>
          </p:cNvSpPr>
          <p:nvPr>
            <p:ph type="sldNum" sz="quarter" idx="12"/>
          </p:nvPr>
        </p:nvSpPr>
        <p:spPr/>
        <p:txBody>
          <a:bodyPr/>
          <a:lstStyle/>
          <a:p>
            <a:fld id="{72147780-0E19-4C61-831D-767214E90231}" type="slidenum">
              <a:rPr lang="nl-NL"/>
              <a:pPr/>
              <a:t>8</a:t>
            </a:fld>
            <a:endParaRPr lang="nl-NL"/>
          </a:p>
        </p:txBody>
      </p:sp>
      <p:sp>
        <p:nvSpPr>
          <p:cNvPr id="13315" name="Rectangle 3"/>
          <p:cNvSpPr>
            <a:spLocks noGrp="1" noChangeArrowheads="1"/>
          </p:cNvSpPr>
          <p:nvPr>
            <p:ph type="body" sz="half" idx="2"/>
          </p:nvPr>
        </p:nvSpPr>
        <p:spPr>
          <a:xfrm>
            <a:off x="409074" y="1557337"/>
            <a:ext cx="5749801" cy="4535455"/>
          </a:xfrm>
          <a:ln>
            <a:noFill/>
          </a:ln>
        </p:spPr>
        <p:txBody>
          <a:bodyPr/>
          <a:lstStyle/>
          <a:p>
            <a:r>
              <a:rPr lang="nl-NL" sz="2800" b="1" dirty="0" smtClean="0">
                <a:solidFill>
                  <a:srgbClr val="0000FF"/>
                </a:solidFill>
              </a:rPr>
              <a:t>Een vast katrol</a:t>
            </a:r>
          </a:p>
          <a:p>
            <a:r>
              <a:rPr lang="nl-NL" sz="2800" dirty="0" smtClean="0"/>
              <a:t>We gaan de piano 50 cm optillen.</a:t>
            </a:r>
            <a:endParaRPr lang="nl-NL" sz="2800" dirty="0"/>
          </a:p>
          <a:p>
            <a:pPr marL="514350" indent="-514350">
              <a:buFont typeface="+mj-lt"/>
              <a:buAutoNum type="alphaUcPeriod"/>
            </a:pPr>
            <a:r>
              <a:rPr lang="nl-NL" sz="2800" b="1" i="1" dirty="0" smtClean="0"/>
              <a:t>Hoever moet de hand naar beneden?</a:t>
            </a:r>
          </a:p>
          <a:p>
            <a:pPr marL="0" indent="0">
              <a:buNone/>
            </a:pPr>
            <a:r>
              <a:rPr lang="nl-NL" sz="2800" b="1" i="1" dirty="0">
                <a:solidFill>
                  <a:srgbClr val="0000FF"/>
                </a:solidFill>
              </a:rPr>
              <a:t>Bedenk nu zelf </a:t>
            </a:r>
            <a:r>
              <a:rPr lang="nl-NL" sz="2800" b="1" i="1" dirty="0" smtClean="0">
                <a:solidFill>
                  <a:srgbClr val="0000FF"/>
                </a:solidFill>
              </a:rPr>
              <a:t>het antwoord!</a:t>
            </a:r>
            <a:endParaRPr lang="nl-NL" sz="2800" b="1" i="1" dirty="0">
              <a:solidFill>
                <a:srgbClr val="0000FF"/>
              </a:solidFill>
            </a:endParaRPr>
          </a:p>
          <a:p>
            <a:pPr marL="0" indent="0">
              <a:buNone/>
            </a:pPr>
            <a:endParaRPr lang="nl-NL" sz="2800" b="1" i="1" dirty="0" smtClean="0"/>
          </a:p>
        </p:txBody>
      </p:sp>
      <p:pic>
        <p:nvPicPr>
          <p:cNvPr id="13316" name="Picture 4" descr="rietveld lyceum"/>
          <p:cNvPicPr>
            <a:picLocks noGrp="1" noChangeAspect="1" noChangeArrowheads="1"/>
          </p:cNvPicPr>
          <p:nvPr>
            <p:ph type="clipArt" sz="half" idx="1"/>
          </p:nvPr>
        </p:nvPicPr>
        <p:blipFill>
          <a:blip r:embed="rId2">
            <a:extLst>
              <a:ext uri="{28A0092B-C50C-407E-A947-70E740481C1C}">
                <a14:useLocalDpi xmlns:a14="http://schemas.microsoft.com/office/drawing/2010/main" val="0"/>
              </a:ext>
            </a:extLst>
          </a:blip>
          <a:srcRect/>
          <a:stretch>
            <a:fillRect/>
          </a:stretch>
        </p:blipFill>
        <p:spPr>
          <a:xfrm>
            <a:off x="304800" y="228600"/>
            <a:ext cx="1600200" cy="795338"/>
          </a:xfrm>
        </p:spPr>
      </p:pic>
      <p:sp>
        <p:nvSpPr>
          <p:cNvPr id="13356" name="Rectangle 44"/>
          <p:cNvSpPr>
            <a:spLocks noChangeArrowheads="1"/>
          </p:cNvSpPr>
          <p:nvPr/>
        </p:nvSpPr>
        <p:spPr bwMode="auto">
          <a:xfrm>
            <a:off x="2057400" y="595313"/>
            <a:ext cx="4673600" cy="987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nl-NL" sz="4400" dirty="0" smtClean="0">
                <a:solidFill>
                  <a:schemeClr val="tx2"/>
                </a:solidFill>
              </a:rPr>
              <a:t>Katrollen</a:t>
            </a:r>
            <a:endParaRPr lang="nl-NL" sz="4400" dirty="0">
              <a:solidFill>
                <a:schemeClr val="tx2"/>
              </a:solidFill>
            </a:endParaRPr>
          </a:p>
        </p:txBody>
      </p:sp>
      <p:sp>
        <p:nvSpPr>
          <p:cNvPr id="2" name="Vrije vorm 1"/>
          <p:cNvSpPr/>
          <p:nvPr/>
        </p:nvSpPr>
        <p:spPr>
          <a:xfrm>
            <a:off x="6383398" y="3224280"/>
            <a:ext cx="485775" cy="1131887"/>
          </a:xfrm>
          <a:custGeom>
            <a:avLst/>
            <a:gdLst>
              <a:gd name="connsiteX0" fmla="*/ 723900 w 723900"/>
              <a:gd name="connsiteY0" fmla="*/ 1704975 h 1704975"/>
              <a:gd name="connsiteX1" fmla="*/ 723900 w 723900"/>
              <a:gd name="connsiteY1" fmla="*/ 9525 h 1704975"/>
              <a:gd name="connsiteX2" fmla="*/ 285750 w 723900"/>
              <a:gd name="connsiteY2" fmla="*/ 0 h 1704975"/>
              <a:gd name="connsiteX3" fmla="*/ 238125 w 723900"/>
              <a:gd name="connsiteY3" fmla="*/ 676275 h 1704975"/>
              <a:gd name="connsiteX4" fmla="*/ 0 w 723900"/>
              <a:gd name="connsiteY4" fmla="*/ 781050 h 1704975"/>
              <a:gd name="connsiteX5" fmla="*/ 0 w 723900"/>
              <a:gd name="connsiteY5" fmla="*/ 885825 h 1704975"/>
              <a:gd name="connsiteX6" fmla="*/ 257175 w 723900"/>
              <a:gd name="connsiteY6" fmla="*/ 885825 h 1704975"/>
              <a:gd name="connsiteX7" fmla="*/ 257175 w 723900"/>
              <a:gd name="connsiteY7" fmla="*/ 1704975 h 1704975"/>
              <a:gd name="connsiteX8" fmla="*/ 723900 w 723900"/>
              <a:gd name="connsiteY8" fmla="*/ 1704975 h 1704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23900" h="1704975">
                <a:moveTo>
                  <a:pt x="723900" y="1704975"/>
                </a:moveTo>
                <a:lnTo>
                  <a:pt x="723900" y="9525"/>
                </a:lnTo>
                <a:lnTo>
                  <a:pt x="285750" y="0"/>
                </a:lnTo>
                <a:lnTo>
                  <a:pt x="238125" y="676275"/>
                </a:lnTo>
                <a:lnTo>
                  <a:pt x="0" y="781050"/>
                </a:lnTo>
                <a:lnTo>
                  <a:pt x="0" y="885825"/>
                </a:lnTo>
                <a:lnTo>
                  <a:pt x="257175" y="885825"/>
                </a:lnTo>
                <a:lnTo>
                  <a:pt x="257175" y="1704975"/>
                </a:lnTo>
                <a:lnTo>
                  <a:pt x="723900" y="1704975"/>
                </a:lnTo>
                <a:close/>
              </a:path>
            </a:pathLst>
          </a:custGeom>
          <a:solidFill>
            <a:schemeClr val="accent5">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12" name="Rechte verbindingslijn met pijl 11"/>
          <p:cNvCxnSpPr/>
          <p:nvPr/>
        </p:nvCxnSpPr>
        <p:spPr>
          <a:xfrm>
            <a:off x="6713837" y="3874966"/>
            <a:ext cx="0" cy="1059681"/>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6" name="Tekstvak 15"/>
          <p:cNvSpPr txBox="1"/>
          <p:nvPr/>
        </p:nvSpPr>
        <p:spPr>
          <a:xfrm>
            <a:off x="6149393" y="4835673"/>
            <a:ext cx="1423211" cy="461665"/>
          </a:xfrm>
          <a:prstGeom prst="rect">
            <a:avLst/>
          </a:prstGeom>
          <a:noFill/>
        </p:spPr>
        <p:txBody>
          <a:bodyPr wrap="square" rtlCol="0">
            <a:spAutoFit/>
          </a:bodyPr>
          <a:lstStyle/>
          <a:p>
            <a:r>
              <a:rPr lang="nl-NL" b="1" i="1" dirty="0" err="1" smtClean="0">
                <a:solidFill>
                  <a:srgbClr val="FF0000"/>
                </a:solidFill>
              </a:rPr>
              <a:t>F</a:t>
            </a:r>
            <a:r>
              <a:rPr lang="nl-NL" sz="1800" b="1" i="1" dirty="0" err="1" smtClean="0">
                <a:solidFill>
                  <a:srgbClr val="FF0000"/>
                </a:solidFill>
              </a:rPr>
              <a:t>z</a:t>
            </a:r>
            <a:r>
              <a:rPr lang="nl-NL" sz="1800" b="1" i="1" dirty="0" smtClean="0">
                <a:solidFill>
                  <a:srgbClr val="FF0000"/>
                </a:solidFill>
              </a:rPr>
              <a:t> </a:t>
            </a:r>
            <a:r>
              <a:rPr lang="nl-NL" sz="1800" b="1" dirty="0" smtClean="0">
                <a:solidFill>
                  <a:srgbClr val="FF0000"/>
                </a:solidFill>
              </a:rPr>
              <a:t>= 550 N</a:t>
            </a:r>
            <a:endParaRPr lang="nl-NL" sz="1800" b="1" dirty="0">
              <a:solidFill>
                <a:srgbClr val="FF0000"/>
              </a:solidFill>
            </a:endParaRPr>
          </a:p>
        </p:txBody>
      </p:sp>
      <p:sp>
        <p:nvSpPr>
          <p:cNvPr id="14" name="Ovaal 13"/>
          <p:cNvSpPr/>
          <p:nvPr/>
        </p:nvSpPr>
        <p:spPr>
          <a:xfrm>
            <a:off x="6730999" y="1598152"/>
            <a:ext cx="1077495" cy="1077495"/>
          </a:xfrm>
          <a:prstGeom prst="ellipse">
            <a:avLst/>
          </a:prstGeom>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mtClean="0"/>
              <a:t> </a:t>
            </a:r>
            <a:endParaRPr lang="nl-NL"/>
          </a:p>
        </p:txBody>
      </p:sp>
      <p:sp>
        <p:nvSpPr>
          <p:cNvPr id="3" name="Rechthoek 2"/>
          <p:cNvSpPr/>
          <p:nvPr/>
        </p:nvSpPr>
        <p:spPr>
          <a:xfrm>
            <a:off x="7194886" y="1101908"/>
            <a:ext cx="180471" cy="1172059"/>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17" name="Rechte verbindingslijn 16"/>
          <p:cNvCxnSpPr/>
          <p:nvPr/>
        </p:nvCxnSpPr>
        <p:spPr>
          <a:xfrm flipH="1">
            <a:off x="6158875" y="1089343"/>
            <a:ext cx="2137011" cy="12565"/>
          </a:xfrm>
          <a:prstGeom prst="line">
            <a:avLst/>
          </a:prstGeom>
          <a:ln w="571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4" name="Ovaal 3"/>
          <p:cNvSpPr/>
          <p:nvPr/>
        </p:nvSpPr>
        <p:spPr>
          <a:xfrm>
            <a:off x="7227380" y="2069431"/>
            <a:ext cx="97803" cy="9780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8" name="Rechte verbindingslijn 7"/>
          <p:cNvCxnSpPr>
            <a:endCxn id="14" idx="2"/>
          </p:cNvCxnSpPr>
          <p:nvPr/>
        </p:nvCxnSpPr>
        <p:spPr>
          <a:xfrm flipH="1" flipV="1">
            <a:off x="6730999" y="2136900"/>
            <a:ext cx="2" cy="108738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Rechte verbindingslijn 18"/>
          <p:cNvCxnSpPr/>
          <p:nvPr/>
        </p:nvCxnSpPr>
        <p:spPr>
          <a:xfrm flipH="1" flipV="1">
            <a:off x="7808492" y="2069431"/>
            <a:ext cx="2" cy="172079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Rechte verbindingslijn met pijl 20"/>
          <p:cNvCxnSpPr/>
          <p:nvPr/>
        </p:nvCxnSpPr>
        <p:spPr>
          <a:xfrm>
            <a:off x="7808492" y="3345125"/>
            <a:ext cx="0" cy="1059681"/>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2" name="Tekstvak 21"/>
          <p:cNvSpPr txBox="1"/>
          <p:nvPr/>
        </p:nvSpPr>
        <p:spPr>
          <a:xfrm>
            <a:off x="7375357" y="4403784"/>
            <a:ext cx="1423211" cy="461665"/>
          </a:xfrm>
          <a:prstGeom prst="rect">
            <a:avLst/>
          </a:prstGeom>
          <a:noFill/>
        </p:spPr>
        <p:txBody>
          <a:bodyPr wrap="square" rtlCol="0">
            <a:spAutoFit/>
          </a:bodyPr>
          <a:lstStyle/>
          <a:p>
            <a:r>
              <a:rPr lang="nl-NL" b="1" i="1" dirty="0" smtClean="0">
                <a:solidFill>
                  <a:srgbClr val="FF0000"/>
                </a:solidFill>
              </a:rPr>
              <a:t>F</a:t>
            </a:r>
            <a:r>
              <a:rPr lang="nl-NL" sz="1800" b="1" i="1" dirty="0" smtClean="0">
                <a:solidFill>
                  <a:srgbClr val="FF0000"/>
                </a:solidFill>
              </a:rPr>
              <a:t>H </a:t>
            </a:r>
            <a:r>
              <a:rPr lang="nl-NL" sz="1800" b="1" dirty="0" smtClean="0">
                <a:solidFill>
                  <a:srgbClr val="FF0000"/>
                </a:solidFill>
              </a:rPr>
              <a:t>= ?</a:t>
            </a:r>
            <a:endParaRPr lang="nl-NL" sz="1800" b="1" dirty="0">
              <a:solidFill>
                <a:srgbClr val="FF0000"/>
              </a:solidFill>
            </a:endParaRPr>
          </a:p>
        </p:txBody>
      </p:sp>
      <p:cxnSp>
        <p:nvCxnSpPr>
          <p:cNvPr id="23" name="Rechte verbindingslijn met pijl 22"/>
          <p:cNvCxnSpPr/>
          <p:nvPr/>
        </p:nvCxnSpPr>
        <p:spPr>
          <a:xfrm>
            <a:off x="7285337" y="2339826"/>
            <a:ext cx="0" cy="529841"/>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5" name="Tekstvak 24"/>
          <p:cNvSpPr txBox="1"/>
          <p:nvPr/>
        </p:nvSpPr>
        <p:spPr>
          <a:xfrm>
            <a:off x="6921159" y="2754479"/>
            <a:ext cx="1225964" cy="461665"/>
          </a:xfrm>
          <a:prstGeom prst="rect">
            <a:avLst/>
          </a:prstGeom>
          <a:noFill/>
        </p:spPr>
        <p:txBody>
          <a:bodyPr wrap="square" rtlCol="0">
            <a:spAutoFit/>
          </a:bodyPr>
          <a:lstStyle/>
          <a:p>
            <a:r>
              <a:rPr lang="nl-NL" b="1" i="1" dirty="0" err="1" smtClean="0">
                <a:solidFill>
                  <a:srgbClr val="FF0000"/>
                </a:solidFill>
              </a:rPr>
              <a:t>F</a:t>
            </a:r>
            <a:r>
              <a:rPr lang="nl-NL" sz="1800" b="1" i="1" dirty="0" err="1" smtClean="0">
                <a:solidFill>
                  <a:srgbClr val="FF0000"/>
                </a:solidFill>
              </a:rPr>
              <a:t>z</a:t>
            </a:r>
            <a:r>
              <a:rPr lang="nl-NL" sz="1800" b="1" i="1" dirty="0" smtClean="0">
                <a:solidFill>
                  <a:srgbClr val="FF0000"/>
                </a:solidFill>
              </a:rPr>
              <a:t> </a:t>
            </a:r>
            <a:r>
              <a:rPr lang="nl-NL" sz="1800" b="1" dirty="0" smtClean="0">
                <a:solidFill>
                  <a:srgbClr val="FF0000"/>
                </a:solidFill>
              </a:rPr>
              <a:t>= 50 N</a:t>
            </a:r>
            <a:endParaRPr lang="nl-NL" sz="1800" b="1" dirty="0">
              <a:solidFill>
                <a:srgbClr val="FF0000"/>
              </a:solidFill>
            </a:endParaRPr>
          </a:p>
        </p:txBody>
      </p:sp>
    </p:spTree>
    <p:extLst>
      <p:ext uri="{BB962C8B-B14F-4D97-AF65-F5344CB8AC3E}">
        <p14:creationId xmlns:p14="http://schemas.microsoft.com/office/powerpoint/2010/main" val="416246600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voettekst 5"/>
          <p:cNvSpPr>
            <a:spLocks noGrp="1"/>
          </p:cNvSpPr>
          <p:nvPr>
            <p:ph type="ftr" sz="quarter" idx="11"/>
          </p:nvPr>
        </p:nvSpPr>
        <p:spPr/>
        <p:txBody>
          <a:bodyPr/>
          <a:lstStyle/>
          <a:p>
            <a:r>
              <a:rPr lang="nl-NL"/>
              <a:t>G.Hoeksema Rietveld Lyceum Doetinchem</a:t>
            </a:r>
          </a:p>
        </p:txBody>
      </p:sp>
      <p:sp>
        <p:nvSpPr>
          <p:cNvPr id="6" name="Tijdelijke aanduiding voor dianummer 6"/>
          <p:cNvSpPr>
            <a:spLocks noGrp="1"/>
          </p:cNvSpPr>
          <p:nvPr>
            <p:ph type="sldNum" sz="quarter" idx="12"/>
          </p:nvPr>
        </p:nvSpPr>
        <p:spPr/>
        <p:txBody>
          <a:bodyPr/>
          <a:lstStyle/>
          <a:p>
            <a:fld id="{72147780-0E19-4C61-831D-767214E90231}" type="slidenum">
              <a:rPr lang="nl-NL"/>
              <a:pPr/>
              <a:t>9</a:t>
            </a:fld>
            <a:endParaRPr lang="nl-NL"/>
          </a:p>
        </p:txBody>
      </p:sp>
      <p:sp>
        <p:nvSpPr>
          <p:cNvPr id="13315" name="Rectangle 3"/>
          <p:cNvSpPr>
            <a:spLocks noGrp="1" noChangeArrowheads="1"/>
          </p:cNvSpPr>
          <p:nvPr>
            <p:ph type="body" sz="half" idx="2"/>
          </p:nvPr>
        </p:nvSpPr>
        <p:spPr>
          <a:xfrm>
            <a:off x="409074" y="1557337"/>
            <a:ext cx="5749801" cy="4535455"/>
          </a:xfrm>
          <a:ln>
            <a:noFill/>
          </a:ln>
        </p:spPr>
        <p:txBody>
          <a:bodyPr/>
          <a:lstStyle/>
          <a:p>
            <a:r>
              <a:rPr lang="nl-NL" sz="2800" b="1" dirty="0" smtClean="0">
                <a:solidFill>
                  <a:srgbClr val="0000FF"/>
                </a:solidFill>
              </a:rPr>
              <a:t>Een vast katrol</a:t>
            </a:r>
          </a:p>
          <a:p>
            <a:r>
              <a:rPr lang="nl-NL" sz="2800" dirty="0" smtClean="0"/>
              <a:t>We gaan de piano 50 cm optillen.</a:t>
            </a:r>
            <a:endParaRPr lang="nl-NL" sz="2800" dirty="0"/>
          </a:p>
          <a:p>
            <a:pPr marL="514350" indent="-514350">
              <a:buFont typeface="+mj-lt"/>
              <a:buAutoNum type="alphaUcPeriod"/>
            </a:pPr>
            <a:r>
              <a:rPr lang="nl-NL" sz="2800" b="1" i="1" dirty="0" smtClean="0"/>
              <a:t>Hoever moet de hand naar beneden?</a:t>
            </a:r>
          </a:p>
          <a:p>
            <a:pPr marL="0" indent="0">
              <a:buNone/>
            </a:pPr>
            <a:r>
              <a:rPr lang="nl-NL" sz="2800" b="1" i="1" dirty="0" smtClean="0"/>
              <a:t>Als de piano 50 cm omhoog gaat, draait het touw 50 cm over het katrol en gaat de hand 50 cm naar beneden.</a:t>
            </a:r>
          </a:p>
        </p:txBody>
      </p:sp>
      <p:pic>
        <p:nvPicPr>
          <p:cNvPr id="13316" name="Picture 4" descr="rietveld lyceum"/>
          <p:cNvPicPr>
            <a:picLocks noGrp="1" noChangeAspect="1" noChangeArrowheads="1"/>
          </p:cNvPicPr>
          <p:nvPr>
            <p:ph type="clipArt" sz="half" idx="1"/>
          </p:nvPr>
        </p:nvPicPr>
        <p:blipFill>
          <a:blip r:embed="rId2">
            <a:extLst>
              <a:ext uri="{28A0092B-C50C-407E-A947-70E740481C1C}">
                <a14:useLocalDpi xmlns:a14="http://schemas.microsoft.com/office/drawing/2010/main" val="0"/>
              </a:ext>
            </a:extLst>
          </a:blip>
          <a:srcRect/>
          <a:stretch>
            <a:fillRect/>
          </a:stretch>
        </p:blipFill>
        <p:spPr>
          <a:xfrm>
            <a:off x="304800" y="228600"/>
            <a:ext cx="1600200" cy="795338"/>
          </a:xfrm>
        </p:spPr>
      </p:pic>
      <p:sp>
        <p:nvSpPr>
          <p:cNvPr id="13356" name="Rectangle 44"/>
          <p:cNvSpPr>
            <a:spLocks noChangeArrowheads="1"/>
          </p:cNvSpPr>
          <p:nvPr/>
        </p:nvSpPr>
        <p:spPr bwMode="auto">
          <a:xfrm>
            <a:off x="2057400" y="595313"/>
            <a:ext cx="4673600" cy="987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nl-NL" sz="4400" dirty="0" smtClean="0">
                <a:solidFill>
                  <a:schemeClr val="tx2"/>
                </a:solidFill>
              </a:rPr>
              <a:t>Katrollen</a:t>
            </a:r>
            <a:endParaRPr lang="nl-NL" sz="4400" dirty="0">
              <a:solidFill>
                <a:schemeClr val="tx2"/>
              </a:solidFill>
            </a:endParaRPr>
          </a:p>
        </p:txBody>
      </p:sp>
      <p:sp>
        <p:nvSpPr>
          <p:cNvPr id="2" name="Vrije vorm 1"/>
          <p:cNvSpPr/>
          <p:nvPr/>
        </p:nvSpPr>
        <p:spPr>
          <a:xfrm>
            <a:off x="6383398" y="3224280"/>
            <a:ext cx="485775" cy="1131887"/>
          </a:xfrm>
          <a:custGeom>
            <a:avLst/>
            <a:gdLst>
              <a:gd name="connsiteX0" fmla="*/ 723900 w 723900"/>
              <a:gd name="connsiteY0" fmla="*/ 1704975 h 1704975"/>
              <a:gd name="connsiteX1" fmla="*/ 723900 w 723900"/>
              <a:gd name="connsiteY1" fmla="*/ 9525 h 1704975"/>
              <a:gd name="connsiteX2" fmla="*/ 285750 w 723900"/>
              <a:gd name="connsiteY2" fmla="*/ 0 h 1704975"/>
              <a:gd name="connsiteX3" fmla="*/ 238125 w 723900"/>
              <a:gd name="connsiteY3" fmla="*/ 676275 h 1704975"/>
              <a:gd name="connsiteX4" fmla="*/ 0 w 723900"/>
              <a:gd name="connsiteY4" fmla="*/ 781050 h 1704975"/>
              <a:gd name="connsiteX5" fmla="*/ 0 w 723900"/>
              <a:gd name="connsiteY5" fmla="*/ 885825 h 1704975"/>
              <a:gd name="connsiteX6" fmla="*/ 257175 w 723900"/>
              <a:gd name="connsiteY6" fmla="*/ 885825 h 1704975"/>
              <a:gd name="connsiteX7" fmla="*/ 257175 w 723900"/>
              <a:gd name="connsiteY7" fmla="*/ 1704975 h 1704975"/>
              <a:gd name="connsiteX8" fmla="*/ 723900 w 723900"/>
              <a:gd name="connsiteY8" fmla="*/ 1704975 h 1704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23900" h="1704975">
                <a:moveTo>
                  <a:pt x="723900" y="1704975"/>
                </a:moveTo>
                <a:lnTo>
                  <a:pt x="723900" y="9525"/>
                </a:lnTo>
                <a:lnTo>
                  <a:pt x="285750" y="0"/>
                </a:lnTo>
                <a:lnTo>
                  <a:pt x="238125" y="676275"/>
                </a:lnTo>
                <a:lnTo>
                  <a:pt x="0" y="781050"/>
                </a:lnTo>
                <a:lnTo>
                  <a:pt x="0" y="885825"/>
                </a:lnTo>
                <a:lnTo>
                  <a:pt x="257175" y="885825"/>
                </a:lnTo>
                <a:lnTo>
                  <a:pt x="257175" y="1704975"/>
                </a:lnTo>
                <a:lnTo>
                  <a:pt x="723900" y="1704975"/>
                </a:lnTo>
                <a:close/>
              </a:path>
            </a:pathLst>
          </a:custGeom>
          <a:solidFill>
            <a:schemeClr val="accent5">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12" name="Rechte verbindingslijn met pijl 11"/>
          <p:cNvCxnSpPr/>
          <p:nvPr/>
        </p:nvCxnSpPr>
        <p:spPr>
          <a:xfrm>
            <a:off x="6713837" y="3874966"/>
            <a:ext cx="0" cy="1059681"/>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6" name="Tekstvak 15"/>
          <p:cNvSpPr txBox="1"/>
          <p:nvPr/>
        </p:nvSpPr>
        <p:spPr>
          <a:xfrm>
            <a:off x="6149393" y="4835673"/>
            <a:ext cx="1423211" cy="461665"/>
          </a:xfrm>
          <a:prstGeom prst="rect">
            <a:avLst/>
          </a:prstGeom>
          <a:noFill/>
        </p:spPr>
        <p:txBody>
          <a:bodyPr wrap="square" rtlCol="0">
            <a:spAutoFit/>
          </a:bodyPr>
          <a:lstStyle/>
          <a:p>
            <a:r>
              <a:rPr lang="nl-NL" b="1" i="1" dirty="0" err="1" smtClean="0">
                <a:solidFill>
                  <a:srgbClr val="FF0000"/>
                </a:solidFill>
              </a:rPr>
              <a:t>F</a:t>
            </a:r>
            <a:r>
              <a:rPr lang="nl-NL" sz="1800" b="1" i="1" dirty="0" err="1" smtClean="0">
                <a:solidFill>
                  <a:srgbClr val="FF0000"/>
                </a:solidFill>
              </a:rPr>
              <a:t>z</a:t>
            </a:r>
            <a:r>
              <a:rPr lang="nl-NL" sz="1800" b="1" i="1" dirty="0" smtClean="0">
                <a:solidFill>
                  <a:srgbClr val="FF0000"/>
                </a:solidFill>
              </a:rPr>
              <a:t> </a:t>
            </a:r>
            <a:r>
              <a:rPr lang="nl-NL" sz="1800" b="1" dirty="0" smtClean="0">
                <a:solidFill>
                  <a:srgbClr val="FF0000"/>
                </a:solidFill>
              </a:rPr>
              <a:t>= 550 N</a:t>
            </a:r>
            <a:endParaRPr lang="nl-NL" sz="1800" b="1" dirty="0">
              <a:solidFill>
                <a:srgbClr val="FF0000"/>
              </a:solidFill>
            </a:endParaRPr>
          </a:p>
        </p:txBody>
      </p:sp>
      <p:sp>
        <p:nvSpPr>
          <p:cNvPr id="14" name="Ovaal 13"/>
          <p:cNvSpPr/>
          <p:nvPr/>
        </p:nvSpPr>
        <p:spPr>
          <a:xfrm>
            <a:off x="6730999" y="1598152"/>
            <a:ext cx="1077495" cy="1077495"/>
          </a:xfrm>
          <a:prstGeom prst="ellipse">
            <a:avLst/>
          </a:prstGeom>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mtClean="0"/>
              <a:t> </a:t>
            </a:r>
            <a:endParaRPr lang="nl-NL"/>
          </a:p>
        </p:txBody>
      </p:sp>
      <p:sp>
        <p:nvSpPr>
          <p:cNvPr id="3" name="Rechthoek 2"/>
          <p:cNvSpPr/>
          <p:nvPr/>
        </p:nvSpPr>
        <p:spPr>
          <a:xfrm>
            <a:off x="7194886" y="1101908"/>
            <a:ext cx="180471" cy="1172059"/>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17" name="Rechte verbindingslijn 16"/>
          <p:cNvCxnSpPr/>
          <p:nvPr/>
        </p:nvCxnSpPr>
        <p:spPr>
          <a:xfrm flipH="1">
            <a:off x="6158875" y="1089343"/>
            <a:ext cx="2137011" cy="12565"/>
          </a:xfrm>
          <a:prstGeom prst="line">
            <a:avLst/>
          </a:prstGeom>
          <a:ln w="571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4" name="Ovaal 3"/>
          <p:cNvSpPr/>
          <p:nvPr/>
        </p:nvSpPr>
        <p:spPr>
          <a:xfrm>
            <a:off x="7227380" y="2069431"/>
            <a:ext cx="97803" cy="9780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8" name="Rechte verbindingslijn 7"/>
          <p:cNvCxnSpPr>
            <a:endCxn id="14" idx="2"/>
          </p:cNvCxnSpPr>
          <p:nvPr/>
        </p:nvCxnSpPr>
        <p:spPr>
          <a:xfrm flipH="1" flipV="1">
            <a:off x="6730999" y="2136900"/>
            <a:ext cx="2" cy="108738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Rechte verbindingslijn 18"/>
          <p:cNvCxnSpPr/>
          <p:nvPr/>
        </p:nvCxnSpPr>
        <p:spPr>
          <a:xfrm flipH="1" flipV="1">
            <a:off x="7808492" y="2069431"/>
            <a:ext cx="2" cy="172079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Rechte verbindingslijn met pijl 20"/>
          <p:cNvCxnSpPr/>
          <p:nvPr/>
        </p:nvCxnSpPr>
        <p:spPr>
          <a:xfrm>
            <a:off x="7808492" y="3345125"/>
            <a:ext cx="0" cy="1059681"/>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2" name="Tekstvak 21"/>
          <p:cNvSpPr txBox="1"/>
          <p:nvPr/>
        </p:nvSpPr>
        <p:spPr>
          <a:xfrm>
            <a:off x="7375357" y="4403784"/>
            <a:ext cx="1423211" cy="461665"/>
          </a:xfrm>
          <a:prstGeom prst="rect">
            <a:avLst/>
          </a:prstGeom>
          <a:noFill/>
        </p:spPr>
        <p:txBody>
          <a:bodyPr wrap="square" rtlCol="0">
            <a:spAutoFit/>
          </a:bodyPr>
          <a:lstStyle/>
          <a:p>
            <a:r>
              <a:rPr lang="nl-NL" b="1" i="1" dirty="0" smtClean="0">
                <a:solidFill>
                  <a:srgbClr val="FF0000"/>
                </a:solidFill>
              </a:rPr>
              <a:t>F</a:t>
            </a:r>
            <a:r>
              <a:rPr lang="nl-NL" sz="1800" b="1" i="1" dirty="0" smtClean="0">
                <a:solidFill>
                  <a:srgbClr val="FF0000"/>
                </a:solidFill>
              </a:rPr>
              <a:t>H </a:t>
            </a:r>
            <a:r>
              <a:rPr lang="nl-NL" sz="1800" b="1" dirty="0" smtClean="0">
                <a:solidFill>
                  <a:srgbClr val="FF0000"/>
                </a:solidFill>
              </a:rPr>
              <a:t>= ?</a:t>
            </a:r>
            <a:endParaRPr lang="nl-NL" sz="1800" b="1" dirty="0">
              <a:solidFill>
                <a:srgbClr val="FF0000"/>
              </a:solidFill>
            </a:endParaRPr>
          </a:p>
        </p:txBody>
      </p:sp>
      <p:cxnSp>
        <p:nvCxnSpPr>
          <p:cNvPr id="23" name="Rechte verbindingslijn met pijl 22"/>
          <p:cNvCxnSpPr/>
          <p:nvPr/>
        </p:nvCxnSpPr>
        <p:spPr>
          <a:xfrm>
            <a:off x="7285337" y="2339826"/>
            <a:ext cx="0" cy="529841"/>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5" name="Tekstvak 24"/>
          <p:cNvSpPr txBox="1"/>
          <p:nvPr/>
        </p:nvSpPr>
        <p:spPr>
          <a:xfrm>
            <a:off x="6921159" y="2754479"/>
            <a:ext cx="1225964" cy="461665"/>
          </a:xfrm>
          <a:prstGeom prst="rect">
            <a:avLst/>
          </a:prstGeom>
          <a:noFill/>
        </p:spPr>
        <p:txBody>
          <a:bodyPr wrap="square" rtlCol="0">
            <a:spAutoFit/>
          </a:bodyPr>
          <a:lstStyle/>
          <a:p>
            <a:r>
              <a:rPr lang="nl-NL" b="1" i="1" dirty="0" err="1" smtClean="0">
                <a:solidFill>
                  <a:srgbClr val="FF0000"/>
                </a:solidFill>
              </a:rPr>
              <a:t>F</a:t>
            </a:r>
            <a:r>
              <a:rPr lang="nl-NL" sz="1800" b="1" i="1" dirty="0" err="1" smtClean="0">
                <a:solidFill>
                  <a:srgbClr val="FF0000"/>
                </a:solidFill>
              </a:rPr>
              <a:t>z</a:t>
            </a:r>
            <a:r>
              <a:rPr lang="nl-NL" sz="1800" b="1" i="1" dirty="0" smtClean="0">
                <a:solidFill>
                  <a:srgbClr val="FF0000"/>
                </a:solidFill>
              </a:rPr>
              <a:t> </a:t>
            </a:r>
            <a:r>
              <a:rPr lang="nl-NL" sz="1800" b="1" dirty="0" smtClean="0">
                <a:solidFill>
                  <a:srgbClr val="FF0000"/>
                </a:solidFill>
              </a:rPr>
              <a:t>= 50 N</a:t>
            </a:r>
            <a:endParaRPr lang="nl-NL" sz="1800" b="1" dirty="0">
              <a:solidFill>
                <a:srgbClr val="FF0000"/>
              </a:solidFill>
            </a:endParaRPr>
          </a:p>
        </p:txBody>
      </p:sp>
    </p:spTree>
    <p:extLst>
      <p:ext uri="{BB962C8B-B14F-4D97-AF65-F5344CB8AC3E}">
        <p14:creationId xmlns:p14="http://schemas.microsoft.com/office/powerpoint/2010/main" val="763762247"/>
      </p:ext>
    </p:extLst>
  </p:cSld>
  <p:clrMapOvr>
    <a:masterClrMapping/>
  </p:clrMapOvr>
  <p:timing>
    <p:tnLst>
      <p:par>
        <p:cTn id="1" dur="indefinite" restart="never" nodeType="tmRoot"/>
      </p:par>
    </p:tnLst>
  </p:timing>
</p:sld>
</file>

<file path=ppt/theme/theme1.xml><?xml version="1.0" encoding="utf-8"?>
<a:theme xmlns:a="http://schemas.openxmlformats.org/drawingml/2006/main" name="Standaardontwerp">
  <a:themeElements>
    <a:clrScheme name="">
      <a:dk1>
        <a:srgbClr val="000000"/>
      </a:dk1>
      <a:lt1>
        <a:srgbClr val="66CCFF"/>
      </a:lt1>
      <a:dk2>
        <a:srgbClr val="FF0000"/>
      </a:dk2>
      <a:lt2>
        <a:srgbClr val="969696"/>
      </a:lt2>
      <a:accent1>
        <a:srgbClr val="FF9900"/>
      </a:accent1>
      <a:accent2>
        <a:srgbClr val="00FFFF"/>
      </a:accent2>
      <a:accent3>
        <a:srgbClr val="B8E2FF"/>
      </a:accent3>
      <a:accent4>
        <a:srgbClr val="000000"/>
      </a:accent4>
      <a:accent5>
        <a:srgbClr val="FFCAAA"/>
      </a:accent5>
      <a:accent6>
        <a:srgbClr val="00E7E7"/>
      </a:accent6>
      <a:hlink>
        <a:srgbClr val="FFFF00"/>
      </a:hlink>
      <a:folHlink>
        <a:srgbClr val="969696"/>
      </a:folHlink>
    </a:clrScheme>
    <a:fontScheme name="Standaardontwerp">
      <a:majorFont>
        <a:latin typeface="Times New Roman"/>
        <a:ea typeface=""/>
        <a:cs typeface=""/>
      </a:majorFont>
      <a:minorFont>
        <a:latin typeface="Times New Roman"/>
        <a:ea typeface=""/>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andaardontwerp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tandaardontwerp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tandaardontwerp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tandaardontwerp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tandaardontwerp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tandaardontwerp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tandaardontwerp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Kantoorthem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1633</TotalTime>
  <Words>1842</Words>
  <Application>Microsoft Office PowerPoint</Application>
  <PresentationFormat>Diavoorstelling (4:3)</PresentationFormat>
  <Paragraphs>536</Paragraphs>
  <Slides>43</Slides>
  <Notes>0</Notes>
  <HiddenSlides>0</HiddenSlides>
  <MMClips>0</MMClips>
  <ScaleCrop>false</ScaleCrop>
  <HeadingPairs>
    <vt:vector size="4" baseType="variant">
      <vt:variant>
        <vt:lpstr>Thema</vt:lpstr>
      </vt:variant>
      <vt:variant>
        <vt:i4>1</vt:i4>
      </vt:variant>
      <vt:variant>
        <vt:lpstr>Diatitels</vt:lpstr>
      </vt:variant>
      <vt:variant>
        <vt:i4>43</vt:i4>
      </vt:variant>
    </vt:vector>
  </HeadingPairs>
  <TitlesOfParts>
    <vt:vector size="44" baseType="lpstr">
      <vt:lpstr>Standaardontwerp</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Dhr. Hoeksema</dc:creator>
  <cp:lastModifiedBy>hoeksema</cp:lastModifiedBy>
  <cp:revision>81</cp:revision>
  <dcterms:created xsi:type="dcterms:W3CDTF">2008-12-22T18:38:00Z</dcterms:created>
  <dcterms:modified xsi:type="dcterms:W3CDTF">2012-03-04T20:31:10Z</dcterms:modified>
</cp:coreProperties>
</file>