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06" r:id="rId3"/>
    <p:sldId id="293" r:id="rId4"/>
    <p:sldId id="295" r:id="rId5"/>
    <p:sldId id="309" r:id="rId6"/>
    <p:sldId id="312" r:id="rId7"/>
    <p:sldId id="299" r:id="rId8"/>
    <p:sldId id="264" r:id="rId9"/>
    <p:sldId id="280" r:id="rId10"/>
    <p:sldId id="265" r:id="rId11"/>
    <p:sldId id="276" r:id="rId12"/>
    <p:sldId id="305" r:id="rId13"/>
    <p:sldId id="266" r:id="rId14"/>
    <p:sldId id="281" r:id="rId15"/>
    <p:sldId id="274" r:id="rId16"/>
    <p:sldId id="267" r:id="rId17"/>
    <p:sldId id="308" r:id="rId18"/>
    <p:sldId id="283" r:id="rId19"/>
    <p:sldId id="316" r:id="rId20"/>
    <p:sldId id="315" r:id="rId21"/>
    <p:sldId id="297" r:id="rId22"/>
    <p:sldId id="314" r:id="rId23"/>
    <p:sldId id="275" r:id="rId24"/>
    <p:sldId id="313" r:id="rId25"/>
    <p:sldId id="301" r:id="rId26"/>
    <p:sldId id="302" r:id="rId27"/>
    <p:sldId id="296" r:id="rId28"/>
    <p:sldId id="300" r:id="rId29"/>
    <p:sldId id="298" r:id="rId30"/>
    <p:sldId id="310" r:id="rId31"/>
    <p:sldId id="311" r:id="rId32"/>
    <p:sldId id="284" r:id="rId33"/>
    <p:sldId id="268" r:id="rId34"/>
    <p:sldId id="286" r:id="rId35"/>
    <p:sldId id="285" r:id="rId36"/>
    <p:sldId id="269" r:id="rId37"/>
    <p:sldId id="288" r:id="rId38"/>
    <p:sldId id="287" r:id="rId39"/>
    <p:sldId id="303" r:id="rId40"/>
    <p:sldId id="304" r:id="rId41"/>
    <p:sldId id="270" r:id="rId42"/>
    <p:sldId id="289" r:id="rId43"/>
    <p:sldId id="290" r:id="rId44"/>
    <p:sldId id="271" r:id="rId45"/>
    <p:sldId id="291" r:id="rId46"/>
    <p:sldId id="294" r:id="rId47"/>
    <p:sldId id="307" r:id="rId48"/>
    <p:sldId id="272" r:id="rId49"/>
    <p:sldId id="277" r:id="rId50"/>
    <p:sldId id="273" r:id="rId51"/>
    <p:sldId id="278" r:id="rId52"/>
    <p:sldId id="279" r:id="rId53"/>
    <p:sldId id="292" r:id="rId54"/>
  </p:sldIdLst>
  <p:sldSz cx="9144000" cy="6858000" type="screen4x3"/>
  <p:notesSz cx="6858000" cy="9144000"/>
  <p:defaultTextStyle>
    <a:defPPr>
      <a:defRPr lang="nl-NL"/>
    </a:defPPr>
    <a:lvl1pPr algn="l" rtl="0" fontAlgn="base">
      <a:spcBef>
        <a:spcPct val="0"/>
      </a:spcBef>
      <a:spcAft>
        <a:spcPct val="0"/>
      </a:spcAft>
      <a:defRPr sz="3200" kern="1200">
        <a:solidFill>
          <a:schemeClr val="bg1"/>
        </a:solidFill>
        <a:latin typeface="Arial Unicode MS" pitchFamily="34" charset="-128"/>
        <a:ea typeface="+mn-ea"/>
        <a:cs typeface="Times New Roman" pitchFamily="18" charset="0"/>
      </a:defRPr>
    </a:lvl1pPr>
    <a:lvl2pPr marL="457200" algn="l" rtl="0" fontAlgn="base">
      <a:spcBef>
        <a:spcPct val="0"/>
      </a:spcBef>
      <a:spcAft>
        <a:spcPct val="0"/>
      </a:spcAft>
      <a:defRPr sz="3200" kern="1200">
        <a:solidFill>
          <a:schemeClr val="bg1"/>
        </a:solidFill>
        <a:latin typeface="Arial Unicode MS" pitchFamily="34" charset="-128"/>
        <a:ea typeface="+mn-ea"/>
        <a:cs typeface="Times New Roman" pitchFamily="18" charset="0"/>
      </a:defRPr>
    </a:lvl2pPr>
    <a:lvl3pPr marL="914400" algn="l" rtl="0" fontAlgn="base">
      <a:spcBef>
        <a:spcPct val="0"/>
      </a:spcBef>
      <a:spcAft>
        <a:spcPct val="0"/>
      </a:spcAft>
      <a:defRPr sz="3200" kern="1200">
        <a:solidFill>
          <a:schemeClr val="bg1"/>
        </a:solidFill>
        <a:latin typeface="Arial Unicode MS" pitchFamily="34" charset="-128"/>
        <a:ea typeface="+mn-ea"/>
        <a:cs typeface="Times New Roman" pitchFamily="18" charset="0"/>
      </a:defRPr>
    </a:lvl3pPr>
    <a:lvl4pPr marL="1371600" algn="l" rtl="0" fontAlgn="base">
      <a:spcBef>
        <a:spcPct val="0"/>
      </a:spcBef>
      <a:spcAft>
        <a:spcPct val="0"/>
      </a:spcAft>
      <a:defRPr sz="3200" kern="1200">
        <a:solidFill>
          <a:schemeClr val="bg1"/>
        </a:solidFill>
        <a:latin typeface="Arial Unicode MS" pitchFamily="34" charset="-128"/>
        <a:ea typeface="+mn-ea"/>
        <a:cs typeface="Times New Roman" pitchFamily="18" charset="0"/>
      </a:defRPr>
    </a:lvl4pPr>
    <a:lvl5pPr marL="1828800" algn="l" rtl="0" fontAlgn="base">
      <a:spcBef>
        <a:spcPct val="0"/>
      </a:spcBef>
      <a:spcAft>
        <a:spcPct val="0"/>
      </a:spcAft>
      <a:defRPr sz="3200" kern="1200">
        <a:solidFill>
          <a:schemeClr val="bg1"/>
        </a:solidFill>
        <a:latin typeface="Arial Unicode MS" pitchFamily="34" charset="-128"/>
        <a:ea typeface="+mn-ea"/>
        <a:cs typeface="Times New Roman" pitchFamily="18" charset="0"/>
      </a:defRPr>
    </a:lvl5pPr>
    <a:lvl6pPr marL="2286000" algn="l" defTabSz="914400" rtl="0" eaLnBrk="1" latinLnBrk="0" hangingPunct="1">
      <a:defRPr sz="3200" kern="1200">
        <a:solidFill>
          <a:schemeClr val="bg1"/>
        </a:solidFill>
        <a:latin typeface="Arial Unicode MS" pitchFamily="34" charset="-128"/>
        <a:ea typeface="+mn-ea"/>
        <a:cs typeface="Times New Roman" pitchFamily="18" charset="0"/>
      </a:defRPr>
    </a:lvl6pPr>
    <a:lvl7pPr marL="2743200" algn="l" defTabSz="914400" rtl="0" eaLnBrk="1" latinLnBrk="0" hangingPunct="1">
      <a:defRPr sz="3200" kern="1200">
        <a:solidFill>
          <a:schemeClr val="bg1"/>
        </a:solidFill>
        <a:latin typeface="Arial Unicode MS" pitchFamily="34" charset="-128"/>
        <a:ea typeface="+mn-ea"/>
        <a:cs typeface="Times New Roman" pitchFamily="18" charset="0"/>
      </a:defRPr>
    </a:lvl7pPr>
    <a:lvl8pPr marL="3200400" algn="l" defTabSz="914400" rtl="0" eaLnBrk="1" latinLnBrk="0" hangingPunct="1">
      <a:defRPr sz="3200" kern="1200">
        <a:solidFill>
          <a:schemeClr val="bg1"/>
        </a:solidFill>
        <a:latin typeface="Arial Unicode MS" pitchFamily="34" charset="-128"/>
        <a:ea typeface="+mn-ea"/>
        <a:cs typeface="Times New Roman" pitchFamily="18" charset="0"/>
      </a:defRPr>
    </a:lvl8pPr>
    <a:lvl9pPr marL="3657600" algn="l" defTabSz="914400" rtl="0" eaLnBrk="1" latinLnBrk="0" hangingPunct="1">
      <a:defRPr sz="3200" kern="1200">
        <a:solidFill>
          <a:schemeClr val="bg1"/>
        </a:solidFill>
        <a:latin typeface="Arial Unicode MS" pitchFamily="34" charset="-128"/>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CC"/>
    <a:srgbClr val="660033"/>
    <a:srgbClr val="993300"/>
    <a:srgbClr val="FFFF00"/>
    <a:srgbClr val="CC6600"/>
    <a:srgbClr val="FF33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96" autoAdjust="0"/>
    <p:restoredTop sz="91133" autoAdjust="0"/>
  </p:normalViewPr>
  <p:slideViewPr>
    <p:cSldViewPr>
      <p:cViewPr varScale="1">
        <p:scale>
          <a:sx n="79" d="100"/>
          <a:sy n="79" d="100"/>
        </p:scale>
        <p:origin x="129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5" d="100"/>
        <a:sy n="4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40B37-3233-4B09-A87B-67A9BB97B07B}" type="datetimeFigureOut">
              <a:rPr lang="nl-NL" smtClean="0"/>
              <a:t>23-9-2016</a:t>
            </a:fld>
            <a:endParaRPr lang="nl-NL" dirty="0"/>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C8E2B6-DE46-4D94-804A-1468D240CB54}" type="slidenum">
              <a:rPr lang="nl-NL" smtClean="0"/>
              <a:t>‹nr.›</a:t>
            </a:fld>
            <a:endParaRPr lang="nl-NL" dirty="0"/>
          </a:p>
        </p:txBody>
      </p:sp>
    </p:spTree>
    <p:extLst>
      <p:ext uri="{BB962C8B-B14F-4D97-AF65-F5344CB8AC3E}">
        <p14:creationId xmlns:p14="http://schemas.microsoft.com/office/powerpoint/2010/main" val="2237784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857500" y="514350"/>
            <a:ext cx="3429000" cy="2571750"/>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B1DC237C-4318-4229-9B6B-3B6DEBB296B0}" type="slidenum">
              <a:rPr lang="nl-NL" smtClean="0"/>
              <a:pPr/>
              <a:t>21</a:t>
            </a:fld>
            <a:endParaRPr lang="nl-NL" dirty="0"/>
          </a:p>
        </p:txBody>
      </p:sp>
    </p:spTree>
    <p:extLst>
      <p:ext uri="{BB962C8B-B14F-4D97-AF65-F5344CB8AC3E}">
        <p14:creationId xmlns:p14="http://schemas.microsoft.com/office/powerpoint/2010/main" val="148211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857500" y="514350"/>
            <a:ext cx="3429000" cy="2571750"/>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B1DC237C-4318-4229-9B6B-3B6DEBB296B0}" type="slidenum">
              <a:rPr lang="nl-NL" smtClean="0"/>
              <a:pPr/>
              <a:t>22</a:t>
            </a:fld>
            <a:endParaRPr lang="nl-NL" dirty="0"/>
          </a:p>
        </p:txBody>
      </p:sp>
    </p:spTree>
    <p:extLst>
      <p:ext uri="{BB962C8B-B14F-4D97-AF65-F5344CB8AC3E}">
        <p14:creationId xmlns:p14="http://schemas.microsoft.com/office/powerpoint/2010/main" val="171095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C8E2B6-DE46-4D94-804A-1468D240CB54}" type="slidenum">
              <a:rPr lang="nl-NL" smtClean="0"/>
              <a:t>25</a:t>
            </a:fld>
            <a:endParaRPr lang="nl-NL" dirty="0"/>
          </a:p>
        </p:txBody>
      </p:sp>
    </p:spTree>
    <p:extLst>
      <p:ext uri="{BB962C8B-B14F-4D97-AF65-F5344CB8AC3E}">
        <p14:creationId xmlns:p14="http://schemas.microsoft.com/office/powerpoint/2010/main" val="116402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C8E2B6-DE46-4D94-804A-1468D240CB54}" type="slidenum">
              <a:rPr lang="nl-NL" smtClean="0"/>
              <a:t>26</a:t>
            </a:fld>
            <a:endParaRPr lang="nl-NL" dirty="0"/>
          </a:p>
        </p:txBody>
      </p:sp>
    </p:spTree>
    <p:extLst>
      <p:ext uri="{BB962C8B-B14F-4D97-AF65-F5344CB8AC3E}">
        <p14:creationId xmlns:p14="http://schemas.microsoft.com/office/powerpoint/2010/main" val="1203289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C8E2B6-DE46-4D94-804A-1468D240CB54}" type="slidenum">
              <a:rPr lang="nl-NL" smtClean="0"/>
              <a:t>30</a:t>
            </a:fld>
            <a:endParaRPr lang="nl-NL" dirty="0"/>
          </a:p>
        </p:txBody>
      </p:sp>
    </p:spTree>
    <p:extLst>
      <p:ext uri="{BB962C8B-B14F-4D97-AF65-F5344CB8AC3E}">
        <p14:creationId xmlns:p14="http://schemas.microsoft.com/office/powerpoint/2010/main" val="137113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C8E2B6-DE46-4D94-804A-1468D240CB54}" type="slidenum">
              <a:rPr lang="nl-NL" smtClean="0"/>
              <a:t>31</a:t>
            </a:fld>
            <a:endParaRPr lang="nl-NL" dirty="0"/>
          </a:p>
        </p:txBody>
      </p:sp>
    </p:spTree>
    <p:extLst>
      <p:ext uri="{BB962C8B-B14F-4D97-AF65-F5344CB8AC3E}">
        <p14:creationId xmlns:p14="http://schemas.microsoft.com/office/powerpoint/2010/main" val="337044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6" name="Rectangle 6"/>
          <p:cNvSpPr>
            <a:spLocks noGrp="1" noChangeArrowheads="1"/>
          </p:cNvSpPr>
          <p:nvPr>
            <p:ph type="sldNum" sz="quarter" idx="12"/>
          </p:nvPr>
        </p:nvSpPr>
        <p:spPr>
          <a:ln/>
        </p:spPr>
        <p:txBody>
          <a:bodyPr/>
          <a:lstStyle>
            <a:lvl1pPr>
              <a:defRPr/>
            </a:lvl1pPr>
          </a:lstStyle>
          <a:p>
            <a:pPr>
              <a:defRPr/>
            </a:pPr>
            <a:fld id="{8301FF95-17F5-4D47-BF85-400A11937E40}"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6" name="Rectangle 6"/>
          <p:cNvSpPr>
            <a:spLocks noGrp="1" noChangeArrowheads="1"/>
          </p:cNvSpPr>
          <p:nvPr>
            <p:ph type="sldNum" sz="quarter" idx="12"/>
          </p:nvPr>
        </p:nvSpPr>
        <p:spPr>
          <a:ln/>
        </p:spPr>
        <p:txBody>
          <a:bodyPr/>
          <a:lstStyle>
            <a:lvl1pPr>
              <a:defRPr/>
            </a:lvl1pPr>
          </a:lstStyle>
          <a:p>
            <a:pPr>
              <a:defRPr/>
            </a:pPr>
            <a:fld id="{CA8C8724-3AE5-407C-995F-15F21040B999}"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6" name="Rectangle 6"/>
          <p:cNvSpPr>
            <a:spLocks noGrp="1" noChangeArrowheads="1"/>
          </p:cNvSpPr>
          <p:nvPr>
            <p:ph type="sldNum" sz="quarter" idx="12"/>
          </p:nvPr>
        </p:nvSpPr>
        <p:spPr>
          <a:ln/>
        </p:spPr>
        <p:txBody>
          <a:bodyPr/>
          <a:lstStyle>
            <a:lvl1pPr>
              <a:defRPr/>
            </a:lvl1pPr>
          </a:lstStyle>
          <a:p>
            <a:pPr>
              <a:defRPr/>
            </a:pPr>
            <a:fld id="{FBA556BB-F0F8-4C62-9BBB-11B7D7F0409A}"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6" name="Rectangle 6"/>
          <p:cNvSpPr>
            <a:spLocks noGrp="1" noChangeArrowheads="1"/>
          </p:cNvSpPr>
          <p:nvPr>
            <p:ph type="sldNum" sz="quarter" idx="12"/>
          </p:nvPr>
        </p:nvSpPr>
        <p:spPr>
          <a:ln/>
        </p:spPr>
        <p:txBody>
          <a:bodyPr/>
          <a:lstStyle>
            <a:lvl1pPr>
              <a:defRPr/>
            </a:lvl1pPr>
          </a:lstStyle>
          <a:p>
            <a:pPr>
              <a:defRPr/>
            </a:pPr>
            <a:fld id="{DAB36B49-4193-4DC2-AAEB-95524C17981A}"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6" name="Rectangle 6"/>
          <p:cNvSpPr>
            <a:spLocks noGrp="1" noChangeArrowheads="1"/>
          </p:cNvSpPr>
          <p:nvPr>
            <p:ph type="sldNum" sz="quarter" idx="12"/>
          </p:nvPr>
        </p:nvSpPr>
        <p:spPr>
          <a:ln/>
        </p:spPr>
        <p:txBody>
          <a:bodyPr/>
          <a:lstStyle>
            <a:lvl1pPr>
              <a:defRPr/>
            </a:lvl1pPr>
          </a:lstStyle>
          <a:p>
            <a:pPr>
              <a:defRPr/>
            </a:pPr>
            <a:fld id="{E6B453F0-F89D-4B88-9824-CD3ADB933C3B}"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7" name="Rectangle 6"/>
          <p:cNvSpPr>
            <a:spLocks noGrp="1" noChangeArrowheads="1"/>
          </p:cNvSpPr>
          <p:nvPr>
            <p:ph type="sldNum" sz="quarter" idx="12"/>
          </p:nvPr>
        </p:nvSpPr>
        <p:spPr>
          <a:ln/>
        </p:spPr>
        <p:txBody>
          <a:bodyPr/>
          <a:lstStyle>
            <a:lvl1pPr>
              <a:defRPr/>
            </a:lvl1pPr>
          </a:lstStyle>
          <a:p>
            <a:pPr>
              <a:defRPr/>
            </a:pPr>
            <a:fld id="{D000B88A-70C6-49A9-9CC9-90F9DAC030B9}"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dirty="0"/>
          </a:p>
        </p:txBody>
      </p:sp>
      <p:sp>
        <p:nvSpPr>
          <p:cNvPr id="8"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9" name="Rectangle 6"/>
          <p:cNvSpPr>
            <a:spLocks noGrp="1" noChangeArrowheads="1"/>
          </p:cNvSpPr>
          <p:nvPr>
            <p:ph type="sldNum" sz="quarter" idx="12"/>
          </p:nvPr>
        </p:nvSpPr>
        <p:spPr>
          <a:ln/>
        </p:spPr>
        <p:txBody>
          <a:bodyPr/>
          <a:lstStyle>
            <a:lvl1pPr>
              <a:defRPr/>
            </a:lvl1pPr>
          </a:lstStyle>
          <a:p>
            <a:pPr>
              <a:defRPr/>
            </a:pPr>
            <a:fld id="{C551724D-339D-4119-A7F8-413AE42D812D}"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dirty="0"/>
          </a:p>
        </p:txBody>
      </p:sp>
      <p:sp>
        <p:nvSpPr>
          <p:cNvPr id="4"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5" name="Rectangle 6"/>
          <p:cNvSpPr>
            <a:spLocks noGrp="1" noChangeArrowheads="1"/>
          </p:cNvSpPr>
          <p:nvPr>
            <p:ph type="sldNum" sz="quarter" idx="12"/>
          </p:nvPr>
        </p:nvSpPr>
        <p:spPr>
          <a:ln/>
        </p:spPr>
        <p:txBody>
          <a:bodyPr/>
          <a:lstStyle>
            <a:lvl1pPr>
              <a:defRPr/>
            </a:lvl1pPr>
          </a:lstStyle>
          <a:p>
            <a:pPr>
              <a:defRPr/>
            </a:pPr>
            <a:fld id="{B717CB68-8208-4F2C-BC4B-CD986A045F32}"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dirty="0"/>
          </a:p>
        </p:txBody>
      </p:sp>
      <p:sp>
        <p:nvSpPr>
          <p:cNvPr id="3"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4" name="Rectangle 6"/>
          <p:cNvSpPr>
            <a:spLocks noGrp="1" noChangeArrowheads="1"/>
          </p:cNvSpPr>
          <p:nvPr>
            <p:ph type="sldNum" sz="quarter" idx="12"/>
          </p:nvPr>
        </p:nvSpPr>
        <p:spPr>
          <a:ln/>
        </p:spPr>
        <p:txBody>
          <a:bodyPr/>
          <a:lstStyle>
            <a:lvl1pPr>
              <a:defRPr/>
            </a:lvl1pPr>
          </a:lstStyle>
          <a:p>
            <a:pPr>
              <a:defRPr/>
            </a:pPr>
            <a:fld id="{41939B71-EE08-47CD-8DF2-ED2BB19E7961}"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7" name="Rectangle 6"/>
          <p:cNvSpPr>
            <a:spLocks noGrp="1" noChangeArrowheads="1"/>
          </p:cNvSpPr>
          <p:nvPr>
            <p:ph type="sldNum" sz="quarter" idx="12"/>
          </p:nvPr>
        </p:nvSpPr>
        <p:spPr>
          <a:ln/>
        </p:spPr>
        <p:txBody>
          <a:bodyPr/>
          <a:lstStyle>
            <a:lvl1pPr>
              <a:defRPr/>
            </a:lvl1pPr>
          </a:lstStyle>
          <a:p>
            <a:pPr>
              <a:defRPr/>
            </a:pPr>
            <a:fld id="{D6ADDCAA-2512-41FD-AD54-4172E219E914}"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7" name="Rectangle 6"/>
          <p:cNvSpPr>
            <a:spLocks noGrp="1" noChangeArrowheads="1"/>
          </p:cNvSpPr>
          <p:nvPr>
            <p:ph type="sldNum" sz="quarter" idx="12"/>
          </p:nvPr>
        </p:nvSpPr>
        <p:spPr>
          <a:ln/>
        </p:spPr>
        <p:txBody>
          <a:bodyPr/>
          <a:lstStyle>
            <a:lvl1pPr>
              <a:defRPr/>
            </a:lvl1pPr>
          </a:lstStyle>
          <a:p>
            <a:pPr>
              <a:defRPr/>
            </a:pPr>
            <a:fld id="{9752A58D-E426-4D8F-9007-4FBC0E2B2381}" type="slidenum">
              <a:rPr lang="nl-NL"/>
              <a:pPr>
                <a:defRPr/>
              </a:pPr>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het opmaakprofiel van de modeltitel te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defRPr>
            </a:lvl1pPr>
          </a:lstStyle>
          <a:p>
            <a:pPr>
              <a:defRPr/>
            </a:pPr>
            <a:endParaRPr lang="nl-NL"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mn-lt"/>
              </a:defRPr>
            </a:lvl1pPr>
          </a:lstStyle>
          <a:p>
            <a:pPr>
              <a:defRPr/>
            </a:pPr>
            <a:endParaRPr lang="nl-NL"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defRPr>
            </a:lvl1pPr>
          </a:lstStyle>
          <a:p>
            <a:pPr>
              <a:defRPr/>
            </a:pPr>
            <a:fld id="{41430006-196E-4EA8-A8BF-D8B2E850B0E4}" type="slidenum">
              <a:rPr lang="nl-NL"/>
              <a:pPr>
                <a:defRPr/>
              </a:pPr>
              <a:t>‹nr.›</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3E-3sxdRqRY"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hyperlink" Target="//upload.wikimedia.org/wikipedia/commons/2/2f/BattleOfTexel.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gif"/><Relationship Id="rId7"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A4UZiyiQ32k&amp;feature=plcp&amp;context=C39da26cUDOEgsToPDskJYDg5WrYKj0hFBY8JuczIw" TargetMode="Externa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hyperlink" Target="https://www.youtube.com/watch?v=eaBcAIR7FHc&amp;feature=relat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slideLayout" Target="../slideLayouts/slideLayout2.xml"/><Relationship Id="rId7" Type="http://schemas.openxmlformats.org/officeDocument/2006/relationships/image" Target="../media/image14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gif"/><Relationship Id="rId9" Type="http://schemas.openxmlformats.org/officeDocument/2006/relationships/image" Target="../media/image149.png"/></Relationships>
</file>

<file path=ppt/slides/_rels/slide46.xml.rels><?xml version="1.0" encoding="UTF-8" standalone="yes"?>
<Relationships xmlns="http://schemas.openxmlformats.org/package/2006/relationships"><Relationship Id="rId8" Type="http://schemas.openxmlformats.org/officeDocument/2006/relationships/image" Target="../media/image151.jpeg"/><Relationship Id="rId3" Type="http://schemas.microsoft.com/office/2007/relationships/media" Target="../media/media3.mp3"/><Relationship Id="rId7" Type="http://schemas.openxmlformats.org/officeDocument/2006/relationships/image" Target="../media/image15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eg"/><Relationship Id="rId11" Type="http://schemas.openxmlformats.org/officeDocument/2006/relationships/image" Target="../media/image154.png"/><Relationship Id="rId5" Type="http://schemas.openxmlformats.org/officeDocument/2006/relationships/slideLayout" Target="../slideLayouts/slideLayout2.xml"/><Relationship Id="rId10" Type="http://schemas.openxmlformats.org/officeDocument/2006/relationships/image" Target="../media/image153.png"/><Relationship Id="rId4" Type="http://schemas.openxmlformats.org/officeDocument/2006/relationships/audio" Target="../media/media3.mp3"/><Relationship Id="rId9" Type="http://schemas.openxmlformats.org/officeDocument/2006/relationships/image" Target="../media/image1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hyperlink" Target="https://www.youtube.com/watch?v=Q_2auYMS-VM&amp;list=PLW4ybWix7yknCzJVOgWil3rNWZk7vMlzF" TargetMode="External"/><Relationship Id="rId4" Type="http://schemas.openxmlformats.org/officeDocument/2006/relationships/image" Target="../media/image157.gif"/></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RwLE72M0cxI" TargetMode="External"/><Relationship Id="rId7" Type="http://schemas.openxmlformats.org/officeDocument/2006/relationships/image" Target="../media/image122.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4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0.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5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https://www.youtube.com/watch?v=06eKlXjSgQo"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5" name="Picture 8" descr="C:\Users\John\Pictures\Bespiegeling\H7Burger\paleis_dam.jpg"/>
          <p:cNvPicPr>
            <a:picLocks noChangeAspect="1" noChangeArrowheads="1"/>
          </p:cNvPicPr>
          <p:nvPr/>
        </p:nvPicPr>
        <p:blipFill>
          <a:blip r:embed="rId2" cstate="print"/>
          <a:srcRect/>
          <a:stretch>
            <a:fillRect/>
          </a:stretch>
        </p:blipFill>
        <p:spPr bwMode="auto">
          <a:xfrm>
            <a:off x="1460584" y="3960440"/>
            <a:ext cx="3060577" cy="2295433"/>
          </a:xfrm>
          <a:prstGeom prst="rect">
            <a:avLst/>
          </a:prstGeom>
          <a:noFill/>
          <a:ln w="9525">
            <a:noFill/>
            <a:miter lim="800000"/>
            <a:headEnd/>
            <a:tailEnd/>
          </a:ln>
        </p:spPr>
      </p:pic>
      <p:pic>
        <p:nvPicPr>
          <p:cNvPr id="11" name="Picture 6" descr="http://kunsthistoriened.files.wordpress.com/2014/02/fabritius-v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981" y="4198160"/>
            <a:ext cx="1673561" cy="2456432"/>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bwMode="auto">
          <a:xfrm>
            <a:off x="13252" y="1014095"/>
            <a:ext cx="9130748" cy="1152128"/>
          </a:xfrm>
          <a:prstGeom prst="rect">
            <a:avLst/>
          </a:prstGeom>
          <a:solidFill>
            <a:srgbClr val="6600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rgbClr val="993300"/>
              </a:solidFill>
              <a:effectLst/>
              <a:latin typeface="Arial Unicode MS" pitchFamily="34" charset="-128"/>
              <a:cs typeface="Times New Roman" pitchFamily="18" charset="0"/>
            </a:endParaRPr>
          </a:p>
        </p:txBody>
      </p:sp>
      <p:sp>
        <p:nvSpPr>
          <p:cNvPr id="2054" name="Text Box 23"/>
          <p:cNvSpPr txBox="1">
            <a:spLocks noChangeArrowheads="1"/>
          </p:cNvSpPr>
          <p:nvPr/>
        </p:nvSpPr>
        <p:spPr bwMode="auto">
          <a:xfrm>
            <a:off x="191597" y="6093296"/>
            <a:ext cx="1888659" cy="600164"/>
          </a:xfrm>
          <a:prstGeom prst="rect">
            <a:avLst/>
          </a:prstGeom>
          <a:noFill/>
          <a:ln w="9525">
            <a:noFill/>
            <a:miter lim="800000"/>
            <a:headEnd/>
            <a:tailEnd/>
          </a:ln>
        </p:spPr>
        <p:txBody>
          <a:bodyPr wrap="none">
            <a:spAutoFit/>
          </a:bodyPr>
          <a:lstStyle/>
          <a:p>
            <a:r>
              <a:rPr lang="nl-NL" sz="1100" dirty="0"/>
              <a:t>DAL/RvP</a:t>
            </a:r>
            <a:br>
              <a:rPr lang="nl-NL" sz="1100" dirty="0"/>
            </a:br>
            <a:r>
              <a:rPr lang="nl-NL" sz="1100" dirty="0"/>
              <a:t>10/2014</a:t>
            </a:r>
            <a:br>
              <a:rPr lang="nl-NL" sz="1100" dirty="0"/>
            </a:br>
            <a:r>
              <a:rPr lang="nl-NL" sz="1100" dirty="0"/>
              <a:t>Bronnen: Besp., Art H., div.</a:t>
            </a:r>
          </a:p>
        </p:txBody>
      </p:sp>
      <p:pic>
        <p:nvPicPr>
          <p:cNvPr id="10" name="Picture 12" descr="http://historiek.net/images/stories/media/vermeer-de-muziekles.jpg"/>
          <p:cNvPicPr>
            <a:picLocks noChangeAspect="1" noChangeArrowheads="1"/>
          </p:cNvPicPr>
          <p:nvPr/>
        </p:nvPicPr>
        <p:blipFill>
          <a:blip r:embed="rId4" cstate="print"/>
          <a:srcRect/>
          <a:stretch>
            <a:fillRect/>
          </a:stretch>
        </p:blipFill>
        <p:spPr bwMode="auto">
          <a:xfrm>
            <a:off x="3563553" y="2357719"/>
            <a:ext cx="1834697" cy="2118556"/>
          </a:xfrm>
          <a:prstGeom prst="rect">
            <a:avLst/>
          </a:prstGeom>
          <a:noFill/>
        </p:spPr>
      </p:pic>
      <p:pic>
        <p:nvPicPr>
          <p:cNvPr id="13" name="Picture 10" descr="http://artrenewal.org/artwork/894/3894/27962/portrait_of_a_woman-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6056" y="4192905"/>
            <a:ext cx="2061682" cy="2512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44" descr="C:\Users\John\Pictures\Bespiegeling\H7Burger\gerard-ter-borch-de-luizenjacht-c-1652-1653-90.jpg"/>
          <p:cNvPicPr>
            <a:picLocks noChangeAspect="1" noChangeArrowheads="1"/>
          </p:cNvPicPr>
          <p:nvPr/>
        </p:nvPicPr>
        <p:blipFill>
          <a:blip r:embed="rId6" cstate="print"/>
          <a:srcRect/>
          <a:stretch>
            <a:fillRect/>
          </a:stretch>
        </p:blipFill>
        <p:spPr bwMode="auto">
          <a:xfrm>
            <a:off x="5470165" y="2814970"/>
            <a:ext cx="2067063" cy="2414229"/>
          </a:xfrm>
          <a:prstGeom prst="rect">
            <a:avLst/>
          </a:prstGeom>
          <a:noFill/>
          <a:ln w="9525">
            <a:noFill/>
            <a:miter lim="800000"/>
            <a:headEnd/>
            <a:tailEnd/>
          </a:ln>
        </p:spPr>
      </p:pic>
      <p:pic>
        <p:nvPicPr>
          <p:cNvPr id="14" name="Picture 7" descr="C:\Users\John\Pictures\Bespiegeling\H7Burger\Kocks_tulpenvaas.jpg"/>
          <p:cNvPicPr>
            <a:picLocks noChangeAspect="1" noChangeArrowheads="1"/>
          </p:cNvPicPr>
          <p:nvPr/>
        </p:nvPicPr>
        <p:blipFill>
          <a:blip r:embed="rId7" cstate="print"/>
          <a:srcRect/>
          <a:stretch>
            <a:fillRect/>
          </a:stretch>
        </p:blipFill>
        <p:spPr bwMode="auto">
          <a:xfrm>
            <a:off x="191597" y="4302714"/>
            <a:ext cx="1588970" cy="1600082"/>
          </a:xfrm>
          <a:prstGeom prst="rect">
            <a:avLst/>
          </a:prstGeom>
          <a:noFill/>
          <a:ln w="9525">
            <a:noFill/>
            <a:miter lim="800000"/>
            <a:headEnd/>
            <a:tailEnd/>
          </a:ln>
        </p:spPr>
      </p:pic>
      <p:pic>
        <p:nvPicPr>
          <p:cNvPr id="9" name="Picture 6" descr="C:\Users\John\Pictures\Bespiegeling\H7Burger\Heda stilleven1.jpg"/>
          <p:cNvPicPr>
            <a:picLocks noChangeAspect="1" noChangeArrowheads="1"/>
          </p:cNvPicPr>
          <p:nvPr/>
        </p:nvPicPr>
        <p:blipFill>
          <a:blip r:embed="rId8" cstate="print"/>
          <a:srcRect/>
          <a:stretch>
            <a:fillRect/>
          </a:stretch>
        </p:blipFill>
        <p:spPr bwMode="auto">
          <a:xfrm>
            <a:off x="109353" y="2622853"/>
            <a:ext cx="2353586" cy="1720568"/>
          </a:xfrm>
          <a:prstGeom prst="rect">
            <a:avLst/>
          </a:prstGeom>
          <a:noFill/>
          <a:ln w="9525">
            <a:noFill/>
            <a:miter lim="800000"/>
            <a:headEnd/>
            <a:tailEnd/>
          </a:ln>
        </p:spPr>
      </p:pic>
      <p:pic>
        <p:nvPicPr>
          <p:cNvPr id="16" name="Picture 16" descr="C:\Users\John\Pictures\Bespiegeling\H7Burger\kerkorgel.jpg"/>
          <p:cNvPicPr>
            <a:picLocks noChangeAspect="1" noChangeArrowheads="1"/>
          </p:cNvPicPr>
          <p:nvPr/>
        </p:nvPicPr>
        <p:blipFill>
          <a:blip r:embed="rId9" cstate="print"/>
          <a:srcRect/>
          <a:stretch>
            <a:fillRect/>
          </a:stretch>
        </p:blipFill>
        <p:spPr bwMode="auto">
          <a:xfrm>
            <a:off x="6920416" y="2497602"/>
            <a:ext cx="2062418" cy="1546814"/>
          </a:xfrm>
          <a:prstGeom prst="rect">
            <a:avLst/>
          </a:prstGeom>
          <a:noFill/>
          <a:ln w="9525">
            <a:noFill/>
            <a:miter lim="800000"/>
            <a:headEnd/>
            <a:tailEnd/>
          </a:ln>
        </p:spPr>
      </p:pic>
      <p:pic>
        <p:nvPicPr>
          <p:cNvPr id="17" name="Picture 5" descr="C:\Users\John\Pictures\Bespiegeling\H7Burger\Rembrandt saskia_sleeping.jpg"/>
          <p:cNvPicPr>
            <a:picLocks noChangeAspect="1" noChangeArrowheads="1"/>
          </p:cNvPicPr>
          <p:nvPr/>
        </p:nvPicPr>
        <p:blipFill>
          <a:blip r:embed="rId10" cstate="print"/>
          <a:srcRect/>
          <a:stretch>
            <a:fillRect/>
          </a:stretch>
        </p:blipFill>
        <p:spPr bwMode="auto">
          <a:xfrm>
            <a:off x="2374586" y="2205588"/>
            <a:ext cx="1096629" cy="1337961"/>
          </a:xfrm>
          <a:prstGeom prst="rect">
            <a:avLst/>
          </a:prstGeom>
          <a:noFill/>
          <a:ln w="9525">
            <a:noFill/>
            <a:miter lim="800000"/>
            <a:headEnd/>
            <a:tailEnd/>
          </a:ln>
        </p:spPr>
      </p:pic>
      <p:sp>
        <p:nvSpPr>
          <p:cNvPr id="2051" name="Rectangle 2"/>
          <p:cNvSpPr>
            <a:spLocks noGrp="1" noChangeArrowheads="1"/>
          </p:cNvSpPr>
          <p:nvPr>
            <p:ph type="title"/>
          </p:nvPr>
        </p:nvSpPr>
        <p:spPr>
          <a:xfrm>
            <a:off x="-13252" y="1361559"/>
            <a:ext cx="9144000" cy="457200"/>
          </a:xfrm>
        </p:spPr>
        <p:txBody>
          <a:bodyPr/>
          <a:lstStyle/>
          <a:p>
            <a:pPr eaLnBrk="1" hangingPunct="1"/>
            <a:r>
              <a:rPr lang="nl-NL" sz="6600" b="1" dirty="0">
                <a:solidFill>
                  <a:srgbClr val="FF33CC"/>
                </a:solidFill>
                <a:latin typeface="Arial Unicode MS" pitchFamily="34" charset="-128"/>
              </a:rPr>
              <a:t>Burgerlijke cultuur in de zeventiende eeuw</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bwMode="auto">
          <a:xfrm>
            <a:off x="0" y="0"/>
            <a:ext cx="9144000" cy="525462"/>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8" name="Rechthoek 7"/>
          <p:cNvSpPr/>
          <p:nvPr/>
        </p:nvSpPr>
        <p:spPr bwMode="auto">
          <a:xfrm>
            <a:off x="0" y="6165304"/>
            <a:ext cx="9144000" cy="692696"/>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6146" name="Picture 5" descr="C:\Users\John\Pictures\Bespiegeling\H7Burger\Vermeer_music-lesson.jpg"/>
          <p:cNvPicPr>
            <a:picLocks noChangeAspect="1" noChangeArrowheads="1"/>
          </p:cNvPicPr>
          <p:nvPr/>
        </p:nvPicPr>
        <p:blipFill>
          <a:blip r:embed="rId2" cstate="print"/>
          <a:srcRect/>
          <a:stretch>
            <a:fillRect/>
          </a:stretch>
        </p:blipFill>
        <p:spPr bwMode="auto">
          <a:xfrm>
            <a:off x="4840288" y="2133600"/>
            <a:ext cx="4152900" cy="4724400"/>
          </a:xfrm>
          <a:prstGeom prst="rect">
            <a:avLst/>
          </a:prstGeom>
          <a:noFill/>
          <a:ln w="9525">
            <a:noFill/>
            <a:miter lim="800000"/>
            <a:headEnd/>
            <a:tailEnd/>
          </a:ln>
        </p:spPr>
      </p:pic>
      <p:pic>
        <p:nvPicPr>
          <p:cNvPr id="6147" name="Picture 7" descr="C:\Users\John\Pictures\Bespiegeling\Vermeer_Schilder en zijn model.jpg"/>
          <p:cNvPicPr>
            <a:picLocks noChangeAspect="1" noChangeArrowheads="1"/>
          </p:cNvPicPr>
          <p:nvPr/>
        </p:nvPicPr>
        <p:blipFill>
          <a:blip r:embed="rId3" cstate="print"/>
          <a:srcRect/>
          <a:stretch>
            <a:fillRect/>
          </a:stretch>
        </p:blipFill>
        <p:spPr bwMode="auto">
          <a:xfrm>
            <a:off x="309563" y="2133600"/>
            <a:ext cx="3844925" cy="4724400"/>
          </a:xfrm>
          <a:prstGeom prst="rect">
            <a:avLst/>
          </a:prstGeom>
          <a:noFill/>
          <a:ln w="9525">
            <a:noFill/>
            <a:miter lim="800000"/>
            <a:headEnd/>
            <a:tailEnd/>
          </a:ln>
        </p:spPr>
      </p:pic>
      <p:sp>
        <p:nvSpPr>
          <p:cNvPr id="6148" name="Rectangle 2"/>
          <p:cNvSpPr>
            <a:spLocks noGrp="1" noChangeArrowheads="1"/>
          </p:cNvSpPr>
          <p:nvPr>
            <p:ph type="title"/>
          </p:nvPr>
        </p:nvSpPr>
        <p:spPr>
          <a:xfrm>
            <a:off x="0" y="0"/>
            <a:ext cx="9144000" cy="549275"/>
          </a:xfrm>
        </p:spPr>
        <p:txBody>
          <a:bodyPr/>
          <a:lstStyle/>
          <a:p>
            <a:pPr algn="l" eaLnBrk="1" hangingPunct="1"/>
            <a:r>
              <a:rPr lang="nl-NL" sz="3600" dirty="0">
                <a:solidFill>
                  <a:srgbClr val="FF33CC"/>
                </a:solidFill>
                <a:latin typeface="Arial Unicode MS" pitchFamily="34" charset="-128"/>
              </a:rPr>
              <a:t> </a:t>
            </a:r>
            <a:r>
              <a:rPr lang="nl-NL" sz="3600" dirty="0">
                <a:solidFill>
                  <a:srgbClr val="FF0000"/>
                </a:solidFill>
                <a:latin typeface="Arial Unicode MS" pitchFamily="34" charset="-128"/>
              </a:rPr>
              <a:t>De schilder en zijn model:</a:t>
            </a:r>
            <a:r>
              <a:rPr lang="nl-NL" sz="3200" dirty="0">
                <a:solidFill>
                  <a:srgbClr val="FF0000"/>
                </a:solidFill>
                <a:latin typeface="Arial Unicode MS" pitchFamily="34" charset="-128"/>
              </a:rPr>
              <a:t> </a:t>
            </a:r>
            <a:r>
              <a:rPr lang="nl-NL" sz="2800" dirty="0">
                <a:solidFill>
                  <a:schemeClr val="bg1"/>
                </a:solidFill>
                <a:latin typeface="Arial Unicode MS" pitchFamily="34" charset="-128"/>
              </a:rPr>
              <a:t>Johan Vermeer</a:t>
            </a:r>
          </a:p>
        </p:txBody>
      </p:sp>
      <p:sp>
        <p:nvSpPr>
          <p:cNvPr id="6149" name="Text Box 3"/>
          <p:cNvSpPr txBox="1">
            <a:spLocks noChangeArrowheads="1"/>
          </p:cNvSpPr>
          <p:nvPr/>
        </p:nvSpPr>
        <p:spPr bwMode="auto">
          <a:xfrm>
            <a:off x="323850" y="6453188"/>
            <a:ext cx="1446213" cy="246062"/>
          </a:xfrm>
          <a:prstGeom prst="rect">
            <a:avLst/>
          </a:prstGeom>
          <a:noFill/>
          <a:ln w="9525">
            <a:noFill/>
            <a:miter lim="800000"/>
            <a:headEnd/>
            <a:tailEnd/>
          </a:ln>
        </p:spPr>
        <p:txBody>
          <a:bodyPr wrap="none">
            <a:spAutoFit/>
          </a:bodyPr>
          <a:lstStyle/>
          <a:p>
            <a:r>
              <a:rPr lang="nl-NL" sz="1000" dirty="0"/>
              <a:t>De schilderconst 1670</a:t>
            </a:r>
          </a:p>
        </p:txBody>
      </p:sp>
      <p:sp>
        <p:nvSpPr>
          <p:cNvPr id="6150" name="Text Box 4"/>
          <p:cNvSpPr txBox="1">
            <a:spLocks noChangeArrowheads="1"/>
          </p:cNvSpPr>
          <p:nvPr/>
        </p:nvSpPr>
        <p:spPr bwMode="auto">
          <a:xfrm>
            <a:off x="4859338" y="6453188"/>
            <a:ext cx="2971800" cy="246062"/>
          </a:xfrm>
          <a:prstGeom prst="rect">
            <a:avLst/>
          </a:prstGeom>
          <a:noFill/>
          <a:ln w="9525">
            <a:noFill/>
            <a:miter lim="800000"/>
            <a:headEnd/>
            <a:tailEnd/>
          </a:ln>
        </p:spPr>
        <p:txBody>
          <a:bodyPr>
            <a:spAutoFit/>
          </a:bodyPr>
          <a:lstStyle/>
          <a:p>
            <a:r>
              <a:rPr lang="nl-NL" sz="1000" dirty="0"/>
              <a:t>De muziekles</a:t>
            </a:r>
          </a:p>
        </p:txBody>
      </p:sp>
      <p:sp>
        <p:nvSpPr>
          <p:cNvPr id="6151" name="Text Box 8"/>
          <p:cNvSpPr txBox="1">
            <a:spLocks noChangeArrowheads="1"/>
          </p:cNvSpPr>
          <p:nvPr/>
        </p:nvSpPr>
        <p:spPr bwMode="auto">
          <a:xfrm>
            <a:off x="179388" y="549275"/>
            <a:ext cx="8964612" cy="1600200"/>
          </a:xfrm>
          <a:prstGeom prst="rect">
            <a:avLst/>
          </a:prstGeom>
          <a:noFill/>
          <a:ln w="9525">
            <a:noFill/>
            <a:miter lim="800000"/>
            <a:headEnd/>
            <a:tailEnd/>
          </a:ln>
        </p:spPr>
        <p:txBody>
          <a:bodyPr>
            <a:spAutoFit/>
          </a:bodyPr>
          <a:lstStyle/>
          <a:p>
            <a:r>
              <a:rPr lang="nl-NL" sz="1400" dirty="0"/>
              <a:t>In 1648 eindigt de Tachtigjarige Oorlog, Noordelijke en Zuidelijke Nederlanden zijn gescheiden. Vermeer </a:t>
            </a:r>
            <a:br>
              <a:rPr lang="nl-NL" sz="1400" dirty="0"/>
            </a:br>
            <a:r>
              <a:rPr lang="nl-NL" sz="1400" dirty="0"/>
              <a:t>schildert de </a:t>
            </a:r>
            <a:r>
              <a:rPr lang="nl-NL" sz="1400" dirty="0">
                <a:solidFill>
                  <a:srgbClr val="FFFF00"/>
                </a:solidFill>
                <a:latin typeface="Times New Roman" pitchFamily="18" charset="0"/>
              </a:rPr>
              <a:t>‘</a:t>
            </a:r>
            <a:r>
              <a:rPr lang="nl-NL" sz="1400" dirty="0">
                <a:solidFill>
                  <a:srgbClr val="FFFF00"/>
                </a:solidFill>
              </a:rPr>
              <a:t>Schilderconst</a:t>
            </a:r>
            <a:r>
              <a:rPr lang="nl-NL" sz="1400" dirty="0">
                <a:latin typeface="Times New Roman" pitchFamily="18" charset="0"/>
              </a:rPr>
              <a:t>’</a:t>
            </a:r>
            <a:r>
              <a:rPr lang="nl-NL" sz="1400" dirty="0"/>
              <a:t> een tafereel van de schilder en zijn model. Alles is in de juiste perspectivische verhouding en fotografisch exact. (Mogelijk heeft Vermeer gebruik gemaakt van de </a:t>
            </a:r>
            <a:r>
              <a:rPr lang="nl-NL" sz="1400" dirty="0">
                <a:latin typeface="Times New Roman" pitchFamily="18" charset="0"/>
              </a:rPr>
              <a:t>‘</a:t>
            </a:r>
            <a:r>
              <a:rPr lang="nl-NL" sz="1400" dirty="0"/>
              <a:t>camera obscura</a:t>
            </a:r>
            <a:r>
              <a:rPr lang="nl-NL" sz="1400" dirty="0">
                <a:latin typeface="Times New Roman" pitchFamily="18" charset="0"/>
              </a:rPr>
              <a:t>’</a:t>
            </a:r>
            <a:r>
              <a:rPr lang="nl-NL" sz="1400" dirty="0"/>
              <a:t>) Het model toont de attributen van Clio, de muze van de geschiedenis. Naast kunstenaar is </a:t>
            </a:r>
            <a:r>
              <a:rPr lang="nl-NL" sz="1400" b="1" dirty="0">
                <a:solidFill>
                  <a:srgbClr val="FF3300"/>
                </a:solidFill>
              </a:rPr>
              <a:t>Vermeer </a:t>
            </a:r>
            <a:r>
              <a:rPr lang="nl-NL" sz="1400" dirty="0"/>
              <a:t>herbergier, kunsthandelaar en zijdewever. Mede hierdoor heeft Vermeer maar ongeveer veertig schilderijen gemaakt. </a:t>
            </a:r>
            <a:br>
              <a:rPr lang="nl-NL" sz="1400" dirty="0"/>
            </a:br>
            <a:r>
              <a:rPr lang="nl-NL" sz="1400" dirty="0"/>
              <a:t>Door het liberale klimaat van de 17e eeuw speelt Vermeer - als katholiek- toch een prominente rol in de protestantse republiek.</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8" name="Rechthoek 7"/>
          <p:cNvSpPr/>
          <p:nvPr/>
        </p:nvSpPr>
        <p:spPr bwMode="auto">
          <a:xfrm>
            <a:off x="0" y="5733256"/>
            <a:ext cx="9144000" cy="112474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7177" name="Picture 9" descr="http://davidsboeken.nl/Vermeer%20-%20Het%20melkmeisje.jpg"/>
          <p:cNvPicPr>
            <a:picLocks noChangeAspect="1" noChangeArrowheads="1"/>
          </p:cNvPicPr>
          <p:nvPr/>
        </p:nvPicPr>
        <p:blipFill>
          <a:blip r:embed="rId2" cstate="print"/>
          <a:srcRect/>
          <a:stretch>
            <a:fillRect/>
          </a:stretch>
        </p:blipFill>
        <p:spPr bwMode="auto">
          <a:xfrm>
            <a:off x="154951" y="693308"/>
            <a:ext cx="5380981" cy="5997551"/>
          </a:xfrm>
          <a:prstGeom prst="rect">
            <a:avLst/>
          </a:prstGeom>
          <a:noFill/>
        </p:spPr>
      </p:pic>
      <p:pic>
        <p:nvPicPr>
          <p:cNvPr id="7172" name="Picture 8" descr="C:\Users\John\Pictures\Bespiegeling\H7Burger\VermeerMeisje met pareloorbel.jpg">
            <a:hlinkClick r:id="rId3"/>
          </p:cNvPr>
          <p:cNvPicPr>
            <a:picLocks noChangeAspect="1" noChangeArrowheads="1"/>
          </p:cNvPicPr>
          <p:nvPr/>
        </p:nvPicPr>
        <p:blipFill>
          <a:blip r:embed="rId4" cstate="print"/>
          <a:srcRect/>
          <a:stretch>
            <a:fillRect/>
          </a:stretch>
        </p:blipFill>
        <p:spPr bwMode="auto">
          <a:xfrm>
            <a:off x="4801905" y="533400"/>
            <a:ext cx="2230589" cy="3191924"/>
          </a:xfrm>
          <a:prstGeom prst="rect">
            <a:avLst/>
          </a:prstGeom>
          <a:noFill/>
          <a:ln w="9525">
            <a:noFill/>
            <a:miter lim="800000"/>
            <a:headEnd/>
            <a:tailEnd/>
          </a:ln>
        </p:spPr>
      </p:pic>
      <p:sp>
        <p:nvSpPr>
          <p:cNvPr id="7173" name="Rectangle 12"/>
          <p:cNvSpPr>
            <a:spLocks noGrp="1" noChangeArrowheads="1"/>
          </p:cNvSpPr>
          <p:nvPr>
            <p:ph type="title"/>
          </p:nvPr>
        </p:nvSpPr>
        <p:spPr>
          <a:xfrm>
            <a:off x="0" y="0"/>
            <a:ext cx="9144000" cy="533400"/>
          </a:xfrm>
          <a:noFill/>
        </p:spPr>
        <p:txBody>
          <a:bodyPr/>
          <a:lstStyle/>
          <a:p>
            <a:pPr algn="l" eaLnBrk="1" hangingPunct="1"/>
            <a:r>
              <a:rPr lang="nl-NL" sz="3600" dirty="0">
                <a:solidFill>
                  <a:srgbClr val="FF33CC"/>
                </a:solidFill>
                <a:latin typeface="Arial Unicode MS" pitchFamily="34" charset="-128"/>
              </a:rPr>
              <a:t> </a:t>
            </a:r>
            <a:r>
              <a:rPr lang="nl-NL" sz="3600" dirty="0">
                <a:solidFill>
                  <a:srgbClr val="FF0000"/>
                </a:solidFill>
                <a:latin typeface="Arial Unicode MS" pitchFamily="34" charset="-128"/>
              </a:rPr>
              <a:t>De schilder en zijn model:</a:t>
            </a:r>
            <a:r>
              <a:rPr lang="nl-NL" sz="3200" dirty="0">
                <a:solidFill>
                  <a:srgbClr val="FF0000"/>
                </a:solidFill>
                <a:latin typeface="Arial Unicode MS" pitchFamily="34" charset="-128"/>
              </a:rPr>
              <a:t> </a:t>
            </a:r>
            <a:r>
              <a:rPr lang="nl-NL" sz="2800" dirty="0">
                <a:solidFill>
                  <a:schemeClr val="bg1"/>
                </a:solidFill>
                <a:latin typeface="Arial Unicode MS" pitchFamily="34" charset="-128"/>
              </a:rPr>
              <a:t>Johan Vermeer</a:t>
            </a:r>
          </a:p>
        </p:txBody>
      </p:sp>
      <p:sp>
        <p:nvSpPr>
          <p:cNvPr id="7174" name="Text Box 13"/>
          <p:cNvSpPr txBox="1">
            <a:spLocks noChangeArrowheads="1"/>
          </p:cNvSpPr>
          <p:nvPr/>
        </p:nvSpPr>
        <p:spPr bwMode="auto">
          <a:xfrm>
            <a:off x="4722705" y="482874"/>
            <a:ext cx="1385316" cy="553998"/>
          </a:xfrm>
          <a:prstGeom prst="rect">
            <a:avLst/>
          </a:prstGeom>
          <a:noFill/>
          <a:ln w="9525">
            <a:noFill/>
            <a:miter lim="800000"/>
            <a:headEnd/>
            <a:tailEnd/>
          </a:ln>
        </p:spPr>
        <p:txBody>
          <a:bodyPr wrap="none">
            <a:spAutoFit/>
          </a:bodyPr>
          <a:lstStyle/>
          <a:p>
            <a:r>
              <a:rPr lang="nl-NL" sz="1000" dirty="0">
                <a:latin typeface="Times New Roman" pitchFamily="18" charset="0"/>
              </a:rPr>
              <a:t>‘</a:t>
            </a:r>
            <a:r>
              <a:rPr lang="nl-NL" sz="1000" dirty="0"/>
              <a:t>Meisje met de parel</a:t>
            </a:r>
            <a:r>
              <a:rPr lang="nl-NL" sz="1000" dirty="0">
                <a:latin typeface="Times New Roman" pitchFamily="18" charset="0"/>
              </a:rPr>
              <a:t>’</a:t>
            </a:r>
            <a:br>
              <a:rPr lang="nl-NL" sz="1000" dirty="0"/>
            </a:br>
            <a:r>
              <a:rPr lang="nl-NL" sz="1000" dirty="0"/>
              <a:t>(de </a:t>
            </a:r>
            <a:r>
              <a:rPr lang="nl-NL" sz="1000" dirty="0">
                <a:latin typeface="Times New Roman" pitchFamily="18" charset="0"/>
              </a:rPr>
              <a:t>‘</a:t>
            </a:r>
            <a:r>
              <a:rPr lang="nl-NL" sz="1000" dirty="0"/>
              <a:t>Mona Lisa</a:t>
            </a:r>
            <a:r>
              <a:rPr lang="nl-NL" sz="1000" dirty="0">
                <a:latin typeface="Times New Roman" pitchFamily="18" charset="0"/>
              </a:rPr>
              <a:t>’</a:t>
            </a:r>
            <a:r>
              <a:rPr lang="nl-NL" sz="1000" dirty="0"/>
              <a:t> </a:t>
            </a:r>
            <a:br>
              <a:rPr lang="nl-NL" sz="1000" dirty="0"/>
            </a:br>
            <a:r>
              <a:rPr lang="nl-NL" sz="1000" dirty="0"/>
              <a:t>van de 17e eeuw.)</a:t>
            </a:r>
          </a:p>
        </p:txBody>
      </p:sp>
      <p:pic>
        <p:nvPicPr>
          <p:cNvPr id="7175" name="Picture 14" descr="C:\Users\John\Pictures\Bespiegeling\H7Burger\vermeer2_350.jpg"/>
          <p:cNvPicPr>
            <a:picLocks noChangeAspect="1" noChangeArrowheads="1"/>
          </p:cNvPicPr>
          <p:nvPr/>
        </p:nvPicPr>
        <p:blipFill>
          <a:blip r:embed="rId5" cstate="print"/>
          <a:srcRect/>
          <a:stretch>
            <a:fillRect/>
          </a:stretch>
        </p:blipFill>
        <p:spPr bwMode="auto">
          <a:xfrm>
            <a:off x="7062204" y="3507325"/>
            <a:ext cx="1956446" cy="2459056"/>
          </a:xfrm>
          <a:prstGeom prst="rect">
            <a:avLst/>
          </a:prstGeom>
          <a:noFill/>
          <a:ln w="9525">
            <a:noFill/>
            <a:miter lim="800000"/>
            <a:headEnd/>
            <a:tailEnd/>
          </a:ln>
        </p:spPr>
      </p:pic>
      <p:sp>
        <p:nvSpPr>
          <p:cNvPr id="9" name="Text Box 3"/>
          <p:cNvSpPr txBox="1">
            <a:spLocks noChangeArrowheads="1"/>
          </p:cNvSpPr>
          <p:nvPr/>
        </p:nvSpPr>
        <p:spPr bwMode="auto">
          <a:xfrm>
            <a:off x="7300395" y="5733256"/>
            <a:ext cx="1841687" cy="246221"/>
          </a:xfrm>
          <a:prstGeom prst="rect">
            <a:avLst/>
          </a:prstGeom>
          <a:noFill/>
          <a:ln w="9525">
            <a:noFill/>
            <a:miter lim="800000"/>
            <a:headEnd/>
            <a:tailEnd/>
          </a:ln>
        </p:spPr>
        <p:txBody>
          <a:bodyPr wrap="square">
            <a:spAutoFit/>
          </a:bodyPr>
          <a:lstStyle/>
          <a:p>
            <a:r>
              <a:rPr lang="nl-NL" sz="1000" dirty="0"/>
              <a:t>Meisje met de rode hoed</a:t>
            </a:r>
          </a:p>
        </p:txBody>
      </p:sp>
      <p:pic>
        <p:nvPicPr>
          <p:cNvPr id="4100" name="Picture 4" descr="http://upload.wikimedia.org/wikipedia/commons/thumb/0/03/Johannes_Vermeer_-_The_lacemaker_%28c.1669-1671%29.jpg/640px-Johannes_Vermeer_-_The_lacemaker_%28c.1669-1671%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7239" y="3731962"/>
            <a:ext cx="1899441" cy="22344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3"/>
          <p:cNvSpPr txBox="1">
            <a:spLocks noChangeArrowheads="1"/>
          </p:cNvSpPr>
          <p:nvPr/>
        </p:nvSpPr>
        <p:spPr bwMode="auto">
          <a:xfrm>
            <a:off x="5478489" y="5740455"/>
            <a:ext cx="1460656" cy="246221"/>
          </a:xfrm>
          <a:prstGeom prst="rect">
            <a:avLst/>
          </a:prstGeom>
          <a:noFill/>
          <a:ln w="9525">
            <a:noFill/>
            <a:miter lim="800000"/>
            <a:headEnd/>
            <a:tailEnd/>
          </a:ln>
        </p:spPr>
        <p:txBody>
          <a:bodyPr wrap="none">
            <a:spAutoFit/>
          </a:bodyPr>
          <a:lstStyle/>
          <a:p>
            <a:r>
              <a:rPr lang="nl-NL" sz="1000" dirty="0"/>
              <a:t>De kantwerkster, 1670</a:t>
            </a:r>
          </a:p>
        </p:txBody>
      </p:sp>
      <p:sp>
        <p:nvSpPr>
          <p:cNvPr id="15" name="Tekstvak 14"/>
          <p:cNvSpPr txBox="1"/>
          <p:nvPr/>
        </p:nvSpPr>
        <p:spPr>
          <a:xfrm>
            <a:off x="154951" y="6050034"/>
            <a:ext cx="6603902" cy="677108"/>
          </a:xfrm>
          <a:prstGeom prst="rect">
            <a:avLst/>
          </a:prstGeom>
          <a:noFill/>
        </p:spPr>
        <p:txBody>
          <a:bodyPr wrap="square" rtlCol="0">
            <a:spAutoFit/>
          </a:bodyPr>
          <a:lstStyle/>
          <a:p>
            <a:r>
              <a:rPr lang="nl-NL" sz="1400" i="1" dirty="0"/>
              <a:t>Het melkmeisje </a:t>
            </a:r>
            <a:r>
              <a:rPr lang="nl-NL" sz="1200" dirty="0"/>
              <a:t>(1660): een ‘wonder’ van kleur, compositie, verstildheid, detaillering, lichtval, concentratie en van onderwerp. Ook nu komen we haar overal tegen: op koekblikken, place-mats, sleutelhangers, koffiemokken en iPhone-hoesjes.</a:t>
            </a:r>
          </a:p>
        </p:txBody>
      </p:sp>
      <p:sp>
        <p:nvSpPr>
          <p:cNvPr id="16" name="Text Box 13"/>
          <p:cNvSpPr txBox="1">
            <a:spLocks noChangeArrowheads="1"/>
          </p:cNvSpPr>
          <p:nvPr/>
        </p:nvSpPr>
        <p:spPr bwMode="auto">
          <a:xfrm>
            <a:off x="7236296" y="666426"/>
            <a:ext cx="1728192" cy="2554545"/>
          </a:xfrm>
          <a:prstGeom prst="rect">
            <a:avLst/>
          </a:prstGeom>
          <a:noFill/>
          <a:ln w="9525">
            <a:noFill/>
            <a:miter lim="800000"/>
            <a:headEnd/>
            <a:tailEnd/>
          </a:ln>
        </p:spPr>
        <p:txBody>
          <a:bodyPr wrap="square">
            <a:spAutoFit/>
          </a:bodyPr>
          <a:lstStyle/>
          <a:p>
            <a:r>
              <a:rPr lang="nl-NL" sz="1400" dirty="0">
                <a:latin typeface="Times New Roman" pitchFamily="18" charset="0"/>
              </a:rPr>
              <a:t>‘</a:t>
            </a:r>
            <a:r>
              <a:rPr lang="nl-NL" sz="1400" i="1" dirty="0"/>
              <a:t>Meisje met de parel</a:t>
            </a:r>
            <a:r>
              <a:rPr lang="nl-NL" sz="1400" i="1" dirty="0">
                <a:latin typeface="Times New Roman" pitchFamily="18" charset="0"/>
              </a:rPr>
              <a:t>’</a:t>
            </a:r>
            <a:br>
              <a:rPr lang="nl-NL" sz="1400" dirty="0"/>
            </a:br>
            <a:r>
              <a:rPr lang="nl-NL" sz="1100" dirty="0"/>
              <a:t>(de </a:t>
            </a:r>
            <a:r>
              <a:rPr lang="nl-NL" sz="1100" dirty="0">
                <a:latin typeface="Times New Roman" pitchFamily="18" charset="0"/>
              </a:rPr>
              <a:t>‘</a:t>
            </a:r>
            <a:r>
              <a:rPr lang="nl-NL" sz="1100" dirty="0"/>
              <a:t>Mona Lisa</a:t>
            </a:r>
            <a:r>
              <a:rPr lang="nl-NL" sz="1100" dirty="0">
                <a:latin typeface="Times New Roman" pitchFamily="18" charset="0"/>
              </a:rPr>
              <a:t>’</a:t>
            </a:r>
            <a:r>
              <a:rPr lang="nl-NL" sz="1100" dirty="0"/>
              <a:t> </a:t>
            </a:r>
            <a:br>
              <a:rPr lang="nl-NL" sz="1100" dirty="0"/>
            </a:br>
            <a:r>
              <a:rPr lang="nl-NL" sz="1100" dirty="0"/>
              <a:t>van de 17e eeuw.)</a:t>
            </a:r>
            <a:br>
              <a:rPr lang="nl-NL" sz="1100" dirty="0"/>
            </a:br>
            <a:br>
              <a:rPr lang="nl-NL" sz="1100" dirty="0"/>
            </a:br>
            <a:r>
              <a:rPr lang="nl-NL" sz="1100" dirty="0"/>
              <a:t>In Amerika het populairste schilderij uit de Gouden Eeuw o.a. door de roman</a:t>
            </a:r>
            <a:br>
              <a:rPr lang="nl-NL" sz="1100" dirty="0"/>
            </a:br>
            <a:r>
              <a:rPr lang="nl-NL" sz="1100" i="1" dirty="0"/>
              <a:t>’ Girl with a Pearl Earring’  </a:t>
            </a:r>
            <a:r>
              <a:rPr lang="nl-NL" sz="1100" dirty="0"/>
              <a:t>(Tracy Chevalier 1999) en de verfilming met Scarlett Johansson</a:t>
            </a:r>
          </a:p>
        </p:txBody>
      </p:sp>
      <p:sp>
        <p:nvSpPr>
          <p:cNvPr id="17" name="Tekstvak 16"/>
          <p:cNvSpPr txBox="1"/>
          <p:nvPr/>
        </p:nvSpPr>
        <p:spPr>
          <a:xfrm>
            <a:off x="6749458" y="3196902"/>
            <a:ext cx="625492" cy="215444"/>
          </a:xfrm>
          <a:prstGeom prst="rect">
            <a:avLst/>
          </a:prstGeom>
          <a:solidFill>
            <a:srgbClr val="FFC000"/>
          </a:solidFill>
        </p:spPr>
        <p:txBody>
          <a:bodyPr wrap="none" rtlCol="0">
            <a:spAutoFit/>
          </a:bodyPr>
          <a:lstStyle/>
          <a:p>
            <a:r>
              <a:rPr lang="nl-NL" sz="800" dirty="0">
                <a:solidFill>
                  <a:schemeClr val="tx1"/>
                </a:solidFill>
              </a:rPr>
              <a:t>Fragment</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8" name="Rechthoek 7"/>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7173" name="Rectangle 12"/>
          <p:cNvSpPr>
            <a:spLocks noGrp="1" noChangeArrowheads="1"/>
          </p:cNvSpPr>
          <p:nvPr>
            <p:ph type="title"/>
          </p:nvPr>
        </p:nvSpPr>
        <p:spPr>
          <a:xfrm>
            <a:off x="0" y="0"/>
            <a:ext cx="9144000" cy="533400"/>
          </a:xfrm>
          <a:noFill/>
        </p:spPr>
        <p:txBody>
          <a:bodyPr/>
          <a:lstStyle/>
          <a:p>
            <a:pPr algn="l" eaLnBrk="1" hangingPunct="1"/>
            <a:r>
              <a:rPr lang="nl-NL" sz="3600" dirty="0">
                <a:solidFill>
                  <a:srgbClr val="FF33CC"/>
                </a:solidFill>
                <a:latin typeface="Arial Unicode MS" pitchFamily="34" charset="-128"/>
              </a:rPr>
              <a:t> Wetenschap en Techniek</a:t>
            </a:r>
            <a:endParaRPr lang="nl-NL" sz="3200" dirty="0">
              <a:solidFill>
                <a:schemeClr val="bg1"/>
              </a:solidFill>
              <a:latin typeface="Arial Unicode MS" pitchFamily="34" charset="-128"/>
            </a:endParaRPr>
          </a:p>
        </p:txBody>
      </p:sp>
      <p:sp>
        <p:nvSpPr>
          <p:cNvPr id="9" name="Text Box 3"/>
          <p:cNvSpPr txBox="1">
            <a:spLocks noChangeArrowheads="1"/>
          </p:cNvSpPr>
          <p:nvPr/>
        </p:nvSpPr>
        <p:spPr bwMode="auto">
          <a:xfrm>
            <a:off x="389428" y="5649847"/>
            <a:ext cx="1659429" cy="246221"/>
          </a:xfrm>
          <a:prstGeom prst="rect">
            <a:avLst/>
          </a:prstGeom>
          <a:noFill/>
          <a:ln w="9525">
            <a:noFill/>
            <a:miter lim="800000"/>
            <a:headEnd/>
            <a:tailEnd/>
          </a:ln>
        </p:spPr>
        <p:txBody>
          <a:bodyPr wrap="none">
            <a:spAutoFit/>
          </a:bodyPr>
          <a:lstStyle/>
          <a:p>
            <a:r>
              <a:rPr lang="nl-NL" sz="1000" dirty="0"/>
              <a:t>Drinkende dame met heer</a:t>
            </a:r>
          </a:p>
        </p:txBody>
      </p:sp>
      <p:pic>
        <p:nvPicPr>
          <p:cNvPr id="11" name="Picture 3" descr="https://encrypted-tbn1.google.com/images?q=tbn:ANd9GcQ_a6rS9DDGTkCj-N4yrpynZgKW1bExLaqFQoJwragpgGn5ucJOJA"/>
          <p:cNvPicPr>
            <a:picLocks noChangeAspect="1" noChangeArrowheads="1"/>
          </p:cNvPicPr>
          <p:nvPr/>
        </p:nvPicPr>
        <p:blipFill>
          <a:blip r:embed="rId2" cstate="print"/>
          <a:srcRect/>
          <a:stretch>
            <a:fillRect/>
          </a:stretch>
        </p:blipFill>
        <p:spPr bwMode="auto">
          <a:xfrm>
            <a:off x="6282666" y="2859457"/>
            <a:ext cx="2695418" cy="1793679"/>
          </a:xfrm>
          <a:prstGeom prst="rect">
            <a:avLst/>
          </a:prstGeom>
          <a:noFill/>
        </p:spPr>
      </p:pic>
      <p:sp>
        <p:nvSpPr>
          <p:cNvPr id="13" name="Tekstvak 12"/>
          <p:cNvSpPr txBox="1"/>
          <p:nvPr/>
        </p:nvSpPr>
        <p:spPr>
          <a:xfrm>
            <a:off x="107504" y="559570"/>
            <a:ext cx="7199155" cy="2246769"/>
          </a:xfrm>
          <a:prstGeom prst="rect">
            <a:avLst/>
          </a:prstGeom>
          <a:noFill/>
        </p:spPr>
        <p:txBody>
          <a:bodyPr wrap="square" rtlCol="0">
            <a:spAutoFit/>
          </a:bodyPr>
          <a:lstStyle/>
          <a:p>
            <a:r>
              <a:rPr lang="nl-NL" sz="1400" dirty="0"/>
              <a:t>De Nederlandse Republiek is tolerant waardoor er ruimte is voor anders denkenden. Veel geleerden en kunstenaars vestigen zich dan ook hier waardoor in de Gouden eeuw een grote bloei van de wetenschap en ontwikkeling van de kunsten te zien is. De wetenschap die uitgaat van objectieve waarneming (en niet vanuit het geloof). De kijk op de wereld veranderde  door de ontdekkingsreizen en vele uitvindingen:</a:t>
            </a:r>
            <a:br>
              <a:rPr lang="nl-NL" sz="1400" dirty="0"/>
            </a:br>
            <a:r>
              <a:rPr lang="nl-NL" sz="1400" dirty="0"/>
              <a:t>Jan Adriaansz Leeghwater, waterbouwkundige (polders), Christiaan Huygens: astronoom, wis- en natuurkundige, Cornelis Drebbel: duikboot, Anthony van Leeuwenhoek: microscoop. </a:t>
            </a:r>
            <a:br>
              <a:rPr lang="nl-NL" sz="1400" dirty="0"/>
            </a:br>
            <a:r>
              <a:rPr lang="nl-NL" sz="1400" dirty="0"/>
              <a:t>Het 'fotografisch perspectief‘ van Johannes Vermeer deed vermoeden dat hij gebruik maakte van de camera-obscura.</a:t>
            </a:r>
          </a:p>
        </p:txBody>
      </p:sp>
      <p:pic>
        <p:nvPicPr>
          <p:cNvPr id="15" name="Picture 2" descr="http://ecx.images-amazon.com/images/I/41efnNbaRTL.jpg"/>
          <p:cNvPicPr>
            <a:picLocks noChangeAspect="1" noChangeArrowheads="1"/>
          </p:cNvPicPr>
          <p:nvPr/>
        </p:nvPicPr>
        <p:blipFill>
          <a:blip r:embed="rId3" cstate="print"/>
          <a:srcRect t="7559" b="9827"/>
          <a:stretch>
            <a:fillRect/>
          </a:stretch>
        </p:blipFill>
        <p:spPr bwMode="auto">
          <a:xfrm>
            <a:off x="7277119" y="476499"/>
            <a:ext cx="1680508" cy="2097183"/>
          </a:xfrm>
          <a:prstGeom prst="rect">
            <a:avLst/>
          </a:prstGeom>
          <a:noFill/>
        </p:spPr>
      </p:pic>
      <p:sp>
        <p:nvSpPr>
          <p:cNvPr id="7171" name="Text Box 3"/>
          <p:cNvSpPr txBox="1">
            <a:spLocks noChangeArrowheads="1"/>
          </p:cNvSpPr>
          <p:nvPr/>
        </p:nvSpPr>
        <p:spPr bwMode="auto">
          <a:xfrm>
            <a:off x="7268578" y="2133765"/>
            <a:ext cx="1245854" cy="400110"/>
          </a:xfrm>
          <a:prstGeom prst="rect">
            <a:avLst/>
          </a:prstGeom>
          <a:noFill/>
          <a:ln w="9525">
            <a:noFill/>
            <a:miter lim="800000"/>
            <a:headEnd/>
            <a:tailEnd/>
          </a:ln>
        </p:spPr>
        <p:txBody>
          <a:bodyPr wrap="none">
            <a:spAutoFit/>
          </a:bodyPr>
          <a:lstStyle/>
          <a:p>
            <a:r>
              <a:rPr lang="nl-NL" sz="1000" dirty="0"/>
              <a:t>René Descartes: </a:t>
            </a:r>
            <a:br>
              <a:rPr lang="nl-NL" sz="1000" dirty="0"/>
            </a:br>
            <a:r>
              <a:rPr lang="nl-NL" sz="1000" dirty="0"/>
              <a:t>Ik denk, dus ik ben</a:t>
            </a:r>
          </a:p>
        </p:txBody>
      </p:sp>
      <p:pic>
        <p:nvPicPr>
          <p:cNvPr id="1026" name="Picture 2" descr="http://oud.digischool.nl/ckv2/burger/burger17de/vermeer/vermeer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834462"/>
            <a:ext cx="3312368" cy="2806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ud.digischool.nl/ckv2/burger/burger17de/vermeer/vermee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30" y="2834462"/>
            <a:ext cx="2721967" cy="33018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http://vermeer0708.files.wordpress.com/2011/05/vermeer-camera-obscura.gif"/>
          <p:cNvPicPr>
            <a:picLocks noChangeAspect="1" noChangeArrowheads="1"/>
          </p:cNvPicPr>
          <p:nvPr/>
        </p:nvPicPr>
        <p:blipFill>
          <a:blip r:embed="rId6" cstate="print"/>
          <a:srcRect/>
          <a:stretch>
            <a:fillRect/>
          </a:stretch>
        </p:blipFill>
        <p:spPr bwMode="auto">
          <a:xfrm>
            <a:off x="6289248" y="4777720"/>
            <a:ext cx="2688835" cy="1851816"/>
          </a:xfrm>
          <a:prstGeom prst="rect">
            <a:avLst/>
          </a:prstGeom>
          <a:noFill/>
        </p:spPr>
      </p:pic>
      <p:sp>
        <p:nvSpPr>
          <p:cNvPr id="7174" name="Text Box 13"/>
          <p:cNvSpPr txBox="1">
            <a:spLocks noChangeArrowheads="1"/>
          </p:cNvSpPr>
          <p:nvPr/>
        </p:nvSpPr>
        <p:spPr bwMode="auto">
          <a:xfrm>
            <a:off x="6254639" y="4766383"/>
            <a:ext cx="1741182" cy="600164"/>
          </a:xfrm>
          <a:prstGeom prst="rect">
            <a:avLst/>
          </a:prstGeom>
          <a:noFill/>
          <a:ln w="9525">
            <a:noFill/>
            <a:miter lim="800000"/>
            <a:headEnd/>
            <a:tailEnd/>
          </a:ln>
        </p:spPr>
        <p:txBody>
          <a:bodyPr wrap="none">
            <a:spAutoFit/>
          </a:bodyPr>
          <a:lstStyle/>
          <a:p>
            <a:r>
              <a:rPr lang="nl-NL" sz="1100" dirty="0">
                <a:solidFill>
                  <a:schemeClr val="tx1"/>
                </a:solidFill>
                <a:ea typeface="Arial Unicode MS" panose="020B0604020202020204" pitchFamily="34" charset="-128"/>
                <a:cs typeface="Arial Unicode MS" panose="020B0604020202020204" pitchFamily="34" charset="-128"/>
              </a:rPr>
              <a:t>19</a:t>
            </a:r>
            <a:r>
              <a:rPr lang="nl-NL" sz="1100" baseline="30000" dirty="0">
                <a:solidFill>
                  <a:schemeClr val="tx1"/>
                </a:solidFill>
                <a:ea typeface="Arial Unicode MS" panose="020B0604020202020204" pitchFamily="34" charset="-128"/>
                <a:cs typeface="Arial Unicode MS" panose="020B0604020202020204" pitchFamily="34" charset="-128"/>
              </a:rPr>
              <a:t>e</a:t>
            </a:r>
            <a:r>
              <a:rPr lang="nl-NL" sz="1100" dirty="0">
                <a:solidFill>
                  <a:schemeClr val="tx1"/>
                </a:solidFill>
                <a:ea typeface="Arial Unicode MS" panose="020B0604020202020204" pitchFamily="34" charset="-128"/>
                <a:cs typeface="Arial Unicode MS" panose="020B0604020202020204" pitchFamily="34" charset="-128"/>
              </a:rPr>
              <a:t> eeuwse gravure van </a:t>
            </a:r>
            <a:br>
              <a:rPr lang="nl-NL" sz="1100" dirty="0">
                <a:solidFill>
                  <a:schemeClr val="tx1"/>
                </a:solidFill>
                <a:ea typeface="Arial Unicode MS" panose="020B0604020202020204" pitchFamily="34" charset="-128"/>
                <a:cs typeface="Arial Unicode MS" panose="020B0604020202020204" pitchFamily="34" charset="-128"/>
              </a:rPr>
            </a:br>
            <a:r>
              <a:rPr lang="nl-NL" sz="1100" dirty="0">
                <a:solidFill>
                  <a:schemeClr val="tx1"/>
                </a:solidFill>
                <a:ea typeface="Arial Unicode MS" panose="020B0604020202020204" pitchFamily="34" charset="-128"/>
                <a:cs typeface="Arial Unicode MS" panose="020B0604020202020204" pitchFamily="34" charset="-128"/>
              </a:rPr>
              <a:t>een draagbare </a:t>
            </a:r>
            <a:br>
              <a:rPr lang="nl-NL" sz="1100" dirty="0">
                <a:solidFill>
                  <a:schemeClr val="tx1"/>
                </a:solidFill>
                <a:ea typeface="Arial Unicode MS" panose="020B0604020202020204" pitchFamily="34" charset="-128"/>
                <a:cs typeface="Arial Unicode MS" panose="020B0604020202020204" pitchFamily="34" charset="-128"/>
              </a:rPr>
            </a:br>
            <a:r>
              <a:rPr lang="nl-NL" sz="1100" dirty="0">
                <a:solidFill>
                  <a:schemeClr val="tx1"/>
                </a:solidFill>
                <a:ea typeface="Arial Unicode MS" panose="020B0604020202020204" pitchFamily="34" charset="-128"/>
                <a:cs typeface="Arial Unicode MS" panose="020B0604020202020204" pitchFamily="34" charset="-128"/>
              </a:rPr>
              <a:t>Camera Obscura</a:t>
            </a:r>
          </a:p>
        </p:txBody>
      </p:sp>
      <p:sp>
        <p:nvSpPr>
          <p:cNvPr id="21" name="Text Box 3"/>
          <p:cNvSpPr txBox="1">
            <a:spLocks noChangeArrowheads="1"/>
          </p:cNvSpPr>
          <p:nvPr/>
        </p:nvSpPr>
        <p:spPr bwMode="auto">
          <a:xfrm>
            <a:off x="3649637" y="6127811"/>
            <a:ext cx="1935145" cy="246221"/>
          </a:xfrm>
          <a:prstGeom prst="rect">
            <a:avLst/>
          </a:prstGeom>
          <a:noFill/>
          <a:ln w="9525">
            <a:noFill/>
            <a:miter lim="800000"/>
            <a:headEnd/>
            <a:tailEnd/>
          </a:ln>
        </p:spPr>
        <p:txBody>
          <a:bodyPr wrap="none">
            <a:spAutoFit/>
          </a:bodyPr>
          <a:lstStyle/>
          <a:p>
            <a:r>
              <a:rPr lang="nl-NL" sz="1000" dirty="0"/>
              <a:t>Officier en het lachende meisje</a:t>
            </a:r>
          </a:p>
        </p:txBody>
      </p:sp>
    </p:spTree>
    <p:extLst>
      <p:ext uri="{BB962C8B-B14F-4D97-AF65-F5344CB8AC3E}">
        <p14:creationId xmlns:p14="http://schemas.microsoft.com/office/powerpoint/2010/main" val="22967189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8" name="Rechthoek 7"/>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8194" name="Rectangle 2"/>
          <p:cNvSpPr>
            <a:spLocks noGrp="1" noChangeArrowheads="1"/>
          </p:cNvSpPr>
          <p:nvPr>
            <p:ph type="title"/>
          </p:nvPr>
        </p:nvSpPr>
        <p:spPr>
          <a:xfrm>
            <a:off x="0" y="61429"/>
            <a:ext cx="8686800" cy="47625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Overvloed en matigheid</a:t>
            </a:r>
          </a:p>
        </p:txBody>
      </p:sp>
      <p:pic>
        <p:nvPicPr>
          <p:cNvPr id="8195" name="Picture 6" descr="C:\Users\John\Pictures\Bespiegeling\H7Burger\Saenredam kerkint..jpg"/>
          <p:cNvPicPr>
            <a:picLocks noChangeAspect="1" noChangeArrowheads="1"/>
          </p:cNvPicPr>
          <p:nvPr/>
        </p:nvPicPr>
        <p:blipFill>
          <a:blip r:embed="rId2" cstate="print"/>
          <a:srcRect/>
          <a:stretch>
            <a:fillRect/>
          </a:stretch>
        </p:blipFill>
        <p:spPr bwMode="auto">
          <a:xfrm>
            <a:off x="5953849" y="3156744"/>
            <a:ext cx="2908419" cy="3508375"/>
          </a:xfrm>
          <a:prstGeom prst="rect">
            <a:avLst/>
          </a:prstGeom>
          <a:noFill/>
          <a:ln w="9525">
            <a:noFill/>
            <a:miter lim="800000"/>
            <a:headEnd/>
            <a:tailEnd/>
          </a:ln>
        </p:spPr>
      </p:pic>
      <p:pic>
        <p:nvPicPr>
          <p:cNvPr id="8196" name="Picture 7" descr="C:\Users\John\Pictures\Bespiegeling\H7Burger\Saenredam%20Bavo.jpg"/>
          <p:cNvPicPr>
            <a:picLocks noChangeAspect="1" noChangeArrowheads="1"/>
          </p:cNvPicPr>
          <p:nvPr/>
        </p:nvPicPr>
        <p:blipFill>
          <a:blip r:embed="rId3" cstate="print"/>
          <a:srcRect/>
          <a:stretch>
            <a:fillRect/>
          </a:stretch>
        </p:blipFill>
        <p:spPr bwMode="auto">
          <a:xfrm>
            <a:off x="6717652" y="260648"/>
            <a:ext cx="2144616" cy="2719462"/>
          </a:xfrm>
          <a:prstGeom prst="rect">
            <a:avLst/>
          </a:prstGeom>
          <a:noFill/>
          <a:ln w="9525">
            <a:noFill/>
            <a:miter lim="800000"/>
            <a:headEnd/>
            <a:tailEnd/>
          </a:ln>
        </p:spPr>
      </p:pic>
      <p:pic>
        <p:nvPicPr>
          <p:cNvPr id="8197" name="Picture 8" descr="C:\Users\John\Pictures\Bespiegeling\H7Burger\saenredam_St.Odulphus.jpg"/>
          <p:cNvPicPr>
            <a:picLocks noChangeAspect="1" noChangeArrowheads="1"/>
          </p:cNvPicPr>
          <p:nvPr/>
        </p:nvPicPr>
        <p:blipFill>
          <a:blip r:embed="rId4" cstate="print"/>
          <a:srcRect/>
          <a:stretch>
            <a:fillRect/>
          </a:stretch>
        </p:blipFill>
        <p:spPr bwMode="auto">
          <a:xfrm>
            <a:off x="228600" y="3044225"/>
            <a:ext cx="5436096" cy="3602638"/>
          </a:xfrm>
          <a:prstGeom prst="rect">
            <a:avLst/>
          </a:prstGeom>
          <a:noFill/>
          <a:ln w="9525">
            <a:noFill/>
            <a:miter lim="800000"/>
            <a:headEnd/>
            <a:tailEnd/>
          </a:ln>
        </p:spPr>
      </p:pic>
      <p:sp>
        <p:nvSpPr>
          <p:cNvPr id="8198" name="Text Box 4"/>
          <p:cNvSpPr txBox="1">
            <a:spLocks noChangeArrowheads="1"/>
          </p:cNvSpPr>
          <p:nvPr/>
        </p:nvSpPr>
        <p:spPr bwMode="auto">
          <a:xfrm>
            <a:off x="179388" y="620688"/>
            <a:ext cx="6408836" cy="2123658"/>
          </a:xfrm>
          <a:prstGeom prst="rect">
            <a:avLst/>
          </a:prstGeom>
          <a:noFill/>
          <a:ln w="9525">
            <a:noFill/>
            <a:miter lim="800000"/>
            <a:headEnd/>
            <a:tailEnd/>
          </a:ln>
        </p:spPr>
        <p:txBody>
          <a:bodyPr wrap="square">
            <a:spAutoFit/>
          </a:bodyPr>
          <a:lstStyle/>
          <a:p>
            <a:r>
              <a:rPr lang="nl-NL" sz="2000" dirty="0">
                <a:solidFill>
                  <a:srgbClr val="FF66FF"/>
                </a:solidFill>
              </a:rPr>
              <a:t>Een nieuw geloof:</a:t>
            </a:r>
            <a:r>
              <a:rPr lang="nl-NL" sz="2000" dirty="0"/>
              <a:t> </a:t>
            </a:r>
            <a:r>
              <a:rPr lang="nl-NL" sz="1400" dirty="0"/>
              <a:t>De Franse godsdiensthervormer Johannes </a:t>
            </a:r>
            <a:r>
              <a:rPr lang="nl-NL" sz="1400" b="1" dirty="0"/>
              <a:t>Calvijn</a:t>
            </a:r>
            <a:r>
              <a:rPr lang="nl-NL" sz="1400" dirty="0"/>
              <a:t> verspreidt vanaf 1541 zijn ideeën over godsdienst en God. Hij verzet zich tegen de overdadige weelde van de katholieke kerk, het ‘kopen’ van je lot en ander ‘on-Bijbels gedrag. In enkele tientallen jaren veroverd het </a:t>
            </a:r>
            <a:r>
              <a:rPr lang="nl-NL" sz="1400" b="1" dirty="0"/>
              <a:t>calvinisme</a:t>
            </a:r>
            <a:r>
              <a:rPr lang="nl-NL" sz="1400" dirty="0"/>
              <a:t>  de Nederlandse samenleving.</a:t>
            </a:r>
            <a:br>
              <a:rPr lang="nl-NL" sz="1400" dirty="0"/>
            </a:br>
            <a:r>
              <a:rPr lang="nl-NL" sz="1400" dirty="0"/>
              <a:t>De architectuurschilder </a:t>
            </a:r>
            <a:r>
              <a:rPr lang="nl-NL" sz="1400" b="1" dirty="0">
                <a:solidFill>
                  <a:srgbClr val="FF3300"/>
                </a:solidFill>
              </a:rPr>
              <a:t>Pieter Saenredam</a:t>
            </a:r>
            <a:r>
              <a:rPr lang="nl-NL" sz="1400" dirty="0"/>
              <a:t> schildert de grote St.-Odulphuskerk van Assendelft. Het interieur straalt het calvinisme uit: leeg, rust en eenvoud. Aan een dergelijk schilderij gaat een lang proces van meten en schetsen vooraf. Saenredam schildert in opdracht (protestant of katholiek).</a:t>
            </a:r>
            <a:endParaRPr lang="nl-NL" sz="2000" dirty="0"/>
          </a:p>
        </p:txBody>
      </p:sp>
      <p:sp>
        <p:nvSpPr>
          <p:cNvPr id="8199" name="Text Box 11"/>
          <p:cNvSpPr txBox="1">
            <a:spLocks noChangeArrowheads="1"/>
          </p:cNvSpPr>
          <p:nvPr/>
        </p:nvSpPr>
        <p:spPr bwMode="auto">
          <a:xfrm>
            <a:off x="228600" y="6400800"/>
            <a:ext cx="1676400" cy="246063"/>
          </a:xfrm>
          <a:prstGeom prst="rect">
            <a:avLst/>
          </a:prstGeom>
          <a:noFill/>
          <a:ln w="9525">
            <a:noFill/>
            <a:miter lim="800000"/>
            <a:headEnd/>
            <a:tailEnd/>
          </a:ln>
        </p:spPr>
        <p:txBody>
          <a:bodyPr>
            <a:spAutoFit/>
          </a:bodyPr>
          <a:lstStyle/>
          <a:p>
            <a:r>
              <a:rPr lang="nl-NL" sz="1000" dirty="0"/>
              <a:t>Sint-Odolphuskerk</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6" name="Rechthoek 5"/>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9218" name="Picture 1036" descr="C:\Users\John\Pictures\Bespiegeling\H7Burger\kunstkamer.jpg"/>
          <p:cNvPicPr>
            <a:picLocks noChangeAspect="1" noChangeArrowheads="1"/>
          </p:cNvPicPr>
          <p:nvPr/>
        </p:nvPicPr>
        <p:blipFill>
          <a:blip r:embed="rId2" cstate="print"/>
          <a:srcRect/>
          <a:stretch>
            <a:fillRect/>
          </a:stretch>
        </p:blipFill>
        <p:spPr bwMode="auto">
          <a:xfrm>
            <a:off x="990600" y="1865313"/>
            <a:ext cx="7086600" cy="4992687"/>
          </a:xfrm>
          <a:prstGeom prst="rect">
            <a:avLst/>
          </a:prstGeom>
          <a:noFill/>
          <a:ln w="9525">
            <a:noFill/>
            <a:miter lim="800000"/>
            <a:headEnd/>
            <a:tailEnd/>
          </a:ln>
        </p:spPr>
      </p:pic>
      <p:sp>
        <p:nvSpPr>
          <p:cNvPr id="9219" name="Rectangle 1026"/>
          <p:cNvSpPr>
            <a:spLocks noGrp="1" noChangeArrowheads="1"/>
          </p:cNvSpPr>
          <p:nvPr>
            <p:ph type="title"/>
          </p:nvPr>
        </p:nvSpPr>
        <p:spPr>
          <a:xfrm>
            <a:off x="0" y="88796"/>
            <a:ext cx="8686800" cy="45720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Overvloed en matigheid</a:t>
            </a:r>
          </a:p>
        </p:txBody>
      </p:sp>
      <p:sp>
        <p:nvSpPr>
          <p:cNvPr id="9220" name="Text Box 1027"/>
          <p:cNvSpPr txBox="1">
            <a:spLocks noChangeArrowheads="1"/>
          </p:cNvSpPr>
          <p:nvPr/>
        </p:nvSpPr>
        <p:spPr bwMode="auto">
          <a:xfrm>
            <a:off x="2263775" y="631721"/>
            <a:ext cx="6696744" cy="276999"/>
          </a:xfrm>
          <a:prstGeom prst="rect">
            <a:avLst/>
          </a:prstGeom>
          <a:solidFill>
            <a:srgbClr val="92D050"/>
          </a:solidFill>
          <a:ln w="9525">
            <a:noFill/>
            <a:miter lim="800000"/>
            <a:headEnd/>
            <a:tailEnd/>
          </a:ln>
        </p:spPr>
        <p:txBody>
          <a:bodyPr wrap="square">
            <a:spAutoFit/>
          </a:bodyPr>
          <a:lstStyle/>
          <a:p>
            <a:r>
              <a:rPr lang="nl-NL" sz="1200" dirty="0">
                <a:solidFill>
                  <a:schemeClr val="tx1"/>
                </a:solidFill>
              </a:rPr>
              <a:t>De welvaart van brede lagen van de bevolking leidt tot een grote vraag naar (toegepaste) </a:t>
            </a:r>
            <a:r>
              <a:rPr lang="nl-NL" sz="1200" dirty="0">
                <a:solidFill>
                  <a:schemeClr val="tx1"/>
                </a:solidFill>
                <a:sym typeface="Wingdings" pitchFamily="2" charset="2"/>
              </a:rPr>
              <a:t>kunst.</a:t>
            </a:r>
            <a:endParaRPr lang="nl-NL" sz="1200" dirty="0">
              <a:solidFill>
                <a:schemeClr val="tx1"/>
              </a:solidFill>
            </a:endParaRPr>
          </a:p>
        </p:txBody>
      </p:sp>
      <p:sp>
        <p:nvSpPr>
          <p:cNvPr id="9221" name="Text Box 1035"/>
          <p:cNvSpPr txBox="1">
            <a:spLocks noChangeArrowheads="1"/>
          </p:cNvSpPr>
          <p:nvPr/>
        </p:nvSpPr>
        <p:spPr bwMode="auto">
          <a:xfrm>
            <a:off x="179388" y="908720"/>
            <a:ext cx="8964612" cy="2400300"/>
          </a:xfrm>
          <a:prstGeom prst="rect">
            <a:avLst/>
          </a:prstGeom>
          <a:noFill/>
          <a:ln w="9525">
            <a:noFill/>
            <a:miter lim="800000"/>
            <a:headEnd/>
            <a:tailEnd/>
          </a:ln>
        </p:spPr>
        <p:txBody>
          <a:bodyPr>
            <a:spAutoFit/>
          </a:bodyPr>
          <a:lstStyle/>
          <a:p>
            <a:r>
              <a:rPr lang="nl-NL" sz="2400" dirty="0">
                <a:solidFill>
                  <a:srgbClr val="FF66FF"/>
                </a:solidFill>
              </a:rPr>
              <a:t>Kunstverzamelingen:</a:t>
            </a:r>
            <a:r>
              <a:rPr lang="nl-NL" sz="1400" dirty="0"/>
              <a:t>  Ondanks de oproep van de protestandse dominees vanaf de kansels tot matigheid, hebben de welgestelde burgers echter een sterke drang naar luxe. Deze welvaart van brede lagen van de bevolking leidt tot een grote vraag naar (toegepaste) kunst. Nieuwe grachtengordels met exclusieve grachtenpanden (relatief sober aan de buitenkant) verbergen uitbundige interieurs met dure meubels, schilderijen, beelden, tapijten, goud en zilverwerk. De echt rijken hebben zelfs een </a:t>
            </a:r>
            <a:r>
              <a:rPr lang="nl-NL" sz="1400" dirty="0">
                <a:latin typeface="Times New Roman" pitchFamily="18" charset="0"/>
              </a:rPr>
              <a:t>‘</a:t>
            </a:r>
            <a:r>
              <a:rPr lang="nl-NL" sz="1400" dirty="0"/>
              <a:t>kunstkamer</a:t>
            </a:r>
            <a:r>
              <a:rPr lang="nl-NL" sz="1400" dirty="0">
                <a:latin typeface="Times New Roman" pitchFamily="18" charset="0"/>
              </a:rPr>
              <a:t>’</a:t>
            </a:r>
            <a:r>
              <a:rPr lang="nl-NL" sz="1400" dirty="0"/>
              <a:t> waar ze een verzameling bijeenhouden. Lijst aan lijst bedekken schilderijen de muren, bijna allemaal eigentijds Nederlands. Niet alleen kunst maar ook: schelpen, tulpenbollen, of andere curiosa uit de natuur, antiquiteiten, prenten en tekeningen, atlassen, exotische voorwerpen, kostuums, muziekinstrumenten, wapens enz.enz.  Met deze collecties tonen de burgers hun nieuwe financi</a:t>
            </a:r>
            <a:r>
              <a:rPr lang="nl-NL" sz="1400" dirty="0">
                <a:latin typeface="Times New Roman" pitchFamily="18" charset="0"/>
              </a:rPr>
              <a:t>ë</a:t>
            </a:r>
            <a:r>
              <a:rPr lang="nl-NL" sz="1400" dirty="0"/>
              <a:t>le en maatschappelijke positie. Het is tegelijk een spaarpotje voor later.</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7" name="Rechthoek 6"/>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0242" name="Rectangle 2"/>
          <p:cNvSpPr>
            <a:spLocks noGrp="1" noChangeArrowheads="1"/>
          </p:cNvSpPr>
          <p:nvPr>
            <p:ph type="title"/>
          </p:nvPr>
        </p:nvSpPr>
        <p:spPr>
          <a:xfrm>
            <a:off x="0" y="73025"/>
            <a:ext cx="9144000" cy="47625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Overvloed en matigheid</a:t>
            </a:r>
          </a:p>
        </p:txBody>
      </p:sp>
      <p:sp>
        <p:nvSpPr>
          <p:cNvPr id="10243" name="Text Box 10"/>
          <p:cNvSpPr txBox="1">
            <a:spLocks noChangeArrowheads="1"/>
          </p:cNvSpPr>
          <p:nvPr/>
        </p:nvSpPr>
        <p:spPr bwMode="auto">
          <a:xfrm>
            <a:off x="179388" y="549275"/>
            <a:ext cx="8785225" cy="1968500"/>
          </a:xfrm>
          <a:prstGeom prst="rect">
            <a:avLst/>
          </a:prstGeom>
          <a:noFill/>
          <a:ln w="9525">
            <a:noFill/>
            <a:miter lim="800000"/>
            <a:headEnd/>
            <a:tailEnd/>
          </a:ln>
        </p:spPr>
        <p:txBody>
          <a:bodyPr>
            <a:spAutoFit/>
          </a:bodyPr>
          <a:lstStyle/>
          <a:p>
            <a:r>
              <a:rPr lang="nl-NL" sz="2400" dirty="0">
                <a:solidFill>
                  <a:srgbClr val="FF66FF"/>
                </a:solidFill>
              </a:rPr>
              <a:t>Alledaagse onderwerpen:</a:t>
            </a:r>
            <a:r>
              <a:rPr lang="nl-NL" sz="1400" dirty="0"/>
              <a:t> Iedereen lijkt kunst te kopen. De rijken verstrekken opdrachten, de lagere klassen kopen kant-en-klare kunstwerken. Hierdoor krijgt de Nederlandse kunst een ander karakter dan elders in Europa. Deze kunst is bestemd voor </a:t>
            </a:r>
            <a:r>
              <a:rPr lang="nl-NL" sz="1400" dirty="0">
                <a:latin typeface="Times New Roman" pitchFamily="18" charset="0"/>
              </a:rPr>
              <a:t>–</a:t>
            </a:r>
            <a:r>
              <a:rPr lang="nl-NL" sz="1400" dirty="0"/>
              <a:t> kleine- woonhuizen en de onderwerpen zijn alledaags, de smaak van de burgers volgend. Genre-schilderkunst: </a:t>
            </a:r>
            <a:r>
              <a:rPr lang="nl-NL" sz="1400" dirty="0">
                <a:solidFill>
                  <a:srgbClr val="00FF00"/>
                </a:solidFill>
              </a:rPr>
              <a:t>Onderwerpen uit het dagelijkse leven op realistische wijze afgebeeld. Vaak kleine formaten want bestemd voor woonhuizen en handel. </a:t>
            </a:r>
            <a:r>
              <a:rPr lang="nl-NL" sz="1400" dirty="0"/>
              <a:t>Het </a:t>
            </a:r>
            <a:r>
              <a:rPr lang="nl-NL" sz="1400" dirty="0">
                <a:latin typeface="Times New Roman" pitchFamily="18" charset="0"/>
              </a:rPr>
              <a:t>‘</a:t>
            </a:r>
            <a:r>
              <a:rPr lang="nl-NL" sz="1400" dirty="0">
                <a:solidFill>
                  <a:srgbClr val="FFFF00"/>
                </a:solidFill>
              </a:rPr>
              <a:t>Straatje</a:t>
            </a:r>
            <a:r>
              <a:rPr lang="nl-NL" sz="1400" dirty="0">
                <a:solidFill>
                  <a:srgbClr val="FFFF00"/>
                </a:solidFill>
                <a:latin typeface="Times New Roman" pitchFamily="18" charset="0"/>
              </a:rPr>
              <a:t>’</a:t>
            </a:r>
            <a:r>
              <a:rPr lang="nl-NL" sz="1400" dirty="0"/>
              <a:t> van Vermeer lijkt op een toevallige foto, het toont het rustige dagelijks leven van gewone mensen.</a:t>
            </a:r>
            <a:br>
              <a:rPr lang="nl-NL" sz="1400" dirty="0"/>
            </a:br>
            <a:r>
              <a:rPr lang="nl-NL" sz="1400" b="1" dirty="0">
                <a:solidFill>
                  <a:srgbClr val="FF3300"/>
                </a:solidFill>
              </a:rPr>
              <a:t>Emanuel de Witte</a:t>
            </a:r>
            <a:r>
              <a:rPr lang="nl-NL" sz="1400" dirty="0"/>
              <a:t> toont een rijk interieur van een woonhuis. Naast de fotografische weergave bevat het schilderij ook de nodige symboliek: roos, druiven, handschoenen, hondje</a:t>
            </a:r>
            <a:r>
              <a:rPr lang="nl-NL" sz="1400" dirty="0">
                <a:latin typeface="Times New Roman" pitchFamily="18" charset="0"/>
              </a:rPr>
              <a:t>…</a:t>
            </a:r>
            <a:endParaRPr lang="nl-NL" sz="1400" dirty="0"/>
          </a:p>
        </p:txBody>
      </p:sp>
      <p:pic>
        <p:nvPicPr>
          <p:cNvPr id="10244" name="Picture 11" descr="C:\Users\John\Pictures\Bespiegeling\H7Burger\Vermeer straatje.jpg"/>
          <p:cNvPicPr>
            <a:picLocks noChangeAspect="1" noChangeArrowheads="1"/>
          </p:cNvPicPr>
          <p:nvPr/>
        </p:nvPicPr>
        <p:blipFill>
          <a:blip r:embed="rId2" cstate="print"/>
          <a:srcRect/>
          <a:stretch>
            <a:fillRect/>
          </a:stretch>
        </p:blipFill>
        <p:spPr bwMode="auto">
          <a:xfrm>
            <a:off x="208558" y="2633663"/>
            <a:ext cx="3236948" cy="4077072"/>
          </a:xfrm>
          <a:prstGeom prst="rect">
            <a:avLst/>
          </a:prstGeom>
          <a:noFill/>
          <a:ln w="9525">
            <a:noFill/>
            <a:miter lim="800000"/>
            <a:headEnd/>
            <a:tailEnd/>
          </a:ln>
        </p:spPr>
      </p:pic>
      <p:sp>
        <p:nvSpPr>
          <p:cNvPr id="10245" name="Text Box 12"/>
          <p:cNvSpPr txBox="1">
            <a:spLocks noChangeArrowheads="1"/>
          </p:cNvSpPr>
          <p:nvPr/>
        </p:nvSpPr>
        <p:spPr bwMode="auto">
          <a:xfrm>
            <a:off x="287751" y="6475648"/>
            <a:ext cx="1524000" cy="230187"/>
          </a:xfrm>
          <a:prstGeom prst="rect">
            <a:avLst/>
          </a:prstGeom>
          <a:noFill/>
          <a:ln w="9525">
            <a:noFill/>
            <a:miter lim="800000"/>
            <a:headEnd/>
            <a:tailEnd/>
          </a:ln>
        </p:spPr>
        <p:txBody>
          <a:bodyPr>
            <a:spAutoFit/>
          </a:bodyPr>
          <a:lstStyle/>
          <a:p>
            <a:r>
              <a:rPr lang="nl-NL" sz="900" dirty="0">
                <a:solidFill>
                  <a:schemeClr val="tx1"/>
                </a:solidFill>
              </a:rPr>
              <a:t>Vermeer: Straatje</a:t>
            </a:r>
          </a:p>
        </p:txBody>
      </p:sp>
      <p:pic>
        <p:nvPicPr>
          <p:cNvPr id="10246" name="Picture 13" descr="C:\Users\John\Pictures\Bespiegeling\H7Burger\De Witte-Portrait_of_a_Family_in_an_Interior_1678.jpg"/>
          <p:cNvPicPr>
            <a:picLocks noChangeAspect="1" noChangeArrowheads="1"/>
          </p:cNvPicPr>
          <p:nvPr/>
        </p:nvPicPr>
        <p:blipFill>
          <a:blip r:embed="rId3" cstate="print"/>
          <a:srcRect/>
          <a:stretch>
            <a:fillRect/>
          </a:stretch>
        </p:blipFill>
        <p:spPr bwMode="auto">
          <a:xfrm>
            <a:off x="3707904" y="2633663"/>
            <a:ext cx="5201959" cy="406479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5377375"/>
            <a:ext cx="9144000" cy="1494522"/>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1266" name="Picture 13" descr="C:\Users\John\Pictures\Bespiegeling\H7Burger\MAU01_0170_W.JPG"/>
          <p:cNvPicPr>
            <a:picLocks noChangeAspect="1" noChangeArrowheads="1"/>
          </p:cNvPicPr>
          <p:nvPr/>
        </p:nvPicPr>
        <p:blipFill>
          <a:blip r:embed="rId2" cstate="print"/>
          <a:srcRect/>
          <a:stretch>
            <a:fillRect/>
          </a:stretch>
        </p:blipFill>
        <p:spPr bwMode="auto">
          <a:xfrm>
            <a:off x="2223126" y="1073715"/>
            <a:ext cx="6696745" cy="5725177"/>
          </a:xfrm>
          <a:prstGeom prst="rect">
            <a:avLst/>
          </a:prstGeom>
          <a:noFill/>
          <a:ln w="9525">
            <a:noFill/>
            <a:miter lim="800000"/>
            <a:headEnd/>
            <a:tailEnd/>
          </a:ln>
        </p:spPr>
      </p:pic>
      <p:sp>
        <p:nvSpPr>
          <p:cNvPr id="9" name="Rechthoek 8"/>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1267" name="Rectangle 2"/>
          <p:cNvSpPr>
            <a:spLocks noGrp="1" noChangeArrowheads="1"/>
          </p:cNvSpPr>
          <p:nvPr>
            <p:ph type="title"/>
          </p:nvPr>
        </p:nvSpPr>
        <p:spPr>
          <a:xfrm>
            <a:off x="152400" y="152400"/>
            <a:ext cx="8686800" cy="304800"/>
          </a:xfrm>
        </p:spPr>
        <p:txBody>
          <a:bodyPr/>
          <a:lstStyle/>
          <a:p>
            <a:pPr eaLnBrk="1" hangingPunct="1"/>
            <a:r>
              <a:rPr lang="nl-NL" sz="3600" dirty="0">
                <a:solidFill>
                  <a:srgbClr val="FF3300"/>
                </a:solidFill>
                <a:latin typeface="Arial Unicode MS" pitchFamily="34" charset="-128"/>
              </a:rPr>
              <a:t>Burg. kunst, raadsels en bedrog</a:t>
            </a:r>
          </a:p>
        </p:txBody>
      </p:sp>
      <p:sp>
        <p:nvSpPr>
          <p:cNvPr id="11271" name="Text Box 12"/>
          <p:cNvSpPr txBox="1">
            <a:spLocks noChangeArrowheads="1"/>
          </p:cNvSpPr>
          <p:nvPr/>
        </p:nvSpPr>
        <p:spPr bwMode="auto">
          <a:xfrm>
            <a:off x="89694" y="494441"/>
            <a:ext cx="8964612" cy="2616101"/>
          </a:xfrm>
          <a:prstGeom prst="rect">
            <a:avLst/>
          </a:prstGeom>
          <a:noFill/>
          <a:ln w="9525">
            <a:noFill/>
            <a:miter lim="800000"/>
            <a:headEnd/>
            <a:tailEnd/>
          </a:ln>
        </p:spPr>
        <p:txBody>
          <a:bodyPr>
            <a:spAutoFit/>
          </a:bodyPr>
          <a:lstStyle/>
          <a:p>
            <a:r>
              <a:rPr lang="nl-NL" sz="2400" dirty="0">
                <a:solidFill>
                  <a:srgbClr val="FF33CC"/>
                </a:solidFill>
              </a:rPr>
              <a:t>Verboden liefde</a:t>
            </a:r>
            <a:r>
              <a:rPr lang="nl-NL" sz="1400" dirty="0"/>
              <a:t>: De zeventiende-eeuwer houdt van raadseltjes, dubbelzinnige tafereeltjes waarin vermommingen de kijker op het verkeerde been zetten. Ook het schilderij </a:t>
            </a:r>
            <a:r>
              <a:rPr lang="nl-NL" sz="1400" i="1" dirty="0"/>
              <a:t>‘tafereel van de belacchende werelt’ </a:t>
            </a:r>
            <a:r>
              <a:rPr lang="nl-NL" sz="1400" dirty="0">
                <a:solidFill>
                  <a:srgbClr val="FFFF00"/>
                </a:solidFill>
                <a:latin typeface="Times New Roman" pitchFamily="18" charset="0"/>
              </a:rPr>
              <a:t>‘</a:t>
            </a:r>
            <a:r>
              <a:rPr lang="nl-NL" sz="1400" dirty="0">
                <a:solidFill>
                  <a:srgbClr val="FFFF00"/>
                </a:solidFill>
              </a:rPr>
              <a:t>Het toneel van de wereld</a:t>
            </a:r>
            <a:r>
              <a:rPr lang="nl-NL" sz="1400" dirty="0">
                <a:solidFill>
                  <a:srgbClr val="FFFF00"/>
                </a:solidFill>
                <a:latin typeface="Times New Roman" pitchFamily="18" charset="0"/>
              </a:rPr>
              <a:t>’</a:t>
            </a:r>
            <a:r>
              <a:rPr lang="nl-NL" sz="1400" dirty="0">
                <a:solidFill>
                  <a:srgbClr val="FFFF00"/>
                </a:solidFill>
              </a:rPr>
              <a:t> </a:t>
            </a:r>
            <a:r>
              <a:rPr lang="nl-NL" sz="1400" dirty="0"/>
              <a:t>van </a:t>
            </a:r>
            <a:r>
              <a:rPr lang="nl-NL" sz="1400" b="1" dirty="0">
                <a:solidFill>
                  <a:srgbClr val="FF3300"/>
                </a:solidFill>
              </a:rPr>
              <a:t>Jan Steen</a:t>
            </a:r>
            <a:r>
              <a:rPr lang="nl-NL" sz="1400" dirty="0"/>
              <a:t> zit vol met verwijzingen die op een andere betekenis duiden. De zintuigen die volgens een in de 17de eeuw nog gangbare opvatting de menselijke geest konden bezoedelen, worden hier geprikkeld in velerlei opzicht. Er wordt gedronken, gegeten, gemusiceerd en getriktrakt, terwijl sommige figuren kennelijk op vrijage uit zijn In </a:t>
            </a:r>
            <a:r>
              <a:rPr lang="nl-NL" sz="1400" dirty="0">
                <a:latin typeface="Times New Roman" pitchFamily="18" charset="0"/>
              </a:rPr>
              <a:t>‘</a:t>
            </a:r>
            <a:r>
              <a:rPr lang="nl-NL" sz="1400" dirty="0"/>
              <a:t>t café gebeurt van alles wat God verboden heeft: b.v. de oesters: </a:t>
            </a:r>
            <a:r>
              <a:rPr lang="nl-NL" sz="1400" dirty="0">
                <a:latin typeface="Times New Roman" pitchFamily="18" charset="0"/>
              </a:rPr>
              <a:t>‘</a:t>
            </a:r>
            <a:r>
              <a:rPr lang="nl-NL" sz="1400" dirty="0"/>
              <a:t>Sitich oester sap</a:t>
            </a:r>
            <a:r>
              <a:rPr lang="nl-NL" sz="1400" dirty="0">
                <a:latin typeface="Times New Roman" pitchFamily="18" charset="0"/>
              </a:rPr>
              <a:t>’</a:t>
            </a:r>
            <a:r>
              <a:rPr lang="nl-NL" sz="1400" dirty="0"/>
              <a:t> wekt de lust op (en moet vermeden worden). Hulp bij het vinden van de juiste betekenis kan de burger vinden in de </a:t>
            </a:r>
            <a:r>
              <a:rPr lang="nl-NL" sz="1400" b="1" dirty="0"/>
              <a:t>emblemata</a:t>
            </a:r>
            <a:r>
              <a:rPr lang="nl-NL" sz="1400" dirty="0"/>
              <a:t>-boeken van </a:t>
            </a:r>
            <a:r>
              <a:rPr lang="nl-NL" sz="1400" b="1" dirty="0">
                <a:solidFill>
                  <a:srgbClr val="FF3300"/>
                </a:solidFill>
              </a:rPr>
              <a:t>Jacob Cats</a:t>
            </a:r>
            <a:r>
              <a:rPr lang="nl-NL" sz="1400" dirty="0"/>
              <a:t>. Met korte ge</a:t>
            </a:r>
            <a:r>
              <a:rPr lang="nl-NL" sz="1400" dirty="0">
                <a:latin typeface="Arial" panose="020B0604020202020204" pitchFamily="34" charset="0"/>
                <a:cs typeface="Arial" panose="020B0604020202020204" pitchFamily="34" charset="0"/>
              </a:rPr>
              <a:t>ï</a:t>
            </a:r>
            <a:r>
              <a:rPr lang="nl-NL" sz="1400" dirty="0"/>
              <a:t>llustreerde versregels waarschuwt hij de lezer voor hebzucht en onzedelijk gedrag. </a:t>
            </a:r>
            <a:br>
              <a:rPr lang="nl-NL" sz="1400" dirty="0"/>
            </a:br>
            <a:r>
              <a:rPr lang="nl-NL" sz="1400" dirty="0"/>
              <a:t>Deze boekjes werden veel verkocht.</a:t>
            </a:r>
          </a:p>
          <a:p>
            <a:r>
              <a:rPr lang="nl-NL" sz="1400" dirty="0"/>
              <a:t> </a:t>
            </a:r>
          </a:p>
        </p:txBody>
      </p:sp>
      <p:sp>
        <p:nvSpPr>
          <p:cNvPr id="2" name="Tekstvak 1"/>
          <p:cNvSpPr txBox="1"/>
          <p:nvPr/>
        </p:nvSpPr>
        <p:spPr>
          <a:xfrm>
            <a:off x="79774" y="2829582"/>
            <a:ext cx="2053658" cy="1785104"/>
          </a:xfrm>
          <a:prstGeom prst="rect">
            <a:avLst/>
          </a:prstGeom>
          <a:noFill/>
        </p:spPr>
        <p:txBody>
          <a:bodyPr wrap="square" rtlCol="0">
            <a:spAutoFit/>
          </a:bodyPr>
          <a:lstStyle/>
          <a:p>
            <a:r>
              <a:rPr lang="nl-NL" sz="1100" dirty="0"/>
              <a:t>Het toneel-idee is  niet alleen in overdrachtelijke zin weer gegeven, maar ook letterlijk, door middel van het enorme, bedrieglijk echte gordijn, dat is opgetrokken teneinde de beschouwer zicht te bieden op het levendige gedoe erachter.</a:t>
            </a:r>
            <a:br>
              <a:rPr lang="nl-NL" sz="1100" dirty="0"/>
            </a:br>
            <a:endParaRPr lang="nl-NL" sz="1100" dirty="0"/>
          </a:p>
        </p:txBody>
      </p:sp>
      <p:pic>
        <p:nvPicPr>
          <p:cNvPr id="2050" name="Picture 2" descr="illustra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450454"/>
            <a:ext cx="1671042" cy="137025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79774" y="5838762"/>
            <a:ext cx="1903238" cy="861774"/>
          </a:xfrm>
          <a:prstGeom prst="rect">
            <a:avLst/>
          </a:prstGeom>
          <a:noFill/>
        </p:spPr>
        <p:txBody>
          <a:bodyPr wrap="square" rtlCol="0">
            <a:spAutoFit/>
          </a:bodyPr>
          <a:lstStyle/>
          <a:p>
            <a:r>
              <a:rPr lang="nl-NL" sz="1000" dirty="0"/>
              <a:t>Detail: Vanitas: Jongen die bellenblaast; ‘homo bulla’, de mens is gelijk een luchtbel (of zeepbel), met naast hem een schedel.</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8" name="Rechthoek 7"/>
          <p:cNvSpPr/>
          <p:nvPr/>
        </p:nvSpPr>
        <p:spPr bwMode="auto">
          <a:xfrm>
            <a:off x="0" y="3893286"/>
            <a:ext cx="9144000" cy="296471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1267" name="Rectangle 2"/>
          <p:cNvSpPr>
            <a:spLocks noGrp="1" noChangeArrowheads="1"/>
          </p:cNvSpPr>
          <p:nvPr>
            <p:ph type="title"/>
          </p:nvPr>
        </p:nvSpPr>
        <p:spPr>
          <a:xfrm>
            <a:off x="152400" y="152400"/>
            <a:ext cx="8686800" cy="304800"/>
          </a:xfrm>
        </p:spPr>
        <p:txBody>
          <a:bodyPr/>
          <a:lstStyle/>
          <a:p>
            <a:pPr eaLnBrk="1" hangingPunct="1"/>
            <a:r>
              <a:rPr lang="nl-NL" sz="3600" dirty="0">
                <a:solidFill>
                  <a:srgbClr val="FF3300"/>
                </a:solidFill>
                <a:latin typeface="Arial Unicode MS" pitchFamily="34" charset="-128"/>
              </a:rPr>
              <a:t>Burg. kunst, raadsels en bedrog</a:t>
            </a:r>
          </a:p>
        </p:txBody>
      </p:sp>
      <p:sp>
        <p:nvSpPr>
          <p:cNvPr id="11268" name="Text Box 5"/>
          <p:cNvSpPr txBox="1">
            <a:spLocks noChangeArrowheads="1"/>
          </p:cNvSpPr>
          <p:nvPr/>
        </p:nvSpPr>
        <p:spPr bwMode="auto">
          <a:xfrm>
            <a:off x="152969" y="4193158"/>
            <a:ext cx="4159348" cy="1785104"/>
          </a:xfrm>
          <a:prstGeom prst="rect">
            <a:avLst/>
          </a:prstGeom>
          <a:solidFill>
            <a:schemeClr val="bg2">
              <a:lumMod val="50000"/>
            </a:schemeClr>
          </a:solidFill>
          <a:ln w="9525">
            <a:noFill/>
            <a:miter lim="800000"/>
            <a:headEnd/>
            <a:tailEnd/>
          </a:ln>
        </p:spPr>
        <p:txBody>
          <a:bodyPr wrap="square">
            <a:spAutoFit/>
          </a:bodyPr>
          <a:lstStyle/>
          <a:p>
            <a:r>
              <a:rPr lang="nl-NL" sz="1100" b="1" i="1" dirty="0">
                <a:latin typeface="Verdana" pitchFamily="34" charset="0"/>
              </a:rPr>
              <a:t>Voor kleyn ghenucht, groot ghesucht, </a:t>
            </a:r>
            <a:br>
              <a:rPr lang="nl-NL" sz="1100" b="1" i="1" dirty="0">
                <a:latin typeface="Verdana" pitchFamily="34" charset="0"/>
              </a:rPr>
            </a:br>
            <a:r>
              <a:rPr lang="nl-NL" sz="1100" b="1" i="1" dirty="0">
                <a:latin typeface="Verdana" pitchFamily="34" charset="0"/>
              </a:rPr>
              <a:t>en langh gheducht.</a:t>
            </a:r>
            <a:br>
              <a:rPr lang="nl-NL" sz="1100" b="1" i="1" dirty="0">
                <a:latin typeface="Verdana" pitchFamily="34" charset="0"/>
              </a:rPr>
            </a:br>
            <a:r>
              <a:rPr lang="nl-NL" sz="1100" dirty="0">
                <a:latin typeface="Verdana" pitchFamily="34" charset="0"/>
              </a:rPr>
              <a:t>Ghy die voor desen os siet spel, en versche rosen, </a:t>
            </a:r>
            <a:br>
              <a:rPr lang="nl-NL" sz="1100" dirty="0">
                <a:latin typeface="Verdana" pitchFamily="34" charset="0"/>
              </a:rPr>
            </a:br>
            <a:r>
              <a:rPr lang="nl-NL" sz="1100" dirty="0">
                <a:latin typeface="Verdana" pitchFamily="34" charset="0"/>
              </a:rPr>
              <a:t>Siet oock wat achter volght, en let hoe corte posen  </a:t>
            </a:r>
            <a:br>
              <a:rPr lang="nl-NL" sz="1100" dirty="0">
                <a:latin typeface="Verdana" pitchFamily="34" charset="0"/>
              </a:rPr>
            </a:br>
            <a:r>
              <a:rPr lang="nl-NL" sz="1100" dirty="0">
                <a:latin typeface="Verdana" pitchFamily="34" charset="0"/>
              </a:rPr>
              <a:t>Hoe ras vergaenden vreucht de malle jonckheit heeft, </a:t>
            </a:r>
            <a:br>
              <a:rPr lang="nl-NL" sz="1100" dirty="0">
                <a:latin typeface="Verdana" pitchFamily="34" charset="0"/>
              </a:rPr>
            </a:br>
            <a:r>
              <a:rPr lang="nl-NL" sz="1100" dirty="0">
                <a:latin typeface="Verdana" pitchFamily="34" charset="0"/>
              </a:rPr>
              <a:t>En wat de quade lust voor harde nepen gheeft.  </a:t>
            </a:r>
            <a:br>
              <a:rPr lang="nl-NL" sz="1100" dirty="0">
                <a:latin typeface="Verdana" pitchFamily="34" charset="0"/>
              </a:rPr>
            </a:br>
            <a:r>
              <a:rPr lang="nl-NL" sz="1100" dirty="0">
                <a:latin typeface="Verdana" pitchFamily="34" charset="0"/>
              </a:rPr>
              <a:t>Siet, vrienden, vuyl bejagh en baet ons niet met alle,  </a:t>
            </a:r>
            <a:br>
              <a:rPr lang="nl-NL" sz="1100" dirty="0">
                <a:latin typeface="Verdana" pitchFamily="34" charset="0"/>
              </a:rPr>
            </a:br>
            <a:r>
              <a:rPr lang="nl-NL" sz="1100" dirty="0">
                <a:latin typeface="Verdana" pitchFamily="34" charset="0"/>
              </a:rPr>
              <a:t>Al is het eerste soet, het eynd is enckel galle; </a:t>
            </a:r>
            <a:br>
              <a:rPr lang="nl-NL" sz="1100" dirty="0">
                <a:latin typeface="Verdana" pitchFamily="34" charset="0"/>
              </a:rPr>
            </a:br>
            <a:r>
              <a:rPr lang="nl-NL" sz="1100" dirty="0">
                <a:latin typeface="Verdana" pitchFamily="34" charset="0"/>
              </a:rPr>
              <a:t>Ach dat men vreuchde noemt duert maer een corte wijl, </a:t>
            </a:r>
            <a:br>
              <a:rPr lang="nl-NL" sz="1100" dirty="0">
                <a:latin typeface="Verdana" pitchFamily="34" charset="0"/>
              </a:rPr>
            </a:br>
            <a:r>
              <a:rPr lang="nl-NL" sz="1100" dirty="0">
                <a:latin typeface="Verdana" pitchFamily="34" charset="0"/>
              </a:rPr>
              <a:t>Van voren schijntet spel, van achter is de bijl. </a:t>
            </a:r>
          </a:p>
        </p:txBody>
      </p:sp>
      <p:pic>
        <p:nvPicPr>
          <p:cNvPr id="11270" name="Picture 7" descr="C:\Users\John\Pictures\Bespiegeling\H7Burger\Jacob Cats prijsos.jpg"/>
          <p:cNvPicPr>
            <a:picLocks noChangeAspect="1" noChangeArrowheads="1"/>
          </p:cNvPicPr>
          <p:nvPr/>
        </p:nvPicPr>
        <p:blipFill>
          <a:blip r:embed="rId2" cstate="print"/>
          <a:srcRect/>
          <a:stretch>
            <a:fillRect/>
          </a:stretch>
        </p:blipFill>
        <p:spPr bwMode="auto">
          <a:xfrm>
            <a:off x="4452033" y="2420888"/>
            <a:ext cx="4248472" cy="4275465"/>
          </a:xfrm>
          <a:prstGeom prst="rect">
            <a:avLst/>
          </a:prstGeom>
          <a:noFill/>
          <a:ln w="9525">
            <a:noFill/>
            <a:miter lim="800000"/>
            <a:headEnd/>
            <a:tailEnd/>
          </a:ln>
        </p:spPr>
      </p:pic>
      <p:sp>
        <p:nvSpPr>
          <p:cNvPr id="11271" name="Text Box 12"/>
          <p:cNvSpPr txBox="1">
            <a:spLocks noChangeArrowheads="1"/>
          </p:cNvSpPr>
          <p:nvPr/>
        </p:nvSpPr>
        <p:spPr bwMode="auto">
          <a:xfrm>
            <a:off x="152400" y="547651"/>
            <a:ext cx="8854419" cy="677108"/>
          </a:xfrm>
          <a:prstGeom prst="rect">
            <a:avLst/>
          </a:prstGeom>
          <a:noFill/>
          <a:ln w="9525">
            <a:noFill/>
            <a:miter lim="800000"/>
            <a:headEnd/>
            <a:tailEnd/>
          </a:ln>
        </p:spPr>
        <p:txBody>
          <a:bodyPr wrap="square">
            <a:spAutoFit/>
          </a:bodyPr>
          <a:lstStyle/>
          <a:p>
            <a:pPr marL="0" indent="0">
              <a:buNone/>
            </a:pPr>
            <a:r>
              <a:rPr lang="nl-NL" sz="2400" dirty="0">
                <a:solidFill>
                  <a:srgbClr val="FFFF00"/>
                </a:solidFill>
              </a:rPr>
              <a:t>Emblemata:</a:t>
            </a:r>
            <a:r>
              <a:rPr lang="nl-NL" sz="2400" dirty="0">
                <a:solidFill>
                  <a:srgbClr val="FF33CC"/>
                </a:solidFill>
              </a:rPr>
              <a:t> </a:t>
            </a:r>
            <a:r>
              <a:rPr lang="nl-NL" sz="1800" dirty="0">
                <a:latin typeface="Arial" panose="020B0604020202020204" pitchFamily="34" charset="0"/>
                <a:cs typeface="Arial" panose="020B0604020202020204" pitchFamily="34" charset="0"/>
              </a:rPr>
              <a:t>Gravures of tekeningen met (dubbelzinnige) tekst </a:t>
            </a:r>
            <a:r>
              <a:rPr lang="nl-NL" sz="1400" dirty="0">
                <a:latin typeface="Arial" panose="020B0604020202020204" pitchFamily="34" charset="0"/>
                <a:cs typeface="Arial" panose="020B0604020202020204" pitchFamily="34" charset="0"/>
              </a:rPr>
              <a:t>(zinnebeelden)</a:t>
            </a:r>
            <a:br>
              <a:rPr lang="nl-NL" sz="1400" dirty="0">
                <a:latin typeface="Arial" panose="020B0604020202020204" pitchFamily="34" charset="0"/>
                <a:cs typeface="Arial" panose="020B0604020202020204" pitchFamily="34" charset="0"/>
              </a:rPr>
            </a:br>
            <a:endParaRPr lang="nl-NL" sz="1400" dirty="0"/>
          </a:p>
        </p:txBody>
      </p:sp>
      <p:sp>
        <p:nvSpPr>
          <p:cNvPr id="2" name="Tekstvak 1"/>
          <p:cNvSpPr txBox="1"/>
          <p:nvPr/>
        </p:nvSpPr>
        <p:spPr>
          <a:xfrm>
            <a:off x="-343890" y="1057778"/>
            <a:ext cx="3602208" cy="2800767"/>
          </a:xfrm>
          <a:prstGeom prst="rect">
            <a:avLst/>
          </a:prstGeom>
          <a:noFill/>
        </p:spPr>
        <p:txBody>
          <a:bodyPr wrap="square" rtlCol="0">
            <a:spAutoFit/>
          </a:bodyPr>
          <a:lstStyle/>
          <a:p>
            <a:pPr lvl="1"/>
            <a:r>
              <a:rPr lang="nl-NL" sz="1600" dirty="0">
                <a:solidFill>
                  <a:srgbClr val="FFFF00"/>
                </a:solidFill>
                <a:latin typeface="Arial" panose="020B0604020202020204" pitchFamily="34" charset="0"/>
                <a:cs typeface="Arial" panose="020B0604020202020204" pitchFamily="34" charset="0"/>
              </a:rPr>
              <a:t>&gt;Moraliserend</a:t>
            </a:r>
          </a:p>
          <a:p>
            <a:pPr lvl="1"/>
            <a:r>
              <a:rPr lang="nl-NL" sz="1600" dirty="0">
                <a:solidFill>
                  <a:srgbClr val="FFFF00"/>
                </a:solidFill>
                <a:latin typeface="Arial" panose="020B0604020202020204" pitchFamily="34" charset="0"/>
                <a:cs typeface="Arial" panose="020B0604020202020204" pitchFamily="34" charset="0"/>
              </a:rPr>
              <a:t>&gt;Belangstelling voor </a:t>
            </a:r>
          </a:p>
          <a:p>
            <a:pPr lvl="1">
              <a:buNone/>
            </a:pPr>
            <a:r>
              <a:rPr lang="nl-NL" sz="1600" dirty="0">
                <a:solidFill>
                  <a:srgbClr val="FFFF00"/>
                </a:solidFill>
                <a:latin typeface="Arial" panose="020B0604020202020204" pitchFamily="34" charset="0"/>
                <a:cs typeface="Arial" panose="020B0604020202020204" pitchFamily="34" charset="0"/>
              </a:rPr>
              <a:t>	symbolen en  allegorieën </a:t>
            </a:r>
          </a:p>
          <a:p>
            <a:pPr lvl="1"/>
            <a:r>
              <a:rPr lang="nl-NL" sz="1600" dirty="0">
                <a:solidFill>
                  <a:srgbClr val="FFFF00"/>
                </a:solidFill>
                <a:latin typeface="Arial" panose="020B0604020202020204" pitchFamily="34" charset="0"/>
                <a:cs typeface="Arial" panose="020B0604020202020204" pitchFamily="34" charset="0"/>
              </a:rPr>
              <a:t>&gt;Realistisch:</a:t>
            </a:r>
          </a:p>
          <a:p>
            <a:pPr lvl="2"/>
            <a:r>
              <a:rPr lang="nl-NL" sz="1600" dirty="0">
                <a:solidFill>
                  <a:srgbClr val="FFFF00"/>
                </a:solidFill>
                <a:latin typeface="Arial" panose="020B0604020202020204" pitchFamily="34" charset="0"/>
                <a:cs typeface="Arial" panose="020B0604020202020204" pitchFamily="34" charset="0"/>
              </a:rPr>
              <a:t>Dagelijks leven</a:t>
            </a:r>
          </a:p>
          <a:p>
            <a:pPr lvl="1"/>
            <a:r>
              <a:rPr lang="nl-NL" sz="1600" dirty="0">
                <a:solidFill>
                  <a:srgbClr val="FFFF00"/>
                </a:solidFill>
                <a:latin typeface="Arial" panose="020B0604020202020204" pitchFamily="34" charset="0"/>
                <a:cs typeface="Arial" panose="020B0604020202020204" pitchFamily="34" charset="0"/>
              </a:rPr>
              <a:t>&gt;Thema’s:</a:t>
            </a:r>
          </a:p>
          <a:p>
            <a:pPr lvl="2"/>
            <a:r>
              <a:rPr lang="nl-NL" sz="1600" dirty="0">
                <a:solidFill>
                  <a:srgbClr val="FFFF00"/>
                </a:solidFill>
                <a:latin typeface="Arial" panose="020B0604020202020204" pitchFamily="34" charset="0"/>
                <a:cs typeface="Arial" panose="020B0604020202020204" pitchFamily="34" charset="0"/>
              </a:rPr>
              <a:t>Bijbel</a:t>
            </a:r>
          </a:p>
          <a:p>
            <a:pPr lvl="2"/>
            <a:r>
              <a:rPr lang="nl-NL" sz="1600" dirty="0">
                <a:solidFill>
                  <a:srgbClr val="FFFF00"/>
                </a:solidFill>
                <a:latin typeface="Arial" panose="020B0604020202020204" pitchFamily="34" charset="0"/>
                <a:cs typeface="Arial" panose="020B0604020202020204" pitchFamily="34" charset="0"/>
              </a:rPr>
              <a:t>Klassieke schrijvers</a:t>
            </a:r>
          </a:p>
          <a:p>
            <a:pPr lvl="2"/>
            <a:r>
              <a:rPr lang="nl-NL" sz="1600" dirty="0">
                <a:solidFill>
                  <a:srgbClr val="FFFF00"/>
                </a:solidFill>
                <a:latin typeface="Arial" panose="020B0604020202020204" pitchFamily="34" charset="0"/>
                <a:cs typeface="Arial" panose="020B0604020202020204" pitchFamily="34" charset="0"/>
              </a:rPr>
              <a:t>Spreekwoorden</a:t>
            </a:r>
          </a:p>
          <a:p>
            <a:pPr lvl="2"/>
            <a:r>
              <a:rPr lang="nl-NL" sz="1600" dirty="0">
                <a:solidFill>
                  <a:srgbClr val="FFFF00"/>
                </a:solidFill>
                <a:latin typeface="Arial" panose="020B0604020202020204" pitchFamily="34" charset="0"/>
                <a:cs typeface="Arial" panose="020B0604020202020204" pitchFamily="34" charset="0"/>
              </a:rPr>
              <a:t>Middeleeuwse teksten</a:t>
            </a:r>
            <a:endParaRPr lang="nl-NL" sz="1600" dirty="0">
              <a:solidFill>
                <a:srgbClr val="FFFF00"/>
              </a:solidFill>
            </a:endParaRPr>
          </a:p>
          <a:p>
            <a:endParaRPr lang="nl-NL" sz="1600" dirty="0"/>
          </a:p>
        </p:txBody>
      </p:sp>
      <p:pic>
        <p:nvPicPr>
          <p:cNvPr id="1028" name="Picture 4" descr="http://assets.catawiki.nl/assets/2013/10/7/d/4/4/d446effe-2f55-11e3-9b4e-f0ea9bb2a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7700" y="1032770"/>
            <a:ext cx="3338012" cy="2503511"/>
          </a:xfrm>
          <a:prstGeom prst="rect">
            <a:avLst/>
          </a:prstGeom>
          <a:noFill/>
          <a:extLst>
            <a:ext uri="{909E8E84-426E-40DD-AFC4-6F175D3DCCD1}">
              <a14:hiddenFill xmlns:a14="http://schemas.microsoft.com/office/drawing/2010/main">
                <a:solidFill>
                  <a:srgbClr val="FFFFFF"/>
                </a:solidFill>
              </a14:hiddenFill>
            </a:ext>
          </a:extLst>
        </p:spPr>
      </p:pic>
      <p:sp>
        <p:nvSpPr>
          <p:cNvPr id="11269" name="Text Box 6"/>
          <p:cNvSpPr txBox="1">
            <a:spLocks noChangeArrowheads="1"/>
          </p:cNvSpPr>
          <p:nvPr/>
        </p:nvSpPr>
        <p:spPr bwMode="auto">
          <a:xfrm>
            <a:off x="3000354" y="3383439"/>
            <a:ext cx="2362200" cy="253916"/>
          </a:xfrm>
          <a:prstGeom prst="rect">
            <a:avLst/>
          </a:prstGeom>
          <a:noFill/>
          <a:ln w="9525">
            <a:noFill/>
            <a:miter lim="800000"/>
            <a:headEnd/>
            <a:tailEnd/>
          </a:ln>
        </p:spPr>
        <p:txBody>
          <a:bodyPr>
            <a:spAutoFit/>
          </a:bodyPr>
          <a:lstStyle/>
          <a:p>
            <a:r>
              <a:rPr lang="nl-NL" sz="1050" dirty="0"/>
              <a:t>Jacob Cats:</a:t>
            </a:r>
          </a:p>
        </p:txBody>
      </p:sp>
      <p:pic>
        <p:nvPicPr>
          <p:cNvPr id="1032" name="Picture 8" descr="http://img.literatuurplein.nl/blobs/ORIGB/361189/1/90534146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276" y="1025368"/>
            <a:ext cx="1507921" cy="24327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zeeuwseankers.nl/data/uploads/2014042813535e38a5ab5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0569" y="1825337"/>
            <a:ext cx="1236318" cy="155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67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2290" name="Picture 2" descr="C:\Users\John\Pictures\Bespiegeling\H7Burger\Vanitas_Pieter Claesz..jpg"/>
          <p:cNvPicPr>
            <a:picLocks noChangeAspect="1" noChangeArrowheads="1"/>
          </p:cNvPicPr>
          <p:nvPr/>
        </p:nvPicPr>
        <p:blipFill>
          <a:blip r:embed="rId2" cstate="print"/>
          <a:srcRect/>
          <a:stretch>
            <a:fillRect/>
          </a:stretch>
        </p:blipFill>
        <p:spPr bwMode="auto">
          <a:xfrm>
            <a:off x="4087956" y="2522287"/>
            <a:ext cx="5029200" cy="3506788"/>
          </a:xfrm>
          <a:prstGeom prst="rect">
            <a:avLst/>
          </a:prstGeom>
          <a:noFill/>
          <a:ln w="9525">
            <a:noFill/>
            <a:miter lim="800000"/>
            <a:headEnd/>
            <a:tailEnd/>
          </a:ln>
        </p:spPr>
      </p:pic>
      <p:sp>
        <p:nvSpPr>
          <p:cNvPr id="12291" name="Rectangle 3"/>
          <p:cNvSpPr>
            <a:spLocks noGrp="1" noChangeArrowheads="1"/>
          </p:cNvSpPr>
          <p:nvPr>
            <p:ph type="title"/>
          </p:nvPr>
        </p:nvSpPr>
        <p:spPr>
          <a:xfrm>
            <a:off x="179388" y="0"/>
            <a:ext cx="8686800" cy="549275"/>
          </a:xfrm>
        </p:spPr>
        <p:txBody>
          <a:bodyPr/>
          <a:lstStyle/>
          <a:p>
            <a:pPr eaLnBrk="1" hangingPunct="1"/>
            <a:r>
              <a:rPr lang="nl-NL" sz="3600" dirty="0">
                <a:solidFill>
                  <a:srgbClr val="FF3300"/>
                </a:solidFill>
                <a:latin typeface="Arial Unicode MS" pitchFamily="34" charset="-128"/>
              </a:rPr>
              <a:t>Burg. kunst, raadsels en bedrog</a:t>
            </a:r>
          </a:p>
        </p:txBody>
      </p:sp>
      <p:sp>
        <p:nvSpPr>
          <p:cNvPr id="12292" name="Text Box 5"/>
          <p:cNvSpPr txBox="1">
            <a:spLocks noChangeArrowheads="1"/>
          </p:cNvSpPr>
          <p:nvPr/>
        </p:nvSpPr>
        <p:spPr bwMode="auto">
          <a:xfrm>
            <a:off x="7215331" y="5692093"/>
            <a:ext cx="1736373" cy="230832"/>
          </a:xfrm>
          <a:prstGeom prst="rect">
            <a:avLst/>
          </a:prstGeom>
          <a:noFill/>
          <a:ln w="9525">
            <a:noFill/>
            <a:miter lim="800000"/>
            <a:headEnd/>
            <a:tailEnd/>
          </a:ln>
        </p:spPr>
        <p:txBody>
          <a:bodyPr wrap="none">
            <a:spAutoFit/>
          </a:bodyPr>
          <a:lstStyle/>
          <a:p>
            <a:r>
              <a:rPr lang="nl-NL" sz="900" dirty="0"/>
              <a:t>Pieter Claesz. </a:t>
            </a:r>
            <a:r>
              <a:rPr lang="nl-NL" sz="900" dirty="0">
                <a:solidFill>
                  <a:srgbClr val="99FF99"/>
                </a:solidFill>
              </a:rPr>
              <a:t>Vanitasstilleven</a:t>
            </a:r>
          </a:p>
        </p:txBody>
      </p:sp>
      <p:sp>
        <p:nvSpPr>
          <p:cNvPr id="12293" name="Text Box 12"/>
          <p:cNvSpPr txBox="1">
            <a:spLocks noChangeArrowheads="1"/>
          </p:cNvSpPr>
          <p:nvPr/>
        </p:nvSpPr>
        <p:spPr bwMode="auto">
          <a:xfrm>
            <a:off x="179512" y="476672"/>
            <a:ext cx="8785225" cy="1970088"/>
          </a:xfrm>
          <a:prstGeom prst="rect">
            <a:avLst/>
          </a:prstGeom>
          <a:noFill/>
          <a:ln w="9525">
            <a:noFill/>
            <a:miter lim="800000"/>
            <a:headEnd/>
            <a:tailEnd/>
          </a:ln>
        </p:spPr>
        <p:txBody>
          <a:bodyPr>
            <a:spAutoFit/>
          </a:bodyPr>
          <a:lstStyle/>
          <a:p>
            <a:r>
              <a:rPr lang="nl-NL" sz="2400" dirty="0">
                <a:solidFill>
                  <a:srgbClr val="FF33CC"/>
                </a:solidFill>
              </a:rPr>
              <a:t>Kunstproductie in genres:</a:t>
            </a:r>
            <a:r>
              <a:rPr lang="nl-NL" sz="1400" dirty="0"/>
              <a:t> De schilders specialiseren zich in een aantal schilderkunstige </a:t>
            </a:r>
            <a:r>
              <a:rPr lang="nl-NL" sz="1400" b="1" dirty="0">
                <a:solidFill>
                  <a:srgbClr val="00FF00"/>
                </a:solidFill>
              </a:rPr>
              <a:t>genres</a:t>
            </a:r>
            <a:r>
              <a:rPr lang="nl-NL" sz="1400" dirty="0"/>
              <a:t>. Het gewichtigste genre is het </a:t>
            </a:r>
            <a:r>
              <a:rPr lang="nl-NL" sz="1400" b="1" dirty="0">
                <a:solidFill>
                  <a:srgbClr val="00FF00"/>
                </a:solidFill>
              </a:rPr>
              <a:t>historiestuk</a:t>
            </a:r>
            <a:r>
              <a:rPr lang="nl-NL" sz="1400" dirty="0"/>
              <a:t>- meestal in opdracht. Minder voornaam is het portret- voor </a:t>
            </a:r>
            <a:r>
              <a:rPr lang="nl-NL" sz="1400" dirty="0">
                <a:latin typeface="Times New Roman" pitchFamily="18" charset="0"/>
              </a:rPr>
              <a:t>‘</a:t>
            </a:r>
            <a:r>
              <a:rPr lang="nl-NL" sz="1400" dirty="0"/>
              <a:t>Jan en alleman</a:t>
            </a:r>
            <a:r>
              <a:rPr lang="nl-NL" sz="1400" dirty="0">
                <a:latin typeface="Times New Roman" pitchFamily="18" charset="0"/>
              </a:rPr>
              <a:t>’</a:t>
            </a:r>
            <a:r>
              <a:rPr lang="nl-NL" sz="1400" dirty="0"/>
              <a:t>. Daarnaast zijn er ook nog het </a:t>
            </a:r>
            <a:r>
              <a:rPr lang="nl-NL" sz="1400" b="1" dirty="0">
                <a:solidFill>
                  <a:srgbClr val="00FF00"/>
                </a:solidFill>
              </a:rPr>
              <a:t>stilleven</a:t>
            </a:r>
            <a:r>
              <a:rPr lang="nl-NL" sz="1400" dirty="0"/>
              <a:t>, het </a:t>
            </a:r>
            <a:r>
              <a:rPr lang="nl-NL" sz="1400" b="1" dirty="0">
                <a:solidFill>
                  <a:srgbClr val="00FF00"/>
                </a:solidFill>
              </a:rPr>
              <a:t>landschap</a:t>
            </a:r>
            <a:r>
              <a:rPr lang="nl-NL" sz="1400" dirty="0"/>
              <a:t>, interieurscène, zee- en stadsgezichten. Johannes van der Beck schildert een </a:t>
            </a:r>
            <a:r>
              <a:rPr lang="nl-NL" sz="1400" b="1" dirty="0">
                <a:solidFill>
                  <a:srgbClr val="00FF00"/>
                </a:solidFill>
              </a:rPr>
              <a:t>allegorie</a:t>
            </a:r>
            <a:r>
              <a:rPr lang="nl-NL" sz="1400" dirty="0"/>
              <a:t> op de matigheid.: wijn of water, de kijker is gewaarschuwd, matigheid duurt het langst. Op het muziekblad staat: </a:t>
            </a:r>
            <a:r>
              <a:rPr lang="nl-NL" sz="1400" i="1" dirty="0">
                <a:latin typeface="Times New Roman" pitchFamily="18" charset="0"/>
              </a:rPr>
              <a:t>‘</a:t>
            </a:r>
            <a:r>
              <a:rPr lang="nl-NL" sz="1400" i="1" dirty="0"/>
              <a:t>wat buten maat bestaat, int opmaat qat vergaat</a:t>
            </a:r>
            <a:r>
              <a:rPr lang="nl-NL" sz="1400" i="1" dirty="0">
                <a:latin typeface="Times New Roman" pitchFamily="18" charset="0"/>
              </a:rPr>
              <a:t>’</a:t>
            </a:r>
            <a:r>
              <a:rPr lang="nl-NL" sz="1400" i="1" dirty="0"/>
              <a:t>.</a:t>
            </a:r>
            <a:r>
              <a:rPr lang="nl-NL" sz="1400" dirty="0"/>
              <a:t> ( Voor wie geen maat weet zal het slecht aflopen.) Een stilleven met een waarschuwende boodschap heet een </a:t>
            </a:r>
            <a:r>
              <a:rPr lang="nl-NL" sz="1400" b="1" dirty="0">
                <a:solidFill>
                  <a:srgbClr val="00FF00"/>
                </a:solidFill>
              </a:rPr>
              <a:t>vanitasstilleven</a:t>
            </a:r>
            <a:r>
              <a:rPr lang="nl-NL" sz="1400" dirty="0"/>
              <a:t>. Het Nederlandse landschapsgenre laat grootse wolkenformaties boven een lage horizon zien: is dit landschap er zo maar? of </a:t>
            </a:r>
            <a:r>
              <a:rPr lang="nl-NL" sz="1400" dirty="0">
                <a:latin typeface="Times New Roman" pitchFamily="18" charset="0"/>
              </a:rPr>
              <a:t>…</a:t>
            </a:r>
            <a:r>
              <a:rPr lang="nl-NL" sz="1400" dirty="0"/>
              <a:t> wie heeft dit alles gemaakt??</a:t>
            </a:r>
          </a:p>
        </p:txBody>
      </p:sp>
      <p:pic>
        <p:nvPicPr>
          <p:cNvPr id="12294" name="Picture 13" descr="C:\Users\John\Pictures\Bespiegeling\H7Burger\vanderBeeck.jpg"/>
          <p:cNvPicPr>
            <a:picLocks noChangeAspect="1" noChangeArrowheads="1"/>
          </p:cNvPicPr>
          <p:nvPr/>
        </p:nvPicPr>
        <p:blipFill>
          <a:blip r:embed="rId3" cstate="print"/>
          <a:srcRect/>
          <a:stretch>
            <a:fillRect/>
          </a:stretch>
        </p:blipFill>
        <p:spPr bwMode="auto">
          <a:xfrm>
            <a:off x="0" y="2514600"/>
            <a:ext cx="4005263" cy="3998913"/>
          </a:xfrm>
          <a:prstGeom prst="rect">
            <a:avLst/>
          </a:prstGeom>
          <a:noFill/>
          <a:ln w="9525">
            <a:noFill/>
            <a:miter lim="800000"/>
            <a:headEnd/>
            <a:tailEnd/>
          </a:ln>
        </p:spPr>
      </p:pic>
      <p:sp>
        <p:nvSpPr>
          <p:cNvPr id="12295" name="Text Box 14"/>
          <p:cNvSpPr txBox="1">
            <a:spLocks noChangeArrowheads="1"/>
          </p:cNvSpPr>
          <p:nvPr/>
        </p:nvSpPr>
        <p:spPr bwMode="auto">
          <a:xfrm>
            <a:off x="974253" y="6475648"/>
            <a:ext cx="2101857" cy="230832"/>
          </a:xfrm>
          <a:prstGeom prst="rect">
            <a:avLst/>
          </a:prstGeom>
          <a:noFill/>
          <a:ln w="9525">
            <a:noFill/>
            <a:miter lim="800000"/>
            <a:headEnd/>
            <a:tailEnd/>
          </a:ln>
        </p:spPr>
        <p:txBody>
          <a:bodyPr wrap="none">
            <a:spAutoFit/>
          </a:bodyPr>
          <a:lstStyle/>
          <a:p>
            <a:r>
              <a:rPr lang="nl-NL" sz="900" dirty="0"/>
              <a:t>Van der Beck: Drinkgerei met breidel </a:t>
            </a:r>
          </a:p>
        </p:txBody>
      </p:sp>
      <p:sp>
        <p:nvSpPr>
          <p:cNvPr id="8" name="Tekstvak 7"/>
          <p:cNvSpPr txBox="1"/>
          <p:nvPr/>
        </p:nvSpPr>
        <p:spPr>
          <a:xfrm>
            <a:off x="4929658" y="2458417"/>
            <a:ext cx="4035079" cy="307777"/>
          </a:xfrm>
          <a:prstGeom prst="rect">
            <a:avLst/>
          </a:prstGeom>
          <a:solidFill>
            <a:srgbClr val="92D050"/>
          </a:solidFill>
        </p:spPr>
        <p:txBody>
          <a:bodyPr wrap="none" rtlCol="0">
            <a:spAutoFit/>
          </a:bodyPr>
          <a:lstStyle/>
          <a:p>
            <a:r>
              <a:rPr lang="nl-NL" sz="1400" dirty="0">
                <a:solidFill>
                  <a:schemeClr val="tx1"/>
                </a:solidFill>
              </a:rPr>
              <a:t>Voor wie geen maat weet, zal het slecht aflopen.</a:t>
            </a:r>
          </a:p>
        </p:txBody>
      </p:sp>
      <p:sp>
        <p:nvSpPr>
          <p:cNvPr id="2" name="Tekstvak 1"/>
          <p:cNvSpPr txBox="1"/>
          <p:nvPr/>
        </p:nvSpPr>
        <p:spPr>
          <a:xfrm>
            <a:off x="4087956" y="6114554"/>
            <a:ext cx="5029199" cy="523220"/>
          </a:xfrm>
          <a:prstGeom prst="rect">
            <a:avLst/>
          </a:prstGeom>
          <a:noFill/>
        </p:spPr>
        <p:txBody>
          <a:bodyPr wrap="square" rtlCol="0">
            <a:spAutoFit/>
          </a:bodyPr>
          <a:lstStyle/>
          <a:p>
            <a:r>
              <a:rPr lang="nl-NL" sz="1400" dirty="0"/>
              <a:t>Kunst met een boodschap: ‘memento mori’ – een herinnering aan de dood die tevens uitnodigt te genieten van het leven. </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3315" name="Picture 1037" descr="C:\Users\John\Pictures\Bespiegeling\H7Burger\Steen_st.Nicolaasfeest.jpg"/>
          <p:cNvPicPr>
            <a:picLocks noChangeAspect="1" noChangeArrowheads="1"/>
          </p:cNvPicPr>
          <p:nvPr/>
        </p:nvPicPr>
        <p:blipFill>
          <a:blip r:embed="rId2" cstate="print"/>
          <a:srcRect/>
          <a:stretch>
            <a:fillRect/>
          </a:stretch>
        </p:blipFill>
        <p:spPr bwMode="auto">
          <a:xfrm>
            <a:off x="198754" y="1800612"/>
            <a:ext cx="3944444" cy="4613638"/>
          </a:xfrm>
          <a:prstGeom prst="rect">
            <a:avLst/>
          </a:prstGeom>
          <a:noFill/>
          <a:ln w="9525">
            <a:noFill/>
            <a:miter lim="800000"/>
            <a:headEnd/>
            <a:tailEnd/>
          </a:ln>
        </p:spPr>
      </p:pic>
      <p:sp>
        <p:nvSpPr>
          <p:cNvPr id="13317" name="Rectangle 1026"/>
          <p:cNvSpPr>
            <a:spLocks noGrp="1" noChangeArrowheads="1"/>
          </p:cNvSpPr>
          <p:nvPr>
            <p:ph type="title"/>
          </p:nvPr>
        </p:nvSpPr>
        <p:spPr>
          <a:xfrm>
            <a:off x="-1" y="152400"/>
            <a:ext cx="9078913" cy="457200"/>
          </a:xfrm>
        </p:spPr>
        <p:txBody>
          <a:bodyPr/>
          <a:lstStyle/>
          <a:p>
            <a:pPr algn="l" eaLnBrk="1" hangingPunct="1"/>
            <a:r>
              <a:rPr lang="nl-NL" sz="4000" dirty="0">
                <a:solidFill>
                  <a:srgbClr val="99FF99"/>
                </a:solidFill>
                <a:latin typeface="Arial Unicode MS" pitchFamily="34" charset="-128"/>
              </a:rPr>
              <a:t> </a:t>
            </a:r>
            <a:r>
              <a:rPr lang="nl-NL" sz="4000" dirty="0">
                <a:solidFill>
                  <a:srgbClr val="00FF00"/>
                </a:solidFill>
                <a:latin typeface="Arial Unicode MS" pitchFamily="34" charset="-128"/>
              </a:rPr>
              <a:t>S</a:t>
            </a:r>
            <a:r>
              <a:rPr lang="nl-NL" sz="3600" dirty="0">
                <a:solidFill>
                  <a:srgbClr val="00FF00"/>
                </a:solidFill>
                <a:latin typeface="Arial Unicode MS" pitchFamily="34" charset="-128"/>
              </a:rPr>
              <a:t>childerkunst:</a:t>
            </a:r>
            <a:r>
              <a:rPr lang="nl-NL" sz="4000" dirty="0">
                <a:solidFill>
                  <a:srgbClr val="00FF00"/>
                </a:solidFill>
                <a:latin typeface="Arial Unicode MS" pitchFamily="34" charset="-128"/>
              </a:rPr>
              <a:t> </a:t>
            </a:r>
            <a:r>
              <a:rPr lang="nl-NL" sz="2000" dirty="0">
                <a:solidFill>
                  <a:srgbClr val="FFFF00"/>
                </a:solidFill>
                <a:latin typeface="Arial Unicode MS" pitchFamily="34" charset="-128"/>
              </a:rPr>
              <a:t>genrestuk</a:t>
            </a:r>
            <a:r>
              <a:rPr lang="nl-NL" sz="1600" dirty="0">
                <a:solidFill>
                  <a:srgbClr val="00FF00"/>
                </a:solidFill>
                <a:latin typeface="Arial Unicode MS" pitchFamily="34" charset="-128"/>
              </a:rPr>
              <a:t>, portret, stilleven, landschap, historiestuk.</a:t>
            </a:r>
          </a:p>
        </p:txBody>
      </p:sp>
      <p:sp>
        <p:nvSpPr>
          <p:cNvPr id="13321" name="Text Box 1040"/>
          <p:cNvSpPr txBox="1">
            <a:spLocks noChangeArrowheads="1"/>
          </p:cNvSpPr>
          <p:nvPr/>
        </p:nvSpPr>
        <p:spPr bwMode="auto">
          <a:xfrm>
            <a:off x="198754" y="6090029"/>
            <a:ext cx="1653017" cy="230832"/>
          </a:xfrm>
          <a:prstGeom prst="rect">
            <a:avLst/>
          </a:prstGeom>
          <a:noFill/>
          <a:ln w="9525">
            <a:noFill/>
            <a:miter lim="800000"/>
            <a:headEnd/>
            <a:tailEnd/>
          </a:ln>
        </p:spPr>
        <p:txBody>
          <a:bodyPr wrap="none">
            <a:spAutoFit/>
          </a:bodyPr>
          <a:lstStyle/>
          <a:p>
            <a:r>
              <a:rPr lang="nl-NL" sz="900" dirty="0"/>
              <a:t>Jan Steen ‘St. Nicolaasfeest’</a:t>
            </a:r>
          </a:p>
        </p:txBody>
      </p:sp>
      <p:sp>
        <p:nvSpPr>
          <p:cNvPr id="13318" name="Text Box 1028"/>
          <p:cNvSpPr txBox="1">
            <a:spLocks noChangeArrowheads="1"/>
          </p:cNvSpPr>
          <p:nvPr/>
        </p:nvSpPr>
        <p:spPr bwMode="auto">
          <a:xfrm>
            <a:off x="201885" y="640944"/>
            <a:ext cx="4250654" cy="1600438"/>
          </a:xfrm>
          <a:prstGeom prst="rect">
            <a:avLst/>
          </a:prstGeom>
          <a:noFill/>
          <a:ln w="9525">
            <a:noFill/>
            <a:miter lim="800000"/>
            <a:headEnd/>
            <a:tailEnd/>
          </a:ln>
        </p:spPr>
        <p:txBody>
          <a:bodyPr wrap="square">
            <a:spAutoFit/>
          </a:bodyPr>
          <a:lstStyle/>
          <a:p>
            <a:r>
              <a:rPr lang="nl-NL" sz="1400" b="1" dirty="0">
                <a:solidFill>
                  <a:srgbClr val="FFFF00"/>
                </a:solidFill>
              </a:rPr>
              <a:t>Genrestuk</a:t>
            </a:r>
            <a:r>
              <a:rPr lang="nl-NL" sz="1400" dirty="0"/>
              <a:t>: Taferelen uit het dagelijkse leven (al dan niet gefantaseerd) realistische afgebeeld. Het genrestuk herbergt vaak een verborgen boodschap met betrekking tot de moraal. Vaak kleine formaten bestemd voor woonhuizen en handel.</a:t>
            </a:r>
            <a:br>
              <a:rPr lang="nl-NL" sz="1400" dirty="0"/>
            </a:br>
            <a:br>
              <a:rPr lang="nl-NL" sz="1400" dirty="0"/>
            </a:br>
            <a:endParaRPr lang="nl-NL" sz="1400" dirty="0"/>
          </a:p>
        </p:txBody>
      </p:sp>
      <p:pic>
        <p:nvPicPr>
          <p:cNvPr id="14" name="Picture 2" descr="http://www.pierretristam.com/images2/i08/0318-jan-steen.jpg"/>
          <p:cNvPicPr>
            <a:picLocks noChangeAspect="1" noChangeArrowheads="1"/>
          </p:cNvPicPr>
          <p:nvPr/>
        </p:nvPicPr>
        <p:blipFill>
          <a:blip r:embed="rId3" cstate="print"/>
          <a:srcRect/>
          <a:stretch>
            <a:fillRect/>
          </a:stretch>
        </p:blipFill>
        <p:spPr bwMode="auto">
          <a:xfrm>
            <a:off x="4253375" y="3145483"/>
            <a:ext cx="4700936" cy="3301102"/>
          </a:xfrm>
          <a:prstGeom prst="rect">
            <a:avLst/>
          </a:prstGeom>
          <a:noFill/>
        </p:spPr>
      </p:pic>
      <p:sp>
        <p:nvSpPr>
          <p:cNvPr id="16" name="Tekstvak 15"/>
          <p:cNvSpPr txBox="1"/>
          <p:nvPr/>
        </p:nvSpPr>
        <p:spPr>
          <a:xfrm>
            <a:off x="4188719" y="6414250"/>
            <a:ext cx="2356735" cy="246221"/>
          </a:xfrm>
          <a:prstGeom prst="rect">
            <a:avLst/>
          </a:prstGeom>
          <a:noFill/>
        </p:spPr>
        <p:txBody>
          <a:bodyPr wrap="none" rtlCol="0">
            <a:spAutoFit/>
          </a:bodyPr>
          <a:lstStyle/>
          <a:p>
            <a:r>
              <a:rPr lang="nl-NL" sz="1000" dirty="0"/>
              <a:t>Jan Steen: ‘In Weelde Siet Toe’, 1663 </a:t>
            </a:r>
          </a:p>
        </p:txBody>
      </p:sp>
      <p:pic>
        <p:nvPicPr>
          <p:cNvPr id="20" name="Picture 1044" descr="C:\Users\John\Pictures\Bespiegeling\H7Burger\gerard-ter-borch-de-luizenjacht-c-1652-1653-90.jpg"/>
          <p:cNvPicPr>
            <a:picLocks noChangeAspect="1" noChangeArrowheads="1"/>
          </p:cNvPicPr>
          <p:nvPr/>
        </p:nvPicPr>
        <p:blipFill>
          <a:blip r:embed="rId4" cstate="print"/>
          <a:srcRect/>
          <a:stretch>
            <a:fillRect/>
          </a:stretch>
        </p:blipFill>
        <p:spPr bwMode="auto">
          <a:xfrm>
            <a:off x="4536031" y="717707"/>
            <a:ext cx="1854365" cy="2165809"/>
          </a:xfrm>
          <a:prstGeom prst="rect">
            <a:avLst/>
          </a:prstGeom>
          <a:noFill/>
          <a:ln w="9525">
            <a:noFill/>
            <a:miter lim="800000"/>
            <a:headEnd/>
            <a:tailEnd/>
          </a:ln>
        </p:spPr>
      </p:pic>
      <p:sp>
        <p:nvSpPr>
          <p:cNvPr id="22" name="Text Box 1045"/>
          <p:cNvSpPr txBox="1">
            <a:spLocks noChangeArrowheads="1"/>
          </p:cNvSpPr>
          <p:nvPr/>
        </p:nvSpPr>
        <p:spPr bwMode="auto">
          <a:xfrm>
            <a:off x="4536031" y="2883673"/>
            <a:ext cx="1662113" cy="215900"/>
          </a:xfrm>
          <a:prstGeom prst="rect">
            <a:avLst/>
          </a:prstGeom>
          <a:noFill/>
          <a:ln w="9525">
            <a:noFill/>
            <a:miter lim="800000"/>
            <a:headEnd/>
            <a:tailEnd/>
          </a:ln>
        </p:spPr>
        <p:txBody>
          <a:bodyPr>
            <a:spAutoFit/>
          </a:bodyPr>
          <a:lstStyle/>
          <a:p>
            <a:r>
              <a:rPr lang="nl-NL" sz="800" dirty="0"/>
              <a:t>Gerard Ter Borgh: luizenjacht</a:t>
            </a:r>
          </a:p>
        </p:txBody>
      </p:sp>
      <p:pic>
        <p:nvPicPr>
          <p:cNvPr id="1026" name="Picture 2" descr="File:Gabriël Metsu - Het zieke kind - Google Art Project.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8945" y="717707"/>
            <a:ext cx="1761524" cy="216580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045"/>
          <p:cNvSpPr txBox="1">
            <a:spLocks noChangeArrowheads="1"/>
          </p:cNvSpPr>
          <p:nvPr/>
        </p:nvSpPr>
        <p:spPr bwMode="auto">
          <a:xfrm>
            <a:off x="6794264" y="2873323"/>
            <a:ext cx="1825064" cy="215444"/>
          </a:xfrm>
          <a:prstGeom prst="rect">
            <a:avLst/>
          </a:prstGeom>
          <a:noFill/>
          <a:ln w="9525">
            <a:noFill/>
            <a:miter lim="800000"/>
            <a:headEnd/>
            <a:tailEnd/>
          </a:ln>
        </p:spPr>
        <p:txBody>
          <a:bodyPr wrap="square">
            <a:spAutoFit/>
          </a:bodyPr>
          <a:lstStyle/>
          <a:p>
            <a:r>
              <a:rPr lang="nl-NL" sz="800" dirty="0"/>
              <a:t>Gabriël Metsu: Het zieke kind, 1665</a:t>
            </a:r>
          </a:p>
        </p:txBody>
      </p:sp>
    </p:spTree>
    <p:extLst>
      <p:ext uri="{BB962C8B-B14F-4D97-AF65-F5344CB8AC3E}">
        <p14:creationId xmlns:p14="http://schemas.microsoft.com/office/powerpoint/2010/main" val="42768767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7" name="Rechthoek 6"/>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056" name="Picture 8" descr="http://davidsboeken.nl/Vermeer%20-%20Het%20melkmeisje.jpg"/>
          <p:cNvPicPr>
            <a:picLocks noChangeAspect="1" noChangeArrowheads="1"/>
          </p:cNvPicPr>
          <p:nvPr/>
        </p:nvPicPr>
        <p:blipFill>
          <a:blip r:embed="rId2" cstate="print"/>
          <a:srcRect/>
          <a:stretch>
            <a:fillRect/>
          </a:stretch>
        </p:blipFill>
        <p:spPr bwMode="auto">
          <a:xfrm>
            <a:off x="1941818" y="0"/>
            <a:ext cx="6152972" cy="6858000"/>
          </a:xfrm>
          <a:prstGeom prst="rect">
            <a:avLst/>
          </a:prstGeom>
          <a:noFill/>
        </p:spPr>
      </p:pic>
      <p:sp>
        <p:nvSpPr>
          <p:cNvPr id="2051" name="Rectangle 2"/>
          <p:cNvSpPr>
            <a:spLocks noGrp="1" noChangeArrowheads="1"/>
          </p:cNvSpPr>
          <p:nvPr>
            <p:ph type="title"/>
          </p:nvPr>
        </p:nvSpPr>
        <p:spPr>
          <a:xfrm>
            <a:off x="0" y="2286000"/>
            <a:ext cx="9144000" cy="457200"/>
          </a:xfrm>
        </p:spPr>
        <p:txBody>
          <a:bodyPr/>
          <a:lstStyle/>
          <a:p>
            <a:pPr eaLnBrk="1" hangingPunct="1"/>
            <a:r>
              <a:rPr lang="nl-NL" sz="6600" b="1" dirty="0">
                <a:solidFill>
                  <a:srgbClr val="FF33CC"/>
                </a:solidFill>
                <a:latin typeface="Arial Unicode MS" pitchFamily="34" charset="-128"/>
              </a:rPr>
              <a:t>Kunst voor de burger</a:t>
            </a:r>
          </a:p>
        </p:txBody>
      </p:sp>
      <p:sp>
        <p:nvSpPr>
          <p:cNvPr id="2052" name="Text Box 5"/>
          <p:cNvSpPr txBox="1">
            <a:spLocks noChangeArrowheads="1"/>
          </p:cNvSpPr>
          <p:nvPr/>
        </p:nvSpPr>
        <p:spPr bwMode="auto">
          <a:xfrm>
            <a:off x="251520" y="2924944"/>
            <a:ext cx="3380596" cy="1569660"/>
          </a:xfrm>
          <a:prstGeom prst="rect">
            <a:avLst/>
          </a:prstGeom>
          <a:noFill/>
          <a:ln w="9525">
            <a:noFill/>
            <a:miter lim="800000"/>
            <a:headEnd/>
            <a:tailEnd/>
          </a:ln>
        </p:spPr>
        <p:txBody>
          <a:bodyPr wrap="square">
            <a:spAutoFit/>
          </a:bodyPr>
          <a:lstStyle/>
          <a:p>
            <a:pPr algn="ctr"/>
            <a:r>
              <a:rPr lang="nl-NL" b="1" dirty="0">
                <a:solidFill>
                  <a:srgbClr val="FF3300"/>
                </a:solidFill>
              </a:rPr>
              <a:t>Gouden eeuw </a:t>
            </a:r>
            <a:br>
              <a:rPr lang="nl-NL" b="1" dirty="0">
                <a:solidFill>
                  <a:srgbClr val="FF3300"/>
                </a:solidFill>
              </a:rPr>
            </a:br>
            <a:r>
              <a:rPr lang="nl-NL" b="1" dirty="0">
                <a:solidFill>
                  <a:srgbClr val="FF3300"/>
                </a:solidFill>
              </a:rPr>
              <a:t>in de Nederlanden</a:t>
            </a:r>
          </a:p>
        </p:txBody>
      </p:sp>
      <p:sp>
        <p:nvSpPr>
          <p:cNvPr id="2053" name="Text Box 22"/>
          <p:cNvSpPr txBox="1">
            <a:spLocks noChangeArrowheads="1"/>
          </p:cNvSpPr>
          <p:nvPr/>
        </p:nvSpPr>
        <p:spPr bwMode="auto">
          <a:xfrm>
            <a:off x="4139952" y="228600"/>
            <a:ext cx="3594100" cy="457200"/>
          </a:xfrm>
          <a:prstGeom prst="rect">
            <a:avLst/>
          </a:prstGeom>
          <a:noFill/>
          <a:ln w="9525">
            <a:noFill/>
            <a:miter lim="800000"/>
            <a:headEnd/>
            <a:tailEnd/>
          </a:ln>
        </p:spPr>
        <p:txBody>
          <a:bodyPr wrap="none">
            <a:spAutoFit/>
          </a:bodyPr>
          <a:lstStyle/>
          <a:p>
            <a:r>
              <a:rPr lang="nl-NL" sz="2400" dirty="0">
                <a:solidFill>
                  <a:schemeClr val="tx1"/>
                </a:solidFill>
              </a:rPr>
              <a:t>H.7 De Bespiegeling vwo</a:t>
            </a:r>
          </a:p>
        </p:txBody>
      </p:sp>
    </p:spTree>
    <p:extLst>
      <p:ext uri="{BB962C8B-B14F-4D97-AF65-F5344CB8AC3E}">
        <p14:creationId xmlns:p14="http://schemas.microsoft.com/office/powerpoint/2010/main" val="32257500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3317" name="Rectangle 1026"/>
          <p:cNvSpPr>
            <a:spLocks noGrp="1" noChangeArrowheads="1"/>
          </p:cNvSpPr>
          <p:nvPr>
            <p:ph type="title"/>
          </p:nvPr>
        </p:nvSpPr>
        <p:spPr>
          <a:xfrm>
            <a:off x="0" y="83611"/>
            <a:ext cx="9078913" cy="457200"/>
          </a:xfrm>
        </p:spPr>
        <p:txBody>
          <a:bodyPr/>
          <a:lstStyle/>
          <a:p>
            <a:pPr algn="l" eaLnBrk="1" hangingPunct="1"/>
            <a:r>
              <a:rPr lang="nl-NL" sz="4000" dirty="0">
                <a:solidFill>
                  <a:srgbClr val="99FF99"/>
                </a:solidFill>
                <a:latin typeface="Arial Unicode MS" pitchFamily="34" charset="-128"/>
              </a:rPr>
              <a:t> </a:t>
            </a:r>
            <a:r>
              <a:rPr lang="nl-NL" sz="4000" dirty="0">
                <a:solidFill>
                  <a:srgbClr val="00FF00"/>
                </a:solidFill>
                <a:latin typeface="Arial Unicode MS" pitchFamily="34" charset="-128"/>
              </a:rPr>
              <a:t>S</a:t>
            </a:r>
            <a:r>
              <a:rPr lang="nl-NL" sz="3600" dirty="0">
                <a:solidFill>
                  <a:srgbClr val="00FF00"/>
                </a:solidFill>
                <a:latin typeface="Arial Unicode MS" pitchFamily="34" charset="-128"/>
              </a:rPr>
              <a:t>childerkunst:</a:t>
            </a:r>
            <a:r>
              <a:rPr lang="nl-NL" sz="4000" dirty="0">
                <a:solidFill>
                  <a:srgbClr val="00FF00"/>
                </a:solidFill>
                <a:latin typeface="Arial Unicode MS" pitchFamily="34" charset="-128"/>
              </a:rPr>
              <a:t> </a:t>
            </a:r>
            <a:r>
              <a:rPr lang="nl-NL" sz="2000" dirty="0">
                <a:solidFill>
                  <a:srgbClr val="FFFF00"/>
                </a:solidFill>
                <a:latin typeface="Arial Unicode MS" pitchFamily="34" charset="-128"/>
              </a:rPr>
              <a:t>genrestuk</a:t>
            </a:r>
            <a:r>
              <a:rPr lang="nl-NL" sz="1600" dirty="0">
                <a:solidFill>
                  <a:srgbClr val="00FF00"/>
                </a:solidFill>
                <a:latin typeface="Arial Unicode MS" pitchFamily="34" charset="-128"/>
              </a:rPr>
              <a:t>, portret, stilleven, landschap, historiestuk.</a:t>
            </a:r>
          </a:p>
        </p:txBody>
      </p:sp>
      <p:pic>
        <p:nvPicPr>
          <p:cNvPr id="2060" name="Picture 12" descr="http://upload.wikimedia.org/wikipedia/commons/4/41/Gerard_ter_Borch_(II)_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78" y="1353136"/>
            <a:ext cx="5542650" cy="53411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koenvansantvoord.nl/plaatjes-kwstaat/bothwilhelm/drin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654675"/>
            <a:ext cx="2448047" cy="29697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045"/>
          <p:cNvSpPr txBox="1">
            <a:spLocks noChangeArrowheads="1"/>
          </p:cNvSpPr>
          <p:nvPr/>
        </p:nvSpPr>
        <p:spPr bwMode="auto">
          <a:xfrm>
            <a:off x="6084168" y="764704"/>
            <a:ext cx="1974506" cy="215444"/>
          </a:xfrm>
          <a:prstGeom prst="rect">
            <a:avLst/>
          </a:prstGeom>
          <a:noFill/>
          <a:ln w="9525">
            <a:noFill/>
            <a:miter lim="800000"/>
            <a:headEnd/>
            <a:tailEnd/>
          </a:ln>
        </p:spPr>
        <p:txBody>
          <a:bodyPr wrap="square">
            <a:spAutoFit/>
          </a:bodyPr>
          <a:lstStyle/>
          <a:p>
            <a:r>
              <a:rPr lang="nl-NL" sz="800" dirty="0"/>
              <a:t>Adriaen van Ostade, De Drinker</a:t>
            </a:r>
          </a:p>
        </p:txBody>
      </p:sp>
      <p:sp>
        <p:nvSpPr>
          <p:cNvPr id="19" name="Tekstvak 18"/>
          <p:cNvSpPr txBox="1"/>
          <p:nvPr/>
        </p:nvSpPr>
        <p:spPr>
          <a:xfrm>
            <a:off x="183845" y="659273"/>
            <a:ext cx="5689195" cy="2462213"/>
          </a:xfrm>
          <a:prstGeom prst="rect">
            <a:avLst/>
          </a:prstGeom>
          <a:noFill/>
        </p:spPr>
        <p:txBody>
          <a:bodyPr wrap="square" rtlCol="0">
            <a:spAutoFit/>
          </a:bodyPr>
          <a:lstStyle/>
          <a:p>
            <a:r>
              <a:rPr lang="nl-NL" sz="1400" dirty="0"/>
              <a:t>Het Hollands interieur droeg de vermeende kernwaarden van de nieuw ontstane Hollandse natie uit:  - eenvoud, opgeruimdheid, zindelijkheid en vrijmoedigheid. </a:t>
            </a:r>
            <a:br>
              <a:rPr lang="nl-NL" sz="1400" dirty="0"/>
            </a:br>
            <a:r>
              <a:rPr lang="nl-NL" sz="1400" dirty="0"/>
              <a:t>Genrestukken worden tegenwoordig gelezen als </a:t>
            </a:r>
            <a:r>
              <a:rPr lang="nl-NL" sz="1400" b="1" dirty="0"/>
              <a:t>morele boodschappen</a:t>
            </a:r>
            <a:r>
              <a:rPr lang="nl-NL" sz="1400" dirty="0"/>
              <a:t>, waarbij alle attributen en decorstukken voor iets anders konden staan. Een caféscène was al gauw een geschilderde preek tegen liederlijkheid. Het kan nog ingewikkelder: het interieur van Ter Borgh- door Goethe nog geprezen als een perfecte impressie van vaderlijke vermaning- kan ook als een bordeelscène gelezen worden, met de oude vrouw als koppelaarster.</a:t>
            </a:r>
            <a:br>
              <a:rPr lang="nl-NL" sz="1400" dirty="0"/>
            </a:br>
            <a:endParaRPr lang="nl-NL" sz="1400" dirty="0"/>
          </a:p>
        </p:txBody>
      </p:sp>
      <p:pic>
        <p:nvPicPr>
          <p:cNvPr id="3074" name="Picture 2" descr="Afbeelding Jan Steen - Grace before M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709585"/>
            <a:ext cx="2450169" cy="292161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1045"/>
          <p:cNvSpPr txBox="1">
            <a:spLocks noChangeArrowheads="1"/>
          </p:cNvSpPr>
          <p:nvPr/>
        </p:nvSpPr>
        <p:spPr bwMode="auto">
          <a:xfrm>
            <a:off x="323528" y="6415752"/>
            <a:ext cx="2938828" cy="215444"/>
          </a:xfrm>
          <a:prstGeom prst="rect">
            <a:avLst/>
          </a:prstGeom>
          <a:noFill/>
          <a:ln w="9525">
            <a:noFill/>
            <a:miter lim="800000"/>
            <a:headEnd/>
            <a:tailEnd/>
          </a:ln>
        </p:spPr>
        <p:txBody>
          <a:bodyPr wrap="square">
            <a:spAutoFit/>
          </a:bodyPr>
          <a:lstStyle/>
          <a:p>
            <a:r>
              <a:rPr lang="nl-NL" sz="800" dirty="0"/>
              <a:t>Gerard ter Borgh, Interieur, man, vrouw en meisje  1654</a:t>
            </a:r>
          </a:p>
        </p:txBody>
      </p:sp>
      <p:sp>
        <p:nvSpPr>
          <p:cNvPr id="14" name="Text Box 1045"/>
          <p:cNvSpPr txBox="1">
            <a:spLocks noChangeArrowheads="1"/>
          </p:cNvSpPr>
          <p:nvPr/>
        </p:nvSpPr>
        <p:spPr bwMode="auto">
          <a:xfrm>
            <a:off x="6084168" y="3767973"/>
            <a:ext cx="1974506" cy="215444"/>
          </a:xfrm>
          <a:prstGeom prst="rect">
            <a:avLst/>
          </a:prstGeom>
          <a:noFill/>
          <a:ln w="9525">
            <a:noFill/>
            <a:miter lim="800000"/>
            <a:headEnd/>
            <a:tailEnd/>
          </a:ln>
        </p:spPr>
        <p:txBody>
          <a:bodyPr wrap="square">
            <a:spAutoFit/>
          </a:bodyPr>
          <a:lstStyle/>
          <a:p>
            <a:r>
              <a:rPr lang="nl-NL" sz="800" dirty="0"/>
              <a:t>Jan Steen, bidden voor het eten</a:t>
            </a:r>
          </a:p>
        </p:txBody>
      </p:sp>
    </p:spTree>
    <p:extLst>
      <p:ext uri="{BB962C8B-B14F-4D97-AF65-F5344CB8AC3E}">
        <p14:creationId xmlns:p14="http://schemas.microsoft.com/office/powerpoint/2010/main" val="4602908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026" name="Picture 2" descr="http://histoforum.net/luit/images/stee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680" y="608256"/>
            <a:ext cx="5848457" cy="470751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251520" y="707416"/>
            <a:ext cx="3203849" cy="3175944"/>
          </a:xfrm>
        </p:spPr>
        <p:txBody>
          <a:bodyPr/>
          <a:lstStyle/>
          <a:p>
            <a:pPr marL="0" indent="0">
              <a:buNone/>
            </a:pPr>
            <a:r>
              <a:rPr lang="nl-NL" sz="1600" dirty="0">
                <a:solidFill>
                  <a:srgbClr val="FFC000"/>
                </a:solidFill>
                <a:latin typeface="Arial" panose="020B0604020202020204" pitchFamily="34" charset="0"/>
                <a:cs typeface="Arial" panose="020B0604020202020204" pitchFamily="34" charset="0"/>
              </a:rPr>
              <a:t> </a:t>
            </a:r>
            <a:r>
              <a:rPr lang="nl-NL" sz="1600" b="1" dirty="0">
                <a:solidFill>
                  <a:srgbClr val="FFC000"/>
                </a:solidFill>
                <a:latin typeface="Arial" panose="020B0604020202020204" pitchFamily="34" charset="0"/>
                <a:cs typeface="Arial" panose="020B0604020202020204" pitchFamily="34" charset="0"/>
              </a:rPr>
              <a:t>Genrestuk</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*Gebeurtenissen uit het </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dagelijks leven</a:t>
            </a:r>
            <a:endParaRPr lang="nl-NL" sz="1600" i="1" dirty="0">
              <a:solidFill>
                <a:srgbClr val="FFC000"/>
              </a:solidFill>
              <a:latin typeface="Arial" panose="020B0604020202020204" pitchFamily="34" charset="0"/>
              <a:cs typeface="Arial" panose="020B0604020202020204" pitchFamily="34" charset="0"/>
            </a:endParaRPr>
          </a:p>
          <a:p>
            <a:pPr lvl="1"/>
            <a:r>
              <a:rPr lang="nl-NL" sz="1600" dirty="0">
                <a:solidFill>
                  <a:srgbClr val="FFC000"/>
                </a:solidFill>
                <a:latin typeface="Arial" panose="020B0604020202020204" pitchFamily="34" charset="0"/>
                <a:cs typeface="Arial" panose="020B0604020202020204" pitchFamily="34" charset="0"/>
              </a:rPr>
              <a:t>Huiselijke kring</a:t>
            </a:r>
          </a:p>
          <a:p>
            <a:pPr lvl="1"/>
            <a:r>
              <a:rPr lang="nl-NL" sz="1600" dirty="0">
                <a:solidFill>
                  <a:srgbClr val="FFC000"/>
                </a:solidFill>
                <a:latin typeface="Arial" panose="020B0604020202020204" pitchFamily="34" charset="0"/>
                <a:cs typeface="Arial" panose="020B0604020202020204" pitchFamily="34" charset="0"/>
              </a:rPr>
              <a:t>Dokter</a:t>
            </a:r>
          </a:p>
          <a:p>
            <a:pPr lvl="1"/>
            <a:r>
              <a:rPr lang="nl-NL" sz="1600" dirty="0">
                <a:solidFill>
                  <a:srgbClr val="FFC000"/>
                </a:solidFill>
                <a:latin typeface="Arial" panose="020B0604020202020204" pitchFamily="34" charset="0"/>
                <a:cs typeface="Arial" panose="020B0604020202020204" pitchFamily="34" charset="0"/>
              </a:rPr>
              <a:t>Markt</a:t>
            </a:r>
          </a:p>
          <a:p>
            <a:pPr lvl="1"/>
            <a:r>
              <a:rPr lang="nl-NL" sz="1600" dirty="0">
                <a:solidFill>
                  <a:srgbClr val="FFC000"/>
                </a:solidFill>
                <a:latin typeface="Arial" panose="020B0604020202020204" pitchFamily="34" charset="0"/>
                <a:cs typeface="Arial" panose="020B0604020202020204" pitchFamily="34" charset="0"/>
              </a:rPr>
              <a:t>Herberg</a:t>
            </a:r>
          </a:p>
          <a:p>
            <a:pPr lvl="1"/>
            <a:r>
              <a:rPr lang="nl-NL" sz="1600" dirty="0">
                <a:solidFill>
                  <a:srgbClr val="FFC000"/>
                </a:solidFill>
                <a:latin typeface="Arial" panose="020B0604020202020204" pitchFamily="34" charset="0"/>
                <a:cs typeface="Arial" panose="020B0604020202020204" pitchFamily="34" charset="0"/>
              </a:rPr>
              <a:t>Bordeel</a:t>
            </a:r>
          </a:p>
          <a:p>
            <a:pPr marL="0" indent="0">
              <a:buNone/>
            </a:pPr>
            <a:r>
              <a:rPr lang="nl-NL" sz="1600" dirty="0">
                <a:solidFill>
                  <a:srgbClr val="FFC000"/>
                </a:solidFill>
                <a:latin typeface="Arial" panose="020B0604020202020204" pitchFamily="34" charset="0"/>
                <a:cs typeface="Arial" panose="020B0604020202020204" pitchFamily="34" charset="0"/>
              </a:rPr>
              <a:t>*Deugden en ondeugden</a:t>
            </a:r>
          </a:p>
          <a:p>
            <a:pPr marL="0" indent="0">
              <a:buNone/>
            </a:pPr>
            <a:r>
              <a:rPr lang="nl-NL" sz="1600" dirty="0">
                <a:solidFill>
                  <a:srgbClr val="FFC000"/>
                </a:solidFill>
                <a:latin typeface="Arial" panose="020B0604020202020204" pitchFamily="34" charset="0"/>
                <a:cs typeface="Arial" panose="020B0604020202020204" pitchFamily="34" charset="0"/>
              </a:rPr>
              <a:t>*Alles is eindig (calvinisme)</a:t>
            </a:r>
          </a:p>
          <a:p>
            <a:endParaRPr lang="nl-NL" dirty="0"/>
          </a:p>
        </p:txBody>
      </p:sp>
      <p:sp>
        <p:nvSpPr>
          <p:cNvPr id="12" name="Tekstvak 11"/>
          <p:cNvSpPr txBox="1"/>
          <p:nvPr/>
        </p:nvSpPr>
        <p:spPr>
          <a:xfrm>
            <a:off x="145132" y="3653776"/>
            <a:ext cx="8972634" cy="2893100"/>
          </a:xfrm>
          <a:prstGeom prst="rect">
            <a:avLst/>
          </a:prstGeom>
          <a:noFill/>
        </p:spPr>
        <p:txBody>
          <a:bodyPr wrap="square" rtlCol="0">
            <a:spAutoFit/>
          </a:bodyPr>
          <a:lstStyle/>
          <a:p>
            <a:r>
              <a:rPr lang="nl-NL" sz="1400" dirty="0"/>
              <a:t>‘</a:t>
            </a:r>
            <a:r>
              <a:rPr lang="nl-NL" sz="1400" b="1" i="1" dirty="0"/>
              <a:t>Zoals de ouden zongen</a:t>
            </a:r>
            <a:r>
              <a:rPr lang="nl-NL" sz="1400" dirty="0"/>
              <a:t>’ </a:t>
            </a:r>
            <a:br>
              <a:rPr lang="nl-NL" sz="1400" dirty="0"/>
            </a:br>
            <a:r>
              <a:rPr lang="nl-NL" sz="1400" dirty="0"/>
              <a:t>Een gezellig tafereel. Op zich lijkt er </a:t>
            </a:r>
            <a:br>
              <a:rPr lang="nl-NL" sz="1400" dirty="0"/>
            </a:br>
            <a:r>
              <a:rPr lang="nl-NL" sz="1400" dirty="0"/>
              <a:t>niks aan de hand, maar kijk eens naar </a:t>
            </a:r>
            <a:br>
              <a:rPr lang="nl-NL" sz="1400" dirty="0"/>
            </a:br>
            <a:r>
              <a:rPr lang="nl-NL" sz="1400" dirty="0"/>
              <a:t>de details: schelpen van oesters en </a:t>
            </a:r>
            <a:br>
              <a:rPr lang="nl-NL" sz="1400" dirty="0"/>
            </a:br>
            <a:r>
              <a:rPr lang="nl-NL" sz="1400" dirty="0"/>
              <a:t>mosselen (aphrodisia), een </a:t>
            </a:r>
            <a:br>
              <a:rPr lang="nl-NL" sz="1400" dirty="0"/>
            </a:br>
            <a:r>
              <a:rPr lang="nl-NL" sz="1400" dirty="0"/>
              <a:t>vogelkooitje met het deurtje open</a:t>
            </a:r>
            <a:br>
              <a:rPr lang="nl-NL" sz="1400" dirty="0"/>
            </a:br>
            <a:r>
              <a:rPr lang="nl-NL" sz="1400" dirty="0"/>
              <a:t>(de man heeft een afspraakje buitenshuis), </a:t>
            </a:r>
            <a:br>
              <a:rPr lang="nl-NL" sz="1400" dirty="0"/>
            </a:br>
            <a:r>
              <a:rPr lang="nl-NL" sz="1400" dirty="0"/>
              <a:t>een jongen die pijp leert roken (symbool voor gemeenschap), overmatige hoeveelheden wijn (roesmiddel) en druiven (kiemkracht), een papegaai (koppig dier - rood staat voor onzedelijkheid). Een vogel in het algemeen was symbool van het verlangen om in hoger sferen te komen of had een seksuele bijbetekenis. </a:t>
            </a:r>
            <a:br>
              <a:rPr lang="nl-NL" sz="1400" dirty="0"/>
            </a:br>
            <a:r>
              <a:rPr lang="nl-NL" sz="1400" dirty="0"/>
              <a:t>In die tijd was men goed op de hoogte van de symbolische waarde van details. De meeste mensen konden immers niet schrijven en verhalen werden verteld aan de hand van afbeeldingen. Voor hen lieten deze symbolen geen twijfel bestaan.</a:t>
            </a:r>
          </a:p>
        </p:txBody>
      </p:sp>
      <p:sp>
        <p:nvSpPr>
          <p:cNvPr id="16" name="Text Box 1040"/>
          <p:cNvSpPr txBox="1">
            <a:spLocks noChangeArrowheads="1"/>
          </p:cNvSpPr>
          <p:nvPr/>
        </p:nvSpPr>
        <p:spPr bwMode="auto">
          <a:xfrm>
            <a:off x="6022908" y="562016"/>
            <a:ext cx="2946640" cy="246221"/>
          </a:xfrm>
          <a:prstGeom prst="rect">
            <a:avLst/>
          </a:prstGeom>
          <a:noFill/>
          <a:ln w="9525">
            <a:noFill/>
            <a:miter lim="800000"/>
            <a:headEnd/>
            <a:tailEnd/>
          </a:ln>
        </p:spPr>
        <p:txBody>
          <a:bodyPr wrap="none">
            <a:spAutoFit/>
          </a:bodyPr>
          <a:lstStyle/>
          <a:p>
            <a:r>
              <a:rPr lang="nl-NL" sz="1000" dirty="0"/>
              <a:t>Jan Steen: Soo voer gesongen, soo na gepepen.</a:t>
            </a:r>
          </a:p>
        </p:txBody>
      </p:sp>
      <p:sp>
        <p:nvSpPr>
          <p:cNvPr id="9" name="Rectangle 1026"/>
          <p:cNvSpPr txBox="1">
            <a:spLocks noChangeArrowheads="1"/>
          </p:cNvSpPr>
          <p:nvPr/>
        </p:nvSpPr>
        <p:spPr bwMode="auto">
          <a:xfrm>
            <a:off x="25602" y="75528"/>
            <a:ext cx="8921536"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eaLnBrk="1" hangingPunct="1"/>
            <a:r>
              <a:rPr lang="nl-NL" sz="4000" kern="0" dirty="0">
                <a:solidFill>
                  <a:srgbClr val="99FF99"/>
                </a:solidFill>
                <a:latin typeface="Arial Unicode MS" pitchFamily="34" charset="-128"/>
              </a:rPr>
              <a:t> </a:t>
            </a:r>
            <a:r>
              <a:rPr lang="nl-NL" sz="4000" kern="0" dirty="0">
                <a:solidFill>
                  <a:srgbClr val="00FF00"/>
                </a:solidFill>
                <a:latin typeface="Arial Unicode MS" pitchFamily="34" charset="-128"/>
              </a:rPr>
              <a:t>S</a:t>
            </a:r>
            <a:r>
              <a:rPr lang="nl-NL" sz="3600" kern="0" dirty="0">
                <a:solidFill>
                  <a:srgbClr val="00FF00"/>
                </a:solidFill>
                <a:latin typeface="Arial Unicode MS" pitchFamily="34" charset="-128"/>
              </a:rPr>
              <a:t>childerkunst:</a:t>
            </a:r>
            <a:r>
              <a:rPr lang="nl-NL" sz="4000" kern="0" dirty="0">
                <a:solidFill>
                  <a:srgbClr val="00FF00"/>
                </a:solidFill>
                <a:latin typeface="Arial Unicode MS" pitchFamily="34" charset="-128"/>
              </a:rPr>
              <a:t> </a:t>
            </a:r>
            <a:r>
              <a:rPr lang="nl-NL" sz="2000" kern="0" dirty="0">
                <a:solidFill>
                  <a:srgbClr val="FFFF00"/>
                </a:solidFill>
                <a:latin typeface="Arial Unicode MS" pitchFamily="34" charset="-128"/>
              </a:rPr>
              <a:t>genrestuk</a:t>
            </a:r>
            <a:r>
              <a:rPr lang="nl-NL" sz="1600" kern="0" dirty="0">
                <a:solidFill>
                  <a:srgbClr val="FFFF00"/>
                </a:solidFill>
                <a:latin typeface="Arial Unicode MS" pitchFamily="34" charset="-128"/>
              </a:rPr>
              <a:t>,</a:t>
            </a:r>
            <a:r>
              <a:rPr lang="nl-NL" sz="1600" kern="0" dirty="0">
                <a:solidFill>
                  <a:srgbClr val="00FF00"/>
                </a:solidFill>
                <a:latin typeface="Arial Unicode MS" pitchFamily="34" charset="-128"/>
              </a:rPr>
              <a:t> portret, stilleven, landschap, historiestuk.</a:t>
            </a:r>
          </a:p>
        </p:txBody>
      </p:sp>
      <p:sp>
        <p:nvSpPr>
          <p:cNvPr id="11" name="Rechthoek 10"/>
          <p:cNvSpPr/>
          <p:nvPr/>
        </p:nvSpPr>
        <p:spPr bwMode="auto">
          <a:xfrm>
            <a:off x="0" y="6546876"/>
            <a:ext cx="9144000" cy="311123"/>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Tree>
    <p:extLst>
      <p:ext uri="{BB962C8B-B14F-4D97-AF65-F5344CB8AC3E}">
        <p14:creationId xmlns:p14="http://schemas.microsoft.com/office/powerpoint/2010/main" val="29138392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2" name="Tekstvak 11"/>
          <p:cNvSpPr txBox="1"/>
          <p:nvPr/>
        </p:nvSpPr>
        <p:spPr>
          <a:xfrm>
            <a:off x="65026" y="4730786"/>
            <a:ext cx="4588108" cy="1384995"/>
          </a:xfrm>
          <a:prstGeom prst="rect">
            <a:avLst/>
          </a:prstGeom>
          <a:noFill/>
        </p:spPr>
        <p:txBody>
          <a:bodyPr wrap="square" rtlCol="0">
            <a:spAutoFit/>
          </a:bodyPr>
          <a:lstStyle/>
          <a:p>
            <a:r>
              <a:rPr lang="nl-NL" sz="1400" dirty="0">
                <a:solidFill>
                  <a:srgbClr val="FFFF00"/>
                </a:solidFill>
              </a:rPr>
              <a:t>‘De moedertaak’: </a:t>
            </a:r>
            <a:r>
              <a:rPr lang="nl-NL" sz="1400" dirty="0"/>
              <a:t>een moeder die het haar van haar kind ontluist. Mogelijk verwijst het naar een gedicht van Jacob Cats: </a:t>
            </a:r>
            <a:r>
              <a:rPr lang="nl-NL" sz="1400" i="1" dirty="0"/>
              <a:t>"Kam, kam u menigmaal, en niet het haar alleen, maar ook dat binnen schuilt, tot aan het innig been"</a:t>
            </a:r>
            <a:r>
              <a:rPr lang="nl-NL" sz="1400" dirty="0"/>
              <a:t>, waarmee bedoeld wordt dat men niet alleen zijn haar, maar ook zijn ziel moet verzorgen en reinigen. </a:t>
            </a:r>
          </a:p>
        </p:txBody>
      </p:sp>
      <p:sp>
        <p:nvSpPr>
          <p:cNvPr id="9" name="Rectangle 1026"/>
          <p:cNvSpPr txBox="1">
            <a:spLocks noChangeArrowheads="1"/>
          </p:cNvSpPr>
          <p:nvPr/>
        </p:nvSpPr>
        <p:spPr bwMode="auto">
          <a:xfrm>
            <a:off x="25602" y="75528"/>
            <a:ext cx="8921536"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eaLnBrk="1" hangingPunct="1"/>
            <a:r>
              <a:rPr lang="nl-NL" sz="4000" kern="0" dirty="0">
                <a:solidFill>
                  <a:srgbClr val="99FF99"/>
                </a:solidFill>
                <a:latin typeface="Arial Unicode MS" pitchFamily="34" charset="-128"/>
              </a:rPr>
              <a:t> </a:t>
            </a:r>
            <a:r>
              <a:rPr lang="nl-NL" sz="4000" kern="0" dirty="0">
                <a:solidFill>
                  <a:srgbClr val="00FF00"/>
                </a:solidFill>
                <a:latin typeface="Arial Unicode MS" pitchFamily="34" charset="-128"/>
              </a:rPr>
              <a:t>S</a:t>
            </a:r>
            <a:r>
              <a:rPr lang="nl-NL" sz="3600" kern="0" dirty="0">
                <a:solidFill>
                  <a:srgbClr val="00FF00"/>
                </a:solidFill>
                <a:latin typeface="Arial Unicode MS" pitchFamily="34" charset="-128"/>
              </a:rPr>
              <a:t>childerkunst:</a:t>
            </a:r>
            <a:r>
              <a:rPr lang="nl-NL" sz="4000" kern="0" dirty="0">
                <a:solidFill>
                  <a:srgbClr val="00FF00"/>
                </a:solidFill>
                <a:latin typeface="Arial Unicode MS" pitchFamily="34" charset="-128"/>
              </a:rPr>
              <a:t> </a:t>
            </a:r>
            <a:r>
              <a:rPr lang="nl-NL" sz="2000" kern="0" dirty="0">
                <a:solidFill>
                  <a:srgbClr val="FFFF00"/>
                </a:solidFill>
                <a:latin typeface="Arial Unicode MS" pitchFamily="34" charset="-128"/>
              </a:rPr>
              <a:t>genrestuk</a:t>
            </a:r>
            <a:r>
              <a:rPr lang="nl-NL" sz="1600" kern="0" dirty="0">
                <a:solidFill>
                  <a:srgbClr val="FFFF00"/>
                </a:solidFill>
                <a:latin typeface="Arial Unicode MS" pitchFamily="34" charset="-128"/>
              </a:rPr>
              <a:t>,</a:t>
            </a:r>
            <a:r>
              <a:rPr lang="nl-NL" sz="1600" kern="0" dirty="0">
                <a:solidFill>
                  <a:srgbClr val="00FF00"/>
                </a:solidFill>
                <a:latin typeface="Arial Unicode MS" pitchFamily="34" charset="-128"/>
              </a:rPr>
              <a:t> portret, stilleven, landschap, historiestuk.</a:t>
            </a:r>
          </a:p>
        </p:txBody>
      </p:sp>
      <p:sp>
        <p:nvSpPr>
          <p:cNvPr id="11" name="Rechthoek 10"/>
          <p:cNvSpPr/>
          <p:nvPr/>
        </p:nvSpPr>
        <p:spPr bwMode="auto">
          <a:xfrm>
            <a:off x="0" y="6068534"/>
            <a:ext cx="9144000" cy="789466"/>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4098" name="Picture 2" descr="http://upload.wikimedia.org/wikipedia/commons/a/a2/Pieter_de_Hooch_-_At_the_Linen_Clos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497" y="736659"/>
            <a:ext cx="4299982" cy="39941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thumb/c/c4/Pieter_de_Hooch_-_Binnenkamer_met_een_moeder_die_het_haar_van_haar_kind_reinigt%2C_bekend_als_%27Moedertaak%27_-_Google_Art_Project.jpg/800px-Pieter_de_Hooch_-_Binnenkamer_met_een_moeder_die_het_haar_van_haar_kind_reinigt%2C_bekend_als_%27Moedertaak%27_-_Google_Art_Proje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2" y="736659"/>
            <a:ext cx="4526964" cy="39774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40"/>
          <p:cNvSpPr txBox="1">
            <a:spLocks noChangeArrowheads="1"/>
          </p:cNvSpPr>
          <p:nvPr/>
        </p:nvSpPr>
        <p:spPr bwMode="auto">
          <a:xfrm>
            <a:off x="104422" y="4476200"/>
            <a:ext cx="2393604" cy="246221"/>
          </a:xfrm>
          <a:prstGeom prst="rect">
            <a:avLst/>
          </a:prstGeom>
          <a:noFill/>
          <a:ln w="9525">
            <a:noFill/>
            <a:miter lim="800000"/>
            <a:headEnd/>
            <a:tailEnd/>
          </a:ln>
        </p:spPr>
        <p:txBody>
          <a:bodyPr wrap="none">
            <a:spAutoFit/>
          </a:bodyPr>
          <a:lstStyle/>
          <a:p>
            <a:r>
              <a:rPr lang="nl-NL" sz="1000" dirty="0"/>
              <a:t>Pieter de Hooch, De moedertaak, 1660</a:t>
            </a:r>
          </a:p>
        </p:txBody>
      </p:sp>
      <p:sp>
        <p:nvSpPr>
          <p:cNvPr id="14" name="Tekstvak 13"/>
          <p:cNvSpPr txBox="1"/>
          <p:nvPr/>
        </p:nvSpPr>
        <p:spPr>
          <a:xfrm>
            <a:off x="4731632" y="4743989"/>
            <a:ext cx="4297048" cy="1169551"/>
          </a:xfrm>
          <a:prstGeom prst="rect">
            <a:avLst/>
          </a:prstGeom>
          <a:noFill/>
        </p:spPr>
        <p:txBody>
          <a:bodyPr wrap="square" rtlCol="0">
            <a:spAutoFit/>
          </a:bodyPr>
          <a:lstStyle/>
          <a:p>
            <a:r>
              <a:rPr lang="nl-NL" sz="1400" dirty="0">
                <a:solidFill>
                  <a:srgbClr val="FFFF00"/>
                </a:solidFill>
              </a:rPr>
              <a:t>‘De linnenkast’ </a:t>
            </a:r>
            <a:r>
              <a:rPr lang="nl-NL" sz="1400" dirty="0"/>
              <a:t>geeft een blik op een perfect georganiseerd Hollands huishouden met glanzend geboende vloeren, een dienstmeisje dat fris gewassen en gemangeld linnengoed aan haar mevrouw overhandigt en een rustig spelend kind.</a:t>
            </a:r>
            <a:endParaRPr lang="nl-NL" sz="1200" dirty="0"/>
          </a:p>
        </p:txBody>
      </p:sp>
      <p:sp>
        <p:nvSpPr>
          <p:cNvPr id="16" name="Text Box 1040"/>
          <p:cNvSpPr txBox="1">
            <a:spLocks noChangeArrowheads="1"/>
          </p:cNvSpPr>
          <p:nvPr/>
        </p:nvSpPr>
        <p:spPr bwMode="auto">
          <a:xfrm>
            <a:off x="6795261" y="4467887"/>
            <a:ext cx="2294218" cy="246221"/>
          </a:xfrm>
          <a:prstGeom prst="rect">
            <a:avLst/>
          </a:prstGeom>
          <a:noFill/>
          <a:ln w="9525">
            <a:noFill/>
            <a:miter lim="800000"/>
            <a:headEnd/>
            <a:tailEnd/>
          </a:ln>
        </p:spPr>
        <p:txBody>
          <a:bodyPr wrap="none">
            <a:spAutoFit/>
          </a:bodyPr>
          <a:lstStyle/>
          <a:p>
            <a:r>
              <a:rPr lang="nl-NL" sz="1000" dirty="0"/>
              <a:t>Pieter de Hooch, De linnenkast, 1663</a:t>
            </a:r>
          </a:p>
        </p:txBody>
      </p:sp>
      <p:sp>
        <p:nvSpPr>
          <p:cNvPr id="5" name="Tekstvak 4"/>
          <p:cNvSpPr txBox="1"/>
          <p:nvPr/>
        </p:nvSpPr>
        <p:spPr>
          <a:xfrm>
            <a:off x="1087920" y="6098206"/>
            <a:ext cx="7056784" cy="646331"/>
          </a:xfrm>
          <a:prstGeom prst="rect">
            <a:avLst/>
          </a:prstGeom>
          <a:noFill/>
        </p:spPr>
        <p:txBody>
          <a:bodyPr wrap="square" rtlCol="0">
            <a:spAutoFit/>
          </a:bodyPr>
          <a:lstStyle/>
          <a:p>
            <a:r>
              <a:rPr lang="nl-NL" sz="1200" dirty="0"/>
              <a:t>De afbeelding van een vredig interieur was in de Gouden Eeuw populair. Misschien omdat de Tachtigjarige Oorlog (1568-1648) juist voorbij was en de mensen behoefte hadden aan vrede en rust.  </a:t>
            </a:r>
          </a:p>
          <a:p>
            <a:endParaRPr lang="nl-NL" sz="1200" dirty="0"/>
          </a:p>
        </p:txBody>
      </p:sp>
    </p:spTree>
    <p:extLst>
      <p:ext uri="{BB962C8B-B14F-4D97-AF65-F5344CB8AC3E}">
        <p14:creationId xmlns:p14="http://schemas.microsoft.com/office/powerpoint/2010/main" val="34393033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5206916"/>
            <a:ext cx="9144000" cy="165108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4345" name="Picture 10" descr="C:\Users\John\Pictures\Bespiegeling\H7Burger\flowers%20de%20heem.jpg"/>
          <p:cNvPicPr>
            <a:picLocks noChangeAspect="1" noChangeArrowheads="1"/>
          </p:cNvPicPr>
          <p:nvPr/>
        </p:nvPicPr>
        <p:blipFill>
          <a:blip r:embed="rId2" cstate="print"/>
          <a:srcRect/>
          <a:stretch>
            <a:fillRect/>
          </a:stretch>
        </p:blipFill>
        <p:spPr bwMode="auto">
          <a:xfrm>
            <a:off x="5888796" y="1413143"/>
            <a:ext cx="3198853" cy="4046412"/>
          </a:xfrm>
          <a:prstGeom prst="rect">
            <a:avLst/>
          </a:prstGeom>
          <a:noFill/>
          <a:ln w="9525">
            <a:noFill/>
            <a:miter lim="800000"/>
            <a:headEnd/>
            <a:tailEnd/>
          </a:ln>
        </p:spPr>
      </p:pic>
      <p:sp>
        <p:nvSpPr>
          <p:cNvPr id="14346" name="Text Box 11"/>
          <p:cNvSpPr txBox="1">
            <a:spLocks noChangeArrowheads="1"/>
          </p:cNvSpPr>
          <p:nvPr/>
        </p:nvSpPr>
        <p:spPr bwMode="auto">
          <a:xfrm>
            <a:off x="5892213" y="5251060"/>
            <a:ext cx="1557338" cy="230187"/>
          </a:xfrm>
          <a:prstGeom prst="rect">
            <a:avLst/>
          </a:prstGeom>
          <a:noFill/>
          <a:ln w="9525">
            <a:noFill/>
            <a:miter lim="800000"/>
            <a:headEnd/>
            <a:tailEnd/>
          </a:ln>
        </p:spPr>
        <p:txBody>
          <a:bodyPr wrap="none">
            <a:spAutoFit/>
          </a:bodyPr>
          <a:lstStyle/>
          <a:p>
            <a:r>
              <a:rPr lang="nl-NL" sz="900" dirty="0"/>
              <a:t>Van Heem ‘Bloemstilleven’</a:t>
            </a:r>
          </a:p>
        </p:txBody>
      </p:sp>
      <p:sp>
        <p:nvSpPr>
          <p:cNvPr id="15" name="Rectangle 1026"/>
          <p:cNvSpPr>
            <a:spLocks noGrp="1" noChangeArrowheads="1"/>
          </p:cNvSpPr>
          <p:nvPr>
            <p:ph type="title"/>
          </p:nvPr>
        </p:nvSpPr>
        <p:spPr>
          <a:xfrm>
            <a:off x="82703" y="87162"/>
            <a:ext cx="9078913" cy="457200"/>
          </a:xfrm>
        </p:spPr>
        <p:txBody>
          <a:bodyPr/>
          <a:lstStyle/>
          <a:p>
            <a:pPr algn="l" eaLnBrk="1" hangingPunct="1"/>
            <a:r>
              <a:rPr lang="nl-NL" sz="3600" dirty="0">
                <a:solidFill>
                  <a:srgbClr val="00FF00"/>
                </a:solidFill>
                <a:latin typeface="Arial Unicode MS" pitchFamily="34" charset="-128"/>
              </a:rPr>
              <a:t>Schilderkunst:</a:t>
            </a:r>
            <a:r>
              <a:rPr lang="nl-NL" sz="4000" dirty="0">
                <a:solidFill>
                  <a:srgbClr val="00FF00"/>
                </a:solidFill>
                <a:latin typeface="Arial Unicode MS" pitchFamily="34" charset="-128"/>
              </a:rPr>
              <a:t> </a:t>
            </a:r>
            <a:r>
              <a:rPr lang="nl-NL" sz="1600" dirty="0">
                <a:solidFill>
                  <a:srgbClr val="00FF00"/>
                </a:solidFill>
                <a:latin typeface="Arial Unicode MS" pitchFamily="34" charset="-128"/>
              </a:rPr>
              <a:t>genrestuk, portret, </a:t>
            </a:r>
            <a:r>
              <a:rPr lang="nl-NL" sz="2000" dirty="0">
                <a:solidFill>
                  <a:srgbClr val="FFFF00"/>
                </a:solidFill>
                <a:latin typeface="Arial Unicode MS" pitchFamily="34" charset="-128"/>
              </a:rPr>
              <a:t>stilleven,</a:t>
            </a:r>
            <a:r>
              <a:rPr lang="nl-NL" sz="1600" dirty="0">
                <a:solidFill>
                  <a:srgbClr val="00FF00"/>
                </a:solidFill>
                <a:latin typeface="Arial Unicode MS" pitchFamily="34" charset="-128"/>
              </a:rPr>
              <a:t> landschap, historiestuk.</a:t>
            </a:r>
          </a:p>
        </p:txBody>
      </p:sp>
      <p:sp>
        <p:nvSpPr>
          <p:cNvPr id="2" name="Tekstvak 1"/>
          <p:cNvSpPr txBox="1"/>
          <p:nvPr/>
        </p:nvSpPr>
        <p:spPr>
          <a:xfrm>
            <a:off x="109334" y="618274"/>
            <a:ext cx="8794892" cy="954107"/>
          </a:xfrm>
          <a:prstGeom prst="rect">
            <a:avLst/>
          </a:prstGeom>
          <a:noFill/>
        </p:spPr>
        <p:txBody>
          <a:bodyPr wrap="square" rtlCol="0">
            <a:spAutoFit/>
          </a:bodyPr>
          <a:lstStyle/>
          <a:p>
            <a:r>
              <a:rPr lang="nl-NL" sz="1400" dirty="0"/>
              <a:t>Binnen het genre stilleven is bestaan verschillende  subgenres: </a:t>
            </a:r>
            <a:r>
              <a:rPr lang="nl-NL" sz="1400" dirty="0">
                <a:solidFill>
                  <a:srgbClr val="FFFF00"/>
                </a:solidFill>
              </a:rPr>
              <a:t>pronkstilleven: </a:t>
            </a:r>
            <a:r>
              <a:rPr lang="nl-NL" sz="1400" dirty="0"/>
              <a:t>tonen van welvaart,  </a:t>
            </a:r>
            <a:r>
              <a:rPr lang="nl-NL" sz="1400" dirty="0">
                <a:solidFill>
                  <a:srgbClr val="FFFF00"/>
                </a:solidFill>
              </a:rPr>
              <a:t>vanitas- </a:t>
            </a:r>
            <a:r>
              <a:rPr lang="nl-NL" sz="1400" dirty="0"/>
              <a:t>verwijzen naar vergankelijkheid</a:t>
            </a:r>
            <a:r>
              <a:rPr lang="nl-NL" sz="1400" dirty="0">
                <a:solidFill>
                  <a:srgbClr val="FFFF00"/>
                </a:solidFill>
              </a:rPr>
              <a:t> </a:t>
            </a:r>
            <a:r>
              <a:rPr lang="nl-NL" sz="1400" dirty="0"/>
              <a:t>en</a:t>
            </a:r>
            <a:r>
              <a:rPr lang="nl-NL" sz="1400" dirty="0">
                <a:solidFill>
                  <a:srgbClr val="FFFF00"/>
                </a:solidFill>
              </a:rPr>
              <a:t> bloemstilleven</a:t>
            </a:r>
            <a:r>
              <a:rPr lang="nl-NL" sz="1400" dirty="0"/>
              <a:t>: exotische bloemensoorten uit verre gebieden. Stillevens waren een geliefde koopwaar, er was veel vraag en een groot aanbod. De natuur/werkelijkheid van alledaagse voorwerpen zo perfect mogelijk nagebootst. </a:t>
            </a:r>
          </a:p>
        </p:txBody>
      </p:sp>
      <p:pic>
        <p:nvPicPr>
          <p:cNvPr id="14342" name="Picture 6" descr="C:\Users\John\Pictures\Bespiegeling\H7Burger\Heda stilleven1.jpg"/>
          <p:cNvPicPr>
            <a:picLocks noChangeAspect="1" noChangeArrowheads="1"/>
          </p:cNvPicPr>
          <p:nvPr/>
        </p:nvPicPr>
        <p:blipFill>
          <a:blip r:embed="rId3" cstate="print"/>
          <a:srcRect/>
          <a:stretch>
            <a:fillRect/>
          </a:stretch>
        </p:blipFill>
        <p:spPr bwMode="auto">
          <a:xfrm>
            <a:off x="3230896" y="1567026"/>
            <a:ext cx="3207452" cy="2344780"/>
          </a:xfrm>
          <a:prstGeom prst="rect">
            <a:avLst/>
          </a:prstGeom>
          <a:noFill/>
          <a:ln w="9525">
            <a:noFill/>
            <a:miter lim="800000"/>
            <a:headEnd/>
            <a:tailEnd/>
          </a:ln>
        </p:spPr>
      </p:pic>
      <p:pic>
        <p:nvPicPr>
          <p:cNvPr id="7172" name="Picture 4" descr="http://upload.wikimedia.org/wikipedia/commons/e/ef/Pieter_Claesz_002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966" y="1561079"/>
            <a:ext cx="3175311" cy="23045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180166" y="1585103"/>
            <a:ext cx="1223412" cy="230832"/>
          </a:xfrm>
          <a:prstGeom prst="rect">
            <a:avLst/>
          </a:prstGeom>
          <a:noFill/>
          <a:ln w="9525">
            <a:noFill/>
            <a:miter lim="800000"/>
            <a:headEnd/>
            <a:tailEnd/>
          </a:ln>
        </p:spPr>
        <p:txBody>
          <a:bodyPr wrap="none">
            <a:spAutoFit/>
          </a:bodyPr>
          <a:lstStyle/>
          <a:p>
            <a:r>
              <a:rPr lang="nl-NL" sz="900" dirty="0"/>
              <a:t>Pieter Claesz., 1630</a:t>
            </a:r>
          </a:p>
        </p:txBody>
      </p:sp>
      <p:sp>
        <p:nvSpPr>
          <p:cNvPr id="14347" name="Text Box 4"/>
          <p:cNvSpPr txBox="1">
            <a:spLocks noChangeArrowheads="1"/>
          </p:cNvSpPr>
          <p:nvPr/>
        </p:nvSpPr>
        <p:spPr bwMode="auto">
          <a:xfrm>
            <a:off x="3375664" y="1649662"/>
            <a:ext cx="870751" cy="230832"/>
          </a:xfrm>
          <a:prstGeom prst="rect">
            <a:avLst/>
          </a:prstGeom>
          <a:noFill/>
          <a:ln w="9525">
            <a:noFill/>
            <a:miter lim="800000"/>
            <a:headEnd/>
            <a:tailEnd/>
          </a:ln>
        </p:spPr>
        <p:txBody>
          <a:bodyPr wrap="none">
            <a:spAutoFit/>
          </a:bodyPr>
          <a:lstStyle/>
          <a:p>
            <a:r>
              <a:rPr lang="nl-NL" sz="900" dirty="0"/>
              <a:t>Willem Heda </a:t>
            </a:r>
          </a:p>
        </p:txBody>
      </p:sp>
      <p:sp>
        <p:nvSpPr>
          <p:cNvPr id="3" name="Tekstvak 2"/>
          <p:cNvSpPr txBox="1"/>
          <p:nvPr/>
        </p:nvSpPr>
        <p:spPr>
          <a:xfrm>
            <a:off x="3088780" y="4781715"/>
            <a:ext cx="4813206" cy="1785104"/>
          </a:xfrm>
          <a:prstGeom prst="rect">
            <a:avLst/>
          </a:prstGeom>
          <a:noFill/>
        </p:spPr>
        <p:txBody>
          <a:bodyPr wrap="square" rtlCol="0">
            <a:spAutoFit/>
          </a:bodyPr>
          <a:lstStyle/>
          <a:p>
            <a:r>
              <a:rPr lang="nl-NL" sz="1400" b="1" dirty="0"/>
              <a:t>Tulpenmanie </a:t>
            </a:r>
            <a:br>
              <a:rPr lang="nl-NL" sz="1200" dirty="0"/>
            </a:br>
            <a:r>
              <a:rPr lang="nl-NL" sz="1200" dirty="0"/>
              <a:t>De prijzen van de nieuw geïntroduceerde </a:t>
            </a:r>
            <a:br>
              <a:rPr lang="nl-NL" sz="1200" dirty="0"/>
            </a:br>
            <a:r>
              <a:rPr lang="nl-NL" sz="1200" dirty="0"/>
              <a:t>tulpenbollen bereikten extreme hoogten. </a:t>
            </a:r>
            <a:br>
              <a:rPr lang="nl-NL" sz="1200" dirty="0"/>
            </a:br>
            <a:r>
              <a:rPr lang="nl-NL" sz="1200" dirty="0"/>
              <a:t>In 1637 werden tulpenbollen verkocht </a:t>
            </a:r>
            <a:br>
              <a:rPr lang="nl-NL" sz="1200" dirty="0"/>
            </a:br>
            <a:r>
              <a:rPr lang="nl-NL" sz="1200" dirty="0"/>
              <a:t>voor meer dan tien keer het jaarsalaris van een ervaren vakman, en waren ze ongeveer evenveel waard als een Amsterdams grachtenpand. Ook werd er gespeculeerd in opties op tulpen, die op dat moment nog in de grond zaten. De tulpenmanie wordt gezien als de eerste bubbel (speculatiegolf) in de wereldgeschiedenis. </a:t>
            </a:r>
          </a:p>
        </p:txBody>
      </p:sp>
      <p:pic>
        <p:nvPicPr>
          <p:cNvPr id="7176" name="Picture 8" descr="http://upload.wikimedia.org/wikipedia/commons/d/d8/Tulipoman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4920" y="4986171"/>
            <a:ext cx="1136146" cy="17171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chef.bbci.co.uk/arts/yourpaintings/images/paintings/pc/624x544/va_pc_2006ak0780_624x5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04" y="3910263"/>
            <a:ext cx="2870106" cy="28007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1"/>
          <p:cNvSpPr txBox="1">
            <a:spLocks noChangeArrowheads="1"/>
          </p:cNvSpPr>
          <p:nvPr/>
        </p:nvSpPr>
        <p:spPr bwMode="auto">
          <a:xfrm>
            <a:off x="169596" y="4001263"/>
            <a:ext cx="761747" cy="230832"/>
          </a:xfrm>
          <a:prstGeom prst="rect">
            <a:avLst/>
          </a:prstGeom>
          <a:noFill/>
          <a:ln w="9525">
            <a:noFill/>
            <a:miter lim="800000"/>
            <a:headEnd/>
            <a:tailEnd/>
          </a:ln>
        </p:spPr>
        <p:txBody>
          <a:bodyPr wrap="none">
            <a:spAutoFit/>
          </a:bodyPr>
          <a:lstStyle/>
          <a:p>
            <a:r>
              <a:rPr lang="nl-NL" sz="900" dirty="0"/>
              <a:t>Willem Kalf</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5206916"/>
            <a:ext cx="9144000" cy="165108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5" name="Rectangle 1026"/>
          <p:cNvSpPr>
            <a:spLocks noGrp="1" noChangeArrowheads="1"/>
          </p:cNvSpPr>
          <p:nvPr>
            <p:ph type="title"/>
          </p:nvPr>
        </p:nvSpPr>
        <p:spPr>
          <a:xfrm>
            <a:off x="82703" y="87162"/>
            <a:ext cx="9078913" cy="457200"/>
          </a:xfrm>
        </p:spPr>
        <p:txBody>
          <a:bodyPr/>
          <a:lstStyle/>
          <a:p>
            <a:pPr algn="l" eaLnBrk="1" hangingPunct="1"/>
            <a:r>
              <a:rPr lang="nl-NL" sz="3600" dirty="0">
                <a:solidFill>
                  <a:srgbClr val="00FF00"/>
                </a:solidFill>
                <a:latin typeface="Arial Unicode MS" pitchFamily="34" charset="-128"/>
              </a:rPr>
              <a:t>Schilderkunst:</a:t>
            </a:r>
            <a:r>
              <a:rPr lang="nl-NL" sz="4000" dirty="0">
                <a:solidFill>
                  <a:srgbClr val="00FF00"/>
                </a:solidFill>
                <a:latin typeface="Arial Unicode MS" pitchFamily="34" charset="-128"/>
              </a:rPr>
              <a:t> </a:t>
            </a:r>
            <a:r>
              <a:rPr lang="nl-NL" sz="1600" dirty="0">
                <a:solidFill>
                  <a:srgbClr val="00FF00"/>
                </a:solidFill>
                <a:latin typeface="Arial Unicode MS" pitchFamily="34" charset="-128"/>
              </a:rPr>
              <a:t>genrestuk, portret, </a:t>
            </a:r>
            <a:r>
              <a:rPr lang="nl-NL" sz="2000" dirty="0">
                <a:solidFill>
                  <a:srgbClr val="FFFF00"/>
                </a:solidFill>
                <a:latin typeface="Arial Unicode MS" pitchFamily="34" charset="-128"/>
              </a:rPr>
              <a:t>stilleven,</a:t>
            </a:r>
            <a:r>
              <a:rPr lang="nl-NL" sz="1600" dirty="0">
                <a:solidFill>
                  <a:srgbClr val="00FF00"/>
                </a:solidFill>
                <a:latin typeface="Arial Unicode MS" pitchFamily="34" charset="-128"/>
              </a:rPr>
              <a:t> landschap, historiestuk.</a:t>
            </a:r>
          </a:p>
        </p:txBody>
      </p:sp>
      <p:sp>
        <p:nvSpPr>
          <p:cNvPr id="2" name="Tekstvak 1"/>
          <p:cNvSpPr txBox="1"/>
          <p:nvPr/>
        </p:nvSpPr>
        <p:spPr>
          <a:xfrm>
            <a:off x="109334" y="618274"/>
            <a:ext cx="8794892" cy="1169551"/>
          </a:xfrm>
          <a:prstGeom prst="rect">
            <a:avLst/>
          </a:prstGeom>
          <a:noFill/>
        </p:spPr>
        <p:txBody>
          <a:bodyPr wrap="square" rtlCol="0">
            <a:spAutoFit/>
          </a:bodyPr>
          <a:lstStyle/>
          <a:p>
            <a:r>
              <a:rPr lang="nl-NL" sz="1400" dirty="0"/>
              <a:t>Bijna alle Hollandse schilders in die tijd waren </a:t>
            </a:r>
            <a:r>
              <a:rPr lang="nl-NL" sz="1400" b="1" dirty="0"/>
              <a:t>specialisten</a:t>
            </a:r>
            <a:r>
              <a:rPr lang="nl-NL" sz="1400" dirty="0"/>
              <a:t>, sommigen op een zeer beperkt gebied. Een schilder van stillevens beperkte zich bijvoorbeeld tot één enkele categorie voorwerpen. </a:t>
            </a:r>
            <a:r>
              <a:rPr lang="nl-NL" sz="1400" b="1" dirty="0">
                <a:solidFill>
                  <a:srgbClr val="FF0000"/>
                </a:solidFill>
              </a:rPr>
              <a:t>Willem Kalf </a:t>
            </a:r>
            <a:r>
              <a:rPr lang="nl-NL" sz="1400" dirty="0"/>
              <a:t>schilderde - met grote illusionistische vaardigheid-, groep na groep van bijna identieke luxueuze objecten zoals zilveren schenkkannen, Perzische tapijten en Chinese porseleinen schalen met sinaasappels en citroenen (destijds in Noord-Europa zeer dure vruchten). </a:t>
            </a:r>
          </a:p>
        </p:txBody>
      </p:sp>
      <p:pic>
        <p:nvPicPr>
          <p:cNvPr id="7174" name="Picture 6" descr="http://normsonline.files.wordpress.com/2012/03/zoomed_g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8790" y="1636774"/>
            <a:ext cx="6007105" cy="51265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upload.wikimedia.org/wikipedia/commons/c/ce/Still_Life_with_Chinese_Bowl_and_Nautilus_1662_Willem_Kal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45" y="3637740"/>
            <a:ext cx="2657433" cy="3105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blog.todamax.net/wp-content/uploads/2012/10/Willem_Kal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45" y="1796500"/>
            <a:ext cx="3788362" cy="229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8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3" name="Picture 2" descr="http://mypainting.nl/Collectie/Jacob.van.Ruysdael/VanRuysdaelWindmolenbijWijkbijDuurstede1670bw.jpg"/>
          <p:cNvPicPr>
            <a:picLocks noChangeAspect="1" noChangeArrowheads="1"/>
          </p:cNvPicPr>
          <p:nvPr/>
        </p:nvPicPr>
        <p:blipFill>
          <a:blip r:embed="rId3" cstate="print"/>
          <a:srcRect/>
          <a:stretch>
            <a:fillRect/>
          </a:stretch>
        </p:blipFill>
        <p:spPr bwMode="auto">
          <a:xfrm>
            <a:off x="2928934" y="4102642"/>
            <a:ext cx="2645827" cy="2193251"/>
          </a:xfrm>
          <a:prstGeom prst="rect">
            <a:avLst/>
          </a:prstGeom>
          <a:noFill/>
        </p:spPr>
      </p:pic>
      <p:pic>
        <p:nvPicPr>
          <p:cNvPr id="14338" name="Picture 7" descr="C:\Users\John\Pictures\Bespiegeling\H7Burger\Stier_van_Paulus_Potter.jpg"/>
          <p:cNvPicPr>
            <a:picLocks noChangeAspect="1" noChangeArrowheads="1"/>
          </p:cNvPicPr>
          <p:nvPr/>
        </p:nvPicPr>
        <p:blipFill>
          <a:blip r:embed="rId4" cstate="print"/>
          <a:srcRect/>
          <a:stretch>
            <a:fillRect/>
          </a:stretch>
        </p:blipFill>
        <p:spPr bwMode="auto">
          <a:xfrm>
            <a:off x="5145372" y="630591"/>
            <a:ext cx="3992726" cy="2754417"/>
          </a:xfrm>
          <a:prstGeom prst="rect">
            <a:avLst/>
          </a:prstGeom>
          <a:noFill/>
          <a:ln w="9525">
            <a:noFill/>
            <a:miter lim="800000"/>
            <a:headEnd/>
            <a:tailEnd/>
          </a:ln>
        </p:spPr>
      </p:pic>
      <p:sp>
        <p:nvSpPr>
          <p:cNvPr id="14340" name="Text Box 3"/>
          <p:cNvSpPr txBox="1">
            <a:spLocks noChangeArrowheads="1"/>
          </p:cNvSpPr>
          <p:nvPr/>
        </p:nvSpPr>
        <p:spPr bwMode="auto">
          <a:xfrm>
            <a:off x="7527925" y="3111201"/>
            <a:ext cx="1616075" cy="230188"/>
          </a:xfrm>
          <a:prstGeom prst="rect">
            <a:avLst/>
          </a:prstGeom>
          <a:noFill/>
          <a:ln w="9525">
            <a:noFill/>
            <a:miter lim="800000"/>
            <a:headEnd/>
            <a:tailEnd/>
          </a:ln>
        </p:spPr>
        <p:txBody>
          <a:bodyPr>
            <a:spAutoFit/>
          </a:bodyPr>
          <a:lstStyle/>
          <a:p>
            <a:r>
              <a:rPr lang="nl-NL" sz="900" dirty="0"/>
              <a:t>Paulus Potter ‘de stier’</a:t>
            </a:r>
          </a:p>
        </p:txBody>
      </p:sp>
      <p:pic>
        <p:nvPicPr>
          <p:cNvPr id="14343" name="Picture 8" descr="C:\Users\John\Pictures\Bespiegeling\H7Burger\gezicht-op-dordrecht-jan-van-goyen.jpg"/>
          <p:cNvPicPr>
            <a:picLocks noChangeAspect="1" noChangeArrowheads="1"/>
          </p:cNvPicPr>
          <p:nvPr/>
        </p:nvPicPr>
        <p:blipFill>
          <a:blip r:embed="rId5" cstate="print"/>
          <a:srcRect/>
          <a:stretch>
            <a:fillRect/>
          </a:stretch>
        </p:blipFill>
        <p:spPr bwMode="auto">
          <a:xfrm>
            <a:off x="5637953" y="4098840"/>
            <a:ext cx="3420533" cy="2302525"/>
          </a:xfrm>
          <a:prstGeom prst="rect">
            <a:avLst/>
          </a:prstGeom>
          <a:noFill/>
          <a:ln w="9525">
            <a:noFill/>
            <a:miter lim="800000"/>
            <a:headEnd/>
            <a:tailEnd/>
          </a:ln>
        </p:spPr>
      </p:pic>
      <p:sp>
        <p:nvSpPr>
          <p:cNvPr id="14344" name="Text Box 9"/>
          <p:cNvSpPr txBox="1">
            <a:spLocks noChangeArrowheads="1"/>
          </p:cNvSpPr>
          <p:nvPr/>
        </p:nvSpPr>
        <p:spPr bwMode="auto">
          <a:xfrm>
            <a:off x="7010593" y="6424448"/>
            <a:ext cx="2127505" cy="230832"/>
          </a:xfrm>
          <a:prstGeom prst="rect">
            <a:avLst/>
          </a:prstGeom>
          <a:noFill/>
          <a:ln w="9525">
            <a:noFill/>
            <a:miter lim="800000"/>
            <a:headEnd/>
            <a:tailEnd/>
          </a:ln>
        </p:spPr>
        <p:txBody>
          <a:bodyPr wrap="none">
            <a:spAutoFit/>
          </a:bodyPr>
          <a:lstStyle/>
          <a:p>
            <a:r>
              <a:rPr lang="nl-NL" sz="900" dirty="0"/>
              <a:t>Jan Van Goyen ‘gezicht op Dordrecht’</a:t>
            </a:r>
          </a:p>
        </p:txBody>
      </p:sp>
      <p:sp>
        <p:nvSpPr>
          <p:cNvPr id="15" name="Rectangle 1026"/>
          <p:cNvSpPr>
            <a:spLocks noGrp="1" noChangeArrowheads="1"/>
          </p:cNvSpPr>
          <p:nvPr>
            <p:ph type="title"/>
          </p:nvPr>
        </p:nvSpPr>
        <p:spPr>
          <a:xfrm>
            <a:off x="65087" y="62285"/>
            <a:ext cx="9078913" cy="457200"/>
          </a:xfrm>
        </p:spPr>
        <p:txBody>
          <a:bodyPr/>
          <a:lstStyle/>
          <a:p>
            <a:pPr algn="l" eaLnBrk="1" hangingPunct="1"/>
            <a:r>
              <a:rPr lang="nl-NL" sz="3600" dirty="0">
                <a:solidFill>
                  <a:srgbClr val="00FF00"/>
                </a:solidFill>
                <a:latin typeface="Arial Unicode MS" pitchFamily="34" charset="-128"/>
              </a:rPr>
              <a:t>Schilderkunst:</a:t>
            </a:r>
            <a:r>
              <a:rPr lang="nl-NL" sz="4000" dirty="0">
                <a:solidFill>
                  <a:srgbClr val="00FF00"/>
                </a:solidFill>
                <a:latin typeface="Arial Unicode MS" pitchFamily="34" charset="-128"/>
              </a:rPr>
              <a:t> </a:t>
            </a:r>
            <a:r>
              <a:rPr lang="nl-NL" sz="1600" dirty="0">
                <a:solidFill>
                  <a:srgbClr val="00FF00"/>
                </a:solidFill>
                <a:latin typeface="Arial Unicode MS" pitchFamily="34" charset="-128"/>
              </a:rPr>
              <a:t>genrestuk, portret, stilleven, </a:t>
            </a:r>
            <a:r>
              <a:rPr lang="nl-NL" sz="2000" dirty="0">
                <a:solidFill>
                  <a:srgbClr val="FFFF00"/>
                </a:solidFill>
                <a:latin typeface="Arial Unicode MS" pitchFamily="34" charset="-128"/>
              </a:rPr>
              <a:t>landschap</a:t>
            </a:r>
            <a:r>
              <a:rPr lang="nl-NL" sz="1600" dirty="0">
                <a:solidFill>
                  <a:srgbClr val="FFFF00"/>
                </a:solidFill>
                <a:latin typeface="Arial Unicode MS" pitchFamily="34" charset="-128"/>
              </a:rPr>
              <a:t>,</a:t>
            </a:r>
            <a:r>
              <a:rPr lang="nl-NL" sz="1600" dirty="0">
                <a:solidFill>
                  <a:srgbClr val="99FF99"/>
                </a:solidFill>
                <a:latin typeface="Arial Unicode MS" pitchFamily="34" charset="-128"/>
              </a:rPr>
              <a:t> </a:t>
            </a:r>
            <a:r>
              <a:rPr lang="nl-NL" sz="1600" dirty="0">
                <a:solidFill>
                  <a:srgbClr val="00FF00"/>
                </a:solidFill>
                <a:latin typeface="Arial Unicode MS" pitchFamily="34" charset="-128"/>
              </a:rPr>
              <a:t>historiestuk.</a:t>
            </a:r>
          </a:p>
        </p:txBody>
      </p:sp>
      <p:sp>
        <p:nvSpPr>
          <p:cNvPr id="19" name="Text Box 1042"/>
          <p:cNvSpPr txBox="1">
            <a:spLocks noChangeArrowheads="1"/>
          </p:cNvSpPr>
          <p:nvPr/>
        </p:nvSpPr>
        <p:spPr bwMode="auto">
          <a:xfrm>
            <a:off x="2851588" y="6253118"/>
            <a:ext cx="3050835" cy="507831"/>
          </a:xfrm>
          <a:prstGeom prst="rect">
            <a:avLst/>
          </a:prstGeom>
          <a:noFill/>
          <a:ln w="9525">
            <a:noFill/>
            <a:miter lim="800000"/>
            <a:headEnd/>
            <a:tailEnd/>
          </a:ln>
        </p:spPr>
        <p:txBody>
          <a:bodyPr wrap="none">
            <a:spAutoFit/>
          </a:bodyPr>
          <a:lstStyle/>
          <a:p>
            <a:r>
              <a:rPr lang="nl-NL" sz="900" dirty="0"/>
              <a:t>Jacob van Ruysdael, ‘Molen bij Wijk bij Duurstede’,1670</a:t>
            </a:r>
            <a:br>
              <a:rPr lang="nl-NL" sz="900" dirty="0"/>
            </a:br>
            <a:r>
              <a:rPr lang="nl-NL" sz="900" dirty="0"/>
              <a:t>De molen staat symbool voor nijverheid en nationale</a:t>
            </a:r>
            <a:br>
              <a:rPr lang="nl-NL" sz="900" dirty="0"/>
            </a:br>
            <a:r>
              <a:rPr lang="nl-NL" sz="900" dirty="0"/>
              <a:t>trots (droogmalen polders)</a:t>
            </a:r>
          </a:p>
        </p:txBody>
      </p:sp>
      <p:pic>
        <p:nvPicPr>
          <p:cNvPr id="14" name="Picture 13" descr="C:\Users\John\Pictures\Bespiegeling\H7Burger\Avercamp-ice-landscape-schwerin.jpg"/>
          <p:cNvPicPr>
            <a:picLocks noChangeAspect="1" noChangeArrowheads="1"/>
          </p:cNvPicPr>
          <p:nvPr/>
        </p:nvPicPr>
        <p:blipFill>
          <a:blip r:embed="rId6" cstate="print"/>
          <a:srcRect/>
          <a:stretch>
            <a:fillRect/>
          </a:stretch>
        </p:blipFill>
        <p:spPr bwMode="auto">
          <a:xfrm>
            <a:off x="88862" y="2368141"/>
            <a:ext cx="4652156" cy="2259447"/>
          </a:xfrm>
          <a:prstGeom prst="rect">
            <a:avLst/>
          </a:prstGeom>
          <a:noFill/>
          <a:ln w="9525">
            <a:noFill/>
            <a:miter lim="800000"/>
            <a:headEnd/>
            <a:tailEnd/>
          </a:ln>
        </p:spPr>
      </p:pic>
      <p:sp>
        <p:nvSpPr>
          <p:cNvPr id="17" name="Tekstvak 16"/>
          <p:cNvSpPr txBox="1"/>
          <p:nvPr/>
        </p:nvSpPr>
        <p:spPr>
          <a:xfrm>
            <a:off x="78837" y="574734"/>
            <a:ext cx="5120680" cy="1815882"/>
          </a:xfrm>
          <a:prstGeom prst="rect">
            <a:avLst/>
          </a:prstGeom>
          <a:noFill/>
        </p:spPr>
        <p:txBody>
          <a:bodyPr wrap="square" rtlCol="0">
            <a:spAutoFit/>
          </a:bodyPr>
          <a:lstStyle/>
          <a:p>
            <a:r>
              <a:rPr lang="nl-NL" sz="1400" dirty="0"/>
              <a:t>Binnen het genre ‘landschap’ (werkelijkheid en fantasie) is een eindeloze verscheidenheid. Veel schilders legden zich vaak toe op een specialisme bv. dieren of wolkenluchten. Zo zijn er: Hollandse landschappen, buitenlandse landschappen en ideaal-landschappen. Landschappen gestoffeerd met mensen, met dieren, in de zomer of winter, in de ochtend of avond, rivieren, polders, duinen, bossen, stads-, zeegezichten enz.</a:t>
            </a:r>
            <a:br>
              <a:rPr lang="nl-NL" sz="1400" dirty="0"/>
            </a:br>
            <a:r>
              <a:rPr lang="nl-NL" sz="1400" dirty="0"/>
              <a:t>In het </a:t>
            </a:r>
            <a:r>
              <a:rPr lang="nl-NL" sz="1400" b="1" dirty="0"/>
              <a:t>atelier </a:t>
            </a:r>
            <a:r>
              <a:rPr lang="nl-NL" sz="1400" dirty="0"/>
              <a:t>werken de gemaakte buitenschetsen uitgewerkt.</a:t>
            </a:r>
          </a:p>
        </p:txBody>
      </p:sp>
      <p:pic>
        <p:nvPicPr>
          <p:cNvPr id="2050" name="Picture 2" descr="http://lh6.ggpht.com/_8qCc9U2HG90/SalGlEWgk5I/AAAAAAAAAqA/zie6n6bKgK8/s800/hobbema1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28" y="4704518"/>
            <a:ext cx="2755905" cy="18357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175227" y="6507034"/>
            <a:ext cx="1842171" cy="230832"/>
          </a:xfrm>
          <a:prstGeom prst="rect">
            <a:avLst/>
          </a:prstGeom>
          <a:noFill/>
          <a:ln w="9525">
            <a:noFill/>
            <a:miter lim="800000"/>
            <a:headEnd/>
            <a:tailEnd/>
          </a:ln>
        </p:spPr>
        <p:txBody>
          <a:bodyPr wrap="none">
            <a:spAutoFit/>
          </a:bodyPr>
          <a:lstStyle/>
          <a:p>
            <a:r>
              <a:rPr lang="nl-NL" sz="900" dirty="0"/>
              <a:t>Meindert Hobbema, ‘het laantje’ </a:t>
            </a:r>
          </a:p>
        </p:txBody>
      </p:sp>
      <p:sp>
        <p:nvSpPr>
          <p:cNvPr id="20" name="Text Box 1042"/>
          <p:cNvSpPr txBox="1">
            <a:spLocks noChangeArrowheads="1"/>
          </p:cNvSpPr>
          <p:nvPr/>
        </p:nvSpPr>
        <p:spPr bwMode="auto">
          <a:xfrm>
            <a:off x="2557958" y="2352437"/>
            <a:ext cx="2114681" cy="230832"/>
          </a:xfrm>
          <a:prstGeom prst="rect">
            <a:avLst/>
          </a:prstGeom>
          <a:noFill/>
          <a:ln w="9525">
            <a:noFill/>
            <a:miter lim="800000"/>
            <a:headEnd/>
            <a:tailEnd/>
          </a:ln>
        </p:spPr>
        <p:txBody>
          <a:bodyPr wrap="none">
            <a:spAutoFit/>
          </a:bodyPr>
          <a:lstStyle/>
          <a:p>
            <a:r>
              <a:rPr lang="nl-NL" sz="900" dirty="0">
                <a:solidFill>
                  <a:schemeClr val="tx1"/>
                </a:solidFill>
              </a:rPr>
              <a:t>Hendrick Averkamp, winterlandschap</a:t>
            </a:r>
          </a:p>
        </p:txBody>
      </p:sp>
      <p:sp>
        <p:nvSpPr>
          <p:cNvPr id="22" name="Text Box 9"/>
          <p:cNvSpPr txBox="1">
            <a:spLocks noChangeArrowheads="1"/>
          </p:cNvSpPr>
          <p:nvPr/>
        </p:nvSpPr>
        <p:spPr bwMode="auto">
          <a:xfrm>
            <a:off x="4692239" y="3195051"/>
            <a:ext cx="4362092" cy="954107"/>
          </a:xfrm>
          <a:prstGeom prst="rect">
            <a:avLst/>
          </a:prstGeom>
          <a:noFill/>
          <a:ln w="9525">
            <a:noFill/>
            <a:miter lim="800000"/>
            <a:headEnd/>
            <a:tailEnd/>
          </a:ln>
        </p:spPr>
        <p:txBody>
          <a:bodyPr wrap="none">
            <a:spAutoFit/>
          </a:bodyPr>
          <a:lstStyle/>
          <a:p>
            <a:r>
              <a:rPr lang="nl-NL" sz="1400" b="1" dirty="0"/>
              <a:t>De natuur als onderwerp:</a:t>
            </a:r>
            <a:br>
              <a:rPr lang="nl-NL" sz="1400" b="1" dirty="0"/>
            </a:br>
            <a:r>
              <a:rPr lang="nl-NL" sz="1400" dirty="0"/>
              <a:t>* ontvluchten van het drukke 17</a:t>
            </a:r>
            <a:r>
              <a:rPr lang="nl-NL" sz="1400" baseline="30000" dirty="0"/>
              <a:t>e</a:t>
            </a:r>
            <a:r>
              <a:rPr lang="nl-NL" sz="1400" dirty="0"/>
              <a:t> eeuwse stadsleven</a:t>
            </a:r>
            <a:br>
              <a:rPr lang="nl-NL" sz="1400" dirty="0"/>
            </a:br>
            <a:r>
              <a:rPr lang="nl-NL" sz="1400" dirty="0"/>
              <a:t>* bewonderen van Gods schepping </a:t>
            </a:r>
            <a:br>
              <a:rPr lang="nl-NL" sz="1400" dirty="0"/>
            </a:br>
            <a:r>
              <a:rPr lang="nl-NL" sz="1400" dirty="0"/>
              <a:t>  (Gods tweede boek naast de bijbel) </a:t>
            </a:r>
          </a:p>
        </p:txBody>
      </p:sp>
    </p:spTree>
    <p:extLst>
      <p:ext uri="{BB962C8B-B14F-4D97-AF65-F5344CB8AC3E}">
        <p14:creationId xmlns:p14="http://schemas.microsoft.com/office/powerpoint/2010/main" val="10557417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5" name="Rectangle 1026"/>
          <p:cNvSpPr>
            <a:spLocks noGrp="1" noChangeArrowheads="1"/>
          </p:cNvSpPr>
          <p:nvPr>
            <p:ph type="title"/>
          </p:nvPr>
        </p:nvSpPr>
        <p:spPr>
          <a:xfrm>
            <a:off x="0" y="75340"/>
            <a:ext cx="9078913" cy="457200"/>
          </a:xfrm>
        </p:spPr>
        <p:txBody>
          <a:bodyPr/>
          <a:lstStyle/>
          <a:p>
            <a:pPr algn="l" eaLnBrk="1" hangingPunct="1"/>
            <a:r>
              <a:rPr lang="nl-NL" sz="3600" dirty="0">
                <a:solidFill>
                  <a:srgbClr val="00FF00"/>
                </a:solidFill>
                <a:latin typeface="Arial Unicode MS" pitchFamily="34" charset="-128"/>
              </a:rPr>
              <a:t> Schilderkunst:</a:t>
            </a:r>
            <a:r>
              <a:rPr lang="nl-NL" sz="4000" dirty="0">
                <a:solidFill>
                  <a:srgbClr val="00FF00"/>
                </a:solidFill>
                <a:latin typeface="Arial Unicode MS" pitchFamily="34" charset="-128"/>
              </a:rPr>
              <a:t> </a:t>
            </a:r>
            <a:r>
              <a:rPr lang="nl-NL" sz="1600" dirty="0">
                <a:solidFill>
                  <a:srgbClr val="00FF00"/>
                </a:solidFill>
                <a:latin typeface="Arial Unicode MS" pitchFamily="34" charset="-128"/>
              </a:rPr>
              <a:t>genrestuk, portret, stilleven, </a:t>
            </a:r>
            <a:r>
              <a:rPr lang="nl-NL" sz="2000" dirty="0">
                <a:solidFill>
                  <a:srgbClr val="FFFF00"/>
                </a:solidFill>
                <a:latin typeface="Arial Unicode MS" pitchFamily="34" charset="-128"/>
              </a:rPr>
              <a:t>landschap</a:t>
            </a:r>
            <a:r>
              <a:rPr lang="nl-NL" sz="1600" dirty="0">
                <a:solidFill>
                  <a:srgbClr val="FFFF00"/>
                </a:solidFill>
                <a:latin typeface="Arial Unicode MS" pitchFamily="34" charset="-128"/>
              </a:rPr>
              <a:t>,</a:t>
            </a:r>
            <a:r>
              <a:rPr lang="nl-NL" sz="1600" dirty="0">
                <a:solidFill>
                  <a:srgbClr val="99FF99"/>
                </a:solidFill>
                <a:latin typeface="Arial Unicode MS" pitchFamily="34" charset="-128"/>
              </a:rPr>
              <a:t> </a:t>
            </a:r>
            <a:r>
              <a:rPr lang="nl-NL" sz="1600" dirty="0">
                <a:solidFill>
                  <a:srgbClr val="00FF00"/>
                </a:solidFill>
                <a:latin typeface="Arial Unicode MS" pitchFamily="34" charset="-128"/>
              </a:rPr>
              <a:t>historiestuk.</a:t>
            </a:r>
          </a:p>
        </p:txBody>
      </p:sp>
      <p:pic>
        <p:nvPicPr>
          <p:cNvPr id="18" name="Picture 4" descr="File:BattleOfTexel.jpg">
            <a:hlinkClick r:id="rId3"/>
          </p:cNvPr>
          <p:cNvPicPr>
            <a:picLocks noChangeAspect="1" noChangeArrowheads="1"/>
          </p:cNvPicPr>
          <p:nvPr/>
        </p:nvPicPr>
        <p:blipFill>
          <a:blip r:embed="rId4" cstate="print"/>
          <a:srcRect/>
          <a:stretch>
            <a:fillRect/>
          </a:stretch>
        </p:blipFill>
        <p:spPr bwMode="auto">
          <a:xfrm>
            <a:off x="275923" y="2539143"/>
            <a:ext cx="8636000" cy="4188460"/>
          </a:xfrm>
          <a:prstGeom prst="rect">
            <a:avLst/>
          </a:prstGeom>
          <a:noFill/>
        </p:spPr>
      </p:pic>
      <p:pic>
        <p:nvPicPr>
          <p:cNvPr id="24" name="Picture 2" descr="http://www.museumsyndicate.com/images/3/24057.jpg"/>
          <p:cNvPicPr>
            <a:picLocks noChangeAspect="1" noChangeArrowheads="1"/>
          </p:cNvPicPr>
          <p:nvPr/>
        </p:nvPicPr>
        <p:blipFill>
          <a:blip r:embed="rId5" cstate="print"/>
          <a:srcRect/>
          <a:stretch>
            <a:fillRect/>
          </a:stretch>
        </p:blipFill>
        <p:spPr bwMode="auto">
          <a:xfrm>
            <a:off x="4831229" y="632448"/>
            <a:ext cx="4218255" cy="2862387"/>
          </a:xfrm>
          <a:prstGeom prst="rect">
            <a:avLst/>
          </a:prstGeom>
          <a:noFill/>
        </p:spPr>
      </p:pic>
      <p:sp>
        <p:nvSpPr>
          <p:cNvPr id="21" name="Text Box 9"/>
          <p:cNvSpPr txBox="1">
            <a:spLocks noChangeArrowheads="1"/>
          </p:cNvSpPr>
          <p:nvPr/>
        </p:nvSpPr>
        <p:spPr bwMode="auto">
          <a:xfrm>
            <a:off x="2168068" y="6475648"/>
            <a:ext cx="4243469" cy="230832"/>
          </a:xfrm>
          <a:prstGeom prst="rect">
            <a:avLst/>
          </a:prstGeom>
          <a:noFill/>
          <a:ln w="9525">
            <a:noFill/>
            <a:miter lim="800000"/>
            <a:headEnd/>
            <a:tailEnd/>
          </a:ln>
        </p:spPr>
        <p:txBody>
          <a:bodyPr wrap="none">
            <a:spAutoFit/>
          </a:bodyPr>
          <a:lstStyle/>
          <a:p>
            <a:r>
              <a:rPr lang="nl-NL" sz="900" dirty="0"/>
              <a:t>Willem van de Velde II, De ‘Gouden Leeuw’’ bij de slag van Texel in1673’, 1687</a:t>
            </a:r>
          </a:p>
        </p:txBody>
      </p:sp>
      <p:sp>
        <p:nvSpPr>
          <p:cNvPr id="25" name="Text Box 9"/>
          <p:cNvSpPr txBox="1">
            <a:spLocks noChangeArrowheads="1"/>
          </p:cNvSpPr>
          <p:nvPr/>
        </p:nvSpPr>
        <p:spPr bwMode="auto">
          <a:xfrm>
            <a:off x="4860031" y="3264003"/>
            <a:ext cx="3640740" cy="230832"/>
          </a:xfrm>
          <a:prstGeom prst="rect">
            <a:avLst/>
          </a:prstGeom>
          <a:noFill/>
          <a:ln w="9525">
            <a:noFill/>
            <a:miter lim="800000"/>
            <a:headEnd/>
            <a:tailEnd/>
          </a:ln>
        </p:spPr>
        <p:txBody>
          <a:bodyPr wrap="none">
            <a:spAutoFit/>
          </a:bodyPr>
          <a:lstStyle/>
          <a:p>
            <a:r>
              <a:rPr lang="nl-NL" sz="900" dirty="0"/>
              <a:t>Ludolf Backhuysen,’Schepen in nood bij een rotsachtige kust’, 1667</a:t>
            </a:r>
          </a:p>
        </p:txBody>
      </p:sp>
      <p:pic>
        <p:nvPicPr>
          <p:cNvPr id="6146" name="Picture 2" descr="http://www.scheveningen1813-2013.nl/strandschilders/16001700/ormea/1scheveningen5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90" y="1359675"/>
            <a:ext cx="3461097" cy="2859960"/>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p:cNvSpPr txBox="1"/>
          <p:nvPr/>
        </p:nvSpPr>
        <p:spPr>
          <a:xfrm>
            <a:off x="78836" y="574734"/>
            <a:ext cx="8421935" cy="1046440"/>
          </a:xfrm>
          <a:prstGeom prst="rect">
            <a:avLst/>
          </a:prstGeom>
          <a:noFill/>
        </p:spPr>
        <p:txBody>
          <a:bodyPr wrap="square" rtlCol="0">
            <a:spAutoFit/>
          </a:bodyPr>
          <a:lstStyle/>
          <a:p>
            <a:r>
              <a:rPr lang="nl-NL" sz="1600" b="1" dirty="0">
                <a:solidFill>
                  <a:srgbClr val="FFFF00"/>
                </a:solidFill>
              </a:rPr>
              <a:t>Het zeegezicht: </a:t>
            </a:r>
            <a:br>
              <a:rPr lang="nl-NL" sz="1600" b="1" dirty="0">
                <a:solidFill>
                  <a:srgbClr val="FFFF00"/>
                </a:solidFill>
              </a:rPr>
            </a:br>
            <a:r>
              <a:rPr lang="nl-NL" sz="1600" dirty="0"/>
              <a:t>bloedige zeeslagen, woeste zee, bron van bestaan.</a:t>
            </a:r>
            <a:br>
              <a:rPr lang="nl-NL" sz="1600" dirty="0"/>
            </a:br>
            <a:r>
              <a:rPr lang="nl-NL" sz="1400" dirty="0"/>
              <a:t>Handel (VOC), marine en visserij.</a:t>
            </a:r>
            <a:br>
              <a:rPr lang="nl-NL" sz="1400" dirty="0"/>
            </a:br>
            <a:endParaRPr lang="nl-NL" sz="1400" dirty="0"/>
          </a:p>
        </p:txBody>
      </p:sp>
      <p:sp>
        <p:nvSpPr>
          <p:cNvPr id="26" name="Text Box 9"/>
          <p:cNvSpPr txBox="1">
            <a:spLocks noChangeArrowheads="1"/>
          </p:cNvSpPr>
          <p:nvPr/>
        </p:nvSpPr>
        <p:spPr bwMode="auto">
          <a:xfrm>
            <a:off x="149195" y="1417147"/>
            <a:ext cx="3312624" cy="507831"/>
          </a:xfrm>
          <a:prstGeom prst="rect">
            <a:avLst/>
          </a:prstGeom>
          <a:noFill/>
          <a:ln w="9525">
            <a:noFill/>
            <a:miter lim="800000"/>
            <a:headEnd/>
            <a:tailEnd/>
          </a:ln>
        </p:spPr>
        <p:txBody>
          <a:bodyPr wrap="square">
            <a:spAutoFit/>
          </a:bodyPr>
          <a:lstStyle/>
          <a:p>
            <a:r>
              <a:rPr lang="nl-NL" sz="900" dirty="0">
                <a:solidFill>
                  <a:schemeClr val="tx1"/>
                </a:solidFill>
              </a:rPr>
              <a:t>Marcus (zeeachtergrond)  en Willem (visstilleven) Ormea, ‘Gezicht van Strand en Zee, hebbende van vooren allerhande Zee- en Riviervisch’, 1628</a:t>
            </a:r>
          </a:p>
        </p:txBody>
      </p:sp>
    </p:spTree>
    <p:extLst>
      <p:ext uri="{BB962C8B-B14F-4D97-AF65-F5344CB8AC3E}">
        <p14:creationId xmlns:p14="http://schemas.microsoft.com/office/powerpoint/2010/main" val="18849118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5661248"/>
            <a:ext cx="9144000" cy="1196752"/>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5" name="Rectangle 1026"/>
          <p:cNvSpPr>
            <a:spLocks noGrp="1" noChangeArrowheads="1"/>
          </p:cNvSpPr>
          <p:nvPr>
            <p:ph type="title"/>
          </p:nvPr>
        </p:nvSpPr>
        <p:spPr>
          <a:xfrm>
            <a:off x="-1" y="93828"/>
            <a:ext cx="9078913" cy="457200"/>
          </a:xfrm>
        </p:spPr>
        <p:txBody>
          <a:bodyPr/>
          <a:lstStyle/>
          <a:p>
            <a:pPr algn="l" eaLnBrk="1" hangingPunct="1"/>
            <a:r>
              <a:rPr lang="nl-NL" sz="4000" dirty="0">
                <a:solidFill>
                  <a:srgbClr val="99FF99"/>
                </a:solidFill>
                <a:latin typeface="Arial Unicode MS" pitchFamily="34" charset="-128"/>
              </a:rPr>
              <a:t> </a:t>
            </a:r>
            <a:r>
              <a:rPr lang="nl-NL" sz="4000" dirty="0">
                <a:solidFill>
                  <a:srgbClr val="00FF00"/>
                </a:solidFill>
                <a:latin typeface="Arial Unicode MS" pitchFamily="34" charset="-128"/>
              </a:rPr>
              <a:t>S</a:t>
            </a:r>
            <a:r>
              <a:rPr lang="nl-NL" sz="3600" dirty="0">
                <a:solidFill>
                  <a:srgbClr val="00FF00"/>
                </a:solidFill>
                <a:latin typeface="Arial Unicode MS" pitchFamily="34" charset="-128"/>
              </a:rPr>
              <a:t>childerkunst:</a:t>
            </a:r>
            <a:r>
              <a:rPr lang="nl-NL" sz="4000" dirty="0">
                <a:solidFill>
                  <a:srgbClr val="00FF00"/>
                </a:solidFill>
                <a:latin typeface="Arial Unicode MS" pitchFamily="34" charset="-128"/>
              </a:rPr>
              <a:t> </a:t>
            </a:r>
            <a:r>
              <a:rPr lang="nl-NL" sz="1600" dirty="0">
                <a:solidFill>
                  <a:srgbClr val="00FF00"/>
                </a:solidFill>
                <a:latin typeface="Arial Unicode MS" pitchFamily="34" charset="-128"/>
              </a:rPr>
              <a:t>genrestuk, portret, stilleven, landschap, </a:t>
            </a:r>
            <a:r>
              <a:rPr lang="nl-NL" sz="2000" dirty="0">
                <a:solidFill>
                  <a:srgbClr val="FFFF00"/>
                </a:solidFill>
                <a:latin typeface="Arial Unicode MS" pitchFamily="34" charset="-128"/>
              </a:rPr>
              <a:t>historiestuk.</a:t>
            </a:r>
          </a:p>
        </p:txBody>
      </p:sp>
      <p:sp>
        <p:nvSpPr>
          <p:cNvPr id="21" name="Text Box 14"/>
          <p:cNvSpPr txBox="1">
            <a:spLocks noChangeArrowheads="1"/>
          </p:cNvSpPr>
          <p:nvPr/>
        </p:nvSpPr>
        <p:spPr bwMode="auto">
          <a:xfrm>
            <a:off x="7232763" y="2226832"/>
            <a:ext cx="1403350" cy="230187"/>
          </a:xfrm>
          <a:prstGeom prst="rect">
            <a:avLst/>
          </a:prstGeom>
          <a:noFill/>
          <a:ln w="9525">
            <a:noFill/>
            <a:miter lim="800000"/>
            <a:headEnd/>
            <a:tailEnd/>
          </a:ln>
        </p:spPr>
        <p:txBody>
          <a:bodyPr wrap="none">
            <a:spAutoFit/>
          </a:bodyPr>
          <a:lstStyle/>
          <a:p>
            <a:r>
              <a:rPr lang="nl-NL" sz="900" dirty="0">
                <a:solidFill>
                  <a:schemeClr val="tx1"/>
                </a:solidFill>
              </a:rPr>
              <a:t>Avercamp: ijslandschap</a:t>
            </a:r>
          </a:p>
        </p:txBody>
      </p:sp>
      <p:sp>
        <p:nvSpPr>
          <p:cNvPr id="2" name="Tekstvak 1"/>
          <p:cNvSpPr txBox="1"/>
          <p:nvPr/>
        </p:nvSpPr>
        <p:spPr>
          <a:xfrm>
            <a:off x="179512" y="620688"/>
            <a:ext cx="8899400" cy="1384995"/>
          </a:xfrm>
          <a:prstGeom prst="rect">
            <a:avLst/>
          </a:prstGeom>
          <a:noFill/>
        </p:spPr>
        <p:txBody>
          <a:bodyPr wrap="square" rtlCol="0">
            <a:spAutoFit/>
          </a:bodyPr>
          <a:lstStyle/>
          <a:p>
            <a:r>
              <a:rPr lang="nl-NL" sz="1400" dirty="0"/>
              <a:t>Schilderijen met voorstellingen uit de bijbel, geschiedenis of de mythologie, verhalen uit de Griekse en Romeinse tijd worden historiestukken genoemd. De kunstenaar moest van alle markten thuis zijn en zowel goed mensen kunnen schilderen als landschappen. Bovendien moest hij de fantasie hebben om een verhaal uit te kunnen beelden. Historieschilderkunst is de moeilijkste van de vijf specialisaties en stond daarom het hoogst in aanzien. Het gaat meestal om een schilderij van een relatief groot formaat, waarop meerdere figuren zijn afgebeeld. Oriëntatie op Italië: Zij maakten er een </a:t>
            </a:r>
            <a:r>
              <a:rPr lang="nl-NL" sz="1400" b="1" i="1" dirty="0"/>
              <a:t>grand tour</a:t>
            </a:r>
            <a:r>
              <a:rPr lang="nl-NL" sz="1400" dirty="0"/>
              <a:t> om hun opleiding te voltooien.</a:t>
            </a:r>
          </a:p>
        </p:txBody>
      </p:sp>
      <p:pic>
        <p:nvPicPr>
          <p:cNvPr id="4100" name="Picture 4" descr="Jan Steen, Mozes en de kroon van de far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087511"/>
            <a:ext cx="4579248" cy="4579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041"/>
          <p:cNvSpPr txBox="1">
            <a:spLocks noChangeArrowheads="1"/>
          </p:cNvSpPr>
          <p:nvPr/>
        </p:nvSpPr>
        <p:spPr bwMode="auto">
          <a:xfrm>
            <a:off x="323528" y="6432826"/>
            <a:ext cx="2935419" cy="230832"/>
          </a:xfrm>
          <a:prstGeom prst="rect">
            <a:avLst/>
          </a:prstGeom>
          <a:noFill/>
          <a:ln w="9525">
            <a:noFill/>
            <a:miter lim="800000"/>
            <a:headEnd/>
            <a:tailEnd/>
          </a:ln>
        </p:spPr>
        <p:txBody>
          <a:bodyPr wrap="none">
            <a:spAutoFit/>
          </a:bodyPr>
          <a:lstStyle/>
          <a:p>
            <a:r>
              <a:rPr lang="nl-NL" sz="900" dirty="0"/>
              <a:t>Jan Steen, Mozes en de kroon van de farao, c. 1670</a:t>
            </a:r>
            <a:r>
              <a:rPr lang="nl-NL" sz="900" dirty="0">
                <a:latin typeface="Times New Roman" pitchFamily="18" charset="0"/>
              </a:rPr>
              <a:t>’</a:t>
            </a:r>
            <a:endParaRPr lang="nl-NL" sz="900" dirty="0"/>
          </a:p>
        </p:txBody>
      </p:sp>
      <p:pic>
        <p:nvPicPr>
          <p:cNvPr id="3074" name="Picture 2" descr="http://upload.wikimedia.org/wikipedia/commons/6/63/Lastman_Odysseus_and_Nausica%C3%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270" y="2087511"/>
            <a:ext cx="4017488" cy="31416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041"/>
          <p:cNvSpPr txBox="1">
            <a:spLocks noChangeArrowheads="1"/>
          </p:cNvSpPr>
          <p:nvPr/>
        </p:nvSpPr>
        <p:spPr bwMode="auto">
          <a:xfrm>
            <a:off x="4884733" y="5210142"/>
            <a:ext cx="4027022" cy="1569660"/>
          </a:xfrm>
          <a:prstGeom prst="rect">
            <a:avLst/>
          </a:prstGeom>
          <a:noFill/>
          <a:ln w="9525">
            <a:noFill/>
            <a:miter lim="800000"/>
            <a:headEnd/>
            <a:tailEnd/>
          </a:ln>
        </p:spPr>
        <p:txBody>
          <a:bodyPr wrap="square">
            <a:spAutoFit/>
          </a:bodyPr>
          <a:lstStyle/>
          <a:p>
            <a:r>
              <a:rPr lang="nl-NL" sz="900" dirty="0"/>
              <a:t>Pieter Lastman, ‘Odysseus en Nausicaa’, 1619</a:t>
            </a:r>
            <a:br>
              <a:rPr lang="nl-NL" sz="900" dirty="0"/>
            </a:br>
            <a:br>
              <a:rPr lang="nl-NL" sz="900" dirty="0"/>
            </a:br>
            <a:r>
              <a:rPr lang="nl-NL" sz="1200" dirty="0"/>
              <a:t>Historisch verantwoord realisme.</a:t>
            </a:r>
            <a:br>
              <a:rPr lang="nl-NL" sz="1200" dirty="0"/>
            </a:br>
            <a:r>
              <a:rPr lang="nl-NL" sz="1100" dirty="0"/>
              <a:t>Afnemers van historiestukken waren </a:t>
            </a:r>
            <a:r>
              <a:rPr lang="nl-NL" sz="1100" b="1" dirty="0"/>
              <a:t>humanistisch ingestelde intellectuelen</a:t>
            </a:r>
            <a:r>
              <a:rPr lang="nl-NL" sz="1100" dirty="0"/>
              <a:t> met belangstelling voor geschiedenis en literatuur. Rembrandt en Lievens werden opgeleid in de historische schilderkunst bij Pieter Lastman. Via Constantijn Huygens werden zij voorgesteld aan het Haagse hof, wat hun grote roem bezorgde.</a:t>
            </a:r>
          </a:p>
        </p:txBody>
      </p:sp>
    </p:spTree>
    <p:extLst>
      <p:ext uri="{BB962C8B-B14F-4D97-AF65-F5344CB8AC3E}">
        <p14:creationId xmlns:p14="http://schemas.microsoft.com/office/powerpoint/2010/main" val="29878962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5" name="Rectangle 1026"/>
          <p:cNvSpPr>
            <a:spLocks noGrp="1" noChangeArrowheads="1"/>
          </p:cNvSpPr>
          <p:nvPr>
            <p:ph type="title"/>
          </p:nvPr>
        </p:nvSpPr>
        <p:spPr>
          <a:xfrm>
            <a:off x="0" y="87149"/>
            <a:ext cx="9078913" cy="457200"/>
          </a:xfrm>
        </p:spPr>
        <p:txBody>
          <a:bodyPr/>
          <a:lstStyle/>
          <a:p>
            <a:pPr algn="l" eaLnBrk="1" hangingPunct="1"/>
            <a:r>
              <a:rPr lang="nl-NL" sz="4000" dirty="0">
                <a:solidFill>
                  <a:srgbClr val="99FF99"/>
                </a:solidFill>
                <a:latin typeface="Arial Unicode MS" pitchFamily="34" charset="-128"/>
              </a:rPr>
              <a:t> </a:t>
            </a:r>
            <a:r>
              <a:rPr lang="nl-NL" sz="4000" dirty="0">
                <a:solidFill>
                  <a:srgbClr val="00FF00"/>
                </a:solidFill>
                <a:latin typeface="Arial Unicode MS" pitchFamily="34" charset="-128"/>
              </a:rPr>
              <a:t>S</a:t>
            </a:r>
            <a:r>
              <a:rPr lang="nl-NL" sz="3600" dirty="0">
                <a:solidFill>
                  <a:srgbClr val="00FF00"/>
                </a:solidFill>
                <a:latin typeface="Arial Unicode MS" pitchFamily="34" charset="-128"/>
              </a:rPr>
              <a:t>childerkunst</a:t>
            </a:r>
            <a:r>
              <a:rPr lang="nl-NL" sz="3600" dirty="0">
                <a:solidFill>
                  <a:srgbClr val="99FF99"/>
                </a:solidFill>
                <a:latin typeface="Arial Unicode MS" pitchFamily="34" charset="-128"/>
              </a:rPr>
              <a:t>:</a:t>
            </a:r>
            <a:r>
              <a:rPr lang="nl-NL" sz="4000" dirty="0">
                <a:solidFill>
                  <a:srgbClr val="99FF99"/>
                </a:solidFill>
                <a:latin typeface="Arial Unicode MS" pitchFamily="34" charset="-128"/>
              </a:rPr>
              <a:t> </a:t>
            </a:r>
            <a:r>
              <a:rPr lang="nl-NL" sz="1600" dirty="0">
                <a:solidFill>
                  <a:srgbClr val="00FF00"/>
                </a:solidFill>
                <a:latin typeface="Arial Unicode MS" pitchFamily="34" charset="-128"/>
              </a:rPr>
              <a:t>genrestuk,</a:t>
            </a:r>
            <a:r>
              <a:rPr lang="nl-NL" sz="1600" dirty="0">
                <a:solidFill>
                  <a:srgbClr val="FFFF00"/>
                </a:solidFill>
                <a:latin typeface="Arial Unicode MS" pitchFamily="34" charset="-128"/>
              </a:rPr>
              <a:t> </a:t>
            </a:r>
            <a:r>
              <a:rPr lang="nl-NL" sz="2000" dirty="0">
                <a:solidFill>
                  <a:srgbClr val="FFFF00"/>
                </a:solidFill>
                <a:latin typeface="Arial Unicode MS" pitchFamily="34" charset="-128"/>
              </a:rPr>
              <a:t>portret</a:t>
            </a:r>
            <a:r>
              <a:rPr lang="nl-NL" sz="1600" dirty="0">
                <a:solidFill>
                  <a:srgbClr val="FFFF00"/>
                </a:solidFill>
                <a:latin typeface="Arial Unicode MS" pitchFamily="34" charset="-128"/>
              </a:rPr>
              <a:t>,</a:t>
            </a:r>
            <a:r>
              <a:rPr lang="nl-NL" sz="1600" dirty="0">
                <a:solidFill>
                  <a:srgbClr val="99FF99"/>
                </a:solidFill>
                <a:latin typeface="Arial Unicode MS" pitchFamily="34" charset="-128"/>
              </a:rPr>
              <a:t> </a:t>
            </a:r>
            <a:r>
              <a:rPr lang="nl-NL" sz="1600" dirty="0">
                <a:solidFill>
                  <a:srgbClr val="00FF00"/>
                </a:solidFill>
                <a:latin typeface="Arial Unicode MS" pitchFamily="34" charset="-128"/>
              </a:rPr>
              <a:t>stilleven</a:t>
            </a:r>
            <a:r>
              <a:rPr lang="nl-NL" sz="1600" dirty="0">
                <a:solidFill>
                  <a:srgbClr val="99FF99"/>
                </a:solidFill>
                <a:latin typeface="Arial Unicode MS" pitchFamily="34" charset="-128"/>
              </a:rPr>
              <a:t>, </a:t>
            </a:r>
            <a:r>
              <a:rPr lang="nl-NL" sz="1600" dirty="0">
                <a:solidFill>
                  <a:srgbClr val="00FF00"/>
                </a:solidFill>
                <a:latin typeface="Arial Unicode MS" pitchFamily="34" charset="-128"/>
              </a:rPr>
              <a:t>landschap</a:t>
            </a:r>
            <a:r>
              <a:rPr lang="nl-NL" sz="1600" dirty="0">
                <a:solidFill>
                  <a:srgbClr val="FFFF00"/>
                </a:solidFill>
                <a:latin typeface="Arial Unicode MS" pitchFamily="34" charset="-128"/>
              </a:rPr>
              <a:t>, </a:t>
            </a:r>
            <a:r>
              <a:rPr lang="nl-NL" sz="1600" dirty="0">
                <a:solidFill>
                  <a:srgbClr val="00FF00"/>
                </a:solidFill>
                <a:latin typeface="Arial Unicode MS" pitchFamily="34" charset="-128"/>
              </a:rPr>
              <a:t>historiestuk.</a:t>
            </a:r>
          </a:p>
        </p:txBody>
      </p:sp>
      <p:sp>
        <p:nvSpPr>
          <p:cNvPr id="21" name="Text Box 14"/>
          <p:cNvSpPr txBox="1">
            <a:spLocks noChangeArrowheads="1"/>
          </p:cNvSpPr>
          <p:nvPr/>
        </p:nvSpPr>
        <p:spPr bwMode="auto">
          <a:xfrm>
            <a:off x="7232763" y="2226832"/>
            <a:ext cx="1403350" cy="230187"/>
          </a:xfrm>
          <a:prstGeom prst="rect">
            <a:avLst/>
          </a:prstGeom>
          <a:noFill/>
          <a:ln w="9525">
            <a:noFill/>
            <a:miter lim="800000"/>
            <a:headEnd/>
            <a:tailEnd/>
          </a:ln>
        </p:spPr>
        <p:txBody>
          <a:bodyPr wrap="none">
            <a:spAutoFit/>
          </a:bodyPr>
          <a:lstStyle/>
          <a:p>
            <a:r>
              <a:rPr lang="nl-NL" sz="900" dirty="0">
                <a:solidFill>
                  <a:schemeClr val="tx1"/>
                </a:solidFill>
              </a:rPr>
              <a:t>Avercamp: ijslandschap</a:t>
            </a:r>
          </a:p>
        </p:txBody>
      </p:sp>
      <p:sp>
        <p:nvSpPr>
          <p:cNvPr id="2" name="Tekstvak 1"/>
          <p:cNvSpPr txBox="1"/>
          <p:nvPr/>
        </p:nvSpPr>
        <p:spPr>
          <a:xfrm>
            <a:off x="113584" y="625985"/>
            <a:ext cx="8525076" cy="1138773"/>
          </a:xfrm>
          <a:prstGeom prst="rect">
            <a:avLst/>
          </a:prstGeom>
          <a:noFill/>
        </p:spPr>
        <p:txBody>
          <a:bodyPr wrap="square" rtlCol="0">
            <a:spAutoFit/>
          </a:bodyPr>
          <a:lstStyle/>
          <a:p>
            <a:r>
              <a:rPr lang="nl-NL" sz="2000" dirty="0"/>
              <a:t>Een lucratieve bezigheid.</a:t>
            </a:r>
            <a:endParaRPr lang="nl-NL" sz="2000" dirty="0">
              <a:solidFill>
                <a:srgbClr val="FFFF00"/>
              </a:solidFill>
            </a:endParaRPr>
          </a:p>
          <a:p>
            <a:r>
              <a:rPr lang="nl-NL" sz="1600" dirty="0"/>
              <a:t> * Waardigheid</a:t>
            </a:r>
            <a:br>
              <a:rPr lang="nl-NL" sz="1600" dirty="0"/>
            </a:br>
            <a:r>
              <a:rPr lang="nl-NL" sz="1600" dirty="0"/>
              <a:t> * ‘Protestantse’ eenvoud</a:t>
            </a:r>
            <a:br>
              <a:rPr lang="nl-NL" sz="1600" dirty="0"/>
            </a:br>
            <a:r>
              <a:rPr lang="nl-NL" sz="1600" dirty="0"/>
              <a:t> * Beroep en sociale status</a:t>
            </a:r>
          </a:p>
        </p:txBody>
      </p:sp>
      <p:pic>
        <p:nvPicPr>
          <p:cNvPr id="1030" name="Picture 6" descr="http://bartholomeusvanderhelst.files.wordpress.com/2010/10/07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856" y="743328"/>
            <a:ext cx="2266259" cy="28140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artholomeusvanderhelst.files.wordpress.com/2010/01/1655ca_01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2714" y="715211"/>
            <a:ext cx="2446198" cy="28421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artrenewal.org/artwork/894/3894/27962/portrait_of_a_woman-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5814" y="3647794"/>
            <a:ext cx="2353097" cy="286749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041"/>
          <p:cNvSpPr txBox="1">
            <a:spLocks noChangeArrowheads="1"/>
          </p:cNvSpPr>
          <p:nvPr/>
        </p:nvSpPr>
        <p:spPr bwMode="auto">
          <a:xfrm>
            <a:off x="5902374" y="3236032"/>
            <a:ext cx="1646605" cy="230832"/>
          </a:xfrm>
          <a:prstGeom prst="rect">
            <a:avLst/>
          </a:prstGeom>
          <a:noFill/>
          <a:ln w="9525">
            <a:noFill/>
            <a:miter lim="800000"/>
            <a:headEnd/>
            <a:tailEnd/>
          </a:ln>
        </p:spPr>
        <p:txBody>
          <a:bodyPr wrap="none">
            <a:spAutoFit/>
          </a:bodyPr>
          <a:lstStyle/>
          <a:p>
            <a:r>
              <a:rPr lang="nl-NL" sz="900" dirty="0"/>
              <a:t>Barthomoleus van der Helst</a:t>
            </a:r>
          </a:p>
        </p:txBody>
      </p:sp>
      <p:pic>
        <p:nvPicPr>
          <p:cNvPr id="1036" name="Picture 12" descr="http://upload.wikimedia.org/wikipedia/commons/thumb/8/85/Johannes_Cornelisz._Verspronck_-_Portret_van_een_meisje_in_het_blauw_-_Google_Art_Project.jpg/220px-Johannes_Cornelisz._Verspronck_-_Portret_van_een_meisje_in_het_blauw_-_Google_Art_Projec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3323" y="3662968"/>
            <a:ext cx="2298574" cy="28523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041"/>
          <p:cNvSpPr txBox="1">
            <a:spLocks noChangeArrowheads="1"/>
          </p:cNvSpPr>
          <p:nvPr/>
        </p:nvSpPr>
        <p:spPr bwMode="auto">
          <a:xfrm>
            <a:off x="5902374" y="6507200"/>
            <a:ext cx="1915909" cy="230832"/>
          </a:xfrm>
          <a:prstGeom prst="rect">
            <a:avLst/>
          </a:prstGeom>
          <a:noFill/>
          <a:ln w="9525">
            <a:noFill/>
            <a:miter lim="800000"/>
            <a:headEnd/>
            <a:tailEnd/>
          </a:ln>
        </p:spPr>
        <p:txBody>
          <a:bodyPr wrap="none">
            <a:spAutoFit/>
          </a:bodyPr>
          <a:lstStyle/>
          <a:p>
            <a:r>
              <a:rPr lang="nl-NL" sz="900" dirty="0"/>
              <a:t>Johannes Cornelisz. Verspronck</a:t>
            </a:r>
          </a:p>
        </p:txBody>
      </p:sp>
      <p:pic>
        <p:nvPicPr>
          <p:cNvPr id="25" name="Picture 2" descr="http://www.rijksmuseum.nl/images/aria/sk/z/sk-a-4885.z?leftcoulisse"/>
          <p:cNvPicPr>
            <a:picLocks noChangeAspect="1" noChangeArrowheads="1"/>
          </p:cNvPicPr>
          <p:nvPr/>
        </p:nvPicPr>
        <p:blipFill>
          <a:blip r:embed="rId6" cstate="print"/>
          <a:srcRect/>
          <a:stretch>
            <a:fillRect/>
          </a:stretch>
        </p:blipFill>
        <p:spPr bwMode="auto">
          <a:xfrm>
            <a:off x="212074" y="1796875"/>
            <a:ext cx="3954360" cy="4954978"/>
          </a:xfrm>
          <a:prstGeom prst="rect">
            <a:avLst/>
          </a:prstGeom>
          <a:noFill/>
        </p:spPr>
      </p:pic>
    </p:spTree>
    <p:extLst>
      <p:ext uri="{BB962C8B-B14F-4D97-AF65-F5344CB8AC3E}">
        <p14:creationId xmlns:p14="http://schemas.microsoft.com/office/powerpoint/2010/main" val="8370689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5" name="Rectangle 1026"/>
          <p:cNvSpPr>
            <a:spLocks noGrp="1" noChangeArrowheads="1"/>
          </p:cNvSpPr>
          <p:nvPr>
            <p:ph type="title"/>
          </p:nvPr>
        </p:nvSpPr>
        <p:spPr>
          <a:xfrm>
            <a:off x="51835" y="98476"/>
            <a:ext cx="9078913" cy="457200"/>
          </a:xfrm>
        </p:spPr>
        <p:txBody>
          <a:bodyPr/>
          <a:lstStyle/>
          <a:p>
            <a:pPr algn="l" eaLnBrk="1" hangingPunct="1"/>
            <a:r>
              <a:rPr lang="nl-NL" sz="4000" dirty="0">
                <a:solidFill>
                  <a:srgbClr val="99FF99"/>
                </a:solidFill>
                <a:latin typeface="Arial Unicode MS" pitchFamily="34" charset="-128"/>
              </a:rPr>
              <a:t> </a:t>
            </a:r>
            <a:r>
              <a:rPr lang="nl-NL" sz="4000" dirty="0">
                <a:solidFill>
                  <a:srgbClr val="00FF00"/>
                </a:solidFill>
                <a:latin typeface="Arial Unicode MS" pitchFamily="34" charset="-128"/>
              </a:rPr>
              <a:t>S</a:t>
            </a:r>
            <a:r>
              <a:rPr lang="nl-NL" sz="3600" dirty="0">
                <a:solidFill>
                  <a:srgbClr val="00FF00"/>
                </a:solidFill>
                <a:latin typeface="Arial Unicode MS" pitchFamily="34" charset="-128"/>
              </a:rPr>
              <a:t>childerkunst:</a:t>
            </a:r>
            <a:r>
              <a:rPr lang="nl-NL" sz="4000" dirty="0">
                <a:solidFill>
                  <a:srgbClr val="00FF00"/>
                </a:solidFill>
                <a:latin typeface="Arial Unicode MS" pitchFamily="34" charset="-128"/>
              </a:rPr>
              <a:t> Italië als voorbeeld</a:t>
            </a:r>
            <a:endParaRPr lang="nl-NL" sz="1600" dirty="0">
              <a:solidFill>
                <a:srgbClr val="00FF00"/>
              </a:solidFill>
              <a:latin typeface="Arial Unicode MS" pitchFamily="34" charset="-128"/>
            </a:endParaRPr>
          </a:p>
        </p:txBody>
      </p:sp>
      <p:sp>
        <p:nvSpPr>
          <p:cNvPr id="21" name="Text Box 14"/>
          <p:cNvSpPr txBox="1">
            <a:spLocks noChangeArrowheads="1"/>
          </p:cNvSpPr>
          <p:nvPr/>
        </p:nvSpPr>
        <p:spPr bwMode="auto">
          <a:xfrm>
            <a:off x="7232763" y="2226832"/>
            <a:ext cx="1403350" cy="230187"/>
          </a:xfrm>
          <a:prstGeom prst="rect">
            <a:avLst/>
          </a:prstGeom>
          <a:noFill/>
          <a:ln w="9525">
            <a:noFill/>
            <a:miter lim="800000"/>
            <a:headEnd/>
            <a:tailEnd/>
          </a:ln>
        </p:spPr>
        <p:txBody>
          <a:bodyPr wrap="none">
            <a:spAutoFit/>
          </a:bodyPr>
          <a:lstStyle/>
          <a:p>
            <a:r>
              <a:rPr lang="nl-NL" sz="900" dirty="0">
                <a:solidFill>
                  <a:schemeClr val="tx1"/>
                </a:solidFill>
              </a:rPr>
              <a:t>Avercamp: ijslandschap</a:t>
            </a:r>
          </a:p>
        </p:txBody>
      </p:sp>
      <p:sp>
        <p:nvSpPr>
          <p:cNvPr id="2" name="Tekstvak 1"/>
          <p:cNvSpPr txBox="1"/>
          <p:nvPr/>
        </p:nvSpPr>
        <p:spPr>
          <a:xfrm>
            <a:off x="179512" y="620688"/>
            <a:ext cx="8525076" cy="1384995"/>
          </a:xfrm>
          <a:prstGeom prst="rect">
            <a:avLst/>
          </a:prstGeom>
          <a:noFill/>
        </p:spPr>
        <p:txBody>
          <a:bodyPr wrap="square" rtlCol="0">
            <a:spAutoFit/>
          </a:bodyPr>
          <a:lstStyle/>
          <a:p>
            <a:r>
              <a:rPr lang="nl-NL" sz="1400" dirty="0"/>
              <a:t>Jonge (m.n. historie)schilders in opleiding gaan op studiereis naar Italië: ‘</a:t>
            </a:r>
            <a:r>
              <a:rPr lang="nl-NL" sz="1400" b="1" dirty="0"/>
              <a:t>Italianisanten’ </a:t>
            </a:r>
            <a:r>
              <a:rPr lang="nl-NL" sz="1400" dirty="0"/>
              <a:t>genoemd</a:t>
            </a:r>
          </a:p>
          <a:p>
            <a:r>
              <a:rPr lang="nl-NL" sz="1400" b="1" dirty="0">
                <a:solidFill>
                  <a:srgbClr val="FF0000"/>
                </a:solidFill>
              </a:rPr>
              <a:t>Gerard van Honthorst  </a:t>
            </a:r>
            <a:r>
              <a:rPr lang="nl-NL" sz="1400" dirty="0"/>
              <a:t>en</a:t>
            </a:r>
            <a:r>
              <a:rPr lang="nl-NL" sz="1400" b="1" dirty="0">
                <a:solidFill>
                  <a:srgbClr val="FF0000"/>
                </a:solidFill>
              </a:rPr>
              <a:t> Hendrick ter Brugghen </a:t>
            </a:r>
            <a:r>
              <a:rPr lang="nl-NL" sz="1400" dirty="0"/>
              <a:t>zijn zulke Rome-gangers, ‘</a:t>
            </a:r>
            <a:r>
              <a:rPr lang="nl-NL" sz="1400" b="1" dirty="0"/>
              <a:t>Caravaggisten</a:t>
            </a:r>
            <a:r>
              <a:rPr lang="nl-NL" sz="1400" dirty="0"/>
              <a:t>’, uit het Katholieke Utrecht. Evenals Rembrandt schilderen zij naast wereldse ook religieuze thema’s.</a:t>
            </a:r>
            <a:br>
              <a:rPr lang="nl-NL" sz="1400" dirty="0"/>
            </a:br>
            <a:r>
              <a:rPr lang="nl-NL" sz="1400" dirty="0"/>
              <a:t>schildert. De  Klassieke en Bijbelse onderwerpen van Caravaggio in realistische stijl worden gekenmerkt door een sterk licht/donker effect (clair-obscur)( vergl.Rembrandt)</a:t>
            </a:r>
            <a:br>
              <a:rPr lang="nl-NL" sz="1400" dirty="0"/>
            </a:br>
            <a:endParaRPr lang="nl-NL" sz="1400" dirty="0"/>
          </a:p>
        </p:txBody>
      </p:sp>
      <p:pic>
        <p:nvPicPr>
          <p:cNvPr id="2050" name="Picture 2" descr="Hendrick_ter_Brugghen_-_The_calling_of_Saint_Matthew_-_Google_Art_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678" y="1800903"/>
            <a:ext cx="6552328" cy="490400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2635247" y="6427913"/>
            <a:ext cx="2627642" cy="230832"/>
          </a:xfrm>
          <a:prstGeom prst="rect">
            <a:avLst/>
          </a:prstGeom>
          <a:noFill/>
        </p:spPr>
        <p:txBody>
          <a:bodyPr wrap="none" rtlCol="0">
            <a:spAutoFit/>
          </a:bodyPr>
          <a:lstStyle/>
          <a:p>
            <a:r>
              <a:rPr lang="nl-NL" sz="900" dirty="0"/>
              <a:t>Ter Brugghen, ‘De Roeping van Matheus’, 1621</a:t>
            </a:r>
          </a:p>
        </p:txBody>
      </p:sp>
      <p:pic>
        <p:nvPicPr>
          <p:cNvPr id="2052" name="Picture 4" descr="http://arttattler.com/Images/Europe/Germany/Frankfurt/die%20Stadel/Caravaggio%20in%20Holland/Terbrugghen,-Madchen-mit-einem-Textblatt,-Bas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307" y="4170214"/>
            <a:ext cx="2104137" cy="2588188"/>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p:cNvSpPr txBox="1"/>
          <p:nvPr/>
        </p:nvSpPr>
        <p:spPr>
          <a:xfrm>
            <a:off x="179512" y="6518767"/>
            <a:ext cx="2037737" cy="230832"/>
          </a:xfrm>
          <a:prstGeom prst="rect">
            <a:avLst/>
          </a:prstGeom>
          <a:noFill/>
        </p:spPr>
        <p:txBody>
          <a:bodyPr wrap="none" rtlCol="0">
            <a:spAutoFit/>
          </a:bodyPr>
          <a:lstStyle/>
          <a:p>
            <a:r>
              <a:rPr lang="nl-NL" sz="900" dirty="0"/>
              <a:t>Ter Brugghen,’Lezend meisje’, 1628</a:t>
            </a:r>
          </a:p>
        </p:txBody>
      </p:sp>
      <p:pic>
        <p:nvPicPr>
          <p:cNvPr id="2054" name="Picture 6" descr="http://upload.wikimedia.org/wikipedia/commons/thumb/6/64/Boy_with_a_Basket_of_Fruit-Caravaggio_%281593%29.jpg/220px-Boy_with_a_Basket_of_Fruit-Caravaggio_%28159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26" y="1800903"/>
            <a:ext cx="2095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p:cNvSpPr txBox="1"/>
          <p:nvPr/>
        </p:nvSpPr>
        <p:spPr>
          <a:xfrm>
            <a:off x="164034" y="3950617"/>
            <a:ext cx="2294218" cy="230832"/>
          </a:xfrm>
          <a:prstGeom prst="rect">
            <a:avLst/>
          </a:prstGeom>
          <a:noFill/>
        </p:spPr>
        <p:txBody>
          <a:bodyPr wrap="none" rtlCol="0">
            <a:spAutoFit/>
          </a:bodyPr>
          <a:lstStyle/>
          <a:p>
            <a:r>
              <a:rPr lang="nl-NL" sz="900" dirty="0"/>
              <a:t>Caravaggio, ‘Jongen met fruitmand’ 1594</a:t>
            </a:r>
          </a:p>
        </p:txBody>
      </p:sp>
    </p:spTree>
    <p:extLst>
      <p:ext uri="{BB962C8B-B14F-4D97-AF65-F5344CB8AC3E}">
        <p14:creationId xmlns:p14="http://schemas.microsoft.com/office/powerpoint/2010/main" val="3808755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3075" name="Rectangle 2051"/>
          <p:cNvSpPr>
            <a:spLocks noGrp="1" noChangeArrowheads="1"/>
          </p:cNvSpPr>
          <p:nvPr>
            <p:ph type="title"/>
          </p:nvPr>
        </p:nvSpPr>
        <p:spPr>
          <a:xfrm>
            <a:off x="241299" y="116632"/>
            <a:ext cx="8686800" cy="457200"/>
          </a:xfrm>
        </p:spPr>
        <p:txBody>
          <a:bodyPr/>
          <a:lstStyle/>
          <a:p>
            <a:pPr eaLnBrk="1" hangingPunct="1"/>
            <a:r>
              <a:rPr lang="nl-NL" dirty="0">
                <a:solidFill>
                  <a:srgbClr val="FF33CC"/>
                </a:solidFill>
                <a:latin typeface="Arial Unicode MS" pitchFamily="34" charset="-128"/>
              </a:rPr>
              <a:t>Kunst voor de burger</a:t>
            </a:r>
          </a:p>
        </p:txBody>
      </p:sp>
      <p:sp>
        <p:nvSpPr>
          <p:cNvPr id="3076" name="Text Box 2052"/>
          <p:cNvSpPr txBox="1">
            <a:spLocks noChangeArrowheads="1"/>
          </p:cNvSpPr>
          <p:nvPr/>
        </p:nvSpPr>
        <p:spPr bwMode="auto">
          <a:xfrm>
            <a:off x="1" y="739552"/>
            <a:ext cx="9143999" cy="457200"/>
          </a:xfrm>
          <a:prstGeom prst="rect">
            <a:avLst/>
          </a:prstGeom>
          <a:solidFill>
            <a:srgbClr val="660033"/>
          </a:solidFill>
          <a:ln w="9525">
            <a:noFill/>
            <a:miter lim="800000"/>
            <a:headEnd/>
            <a:tailEnd/>
          </a:ln>
        </p:spPr>
        <p:txBody>
          <a:bodyPr wrap="square">
            <a:spAutoFit/>
          </a:bodyPr>
          <a:lstStyle/>
          <a:p>
            <a:pPr algn="ctr"/>
            <a:r>
              <a:rPr lang="nl-NL" sz="2400" dirty="0">
                <a:solidFill>
                  <a:srgbClr val="FF3300"/>
                </a:solidFill>
              </a:rPr>
              <a:t>Gouden eeuw in de Nederlanden</a:t>
            </a:r>
          </a:p>
        </p:txBody>
      </p:sp>
      <p:sp>
        <p:nvSpPr>
          <p:cNvPr id="11" name="Text Box 2053"/>
          <p:cNvSpPr txBox="1">
            <a:spLocks noChangeArrowheads="1"/>
          </p:cNvSpPr>
          <p:nvPr/>
        </p:nvSpPr>
        <p:spPr bwMode="auto">
          <a:xfrm>
            <a:off x="170705" y="1196752"/>
            <a:ext cx="8763000" cy="3046988"/>
          </a:xfrm>
          <a:prstGeom prst="rect">
            <a:avLst/>
          </a:prstGeom>
          <a:noFill/>
          <a:ln w="9525">
            <a:noFill/>
            <a:miter lim="800000"/>
            <a:headEnd/>
            <a:tailEnd/>
          </a:ln>
        </p:spPr>
        <p:txBody>
          <a:bodyPr>
            <a:spAutoFit/>
          </a:bodyPr>
          <a:lstStyle/>
          <a:p>
            <a:pPr algn="ctr"/>
            <a:r>
              <a:rPr lang="nl-NL" sz="2400" b="1" dirty="0">
                <a:solidFill>
                  <a:srgbClr val="FFFF00"/>
                </a:solidFill>
                <a:latin typeface="Gabriola" pitchFamily="82" charset="0"/>
              </a:rPr>
              <a:t>In de 16e eeuw is Spanje( katholiek) de baas over de zuidelijke en noordelijke Nederlanden. </a:t>
            </a:r>
            <a:br>
              <a:rPr lang="nl-NL" sz="2400" b="1" dirty="0">
                <a:solidFill>
                  <a:srgbClr val="FFFF00"/>
                </a:solidFill>
                <a:latin typeface="Gabriola" pitchFamily="82" charset="0"/>
              </a:rPr>
            </a:br>
            <a:r>
              <a:rPr lang="nl-NL" sz="2400" b="1" dirty="0">
                <a:solidFill>
                  <a:srgbClr val="FFFF00"/>
                </a:solidFill>
                <a:latin typeface="Gabriola" pitchFamily="82" charset="0"/>
              </a:rPr>
              <a:t>Vanaf 1572 steeds meer weerstand van protestantse burgers en edelen.</a:t>
            </a:r>
            <a:br>
              <a:rPr lang="nl-NL" sz="2400" b="1" dirty="0">
                <a:solidFill>
                  <a:srgbClr val="FFFF00"/>
                </a:solidFill>
                <a:latin typeface="Gabriola" pitchFamily="82" charset="0"/>
              </a:rPr>
            </a:br>
            <a:r>
              <a:rPr lang="nl-NL" sz="2400" b="1" dirty="0">
                <a:solidFill>
                  <a:srgbClr val="FFFF00"/>
                </a:solidFill>
                <a:latin typeface="Gabriola" pitchFamily="82" charset="0"/>
              </a:rPr>
              <a:t>Splitsing van de noordelijke zuidelijke Nederlanden.</a:t>
            </a:r>
          </a:p>
          <a:p>
            <a:pPr algn="ctr"/>
            <a:r>
              <a:rPr lang="nl-NL" sz="2400" b="1" dirty="0">
                <a:solidFill>
                  <a:srgbClr val="FFFF00"/>
                </a:solidFill>
                <a:latin typeface="Gabriola" pitchFamily="82" charset="0"/>
              </a:rPr>
              <a:t>Het vrije Amsterdam neemt de plaats van het bezette Antwerpen over.</a:t>
            </a:r>
          </a:p>
          <a:p>
            <a:pPr algn="ctr"/>
            <a:r>
              <a:rPr lang="nl-NL" sz="2400" b="1" dirty="0">
                <a:solidFill>
                  <a:srgbClr val="FFFF00"/>
                </a:solidFill>
                <a:latin typeface="Gabriola" pitchFamily="82" charset="0"/>
              </a:rPr>
              <a:t>In 1588 onafhankelijke calvinistische republiek in het noorden.</a:t>
            </a:r>
          </a:p>
          <a:p>
            <a:pPr algn="ctr"/>
            <a:r>
              <a:rPr lang="nl-NL" sz="2400" b="1" dirty="0">
                <a:solidFill>
                  <a:srgbClr val="FFFF00"/>
                </a:solidFill>
                <a:latin typeface="Gabriola" pitchFamily="82" charset="0"/>
              </a:rPr>
              <a:t>Veel vluchtelingen uit het zuiden m.n. handelslieden vluchten naar de republiek. </a:t>
            </a:r>
            <a:br>
              <a:rPr lang="nl-NL" sz="2400" b="1" dirty="0">
                <a:solidFill>
                  <a:srgbClr val="FFFF00"/>
                </a:solidFill>
                <a:latin typeface="Gabriola" pitchFamily="82" charset="0"/>
              </a:rPr>
            </a:br>
            <a:r>
              <a:rPr lang="nl-NL" sz="2400" b="1" dirty="0">
                <a:solidFill>
                  <a:srgbClr val="FFFF00"/>
                </a:solidFill>
                <a:latin typeface="Gabriola" pitchFamily="82" charset="0"/>
              </a:rPr>
              <a:t>Amsterdam groeit uit tot economisch centrum van de wereld. </a:t>
            </a:r>
            <a:br>
              <a:rPr lang="nl-NL" sz="2400" b="1" dirty="0">
                <a:solidFill>
                  <a:srgbClr val="FFFF00"/>
                </a:solidFill>
                <a:latin typeface="Gabriola" pitchFamily="82" charset="0"/>
              </a:rPr>
            </a:br>
            <a:r>
              <a:rPr lang="nl-NL" sz="2400" b="1" dirty="0">
                <a:solidFill>
                  <a:srgbClr val="FFFF00"/>
                </a:solidFill>
                <a:latin typeface="Gabriola" pitchFamily="82" charset="0"/>
              </a:rPr>
              <a:t>Einde 80-jarige oorlog in 1648, erkenning van de Republiek.</a:t>
            </a:r>
          </a:p>
        </p:txBody>
      </p:sp>
      <p:pic>
        <p:nvPicPr>
          <p:cNvPr id="1028" name="Picture 4" descr="http://www.armandsag.nl/resimler/80JarigeOorlo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6" y="4604881"/>
            <a:ext cx="2653308" cy="225311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bwMode="auto">
          <a:xfrm>
            <a:off x="197966" y="6634985"/>
            <a:ext cx="2653308" cy="22301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030" name="Picture 6" descr="http://img208.imageshack.us/img208/6374/hjhhju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6725" y="4604881"/>
            <a:ext cx="2331409" cy="20301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psimons.nl/stamboom/images/maastricht1578hogenbe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3600" y="4604882"/>
            <a:ext cx="3342164" cy="2030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 name="Rechthoek 15"/>
          <p:cNvSpPr/>
          <p:nvPr/>
        </p:nvSpPr>
        <p:spPr bwMode="auto">
          <a:xfrm>
            <a:off x="0" y="6158560"/>
            <a:ext cx="9144000" cy="69944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5" name="Rectangle 1026"/>
          <p:cNvSpPr>
            <a:spLocks noGrp="1" noChangeArrowheads="1"/>
          </p:cNvSpPr>
          <p:nvPr>
            <p:ph type="title"/>
          </p:nvPr>
        </p:nvSpPr>
        <p:spPr>
          <a:xfrm>
            <a:off x="51835" y="98476"/>
            <a:ext cx="9078913" cy="457200"/>
          </a:xfrm>
        </p:spPr>
        <p:txBody>
          <a:bodyPr/>
          <a:lstStyle/>
          <a:p>
            <a:pPr algn="l" eaLnBrk="1" hangingPunct="1"/>
            <a:r>
              <a:rPr lang="nl-NL" sz="4000" dirty="0">
                <a:solidFill>
                  <a:srgbClr val="99FF99"/>
                </a:solidFill>
                <a:latin typeface="Arial Unicode MS" pitchFamily="34" charset="-128"/>
              </a:rPr>
              <a:t> </a:t>
            </a:r>
            <a:r>
              <a:rPr lang="nl-NL" sz="4000" dirty="0">
                <a:solidFill>
                  <a:srgbClr val="00FF00"/>
                </a:solidFill>
                <a:latin typeface="Arial Unicode MS" pitchFamily="34" charset="-128"/>
              </a:rPr>
              <a:t>S</a:t>
            </a:r>
            <a:r>
              <a:rPr lang="nl-NL" sz="3600" dirty="0">
                <a:solidFill>
                  <a:srgbClr val="00FF00"/>
                </a:solidFill>
                <a:latin typeface="Arial Unicode MS" pitchFamily="34" charset="-128"/>
              </a:rPr>
              <a:t>childerkunst:</a:t>
            </a:r>
            <a:r>
              <a:rPr lang="nl-NL" sz="4000" dirty="0">
                <a:solidFill>
                  <a:srgbClr val="00FF00"/>
                </a:solidFill>
                <a:latin typeface="Arial Unicode MS" pitchFamily="34" charset="-128"/>
              </a:rPr>
              <a:t> Klassieke thema’s</a:t>
            </a:r>
            <a:endParaRPr lang="nl-NL" sz="1600" dirty="0">
              <a:solidFill>
                <a:srgbClr val="00FF00"/>
              </a:solidFill>
              <a:latin typeface="Arial Unicode MS" pitchFamily="34" charset="-128"/>
            </a:endParaRPr>
          </a:p>
        </p:txBody>
      </p:sp>
      <p:sp>
        <p:nvSpPr>
          <p:cNvPr id="2" name="Tekstvak 1"/>
          <p:cNvSpPr txBox="1"/>
          <p:nvPr/>
        </p:nvSpPr>
        <p:spPr>
          <a:xfrm>
            <a:off x="143508" y="685366"/>
            <a:ext cx="8856984" cy="1815882"/>
          </a:xfrm>
          <a:prstGeom prst="rect">
            <a:avLst/>
          </a:prstGeom>
          <a:noFill/>
        </p:spPr>
        <p:txBody>
          <a:bodyPr wrap="square" rtlCol="0">
            <a:spAutoFit/>
          </a:bodyPr>
          <a:lstStyle/>
          <a:p>
            <a:r>
              <a:rPr lang="nl-NL" sz="1400" dirty="0"/>
              <a:t>Het Classicisme is nog steeds populair. De klassieke verhalen - Homerus: Ilias en Odyssee , maar vooral de - bij iedereen, geletterd of niet, bekende - Metamorphoses van Ovidius (nu de ‘Schildersbijbel’ genoemd), zijn geschikt voor de schilderkunst. De schilder van mythologische onderwerpen kon hiermee aantonen dat hij kennis bezat over de Klassieke Oudheid en hij kon laten zien hoe goed hij het menselijk naakt kon afbeelden. Nu waren er twee soorten naakt: het erotische naakt en het historische naakt. Ondanks de protesten vanuit de Protestantse kerk zouden de ‘heidense’ verhalen uit de Klassieke Oudheid erg populair blijven in de 17e eeuw. Onder alle lagen van de bevolking werd genoten van de erotisch getinte naakten maar ook van de moraal erachter bv. bij ‘Icarus’ en ‘Het Parisoordeel’:hoogmoed komt ten val.</a:t>
            </a:r>
          </a:p>
        </p:txBody>
      </p:sp>
      <p:sp>
        <p:nvSpPr>
          <p:cNvPr id="18" name="Tekstvak 17"/>
          <p:cNvSpPr txBox="1"/>
          <p:nvPr/>
        </p:nvSpPr>
        <p:spPr>
          <a:xfrm>
            <a:off x="5940152" y="6260356"/>
            <a:ext cx="2820003" cy="246221"/>
          </a:xfrm>
          <a:prstGeom prst="rect">
            <a:avLst/>
          </a:prstGeom>
          <a:noFill/>
        </p:spPr>
        <p:txBody>
          <a:bodyPr wrap="none" rtlCol="0">
            <a:spAutoFit/>
          </a:bodyPr>
          <a:lstStyle/>
          <a:p>
            <a:r>
              <a:rPr lang="nl-NL" sz="1000" dirty="0"/>
              <a:t>Paulus Moreelse, Het oordeel van Paris 1631</a:t>
            </a:r>
          </a:p>
        </p:txBody>
      </p:sp>
      <p:pic>
        <p:nvPicPr>
          <p:cNvPr id="3078" name="Picture 6" descr="Moreelse Paulus The judgement of Paris 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531" y="2595715"/>
            <a:ext cx="7227502" cy="361375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143509" y="2651084"/>
            <a:ext cx="2340260" cy="3785652"/>
          </a:xfrm>
          <a:prstGeom prst="rect">
            <a:avLst/>
          </a:prstGeom>
          <a:noFill/>
        </p:spPr>
        <p:txBody>
          <a:bodyPr wrap="square" rtlCol="0">
            <a:spAutoFit/>
          </a:bodyPr>
          <a:lstStyle/>
          <a:p>
            <a:pPr marL="0" lvl="1"/>
            <a:r>
              <a:rPr lang="nl-NL" sz="1200" dirty="0">
                <a:solidFill>
                  <a:srgbClr val="FFFF00"/>
                </a:solidFill>
              </a:rPr>
              <a:t>De sterveling Paris, een Trojaanse koningszoon, krijgt van Jupiter de opdracht om te beoordelen wie van de drie godinnen, Venus, Juno en Minerva de mooiste is. Deze drie godinnen betwisten elkaar de gouden appel met het opschrift 'voor de schoonste', die door de godin van de twist werd geworpen tijdens een godenfeest ter ere van de bruiloft van Peleus en Thetis. Nadat zij voor Paris geparadeerd hebben en hem allerlei fraaie beloftes hebben gedaan, geeft hij de appel aan Venus. Zij had hem de schoonste vrouw ter wereld, de Griekse Helena, beloofd. </a:t>
            </a:r>
          </a:p>
        </p:txBody>
      </p:sp>
    </p:spTree>
    <p:extLst>
      <p:ext uri="{BB962C8B-B14F-4D97-AF65-F5344CB8AC3E}">
        <p14:creationId xmlns:p14="http://schemas.microsoft.com/office/powerpoint/2010/main" val="11828991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bwMode="auto">
          <a:xfrm>
            <a:off x="0" y="5896002"/>
            <a:ext cx="9144000" cy="961997"/>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038" name="Picture 14" descr="http://www.tukkersconnexion.com/standbeelden/eraso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001" y="2090087"/>
            <a:ext cx="2262990" cy="3405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5/5a/Praalgraf_in_de_kerk_van_Midwolde_detail1_Rombout_Verhul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2400" y="4021889"/>
            <a:ext cx="3554833" cy="2666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leidenamericanpilgrimmuseum.org/IMAGE5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691" y="1174096"/>
            <a:ext cx="3557542" cy="3191008"/>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5" name="Rectangle 1026"/>
          <p:cNvSpPr>
            <a:spLocks noGrp="1" noChangeArrowheads="1"/>
          </p:cNvSpPr>
          <p:nvPr>
            <p:ph type="title"/>
          </p:nvPr>
        </p:nvSpPr>
        <p:spPr>
          <a:xfrm>
            <a:off x="51835" y="98476"/>
            <a:ext cx="9078913" cy="457200"/>
          </a:xfrm>
        </p:spPr>
        <p:txBody>
          <a:bodyPr/>
          <a:lstStyle/>
          <a:p>
            <a:pPr algn="l" eaLnBrk="1" hangingPunct="1"/>
            <a:r>
              <a:rPr lang="nl-NL" sz="4000" dirty="0">
                <a:solidFill>
                  <a:srgbClr val="99FF99"/>
                </a:solidFill>
                <a:latin typeface="Arial Unicode MS" pitchFamily="34" charset="-128"/>
              </a:rPr>
              <a:t> </a:t>
            </a:r>
            <a:r>
              <a:rPr lang="nl-NL" sz="3600" dirty="0">
                <a:solidFill>
                  <a:srgbClr val="00FF00"/>
                </a:solidFill>
                <a:latin typeface="Arial Unicode MS" pitchFamily="34" charset="-128"/>
              </a:rPr>
              <a:t>Beeldhouwkunst</a:t>
            </a:r>
            <a:endParaRPr lang="nl-NL" sz="1600" dirty="0">
              <a:solidFill>
                <a:srgbClr val="00FF00"/>
              </a:solidFill>
              <a:latin typeface="Arial Unicode MS" pitchFamily="34" charset="-128"/>
            </a:endParaRPr>
          </a:p>
        </p:txBody>
      </p:sp>
      <p:sp>
        <p:nvSpPr>
          <p:cNvPr id="2" name="Tekstvak 1"/>
          <p:cNvSpPr txBox="1"/>
          <p:nvPr/>
        </p:nvSpPr>
        <p:spPr>
          <a:xfrm>
            <a:off x="143508" y="657345"/>
            <a:ext cx="8856984" cy="1384995"/>
          </a:xfrm>
          <a:prstGeom prst="rect">
            <a:avLst/>
          </a:prstGeom>
          <a:noFill/>
        </p:spPr>
        <p:txBody>
          <a:bodyPr wrap="square" rtlCol="0">
            <a:spAutoFit/>
          </a:bodyPr>
          <a:lstStyle/>
          <a:p>
            <a:r>
              <a:rPr lang="nl-NL" sz="1400" dirty="0"/>
              <a:t>De Noord-Nederlandse beeldhouwkunst word minder hoog aangeslagen dan de schilderkunst. Er werden ook minder sculpturen vervaardigd dan in omringende landen. Enerzijds was dit te verklaren door de totale afwezigheid van beelden in protestantse kerken (reformatie: afkeer van beeldenverering). Anderzijds door de kleine vraag naar beelden uit aristocratische kringen. Wel werden beeldhouwwerken gemaakt voor overheidsgebouwen en het exterieur van kerken. Particulieren gaven wel opdracht tot het vervaardigen van een buste en gevelstenen. Er was ook vraag naar grafmonumenten.</a:t>
            </a:r>
          </a:p>
        </p:txBody>
      </p:sp>
      <p:sp>
        <p:nvSpPr>
          <p:cNvPr id="18" name="Tekstvak 17"/>
          <p:cNvSpPr txBox="1"/>
          <p:nvPr/>
        </p:nvSpPr>
        <p:spPr>
          <a:xfrm>
            <a:off x="6021646" y="6425971"/>
            <a:ext cx="1779654" cy="246221"/>
          </a:xfrm>
          <a:prstGeom prst="rect">
            <a:avLst/>
          </a:prstGeom>
          <a:noFill/>
        </p:spPr>
        <p:txBody>
          <a:bodyPr wrap="none" rtlCol="0">
            <a:spAutoFit/>
          </a:bodyPr>
          <a:lstStyle/>
          <a:p>
            <a:r>
              <a:rPr lang="nl-NL" sz="1000" dirty="0"/>
              <a:t>Rombout Verhulst, praalgraf</a:t>
            </a:r>
          </a:p>
        </p:txBody>
      </p:sp>
      <p:sp>
        <p:nvSpPr>
          <p:cNvPr id="11" name="Tekstvak 10"/>
          <p:cNvSpPr txBox="1"/>
          <p:nvPr/>
        </p:nvSpPr>
        <p:spPr>
          <a:xfrm>
            <a:off x="5832676" y="4021889"/>
            <a:ext cx="3142258" cy="246221"/>
          </a:xfrm>
          <a:prstGeom prst="rect">
            <a:avLst/>
          </a:prstGeom>
          <a:noFill/>
        </p:spPr>
        <p:txBody>
          <a:bodyPr wrap="square" rtlCol="0">
            <a:spAutoFit/>
          </a:bodyPr>
          <a:lstStyle/>
          <a:p>
            <a:r>
              <a:rPr lang="nl-NL" sz="1000" dirty="0"/>
              <a:t>Rombout Verhulst, gevelsculptuur, Waag, Leiden</a:t>
            </a:r>
          </a:p>
        </p:txBody>
      </p:sp>
      <p:sp>
        <p:nvSpPr>
          <p:cNvPr id="14" name="Tekstvak 13"/>
          <p:cNvSpPr txBox="1"/>
          <p:nvPr/>
        </p:nvSpPr>
        <p:spPr>
          <a:xfrm>
            <a:off x="4080412" y="5517476"/>
            <a:ext cx="1378904" cy="400110"/>
          </a:xfrm>
          <a:prstGeom prst="rect">
            <a:avLst/>
          </a:prstGeom>
          <a:noFill/>
        </p:spPr>
        <p:txBody>
          <a:bodyPr wrap="none" rtlCol="0">
            <a:spAutoFit/>
          </a:bodyPr>
          <a:lstStyle/>
          <a:p>
            <a:r>
              <a:rPr lang="nl-NL" sz="1000" dirty="0"/>
              <a:t>Hendrick de Keyser, </a:t>
            </a:r>
            <a:br>
              <a:rPr lang="nl-NL" sz="1000" dirty="0"/>
            </a:br>
            <a:r>
              <a:rPr lang="nl-NL" sz="1000" dirty="0"/>
              <a:t>Erasmus, R’dam </a:t>
            </a:r>
          </a:p>
        </p:txBody>
      </p:sp>
      <p:pic>
        <p:nvPicPr>
          <p:cNvPr id="1036" name="Picture 12" descr="http://theredlist.com/media/database/fine_arts/sculpture/17_th_century/baroque/hendrick_de_keyser/006-hendrick-de-keyser-theredli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431" y="2072215"/>
            <a:ext cx="2572188" cy="3580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heredlist.com/media/database/fine_arts/sculpture/17_th_century/baroque/hendrick_de_keyser/004-hendrick-de-keyser-theredlis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55" y="2062424"/>
            <a:ext cx="1437585" cy="2058993"/>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138289" y="5896002"/>
            <a:ext cx="2117887" cy="861774"/>
          </a:xfrm>
          <a:prstGeom prst="rect">
            <a:avLst/>
          </a:prstGeom>
          <a:noFill/>
        </p:spPr>
        <p:txBody>
          <a:bodyPr wrap="none" rtlCol="0">
            <a:spAutoFit/>
          </a:bodyPr>
          <a:lstStyle/>
          <a:p>
            <a:r>
              <a:rPr lang="nl-NL" sz="1000" dirty="0"/>
              <a:t>Hendrick de Keyser, </a:t>
            </a:r>
            <a:br>
              <a:rPr lang="nl-NL" sz="1000" dirty="0"/>
            </a:br>
            <a:r>
              <a:rPr lang="nl-NL" sz="1000" dirty="0"/>
              <a:t>portretbuste van Vincent Coster,</a:t>
            </a:r>
            <a:br>
              <a:rPr lang="nl-NL" sz="1000" dirty="0"/>
            </a:br>
            <a:r>
              <a:rPr lang="nl-NL" sz="1000" dirty="0"/>
              <a:t>portret van een jonge man,</a:t>
            </a:r>
            <a:br>
              <a:rPr lang="nl-NL" sz="1000" dirty="0"/>
            </a:br>
            <a:r>
              <a:rPr lang="nl-NL" sz="1000" dirty="0"/>
              <a:t>Praalgraf Willem de Zwijger, Delft </a:t>
            </a:r>
          </a:p>
          <a:p>
            <a:r>
              <a:rPr lang="nl-NL" sz="1000" dirty="0"/>
              <a:t> </a:t>
            </a:r>
          </a:p>
        </p:txBody>
      </p:sp>
      <p:pic>
        <p:nvPicPr>
          <p:cNvPr id="1040" name="Picture 16" descr="Rombout Verhulst , Portrait of an unknown young man. Amsterdam, Rijksmuse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40" y="4107467"/>
            <a:ext cx="1424000" cy="178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11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bwMode="auto">
          <a:xfrm>
            <a:off x="0" y="0"/>
            <a:ext cx="9144000" cy="54927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0" name="Rechthoek 9"/>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5362" name="Picture 7" descr="C:\Users\John\Pictures\Bespiegeling\H7Burger\Kocks_tulpenvaas.jpg"/>
          <p:cNvPicPr>
            <a:picLocks noChangeAspect="1" noChangeArrowheads="1"/>
          </p:cNvPicPr>
          <p:nvPr/>
        </p:nvPicPr>
        <p:blipFill>
          <a:blip r:embed="rId2" cstate="print"/>
          <a:srcRect/>
          <a:stretch>
            <a:fillRect/>
          </a:stretch>
        </p:blipFill>
        <p:spPr bwMode="auto">
          <a:xfrm>
            <a:off x="187330" y="2743200"/>
            <a:ext cx="3898895" cy="3926160"/>
          </a:xfrm>
          <a:prstGeom prst="rect">
            <a:avLst/>
          </a:prstGeom>
          <a:noFill/>
          <a:ln w="9525">
            <a:noFill/>
            <a:miter lim="800000"/>
            <a:headEnd/>
            <a:tailEnd/>
          </a:ln>
        </p:spPr>
      </p:pic>
      <p:sp>
        <p:nvSpPr>
          <p:cNvPr id="15363" name="Rectangle 3"/>
          <p:cNvSpPr>
            <a:spLocks noGrp="1" noChangeArrowheads="1"/>
          </p:cNvSpPr>
          <p:nvPr>
            <p:ph type="title"/>
          </p:nvPr>
        </p:nvSpPr>
        <p:spPr>
          <a:xfrm>
            <a:off x="179388" y="0"/>
            <a:ext cx="8686800" cy="549275"/>
          </a:xfrm>
        </p:spPr>
        <p:txBody>
          <a:bodyPr/>
          <a:lstStyle/>
          <a:p>
            <a:pPr eaLnBrk="1" hangingPunct="1"/>
            <a:r>
              <a:rPr lang="nl-NL" sz="3600" dirty="0">
                <a:solidFill>
                  <a:srgbClr val="FF3300"/>
                </a:solidFill>
                <a:latin typeface="Arial Unicode MS" pitchFamily="34" charset="-128"/>
              </a:rPr>
              <a:t>Burg. kunst, raadsels en bedrog</a:t>
            </a:r>
          </a:p>
        </p:txBody>
      </p:sp>
      <p:sp>
        <p:nvSpPr>
          <p:cNvPr id="15364" name="Text Box 4"/>
          <p:cNvSpPr txBox="1">
            <a:spLocks noChangeArrowheads="1"/>
          </p:cNvSpPr>
          <p:nvPr/>
        </p:nvSpPr>
        <p:spPr bwMode="auto">
          <a:xfrm>
            <a:off x="179388" y="5805488"/>
            <a:ext cx="1219200" cy="246062"/>
          </a:xfrm>
          <a:prstGeom prst="rect">
            <a:avLst/>
          </a:prstGeom>
          <a:noFill/>
          <a:ln w="9525">
            <a:noFill/>
            <a:miter lim="800000"/>
            <a:headEnd/>
            <a:tailEnd/>
          </a:ln>
        </p:spPr>
        <p:txBody>
          <a:bodyPr>
            <a:spAutoFit/>
          </a:bodyPr>
          <a:lstStyle/>
          <a:p>
            <a:r>
              <a:rPr lang="nl-NL" sz="1000" dirty="0">
                <a:solidFill>
                  <a:schemeClr val="tx1"/>
                </a:solidFill>
              </a:rPr>
              <a:t>Kocks: tulpenvaas</a:t>
            </a:r>
          </a:p>
        </p:txBody>
      </p:sp>
      <p:pic>
        <p:nvPicPr>
          <p:cNvPr id="15365" name="Picture 6" descr="C:\Users\John\Pictures\Bespiegeling\H7Burger\Delfs blauwklompje.jpg"/>
          <p:cNvPicPr>
            <a:picLocks noChangeAspect="1" noChangeArrowheads="1"/>
          </p:cNvPicPr>
          <p:nvPr/>
        </p:nvPicPr>
        <p:blipFill>
          <a:blip r:embed="rId3" cstate="print"/>
          <a:srcRect/>
          <a:stretch>
            <a:fillRect/>
          </a:stretch>
        </p:blipFill>
        <p:spPr bwMode="auto">
          <a:xfrm>
            <a:off x="7467600" y="5772150"/>
            <a:ext cx="1447800" cy="1085850"/>
          </a:xfrm>
          <a:prstGeom prst="rect">
            <a:avLst/>
          </a:prstGeom>
          <a:noFill/>
          <a:ln w="9525">
            <a:noFill/>
            <a:miter lim="800000"/>
            <a:headEnd/>
            <a:tailEnd/>
          </a:ln>
        </p:spPr>
      </p:pic>
      <p:sp>
        <p:nvSpPr>
          <p:cNvPr id="15366" name="Text Box 9"/>
          <p:cNvSpPr txBox="1">
            <a:spLocks noChangeArrowheads="1"/>
          </p:cNvSpPr>
          <p:nvPr/>
        </p:nvSpPr>
        <p:spPr bwMode="auto">
          <a:xfrm>
            <a:off x="179388" y="549275"/>
            <a:ext cx="8785225" cy="2184400"/>
          </a:xfrm>
          <a:prstGeom prst="rect">
            <a:avLst/>
          </a:prstGeom>
          <a:noFill/>
          <a:ln w="9525">
            <a:noFill/>
            <a:miter lim="800000"/>
            <a:headEnd/>
            <a:tailEnd/>
          </a:ln>
        </p:spPr>
        <p:txBody>
          <a:bodyPr>
            <a:spAutoFit/>
          </a:bodyPr>
          <a:lstStyle/>
          <a:p>
            <a:r>
              <a:rPr lang="nl-NL" sz="2400" dirty="0">
                <a:solidFill>
                  <a:srgbClr val="FF33CC"/>
                </a:solidFill>
              </a:rPr>
              <a:t>Imitatie-Chinees porselein uit Delft:</a:t>
            </a:r>
            <a:r>
              <a:rPr lang="nl-NL" sz="1400" dirty="0"/>
              <a:t> Naast marmeren vloeren, schilderijen, dure meubels en oosterse tapijten is ook het in grote hoeveelheden ge</a:t>
            </a:r>
            <a:r>
              <a:rPr lang="nl-NL" sz="1400" dirty="0">
                <a:latin typeface="Times New Roman" pitchFamily="18" charset="0"/>
              </a:rPr>
              <a:t>ï</a:t>
            </a:r>
            <a:r>
              <a:rPr lang="nl-NL" sz="1400" dirty="0"/>
              <a:t>mporteerde Chinees porselein zeer geliefd. Voor wie dat niet kan betalen is er het goedkopere imitatie-porselein uit Holland, het Delfts aardewerk. Delft wordt een belangrijk centrum voor de keramische industrie met vaklieden uit Spanje en Italië.  Het dikke Delftse aardewerk  wordt zo gemaakt dat het uiterlijk lijkt op het dunne melkachtig |Chinees porselein. Versieringen worden eerst domweg gekopieerd van Chinese voorbeelden, later worden ook Hollandse taferelen geschilderd. Als </a:t>
            </a:r>
            <a:r>
              <a:rPr lang="nl-NL" sz="1400" b="1" dirty="0">
                <a:solidFill>
                  <a:srgbClr val="FF3300"/>
                </a:solidFill>
              </a:rPr>
              <a:t>Adriaen Kocks</a:t>
            </a:r>
            <a:r>
              <a:rPr lang="nl-NL" sz="1400" dirty="0"/>
              <a:t> van stadhouder-Engelse koning Willem III een opdracht krijgt een tulpenvaas te maken, lijkt het Delfts blauw aardewerk een zelfde status te hebben gekregen als het voorbeeldporselein uit China. </a:t>
            </a:r>
          </a:p>
        </p:txBody>
      </p:sp>
      <p:pic>
        <p:nvPicPr>
          <p:cNvPr id="15367" name="Picture 10" descr="C:\Users\John\Pictures\Bespiegeling\H7Burger\Delft7827_500.jpg"/>
          <p:cNvPicPr>
            <a:picLocks noChangeAspect="1" noChangeArrowheads="1"/>
          </p:cNvPicPr>
          <p:nvPr/>
        </p:nvPicPr>
        <p:blipFill>
          <a:blip r:embed="rId4" cstate="print"/>
          <a:srcRect/>
          <a:stretch>
            <a:fillRect/>
          </a:stretch>
        </p:blipFill>
        <p:spPr bwMode="auto">
          <a:xfrm>
            <a:off x="4241800" y="2580118"/>
            <a:ext cx="3068638" cy="4114800"/>
          </a:xfrm>
          <a:prstGeom prst="rect">
            <a:avLst/>
          </a:prstGeom>
          <a:noFill/>
          <a:ln w="9525">
            <a:noFill/>
            <a:miter lim="800000"/>
            <a:headEnd/>
            <a:tailEnd/>
          </a:ln>
        </p:spPr>
      </p:pic>
      <p:pic>
        <p:nvPicPr>
          <p:cNvPr id="15368" name="Picture 11" descr="C:\Users\John\Pictures\Bespiegeling\H7Burger\tulpenvaashuidig.jpg"/>
          <p:cNvPicPr>
            <a:picLocks noChangeAspect="1" noChangeArrowheads="1"/>
          </p:cNvPicPr>
          <p:nvPr/>
        </p:nvPicPr>
        <p:blipFill>
          <a:blip r:embed="rId5" cstate="print"/>
          <a:srcRect/>
          <a:stretch>
            <a:fillRect/>
          </a:stretch>
        </p:blipFill>
        <p:spPr bwMode="auto">
          <a:xfrm>
            <a:off x="7467600" y="2590800"/>
            <a:ext cx="1435100" cy="1435100"/>
          </a:xfrm>
          <a:prstGeom prst="rect">
            <a:avLst/>
          </a:prstGeom>
          <a:noFill/>
          <a:ln w="9525">
            <a:noFill/>
            <a:miter lim="800000"/>
            <a:headEnd/>
            <a:tailEnd/>
          </a:ln>
        </p:spPr>
      </p:pic>
      <p:pic>
        <p:nvPicPr>
          <p:cNvPr id="15369" name="Picture 12" descr="C:\Users\John\Pictures\Bespiegeling\H7Burger\Delfts.jpg"/>
          <p:cNvPicPr>
            <a:picLocks noChangeAspect="1" noChangeArrowheads="1"/>
          </p:cNvPicPr>
          <p:nvPr/>
        </p:nvPicPr>
        <p:blipFill>
          <a:blip r:embed="rId6" cstate="print"/>
          <a:srcRect/>
          <a:stretch>
            <a:fillRect/>
          </a:stretch>
        </p:blipFill>
        <p:spPr bwMode="auto">
          <a:xfrm>
            <a:off x="7469188" y="3962400"/>
            <a:ext cx="1462087" cy="1981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bwMode="auto">
          <a:xfrm>
            <a:off x="0" y="0"/>
            <a:ext cx="9144000" cy="582613"/>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0" name="Rechthoek 9"/>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6386" name="Rectangle 2"/>
          <p:cNvSpPr>
            <a:spLocks noGrp="1" noChangeArrowheads="1"/>
          </p:cNvSpPr>
          <p:nvPr>
            <p:ph type="title"/>
          </p:nvPr>
        </p:nvSpPr>
        <p:spPr>
          <a:xfrm>
            <a:off x="14288" y="111125"/>
            <a:ext cx="8686800" cy="471488"/>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Een nieuw stadhuis</a:t>
            </a:r>
            <a:endParaRPr lang="nl-NL" sz="3600" dirty="0">
              <a:solidFill>
                <a:srgbClr val="FF33CC"/>
              </a:solidFill>
              <a:latin typeface="Arial Unicode MS" pitchFamily="34" charset="-128"/>
            </a:endParaRPr>
          </a:p>
        </p:txBody>
      </p:sp>
      <p:sp>
        <p:nvSpPr>
          <p:cNvPr id="16387" name="Text Box 5"/>
          <p:cNvSpPr txBox="1">
            <a:spLocks noChangeArrowheads="1"/>
          </p:cNvSpPr>
          <p:nvPr/>
        </p:nvSpPr>
        <p:spPr bwMode="auto">
          <a:xfrm>
            <a:off x="4643438" y="274638"/>
            <a:ext cx="4697412" cy="307975"/>
          </a:xfrm>
          <a:prstGeom prst="rect">
            <a:avLst/>
          </a:prstGeom>
          <a:noFill/>
          <a:ln w="9525">
            <a:noFill/>
            <a:miter lim="800000"/>
            <a:headEnd/>
            <a:tailEnd/>
          </a:ln>
        </p:spPr>
        <p:txBody>
          <a:bodyPr>
            <a:spAutoFit/>
          </a:bodyPr>
          <a:lstStyle/>
          <a:p>
            <a:r>
              <a:rPr lang="nl-NL" sz="1400" dirty="0">
                <a:solidFill>
                  <a:srgbClr val="FFFF00"/>
                </a:solidFill>
              </a:rPr>
              <a:t>Amsterdam spiegelt zich aan het klassieke Rome</a:t>
            </a:r>
          </a:p>
        </p:txBody>
      </p:sp>
      <p:pic>
        <p:nvPicPr>
          <p:cNvPr id="16388" name="Picture 8" descr="C:\Users\John\Pictures\Bespiegeling\H7Burger\paleis_dam.jpg">
            <a:hlinkClick r:id="rId2"/>
          </p:cNvPr>
          <p:cNvPicPr>
            <a:picLocks noChangeAspect="1" noChangeArrowheads="1"/>
          </p:cNvPicPr>
          <p:nvPr/>
        </p:nvPicPr>
        <p:blipFill>
          <a:blip r:embed="rId3" cstate="print"/>
          <a:srcRect/>
          <a:stretch>
            <a:fillRect/>
          </a:stretch>
        </p:blipFill>
        <p:spPr bwMode="auto">
          <a:xfrm>
            <a:off x="2641600" y="1981200"/>
            <a:ext cx="6502400" cy="4876800"/>
          </a:xfrm>
          <a:prstGeom prst="rect">
            <a:avLst/>
          </a:prstGeom>
          <a:noFill/>
          <a:ln w="9525">
            <a:noFill/>
            <a:miter lim="800000"/>
            <a:headEnd/>
            <a:tailEnd/>
          </a:ln>
        </p:spPr>
      </p:pic>
      <p:sp>
        <p:nvSpPr>
          <p:cNvPr id="16389" name="Text Box 12"/>
          <p:cNvSpPr txBox="1">
            <a:spLocks noChangeArrowheads="1"/>
          </p:cNvSpPr>
          <p:nvPr/>
        </p:nvSpPr>
        <p:spPr bwMode="auto">
          <a:xfrm>
            <a:off x="158751" y="568325"/>
            <a:ext cx="8785225" cy="1323975"/>
          </a:xfrm>
          <a:prstGeom prst="rect">
            <a:avLst/>
          </a:prstGeom>
          <a:noFill/>
          <a:ln w="9525">
            <a:noFill/>
            <a:miter lim="800000"/>
            <a:headEnd/>
            <a:tailEnd/>
          </a:ln>
        </p:spPr>
        <p:txBody>
          <a:bodyPr>
            <a:spAutoFit/>
          </a:bodyPr>
          <a:lstStyle/>
          <a:p>
            <a:r>
              <a:rPr lang="nl-NL" sz="2400" dirty="0">
                <a:solidFill>
                  <a:srgbClr val="FF66FF"/>
                </a:solidFill>
              </a:rPr>
              <a:t>Paleis van de vrede:</a:t>
            </a:r>
            <a:r>
              <a:rPr lang="nl-NL" sz="1400" dirty="0"/>
              <a:t> Amsterdam groeit explosief en in 1640 wordt besloten een nieuw stadhuis te bouwen. Het komt op de Dam, het politieke, economische en religieuze hart van de stad. De schilder-architect </a:t>
            </a:r>
            <a:r>
              <a:rPr lang="nl-NL" sz="1400" b="1" dirty="0">
                <a:solidFill>
                  <a:srgbClr val="FF3300"/>
                </a:solidFill>
              </a:rPr>
              <a:t>Jacob van Campen</a:t>
            </a:r>
            <a:r>
              <a:rPr lang="nl-NL" sz="1400" dirty="0"/>
              <a:t> maakt het uiteindelijke ontwerp. Het kenmerkt zich door toepassing van klassieke principes. Als er eindelijk vrede met Spanje is, is er tijd en geld beschikbaar voor de bouw. Het nieuwe stadhuis is daarom ook een vredesmonument.</a:t>
            </a:r>
          </a:p>
        </p:txBody>
      </p:sp>
      <p:pic>
        <p:nvPicPr>
          <p:cNvPr id="16390" name="Picture 6" descr="C:\Users\John\Pictures\Bespiegeling\H7Burger\dam%20amsterdam.jpg"/>
          <p:cNvPicPr>
            <a:picLocks noChangeAspect="1" noChangeArrowheads="1"/>
          </p:cNvPicPr>
          <p:nvPr/>
        </p:nvPicPr>
        <p:blipFill>
          <a:blip r:embed="rId4" cstate="print"/>
          <a:srcRect/>
          <a:stretch>
            <a:fillRect/>
          </a:stretch>
        </p:blipFill>
        <p:spPr bwMode="auto">
          <a:xfrm>
            <a:off x="0" y="4267200"/>
            <a:ext cx="3200400" cy="2400300"/>
          </a:xfrm>
          <a:prstGeom prst="rect">
            <a:avLst/>
          </a:prstGeom>
          <a:noFill/>
          <a:ln w="9525">
            <a:noFill/>
            <a:miter lim="800000"/>
            <a:headEnd/>
            <a:tailEnd/>
          </a:ln>
        </p:spPr>
      </p:pic>
      <p:sp>
        <p:nvSpPr>
          <p:cNvPr id="16391" name="Text Box 14"/>
          <p:cNvSpPr txBox="1">
            <a:spLocks noChangeArrowheads="1"/>
          </p:cNvSpPr>
          <p:nvPr/>
        </p:nvSpPr>
        <p:spPr bwMode="auto">
          <a:xfrm>
            <a:off x="4876800" y="6583363"/>
            <a:ext cx="2971800" cy="246062"/>
          </a:xfrm>
          <a:prstGeom prst="rect">
            <a:avLst/>
          </a:prstGeom>
          <a:noFill/>
          <a:ln w="9525">
            <a:noFill/>
            <a:miter lim="800000"/>
            <a:headEnd/>
            <a:tailEnd/>
          </a:ln>
        </p:spPr>
        <p:txBody>
          <a:bodyPr>
            <a:spAutoFit/>
          </a:bodyPr>
          <a:lstStyle/>
          <a:p>
            <a:r>
              <a:rPr lang="nl-NL" sz="1000" dirty="0"/>
              <a:t>momenteel koninklijk paleis.</a:t>
            </a:r>
          </a:p>
        </p:txBody>
      </p:sp>
      <p:pic>
        <p:nvPicPr>
          <p:cNvPr id="16392" name="Picture 16" descr="C:\Users\John\Pictures\Bespiegeling\H7Burger\Jacob-van-Campen.jpg"/>
          <p:cNvPicPr>
            <a:picLocks noChangeAspect="1" noChangeArrowheads="1"/>
          </p:cNvPicPr>
          <p:nvPr/>
        </p:nvPicPr>
        <p:blipFill>
          <a:blip r:embed="rId5" cstate="print"/>
          <a:srcRect/>
          <a:stretch>
            <a:fillRect/>
          </a:stretch>
        </p:blipFill>
        <p:spPr bwMode="auto">
          <a:xfrm>
            <a:off x="158751" y="1951832"/>
            <a:ext cx="1466850" cy="1981200"/>
          </a:xfrm>
          <a:prstGeom prst="rect">
            <a:avLst/>
          </a:prstGeom>
          <a:noFill/>
          <a:ln w="9525">
            <a:noFill/>
            <a:miter lim="800000"/>
            <a:headEnd/>
            <a:tailEnd/>
          </a:ln>
        </p:spPr>
      </p:pic>
      <p:sp>
        <p:nvSpPr>
          <p:cNvPr id="16393" name="Text Box 17"/>
          <p:cNvSpPr txBox="1">
            <a:spLocks noChangeArrowheads="1"/>
          </p:cNvSpPr>
          <p:nvPr/>
        </p:nvSpPr>
        <p:spPr bwMode="auto">
          <a:xfrm>
            <a:off x="304800" y="3962400"/>
            <a:ext cx="1282700" cy="246063"/>
          </a:xfrm>
          <a:prstGeom prst="rect">
            <a:avLst/>
          </a:prstGeom>
          <a:noFill/>
          <a:ln w="9525">
            <a:noFill/>
            <a:miter lim="800000"/>
            <a:headEnd/>
            <a:tailEnd/>
          </a:ln>
        </p:spPr>
        <p:txBody>
          <a:bodyPr wrap="none">
            <a:spAutoFit/>
          </a:bodyPr>
          <a:lstStyle/>
          <a:p>
            <a:r>
              <a:rPr lang="nl-NL" sz="1000" dirty="0"/>
              <a:t>Jacob van Campen</a:t>
            </a:r>
          </a:p>
        </p:txBody>
      </p:sp>
      <p:sp>
        <p:nvSpPr>
          <p:cNvPr id="2" name="Tekstvak 1"/>
          <p:cNvSpPr txBox="1"/>
          <p:nvPr/>
        </p:nvSpPr>
        <p:spPr>
          <a:xfrm>
            <a:off x="2679701" y="2041802"/>
            <a:ext cx="2377574" cy="369332"/>
          </a:xfrm>
          <a:prstGeom prst="rect">
            <a:avLst/>
          </a:prstGeom>
          <a:noFill/>
        </p:spPr>
        <p:txBody>
          <a:bodyPr wrap="none" rtlCol="0">
            <a:spAutoFit/>
          </a:bodyPr>
          <a:lstStyle/>
          <a:p>
            <a:r>
              <a:rPr lang="nl-NL" sz="1800" dirty="0">
                <a:solidFill>
                  <a:schemeClr val="tx1"/>
                </a:solidFill>
              </a:rPr>
              <a:t>Hollands Classicisme</a:t>
            </a:r>
          </a:p>
        </p:txBody>
      </p:sp>
      <p:sp>
        <p:nvSpPr>
          <p:cNvPr id="13" name="Tekstvak 12"/>
          <p:cNvSpPr txBox="1"/>
          <p:nvPr/>
        </p:nvSpPr>
        <p:spPr>
          <a:xfrm>
            <a:off x="8075596" y="2078265"/>
            <a:ext cx="625492" cy="215444"/>
          </a:xfrm>
          <a:prstGeom prst="rect">
            <a:avLst/>
          </a:prstGeom>
          <a:solidFill>
            <a:srgbClr val="FFC000"/>
          </a:solidFill>
        </p:spPr>
        <p:txBody>
          <a:bodyPr wrap="none" rtlCol="0">
            <a:spAutoFit/>
          </a:bodyPr>
          <a:lstStyle/>
          <a:p>
            <a:r>
              <a:rPr lang="nl-NL" sz="800" dirty="0">
                <a:solidFill>
                  <a:schemeClr val="tx1"/>
                </a:solidFill>
              </a:rPr>
              <a:t>Fragment</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17413" name="Picture 7" descr="C:\Users\John\Pictures\Bespiegeling\H7Burger\maquette-van-het-stadhuis.jpg"/>
          <p:cNvPicPr>
            <a:picLocks noChangeAspect="1" noChangeArrowheads="1"/>
          </p:cNvPicPr>
          <p:nvPr/>
        </p:nvPicPr>
        <p:blipFill>
          <a:blip r:embed="rId2" cstate="print"/>
          <a:srcRect/>
          <a:stretch>
            <a:fillRect/>
          </a:stretch>
        </p:blipFill>
        <p:spPr bwMode="auto">
          <a:xfrm>
            <a:off x="1295681" y="4280047"/>
            <a:ext cx="2789312" cy="2408480"/>
          </a:xfrm>
          <a:prstGeom prst="rect">
            <a:avLst/>
          </a:prstGeom>
          <a:noFill/>
          <a:ln w="9525">
            <a:noFill/>
            <a:miter lim="800000"/>
            <a:headEnd/>
            <a:tailEnd/>
          </a:ln>
        </p:spPr>
      </p:pic>
      <p:pic>
        <p:nvPicPr>
          <p:cNvPr id="14" name="Picture 2" descr="Image Hosted by PicturePush"/>
          <p:cNvPicPr>
            <a:picLocks noChangeAspect="1" noChangeArrowheads="1"/>
          </p:cNvPicPr>
          <p:nvPr/>
        </p:nvPicPr>
        <p:blipFill>
          <a:blip r:embed="rId3" cstate="print"/>
          <a:srcRect b="4769"/>
          <a:stretch>
            <a:fillRect/>
          </a:stretch>
        </p:blipFill>
        <p:spPr bwMode="auto">
          <a:xfrm>
            <a:off x="4078272" y="2622685"/>
            <a:ext cx="5016084" cy="3194554"/>
          </a:xfrm>
          <a:prstGeom prst="rect">
            <a:avLst/>
          </a:prstGeom>
          <a:noFill/>
        </p:spPr>
      </p:pic>
      <p:sp>
        <p:nvSpPr>
          <p:cNvPr id="11" name="Rechthoek 10"/>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7410" name="Rectangle 2"/>
          <p:cNvSpPr>
            <a:spLocks noGrp="1" noChangeArrowheads="1"/>
          </p:cNvSpPr>
          <p:nvPr>
            <p:ph type="title"/>
          </p:nvPr>
        </p:nvSpPr>
        <p:spPr>
          <a:xfrm>
            <a:off x="0" y="68262"/>
            <a:ext cx="8686800" cy="549275"/>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Een nieuw stadhuis</a:t>
            </a:r>
            <a:endParaRPr lang="nl-NL" sz="3600" dirty="0">
              <a:solidFill>
                <a:srgbClr val="FF33CC"/>
              </a:solidFill>
              <a:latin typeface="Arial Unicode MS" pitchFamily="34" charset="-128"/>
            </a:endParaRPr>
          </a:p>
        </p:txBody>
      </p:sp>
      <p:sp>
        <p:nvSpPr>
          <p:cNvPr id="17411" name="Text Box 3"/>
          <p:cNvSpPr txBox="1">
            <a:spLocks noChangeArrowheads="1"/>
          </p:cNvSpPr>
          <p:nvPr/>
        </p:nvSpPr>
        <p:spPr bwMode="auto">
          <a:xfrm>
            <a:off x="4643438" y="301625"/>
            <a:ext cx="4097337" cy="307975"/>
          </a:xfrm>
          <a:prstGeom prst="rect">
            <a:avLst/>
          </a:prstGeom>
          <a:noFill/>
          <a:ln w="9525">
            <a:noFill/>
            <a:miter lim="800000"/>
            <a:headEnd/>
            <a:tailEnd/>
          </a:ln>
        </p:spPr>
        <p:txBody>
          <a:bodyPr wrap="none">
            <a:spAutoFit/>
          </a:bodyPr>
          <a:lstStyle/>
          <a:p>
            <a:r>
              <a:rPr lang="nl-NL" sz="1400" dirty="0">
                <a:solidFill>
                  <a:srgbClr val="FFFF00"/>
                </a:solidFill>
              </a:rPr>
              <a:t>Amsterdam spiegelt zich aan het klassieke Rome</a:t>
            </a:r>
          </a:p>
        </p:txBody>
      </p:sp>
      <p:sp>
        <p:nvSpPr>
          <p:cNvPr id="17412" name="Text Box 6"/>
          <p:cNvSpPr txBox="1">
            <a:spLocks noChangeArrowheads="1"/>
          </p:cNvSpPr>
          <p:nvPr/>
        </p:nvSpPr>
        <p:spPr bwMode="auto">
          <a:xfrm>
            <a:off x="60325" y="609600"/>
            <a:ext cx="9083675" cy="2185214"/>
          </a:xfrm>
          <a:prstGeom prst="rect">
            <a:avLst/>
          </a:prstGeom>
          <a:noFill/>
          <a:ln w="9525">
            <a:noFill/>
            <a:miter lim="800000"/>
            <a:headEnd/>
            <a:tailEnd/>
          </a:ln>
        </p:spPr>
        <p:txBody>
          <a:bodyPr>
            <a:spAutoFit/>
          </a:bodyPr>
          <a:lstStyle/>
          <a:p>
            <a:r>
              <a:rPr lang="nl-NL" sz="2400" dirty="0">
                <a:solidFill>
                  <a:srgbClr val="FF66FF"/>
                </a:solidFill>
              </a:rPr>
              <a:t>Duurzaamheid, nuttigheid en schoonheid:</a:t>
            </a:r>
            <a:r>
              <a:rPr lang="nl-NL" sz="1400" dirty="0"/>
              <a:t> Jacob van Campen is een kenner van de klassieke kunst. Op zijn reis </a:t>
            </a:r>
            <a:r>
              <a:rPr lang="nl-NL" sz="1400" dirty="0">
                <a:ea typeface="Arial Unicode MS" pitchFamily="34" charset="-128"/>
                <a:cs typeface="Arial Unicode MS" pitchFamily="34" charset="-128"/>
              </a:rPr>
              <a:t>door Italië </a:t>
            </a:r>
            <a:r>
              <a:rPr lang="nl-NL" sz="1400" dirty="0"/>
              <a:t>(</a:t>
            </a:r>
            <a:r>
              <a:rPr lang="nl-NL" sz="1400" b="1" dirty="0">
                <a:solidFill>
                  <a:srgbClr val="00FF00"/>
                </a:solidFill>
              </a:rPr>
              <a:t>Groote tour</a:t>
            </a:r>
            <a:r>
              <a:rPr lang="nl-NL" sz="1400" dirty="0"/>
              <a:t>) bestudeert hij de klassieke bouw- en beeldhouwkunst. </a:t>
            </a:r>
            <a:br>
              <a:rPr lang="nl-NL" sz="1400" dirty="0"/>
            </a:br>
            <a:r>
              <a:rPr lang="nl-NL" sz="1400" dirty="0"/>
              <a:t>Hij ziet een verwantschap tussen de zuivere klassieke architectuur en het </a:t>
            </a:r>
            <a:r>
              <a:rPr lang="nl-NL" sz="1400" dirty="0">
                <a:latin typeface="Times New Roman" pitchFamily="18" charset="0"/>
              </a:rPr>
              <a:t>–</a:t>
            </a:r>
            <a:r>
              <a:rPr lang="nl-NL" sz="1400" dirty="0"/>
              <a:t> strenge- calvinisme:  de klassieke harmonie en symmetrie sluiten hier goed bij aan. Volgens Vitruvius is harmonie de basis van elke klassieke architectuur. Harmonie ontstaat doordat een gebouw duurzaam, nuttig en mooi is. Van Campen streeft dit eveneens na. Duurzaamheid wordt bepaald door de stevigheid van het fundament en keuze van de bouwmaterialen. Het nut wordt bepaalt door de functie: het ontwerp kent een duidelijke en heldere indeling. </a:t>
            </a:r>
            <a:br>
              <a:rPr lang="nl-NL" sz="1400" dirty="0"/>
            </a:br>
            <a:r>
              <a:rPr lang="nl-NL" sz="1400" dirty="0"/>
              <a:t>De schoonheid wordt bepaald door symmetrie en harmonie. De maatvoering is naar klassieke verhoudingen bepaald.</a:t>
            </a:r>
          </a:p>
        </p:txBody>
      </p:sp>
      <p:pic>
        <p:nvPicPr>
          <p:cNvPr id="17414" name="Picture 8" descr="C:\Users\John\Pictures\Bespiegeling\H7Burger\Paleis plattegrond.jpg"/>
          <p:cNvPicPr>
            <a:picLocks noChangeAspect="1" noChangeArrowheads="1"/>
          </p:cNvPicPr>
          <p:nvPr/>
        </p:nvPicPr>
        <p:blipFill>
          <a:blip r:embed="rId4" cstate="print"/>
          <a:srcRect/>
          <a:stretch>
            <a:fillRect/>
          </a:stretch>
        </p:blipFill>
        <p:spPr bwMode="auto">
          <a:xfrm>
            <a:off x="182967" y="2757435"/>
            <a:ext cx="2588593" cy="2162991"/>
          </a:xfrm>
          <a:prstGeom prst="rect">
            <a:avLst/>
          </a:prstGeom>
          <a:noFill/>
          <a:ln w="9525">
            <a:noFill/>
            <a:miter lim="800000"/>
            <a:headEnd/>
            <a:tailEnd/>
          </a:ln>
        </p:spPr>
      </p:pic>
      <p:sp>
        <p:nvSpPr>
          <p:cNvPr id="9" name="Tekstvak 8"/>
          <p:cNvSpPr txBox="1"/>
          <p:nvPr/>
        </p:nvSpPr>
        <p:spPr>
          <a:xfrm>
            <a:off x="4343400" y="6002733"/>
            <a:ext cx="4355976" cy="523220"/>
          </a:xfrm>
          <a:prstGeom prst="rect">
            <a:avLst/>
          </a:prstGeom>
          <a:solidFill>
            <a:srgbClr val="92D050"/>
          </a:solidFill>
        </p:spPr>
        <p:txBody>
          <a:bodyPr wrap="square" rtlCol="0">
            <a:spAutoFit/>
          </a:bodyPr>
          <a:lstStyle/>
          <a:p>
            <a:r>
              <a:rPr lang="nl-NL" sz="1400" dirty="0">
                <a:solidFill>
                  <a:schemeClr val="tx1"/>
                </a:solidFill>
              </a:rPr>
              <a:t>De Amsterdamse regenten spiegelen hun stad graag aan het machtige Rome uit de klassieke oudheid.</a:t>
            </a:r>
          </a:p>
        </p:txBody>
      </p:sp>
      <p:pic>
        <p:nvPicPr>
          <p:cNvPr id="12" name="Picture 4" descr="Image Hosted by PicturePush"/>
          <p:cNvPicPr>
            <a:picLocks noChangeAspect="1" noChangeArrowheads="1"/>
          </p:cNvPicPr>
          <p:nvPr/>
        </p:nvPicPr>
        <p:blipFill>
          <a:blip r:embed="rId5" cstate="print"/>
          <a:srcRect b="4670"/>
          <a:stretch>
            <a:fillRect/>
          </a:stretch>
        </p:blipFill>
        <p:spPr bwMode="auto">
          <a:xfrm>
            <a:off x="3175598" y="2584725"/>
            <a:ext cx="2442475" cy="1766651"/>
          </a:xfrm>
          <a:prstGeom prst="rect">
            <a:avLst/>
          </a:prstGeom>
          <a:noFill/>
        </p:spPr>
      </p:pic>
      <p:sp>
        <p:nvSpPr>
          <p:cNvPr id="13" name="Text Box 9"/>
          <p:cNvSpPr txBox="1">
            <a:spLocks noChangeArrowheads="1"/>
          </p:cNvSpPr>
          <p:nvPr/>
        </p:nvSpPr>
        <p:spPr bwMode="auto">
          <a:xfrm>
            <a:off x="3838829" y="4024407"/>
            <a:ext cx="1116011" cy="253916"/>
          </a:xfrm>
          <a:prstGeom prst="rect">
            <a:avLst/>
          </a:prstGeom>
          <a:noFill/>
          <a:ln w="9525">
            <a:noFill/>
            <a:miter lim="800000"/>
            <a:headEnd/>
            <a:tailEnd/>
          </a:ln>
        </p:spPr>
        <p:txBody>
          <a:bodyPr wrap="none">
            <a:spAutoFit/>
          </a:bodyPr>
          <a:lstStyle/>
          <a:p>
            <a:r>
              <a:rPr lang="nl-NL" sz="1050" dirty="0"/>
              <a:t>Vredessymbool</a:t>
            </a:r>
          </a:p>
        </p:txBody>
      </p:sp>
      <p:sp>
        <p:nvSpPr>
          <p:cNvPr id="17415" name="Text Box 9"/>
          <p:cNvSpPr txBox="1">
            <a:spLocks noChangeArrowheads="1"/>
          </p:cNvSpPr>
          <p:nvPr/>
        </p:nvSpPr>
        <p:spPr bwMode="auto">
          <a:xfrm>
            <a:off x="110770" y="4934712"/>
            <a:ext cx="1258678" cy="577081"/>
          </a:xfrm>
          <a:prstGeom prst="rect">
            <a:avLst/>
          </a:prstGeom>
          <a:noFill/>
          <a:ln w="9525">
            <a:noFill/>
            <a:miter lim="800000"/>
            <a:headEnd/>
            <a:tailEnd/>
          </a:ln>
        </p:spPr>
        <p:txBody>
          <a:bodyPr wrap="none">
            <a:spAutoFit/>
          </a:bodyPr>
          <a:lstStyle/>
          <a:p>
            <a:r>
              <a:rPr lang="nl-NL" sz="1050" dirty="0"/>
              <a:t>Maquette en</a:t>
            </a:r>
            <a:br>
              <a:rPr lang="nl-NL" sz="1050" dirty="0"/>
            </a:br>
            <a:r>
              <a:rPr lang="nl-NL" sz="1050" dirty="0"/>
              <a:t>plattegrond </a:t>
            </a:r>
            <a:br>
              <a:rPr lang="nl-NL" sz="1050" dirty="0"/>
            </a:br>
            <a:r>
              <a:rPr lang="nl-NL" sz="1050" dirty="0"/>
              <a:t>eerste verdieping.</a:t>
            </a:r>
          </a:p>
        </p:txBody>
      </p:sp>
      <p:sp>
        <p:nvSpPr>
          <p:cNvPr id="15" name="Text Box 9"/>
          <p:cNvSpPr txBox="1">
            <a:spLocks noChangeArrowheads="1"/>
          </p:cNvSpPr>
          <p:nvPr/>
        </p:nvSpPr>
        <p:spPr bwMode="auto">
          <a:xfrm>
            <a:off x="5687542" y="5096294"/>
            <a:ext cx="1867819" cy="253916"/>
          </a:xfrm>
          <a:prstGeom prst="rect">
            <a:avLst/>
          </a:prstGeom>
          <a:noFill/>
          <a:ln w="9525">
            <a:noFill/>
            <a:miter lim="800000"/>
            <a:headEnd/>
            <a:tailEnd/>
          </a:ln>
        </p:spPr>
        <p:txBody>
          <a:bodyPr wrap="none">
            <a:spAutoFit/>
          </a:bodyPr>
          <a:lstStyle/>
          <a:p>
            <a:r>
              <a:rPr lang="nl-NL" sz="1050" dirty="0"/>
              <a:t>Heerschappij over de zeeën</a:t>
            </a:r>
          </a:p>
        </p:txBody>
      </p:sp>
      <p:sp>
        <p:nvSpPr>
          <p:cNvPr id="16" name="Text Box 9"/>
          <p:cNvSpPr txBox="1">
            <a:spLocks noChangeArrowheads="1"/>
          </p:cNvSpPr>
          <p:nvPr/>
        </p:nvSpPr>
        <p:spPr bwMode="auto">
          <a:xfrm>
            <a:off x="4219040" y="4257712"/>
            <a:ext cx="1109599" cy="415498"/>
          </a:xfrm>
          <a:prstGeom prst="rect">
            <a:avLst/>
          </a:prstGeom>
          <a:noFill/>
          <a:ln w="9525">
            <a:noFill/>
            <a:miter lim="800000"/>
            <a:headEnd/>
            <a:tailEnd/>
          </a:ln>
        </p:spPr>
        <p:txBody>
          <a:bodyPr wrap="none">
            <a:spAutoFit/>
          </a:bodyPr>
          <a:lstStyle/>
          <a:p>
            <a:r>
              <a:rPr lang="nl-NL" sz="1050" dirty="0"/>
              <a:t>Prudentia</a:t>
            </a:r>
            <a:br>
              <a:rPr lang="nl-NL" sz="1050" dirty="0"/>
            </a:br>
            <a:r>
              <a:rPr lang="nl-NL" sz="1050" dirty="0"/>
              <a:t>Voorzichtigheid</a:t>
            </a:r>
          </a:p>
        </p:txBody>
      </p:sp>
      <p:sp>
        <p:nvSpPr>
          <p:cNvPr id="17" name="Text Box 9"/>
          <p:cNvSpPr txBox="1">
            <a:spLocks noChangeArrowheads="1"/>
          </p:cNvSpPr>
          <p:nvPr/>
        </p:nvSpPr>
        <p:spPr bwMode="auto">
          <a:xfrm>
            <a:off x="7781744" y="4245945"/>
            <a:ext cx="1237839" cy="415498"/>
          </a:xfrm>
          <a:prstGeom prst="rect">
            <a:avLst/>
          </a:prstGeom>
          <a:noFill/>
          <a:ln w="9525">
            <a:noFill/>
            <a:miter lim="800000"/>
            <a:headEnd/>
            <a:tailEnd/>
          </a:ln>
        </p:spPr>
        <p:txBody>
          <a:bodyPr wrap="none">
            <a:spAutoFit/>
          </a:bodyPr>
          <a:lstStyle/>
          <a:p>
            <a:r>
              <a:rPr lang="nl-NL" sz="1050" dirty="0"/>
              <a:t>Justitia</a:t>
            </a:r>
            <a:br>
              <a:rPr lang="nl-NL" sz="1050" dirty="0"/>
            </a:br>
            <a:r>
              <a:rPr lang="nl-NL" sz="1050" dirty="0"/>
              <a:t>Rechtvaardigheid</a:t>
            </a:r>
          </a:p>
        </p:txBody>
      </p:sp>
      <p:sp>
        <p:nvSpPr>
          <p:cNvPr id="2" name="Tekstvak 1"/>
          <p:cNvSpPr txBox="1"/>
          <p:nvPr/>
        </p:nvSpPr>
        <p:spPr>
          <a:xfrm>
            <a:off x="5886833" y="2680226"/>
            <a:ext cx="3053233" cy="600164"/>
          </a:xfrm>
          <a:prstGeom prst="rect">
            <a:avLst/>
          </a:prstGeom>
          <a:noFill/>
        </p:spPr>
        <p:txBody>
          <a:bodyPr wrap="square" rtlCol="0">
            <a:spAutoFit/>
          </a:bodyPr>
          <a:lstStyle/>
          <a:p>
            <a:r>
              <a:rPr lang="en-US" altLang="nl-NL" sz="1100" dirty="0"/>
              <a:t>Voorzichtigheid en Gerechtigheid zorgen </a:t>
            </a:r>
            <a:r>
              <a:rPr lang="nl-NL" altLang="nl-NL" sz="1100" dirty="0"/>
              <a:t>voor</a:t>
            </a:r>
            <a:r>
              <a:rPr lang="en-US" altLang="nl-NL" sz="1100" dirty="0"/>
              <a:t> </a:t>
            </a:r>
            <a:r>
              <a:rPr lang="nl-NL" altLang="nl-NL" sz="1100" dirty="0"/>
              <a:t>Vrede</a:t>
            </a:r>
            <a:r>
              <a:rPr lang="en-US" altLang="nl-NL" sz="1100" dirty="0"/>
              <a:t>. </a:t>
            </a:r>
            <a:r>
              <a:rPr lang="nl-NL" altLang="nl-NL" sz="1100" dirty="0"/>
              <a:t>Uit</a:t>
            </a:r>
            <a:r>
              <a:rPr lang="en-US" altLang="nl-NL" sz="1100" dirty="0"/>
              <a:t> de vrede </a:t>
            </a:r>
            <a:r>
              <a:rPr lang="nl-NL" altLang="nl-NL" sz="1100" dirty="0"/>
              <a:t>komt</a:t>
            </a:r>
            <a:r>
              <a:rPr lang="en-US" altLang="nl-NL" sz="1100" dirty="0"/>
              <a:t> </a:t>
            </a:r>
            <a:r>
              <a:rPr lang="nl-NL" altLang="nl-NL" sz="1100" dirty="0"/>
              <a:t>Welvaart</a:t>
            </a:r>
            <a:r>
              <a:rPr lang="en-US" altLang="nl-NL" sz="1100" dirty="0"/>
              <a:t> </a:t>
            </a:r>
            <a:r>
              <a:rPr lang="nl-NL" altLang="nl-NL" sz="1100" dirty="0"/>
              <a:t>voort</a:t>
            </a:r>
          </a:p>
          <a:p>
            <a:endParaRPr lang="nl-NL" sz="1100"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59451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8434" name="Rectangle 2"/>
          <p:cNvSpPr>
            <a:spLocks noGrp="1" noChangeArrowheads="1"/>
          </p:cNvSpPr>
          <p:nvPr>
            <p:ph type="title"/>
          </p:nvPr>
        </p:nvSpPr>
        <p:spPr>
          <a:xfrm>
            <a:off x="60325" y="152400"/>
            <a:ext cx="8686800" cy="457200"/>
          </a:xfrm>
        </p:spPr>
        <p:txBody>
          <a:bodyPr/>
          <a:lstStyle/>
          <a:p>
            <a:pPr algn="l" eaLnBrk="1" hangingPunct="1"/>
            <a:r>
              <a:rPr lang="nl-NL" sz="3600" dirty="0">
                <a:solidFill>
                  <a:srgbClr val="FF3300"/>
                </a:solidFill>
                <a:latin typeface="Arial Unicode MS" pitchFamily="34" charset="-128"/>
              </a:rPr>
              <a:t>Een nieuw stadhuis</a:t>
            </a:r>
            <a:endParaRPr lang="nl-NL" sz="3600" dirty="0">
              <a:solidFill>
                <a:srgbClr val="FF33CC"/>
              </a:solidFill>
              <a:latin typeface="Arial Unicode MS" pitchFamily="34" charset="-128"/>
            </a:endParaRPr>
          </a:p>
        </p:txBody>
      </p:sp>
      <p:sp>
        <p:nvSpPr>
          <p:cNvPr id="18435" name="Text Box 4"/>
          <p:cNvSpPr txBox="1">
            <a:spLocks noChangeArrowheads="1"/>
          </p:cNvSpPr>
          <p:nvPr/>
        </p:nvSpPr>
        <p:spPr bwMode="auto">
          <a:xfrm>
            <a:off x="4718051" y="286544"/>
            <a:ext cx="4095750" cy="307975"/>
          </a:xfrm>
          <a:prstGeom prst="rect">
            <a:avLst/>
          </a:prstGeom>
          <a:noFill/>
          <a:ln w="9525">
            <a:noFill/>
            <a:miter lim="800000"/>
            <a:headEnd/>
            <a:tailEnd/>
          </a:ln>
        </p:spPr>
        <p:txBody>
          <a:bodyPr wrap="none">
            <a:spAutoFit/>
          </a:bodyPr>
          <a:lstStyle/>
          <a:p>
            <a:r>
              <a:rPr lang="nl-NL" sz="1400" dirty="0">
                <a:solidFill>
                  <a:srgbClr val="FFFF00"/>
                </a:solidFill>
              </a:rPr>
              <a:t>Amsterdam spiegelt zich aan het klassieke Rome</a:t>
            </a:r>
          </a:p>
        </p:txBody>
      </p:sp>
      <p:pic>
        <p:nvPicPr>
          <p:cNvPr id="18436" name="Picture 7" descr="C:\Users\John\Pictures\Bespiegeling\H7Burger\paleis_De Vroedschapskamer.jpg"/>
          <p:cNvPicPr>
            <a:picLocks noChangeAspect="1" noChangeArrowheads="1"/>
          </p:cNvPicPr>
          <p:nvPr/>
        </p:nvPicPr>
        <p:blipFill>
          <a:blip r:embed="rId2" cstate="print"/>
          <a:srcRect/>
          <a:stretch>
            <a:fillRect/>
          </a:stretch>
        </p:blipFill>
        <p:spPr bwMode="auto">
          <a:xfrm>
            <a:off x="2695909" y="3428584"/>
            <a:ext cx="4864226" cy="3179664"/>
          </a:xfrm>
          <a:prstGeom prst="rect">
            <a:avLst/>
          </a:prstGeom>
          <a:noFill/>
          <a:ln w="9525">
            <a:noFill/>
            <a:miter lim="800000"/>
            <a:headEnd/>
            <a:tailEnd/>
          </a:ln>
        </p:spPr>
      </p:pic>
      <p:sp>
        <p:nvSpPr>
          <p:cNvPr id="18438" name="Text Box 11"/>
          <p:cNvSpPr txBox="1">
            <a:spLocks noChangeArrowheads="1"/>
          </p:cNvSpPr>
          <p:nvPr/>
        </p:nvSpPr>
        <p:spPr bwMode="auto">
          <a:xfrm>
            <a:off x="60325" y="609600"/>
            <a:ext cx="9083675" cy="2831544"/>
          </a:xfrm>
          <a:prstGeom prst="rect">
            <a:avLst/>
          </a:prstGeom>
          <a:noFill/>
          <a:ln w="9525">
            <a:noFill/>
            <a:miter lim="800000"/>
            <a:headEnd/>
            <a:tailEnd/>
          </a:ln>
        </p:spPr>
        <p:txBody>
          <a:bodyPr>
            <a:spAutoFit/>
          </a:bodyPr>
          <a:lstStyle/>
          <a:p>
            <a:r>
              <a:rPr lang="nl-NL" sz="2400" dirty="0">
                <a:solidFill>
                  <a:srgbClr val="FF66FF"/>
                </a:solidFill>
              </a:rPr>
              <a:t>Het stadhuis: een burgerlijk paleis:</a:t>
            </a:r>
            <a:r>
              <a:rPr lang="nl-NL" sz="1400" dirty="0"/>
              <a:t> Het Amsterdamse paleis is een </a:t>
            </a:r>
            <a:r>
              <a:rPr lang="nl-NL" sz="1400" b="1" dirty="0">
                <a:solidFill>
                  <a:srgbClr val="00FF00"/>
                </a:solidFill>
              </a:rPr>
              <a:t>classicistisch </a:t>
            </a:r>
            <a:r>
              <a:rPr lang="nl-NL" sz="1400" dirty="0"/>
              <a:t>paleis. De bestuurders van de stad tonen hun macht en die van hun stad op grootse wijze.  De zuiver symmetrische gevel heeft een vooruitstekend middengedeelte bekroond met een timpaan. Horizontale banden benadrukken de verdiepingen, Ionische en Korinthische </a:t>
            </a:r>
            <a:r>
              <a:rPr lang="nl-NL" sz="1400" b="1" dirty="0">
                <a:solidFill>
                  <a:srgbClr val="00FF00"/>
                </a:solidFill>
              </a:rPr>
              <a:t>pilasters</a:t>
            </a:r>
            <a:r>
              <a:rPr lang="nl-NL" sz="1400" dirty="0"/>
              <a:t> accentueren de symmetrie. Het gebouw wordt bekroond met een ronde toren waarin een beiaard is aangebracht. De maatvoering is</a:t>
            </a:r>
            <a:br>
              <a:rPr lang="nl-NL" sz="1400" dirty="0"/>
            </a:br>
            <a:r>
              <a:rPr lang="nl-NL" sz="1400" dirty="0"/>
              <a:t>precies volgens de voorschriften van Vitrivius. De centrale Burgerzaal </a:t>
            </a:r>
            <a:br>
              <a:rPr lang="nl-NL" sz="1400" dirty="0"/>
            </a:br>
            <a:r>
              <a:rPr lang="nl-NL" sz="1400" dirty="0"/>
              <a:t>geldt als de belangrijkste ruimte, voor burgers vrij toegankelijk en </a:t>
            </a:r>
            <a:br>
              <a:rPr lang="nl-NL" sz="1400" dirty="0"/>
            </a:br>
            <a:r>
              <a:rPr lang="nl-NL" sz="1400" dirty="0"/>
              <a:t>functioneert feitelijk als een overdekt stadsplein versierd met </a:t>
            </a:r>
            <a:br>
              <a:rPr lang="nl-NL" sz="1400" dirty="0"/>
            </a:br>
            <a:r>
              <a:rPr lang="nl-NL" sz="1400" dirty="0"/>
              <a:t>classicistische kunstwerken. </a:t>
            </a:r>
            <a:br>
              <a:rPr lang="nl-NL" sz="1400" dirty="0"/>
            </a:br>
            <a:r>
              <a:rPr lang="nl-NL" sz="1400" dirty="0"/>
              <a:t>Alle decoraties zijn vooraf vastgelegd in een decoratieprogramma </a:t>
            </a:r>
            <a:br>
              <a:rPr lang="nl-NL" sz="1400" dirty="0"/>
            </a:br>
            <a:r>
              <a:rPr lang="nl-NL" sz="1400" dirty="0"/>
              <a:t>waarin de stad, haar welvaart en bestuurders centraal staan. De </a:t>
            </a:r>
            <a:br>
              <a:rPr lang="nl-NL" sz="1400" dirty="0"/>
            </a:br>
            <a:r>
              <a:rPr lang="nl-NL" sz="1400" dirty="0"/>
              <a:t>verschillende kunstenaars volgen dit totaalconcept.</a:t>
            </a:r>
          </a:p>
        </p:txBody>
      </p:sp>
      <p:pic>
        <p:nvPicPr>
          <p:cNvPr id="18439" name="Picture 12" descr="C:\Users\John\Pictures\Bespiegeling\H7Burger\BurgerzaalPaleis_1.jpg"/>
          <p:cNvPicPr>
            <a:picLocks noChangeAspect="1" noChangeArrowheads="1"/>
          </p:cNvPicPr>
          <p:nvPr/>
        </p:nvPicPr>
        <p:blipFill>
          <a:blip r:embed="rId3" cstate="print"/>
          <a:srcRect/>
          <a:stretch>
            <a:fillRect/>
          </a:stretch>
        </p:blipFill>
        <p:spPr bwMode="auto">
          <a:xfrm>
            <a:off x="164991" y="3428584"/>
            <a:ext cx="2426252" cy="3194162"/>
          </a:xfrm>
          <a:prstGeom prst="rect">
            <a:avLst/>
          </a:prstGeom>
          <a:noFill/>
          <a:ln w="9525">
            <a:noFill/>
            <a:miter lim="800000"/>
            <a:headEnd/>
            <a:tailEnd/>
          </a:ln>
        </p:spPr>
      </p:pic>
      <p:sp>
        <p:nvSpPr>
          <p:cNvPr id="18440" name="Text Box 13"/>
          <p:cNvSpPr txBox="1">
            <a:spLocks noChangeArrowheads="1"/>
          </p:cNvSpPr>
          <p:nvPr/>
        </p:nvSpPr>
        <p:spPr bwMode="auto">
          <a:xfrm>
            <a:off x="379444" y="6376682"/>
            <a:ext cx="801688" cy="246063"/>
          </a:xfrm>
          <a:prstGeom prst="rect">
            <a:avLst/>
          </a:prstGeom>
          <a:noFill/>
          <a:ln w="9525">
            <a:noFill/>
            <a:miter lim="800000"/>
            <a:headEnd/>
            <a:tailEnd/>
          </a:ln>
        </p:spPr>
        <p:txBody>
          <a:bodyPr wrap="none">
            <a:spAutoFit/>
          </a:bodyPr>
          <a:lstStyle/>
          <a:p>
            <a:r>
              <a:rPr lang="nl-NL" sz="1000" dirty="0">
                <a:solidFill>
                  <a:schemeClr val="tx1"/>
                </a:solidFill>
              </a:rPr>
              <a:t>Burgerzaal</a:t>
            </a:r>
          </a:p>
        </p:txBody>
      </p:sp>
      <p:pic>
        <p:nvPicPr>
          <p:cNvPr id="9218" name="Picture 2" descr="http://www.cultureelwoordenboek.nl/images/paleis_de_d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417" y="1697409"/>
            <a:ext cx="3143572" cy="1990930"/>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8"/>
          <p:cNvSpPr txBox="1">
            <a:spLocks noChangeArrowheads="1"/>
          </p:cNvSpPr>
          <p:nvPr/>
        </p:nvSpPr>
        <p:spPr bwMode="auto">
          <a:xfrm>
            <a:off x="3059832" y="6376683"/>
            <a:ext cx="2346325" cy="246063"/>
          </a:xfrm>
          <a:prstGeom prst="rect">
            <a:avLst/>
          </a:prstGeom>
          <a:noFill/>
          <a:ln w="9525">
            <a:noFill/>
            <a:miter lim="800000"/>
            <a:headEnd/>
            <a:tailEnd/>
          </a:ln>
        </p:spPr>
        <p:txBody>
          <a:bodyPr>
            <a:spAutoFit/>
          </a:bodyPr>
          <a:lstStyle/>
          <a:p>
            <a:r>
              <a:rPr lang="nl-NL" sz="1000" dirty="0"/>
              <a:t>De Vroetschapskamer</a:t>
            </a:r>
          </a:p>
        </p:txBody>
      </p:sp>
      <p:sp>
        <p:nvSpPr>
          <p:cNvPr id="2" name="Tekstvak 1"/>
          <p:cNvSpPr txBox="1"/>
          <p:nvPr/>
        </p:nvSpPr>
        <p:spPr>
          <a:xfrm>
            <a:off x="7491774" y="3616079"/>
            <a:ext cx="1646605" cy="1831271"/>
          </a:xfrm>
          <a:prstGeom prst="rect">
            <a:avLst/>
          </a:prstGeom>
          <a:noFill/>
        </p:spPr>
        <p:txBody>
          <a:bodyPr wrap="none" rtlCol="0">
            <a:spAutoFit/>
          </a:bodyPr>
          <a:lstStyle/>
          <a:p>
            <a:r>
              <a:rPr lang="nl-NL" sz="1800" b="1" dirty="0">
                <a:solidFill>
                  <a:srgbClr val="FFFF00"/>
                </a:solidFill>
              </a:rPr>
              <a:t>Onderwerpen </a:t>
            </a:r>
            <a:br>
              <a:rPr lang="nl-NL" sz="1400" dirty="0"/>
            </a:br>
            <a:r>
              <a:rPr lang="nl-NL" sz="1100" dirty="0"/>
              <a:t>(visie J.v.Campen)</a:t>
            </a:r>
            <a:br>
              <a:rPr lang="nl-NL" sz="1100" dirty="0"/>
            </a:br>
            <a:r>
              <a:rPr lang="nl-NL" sz="1400" dirty="0"/>
              <a:t>* Bijbel</a:t>
            </a:r>
            <a:br>
              <a:rPr lang="nl-NL" sz="1400" dirty="0"/>
            </a:br>
            <a:r>
              <a:rPr lang="nl-NL" sz="1400" dirty="0"/>
              <a:t>* Mythologie</a:t>
            </a:r>
            <a:br>
              <a:rPr lang="nl-NL" sz="1400" dirty="0"/>
            </a:br>
            <a:r>
              <a:rPr lang="nl-NL" sz="1400" dirty="0"/>
              <a:t>* Klassieke </a:t>
            </a:r>
            <a:br>
              <a:rPr lang="nl-NL" sz="1400" dirty="0"/>
            </a:br>
            <a:r>
              <a:rPr lang="nl-NL" sz="1400" dirty="0"/>
              <a:t>  geschiedenis</a:t>
            </a:r>
            <a:br>
              <a:rPr lang="nl-NL" sz="1400" dirty="0"/>
            </a:br>
            <a:r>
              <a:rPr lang="nl-NL" sz="1400" dirty="0"/>
              <a:t>* Planeten en</a:t>
            </a:r>
            <a:br>
              <a:rPr lang="nl-NL" sz="1400" dirty="0"/>
            </a:br>
            <a:r>
              <a:rPr lang="nl-NL" sz="1400" dirty="0"/>
              <a:t>  de elementen</a:t>
            </a:r>
          </a:p>
        </p:txBody>
      </p:sp>
      <p:pic>
        <p:nvPicPr>
          <p:cNvPr id="13" name="Picture 6" descr="G:\AFBEELDINGEN\burg\stadsschouwburg_spq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8249" y="5411164"/>
            <a:ext cx="1710558" cy="114117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7055758" y="6552341"/>
            <a:ext cx="2082621" cy="230832"/>
          </a:xfrm>
          <a:prstGeom prst="rect">
            <a:avLst/>
          </a:prstGeom>
          <a:noFill/>
        </p:spPr>
        <p:txBody>
          <a:bodyPr wrap="none" rtlCol="0">
            <a:spAutoFit/>
          </a:bodyPr>
          <a:lstStyle/>
          <a:p>
            <a:r>
              <a:rPr lang="nl-NL" altLang="nl-NL" sz="900" dirty="0"/>
              <a:t>Senatus Populus Que Amsterdamus </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1" name="Rechthoek 10"/>
          <p:cNvSpPr/>
          <p:nvPr/>
        </p:nvSpPr>
        <p:spPr bwMode="auto">
          <a:xfrm>
            <a:off x="0" y="5042793"/>
            <a:ext cx="9144000" cy="1815207"/>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9458" name="Rectangle 2"/>
          <p:cNvSpPr>
            <a:spLocks noGrp="1" noChangeArrowheads="1"/>
          </p:cNvSpPr>
          <p:nvPr>
            <p:ph type="title"/>
          </p:nvPr>
        </p:nvSpPr>
        <p:spPr>
          <a:xfrm>
            <a:off x="73231" y="135874"/>
            <a:ext cx="5486400" cy="457200"/>
          </a:xfrm>
        </p:spPr>
        <p:txBody>
          <a:bodyPr/>
          <a:lstStyle/>
          <a:p>
            <a:pPr algn="l" eaLnBrk="1" hangingPunct="1"/>
            <a:r>
              <a:rPr lang="nl-NL" sz="3600" dirty="0">
                <a:solidFill>
                  <a:srgbClr val="FF3300"/>
                </a:solidFill>
                <a:latin typeface="Arial Unicode MS" pitchFamily="34" charset="-128"/>
              </a:rPr>
              <a:t>Een stenen boodschap</a:t>
            </a:r>
          </a:p>
        </p:txBody>
      </p:sp>
      <p:sp>
        <p:nvSpPr>
          <p:cNvPr id="19459" name="Text Box 5"/>
          <p:cNvSpPr txBox="1">
            <a:spLocks noChangeArrowheads="1"/>
          </p:cNvSpPr>
          <p:nvPr/>
        </p:nvSpPr>
        <p:spPr bwMode="auto">
          <a:xfrm>
            <a:off x="5545138" y="252413"/>
            <a:ext cx="3257550" cy="366712"/>
          </a:xfrm>
          <a:prstGeom prst="rect">
            <a:avLst/>
          </a:prstGeom>
          <a:noFill/>
          <a:ln w="9525">
            <a:noFill/>
            <a:miter lim="800000"/>
            <a:headEnd/>
            <a:tailEnd/>
          </a:ln>
        </p:spPr>
        <p:txBody>
          <a:bodyPr wrap="none">
            <a:spAutoFit/>
          </a:bodyPr>
          <a:lstStyle/>
          <a:p>
            <a:r>
              <a:rPr lang="nl-NL" sz="1800" dirty="0">
                <a:solidFill>
                  <a:srgbClr val="FFFF00"/>
                </a:solidFill>
              </a:rPr>
              <a:t>Stadhuis als vredesmonument</a:t>
            </a:r>
          </a:p>
        </p:txBody>
      </p:sp>
      <p:sp>
        <p:nvSpPr>
          <p:cNvPr id="19465" name="Text Box 14"/>
          <p:cNvSpPr txBox="1">
            <a:spLocks noChangeArrowheads="1"/>
          </p:cNvSpPr>
          <p:nvPr/>
        </p:nvSpPr>
        <p:spPr bwMode="auto">
          <a:xfrm>
            <a:off x="146258" y="5326630"/>
            <a:ext cx="2217578" cy="1384995"/>
          </a:xfrm>
          <a:prstGeom prst="rect">
            <a:avLst/>
          </a:prstGeom>
          <a:noFill/>
          <a:ln w="9525">
            <a:noFill/>
            <a:miter lim="800000"/>
            <a:headEnd/>
            <a:tailEnd/>
          </a:ln>
        </p:spPr>
        <p:txBody>
          <a:bodyPr wrap="square">
            <a:spAutoFit/>
          </a:bodyPr>
          <a:lstStyle/>
          <a:p>
            <a:r>
              <a:rPr lang="nl-NL" sz="1400" dirty="0"/>
              <a:t>Het timpaan drukt de vredesheerschappij van Amsterdam over de zeeën uit. Wie de handel wil bevorderen, zal ook de vrede bevorderen.</a:t>
            </a:r>
          </a:p>
        </p:txBody>
      </p:sp>
      <p:pic>
        <p:nvPicPr>
          <p:cNvPr id="13" name="Picture 2" descr="Image Hosted by PicturePush"/>
          <p:cNvPicPr>
            <a:picLocks noChangeAspect="1" noChangeArrowheads="1"/>
          </p:cNvPicPr>
          <p:nvPr/>
        </p:nvPicPr>
        <p:blipFill>
          <a:blip r:embed="rId2" cstate="print"/>
          <a:srcRect b="8268"/>
          <a:stretch>
            <a:fillRect/>
          </a:stretch>
        </p:blipFill>
        <p:spPr bwMode="auto">
          <a:xfrm>
            <a:off x="2445782" y="2159505"/>
            <a:ext cx="6597664" cy="4539071"/>
          </a:xfrm>
          <a:prstGeom prst="rect">
            <a:avLst/>
          </a:prstGeom>
          <a:noFill/>
        </p:spPr>
      </p:pic>
      <p:pic>
        <p:nvPicPr>
          <p:cNvPr id="8194" name="Picture 2" descr="http://lh5.ggpht.com/-aHbvPpLH5Ak/TkWGLJrXj4I/AAAAAAAAcVg/63ZNT2EL4wg/s1024/Atlas%252520%252528paleis%252520op%252520de%252520Dam%25252C%252520Amsterdam%2525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93" y="2124444"/>
            <a:ext cx="2126642" cy="3202186"/>
          </a:xfrm>
          <a:prstGeom prst="rect">
            <a:avLst/>
          </a:prstGeom>
          <a:noFill/>
          <a:extLst>
            <a:ext uri="{909E8E84-426E-40DD-AFC4-6F175D3DCCD1}">
              <a14:hiddenFill xmlns:a14="http://schemas.microsoft.com/office/drawing/2010/main">
                <a:solidFill>
                  <a:srgbClr val="FFFFFF"/>
                </a:solidFill>
              </a14:hiddenFill>
            </a:ext>
          </a:extLst>
        </p:spPr>
      </p:pic>
      <p:sp>
        <p:nvSpPr>
          <p:cNvPr id="19463" name="Text Box 12"/>
          <p:cNvSpPr txBox="1">
            <a:spLocks noChangeArrowheads="1"/>
          </p:cNvSpPr>
          <p:nvPr/>
        </p:nvSpPr>
        <p:spPr bwMode="auto">
          <a:xfrm>
            <a:off x="1209041" y="3868413"/>
            <a:ext cx="838200" cy="246063"/>
          </a:xfrm>
          <a:prstGeom prst="rect">
            <a:avLst/>
          </a:prstGeom>
          <a:noFill/>
          <a:ln w="9525">
            <a:noFill/>
            <a:miter lim="800000"/>
            <a:headEnd/>
            <a:tailEnd/>
          </a:ln>
        </p:spPr>
        <p:txBody>
          <a:bodyPr>
            <a:spAutoFit/>
          </a:bodyPr>
          <a:lstStyle/>
          <a:p>
            <a:r>
              <a:rPr lang="nl-NL" sz="1000" dirty="0"/>
              <a:t>Atlas</a:t>
            </a:r>
          </a:p>
        </p:txBody>
      </p:sp>
      <p:sp>
        <p:nvSpPr>
          <p:cNvPr id="19461" name="Text Box 8"/>
          <p:cNvSpPr txBox="1">
            <a:spLocks noChangeArrowheads="1"/>
          </p:cNvSpPr>
          <p:nvPr/>
        </p:nvSpPr>
        <p:spPr bwMode="auto">
          <a:xfrm>
            <a:off x="87723" y="622646"/>
            <a:ext cx="8876765" cy="1538883"/>
          </a:xfrm>
          <a:prstGeom prst="rect">
            <a:avLst/>
          </a:prstGeom>
          <a:noFill/>
          <a:ln w="9525">
            <a:noFill/>
            <a:miter lim="800000"/>
            <a:headEnd/>
            <a:tailEnd/>
          </a:ln>
        </p:spPr>
        <p:txBody>
          <a:bodyPr wrap="square">
            <a:spAutoFit/>
          </a:bodyPr>
          <a:lstStyle/>
          <a:p>
            <a:r>
              <a:rPr lang="nl-NL" sz="2400" dirty="0">
                <a:solidFill>
                  <a:srgbClr val="FF33CC"/>
                </a:solidFill>
              </a:rPr>
              <a:t>Vrede, macht en handel: </a:t>
            </a:r>
            <a:r>
              <a:rPr lang="nl-NL" sz="1400" dirty="0"/>
              <a:t>In1648 wordt de vrede getekend, Amsterdam viert feest. De </a:t>
            </a:r>
            <a:br>
              <a:rPr lang="nl-NL" sz="1400" dirty="0"/>
            </a:br>
            <a:r>
              <a:rPr lang="nl-NL" sz="1400" dirty="0"/>
              <a:t>geschiedenis van de opstand van de Batavieren is een dankbaar verhaal om de eigen onafhankelijkheid te verklaren.  Overal in de stad worden er vertoningen van </a:t>
            </a:r>
            <a:r>
              <a:rPr lang="nl-NL" sz="1400" b="1" dirty="0">
                <a:solidFill>
                  <a:srgbClr val="00FF00"/>
                </a:solidFill>
              </a:rPr>
              <a:t>tableaux</a:t>
            </a:r>
            <a:r>
              <a:rPr lang="nl-NL" sz="1400" dirty="0"/>
              <a:t> gepresenteerd waarin de vrede wordt bejubeld en de grootsheid en macht van de handelsstad centraal staan. In de timpanen van het stadhuis staat de Amsterdamse stedenmaagd centraal, omringd met mythologische en symbolische figuren die de politiek en economische macht van Amsterdam verbeelden.</a:t>
            </a:r>
            <a:endParaRPr lang="nl-NL" sz="2400" dirty="0">
              <a:solidFill>
                <a:srgbClr val="FF33CC"/>
              </a:solidFill>
            </a:endParaRPr>
          </a:p>
        </p:txBody>
      </p:sp>
      <p:sp>
        <p:nvSpPr>
          <p:cNvPr id="10" name="Tekstvak 9"/>
          <p:cNvSpPr txBox="1"/>
          <p:nvPr/>
        </p:nvSpPr>
        <p:spPr>
          <a:xfrm>
            <a:off x="199033" y="2252585"/>
            <a:ext cx="2038972" cy="461665"/>
          </a:xfrm>
          <a:prstGeom prst="rect">
            <a:avLst/>
          </a:prstGeom>
          <a:solidFill>
            <a:srgbClr val="92D050"/>
          </a:solidFill>
        </p:spPr>
        <p:txBody>
          <a:bodyPr wrap="square" rtlCol="0">
            <a:spAutoFit/>
          </a:bodyPr>
          <a:lstStyle/>
          <a:p>
            <a:r>
              <a:rPr lang="nl-NL" sz="1200" dirty="0">
                <a:solidFill>
                  <a:schemeClr val="tx1"/>
                </a:solidFill>
              </a:rPr>
              <a:t>Het nieuwe stadhuis is ook een vredesmonument</a:t>
            </a:r>
          </a:p>
        </p:txBody>
      </p:sp>
      <p:sp>
        <p:nvSpPr>
          <p:cNvPr id="14" name="Text Box 9"/>
          <p:cNvSpPr txBox="1">
            <a:spLocks noChangeArrowheads="1"/>
          </p:cNvSpPr>
          <p:nvPr/>
        </p:nvSpPr>
        <p:spPr bwMode="auto">
          <a:xfrm>
            <a:off x="2923040" y="6524372"/>
            <a:ext cx="5899686" cy="253916"/>
          </a:xfrm>
          <a:prstGeom prst="rect">
            <a:avLst/>
          </a:prstGeom>
          <a:noFill/>
          <a:ln w="9525">
            <a:noFill/>
            <a:miter lim="800000"/>
            <a:headEnd/>
            <a:tailEnd/>
          </a:ln>
        </p:spPr>
        <p:txBody>
          <a:bodyPr wrap="square">
            <a:spAutoFit/>
          </a:bodyPr>
          <a:lstStyle/>
          <a:p>
            <a:r>
              <a:rPr lang="nl-NL" sz="1050" dirty="0"/>
              <a:t>De Amsterdamse Stedenmaagd omringt door Neptunus en andere zeegoden en –godinnen.</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0485" name="Picture 1034" descr="C:\Users\John\Pictures\Bespiegeling\H7Burger\Rembrandt_Claudius Civilis.jpg"/>
          <p:cNvPicPr>
            <a:picLocks noChangeAspect="1" noChangeArrowheads="1"/>
          </p:cNvPicPr>
          <p:nvPr/>
        </p:nvPicPr>
        <p:blipFill>
          <a:blip r:embed="rId2" cstate="print"/>
          <a:srcRect/>
          <a:stretch>
            <a:fillRect/>
          </a:stretch>
        </p:blipFill>
        <p:spPr bwMode="auto">
          <a:xfrm>
            <a:off x="155437" y="3263929"/>
            <a:ext cx="5165287" cy="3261415"/>
          </a:xfrm>
          <a:prstGeom prst="rect">
            <a:avLst/>
          </a:prstGeom>
          <a:noFill/>
          <a:ln w="9525">
            <a:noFill/>
            <a:miter lim="800000"/>
            <a:headEnd/>
            <a:tailEnd/>
          </a:ln>
        </p:spPr>
      </p:pic>
      <p:sp>
        <p:nvSpPr>
          <p:cNvPr id="10" name="Rechthoek 9"/>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0482" name="Rectangle 1026"/>
          <p:cNvSpPr>
            <a:spLocks noGrp="1" noChangeArrowheads="1"/>
          </p:cNvSpPr>
          <p:nvPr>
            <p:ph type="title"/>
          </p:nvPr>
        </p:nvSpPr>
        <p:spPr>
          <a:xfrm>
            <a:off x="152400" y="152400"/>
            <a:ext cx="5486400" cy="457200"/>
          </a:xfrm>
        </p:spPr>
        <p:txBody>
          <a:bodyPr/>
          <a:lstStyle/>
          <a:p>
            <a:pPr algn="l" eaLnBrk="1" hangingPunct="1"/>
            <a:r>
              <a:rPr lang="nl-NL" sz="3600" dirty="0">
                <a:solidFill>
                  <a:srgbClr val="FF3300"/>
                </a:solidFill>
                <a:latin typeface="Arial Unicode MS" pitchFamily="34" charset="-128"/>
              </a:rPr>
              <a:t>Een stenen boodschap</a:t>
            </a:r>
          </a:p>
        </p:txBody>
      </p:sp>
      <p:sp>
        <p:nvSpPr>
          <p:cNvPr id="20483" name="Text Box 1027"/>
          <p:cNvSpPr txBox="1">
            <a:spLocks noChangeArrowheads="1"/>
          </p:cNvSpPr>
          <p:nvPr/>
        </p:nvSpPr>
        <p:spPr bwMode="auto">
          <a:xfrm>
            <a:off x="5545138" y="252413"/>
            <a:ext cx="3194050" cy="366712"/>
          </a:xfrm>
          <a:prstGeom prst="rect">
            <a:avLst/>
          </a:prstGeom>
          <a:noFill/>
          <a:ln w="9525">
            <a:noFill/>
            <a:miter lim="800000"/>
            <a:headEnd/>
            <a:tailEnd/>
          </a:ln>
        </p:spPr>
        <p:txBody>
          <a:bodyPr wrap="none">
            <a:spAutoFit/>
          </a:bodyPr>
          <a:lstStyle/>
          <a:p>
            <a:r>
              <a:rPr lang="nl-NL" sz="1800" dirty="0">
                <a:solidFill>
                  <a:srgbClr val="FFFF00"/>
                </a:solidFill>
              </a:rPr>
              <a:t>Stadhuis als bestuurscentrum</a:t>
            </a:r>
          </a:p>
        </p:txBody>
      </p:sp>
      <p:sp>
        <p:nvSpPr>
          <p:cNvPr id="20484" name="Text Box 1029"/>
          <p:cNvSpPr txBox="1">
            <a:spLocks noChangeArrowheads="1"/>
          </p:cNvSpPr>
          <p:nvPr/>
        </p:nvSpPr>
        <p:spPr bwMode="auto">
          <a:xfrm>
            <a:off x="179388" y="609600"/>
            <a:ext cx="8964612" cy="3046413"/>
          </a:xfrm>
          <a:prstGeom prst="rect">
            <a:avLst/>
          </a:prstGeom>
          <a:noFill/>
          <a:ln w="9525">
            <a:noFill/>
            <a:miter lim="800000"/>
            <a:headEnd/>
            <a:tailEnd/>
          </a:ln>
        </p:spPr>
        <p:txBody>
          <a:bodyPr>
            <a:spAutoFit/>
          </a:bodyPr>
          <a:lstStyle/>
          <a:p>
            <a:r>
              <a:rPr lang="nl-NL" sz="2400" dirty="0">
                <a:solidFill>
                  <a:srgbClr val="FF66FF"/>
                </a:solidFill>
                <a:latin typeface="Times New Roman" pitchFamily="18" charset="0"/>
              </a:rPr>
              <a:t>‘</a:t>
            </a:r>
            <a:r>
              <a:rPr lang="nl-NL" sz="2400" dirty="0">
                <a:solidFill>
                  <a:srgbClr val="FF66FF"/>
                </a:solidFill>
              </a:rPr>
              <a:t>Klassieke</a:t>
            </a:r>
            <a:r>
              <a:rPr lang="nl-NL" sz="2400" dirty="0">
                <a:solidFill>
                  <a:srgbClr val="FF66FF"/>
                </a:solidFill>
                <a:latin typeface="Times New Roman" pitchFamily="18" charset="0"/>
              </a:rPr>
              <a:t>’</a:t>
            </a:r>
            <a:r>
              <a:rPr lang="nl-NL" sz="2400" dirty="0">
                <a:solidFill>
                  <a:srgbClr val="FF66FF"/>
                </a:solidFill>
              </a:rPr>
              <a:t> kunst:</a:t>
            </a:r>
            <a:r>
              <a:rPr lang="nl-NL" sz="1400" dirty="0"/>
              <a:t> De bouw van het stadhuis leidt tot grote kunstopdrachten. De Amsterdamse regenten spiegelen hun stad graag aan het machtige en welvarende Rome. De meeste versieringen zijn dan ook mythologisch of hebben het verhaal van de Bataafse opstand tot onderwerp. Van Campen en het stadsbestuur bepalen welke kunstenaars de belangrijkste opdrachten kregen. Van Campen dicteert, de kunstenaars voeren uit. Zo wordt het stadhuis een </a:t>
            </a:r>
            <a:r>
              <a:rPr lang="nl-NL" sz="1400" b="1" dirty="0"/>
              <a:t>totaalkunstwerk </a:t>
            </a:r>
            <a:r>
              <a:rPr lang="nl-NL" sz="1400" dirty="0"/>
              <a:t>waarin alle kunsten </a:t>
            </a:r>
            <a:br>
              <a:rPr lang="nl-NL" sz="1400" dirty="0"/>
            </a:br>
            <a:r>
              <a:rPr lang="nl-NL" sz="1400" dirty="0"/>
              <a:t>harmonieus samenkomen. De Antwerpse kunstenaar </a:t>
            </a:r>
            <a:br>
              <a:rPr lang="nl-NL" sz="1400" dirty="0"/>
            </a:br>
            <a:r>
              <a:rPr lang="nl-NL" sz="1400" b="1" dirty="0">
                <a:solidFill>
                  <a:srgbClr val="FF3300"/>
                </a:solidFill>
              </a:rPr>
              <a:t>Artus Quellinus</a:t>
            </a:r>
            <a:r>
              <a:rPr lang="nl-NL" sz="1400" dirty="0"/>
              <a:t>- kenner van de klassieke oudheid, en bewon- </a:t>
            </a:r>
            <a:br>
              <a:rPr lang="nl-NL" sz="1400" dirty="0"/>
            </a:br>
            <a:r>
              <a:rPr lang="nl-NL" sz="1400" dirty="0"/>
              <a:t>deraar van Bernini- krijgt de opdrachten voor de beeldhouw- </a:t>
            </a:r>
            <a:br>
              <a:rPr lang="nl-NL" sz="1400" dirty="0"/>
            </a:br>
            <a:r>
              <a:rPr lang="nl-NL" sz="1400" dirty="0"/>
              <a:t>werken. De schilderopdrachten worden verstrekt aan enkele </a:t>
            </a:r>
            <a:br>
              <a:rPr lang="nl-NL" sz="1400" dirty="0"/>
            </a:br>
            <a:r>
              <a:rPr lang="nl-NL" sz="1400" dirty="0"/>
              <a:t>belangrijke Amsterdamse kunstenaars: </a:t>
            </a:r>
            <a:r>
              <a:rPr lang="nl-NL" sz="1400" b="1" dirty="0">
                <a:solidFill>
                  <a:srgbClr val="FF3300"/>
                </a:solidFill>
              </a:rPr>
              <a:t>Rembrandt van Rijn</a:t>
            </a:r>
            <a:r>
              <a:rPr lang="nl-NL" sz="1400" dirty="0"/>
              <a:t> </a:t>
            </a:r>
            <a:br>
              <a:rPr lang="nl-NL" sz="1400" dirty="0"/>
            </a:br>
            <a:r>
              <a:rPr lang="nl-NL" sz="1400" dirty="0"/>
              <a:t>(</a:t>
            </a:r>
            <a:r>
              <a:rPr lang="nl-NL" sz="1400" dirty="0">
                <a:latin typeface="Times New Roman" pitchFamily="18" charset="0"/>
              </a:rPr>
              <a:t>‘</a:t>
            </a:r>
            <a:r>
              <a:rPr lang="nl-NL" sz="1400" dirty="0"/>
              <a:t>Claudius Civilis</a:t>
            </a:r>
            <a:r>
              <a:rPr lang="nl-NL" sz="1400" dirty="0">
                <a:latin typeface="Times New Roman" pitchFamily="18" charset="0"/>
              </a:rPr>
              <a:t>’</a:t>
            </a:r>
            <a:r>
              <a:rPr lang="nl-NL" sz="1400" dirty="0"/>
              <a:t>) en </a:t>
            </a:r>
            <a:r>
              <a:rPr lang="nl-NL" sz="1400" b="1" dirty="0">
                <a:solidFill>
                  <a:srgbClr val="FF3300"/>
                </a:solidFill>
              </a:rPr>
              <a:t>Govert Flinck.</a:t>
            </a:r>
            <a:r>
              <a:rPr lang="nl-NL" sz="1400" dirty="0"/>
              <a:t> Hij vergelijkt de bestuurders </a:t>
            </a:r>
            <a:br>
              <a:rPr lang="nl-NL" sz="1400" dirty="0"/>
            </a:br>
            <a:r>
              <a:rPr lang="nl-NL" sz="1400" dirty="0"/>
              <a:t>van de stad met historische helden: de onomkoopbare </a:t>
            </a:r>
            <a:br>
              <a:rPr lang="nl-NL" sz="1400" dirty="0"/>
            </a:br>
            <a:r>
              <a:rPr lang="nl-NL" sz="1400" dirty="0">
                <a:solidFill>
                  <a:srgbClr val="FFFF00"/>
                </a:solidFill>
                <a:latin typeface="Times New Roman" pitchFamily="18" charset="0"/>
              </a:rPr>
              <a:t>‘</a:t>
            </a:r>
            <a:r>
              <a:rPr lang="nl-NL" sz="1400" dirty="0">
                <a:solidFill>
                  <a:srgbClr val="FFFF00"/>
                </a:solidFill>
              </a:rPr>
              <a:t>Marcus Curius Dentatus</a:t>
            </a:r>
            <a:r>
              <a:rPr lang="nl-NL" sz="1400" dirty="0">
                <a:solidFill>
                  <a:srgbClr val="FFFF00"/>
                </a:solidFill>
                <a:latin typeface="Times New Roman" pitchFamily="18" charset="0"/>
              </a:rPr>
              <a:t>’</a:t>
            </a:r>
            <a:r>
              <a:rPr lang="nl-NL" sz="1400" dirty="0">
                <a:solidFill>
                  <a:srgbClr val="FFFF00"/>
                </a:solidFill>
              </a:rPr>
              <a:t>.</a:t>
            </a:r>
            <a:endParaRPr lang="nl-NL" sz="2400" dirty="0">
              <a:solidFill>
                <a:srgbClr val="FFFF00"/>
              </a:solidFill>
            </a:endParaRPr>
          </a:p>
        </p:txBody>
      </p:sp>
      <p:pic>
        <p:nvPicPr>
          <p:cNvPr id="20486" name="Picture 1035" descr="C:\Users\John\Pictures\Bespiegeling\H7Burger\Paleis_Govert Flinck.jpg"/>
          <p:cNvPicPr>
            <a:picLocks noChangeAspect="1" noChangeArrowheads="1"/>
          </p:cNvPicPr>
          <p:nvPr/>
        </p:nvPicPr>
        <p:blipFill>
          <a:blip r:embed="rId3" cstate="print"/>
          <a:srcRect/>
          <a:stretch>
            <a:fillRect/>
          </a:stretch>
        </p:blipFill>
        <p:spPr bwMode="auto">
          <a:xfrm>
            <a:off x="5435600" y="1914525"/>
            <a:ext cx="3708400" cy="4943475"/>
          </a:xfrm>
          <a:prstGeom prst="rect">
            <a:avLst/>
          </a:prstGeom>
          <a:noFill/>
          <a:ln w="9525">
            <a:noFill/>
            <a:miter lim="800000"/>
            <a:headEnd/>
            <a:tailEnd/>
          </a:ln>
        </p:spPr>
      </p:pic>
      <p:sp>
        <p:nvSpPr>
          <p:cNvPr id="20487" name="Text Box 1036"/>
          <p:cNvSpPr txBox="1">
            <a:spLocks noChangeArrowheads="1"/>
          </p:cNvSpPr>
          <p:nvPr/>
        </p:nvSpPr>
        <p:spPr bwMode="auto">
          <a:xfrm>
            <a:off x="179388" y="6310342"/>
            <a:ext cx="5315879" cy="400110"/>
          </a:xfrm>
          <a:prstGeom prst="rect">
            <a:avLst/>
          </a:prstGeom>
          <a:noFill/>
          <a:ln w="9525">
            <a:noFill/>
            <a:miter lim="800000"/>
            <a:headEnd/>
            <a:tailEnd/>
          </a:ln>
        </p:spPr>
        <p:txBody>
          <a:bodyPr wrap="none">
            <a:spAutoFit/>
          </a:bodyPr>
          <a:lstStyle/>
          <a:p>
            <a:r>
              <a:rPr lang="nl-NL" sz="1000" dirty="0"/>
              <a:t>Rembrandt: De eed van Claudius Civilis</a:t>
            </a:r>
            <a:r>
              <a:rPr lang="nl-NL" sz="1000" dirty="0">
                <a:latin typeface="Times New Roman" pitchFamily="18" charset="0"/>
              </a:rPr>
              <a:t>’ </a:t>
            </a:r>
            <a:r>
              <a:rPr lang="nl-NL" sz="1000" dirty="0">
                <a:ea typeface="Arial Unicode MS" pitchFamily="34" charset="-128"/>
                <a:cs typeface="Arial Unicode MS" pitchFamily="34" charset="-128"/>
              </a:rPr>
              <a:t>(historiestuk)</a:t>
            </a:r>
            <a:br>
              <a:rPr lang="nl-NL" sz="1000" dirty="0">
                <a:ea typeface="Arial Unicode MS" pitchFamily="34" charset="-128"/>
                <a:cs typeface="Arial Unicode MS" pitchFamily="34" charset="-128"/>
              </a:rPr>
            </a:br>
            <a:r>
              <a:rPr lang="nl-NL" sz="1000" dirty="0">
                <a:ea typeface="Arial Unicode MS" pitchFamily="34" charset="-128"/>
                <a:cs typeface="Arial Unicode MS" pitchFamily="34" charset="-128"/>
              </a:rPr>
              <a:t>Maar een jaar in het stadhuis gehangen: het sloot te weinig aan bij de andere schilderijen.</a:t>
            </a:r>
          </a:p>
        </p:txBody>
      </p:sp>
      <p:sp>
        <p:nvSpPr>
          <p:cNvPr id="20488" name="Text Box 1037"/>
          <p:cNvSpPr txBox="1">
            <a:spLocks noChangeArrowheads="1"/>
          </p:cNvSpPr>
          <p:nvPr/>
        </p:nvSpPr>
        <p:spPr bwMode="auto">
          <a:xfrm>
            <a:off x="6011863" y="1989138"/>
            <a:ext cx="2459328" cy="400110"/>
          </a:xfrm>
          <a:prstGeom prst="rect">
            <a:avLst/>
          </a:prstGeom>
          <a:noFill/>
          <a:ln w="9525">
            <a:noFill/>
            <a:miter lim="800000"/>
            <a:headEnd/>
            <a:tailEnd/>
          </a:ln>
        </p:spPr>
        <p:txBody>
          <a:bodyPr wrap="none">
            <a:spAutoFit/>
          </a:bodyPr>
          <a:lstStyle/>
          <a:p>
            <a:r>
              <a:rPr lang="nl-NL" sz="1000" dirty="0"/>
              <a:t>Govert Flinck: </a:t>
            </a:r>
            <a:r>
              <a:rPr lang="nl-NL" sz="1000" dirty="0">
                <a:latin typeface="Times New Roman" pitchFamily="18" charset="0"/>
              </a:rPr>
              <a:t>‘</a:t>
            </a:r>
            <a:r>
              <a:rPr lang="nl-NL" sz="1000" dirty="0"/>
              <a:t>Marcus Curius Dentalus</a:t>
            </a:r>
            <a:r>
              <a:rPr lang="nl-NL" sz="1000" dirty="0">
                <a:latin typeface="Times New Roman" pitchFamily="18" charset="0"/>
              </a:rPr>
              <a:t>’</a:t>
            </a:r>
            <a:br>
              <a:rPr lang="nl-NL" sz="1000" dirty="0">
                <a:latin typeface="Times New Roman" pitchFamily="18" charset="0"/>
              </a:rPr>
            </a:br>
            <a:r>
              <a:rPr lang="nl-NL" sz="1000" dirty="0">
                <a:ea typeface="Arial Unicode MS" pitchFamily="34" charset="-128"/>
                <a:cs typeface="Arial Unicode MS" pitchFamily="34" charset="-128"/>
              </a:rPr>
              <a:t>(Historiestuk)</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bma.amsterdam.nl/publish/pages/99949/paleis_4.450.jpg"/>
          <p:cNvPicPr>
            <a:picLocks noChangeAspect="1" noChangeArrowheads="1"/>
          </p:cNvPicPr>
          <p:nvPr/>
        </p:nvPicPr>
        <p:blipFill>
          <a:blip r:embed="rId2" cstate="print"/>
          <a:srcRect/>
          <a:stretch>
            <a:fillRect/>
          </a:stretch>
        </p:blipFill>
        <p:spPr bwMode="auto">
          <a:xfrm>
            <a:off x="5200931" y="1772816"/>
            <a:ext cx="3853376" cy="2791557"/>
          </a:xfrm>
          <a:prstGeom prst="rect">
            <a:avLst/>
          </a:prstGeom>
          <a:noFill/>
        </p:spPr>
      </p:pic>
      <p:sp>
        <p:nvSpPr>
          <p:cNvPr id="8" name="Rechthoek 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7" name="Rechthoek 6"/>
          <p:cNvSpPr/>
          <p:nvPr/>
        </p:nvSpPr>
        <p:spPr bwMode="auto">
          <a:xfrm>
            <a:off x="0" y="6346400"/>
            <a:ext cx="9144000" cy="51160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1506" name="Rectangle 1026"/>
          <p:cNvSpPr>
            <a:spLocks noGrp="1" noChangeArrowheads="1"/>
          </p:cNvSpPr>
          <p:nvPr>
            <p:ph type="title"/>
          </p:nvPr>
        </p:nvSpPr>
        <p:spPr>
          <a:xfrm>
            <a:off x="152400" y="152400"/>
            <a:ext cx="5486400" cy="457200"/>
          </a:xfrm>
        </p:spPr>
        <p:txBody>
          <a:bodyPr/>
          <a:lstStyle/>
          <a:p>
            <a:pPr algn="l" eaLnBrk="1" hangingPunct="1"/>
            <a:r>
              <a:rPr lang="nl-NL" sz="3600" dirty="0">
                <a:solidFill>
                  <a:srgbClr val="FF3300"/>
                </a:solidFill>
                <a:latin typeface="Arial Unicode MS" pitchFamily="34" charset="-128"/>
              </a:rPr>
              <a:t>Een stenen boodschap</a:t>
            </a:r>
          </a:p>
        </p:txBody>
      </p:sp>
      <p:sp>
        <p:nvSpPr>
          <p:cNvPr id="21507" name="Text Box 1029"/>
          <p:cNvSpPr txBox="1">
            <a:spLocks noChangeArrowheads="1"/>
          </p:cNvSpPr>
          <p:nvPr/>
        </p:nvSpPr>
        <p:spPr bwMode="auto">
          <a:xfrm>
            <a:off x="5486400" y="228600"/>
            <a:ext cx="3403600" cy="336550"/>
          </a:xfrm>
          <a:prstGeom prst="rect">
            <a:avLst/>
          </a:prstGeom>
          <a:noFill/>
          <a:ln w="9525">
            <a:noFill/>
            <a:miter lim="800000"/>
            <a:headEnd/>
            <a:tailEnd/>
          </a:ln>
        </p:spPr>
        <p:txBody>
          <a:bodyPr wrap="none">
            <a:spAutoFit/>
          </a:bodyPr>
          <a:lstStyle/>
          <a:p>
            <a:r>
              <a:rPr lang="nl-NL" sz="1600" dirty="0">
                <a:solidFill>
                  <a:srgbClr val="FFFF00"/>
                </a:solidFill>
              </a:rPr>
              <a:t>Stadhuis als overdekt stadscentrum</a:t>
            </a:r>
          </a:p>
        </p:txBody>
      </p:sp>
      <p:sp>
        <p:nvSpPr>
          <p:cNvPr id="21508" name="Text Box 1033"/>
          <p:cNvSpPr txBox="1">
            <a:spLocks noChangeArrowheads="1"/>
          </p:cNvSpPr>
          <p:nvPr/>
        </p:nvSpPr>
        <p:spPr bwMode="auto">
          <a:xfrm>
            <a:off x="179388" y="609600"/>
            <a:ext cx="8785225" cy="1323439"/>
          </a:xfrm>
          <a:prstGeom prst="rect">
            <a:avLst/>
          </a:prstGeom>
          <a:noFill/>
          <a:ln w="9525">
            <a:noFill/>
            <a:miter lim="800000"/>
            <a:headEnd/>
            <a:tailEnd/>
          </a:ln>
        </p:spPr>
        <p:txBody>
          <a:bodyPr>
            <a:spAutoFit/>
          </a:bodyPr>
          <a:lstStyle/>
          <a:p>
            <a:r>
              <a:rPr lang="nl-NL" sz="2400" dirty="0">
                <a:solidFill>
                  <a:srgbClr val="FF33CC"/>
                </a:solidFill>
              </a:rPr>
              <a:t>Burgerzaal: </a:t>
            </a:r>
            <a:r>
              <a:rPr lang="nl-NL" sz="1400" dirty="0"/>
              <a:t>Het Amsterdamse stadhuis kent vele functies: kantoor voor de ambtenaren, ontmoetingsplaats voor de burgerij, een bankgebouw, een gevangenis en een rechtbank. In het hart van het gebouw ligt de voor iedereen toegankelijke Burgerzaal, daaromheen galerijen met kantoren. </a:t>
            </a:r>
            <a:r>
              <a:rPr lang="nl-NL" sz="1400" b="1" dirty="0">
                <a:solidFill>
                  <a:srgbClr val="FF0000"/>
                </a:solidFill>
              </a:rPr>
              <a:t>Quellinus</a:t>
            </a:r>
            <a:r>
              <a:rPr lang="nl-NL" sz="1400" dirty="0"/>
              <a:t> maakt voor de Burgerzaal beelden van mythologische figuren. Op de vloer ligt een wereld- en een hemelkaart: wie hier staat, staat in het hart van het universum</a:t>
            </a:r>
          </a:p>
        </p:txBody>
      </p:sp>
      <p:pic>
        <p:nvPicPr>
          <p:cNvPr id="9" name="Picture 2" descr="http://www.mekaniek.nl/cms/wp-content/uploads/burgerzaal1.jpg"/>
          <p:cNvPicPr>
            <a:picLocks noChangeAspect="1" noChangeArrowheads="1"/>
          </p:cNvPicPr>
          <p:nvPr/>
        </p:nvPicPr>
        <p:blipFill>
          <a:blip r:embed="rId3" cstate="print"/>
          <a:srcRect/>
          <a:stretch>
            <a:fillRect/>
          </a:stretch>
        </p:blipFill>
        <p:spPr bwMode="auto">
          <a:xfrm>
            <a:off x="156254" y="2132856"/>
            <a:ext cx="5291609" cy="3960439"/>
          </a:xfrm>
          <a:prstGeom prst="rect">
            <a:avLst/>
          </a:prstGeom>
          <a:noFill/>
        </p:spPr>
      </p:pic>
      <p:sp>
        <p:nvSpPr>
          <p:cNvPr id="2" name="Tekstvak 1"/>
          <p:cNvSpPr txBox="1"/>
          <p:nvPr/>
        </p:nvSpPr>
        <p:spPr>
          <a:xfrm>
            <a:off x="6701598" y="3822460"/>
            <a:ext cx="1091966" cy="430887"/>
          </a:xfrm>
          <a:prstGeom prst="rect">
            <a:avLst/>
          </a:prstGeom>
          <a:noFill/>
        </p:spPr>
        <p:txBody>
          <a:bodyPr wrap="none" rtlCol="0">
            <a:spAutoFit/>
          </a:bodyPr>
          <a:lstStyle/>
          <a:p>
            <a:r>
              <a:rPr lang="nl-NL" sz="1100" dirty="0"/>
              <a:t>Amsterdamse </a:t>
            </a:r>
            <a:br>
              <a:rPr lang="nl-NL" sz="1100" dirty="0"/>
            </a:br>
            <a:r>
              <a:rPr lang="nl-NL" sz="1100" dirty="0"/>
              <a:t>stedenmaagd</a:t>
            </a:r>
          </a:p>
        </p:txBody>
      </p:sp>
      <p:sp>
        <p:nvSpPr>
          <p:cNvPr id="13" name="Tekstvak 12"/>
          <p:cNvSpPr txBox="1"/>
          <p:nvPr/>
        </p:nvSpPr>
        <p:spPr>
          <a:xfrm>
            <a:off x="1006245" y="6093295"/>
            <a:ext cx="2787943" cy="276999"/>
          </a:xfrm>
          <a:prstGeom prst="rect">
            <a:avLst/>
          </a:prstGeom>
          <a:noFill/>
        </p:spPr>
        <p:txBody>
          <a:bodyPr wrap="none" rtlCol="0">
            <a:spAutoFit/>
          </a:bodyPr>
          <a:lstStyle/>
          <a:p>
            <a:r>
              <a:rPr lang="nl-NL" sz="1200" dirty="0"/>
              <a:t>Burgerzaal: kostbaar marmer uit Italië.</a:t>
            </a:r>
          </a:p>
        </p:txBody>
      </p:sp>
      <p:sp>
        <p:nvSpPr>
          <p:cNvPr id="14" name="Tekstvak 13"/>
          <p:cNvSpPr txBox="1"/>
          <p:nvPr/>
        </p:nvSpPr>
        <p:spPr>
          <a:xfrm>
            <a:off x="8033444" y="3816898"/>
            <a:ext cx="780983" cy="430887"/>
          </a:xfrm>
          <a:prstGeom prst="rect">
            <a:avLst/>
          </a:prstGeom>
          <a:noFill/>
        </p:spPr>
        <p:txBody>
          <a:bodyPr wrap="none" rtlCol="0">
            <a:spAutoFit/>
          </a:bodyPr>
          <a:lstStyle/>
          <a:p>
            <a:r>
              <a:rPr lang="nl-NL" sz="1100" dirty="0"/>
              <a:t>Hercules:</a:t>
            </a:r>
            <a:br>
              <a:rPr lang="nl-NL" sz="1100" dirty="0"/>
            </a:br>
            <a:r>
              <a:rPr lang="nl-NL" sz="1100" dirty="0"/>
              <a:t>kracht</a:t>
            </a:r>
          </a:p>
        </p:txBody>
      </p:sp>
      <p:pic>
        <p:nvPicPr>
          <p:cNvPr id="16" name="Picture 2" descr="http://3.bp.blogspot.com/-ZOUVqULjf94/TYgr-1QhscI/AAAAAAAAAzE/PxSKQXrTov0/s1600/P1020866Atlas_in_Burgerzaal.JPG"/>
          <p:cNvPicPr>
            <a:picLocks noChangeAspect="1" noChangeArrowheads="1"/>
          </p:cNvPicPr>
          <p:nvPr/>
        </p:nvPicPr>
        <p:blipFill>
          <a:blip r:embed="rId4" cstate="print"/>
          <a:srcRect/>
          <a:stretch>
            <a:fillRect/>
          </a:stretch>
        </p:blipFill>
        <p:spPr bwMode="auto">
          <a:xfrm>
            <a:off x="5589064" y="4377831"/>
            <a:ext cx="1503216" cy="2345928"/>
          </a:xfrm>
          <a:prstGeom prst="rect">
            <a:avLst/>
          </a:prstGeom>
          <a:noFill/>
        </p:spPr>
      </p:pic>
      <p:sp>
        <p:nvSpPr>
          <p:cNvPr id="3" name="Tekstvak 2"/>
          <p:cNvSpPr txBox="1"/>
          <p:nvPr/>
        </p:nvSpPr>
        <p:spPr>
          <a:xfrm>
            <a:off x="7141875" y="4537230"/>
            <a:ext cx="1822737" cy="1815882"/>
          </a:xfrm>
          <a:prstGeom prst="rect">
            <a:avLst/>
          </a:prstGeom>
          <a:noFill/>
        </p:spPr>
        <p:txBody>
          <a:bodyPr wrap="square" rtlCol="0">
            <a:spAutoFit/>
          </a:bodyPr>
          <a:lstStyle/>
          <a:p>
            <a:r>
              <a:rPr lang="nl-NL" sz="1400" dirty="0"/>
              <a:t>De marmeren beeldhouwwerken zijn van de klassiek geschoolde</a:t>
            </a:r>
          </a:p>
          <a:p>
            <a:r>
              <a:rPr lang="nl-NL" sz="1400" dirty="0"/>
              <a:t>Zuid-Nederlandse (Vlaamse) beeldhouwer </a:t>
            </a:r>
            <a:r>
              <a:rPr lang="nl-NL" sz="1400" b="1" dirty="0">
                <a:solidFill>
                  <a:srgbClr val="FF0000"/>
                </a:solidFill>
              </a:rPr>
              <a:t>Artus Quellinus</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1510" name="Picture 1041" descr="C:\Users\John\Pictures\Bespiegeling\H7Burger\vierschaar-gr.jpg"/>
          <p:cNvPicPr>
            <a:picLocks noChangeAspect="1" noChangeArrowheads="1"/>
          </p:cNvPicPr>
          <p:nvPr/>
        </p:nvPicPr>
        <p:blipFill>
          <a:blip r:embed="rId2" cstate="print"/>
          <a:srcRect/>
          <a:stretch>
            <a:fillRect/>
          </a:stretch>
        </p:blipFill>
        <p:spPr bwMode="auto">
          <a:xfrm>
            <a:off x="6975081" y="132359"/>
            <a:ext cx="1968541" cy="2504553"/>
          </a:xfrm>
          <a:prstGeom prst="rect">
            <a:avLst/>
          </a:prstGeom>
          <a:noFill/>
          <a:ln w="9525">
            <a:noFill/>
            <a:miter lim="800000"/>
            <a:headEnd/>
            <a:tailEnd/>
          </a:ln>
        </p:spPr>
      </p:pic>
      <p:sp>
        <p:nvSpPr>
          <p:cNvPr id="7" name="Rechthoek 6"/>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050" name="Picture 2" descr="http://cdn2.all-art.org/Architecture/images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20" y="2328213"/>
            <a:ext cx="8815002" cy="4260781"/>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1026"/>
          <p:cNvSpPr>
            <a:spLocks noGrp="1" noChangeArrowheads="1"/>
          </p:cNvSpPr>
          <p:nvPr>
            <p:ph type="title"/>
          </p:nvPr>
        </p:nvSpPr>
        <p:spPr>
          <a:xfrm>
            <a:off x="137864" y="114938"/>
            <a:ext cx="5486400" cy="457200"/>
          </a:xfrm>
        </p:spPr>
        <p:txBody>
          <a:bodyPr/>
          <a:lstStyle/>
          <a:p>
            <a:pPr algn="l" eaLnBrk="1" hangingPunct="1"/>
            <a:r>
              <a:rPr lang="nl-NL" sz="3600" dirty="0">
                <a:solidFill>
                  <a:srgbClr val="FF3300"/>
                </a:solidFill>
                <a:latin typeface="Arial Unicode MS" pitchFamily="34" charset="-128"/>
              </a:rPr>
              <a:t>Een stenen boodschap</a:t>
            </a:r>
          </a:p>
        </p:txBody>
      </p:sp>
      <p:sp>
        <p:nvSpPr>
          <p:cNvPr id="21508" name="Text Box 1033"/>
          <p:cNvSpPr txBox="1">
            <a:spLocks noChangeArrowheads="1"/>
          </p:cNvSpPr>
          <p:nvPr/>
        </p:nvSpPr>
        <p:spPr bwMode="auto">
          <a:xfrm>
            <a:off x="137182" y="572138"/>
            <a:ext cx="6837217" cy="1754326"/>
          </a:xfrm>
          <a:prstGeom prst="rect">
            <a:avLst/>
          </a:prstGeom>
          <a:noFill/>
          <a:ln w="9525">
            <a:noFill/>
            <a:miter lim="800000"/>
            <a:headEnd/>
            <a:tailEnd/>
          </a:ln>
        </p:spPr>
        <p:txBody>
          <a:bodyPr wrap="square">
            <a:spAutoFit/>
          </a:bodyPr>
          <a:lstStyle/>
          <a:p>
            <a:r>
              <a:rPr lang="nl-NL" sz="2400" dirty="0">
                <a:solidFill>
                  <a:srgbClr val="FF33CC"/>
                </a:solidFill>
              </a:rPr>
              <a:t>Vierschaar: </a:t>
            </a:r>
            <a:r>
              <a:rPr lang="nl-NL" sz="1400" dirty="0"/>
              <a:t>In de </a:t>
            </a:r>
            <a:r>
              <a:rPr lang="nl-NL" sz="1400" dirty="0">
                <a:latin typeface="Times New Roman" pitchFamily="18" charset="0"/>
              </a:rPr>
              <a:t>‘</a:t>
            </a:r>
            <a:r>
              <a:rPr lang="nl-NL" sz="1400" dirty="0"/>
              <a:t>Vierschaar</a:t>
            </a:r>
            <a:r>
              <a:rPr lang="nl-NL" sz="1400" dirty="0">
                <a:latin typeface="Times New Roman" pitchFamily="18" charset="0"/>
              </a:rPr>
              <a:t>’</a:t>
            </a:r>
            <a:r>
              <a:rPr lang="nl-NL" sz="1400" dirty="0"/>
              <a:t> een rechtszaal tonen drie </a:t>
            </a:r>
            <a:r>
              <a:rPr lang="nl-NL" sz="1400" b="1" dirty="0">
                <a:solidFill>
                  <a:srgbClr val="00FF00"/>
                </a:solidFill>
              </a:rPr>
              <a:t>bas-reliëfs</a:t>
            </a:r>
            <a:r>
              <a:rPr lang="nl-NL" sz="1400" dirty="0"/>
              <a:t> van </a:t>
            </a:r>
            <a:r>
              <a:rPr lang="nl-NL" sz="1400" b="1" dirty="0">
                <a:solidFill>
                  <a:srgbClr val="FF0000"/>
                </a:solidFill>
              </a:rPr>
              <a:t>Quellinus </a:t>
            </a:r>
            <a:r>
              <a:rPr lang="nl-NL" sz="1400" dirty="0"/>
              <a:t>voorbeelden van goede rechtspraak, zoals het bijbelse Salomonsoordeel- wijsheid. Vroeger werd er veelal in de open, open lucht recht gesproken. De ruimte waarbinnen dit gebeurde werd afgebakend met vier banken, ook wel scharen genoemd. Vandaar de naam </a:t>
            </a:r>
            <a:r>
              <a:rPr lang="nl-NL" sz="1400" dirty="0">
                <a:solidFill>
                  <a:srgbClr val="FFFF00"/>
                </a:solidFill>
              </a:rPr>
              <a:t>“Vierschaar”. </a:t>
            </a:r>
            <a:r>
              <a:rPr lang="nl-NL" sz="1400" dirty="0"/>
              <a:t>Volgens de traditie moest de bevolking de berechting van een doodvonnis kunnen bijwonen. Het volk stond buiten op de Dam en kon door de ramen, waar tralies in plaats van glas in zat, de berechting zien en horen.</a:t>
            </a:r>
          </a:p>
        </p:txBody>
      </p:sp>
      <p:sp>
        <p:nvSpPr>
          <p:cNvPr id="2" name="Tekstvak 1"/>
          <p:cNvSpPr txBox="1"/>
          <p:nvPr/>
        </p:nvSpPr>
        <p:spPr>
          <a:xfrm>
            <a:off x="200532" y="5974700"/>
            <a:ext cx="3391791" cy="830997"/>
          </a:xfrm>
          <a:prstGeom prst="rect">
            <a:avLst/>
          </a:prstGeom>
          <a:noFill/>
        </p:spPr>
        <p:txBody>
          <a:bodyPr wrap="square" rtlCol="0">
            <a:spAutoFit/>
          </a:bodyPr>
          <a:lstStyle/>
          <a:p>
            <a:r>
              <a:rPr lang="nl-NL" sz="1200" b="1" dirty="0"/>
              <a:t>Barmhartigheid</a:t>
            </a:r>
            <a:br>
              <a:rPr lang="nl-NL" sz="1200" dirty="0"/>
            </a:br>
            <a:r>
              <a:rPr lang="nl-NL" sz="1200" dirty="0"/>
              <a:t>De Griek Zaleucus steekt zichzelf en zijn zoon één oog uit nadat deze betrapt is op overspel. De wet vereist nl. het uitsteken van twee ogen.</a:t>
            </a:r>
          </a:p>
        </p:txBody>
      </p:sp>
      <p:sp>
        <p:nvSpPr>
          <p:cNvPr id="12" name="Tekstvak 11"/>
          <p:cNvSpPr txBox="1"/>
          <p:nvPr/>
        </p:nvSpPr>
        <p:spPr>
          <a:xfrm>
            <a:off x="6212787" y="5986496"/>
            <a:ext cx="2859455" cy="830997"/>
          </a:xfrm>
          <a:prstGeom prst="rect">
            <a:avLst/>
          </a:prstGeom>
          <a:noFill/>
        </p:spPr>
        <p:txBody>
          <a:bodyPr wrap="square" rtlCol="0">
            <a:spAutoFit/>
          </a:bodyPr>
          <a:lstStyle/>
          <a:p>
            <a:r>
              <a:rPr lang="nl-NL" sz="1200" b="1" dirty="0"/>
              <a:t>Rechtvaardigheid</a:t>
            </a:r>
            <a:br>
              <a:rPr lang="nl-NL" sz="1200" dirty="0"/>
            </a:br>
            <a:r>
              <a:rPr lang="nl-NL" sz="1200" dirty="0"/>
              <a:t>De Romein Brutus laat zijn beide zoons onthoofden nadat ze betrapt zijn op een samenzwering tegen Rome.</a:t>
            </a:r>
          </a:p>
        </p:txBody>
      </p:sp>
      <p:sp>
        <p:nvSpPr>
          <p:cNvPr id="13" name="Tekstvak 12"/>
          <p:cNvSpPr txBox="1"/>
          <p:nvPr/>
        </p:nvSpPr>
        <p:spPr>
          <a:xfrm>
            <a:off x="3614846" y="6048245"/>
            <a:ext cx="1914307" cy="461665"/>
          </a:xfrm>
          <a:prstGeom prst="rect">
            <a:avLst/>
          </a:prstGeom>
          <a:noFill/>
        </p:spPr>
        <p:txBody>
          <a:bodyPr wrap="none" rtlCol="0">
            <a:spAutoFit/>
          </a:bodyPr>
          <a:lstStyle/>
          <a:p>
            <a:r>
              <a:rPr lang="nl-NL" sz="1200" b="1" dirty="0">
                <a:solidFill>
                  <a:schemeClr val="tx1"/>
                </a:solidFill>
              </a:rPr>
              <a:t>Wijsheid: </a:t>
            </a:r>
            <a:br>
              <a:rPr lang="nl-NL" sz="1200" dirty="0">
                <a:solidFill>
                  <a:schemeClr val="tx1"/>
                </a:solidFill>
              </a:rPr>
            </a:br>
            <a:r>
              <a:rPr lang="nl-NL" sz="1200" dirty="0">
                <a:solidFill>
                  <a:schemeClr val="tx1"/>
                </a:solidFill>
              </a:rPr>
              <a:t>Het oordeel van Salomon</a:t>
            </a:r>
          </a:p>
        </p:txBody>
      </p:sp>
    </p:spTree>
    <p:extLst>
      <p:ext uri="{BB962C8B-B14F-4D97-AF65-F5344CB8AC3E}">
        <p14:creationId xmlns:p14="http://schemas.microsoft.com/office/powerpoint/2010/main" val="13159233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p:cNvSpPr/>
          <p:nvPr/>
        </p:nvSpPr>
        <p:spPr bwMode="auto">
          <a:xfrm>
            <a:off x="0" y="2058"/>
            <a:ext cx="9128124" cy="61863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3074" name="Picture 2050" descr="C:\Users\John\Pictures\Bespiegeling\H7Burger\amsterdam_001.jpg"/>
          <p:cNvPicPr>
            <a:picLocks noChangeAspect="1" noChangeArrowheads="1"/>
          </p:cNvPicPr>
          <p:nvPr/>
        </p:nvPicPr>
        <p:blipFill>
          <a:blip r:embed="rId2" cstate="print"/>
          <a:srcRect/>
          <a:stretch>
            <a:fillRect/>
          </a:stretch>
        </p:blipFill>
        <p:spPr bwMode="auto">
          <a:xfrm>
            <a:off x="184770" y="1253214"/>
            <a:ext cx="5107310" cy="3393673"/>
          </a:xfrm>
          <a:prstGeom prst="rect">
            <a:avLst/>
          </a:prstGeom>
          <a:noFill/>
          <a:ln w="9525">
            <a:noFill/>
            <a:miter lim="800000"/>
            <a:headEnd/>
            <a:tailEnd/>
          </a:ln>
        </p:spPr>
      </p:pic>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064" name="Picture 16" descr="http://upload.wikimedia.org/wikipedia/commons/thumb/8/8a/Portrait_of_Andries_de_Graeff_–_Rembrandt.jpg/240px-Portrait_of_Andries_de_Graeff_–_Rembrand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047" y="4418330"/>
            <a:ext cx="1302882" cy="21117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54" descr="C:\Users\John\Pictures\Bespiegeling\H7Burger\holland_voc_schip.jpg"/>
          <p:cNvPicPr>
            <a:picLocks noChangeAspect="1" noChangeArrowheads="1"/>
          </p:cNvPicPr>
          <p:nvPr/>
        </p:nvPicPr>
        <p:blipFill>
          <a:blip r:embed="rId4" cstate="print"/>
          <a:srcRect/>
          <a:stretch>
            <a:fillRect/>
          </a:stretch>
        </p:blipFill>
        <p:spPr bwMode="auto">
          <a:xfrm>
            <a:off x="6331938" y="2696933"/>
            <a:ext cx="2690721" cy="3789909"/>
          </a:xfrm>
          <a:prstGeom prst="rect">
            <a:avLst/>
          </a:prstGeom>
          <a:noFill/>
          <a:ln w="9525">
            <a:noFill/>
            <a:miter lim="800000"/>
            <a:headEnd/>
            <a:tailEnd/>
          </a:ln>
        </p:spPr>
      </p:pic>
      <p:sp>
        <p:nvSpPr>
          <p:cNvPr id="3075" name="Rectangle 2051"/>
          <p:cNvSpPr>
            <a:spLocks noGrp="1" noChangeArrowheads="1"/>
          </p:cNvSpPr>
          <p:nvPr>
            <p:ph type="title"/>
          </p:nvPr>
        </p:nvSpPr>
        <p:spPr>
          <a:xfrm>
            <a:off x="241299" y="116632"/>
            <a:ext cx="8686800" cy="457200"/>
          </a:xfrm>
        </p:spPr>
        <p:txBody>
          <a:bodyPr/>
          <a:lstStyle/>
          <a:p>
            <a:pPr eaLnBrk="1" hangingPunct="1"/>
            <a:r>
              <a:rPr lang="nl-NL" sz="3600" dirty="0">
                <a:solidFill>
                  <a:srgbClr val="FF33CC"/>
                </a:solidFill>
                <a:latin typeface="Arial Unicode MS" pitchFamily="34" charset="-128"/>
              </a:rPr>
              <a:t>Kunst voor de burger</a:t>
            </a:r>
          </a:p>
        </p:txBody>
      </p:sp>
      <p:sp>
        <p:nvSpPr>
          <p:cNvPr id="3076" name="Text Box 2052"/>
          <p:cNvSpPr txBox="1">
            <a:spLocks noChangeArrowheads="1"/>
          </p:cNvSpPr>
          <p:nvPr/>
        </p:nvSpPr>
        <p:spPr bwMode="auto">
          <a:xfrm>
            <a:off x="1195387" y="538162"/>
            <a:ext cx="6721475" cy="457200"/>
          </a:xfrm>
          <a:prstGeom prst="rect">
            <a:avLst/>
          </a:prstGeom>
          <a:noFill/>
          <a:ln w="9525">
            <a:noFill/>
            <a:miter lim="800000"/>
            <a:headEnd/>
            <a:tailEnd/>
          </a:ln>
        </p:spPr>
        <p:txBody>
          <a:bodyPr>
            <a:spAutoFit/>
          </a:bodyPr>
          <a:lstStyle/>
          <a:p>
            <a:pPr algn="ctr"/>
            <a:r>
              <a:rPr lang="nl-NL" sz="2400" dirty="0">
                <a:solidFill>
                  <a:srgbClr val="FF3300"/>
                </a:solidFill>
              </a:rPr>
              <a:t>Gouden eeuw in de Nederlanden</a:t>
            </a:r>
          </a:p>
        </p:txBody>
      </p:sp>
      <p:sp>
        <p:nvSpPr>
          <p:cNvPr id="3079" name="Text Box 2055"/>
          <p:cNvSpPr txBox="1">
            <a:spLocks noChangeArrowheads="1"/>
          </p:cNvSpPr>
          <p:nvPr/>
        </p:nvSpPr>
        <p:spPr bwMode="auto">
          <a:xfrm>
            <a:off x="7812360" y="3268247"/>
            <a:ext cx="858838" cy="261938"/>
          </a:xfrm>
          <a:prstGeom prst="rect">
            <a:avLst/>
          </a:prstGeom>
          <a:noFill/>
          <a:ln w="9525">
            <a:noFill/>
            <a:miter lim="800000"/>
            <a:headEnd/>
            <a:tailEnd/>
          </a:ln>
        </p:spPr>
        <p:txBody>
          <a:bodyPr wrap="none">
            <a:spAutoFit/>
          </a:bodyPr>
          <a:lstStyle/>
          <a:p>
            <a:r>
              <a:rPr lang="nl-NL" sz="1100" dirty="0">
                <a:solidFill>
                  <a:schemeClr val="tx1"/>
                </a:solidFill>
              </a:rPr>
              <a:t>VOC schip</a:t>
            </a:r>
          </a:p>
        </p:txBody>
      </p:sp>
      <p:sp>
        <p:nvSpPr>
          <p:cNvPr id="2" name="Tekstvak 1"/>
          <p:cNvSpPr txBox="1"/>
          <p:nvPr/>
        </p:nvSpPr>
        <p:spPr>
          <a:xfrm>
            <a:off x="1182626" y="849158"/>
            <a:ext cx="6378669" cy="369332"/>
          </a:xfrm>
          <a:prstGeom prst="rect">
            <a:avLst/>
          </a:prstGeom>
          <a:noFill/>
        </p:spPr>
        <p:txBody>
          <a:bodyPr wrap="none" rtlCol="0">
            <a:spAutoFit/>
          </a:bodyPr>
          <a:lstStyle/>
          <a:p>
            <a:r>
              <a:rPr lang="nl-NL" sz="1800" dirty="0"/>
              <a:t>De zeventiende-eeuwse republiek Holland baadt in weelde.</a:t>
            </a:r>
          </a:p>
        </p:txBody>
      </p:sp>
      <p:pic>
        <p:nvPicPr>
          <p:cNvPr id="2050" name="Picture 2" descr="http://1.bp.blogspot.com/-cwPffVr5ti4/T0kXfJH92mI/AAAAAAAAAEY/loTfG4YFnkE/s1600/Amsterdam-centre-desktop-wallpap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713" y="1253214"/>
            <a:ext cx="2718923" cy="1699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ntrepidberkeleyexplorer.com/sitebuilder/images/HolA2houses-450x6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4268" y="4375461"/>
            <a:ext cx="1582532" cy="21117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geschiedenisklas.nl/images/regenten_vorsten/voc-schi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3150" y="1218489"/>
            <a:ext cx="1686010" cy="203023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ecx.images-amazon.com/images/I/51VJcx3M4xL._SL500_SS5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70" y="4418330"/>
            <a:ext cx="2232249" cy="2232250"/>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2056"/>
          <p:cNvSpPr txBox="1">
            <a:spLocks noChangeArrowheads="1"/>
          </p:cNvSpPr>
          <p:nvPr/>
        </p:nvSpPr>
        <p:spPr bwMode="auto">
          <a:xfrm>
            <a:off x="2475788" y="6463721"/>
            <a:ext cx="4217821" cy="338554"/>
          </a:xfrm>
          <a:prstGeom prst="rect">
            <a:avLst/>
          </a:prstGeom>
          <a:noFill/>
          <a:ln w="9525">
            <a:noFill/>
            <a:miter lim="800000"/>
            <a:headEnd/>
            <a:tailEnd/>
          </a:ln>
        </p:spPr>
        <p:txBody>
          <a:bodyPr wrap="none">
            <a:spAutoFit/>
          </a:bodyPr>
          <a:lstStyle/>
          <a:p>
            <a:r>
              <a:rPr lang="nl-NL" sz="1600" dirty="0"/>
              <a:t>Rijke burgers zijn de nieuwe opdrachtgevers</a:t>
            </a:r>
          </a:p>
        </p:txBody>
      </p:sp>
      <p:sp>
        <p:nvSpPr>
          <p:cNvPr id="21" name="Text Box 2056"/>
          <p:cNvSpPr txBox="1">
            <a:spLocks noChangeArrowheads="1"/>
          </p:cNvSpPr>
          <p:nvPr/>
        </p:nvSpPr>
        <p:spPr bwMode="auto">
          <a:xfrm>
            <a:off x="4159714" y="1311076"/>
            <a:ext cx="970137" cy="276999"/>
          </a:xfrm>
          <a:prstGeom prst="rect">
            <a:avLst/>
          </a:prstGeom>
          <a:noFill/>
          <a:ln w="9525">
            <a:noFill/>
            <a:miter lim="800000"/>
            <a:headEnd/>
            <a:tailEnd/>
          </a:ln>
        </p:spPr>
        <p:txBody>
          <a:bodyPr wrap="none">
            <a:spAutoFit/>
          </a:bodyPr>
          <a:lstStyle/>
          <a:p>
            <a:r>
              <a:rPr lang="nl-NL" sz="1200" dirty="0">
                <a:solidFill>
                  <a:schemeClr val="tx1"/>
                </a:solidFill>
              </a:rPr>
              <a:t>Amsterdam</a:t>
            </a:r>
          </a:p>
        </p:txBody>
      </p:sp>
      <p:pic>
        <p:nvPicPr>
          <p:cNvPr id="17" name="Picture 2" descr="http://www.grachtenvanamsterdam.nl/images/geveltrapnwmarkt20aa.jpg"/>
          <p:cNvPicPr>
            <a:picLocks noChangeAspect="1" noChangeArrowheads="1"/>
          </p:cNvPicPr>
          <p:nvPr/>
        </p:nvPicPr>
        <p:blipFill>
          <a:blip r:embed="rId9" cstate="print"/>
          <a:srcRect/>
          <a:stretch>
            <a:fillRect/>
          </a:stretch>
        </p:blipFill>
        <p:spPr bwMode="auto">
          <a:xfrm>
            <a:off x="4620602" y="3078266"/>
            <a:ext cx="1991598" cy="1194959"/>
          </a:xfrm>
          <a:prstGeom prst="rect">
            <a:avLst/>
          </a:prstGeom>
          <a:noFill/>
        </p:spPr>
      </p:pic>
      <p:sp>
        <p:nvSpPr>
          <p:cNvPr id="18" name="Text Box 2056"/>
          <p:cNvSpPr txBox="1">
            <a:spLocks noChangeArrowheads="1"/>
          </p:cNvSpPr>
          <p:nvPr/>
        </p:nvSpPr>
        <p:spPr bwMode="auto">
          <a:xfrm>
            <a:off x="4598323" y="4318862"/>
            <a:ext cx="1638590" cy="246221"/>
          </a:xfrm>
          <a:prstGeom prst="rect">
            <a:avLst/>
          </a:prstGeom>
          <a:noFill/>
          <a:ln w="9525">
            <a:noFill/>
            <a:miter lim="800000"/>
            <a:headEnd/>
            <a:tailEnd/>
          </a:ln>
        </p:spPr>
        <p:txBody>
          <a:bodyPr wrap="none">
            <a:spAutoFit/>
          </a:bodyPr>
          <a:lstStyle/>
          <a:p>
            <a:r>
              <a:rPr lang="nl-NL" sz="1000" dirty="0">
                <a:solidFill>
                  <a:schemeClr val="tx1"/>
                </a:solidFill>
              </a:rPr>
              <a:t>trap-, hals- en klokgevels.</a:t>
            </a:r>
          </a:p>
        </p:txBody>
      </p:sp>
    </p:spTree>
    <p:extLst>
      <p:ext uri="{BB962C8B-B14F-4D97-AF65-F5344CB8AC3E}">
        <p14:creationId xmlns:p14="http://schemas.microsoft.com/office/powerpoint/2010/main" val="35590290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7" name="Rechthoek 6"/>
          <p:cNvSpPr/>
          <p:nvPr/>
        </p:nvSpPr>
        <p:spPr bwMode="auto">
          <a:xfrm>
            <a:off x="0" y="5846210"/>
            <a:ext cx="9144000" cy="101179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1506" name="Rectangle 1026"/>
          <p:cNvSpPr>
            <a:spLocks noGrp="1" noChangeArrowheads="1"/>
          </p:cNvSpPr>
          <p:nvPr>
            <p:ph type="title"/>
          </p:nvPr>
        </p:nvSpPr>
        <p:spPr>
          <a:xfrm>
            <a:off x="129954" y="152399"/>
            <a:ext cx="5486400" cy="457200"/>
          </a:xfrm>
        </p:spPr>
        <p:txBody>
          <a:bodyPr/>
          <a:lstStyle/>
          <a:p>
            <a:pPr algn="l" eaLnBrk="1" hangingPunct="1"/>
            <a:r>
              <a:rPr lang="nl-NL" sz="3600" dirty="0">
                <a:solidFill>
                  <a:srgbClr val="FF33CC"/>
                </a:solidFill>
                <a:latin typeface="Arial Unicode MS" pitchFamily="34" charset="-128"/>
              </a:rPr>
              <a:t>Hollands Classicisme</a:t>
            </a:r>
          </a:p>
        </p:txBody>
      </p:sp>
      <p:sp>
        <p:nvSpPr>
          <p:cNvPr id="21508" name="Text Box 1033"/>
          <p:cNvSpPr txBox="1">
            <a:spLocks noChangeArrowheads="1"/>
          </p:cNvSpPr>
          <p:nvPr/>
        </p:nvSpPr>
        <p:spPr bwMode="auto">
          <a:xfrm>
            <a:off x="137864" y="561629"/>
            <a:ext cx="8799150" cy="1323439"/>
          </a:xfrm>
          <a:prstGeom prst="rect">
            <a:avLst/>
          </a:prstGeom>
          <a:noFill/>
          <a:ln w="9525">
            <a:noFill/>
            <a:miter lim="800000"/>
            <a:headEnd/>
            <a:tailEnd/>
          </a:ln>
        </p:spPr>
        <p:txBody>
          <a:bodyPr wrap="square">
            <a:spAutoFit/>
          </a:bodyPr>
          <a:lstStyle/>
          <a:p>
            <a:r>
              <a:rPr lang="nl-NL" sz="2400" dirty="0">
                <a:solidFill>
                  <a:srgbClr val="FFFF00"/>
                </a:solidFill>
              </a:rPr>
              <a:t>Het Mauritshuis: </a:t>
            </a:r>
            <a:r>
              <a:rPr lang="nl-NL" sz="1400" dirty="0"/>
              <a:t>Gebouwd in opdracht voor Johan Maurits door het duo rijksbouwmeesters </a:t>
            </a:r>
            <a:r>
              <a:rPr lang="nl-NL" sz="1400" b="1" dirty="0">
                <a:solidFill>
                  <a:srgbClr val="FF0000"/>
                </a:solidFill>
              </a:rPr>
              <a:t>Jacob van Campen</a:t>
            </a:r>
            <a:r>
              <a:rPr lang="nl-NL" sz="1400" dirty="0">
                <a:solidFill>
                  <a:srgbClr val="FF0000"/>
                </a:solidFill>
              </a:rPr>
              <a:t> </a:t>
            </a:r>
            <a:r>
              <a:rPr lang="nl-NL" sz="1400" dirty="0"/>
              <a:t>en </a:t>
            </a:r>
            <a:r>
              <a:rPr lang="nl-NL" sz="1400" b="1" dirty="0">
                <a:solidFill>
                  <a:srgbClr val="FF0000"/>
                </a:solidFill>
              </a:rPr>
              <a:t>Pieter Post</a:t>
            </a:r>
            <a:r>
              <a:rPr lang="nl-NL" sz="1400" dirty="0"/>
              <a:t>. De Italiaanse architect Palladio stond hiervoor model. </a:t>
            </a:r>
            <a:br>
              <a:rPr lang="nl-NL" sz="1400" dirty="0"/>
            </a:br>
            <a:r>
              <a:rPr lang="nl-NL" sz="1400" dirty="0"/>
              <a:t>De symmetrische indeling en het gebruik van zuilen, pilasters, frontons en festoenen geven het geheel een Italiaans uiterlijk. De groeiende rijkdom van de heersende elite van de Republiek lag ten grondslag aan deze nieuwe, deftige stijl: een ingetogen en afstandelijke, maar tegelijkertijd imposante architectuur.</a:t>
            </a:r>
          </a:p>
        </p:txBody>
      </p:sp>
      <p:sp>
        <p:nvSpPr>
          <p:cNvPr id="13" name="Tekstvak 12"/>
          <p:cNvSpPr txBox="1"/>
          <p:nvPr/>
        </p:nvSpPr>
        <p:spPr>
          <a:xfrm>
            <a:off x="1187624" y="3822995"/>
            <a:ext cx="949299" cy="276999"/>
          </a:xfrm>
          <a:prstGeom prst="rect">
            <a:avLst/>
          </a:prstGeom>
          <a:noFill/>
        </p:spPr>
        <p:txBody>
          <a:bodyPr wrap="none" rtlCol="0">
            <a:spAutoFit/>
          </a:bodyPr>
          <a:lstStyle/>
          <a:p>
            <a:r>
              <a:rPr lang="nl-NL" sz="1200" dirty="0"/>
              <a:t>Palladiostijl</a:t>
            </a:r>
          </a:p>
        </p:txBody>
      </p:sp>
      <p:pic>
        <p:nvPicPr>
          <p:cNvPr id="11" name="Picture 4" descr="http://upload.wikimedia.org/wikipedia/commons/e/e9/Den_Haag,_Mauritshuis_vanaf_Hofvijver_2006-05-29_16.12_.JPG"/>
          <p:cNvPicPr>
            <a:picLocks noChangeAspect="1" noChangeArrowheads="1"/>
          </p:cNvPicPr>
          <p:nvPr/>
        </p:nvPicPr>
        <p:blipFill>
          <a:blip r:embed="rId2" cstate="print"/>
          <a:srcRect/>
          <a:stretch>
            <a:fillRect/>
          </a:stretch>
        </p:blipFill>
        <p:spPr bwMode="auto">
          <a:xfrm>
            <a:off x="2555779" y="1943222"/>
            <a:ext cx="6397529" cy="4798146"/>
          </a:xfrm>
          <a:prstGeom prst="rect">
            <a:avLst/>
          </a:prstGeom>
          <a:noFill/>
        </p:spPr>
      </p:pic>
      <p:pic>
        <p:nvPicPr>
          <p:cNvPr id="14" name="Picture 14" descr="http://t3.gstatic.com/images?q=tbn:ANd9GcSBDscst1VZfhe25jjXKxQGVBPeFV06vUKKvyPZdFnmHUSkITtb"/>
          <p:cNvPicPr>
            <a:picLocks noChangeAspect="1" noChangeArrowheads="1"/>
          </p:cNvPicPr>
          <p:nvPr/>
        </p:nvPicPr>
        <p:blipFill>
          <a:blip r:embed="rId3" cstate="print"/>
          <a:srcRect/>
          <a:stretch>
            <a:fillRect/>
          </a:stretch>
        </p:blipFill>
        <p:spPr bwMode="auto">
          <a:xfrm>
            <a:off x="195874" y="4128724"/>
            <a:ext cx="3114671" cy="1744216"/>
          </a:xfrm>
          <a:prstGeom prst="rect">
            <a:avLst/>
          </a:prstGeom>
          <a:noFill/>
        </p:spPr>
      </p:pic>
      <p:pic>
        <p:nvPicPr>
          <p:cNvPr id="1028" name="Picture 4" descr="http://upload.wikimedia.org/wikipedia/commons/thumb/9/94/Andrea_palladio_fourth_book_image.jpg/260px-Andrea_palladio_fourth_book_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74" y="1951847"/>
            <a:ext cx="3099052" cy="1942869"/>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p:cNvSpPr txBox="1"/>
          <p:nvPr/>
        </p:nvSpPr>
        <p:spPr>
          <a:xfrm>
            <a:off x="4932040" y="6198105"/>
            <a:ext cx="3018775" cy="430887"/>
          </a:xfrm>
          <a:prstGeom prst="rect">
            <a:avLst/>
          </a:prstGeom>
          <a:noFill/>
        </p:spPr>
        <p:txBody>
          <a:bodyPr wrap="none" rtlCol="0">
            <a:spAutoFit/>
          </a:bodyPr>
          <a:lstStyle/>
          <a:p>
            <a:r>
              <a:rPr lang="nl-NL" sz="1100" dirty="0"/>
              <a:t>Den Haag, Mauritshuis (nu museum),</a:t>
            </a:r>
            <a:br>
              <a:rPr lang="nl-NL" sz="1100" dirty="0"/>
            </a:br>
            <a:r>
              <a:rPr lang="nl-NL" sz="1100" dirty="0"/>
              <a:t>bakstenen muren met zandsteen onderdelen.</a:t>
            </a:r>
          </a:p>
        </p:txBody>
      </p:sp>
      <p:sp>
        <p:nvSpPr>
          <p:cNvPr id="2" name="Tekstvak 1"/>
          <p:cNvSpPr txBox="1"/>
          <p:nvPr/>
        </p:nvSpPr>
        <p:spPr>
          <a:xfrm>
            <a:off x="246895" y="5874940"/>
            <a:ext cx="3114671" cy="646331"/>
          </a:xfrm>
          <a:prstGeom prst="rect">
            <a:avLst/>
          </a:prstGeom>
          <a:noFill/>
        </p:spPr>
        <p:txBody>
          <a:bodyPr wrap="square" rtlCol="0">
            <a:spAutoFit/>
          </a:bodyPr>
          <a:lstStyle/>
          <a:p>
            <a:r>
              <a:rPr lang="nl-NL" sz="1200" dirty="0"/>
              <a:t>Een </a:t>
            </a:r>
            <a:r>
              <a:rPr lang="nl-NL" sz="1200" b="1" dirty="0"/>
              <a:t>festoen</a:t>
            </a:r>
            <a:r>
              <a:rPr lang="nl-NL" sz="1200" dirty="0"/>
              <a:t> of </a:t>
            </a:r>
            <a:r>
              <a:rPr lang="nl-NL" sz="1200" b="1" dirty="0"/>
              <a:t>guirlande</a:t>
            </a:r>
            <a:r>
              <a:rPr lang="nl-NL" sz="1200" dirty="0"/>
              <a:t> is een versiering met fruit, bladeren en/of bloemen in de vorm van een slinger.</a:t>
            </a:r>
          </a:p>
        </p:txBody>
      </p:sp>
    </p:spTree>
    <p:extLst>
      <p:ext uri="{BB962C8B-B14F-4D97-AF65-F5344CB8AC3E}">
        <p14:creationId xmlns:p14="http://schemas.microsoft.com/office/powerpoint/2010/main" val="12807983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692696"/>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2530" name="Picture 19" descr="C:\Users\John\Pictures\Bespiegeling\H7Burger\FolliesBergereTableau_600.jpg"/>
          <p:cNvPicPr>
            <a:picLocks noChangeAspect="1" noChangeArrowheads="1"/>
          </p:cNvPicPr>
          <p:nvPr/>
        </p:nvPicPr>
        <p:blipFill>
          <a:blip r:embed="rId2" cstate="print"/>
          <a:srcRect/>
          <a:stretch>
            <a:fillRect/>
          </a:stretch>
        </p:blipFill>
        <p:spPr bwMode="auto">
          <a:xfrm>
            <a:off x="5562600" y="4768850"/>
            <a:ext cx="3352800" cy="2089150"/>
          </a:xfrm>
          <a:prstGeom prst="rect">
            <a:avLst/>
          </a:prstGeom>
          <a:noFill/>
          <a:ln w="9525">
            <a:noFill/>
            <a:miter lim="800000"/>
            <a:headEnd/>
            <a:tailEnd/>
          </a:ln>
        </p:spPr>
      </p:pic>
      <p:sp>
        <p:nvSpPr>
          <p:cNvPr id="22531" name="Rectangle 2"/>
          <p:cNvSpPr>
            <a:spLocks noGrp="1" noChangeArrowheads="1"/>
          </p:cNvSpPr>
          <p:nvPr>
            <p:ph type="title"/>
          </p:nvPr>
        </p:nvSpPr>
        <p:spPr>
          <a:xfrm>
            <a:off x="26194" y="88900"/>
            <a:ext cx="8839200" cy="60960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Toneel van de wereld</a:t>
            </a:r>
          </a:p>
        </p:txBody>
      </p:sp>
      <p:sp>
        <p:nvSpPr>
          <p:cNvPr id="22532" name="Text Box 5"/>
          <p:cNvSpPr txBox="1">
            <a:spLocks noChangeArrowheads="1"/>
          </p:cNvSpPr>
          <p:nvPr/>
        </p:nvSpPr>
        <p:spPr bwMode="auto">
          <a:xfrm>
            <a:off x="5435600" y="89692"/>
            <a:ext cx="3141663" cy="522287"/>
          </a:xfrm>
          <a:prstGeom prst="rect">
            <a:avLst/>
          </a:prstGeom>
          <a:noFill/>
          <a:ln w="9525">
            <a:noFill/>
            <a:miter lim="800000"/>
            <a:headEnd/>
            <a:tailEnd/>
          </a:ln>
        </p:spPr>
        <p:txBody>
          <a:bodyPr>
            <a:spAutoFit/>
          </a:bodyPr>
          <a:lstStyle/>
          <a:p>
            <a:r>
              <a:rPr lang="nl-NL" sz="1400" dirty="0">
                <a:solidFill>
                  <a:srgbClr val="FFFF00"/>
                </a:solidFill>
                <a:latin typeface="Times New Roman" pitchFamily="18" charset="0"/>
              </a:rPr>
              <a:t>‘</a:t>
            </a:r>
            <a:r>
              <a:rPr lang="nl-NL" sz="1400" dirty="0">
                <a:solidFill>
                  <a:srgbClr val="FFFF00"/>
                </a:solidFill>
              </a:rPr>
              <a:t>De weerelt is een speeltoneel, </a:t>
            </a:r>
            <a:br>
              <a:rPr lang="nl-NL" sz="1400" dirty="0">
                <a:solidFill>
                  <a:srgbClr val="FFFF00"/>
                </a:solidFill>
              </a:rPr>
            </a:br>
            <a:r>
              <a:rPr lang="nl-NL" sz="1400" dirty="0">
                <a:solidFill>
                  <a:srgbClr val="FFFF00"/>
                </a:solidFill>
              </a:rPr>
              <a:t>elck speelt zijn rol en krijght zijn deel</a:t>
            </a:r>
            <a:r>
              <a:rPr lang="nl-NL" sz="1400" dirty="0">
                <a:solidFill>
                  <a:srgbClr val="FFFF00"/>
                </a:solidFill>
                <a:latin typeface="Times New Roman" pitchFamily="18" charset="0"/>
              </a:rPr>
              <a:t>’</a:t>
            </a:r>
            <a:endParaRPr lang="nl-NL" sz="1400" dirty="0">
              <a:solidFill>
                <a:srgbClr val="FFFF00"/>
              </a:solidFill>
            </a:endParaRPr>
          </a:p>
        </p:txBody>
      </p:sp>
      <p:sp>
        <p:nvSpPr>
          <p:cNvPr id="22533" name="Text Box 6"/>
          <p:cNvSpPr txBox="1">
            <a:spLocks noChangeArrowheads="1"/>
          </p:cNvSpPr>
          <p:nvPr/>
        </p:nvSpPr>
        <p:spPr bwMode="auto">
          <a:xfrm>
            <a:off x="179388" y="515937"/>
            <a:ext cx="8736012" cy="2093913"/>
          </a:xfrm>
          <a:prstGeom prst="rect">
            <a:avLst/>
          </a:prstGeom>
          <a:noFill/>
          <a:ln w="9525">
            <a:noFill/>
            <a:miter lim="800000"/>
            <a:headEnd/>
            <a:tailEnd/>
          </a:ln>
        </p:spPr>
        <p:txBody>
          <a:bodyPr wrap="square">
            <a:spAutoFit/>
          </a:bodyPr>
          <a:lstStyle/>
          <a:p>
            <a:r>
              <a:rPr lang="nl-NL" sz="2400" dirty="0">
                <a:solidFill>
                  <a:srgbClr val="FF66FF"/>
                </a:solidFill>
              </a:rPr>
              <a:t>Heren met rappe tong:</a:t>
            </a:r>
            <a:r>
              <a:rPr lang="nl-NL" dirty="0"/>
              <a:t> </a:t>
            </a:r>
            <a:r>
              <a:rPr lang="nl-NL" sz="1400" dirty="0"/>
              <a:t>In de vijftiende eeuw komt het Nederlandse toneel in handen van de </a:t>
            </a:r>
            <a:r>
              <a:rPr lang="nl-NL" sz="1400" b="1" dirty="0">
                <a:solidFill>
                  <a:srgbClr val="00FF00"/>
                </a:solidFill>
              </a:rPr>
              <a:t>rederijkers</a:t>
            </a:r>
            <a:r>
              <a:rPr lang="nl-NL" sz="1400" dirty="0"/>
              <a:t>: klassiek geschoolde burgers die de retorica beoefenen. De retorica behoort tot de zeven klassieke vrije kunsten. Naast de beoefening van de rappe tong werd er ook aan toneelspel gedaan. Optredens vinden plaats in het eigen lokaal of op straat bij de processie-, mirakel- en heiligenspelen. In de 16e E. verdwijnt steeds meer het kerkelijk karakter en worden toneelstukken met wereldse onderwerpen gespeeld. De Rederijkers zijn ook betrokken bij de grote stedelijke ontvangsten en gebeurtenissen. Vorsten werden ontvangen met grote optochten, spektakelstukken en feesten waarbij op een podium hoog op een triomfboog </a:t>
            </a:r>
            <a:r>
              <a:rPr lang="nl-NL" sz="1400" b="1" dirty="0">
                <a:solidFill>
                  <a:srgbClr val="00FF00"/>
                </a:solidFill>
              </a:rPr>
              <a:t>tableaux vivants</a:t>
            </a:r>
            <a:r>
              <a:rPr lang="nl-NL" sz="1400" dirty="0"/>
              <a:t> werden getoond, begeleid met speciaal geschreven teksten.</a:t>
            </a:r>
            <a:endParaRPr lang="nl-NL" dirty="0"/>
          </a:p>
        </p:txBody>
      </p:sp>
      <p:pic>
        <p:nvPicPr>
          <p:cNvPr id="22534" name="Picture 15" descr="C:\Users\John\Pictures\Bespiegeling\H7Burger\tableauxViv.jpg"/>
          <p:cNvPicPr>
            <a:picLocks noChangeAspect="1" noChangeArrowheads="1"/>
          </p:cNvPicPr>
          <p:nvPr/>
        </p:nvPicPr>
        <p:blipFill>
          <a:blip r:embed="rId3" cstate="print"/>
          <a:srcRect/>
          <a:stretch>
            <a:fillRect/>
          </a:stretch>
        </p:blipFill>
        <p:spPr bwMode="auto">
          <a:xfrm>
            <a:off x="6934200" y="2636838"/>
            <a:ext cx="2209800" cy="2078037"/>
          </a:xfrm>
          <a:prstGeom prst="rect">
            <a:avLst/>
          </a:prstGeom>
          <a:noFill/>
          <a:ln w="9525">
            <a:noFill/>
            <a:miter lim="800000"/>
            <a:headEnd/>
            <a:tailEnd/>
          </a:ln>
        </p:spPr>
      </p:pic>
      <p:pic>
        <p:nvPicPr>
          <p:cNvPr id="22535" name="Picture 17" descr="C:\Users\John\Pictures\Bespiegeling\H7Burger\Triumphal_Arch_in_Gdansk.jpg"/>
          <p:cNvPicPr>
            <a:picLocks noChangeAspect="1" noChangeArrowheads="1"/>
          </p:cNvPicPr>
          <p:nvPr/>
        </p:nvPicPr>
        <p:blipFill>
          <a:blip r:embed="rId4" cstate="print"/>
          <a:srcRect/>
          <a:stretch>
            <a:fillRect/>
          </a:stretch>
        </p:blipFill>
        <p:spPr bwMode="auto">
          <a:xfrm>
            <a:off x="5076825" y="2636838"/>
            <a:ext cx="1687513" cy="2362200"/>
          </a:xfrm>
          <a:prstGeom prst="rect">
            <a:avLst/>
          </a:prstGeom>
          <a:noFill/>
          <a:ln w="9525">
            <a:noFill/>
            <a:miter lim="800000"/>
            <a:headEnd/>
            <a:tailEnd/>
          </a:ln>
        </p:spPr>
      </p:pic>
      <p:pic>
        <p:nvPicPr>
          <p:cNvPr id="22536" name="Picture 18" descr="C:\Users\John\Pictures\Bespiegeling\H7Burger\BVB01_BDH5873PK_W.JPG"/>
          <p:cNvPicPr>
            <a:picLocks noChangeAspect="1" noChangeArrowheads="1"/>
          </p:cNvPicPr>
          <p:nvPr/>
        </p:nvPicPr>
        <p:blipFill>
          <a:blip r:embed="rId5" cstate="print"/>
          <a:srcRect/>
          <a:stretch>
            <a:fillRect/>
          </a:stretch>
        </p:blipFill>
        <p:spPr bwMode="auto">
          <a:xfrm>
            <a:off x="0" y="2636838"/>
            <a:ext cx="4953000" cy="38131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1" name="Rechthoek 10"/>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3554" name="Rectangle 2"/>
          <p:cNvSpPr>
            <a:spLocks noGrp="1" noChangeArrowheads="1"/>
          </p:cNvSpPr>
          <p:nvPr>
            <p:ph type="title"/>
          </p:nvPr>
        </p:nvSpPr>
        <p:spPr>
          <a:xfrm>
            <a:off x="0" y="76200"/>
            <a:ext cx="8839200" cy="45720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Toneel van de wereld</a:t>
            </a:r>
          </a:p>
        </p:txBody>
      </p:sp>
      <p:sp>
        <p:nvSpPr>
          <p:cNvPr id="23555" name="Text Box 3"/>
          <p:cNvSpPr txBox="1">
            <a:spLocks noChangeArrowheads="1"/>
          </p:cNvSpPr>
          <p:nvPr/>
        </p:nvSpPr>
        <p:spPr bwMode="auto">
          <a:xfrm>
            <a:off x="7315200" y="2590800"/>
            <a:ext cx="1644650" cy="246063"/>
          </a:xfrm>
          <a:prstGeom prst="rect">
            <a:avLst/>
          </a:prstGeom>
          <a:noFill/>
          <a:ln w="9525">
            <a:noFill/>
            <a:miter lim="800000"/>
            <a:headEnd/>
            <a:tailEnd/>
          </a:ln>
        </p:spPr>
        <p:txBody>
          <a:bodyPr>
            <a:spAutoFit/>
          </a:bodyPr>
          <a:lstStyle/>
          <a:p>
            <a:r>
              <a:rPr lang="nl-NL" sz="1000" dirty="0"/>
              <a:t>Joost van den Vondel</a:t>
            </a:r>
          </a:p>
        </p:txBody>
      </p:sp>
      <p:sp>
        <p:nvSpPr>
          <p:cNvPr id="23557" name="Text Box 7"/>
          <p:cNvSpPr txBox="1">
            <a:spLocks noChangeArrowheads="1"/>
          </p:cNvSpPr>
          <p:nvPr/>
        </p:nvSpPr>
        <p:spPr bwMode="auto">
          <a:xfrm>
            <a:off x="179388" y="533400"/>
            <a:ext cx="7240588" cy="2616101"/>
          </a:xfrm>
          <a:prstGeom prst="rect">
            <a:avLst/>
          </a:prstGeom>
          <a:noFill/>
          <a:ln w="9525">
            <a:noFill/>
            <a:miter lim="800000"/>
            <a:headEnd/>
            <a:tailEnd/>
          </a:ln>
        </p:spPr>
        <p:txBody>
          <a:bodyPr wrap="square">
            <a:spAutoFit/>
          </a:bodyPr>
          <a:lstStyle/>
          <a:p>
            <a:r>
              <a:rPr lang="nl-NL" sz="2400" dirty="0">
                <a:solidFill>
                  <a:srgbClr val="FF33CC"/>
                </a:solidFill>
              </a:rPr>
              <a:t>Schouwburg:</a:t>
            </a:r>
            <a:r>
              <a:rPr lang="nl-NL" sz="1400" dirty="0"/>
              <a:t> In 1617 sticht de rederijker </a:t>
            </a:r>
            <a:r>
              <a:rPr lang="nl-NL" sz="1400" b="1" dirty="0">
                <a:solidFill>
                  <a:srgbClr val="FF3300"/>
                </a:solidFill>
              </a:rPr>
              <a:t>Samuel Coster</a:t>
            </a:r>
            <a:r>
              <a:rPr lang="nl-NL" sz="1400" dirty="0"/>
              <a:t> de </a:t>
            </a:r>
            <a:r>
              <a:rPr lang="nl-NL" sz="1400" dirty="0">
                <a:latin typeface="Times New Roman" pitchFamily="18" charset="0"/>
              </a:rPr>
              <a:t>‘</a:t>
            </a:r>
            <a:r>
              <a:rPr lang="nl-NL" sz="1400" dirty="0"/>
              <a:t>Nederduytsche Academie</a:t>
            </a:r>
            <a:r>
              <a:rPr lang="nl-NL" sz="1400" dirty="0">
                <a:latin typeface="Times New Roman" pitchFamily="18" charset="0"/>
              </a:rPr>
              <a:t>’</a:t>
            </a:r>
            <a:r>
              <a:rPr lang="nl-NL" sz="1400" dirty="0"/>
              <a:t>, in een eenvoudige college- en toneelzaal met als doel het Nederlands te ontwikkelen. In 1637 bouwt Jacob van Campen op deze plek de eerste Amsterdamsche schouwburg, een classicistisch </a:t>
            </a:r>
            <a:r>
              <a:rPr lang="nl-NL" sz="1400" b="1" dirty="0">
                <a:solidFill>
                  <a:srgbClr val="00FF00"/>
                </a:solidFill>
              </a:rPr>
              <a:t>amfitheater</a:t>
            </a:r>
            <a:r>
              <a:rPr lang="nl-NL" sz="1400" dirty="0"/>
              <a:t> met langs de randen loges (voor de hoge heren) en tribunes ( voor welgestelden). Midden in de zaal. Op de begane grond, zijn staanplaatsen (voor de gewone mensen). Een groot raam geeft daglicht op het toneel. Wisselende decorplaten, takels en valluiken geven mogelijkheden tot spektakel. </a:t>
            </a:r>
            <a:r>
              <a:rPr lang="nl-NL" sz="1400" b="1" dirty="0">
                <a:solidFill>
                  <a:srgbClr val="FF3300"/>
                </a:solidFill>
              </a:rPr>
              <a:t>Joost van de Vondel</a:t>
            </a:r>
            <a:r>
              <a:rPr lang="nl-NL" sz="1400" dirty="0"/>
              <a:t> bedenkt het woord </a:t>
            </a:r>
            <a:r>
              <a:rPr lang="nl-NL" sz="1400" dirty="0">
                <a:latin typeface="Times New Roman" pitchFamily="18" charset="0"/>
              </a:rPr>
              <a:t>‘</a:t>
            </a:r>
            <a:r>
              <a:rPr lang="nl-NL" sz="1400" dirty="0"/>
              <a:t>schouwburg</a:t>
            </a:r>
            <a:r>
              <a:rPr lang="nl-NL" sz="1400" dirty="0">
                <a:latin typeface="Times New Roman" pitchFamily="18" charset="0"/>
              </a:rPr>
              <a:t>’</a:t>
            </a:r>
            <a:r>
              <a:rPr lang="nl-NL" sz="1400" dirty="0"/>
              <a:t> en schrijft  speciaal voor de opening het klassiek geïnspireerde </a:t>
            </a:r>
            <a:r>
              <a:rPr lang="nl-NL" sz="1200" dirty="0"/>
              <a:t>(Troje) </a:t>
            </a:r>
            <a:r>
              <a:rPr lang="nl-NL" sz="1400" dirty="0"/>
              <a:t>drama </a:t>
            </a:r>
            <a:r>
              <a:rPr lang="nl-NL" sz="1400" dirty="0">
                <a:solidFill>
                  <a:srgbClr val="FFFF00"/>
                </a:solidFill>
              </a:rPr>
              <a:t>‘</a:t>
            </a:r>
            <a:r>
              <a:rPr lang="nl-NL" sz="1400" i="1" dirty="0">
                <a:solidFill>
                  <a:srgbClr val="FFFF00"/>
                </a:solidFill>
              </a:rPr>
              <a:t>Gysbreght van Aemstel</a:t>
            </a:r>
            <a:r>
              <a:rPr lang="nl-NL" sz="1400" i="1" dirty="0"/>
              <a:t>’, </a:t>
            </a:r>
            <a:r>
              <a:rPr lang="nl-NL" sz="1400" dirty="0"/>
              <a:t>over de plundering van de stad in 1304</a:t>
            </a:r>
            <a:r>
              <a:rPr lang="nl-NL" sz="1400" i="1" dirty="0"/>
              <a:t>. </a:t>
            </a:r>
            <a:r>
              <a:rPr lang="nl-NL" sz="1400" dirty="0"/>
              <a:t>(</a:t>
            </a:r>
            <a:r>
              <a:rPr lang="nl-NL" sz="1200" dirty="0"/>
              <a:t>De première werd uitgesteld door protesten van calvinistische predikanten omdat er in het stuk een katholieke mis aanwezig was.)</a:t>
            </a:r>
            <a:endParaRPr lang="nl-NL" sz="1200" dirty="0">
              <a:solidFill>
                <a:srgbClr val="FF33CC"/>
              </a:solidFill>
            </a:endParaRPr>
          </a:p>
        </p:txBody>
      </p:sp>
      <p:pic>
        <p:nvPicPr>
          <p:cNvPr id="23558" name="Picture 10" descr="C:\Users\John\Pictures\Bespiegeling\H7Burger\Vondel.bmp"/>
          <p:cNvPicPr>
            <a:picLocks noChangeAspect="1" noChangeArrowheads="1"/>
          </p:cNvPicPr>
          <p:nvPr/>
        </p:nvPicPr>
        <p:blipFill>
          <a:blip r:embed="rId2" cstate="print"/>
          <a:srcRect/>
          <a:stretch>
            <a:fillRect/>
          </a:stretch>
        </p:blipFill>
        <p:spPr bwMode="auto">
          <a:xfrm>
            <a:off x="7421563" y="762000"/>
            <a:ext cx="1536700" cy="1828800"/>
          </a:xfrm>
          <a:prstGeom prst="rect">
            <a:avLst/>
          </a:prstGeom>
          <a:noFill/>
          <a:ln w="9525">
            <a:noFill/>
            <a:miter lim="800000"/>
            <a:headEnd/>
            <a:tailEnd/>
          </a:ln>
        </p:spPr>
      </p:pic>
      <p:sp>
        <p:nvSpPr>
          <p:cNvPr id="23560" name="Text Box 12"/>
          <p:cNvSpPr txBox="1">
            <a:spLocks noChangeArrowheads="1"/>
          </p:cNvSpPr>
          <p:nvPr/>
        </p:nvSpPr>
        <p:spPr bwMode="auto">
          <a:xfrm>
            <a:off x="1613695" y="3231132"/>
            <a:ext cx="1562100" cy="246063"/>
          </a:xfrm>
          <a:prstGeom prst="rect">
            <a:avLst/>
          </a:prstGeom>
          <a:noFill/>
          <a:ln w="9525">
            <a:noFill/>
            <a:miter lim="800000"/>
            <a:headEnd/>
            <a:tailEnd/>
          </a:ln>
        </p:spPr>
        <p:txBody>
          <a:bodyPr wrap="none">
            <a:spAutoFit/>
          </a:bodyPr>
          <a:lstStyle/>
          <a:p>
            <a:r>
              <a:rPr lang="nl-NL" sz="1000" dirty="0">
                <a:solidFill>
                  <a:schemeClr val="tx1"/>
                </a:solidFill>
              </a:rPr>
              <a:t>Rembrandt </a:t>
            </a:r>
            <a:r>
              <a:rPr lang="nl-NL" sz="1000" dirty="0">
                <a:solidFill>
                  <a:schemeClr val="tx1"/>
                </a:solidFill>
                <a:latin typeface="Times New Roman" pitchFamily="18" charset="0"/>
              </a:rPr>
              <a:t>‘</a:t>
            </a:r>
            <a:r>
              <a:rPr lang="nl-NL" sz="1000" dirty="0">
                <a:solidFill>
                  <a:schemeClr val="tx1"/>
                </a:solidFill>
              </a:rPr>
              <a:t>Gysbreght</a:t>
            </a:r>
            <a:r>
              <a:rPr lang="nl-NL" sz="1000" dirty="0">
                <a:solidFill>
                  <a:schemeClr val="tx1"/>
                </a:solidFill>
                <a:latin typeface="Times New Roman" pitchFamily="18" charset="0"/>
              </a:rPr>
              <a:t>’</a:t>
            </a:r>
            <a:r>
              <a:rPr lang="nl-NL" sz="1000" dirty="0">
                <a:solidFill>
                  <a:schemeClr val="tx1"/>
                </a:solidFill>
              </a:rPr>
              <a:t>.</a:t>
            </a:r>
          </a:p>
        </p:txBody>
      </p:sp>
      <p:pic>
        <p:nvPicPr>
          <p:cNvPr id="23561" name="Picture 14" descr="C:\Users\John\Pictures\Bespiegeling\H7Burger\SchouwburgAdam.gif"/>
          <p:cNvPicPr>
            <a:picLocks noChangeAspect="1" noChangeArrowheads="1"/>
          </p:cNvPicPr>
          <p:nvPr/>
        </p:nvPicPr>
        <p:blipFill>
          <a:blip r:embed="rId3" cstate="print"/>
          <a:srcRect/>
          <a:stretch>
            <a:fillRect/>
          </a:stretch>
        </p:blipFill>
        <p:spPr bwMode="auto">
          <a:xfrm>
            <a:off x="3500546" y="3012201"/>
            <a:ext cx="5156286" cy="3708748"/>
          </a:xfrm>
          <a:prstGeom prst="rect">
            <a:avLst/>
          </a:prstGeom>
          <a:noFill/>
          <a:ln w="9525">
            <a:noFill/>
            <a:miter lim="800000"/>
            <a:headEnd/>
            <a:tailEnd/>
          </a:ln>
        </p:spPr>
      </p:pic>
      <p:sp>
        <p:nvSpPr>
          <p:cNvPr id="23556" name="Text Box 5"/>
          <p:cNvSpPr txBox="1">
            <a:spLocks noChangeArrowheads="1"/>
          </p:cNvSpPr>
          <p:nvPr/>
        </p:nvSpPr>
        <p:spPr bwMode="auto">
          <a:xfrm>
            <a:off x="5818188" y="3011389"/>
            <a:ext cx="3140075" cy="522287"/>
          </a:xfrm>
          <a:prstGeom prst="rect">
            <a:avLst/>
          </a:prstGeom>
          <a:solidFill>
            <a:srgbClr val="92D050"/>
          </a:solidFill>
          <a:ln w="9525">
            <a:noFill/>
            <a:miter lim="800000"/>
            <a:headEnd/>
            <a:tailEnd/>
          </a:ln>
        </p:spPr>
        <p:txBody>
          <a:bodyPr wrap="none">
            <a:spAutoFit/>
          </a:bodyPr>
          <a:lstStyle/>
          <a:p>
            <a:r>
              <a:rPr lang="nl-NL" sz="1400" dirty="0">
                <a:solidFill>
                  <a:schemeClr val="tx1"/>
                </a:solidFill>
                <a:latin typeface="Times New Roman" pitchFamily="18" charset="0"/>
              </a:rPr>
              <a:t>‘</a:t>
            </a:r>
            <a:r>
              <a:rPr lang="nl-NL" sz="1400" dirty="0">
                <a:solidFill>
                  <a:schemeClr val="tx1"/>
                </a:solidFill>
              </a:rPr>
              <a:t>De weerelt is een speeltoneel, </a:t>
            </a:r>
            <a:br>
              <a:rPr lang="nl-NL" sz="1400" dirty="0">
                <a:solidFill>
                  <a:schemeClr val="tx1"/>
                </a:solidFill>
              </a:rPr>
            </a:br>
            <a:r>
              <a:rPr lang="nl-NL" sz="1400" dirty="0">
                <a:solidFill>
                  <a:schemeClr val="tx1"/>
                </a:solidFill>
              </a:rPr>
              <a:t>elck speelt zijn rol en krijght zijn deel</a:t>
            </a:r>
            <a:r>
              <a:rPr lang="nl-NL" sz="1400" dirty="0">
                <a:solidFill>
                  <a:schemeClr val="tx1"/>
                </a:solidFill>
                <a:latin typeface="Times New Roman" pitchFamily="18" charset="0"/>
              </a:rPr>
              <a:t>’</a:t>
            </a:r>
            <a:endParaRPr lang="nl-NL" sz="1400" dirty="0">
              <a:solidFill>
                <a:schemeClr val="tx1"/>
              </a:solidFill>
            </a:endParaRPr>
          </a:p>
        </p:txBody>
      </p:sp>
      <p:sp>
        <p:nvSpPr>
          <p:cNvPr id="14" name="Text Box 3"/>
          <p:cNvSpPr txBox="1">
            <a:spLocks noChangeArrowheads="1"/>
          </p:cNvSpPr>
          <p:nvPr/>
        </p:nvSpPr>
        <p:spPr bwMode="auto">
          <a:xfrm>
            <a:off x="239097" y="6499055"/>
            <a:ext cx="2981939" cy="246221"/>
          </a:xfrm>
          <a:prstGeom prst="rect">
            <a:avLst/>
          </a:prstGeom>
          <a:noFill/>
          <a:ln w="9525">
            <a:noFill/>
            <a:miter lim="800000"/>
            <a:headEnd/>
            <a:tailEnd/>
          </a:ln>
        </p:spPr>
        <p:txBody>
          <a:bodyPr wrap="square">
            <a:spAutoFit/>
          </a:bodyPr>
          <a:lstStyle/>
          <a:p>
            <a:r>
              <a:rPr lang="nl-NL" sz="1000" dirty="0"/>
              <a:t>Gijsbreght:: expressieve gebaren en houdingen</a:t>
            </a:r>
          </a:p>
        </p:txBody>
      </p:sp>
      <p:pic>
        <p:nvPicPr>
          <p:cNvPr id="2050" name="Picture 2" descr="http://www.bndestem.nl/polopoly_fs/1.551225.1347304796%21/image/image.jpg_gen/derivatives/portrait_600_800/image-55122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10" y="3149252"/>
            <a:ext cx="2492289" cy="3323053"/>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2174861" y="3254983"/>
            <a:ext cx="625492" cy="215444"/>
          </a:xfrm>
          <a:prstGeom prst="rect">
            <a:avLst/>
          </a:prstGeom>
          <a:solidFill>
            <a:srgbClr val="FFC000"/>
          </a:solidFill>
        </p:spPr>
        <p:txBody>
          <a:bodyPr wrap="none" rtlCol="0">
            <a:spAutoFit/>
          </a:bodyPr>
          <a:lstStyle/>
          <a:p>
            <a:r>
              <a:rPr lang="nl-NL" sz="800" dirty="0">
                <a:solidFill>
                  <a:schemeClr val="tx1"/>
                </a:solidFill>
              </a:rPr>
              <a:t>Fragment</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2" name="Rechthoek 11"/>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4578" name="Rectangle 1026"/>
          <p:cNvSpPr>
            <a:spLocks noGrp="1" noChangeArrowheads="1"/>
          </p:cNvSpPr>
          <p:nvPr>
            <p:ph type="title"/>
          </p:nvPr>
        </p:nvSpPr>
        <p:spPr>
          <a:xfrm>
            <a:off x="0" y="0"/>
            <a:ext cx="8839200" cy="620713"/>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Toneel van de wereld</a:t>
            </a:r>
          </a:p>
        </p:txBody>
      </p:sp>
      <p:sp>
        <p:nvSpPr>
          <p:cNvPr id="24580" name="Text Box 1029"/>
          <p:cNvSpPr txBox="1">
            <a:spLocks noChangeArrowheads="1"/>
          </p:cNvSpPr>
          <p:nvPr/>
        </p:nvSpPr>
        <p:spPr bwMode="auto">
          <a:xfrm>
            <a:off x="5364163" y="87313"/>
            <a:ext cx="3140075" cy="522287"/>
          </a:xfrm>
          <a:prstGeom prst="rect">
            <a:avLst/>
          </a:prstGeom>
          <a:noFill/>
          <a:ln w="9525">
            <a:noFill/>
            <a:miter lim="800000"/>
            <a:headEnd/>
            <a:tailEnd/>
          </a:ln>
        </p:spPr>
        <p:txBody>
          <a:bodyPr wrap="none">
            <a:spAutoFit/>
          </a:bodyPr>
          <a:lstStyle/>
          <a:p>
            <a:r>
              <a:rPr lang="nl-NL" sz="1400" dirty="0">
                <a:solidFill>
                  <a:srgbClr val="FFFF00"/>
                </a:solidFill>
                <a:latin typeface="Times New Roman" pitchFamily="18" charset="0"/>
              </a:rPr>
              <a:t>‘</a:t>
            </a:r>
            <a:r>
              <a:rPr lang="nl-NL" sz="1400" dirty="0">
                <a:solidFill>
                  <a:srgbClr val="FFFF00"/>
                </a:solidFill>
              </a:rPr>
              <a:t>De weerelt is een speeltoneel, </a:t>
            </a:r>
            <a:br>
              <a:rPr lang="nl-NL" sz="1400" dirty="0">
                <a:solidFill>
                  <a:srgbClr val="FFFF00"/>
                </a:solidFill>
              </a:rPr>
            </a:br>
            <a:r>
              <a:rPr lang="nl-NL" sz="1400" dirty="0">
                <a:solidFill>
                  <a:srgbClr val="FFFF00"/>
                </a:solidFill>
              </a:rPr>
              <a:t>elck speelt zijn rol en krijght zijn deel</a:t>
            </a:r>
            <a:r>
              <a:rPr lang="nl-NL" sz="1400" dirty="0">
                <a:solidFill>
                  <a:srgbClr val="FFFF00"/>
                </a:solidFill>
                <a:latin typeface="Times New Roman" pitchFamily="18" charset="0"/>
              </a:rPr>
              <a:t>’</a:t>
            </a:r>
            <a:endParaRPr lang="nl-NL" sz="1400" dirty="0">
              <a:solidFill>
                <a:srgbClr val="FFFF00"/>
              </a:solidFill>
            </a:endParaRPr>
          </a:p>
        </p:txBody>
      </p:sp>
      <p:sp>
        <p:nvSpPr>
          <p:cNvPr id="24581" name="Text Box 1030"/>
          <p:cNvSpPr txBox="1">
            <a:spLocks noChangeArrowheads="1"/>
          </p:cNvSpPr>
          <p:nvPr/>
        </p:nvSpPr>
        <p:spPr bwMode="auto">
          <a:xfrm>
            <a:off x="228600" y="609600"/>
            <a:ext cx="7010400" cy="1969770"/>
          </a:xfrm>
          <a:prstGeom prst="rect">
            <a:avLst/>
          </a:prstGeom>
          <a:noFill/>
          <a:ln w="9525">
            <a:noFill/>
            <a:miter lim="800000"/>
            <a:headEnd/>
            <a:tailEnd/>
          </a:ln>
        </p:spPr>
        <p:txBody>
          <a:bodyPr>
            <a:spAutoFit/>
          </a:bodyPr>
          <a:lstStyle/>
          <a:p>
            <a:r>
              <a:rPr lang="nl-NL" sz="2400" dirty="0">
                <a:solidFill>
                  <a:srgbClr val="FF33CC"/>
                </a:solidFill>
              </a:rPr>
              <a:t>De klucht:</a:t>
            </a:r>
            <a:r>
              <a:rPr lang="nl-NL" sz="1400" dirty="0"/>
              <a:t> Met de komst van de schouwburg komt er regelmaat in het A</a:t>
            </a:r>
            <a:r>
              <a:rPr lang="nl-NL" sz="1400" dirty="0">
                <a:latin typeface="Times New Roman" pitchFamily="18" charset="0"/>
              </a:rPr>
              <a:t>’</a:t>
            </a:r>
            <a:r>
              <a:rPr lang="nl-NL" sz="1400" dirty="0"/>
              <a:t>damse toneelaanbod. Een normale voorstelling begint met een </a:t>
            </a:r>
            <a:r>
              <a:rPr lang="nl-NL" sz="1400" b="1" dirty="0">
                <a:solidFill>
                  <a:srgbClr val="00FF00"/>
                </a:solidFill>
              </a:rPr>
              <a:t>treurspel</a:t>
            </a:r>
            <a:r>
              <a:rPr lang="nl-NL" sz="1400" dirty="0"/>
              <a:t>, gevolgd door een </a:t>
            </a:r>
            <a:r>
              <a:rPr lang="nl-NL" sz="1400" b="1" dirty="0">
                <a:solidFill>
                  <a:srgbClr val="00FF00"/>
                </a:solidFill>
              </a:rPr>
              <a:t>klucht</a:t>
            </a:r>
            <a:r>
              <a:rPr lang="nl-NL" sz="1400" dirty="0"/>
              <a:t>. Daarnaast zijn er stukken met klassieke of bijbelse vertellingen en </a:t>
            </a:r>
            <a:r>
              <a:rPr lang="nl-NL" sz="1400" dirty="0">
                <a:latin typeface="Times New Roman" pitchFamily="18" charset="0"/>
              </a:rPr>
              <a:t>–</a:t>
            </a:r>
            <a:r>
              <a:rPr lang="nl-NL" sz="1400" dirty="0"/>
              <a:t> heel populaire- </a:t>
            </a:r>
            <a:r>
              <a:rPr lang="nl-NL" sz="1400" b="1" dirty="0">
                <a:solidFill>
                  <a:srgbClr val="00FF00"/>
                </a:solidFill>
              </a:rPr>
              <a:t>blijspelen</a:t>
            </a:r>
            <a:r>
              <a:rPr lang="nl-NL" sz="1400" dirty="0"/>
              <a:t>. Het schrijversberoep biedt nog weinig </a:t>
            </a:r>
            <a:r>
              <a:rPr lang="nl-NL" sz="1400" dirty="0">
                <a:ea typeface="Arial Unicode MS" pitchFamily="34" charset="-128"/>
                <a:cs typeface="Arial Unicode MS" pitchFamily="34" charset="-128"/>
              </a:rPr>
              <a:t>financiële </a:t>
            </a:r>
            <a:r>
              <a:rPr lang="nl-NL" sz="1400" dirty="0"/>
              <a:t>armslag. Een uitzondering hierop is </a:t>
            </a:r>
            <a:r>
              <a:rPr lang="nl-NL" sz="1400" b="1" dirty="0">
                <a:solidFill>
                  <a:srgbClr val="FF3300"/>
                </a:solidFill>
              </a:rPr>
              <a:t>Gerbrand Adriaenz Bredero</a:t>
            </a:r>
            <a:r>
              <a:rPr lang="nl-NL" sz="1400" dirty="0"/>
              <a:t>. Al zwervend door de rosse buurten van A</a:t>
            </a:r>
            <a:r>
              <a:rPr lang="nl-NL" sz="1400" dirty="0">
                <a:latin typeface="Times New Roman" pitchFamily="18" charset="0"/>
              </a:rPr>
              <a:t>’</a:t>
            </a:r>
            <a:r>
              <a:rPr lang="nl-NL" sz="1400" dirty="0"/>
              <a:t>dam beschrijft hij het ruige leven van drank en vrouwen. Bredero is populair. In </a:t>
            </a:r>
            <a:r>
              <a:rPr lang="nl-NL" sz="1400" dirty="0">
                <a:solidFill>
                  <a:srgbClr val="FFFF00"/>
                </a:solidFill>
                <a:latin typeface="Times New Roman" pitchFamily="18" charset="0"/>
              </a:rPr>
              <a:t>‘</a:t>
            </a:r>
            <a:r>
              <a:rPr lang="nl-NL" sz="1400" i="1" dirty="0">
                <a:solidFill>
                  <a:srgbClr val="FFFF00"/>
                </a:solidFill>
              </a:rPr>
              <a:t>De klucht van de koe</a:t>
            </a:r>
            <a:r>
              <a:rPr lang="nl-NL" sz="1400" i="1" dirty="0">
                <a:solidFill>
                  <a:srgbClr val="FFFF00"/>
                </a:solidFill>
                <a:latin typeface="Times New Roman" pitchFamily="18" charset="0"/>
              </a:rPr>
              <a:t>’</a:t>
            </a:r>
            <a:r>
              <a:rPr lang="nl-NL" sz="1400" dirty="0">
                <a:solidFill>
                  <a:srgbClr val="FFFF00"/>
                </a:solidFill>
              </a:rPr>
              <a:t> </a:t>
            </a:r>
            <a:r>
              <a:rPr lang="nl-NL" sz="1400" dirty="0"/>
              <a:t>met op het eind de spreuk: </a:t>
            </a:r>
            <a:r>
              <a:rPr lang="nl-NL" sz="1400" dirty="0">
                <a:latin typeface="Times New Roman" pitchFamily="18" charset="0"/>
              </a:rPr>
              <a:t>‘’</a:t>
            </a:r>
            <a:r>
              <a:rPr lang="nl-NL" sz="1400" dirty="0"/>
              <a:t>t kan verkeren</a:t>
            </a:r>
            <a:r>
              <a:rPr lang="nl-NL" sz="1400" dirty="0">
                <a:latin typeface="Times New Roman" pitchFamily="18" charset="0"/>
              </a:rPr>
              <a:t>’</a:t>
            </a:r>
            <a:r>
              <a:rPr lang="nl-NL" sz="1400" dirty="0"/>
              <a:t>. De klucht houdt het publiek een spiegel voor, geeft ontspanning en nog een wijze les op de koop toe.</a:t>
            </a:r>
            <a:endParaRPr lang="nl-NL" sz="2400" dirty="0">
              <a:solidFill>
                <a:srgbClr val="FF33CC"/>
              </a:solidFill>
            </a:endParaRPr>
          </a:p>
        </p:txBody>
      </p:sp>
      <p:pic>
        <p:nvPicPr>
          <p:cNvPr id="24582" name="Picture 1032" descr="C:\Users\John\Pictures\Bespiegeling\H7Burger\bredero.jpg"/>
          <p:cNvPicPr>
            <a:picLocks noChangeAspect="1" noChangeArrowheads="1"/>
          </p:cNvPicPr>
          <p:nvPr/>
        </p:nvPicPr>
        <p:blipFill>
          <a:blip r:embed="rId2" cstate="print"/>
          <a:srcRect/>
          <a:stretch>
            <a:fillRect/>
          </a:stretch>
        </p:blipFill>
        <p:spPr bwMode="auto">
          <a:xfrm>
            <a:off x="325111" y="5358278"/>
            <a:ext cx="961150" cy="1345610"/>
          </a:xfrm>
          <a:prstGeom prst="rect">
            <a:avLst/>
          </a:prstGeom>
          <a:noFill/>
          <a:ln w="9525">
            <a:noFill/>
            <a:miter lim="800000"/>
            <a:headEnd/>
            <a:tailEnd/>
          </a:ln>
        </p:spPr>
      </p:pic>
      <p:pic>
        <p:nvPicPr>
          <p:cNvPr id="24584" name="Picture 1038" descr="C:\Users\John\Pictures\Bespiegeling\H7Burger\Brederoklucht_van_de_molenaar.jpg"/>
          <p:cNvPicPr>
            <a:picLocks noChangeAspect="1" noChangeArrowheads="1"/>
          </p:cNvPicPr>
          <p:nvPr/>
        </p:nvPicPr>
        <p:blipFill>
          <a:blip r:embed="rId3" cstate="print"/>
          <a:srcRect/>
          <a:stretch>
            <a:fillRect/>
          </a:stretch>
        </p:blipFill>
        <p:spPr bwMode="auto">
          <a:xfrm>
            <a:off x="7197429" y="3789022"/>
            <a:ext cx="1808076" cy="2165052"/>
          </a:xfrm>
          <a:prstGeom prst="rect">
            <a:avLst/>
          </a:prstGeom>
          <a:noFill/>
          <a:ln w="9525">
            <a:noFill/>
            <a:miter lim="800000"/>
            <a:headEnd/>
            <a:tailEnd/>
          </a:ln>
        </p:spPr>
      </p:pic>
      <p:pic>
        <p:nvPicPr>
          <p:cNvPr id="24586" name="Picture 1042" descr="C:\Users\John\Pictures\Bespiegeling\H7Burger\KluchtStartesflepkous1.jpg"/>
          <p:cNvPicPr>
            <a:picLocks noChangeAspect="1" noChangeArrowheads="1"/>
          </p:cNvPicPr>
          <p:nvPr/>
        </p:nvPicPr>
        <p:blipFill>
          <a:blip r:embed="rId4" cstate="print"/>
          <a:srcRect/>
          <a:stretch>
            <a:fillRect/>
          </a:stretch>
        </p:blipFill>
        <p:spPr bwMode="auto">
          <a:xfrm>
            <a:off x="1464469" y="2699042"/>
            <a:ext cx="5590107" cy="3610278"/>
          </a:xfrm>
          <a:prstGeom prst="rect">
            <a:avLst/>
          </a:prstGeom>
          <a:noFill/>
          <a:ln w="9525">
            <a:noFill/>
            <a:miter lim="800000"/>
            <a:headEnd/>
            <a:tailEnd/>
          </a:ln>
        </p:spPr>
      </p:pic>
      <p:sp>
        <p:nvSpPr>
          <p:cNvPr id="24579" name="Text Box 1028"/>
          <p:cNvSpPr txBox="1">
            <a:spLocks noChangeArrowheads="1"/>
          </p:cNvSpPr>
          <p:nvPr/>
        </p:nvSpPr>
        <p:spPr bwMode="auto">
          <a:xfrm>
            <a:off x="252657" y="6475648"/>
            <a:ext cx="906463" cy="246063"/>
          </a:xfrm>
          <a:prstGeom prst="rect">
            <a:avLst/>
          </a:prstGeom>
          <a:noFill/>
          <a:ln w="9525">
            <a:noFill/>
            <a:miter lim="800000"/>
            <a:headEnd/>
            <a:tailEnd/>
          </a:ln>
        </p:spPr>
        <p:txBody>
          <a:bodyPr>
            <a:spAutoFit/>
          </a:bodyPr>
          <a:lstStyle/>
          <a:p>
            <a:r>
              <a:rPr lang="nl-NL" sz="1000" dirty="0">
                <a:solidFill>
                  <a:schemeClr val="tx1"/>
                </a:solidFill>
              </a:rPr>
              <a:t>Bredero</a:t>
            </a:r>
          </a:p>
        </p:txBody>
      </p:sp>
      <p:sp>
        <p:nvSpPr>
          <p:cNvPr id="24587" name="Text Box 1043"/>
          <p:cNvSpPr txBox="1">
            <a:spLocks noChangeArrowheads="1"/>
          </p:cNvSpPr>
          <p:nvPr/>
        </p:nvSpPr>
        <p:spPr bwMode="auto">
          <a:xfrm>
            <a:off x="2260859" y="6325510"/>
            <a:ext cx="3997325" cy="246063"/>
          </a:xfrm>
          <a:prstGeom prst="rect">
            <a:avLst/>
          </a:prstGeom>
          <a:noFill/>
          <a:ln w="9525">
            <a:noFill/>
            <a:miter lim="800000"/>
            <a:headEnd/>
            <a:tailEnd/>
          </a:ln>
        </p:spPr>
        <p:txBody>
          <a:bodyPr wrap="none">
            <a:spAutoFit/>
          </a:bodyPr>
          <a:lstStyle/>
          <a:p>
            <a:r>
              <a:rPr lang="nl-NL" sz="1000" dirty="0"/>
              <a:t>Startes: Friesche Lusthof : De zingende klucht van Sijsje Flepkous. </a:t>
            </a:r>
          </a:p>
        </p:txBody>
      </p:sp>
      <p:sp>
        <p:nvSpPr>
          <p:cNvPr id="15" name="Tijdelijke aanduiding voor inhoud 2"/>
          <p:cNvSpPr>
            <a:spLocks noGrp="1"/>
          </p:cNvSpPr>
          <p:nvPr>
            <p:ph idx="1"/>
          </p:nvPr>
        </p:nvSpPr>
        <p:spPr>
          <a:xfrm>
            <a:off x="119648" y="2528225"/>
            <a:ext cx="2763424" cy="3091721"/>
          </a:xfrm>
        </p:spPr>
        <p:txBody>
          <a:bodyPr>
            <a:normAutofit/>
          </a:bodyPr>
          <a:lstStyle/>
          <a:p>
            <a:pPr marL="0" indent="0">
              <a:buNone/>
            </a:pPr>
            <a:r>
              <a:rPr lang="nl-NL" sz="1800" b="1" dirty="0">
                <a:solidFill>
                  <a:srgbClr val="FFC000"/>
                </a:solidFill>
                <a:latin typeface="Arial" panose="020B0604020202020204" pitchFamily="34" charset="0"/>
                <a:cs typeface="Arial" panose="020B0604020202020204" pitchFamily="34" charset="0"/>
              </a:rPr>
              <a:t>Blijspelen:</a:t>
            </a:r>
            <a:br>
              <a:rPr lang="nl-NL" sz="14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Kluchtige verhalen over</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 Boerenleven</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 Hoerenloperij</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 Bedrog</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 Straatleven</a:t>
            </a:r>
            <a:br>
              <a:rPr lang="nl-NL" sz="1600" dirty="0">
                <a:solidFill>
                  <a:srgbClr val="FFC000"/>
                </a:solidFill>
                <a:latin typeface="Arial" panose="020B0604020202020204" pitchFamily="34" charset="0"/>
                <a:cs typeface="Arial" panose="020B0604020202020204" pitchFamily="34" charset="0"/>
              </a:rPr>
            </a:b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Thema’s: hartstochten</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 Gierigheid</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 Jaloezie</a:t>
            </a:r>
            <a:br>
              <a:rPr lang="nl-NL" sz="1600" dirty="0">
                <a:solidFill>
                  <a:srgbClr val="FFC000"/>
                </a:solidFill>
                <a:latin typeface="Arial" panose="020B0604020202020204" pitchFamily="34" charset="0"/>
                <a:cs typeface="Arial" panose="020B0604020202020204" pitchFamily="34" charset="0"/>
              </a:rPr>
            </a:br>
            <a:r>
              <a:rPr lang="nl-NL" sz="1600" dirty="0">
                <a:solidFill>
                  <a:srgbClr val="FFC000"/>
                </a:solidFill>
                <a:latin typeface="Arial" panose="020B0604020202020204" pitchFamily="34" charset="0"/>
                <a:cs typeface="Arial" panose="020B0604020202020204" pitchFamily="34" charset="0"/>
              </a:rPr>
              <a:t>  * Begeerte</a:t>
            </a:r>
          </a:p>
          <a:p>
            <a:pPr lvl="1"/>
            <a:endParaRPr lang="nl-NL" sz="1400" dirty="0">
              <a:latin typeface="Arial" panose="020B0604020202020204" pitchFamily="34" charset="0"/>
              <a:cs typeface="Arial" panose="020B0604020202020204" pitchFamily="34" charset="0"/>
            </a:endParaRPr>
          </a:p>
        </p:txBody>
      </p:sp>
      <p:pic>
        <p:nvPicPr>
          <p:cNvPr id="16" name="Picture 2" descr="http://img.literatuurplein.nl/blobs/ORIGB/43761/1/1.jpg"/>
          <p:cNvPicPr>
            <a:picLocks noChangeAspect="1" noChangeArrowheads="1"/>
          </p:cNvPicPr>
          <p:nvPr/>
        </p:nvPicPr>
        <p:blipFill>
          <a:blip r:embed="rId5" cstate="print"/>
          <a:srcRect l="6525"/>
          <a:stretch>
            <a:fillRect/>
          </a:stretch>
        </p:blipFill>
        <p:spPr bwMode="auto">
          <a:xfrm>
            <a:off x="7189016" y="834661"/>
            <a:ext cx="1810961" cy="281514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3959320"/>
            <a:ext cx="9144000" cy="289868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5602" name="Picture 10" descr="C:\Users\John\Pictures\Bespiegeling\H7Burger\Seanredam St.Baco haarlem.jpg"/>
          <p:cNvPicPr>
            <a:picLocks noChangeAspect="1" noChangeArrowheads="1"/>
          </p:cNvPicPr>
          <p:nvPr/>
        </p:nvPicPr>
        <p:blipFill>
          <a:blip r:embed="rId2" cstate="print"/>
          <a:srcRect/>
          <a:stretch>
            <a:fillRect/>
          </a:stretch>
        </p:blipFill>
        <p:spPr bwMode="auto">
          <a:xfrm>
            <a:off x="5486400" y="914400"/>
            <a:ext cx="3470275" cy="5943600"/>
          </a:xfrm>
          <a:prstGeom prst="rect">
            <a:avLst/>
          </a:prstGeom>
          <a:noFill/>
          <a:ln w="9525">
            <a:noFill/>
            <a:miter lim="800000"/>
            <a:headEnd/>
            <a:tailEnd/>
          </a:ln>
        </p:spPr>
      </p:pic>
      <p:sp>
        <p:nvSpPr>
          <p:cNvPr id="25603" name="Rectangle 2"/>
          <p:cNvSpPr>
            <a:spLocks noGrp="1" noChangeArrowheads="1"/>
          </p:cNvSpPr>
          <p:nvPr>
            <p:ph type="title"/>
          </p:nvPr>
        </p:nvSpPr>
        <p:spPr>
          <a:xfrm>
            <a:off x="0" y="152400"/>
            <a:ext cx="8839200" cy="45720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Vertier en muziek</a:t>
            </a:r>
          </a:p>
        </p:txBody>
      </p:sp>
      <p:sp>
        <p:nvSpPr>
          <p:cNvPr id="25604" name="Text Box 4"/>
          <p:cNvSpPr txBox="1">
            <a:spLocks noChangeArrowheads="1"/>
          </p:cNvSpPr>
          <p:nvPr/>
        </p:nvSpPr>
        <p:spPr bwMode="auto">
          <a:xfrm>
            <a:off x="5562600" y="990600"/>
            <a:ext cx="1309688" cy="274638"/>
          </a:xfrm>
          <a:prstGeom prst="rect">
            <a:avLst/>
          </a:prstGeom>
          <a:noFill/>
          <a:ln w="9525">
            <a:noFill/>
            <a:miter lim="800000"/>
            <a:headEnd/>
            <a:tailEnd/>
          </a:ln>
        </p:spPr>
        <p:txBody>
          <a:bodyPr>
            <a:spAutoFit/>
          </a:bodyPr>
          <a:lstStyle/>
          <a:p>
            <a:r>
              <a:rPr lang="nl-NL" sz="1200" dirty="0"/>
              <a:t>Saenredam</a:t>
            </a:r>
          </a:p>
        </p:txBody>
      </p:sp>
      <p:sp>
        <p:nvSpPr>
          <p:cNvPr id="25605" name="Text Box 5"/>
          <p:cNvSpPr txBox="1">
            <a:spLocks noChangeArrowheads="1"/>
          </p:cNvSpPr>
          <p:nvPr/>
        </p:nvSpPr>
        <p:spPr bwMode="auto">
          <a:xfrm>
            <a:off x="4724400" y="84905"/>
            <a:ext cx="3784600" cy="581025"/>
          </a:xfrm>
          <a:prstGeom prst="rect">
            <a:avLst/>
          </a:prstGeom>
          <a:noFill/>
          <a:ln w="9525">
            <a:noFill/>
            <a:miter lim="800000"/>
            <a:headEnd/>
            <a:tailEnd/>
          </a:ln>
        </p:spPr>
        <p:txBody>
          <a:bodyPr>
            <a:spAutoFit/>
          </a:bodyPr>
          <a:lstStyle/>
          <a:p>
            <a:r>
              <a:rPr lang="nl-NL" sz="1600" dirty="0">
                <a:solidFill>
                  <a:srgbClr val="FFFF00"/>
                </a:solidFill>
              </a:rPr>
              <a:t>Kerkgebouw: naast de religieuze functie</a:t>
            </a:r>
            <a:br>
              <a:rPr lang="nl-NL" sz="1600" dirty="0">
                <a:solidFill>
                  <a:srgbClr val="FFFF00"/>
                </a:solidFill>
              </a:rPr>
            </a:br>
            <a:r>
              <a:rPr lang="nl-NL" sz="1600" dirty="0">
                <a:solidFill>
                  <a:srgbClr val="FFFF00"/>
                </a:solidFill>
              </a:rPr>
              <a:t>ook een verlengstuk van de straat</a:t>
            </a:r>
          </a:p>
        </p:txBody>
      </p:sp>
      <p:sp>
        <p:nvSpPr>
          <p:cNvPr id="25606" name="Text Box 7"/>
          <p:cNvSpPr txBox="1">
            <a:spLocks noChangeArrowheads="1"/>
          </p:cNvSpPr>
          <p:nvPr/>
        </p:nvSpPr>
        <p:spPr bwMode="auto">
          <a:xfrm>
            <a:off x="179512" y="620688"/>
            <a:ext cx="5325616" cy="3262432"/>
          </a:xfrm>
          <a:prstGeom prst="rect">
            <a:avLst/>
          </a:prstGeom>
          <a:noFill/>
          <a:ln w="9525">
            <a:noFill/>
            <a:miter lim="800000"/>
            <a:headEnd/>
            <a:tailEnd/>
          </a:ln>
        </p:spPr>
        <p:txBody>
          <a:bodyPr wrap="square">
            <a:spAutoFit/>
          </a:bodyPr>
          <a:lstStyle/>
          <a:p>
            <a:r>
              <a:rPr lang="nl-NL" sz="2400" dirty="0">
                <a:solidFill>
                  <a:srgbClr val="FF33CC"/>
                </a:solidFill>
              </a:rPr>
              <a:t>Wandelmuziek:</a:t>
            </a:r>
            <a:r>
              <a:rPr lang="nl-NL" sz="1400" dirty="0"/>
              <a:t> Begin 17e eeuw ontstaat er een strijd om de aanwezigheid van orgels in de Nederlandse kerken. De protestanten willen ze weg, het zijn verderfelijke instrumenten met hun wereldse klanken. De galmende orgelklanken zouden teveel de gezongen psalmtekst onverstaanbaar maken. De orgels zijn echter gebleven. Na de reformatie zijn niet meer de kerken maar de stadsbesturen de baas over de orgels. Grote kerkorgels worden, net als </a:t>
            </a:r>
            <a:r>
              <a:rPr lang="nl-NL" sz="1400" b="1" dirty="0">
                <a:solidFill>
                  <a:srgbClr val="00FF00"/>
                </a:solidFill>
              </a:rPr>
              <a:t>beiaards</a:t>
            </a:r>
            <a:r>
              <a:rPr lang="nl-NL" sz="1400" dirty="0"/>
              <a:t>  eigendom van de stad. Ook het gebouw krijgt een gedeeltelijk andere functie: flaneren,flirten en kletsen, de kerken zijn open voor iedereen. Sommige steden nemen organisten in dienst, die op vaste momenten van elke dag concerten verzorgen. Voor de Europese muziek is dit een nieuw verschijnsel, zo hoopt het stadbestuur dat de burger kiest voor een orgelconcert i.p.v. de kroeg of erger.</a:t>
            </a:r>
            <a:r>
              <a:rPr lang="nl-NL" sz="1400" dirty="0">
                <a:solidFill>
                  <a:srgbClr val="FF66FF"/>
                </a:solidFill>
              </a:rPr>
              <a:t>  </a:t>
            </a:r>
          </a:p>
        </p:txBody>
      </p:sp>
      <p:pic>
        <p:nvPicPr>
          <p:cNvPr id="25607" name="Picture 16" descr="C:\Users\John\Pictures\Bespiegeling\H7Burger\kerkorgel.jpg"/>
          <p:cNvPicPr>
            <a:picLocks noChangeAspect="1" noChangeArrowheads="1"/>
          </p:cNvPicPr>
          <p:nvPr/>
        </p:nvPicPr>
        <p:blipFill>
          <a:blip r:embed="rId3" cstate="print"/>
          <a:srcRect/>
          <a:stretch>
            <a:fillRect/>
          </a:stretch>
        </p:blipFill>
        <p:spPr bwMode="auto">
          <a:xfrm>
            <a:off x="179512" y="3883120"/>
            <a:ext cx="3556496" cy="2667372"/>
          </a:xfrm>
          <a:prstGeom prst="rect">
            <a:avLst/>
          </a:prstGeom>
          <a:noFill/>
          <a:ln w="9525">
            <a:noFill/>
            <a:miter lim="800000"/>
            <a:headEnd/>
            <a:tailEnd/>
          </a:ln>
        </p:spPr>
      </p:pic>
      <p:sp>
        <p:nvSpPr>
          <p:cNvPr id="8" name="Tekstvak 7"/>
          <p:cNvSpPr txBox="1"/>
          <p:nvPr/>
        </p:nvSpPr>
        <p:spPr>
          <a:xfrm>
            <a:off x="179512" y="6309320"/>
            <a:ext cx="5328703" cy="276999"/>
          </a:xfrm>
          <a:prstGeom prst="rect">
            <a:avLst/>
          </a:prstGeom>
          <a:solidFill>
            <a:srgbClr val="92D050"/>
          </a:solidFill>
        </p:spPr>
        <p:txBody>
          <a:bodyPr wrap="none" rtlCol="0">
            <a:spAutoFit/>
          </a:bodyPr>
          <a:lstStyle/>
          <a:p>
            <a:r>
              <a:rPr lang="nl-NL" sz="1200" dirty="0">
                <a:solidFill>
                  <a:schemeClr val="tx1"/>
                </a:solidFill>
              </a:rPr>
              <a:t>In de kerkgebouwen wordt er ook geflaneerd, geflirt of gewoon wat gekletst.</a:t>
            </a:r>
          </a:p>
        </p:txBody>
      </p:sp>
      <p:sp>
        <p:nvSpPr>
          <p:cNvPr id="2" name="Tekstvak 1"/>
          <p:cNvSpPr txBox="1"/>
          <p:nvPr/>
        </p:nvSpPr>
        <p:spPr>
          <a:xfrm>
            <a:off x="3912041" y="3959319"/>
            <a:ext cx="2471700" cy="2246769"/>
          </a:xfrm>
          <a:prstGeom prst="rect">
            <a:avLst/>
          </a:prstGeom>
          <a:noFill/>
        </p:spPr>
        <p:txBody>
          <a:bodyPr wrap="square" rtlCol="0">
            <a:spAutoFit/>
          </a:bodyPr>
          <a:lstStyle/>
          <a:p>
            <a:r>
              <a:rPr lang="nl-NL" sz="1400" dirty="0">
                <a:solidFill>
                  <a:srgbClr val="FFFF00"/>
                </a:solidFill>
              </a:rPr>
              <a:t>Calvinistische  soberheid.</a:t>
            </a:r>
            <a:br>
              <a:rPr lang="nl-NL" sz="1400" dirty="0">
                <a:solidFill>
                  <a:srgbClr val="FFFF00"/>
                </a:solidFill>
              </a:rPr>
            </a:br>
            <a:r>
              <a:rPr lang="nl-NL" sz="1400" dirty="0"/>
              <a:t>De kerk is tegen meerstemmige muziek, die zou onverstaanbaar zijn.</a:t>
            </a:r>
            <a:br>
              <a:rPr lang="nl-NL" sz="1400" dirty="0"/>
            </a:br>
            <a:r>
              <a:rPr lang="nl-NL" sz="1400" dirty="0"/>
              <a:t>De gezangen zijn gebeden en moeten verstaanbaar en eerbiedig gezongen worden. Koren werden afgeschaft en er werd eenstemmig in de volkstaal gezongen.</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6636" name="Picture 12" descr="http://www.dbnl.org/tekst/rome002erfl01_01/rome002erfl01ill49.gif"/>
          <p:cNvPicPr>
            <a:picLocks noChangeAspect="1" noChangeArrowheads="1"/>
          </p:cNvPicPr>
          <p:nvPr/>
        </p:nvPicPr>
        <p:blipFill>
          <a:blip r:embed="rId4" cstate="print"/>
          <a:srcRect/>
          <a:stretch>
            <a:fillRect/>
          </a:stretch>
        </p:blipFill>
        <p:spPr bwMode="auto">
          <a:xfrm>
            <a:off x="6068152" y="3032854"/>
            <a:ext cx="2871586" cy="3564498"/>
          </a:xfrm>
          <a:prstGeom prst="rect">
            <a:avLst/>
          </a:prstGeom>
          <a:noFill/>
        </p:spPr>
      </p:pic>
      <p:sp>
        <p:nvSpPr>
          <p:cNvPr id="13" name="Rechthoek 12"/>
          <p:cNvSpPr/>
          <p:nvPr/>
        </p:nvSpPr>
        <p:spPr bwMode="auto">
          <a:xfrm>
            <a:off x="0" y="-8705"/>
            <a:ext cx="9144000" cy="689793"/>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6626" name="Rectangle 1028"/>
          <p:cNvSpPr>
            <a:spLocks noGrp="1" noChangeArrowheads="1"/>
          </p:cNvSpPr>
          <p:nvPr>
            <p:ph type="title"/>
          </p:nvPr>
        </p:nvSpPr>
        <p:spPr>
          <a:xfrm>
            <a:off x="0" y="116631"/>
            <a:ext cx="9144000" cy="564457"/>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Vertier en muziek</a:t>
            </a:r>
          </a:p>
        </p:txBody>
      </p:sp>
      <p:sp>
        <p:nvSpPr>
          <p:cNvPr id="26627" name="Text Box 1032"/>
          <p:cNvSpPr txBox="1">
            <a:spLocks noChangeArrowheads="1"/>
          </p:cNvSpPr>
          <p:nvPr/>
        </p:nvSpPr>
        <p:spPr bwMode="auto">
          <a:xfrm>
            <a:off x="2057400" y="653912"/>
            <a:ext cx="7086600" cy="2400300"/>
          </a:xfrm>
          <a:prstGeom prst="rect">
            <a:avLst/>
          </a:prstGeom>
          <a:noFill/>
          <a:ln w="9525">
            <a:noFill/>
            <a:miter lim="800000"/>
            <a:headEnd/>
            <a:tailEnd/>
          </a:ln>
        </p:spPr>
        <p:txBody>
          <a:bodyPr>
            <a:spAutoFit/>
          </a:bodyPr>
          <a:lstStyle/>
          <a:p>
            <a:r>
              <a:rPr lang="nl-NL" sz="2400" dirty="0">
                <a:solidFill>
                  <a:srgbClr val="FF33CC"/>
                </a:solidFill>
              </a:rPr>
              <a:t>Dansende vingers:</a:t>
            </a:r>
            <a:r>
              <a:rPr lang="nl-NL" sz="1400" dirty="0"/>
              <a:t> De stadorganist heeft een breed repertoire: vrije improvisaties, psalmen, dansmuziek, variaties op wereldlijke melodie</a:t>
            </a:r>
            <a:r>
              <a:rPr lang="nl-NL" sz="1400" dirty="0">
                <a:latin typeface="Times New Roman" pitchFamily="18" charset="0"/>
              </a:rPr>
              <a:t>ë</a:t>
            </a:r>
            <a:r>
              <a:rPr lang="nl-NL" sz="1400" dirty="0"/>
              <a:t>n en bewerkingen van Italiaanse madrigalen. Een virtuoos als </a:t>
            </a:r>
            <a:r>
              <a:rPr lang="nl-NL" sz="1400" b="1" dirty="0">
                <a:solidFill>
                  <a:srgbClr val="FF3300"/>
                </a:solidFill>
              </a:rPr>
              <a:t>Jan Pieterszoon Sweelinck</a:t>
            </a:r>
            <a:r>
              <a:rPr lang="nl-NL" sz="1400" dirty="0"/>
              <a:t>, de stadorganist van de Oude Kerk te Amsterdam- brengt ook nog eigen composities. Sweelinck, eigenlijk zang meester, wordt be</a:t>
            </a:r>
            <a:r>
              <a:rPr lang="nl-NL" sz="1400" dirty="0">
                <a:latin typeface="Times New Roman" pitchFamily="18" charset="0"/>
              </a:rPr>
              <a:t>ï</a:t>
            </a:r>
            <a:r>
              <a:rPr lang="nl-NL" sz="1400" dirty="0"/>
              <a:t>nvloed door Engelse en Italiaanse muziek. Hijzelf wordt ook wereldberoemd door zijn geniale orgelspel en lokt zelfs leerlingen uit Duitsland. (Ook de jonge Bach leert de Sweelincktechnieken). Naast vooral vocale composities componeert hij ook instrumentale werken zoals: </a:t>
            </a:r>
            <a:r>
              <a:rPr lang="nl-NL" sz="1400" b="1" dirty="0">
                <a:solidFill>
                  <a:srgbClr val="00FF00"/>
                </a:solidFill>
              </a:rPr>
              <a:t>Toccata</a:t>
            </a:r>
            <a:r>
              <a:rPr lang="nl-NL" sz="1400" dirty="0"/>
              <a:t> in C waarin sterk contrasterende passages zitten. Voor sommige passages moeten de vingers </a:t>
            </a:r>
            <a:br>
              <a:rPr lang="nl-NL" sz="1400" dirty="0"/>
            </a:br>
            <a:r>
              <a:rPr lang="nl-NL" sz="1400" dirty="0"/>
              <a:t>snel over het hele </a:t>
            </a:r>
            <a:r>
              <a:rPr lang="nl-NL" sz="1400" b="1" dirty="0">
                <a:solidFill>
                  <a:srgbClr val="00FF00"/>
                </a:solidFill>
              </a:rPr>
              <a:t>klavier </a:t>
            </a:r>
            <a:r>
              <a:rPr lang="nl-NL" sz="1400" dirty="0"/>
              <a:t>bewegen.</a:t>
            </a:r>
            <a:endParaRPr lang="nl-NL" sz="2400" dirty="0">
              <a:solidFill>
                <a:srgbClr val="FF66FF"/>
              </a:solidFill>
            </a:endParaRPr>
          </a:p>
        </p:txBody>
      </p:sp>
      <p:pic>
        <p:nvPicPr>
          <p:cNvPr id="26628" name="Picture 1040" descr="C:\Users\John\Pictures\Bespiegeling\H7Burger\kerk_orgel.jpg"/>
          <p:cNvPicPr>
            <a:picLocks noChangeAspect="1" noChangeArrowheads="1"/>
          </p:cNvPicPr>
          <p:nvPr/>
        </p:nvPicPr>
        <p:blipFill>
          <a:blip r:embed="rId5" cstate="print"/>
          <a:srcRect/>
          <a:stretch>
            <a:fillRect/>
          </a:stretch>
        </p:blipFill>
        <p:spPr bwMode="auto">
          <a:xfrm>
            <a:off x="251520" y="3054212"/>
            <a:ext cx="2664296" cy="3723594"/>
          </a:xfrm>
          <a:prstGeom prst="rect">
            <a:avLst/>
          </a:prstGeom>
          <a:noFill/>
          <a:ln w="9525">
            <a:noFill/>
            <a:miter lim="800000"/>
            <a:headEnd/>
            <a:tailEnd/>
          </a:ln>
        </p:spPr>
      </p:pic>
      <p:sp>
        <p:nvSpPr>
          <p:cNvPr id="26630" name="Tekstvak 12"/>
          <p:cNvSpPr txBox="1">
            <a:spLocks noChangeArrowheads="1"/>
          </p:cNvSpPr>
          <p:nvPr/>
        </p:nvSpPr>
        <p:spPr bwMode="auto">
          <a:xfrm>
            <a:off x="7711489" y="2811463"/>
            <a:ext cx="708025" cy="246063"/>
          </a:xfrm>
          <a:prstGeom prst="rect">
            <a:avLst/>
          </a:prstGeom>
          <a:noFill/>
          <a:ln w="9525">
            <a:noFill/>
            <a:miter lim="800000"/>
            <a:headEnd/>
            <a:tailEnd/>
          </a:ln>
        </p:spPr>
        <p:txBody>
          <a:bodyPr wrap="none">
            <a:spAutoFit/>
          </a:bodyPr>
          <a:lstStyle/>
          <a:p>
            <a:r>
              <a:rPr lang="nl-NL" sz="1000" dirty="0">
                <a:solidFill>
                  <a:srgbClr val="FFFF00"/>
                </a:solidFill>
              </a:rPr>
              <a:t>CD1</a:t>
            </a:r>
            <a:r>
              <a:rPr lang="nl-NL" sz="1000" dirty="0">
                <a:solidFill>
                  <a:srgbClr val="FFFF00"/>
                </a:solidFill>
                <a:sym typeface="Wingdings" pitchFamily="2" charset="2"/>
              </a:rPr>
              <a:t>18</a:t>
            </a:r>
            <a:endParaRPr lang="nl-NL" sz="1000" dirty="0">
              <a:solidFill>
                <a:srgbClr val="FFFF00"/>
              </a:solidFill>
            </a:endParaRPr>
          </a:p>
        </p:txBody>
      </p:sp>
      <p:pic>
        <p:nvPicPr>
          <p:cNvPr id="26632" name="Picture 8" descr="http://www.praetorius.nl/beelden/sweelinck.jpg"/>
          <p:cNvPicPr>
            <a:picLocks noChangeAspect="1" noChangeArrowheads="1"/>
          </p:cNvPicPr>
          <p:nvPr/>
        </p:nvPicPr>
        <p:blipFill>
          <a:blip r:embed="rId6" cstate="print"/>
          <a:srcRect/>
          <a:stretch>
            <a:fillRect/>
          </a:stretch>
        </p:blipFill>
        <p:spPr bwMode="auto">
          <a:xfrm>
            <a:off x="251520" y="681088"/>
            <a:ext cx="1728192" cy="2130375"/>
          </a:xfrm>
          <a:prstGeom prst="rect">
            <a:avLst/>
          </a:prstGeom>
          <a:noFill/>
        </p:spPr>
      </p:pic>
      <p:pic>
        <p:nvPicPr>
          <p:cNvPr id="26634" name="Picture 10" descr="http://www.treurniet-orgels.nl/johannus_sweelinck_20_dig_paneel_ohe_detail_full.jpg"/>
          <p:cNvPicPr>
            <a:picLocks noChangeAspect="1" noChangeArrowheads="1"/>
          </p:cNvPicPr>
          <p:nvPr/>
        </p:nvPicPr>
        <p:blipFill>
          <a:blip r:embed="rId7" cstate="print"/>
          <a:srcRect/>
          <a:stretch>
            <a:fillRect/>
          </a:stretch>
        </p:blipFill>
        <p:spPr bwMode="auto">
          <a:xfrm>
            <a:off x="3203848" y="3032854"/>
            <a:ext cx="2592288" cy="1942401"/>
          </a:xfrm>
          <a:prstGeom prst="rect">
            <a:avLst/>
          </a:prstGeom>
          <a:noFill/>
        </p:spPr>
      </p:pic>
      <p:pic>
        <p:nvPicPr>
          <p:cNvPr id="26638" name="Picture 14" descr="http://www.fame.nl/images/uploaded/1%20marnix/mei%202010%20dus/sweelinck%203.jpg"/>
          <p:cNvPicPr>
            <a:picLocks noChangeAspect="1" noChangeArrowheads="1"/>
          </p:cNvPicPr>
          <p:nvPr/>
        </p:nvPicPr>
        <p:blipFill>
          <a:blip r:embed="rId8" cstate="print"/>
          <a:srcRect/>
          <a:stretch>
            <a:fillRect/>
          </a:stretch>
        </p:blipFill>
        <p:spPr bwMode="auto">
          <a:xfrm>
            <a:off x="3275856" y="5085183"/>
            <a:ext cx="2520280" cy="1547541"/>
          </a:xfrm>
          <a:prstGeom prst="rect">
            <a:avLst/>
          </a:prstGeom>
          <a:noFill/>
        </p:spPr>
      </p:pic>
      <p:pic>
        <p:nvPicPr>
          <p:cNvPr id="2" name="18-Track 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54708" y="2570958"/>
            <a:ext cx="461896" cy="461896"/>
          </a:xfrm>
          <a:prstGeom prst="rect">
            <a:avLst/>
          </a:prstGeom>
          <a:effectLst>
            <a:glow rad="63500">
              <a:schemeClr val="accent1">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2" name="Rechthoek 11"/>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7660" name="Picture 12" descr="http://historiek.net/images/stories/media/vermeer-de-muziekles.jpg"/>
          <p:cNvPicPr>
            <a:picLocks noChangeAspect="1" noChangeArrowheads="1"/>
          </p:cNvPicPr>
          <p:nvPr/>
        </p:nvPicPr>
        <p:blipFill>
          <a:blip r:embed="rId6" cstate="print"/>
          <a:srcRect/>
          <a:stretch>
            <a:fillRect/>
          </a:stretch>
        </p:blipFill>
        <p:spPr bwMode="auto">
          <a:xfrm>
            <a:off x="268711" y="3804620"/>
            <a:ext cx="2448272" cy="2827061"/>
          </a:xfrm>
          <a:prstGeom prst="rect">
            <a:avLst/>
          </a:prstGeom>
          <a:noFill/>
        </p:spPr>
      </p:pic>
      <p:pic>
        <p:nvPicPr>
          <p:cNvPr id="27662" name="Picture 14" descr="http://www.dbnl.org/tekst/vale001nede01_01/vale001nede01ill07.gif"/>
          <p:cNvPicPr>
            <a:picLocks noChangeAspect="1" noChangeArrowheads="1"/>
          </p:cNvPicPr>
          <p:nvPr/>
        </p:nvPicPr>
        <p:blipFill>
          <a:blip r:embed="rId7" cstate="print"/>
          <a:srcRect/>
          <a:stretch>
            <a:fillRect/>
          </a:stretch>
        </p:blipFill>
        <p:spPr bwMode="auto">
          <a:xfrm>
            <a:off x="3027045" y="2659680"/>
            <a:ext cx="3057123" cy="3958258"/>
          </a:xfrm>
          <a:prstGeom prst="rect">
            <a:avLst/>
          </a:prstGeom>
          <a:noFill/>
        </p:spPr>
      </p:pic>
      <p:sp>
        <p:nvSpPr>
          <p:cNvPr id="27650" name="Rectangle 1028"/>
          <p:cNvSpPr>
            <a:spLocks noGrp="1" noChangeArrowheads="1"/>
          </p:cNvSpPr>
          <p:nvPr>
            <p:ph type="title"/>
          </p:nvPr>
        </p:nvSpPr>
        <p:spPr>
          <a:xfrm>
            <a:off x="0" y="120431"/>
            <a:ext cx="9144000" cy="45720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Vertier en muziek</a:t>
            </a:r>
          </a:p>
        </p:txBody>
      </p:sp>
      <p:pic>
        <p:nvPicPr>
          <p:cNvPr id="27652" name="Picture 1039" descr="C:\Users\John\Pictures\Bespiegeling\H7Burger\carillon1.jpg"/>
          <p:cNvPicPr>
            <a:picLocks noChangeAspect="1" noChangeArrowheads="1"/>
          </p:cNvPicPr>
          <p:nvPr/>
        </p:nvPicPr>
        <p:blipFill>
          <a:blip r:embed="rId8" cstate="print"/>
          <a:srcRect/>
          <a:stretch>
            <a:fillRect/>
          </a:stretch>
        </p:blipFill>
        <p:spPr bwMode="auto">
          <a:xfrm>
            <a:off x="6462688" y="3356992"/>
            <a:ext cx="2627275" cy="3501008"/>
          </a:xfrm>
          <a:prstGeom prst="rect">
            <a:avLst/>
          </a:prstGeom>
          <a:noFill/>
          <a:ln w="9525">
            <a:noFill/>
            <a:miter lim="800000"/>
            <a:headEnd/>
            <a:tailEnd/>
          </a:ln>
        </p:spPr>
      </p:pic>
      <p:sp>
        <p:nvSpPr>
          <p:cNvPr id="27656" name="Tekstvak 16"/>
          <p:cNvSpPr txBox="1">
            <a:spLocks noChangeArrowheads="1"/>
          </p:cNvSpPr>
          <p:nvPr/>
        </p:nvSpPr>
        <p:spPr bwMode="auto">
          <a:xfrm>
            <a:off x="5887268" y="4392747"/>
            <a:ext cx="706438" cy="246062"/>
          </a:xfrm>
          <a:prstGeom prst="rect">
            <a:avLst/>
          </a:prstGeom>
          <a:noFill/>
          <a:ln w="9525">
            <a:noFill/>
            <a:miter lim="800000"/>
            <a:headEnd/>
            <a:tailEnd/>
          </a:ln>
        </p:spPr>
        <p:txBody>
          <a:bodyPr wrap="none">
            <a:spAutoFit/>
          </a:bodyPr>
          <a:lstStyle/>
          <a:p>
            <a:r>
              <a:rPr lang="nl-NL" sz="1000" dirty="0">
                <a:solidFill>
                  <a:srgbClr val="FFFF00"/>
                </a:solidFill>
              </a:rPr>
              <a:t>CD1</a:t>
            </a:r>
            <a:r>
              <a:rPr lang="nl-NL" sz="1000" dirty="0">
                <a:solidFill>
                  <a:srgbClr val="FFFF00"/>
                </a:solidFill>
                <a:sym typeface="Wingdings" pitchFamily="2" charset="2"/>
              </a:rPr>
              <a:t>20</a:t>
            </a:r>
            <a:endParaRPr lang="nl-NL" sz="1000" dirty="0">
              <a:solidFill>
                <a:srgbClr val="FFFF00"/>
              </a:solidFill>
            </a:endParaRPr>
          </a:p>
        </p:txBody>
      </p:sp>
      <p:pic>
        <p:nvPicPr>
          <p:cNvPr id="27658" name="Picture 10" descr="http://www.bach-cantatas.com/Pic-Lib-BIG/Eyck-Jacob-01.jpg"/>
          <p:cNvPicPr>
            <a:picLocks noChangeAspect="1" noChangeArrowheads="1"/>
          </p:cNvPicPr>
          <p:nvPr/>
        </p:nvPicPr>
        <p:blipFill>
          <a:blip r:embed="rId9" cstate="print"/>
          <a:srcRect/>
          <a:stretch>
            <a:fillRect/>
          </a:stretch>
        </p:blipFill>
        <p:spPr bwMode="auto">
          <a:xfrm>
            <a:off x="7114651" y="587883"/>
            <a:ext cx="1968101" cy="2585890"/>
          </a:xfrm>
          <a:prstGeom prst="rect">
            <a:avLst/>
          </a:prstGeom>
          <a:noFill/>
        </p:spPr>
      </p:pic>
      <p:pic>
        <p:nvPicPr>
          <p:cNvPr id="2" name="19-Track 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70439" y="2127403"/>
            <a:ext cx="347440" cy="347440"/>
          </a:xfrm>
          <a:prstGeom prst="rect">
            <a:avLst/>
          </a:prstGeom>
          <a:effectLst>
            <a:glow rad="63500">
              <a:schemeClr val="accent1">
                <a:satMod val="175000"/>
                <a:alpha val="40000"/>
              </a:schemeClr>
            </a:glow>
          </a:effectLst>
        </p:spPr>
      </p:pic>
      <p:pic>
        <p:nvPicPr>
          <p:cNvPr id="3" name="20-Track 2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073951" y="4077072"/>
            <a:ext cx="302988" cy="302988"/>
          </a:xfrm>
          <a:prstGeom prst="rect">
            <a:avLst/>
          </a:prstGeom>
          <a:effectLst>
            <a:glow rad="63500">
              <a:schemeClr val="accent1">
                <a:satMod val="175000"/>
                <a:alpha val="40000"/>
              </a:schemeClr>
            </a:glow>
          </a:effectLst>
        </p:spPr>
      </p:pic>
      <p:sp>
        <p:nvSpPr>
          <p:cNvPr id="4" name="Tekstvak 3"/>
          <p:cNvSpPr txBox="1"/>
          <p:nvPr/>
        </p:nvSpPr>
        <p:spPr>
          <a:xfrm>
            <a:off x="4240022" y="232734"/>
            <a:ext cx="3294492" cy="338554"/>
          </a:xfrm>
          <a:prstGeom prst="rect">
            <a:avLst/>
          </a:prstGeom>
          <a:noFill/>
        </p:spPr>
        <p:txBody>
          <a:bodyPr wrap="none" rtlCol="0">
            <a:spAutoFit/>
          </a:bodyPr>
          <a:lstStyle/>
          <a:p>
            <a:r>
              <a:rPr lang="nl-NL" sz="1600" dirty="0"/>
              <a:t>Van psalmen tot schunnige liedjes</a:t>
            </a:r>
          </a:p>
        </p:txBody>
      </p:sp>
      <p:sp>
        <p:nvSpPr>
          <p:cNvPr id="15" name="Text Box 4"/>
          <p:cNvSpPr txBox="1">
            <a:spLocks noChangeArrowheads="1"/>
          </p:cNvSpPr>
          <p:nvPr/>
        </p:nvSpPr>
        <p:spPr bwMode="auto">
          <a:xfrm>
            <a:off x="7090764" y="2844677"/>
            <a:ext cx="1309688" cy="246221"/>
          </a:xfrm>
          <a:prstGeom prst="rect">
            <a:avLst/>
          </a:prstGeom>
          <a:noFill/>
          <a:ln w="9525">
            <a:noFill/>
            <a:miter lim="800000"/>
            <a:headEnd/>
            <a:tailEnd/>
          </a:ln>
        </p:spPr>
        <p:txBody>
          <a:bodyPr>
            <a:spAutoFit/>
          </a:bodyPr>
          <a:lstStyle/>
          <a:p>
            <a:r>
              <a:rPr lang="nl-NL" sz="1000" dirty="0"/>
              <a:t>Jacob van Eyck</a:t>
            </a:r>
          </a:p>
        </p:txBody>
      </p:sp>
      <p:sp>
        <p:nvSpPr>
          <p:cNvPr id="27651" name="Text Box 1033"/>
          <p:cNvSpPr txBox="1">
            <a:spLocks noChangeArrowheads="1"/>
          </p:cNvSpPr>
          <p:nvPr/>
        </p:nvSpPr>
        <p:spPr bwMode="auto">
          <a:xfrm>
            <a:off x="179387" y="577631"/>
            <a:ext cx="6691051" cy="3262432"/>
          </a:xfrm>
          <a:prstGeom prst="rect">
            <a:avLst/>
          </a:prstGeom>
          <a:noFill/>
          <a:ln w="9525">
            <a:noFill/>
            <a:miter lim="800000"/>
            <a:headEnd/>
            <a:tailEnd/>
          </a:ln>
        </p:spPr>
        <p:txBody>
          <a:bodyPr wrap="square">
            <a:spAutoFit/>
          </a:bodyPr>
          <a:lstStyle/>
          <a:p>
            <a:r>
              <a:rPr lang="nl-NL" sz="2400" dirty="0">
                <a:solidFill>
                  <a:srgbClr val="FF33CC"/>
                </a:solidFill>
              </a:rPr>
              <a:t>Meezingers:</a:t>
            </a:r>
            <a:r>
              <a:rPr lang="nl-NL" sz="1400" dirty="0">
                <a:solidFill>
                  <a:srgbClr val="FF33CC"/>
                </a:solidFill>
              </a:rPr>
              <a:t> </a:t>
            </a:r>
            <a:r>
              <a:rPr lang="nl-NL" sz="1400" dirty="0"/>
              <a:t>In de burgerlijke Nederlanden wordt veel gezongen en </a:t>
            </a:r>
            <a:br>
              <a:rPr lang="nl-NL" sz="1400" dirty="0"/>
            </a:br>
            <a:r>
              <a:rPr lang="nl-NL" sz="1400" dirty="0"/>
              <a:t>in alle lagen van de samenleving worden de avonden gevuld met samenzang. De liederen zijn vaak bekende melodieën met nieuwe teksten.  Gegoede burgers en beroepsmusici bespelen de instrumenten. Rijke burgers nemen muzieklessen bv. van de stedelijke organisten die ook ( verplicht) lesgeven aan het </a:t>
            </a:r>
            <a:r>
              <a:rPr lang="nl-NL" sz="1400" b="1" dirty="0">
                <a:solidFill>
                  <a:srgbClr val="00FF00"/>
                </a:solidFill>
              </a:rPr>
              <a:t>collegium musicum.</a:t>
            </a:r>
            <a:r>
              <a:rPr lang="nl-NL" sz="1400" dirty="0"/>
              <a:t> Luit, klavecimbel </a:t>
            </a:r>
            <a:r>
              <a:rPr lang="nl-NL" sz="1400" dirty="0">
                <a:latin typeface="Times New Roman" pitchFamily="18" charset="0"/>
              </a:rPr>
              <a:t>–</a:t>
            </a:r>
            <a:r>
              <a:rPr lang="nl-NL" sz="1400" dirty="0"/>
              <a:t> vooral jonge vrouwen- en orgel zijn populair. Gezelschappen oefenen in polyfone muzikale werken. Na gedane arbeid is het goed eten. Muziek wordt zo als heilzaam ervaren.</a:t>
            </a:r>
            <a:br>
              <a:rPr lang="nl-NL" sz="2000" dirty="0"/>
            </a:br>
            <a:r>
              <a:rPr lang="nl-NL" sz="1400" dirty="0"/>
              <a:t>De blinde componist </a:t>
            </a:r>
            <a:r>
              <a:rPr lang="nl-NL" sz="1400" b="1" dirty="0">
                <a:solidFill>
                  <a:srgbClr val="FF3300"/>
                </a:solidFill>
              </a:rPr>
              <a:t>Jacob van Eyck</a:t>
            </a:r>
            <a:r>
              <a:rPr lang="nl-NL" sz="1400" dirty="0"/>
              <a:t>  heeft een feilloos oor. </a:t>
            </a:r>
            <a:br>
              <a:rPr lang="nl-NL" sz="1400" dirty="0"/>
            </a:br>
            <a:r>
              <a:rPr lang="nl-NL" sz="1400" dirty="0"/>
              <a:t>Als stadbeiaardier van Utrecht bespeelt hij het carillon van de Domtoren.</a:t>
            </a:r>
            <a:br>
              <a:rPr lang="nl-NL" sz="1400" dirty="0"/>
            </a:br>
            <a:r>
              <a:rPr lang="nl-NL" sz="1400" dirty="0">
                <a:latin typeface="Times New Roman" pitchFamily="18" charset="0"/>
              </a:rPr>
              <a:t>‘</a:t>
            </a:r>
            <a:r>
              <a:rPr lang="nl-NL" sz="1400" dirty="0"/>
              <a:t>s Avonds vermaakt hij op de fluit flanerende paartjes met vrolijke dansmuziek, liedjes en psalmen. Honderdvijftig van deze melodieën met Nederlandse teksten zijn gebundeld in </a:t>
            </a:r>
            <a:r>
              <a:rPr lang="nl-NL" sz="1400" dirty="0">
                <a:solidFill>
                  <a:srgbClr val="FFFF00"/>
                </a:solidFill>
                <a:latin typeface="Times New Roman" pitchFamily="18" charset="0"/>
              </a:rPr>
              <a:t>‘</a:t>
            </a:r>
            <a:r>
              <a:rPr lang="nl-NL" sz="1400" i="1" dirty="0">
                <a:solidFill>
                  <a:srgbClr val="FFFF00"/>
                </a:solidFill>
              </a:rPr>
              <a:t>Der Fluyten Lusthof</a:t>
            </a:r>
            <a:r>
              <a:rPr lang="nl-NL" sz="1400" i="1" dirty="0">
                <a:latin typeface="Times New Roman" pitchFamily="18" charset="0"/>
              </a:rPr>
              <a:t>’</a:t>
            </a:r>
            <a:r>
              <a:rPr lang="nl-NL" sz="1400" dirty="0"/>
              <a:t>. De muziek is afkomstig uit Frankrijk en Engeland, in de meeste liederen wordt de romantische liefde bezongen.</a:t>
            </a:r>
            <a:endParaRPr lang="nl-NL" dirty="0">
              <a:solidFill>
                <a:srgbClr val="FFFF00"/>
              </a:solidFill>
            </a:endParaRPr>
          </a:p>
        </p:txBody>
      </p:sp>
      <p:sp>
        <p:nvSpPr>
          <p:cNvPr id="27654" name="Tekstvak 14"/>
          <p:cNvSpPr txBox="1">
            <a:spLocks noChangeArrowheads="1"/>
          </p:cNvSpPr>
          <p:nvPr/>
        </p:nvSpPr>
        <p:spPr bwMode="auto">
          <a:xfrm>
            <a:off x="6688300" y="2521684"/>
            <a:ext cx="706438" cy="246063"/>
          </a:xfrm>
          <a:prstGeom prst="rect">
            <a:avLst/>
          </a:prstGeom>
          <a:noFill/>
          <a:ln w="9525">
            <a:noFill/>
            <a:miter lim="800000"/>
            <a:headEnd/>
            <a:tailEnd/>
          </a:ln>
        </p:spPr>
        <p:txBody>
          <a:bodyPr wrap="none">
            <a:spAutoFit/>
          </a:bodyPr>
          <a:lstStyle/>
          <a:p>
            <a:r>
              <a:rPr lang="nl-NL" sz="1000" dirty="0">
                <a:solidFill>
                  <a:srgbClr val="FFFF00"/>
                </a:solidFill>
              </a:rPr>
              <a:t>CD1</a:t>
            </a:r>
            <a:r>
              <a:rPr lang="nl-NL" sz="1000" dirty="0">
                <a:solidFill>
                  <a:srgbClr val="FFFF00"/>
                </a:solidFill>
                <a:sym typeface="Wingdings" pitchFamily="2" charset="2"/>
              </a:rPr>
              <a:t>19</a:t>
            </a:r>
            <a:endParaRPr lang="nl-NL" sz="10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97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2" name="Rechthoek 11"/>
          <p:cNvSpPr/>
          <p:nvPr/>
        </p:nvSpPr>
        <p:spPr bwMode="auto">
          <a:xfrm>
            <a:off x="0" y="4995817"/>
            <a:ext cx="9144000" cy="1862183"/>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7650" name="Rectangle 1028"/>
          <p:cNvSpPr>
            <a:spLocks noGrp="1" noChangeArrowheads="1"/>
          </p:cNvSpPr>
          <p:nvPr>
            <p:ph type="title"/>
          </p:nvPr>
        </p:nvSpPr>
        <p:spPr>
          <a:xfrm>
            <a:off x="0" y="120431"/>
            <a:ext cx="9144000" cy="45720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Vertier en muziek</a:t>
            </a:r>
          </a:p>
        </p:txBody>
      </p:sp>
      <p:sp>
        <p:nvSpPr>
          <p:cNvPr id="27651" name="Text Box 1033"/>
          <p:cNvSpPr txBox="1">
            <a:spLocks noChangeArrowheads="1"/>
          </p:cNvSpPr>
          <p:nvPr/>
        </p:nvSpPr>
        <p:spPr bwMode="auto">
          <a:xfrm>
            <a:off x="179388" y="577631"/>
            <a:ext cx="8785100" cy="1107996"/>
          </a:xfrm>
          <a:prstGeom prst="rect">
            <a:avLst/>
          </a:prstGeom>
          <a:noFill/>
          <a:ln w="9525">
            <a:noFill/>
            <a:miter lim="800000"/>
            <a:headEnd/>
            <a:tailEnd/>
          </a:ln>
        </p:spPr>
        <p:txBody>
          <a:bodyPr wrap="square">
            <a:spAutoFit/>
          </a:bodyPr>
          <a:lstStyle/>
          <a:p>
            <a:r>
              <a:rPr lang="nl-NL" sz="2400" dirty="0">
                <a:solidFill>
                  <a:srgbClr val="FF33CC"/>
                </a:solidFill>
              </a:rPr>
              <a:t>Liederen en liedjes: </a:t>
            </a:r>
            <a:r>
              <a:rPr lang="nl-NL" sz="1400" dirty="0"/>
              <a:t>Zingen is dus populair in de gouden eeuw. Men zong in huislijke kring, in de kroeg (vaak schunnig) of in verenigingsverband: Rederijkers, Muiderkring.  Elke stad had een collegium musicum (mannen gezelschappen). Naast muziekboeken verschenen er ook liedboeken: </a:t>
            </a:r>
            <a:r>
              <a:rPr lang="nl-NL" sz="1400" i="1" dirty="0">
                <a:solidFill>
                  <a:srgbClr val="FFFF00"/>
                </a:solidFill>
              </a:rPr>
              <a:t>Souterboek </a:t>
            </a:r>
            <a:r>
              <a:rPr lang="nl-NL" sz="1400" dirty="0"/>
              <a:t>(psalmen), </a:t>
            </a:r>
            <a:r>
              <a:rPr lang="nl-NL" sz="1400" i="1" dirty="0">
                <a:solidFill>
                  <a:srgbClr val="FFFF00"/>
                </a:solidFill>
              </a:rPr>
              <a:t>Groot Liedboek</a:t>
            </a:r>
            <a:r>
              <a:rPr lang="nl-NL" sz="1400" dirty="0"/>
              <a:t>, Bredero en </a:t>
            </a:r>
            <a:r>
              <a:rPr lang="nl-NL" sz="1400" i="1" dirty="0">
                <a:solidFill>
                  <a:srgbClr val="FFFF00"/>
                </a:solidFill>
              </a:rPr>
              <a:t>De Nederlandse Gedenkklank</a:t>
            </a:r>
            <a:r>
              <a:rPr lang="nl-NL" sz="1400" dirty="0"/>
              <a:t>, Valerius</a:t>
            </a:r>
            <a:endParaRPr lang="nl-NL" dirty="0">
              <a:solidFill>
                <a:srgbClr val="FFFF00"/>
              </a:solidFill>
            </a:endParaRPr>
          </a:p>
        </p:txBody>
      </p:sp>
      <p:sp>
        <p:nvSpPr>
          <p:cNvPr id="4" name="Tekstvak 3"/>
          <p:cNvSpPr txBox="1"/>
          <p:nvPr/>
        </p:nvSpPr>
        <p:spPr>
          <a:xfrm>
            <a:off x="229194" y="1769308"/>
            <a:ext cx="3195105" cy="3077766"/>
          </a:xfrm>
          <a:prstGeom prst="rect">
            <a:avLst/>
          </a:prstGeom>
          <a:noFill/>
        </p:spPr>
        <p:txBody>
          <a:bodyPr wrap="none" rtlCol="0">
            <a:spAutoFit/>
          </a:bodyPr>
          <a:lstStyle/>
          <a:p>
            <a:r>
              <a:rPr lang="nl-NL" sz="1600" dirty="0"/>
              <a:t>Volkse liedjes:</a:t>
            </a:r>
            <a:br>
              <a:rPr lang="nl-NL" sz="1600" dirty="0"/>
            </a:br>
            <a:r>
              <a:rPr lang="nl-NL" sz="1400" dirty="0"/>
              <a:t>- burgers, soldaten, zeelieden</a:t>
            </a:r>
            <a:br>
              <a:rPr lang="nl-NL" sz="1400" dirty="0"/>
            </a:br>
            <a:r>
              <a:rPr lang="nl-NL" sz="1600" dirty="0"/>
              <a:t>Godsdienstige liederen:</a:t>
            </a:r>
            <a:br>
              <a:rPr lang="nl-NL" sz="1600" dirty="0"/>
            </a:br>
            <a:r>
              <a:rPr lang="nl-NL" sz="1400" dirty="0"/>
              <a:t>- (contra)-reformatie</a:t>
            </a:r>
            <a:br>
              <a:rPr lang="nl-NL" sz="1400" dirty="0"/>
            </a:br>
            <a:r>
              <a:rPr lang="nl-NL" sz="1600" dirty="0"/>
              <a:t>Propaganda liederen:</a:t>
            </a:r>
            <a:br>
              <a:rPr lang="nl-NL" sz="1600" dirty="0"/>
            </a:br>
            <a:r>
              <a:rPr lang="nl-NL" sz="1400" dirty="0"/>
              <a:t>- opstand tegen Spanje (Wilhelmus)</a:t>
            </a:r>
            <a:br>
              <a:rPr lang="nl-NL" sz="1400" dirty="0"/>
            </a:br>
            <a:br>
              <a:rPr lang="nl-NL" sz="1400" dirty="0"/>
            </a:br>
            <a:br>
              <a:rPr lang="nl-NL" sz="1400" dirty="0"/>
            </a:br>
            <a:r>
              <a:rPr lang="nl-NL" sz="1600" dirty="0"/>
              <a:t>Wervende liederen:</a:t>
            </a:r>
            <a:br>
              <a:rPr lang="nl-NL" sz="1600" dirty="0"/>
            </a:br>
            <a:r>
              <a:rPr lang="nl-NL" sz="1400" dirty="0"/>
              <a:t>- personeel VOC aantrekken</a:t>
            </a:r>
            <a:br>
              <a:rPr lang="nl-NL" sz="1400" dirty="0"/>
            </a:br>
            <a:r>
              <a:rPr lang="nl-NL" sz="1600" dirty="0"/>
              <a:t>Kunstlied (prima prattica: </a:t>
            </a:r>
            <a:r>
              <a:rPr lang="nl-NL" sz="1100" dirty="0"/>
              <a:t>volgens de</a:t>
            </a:r>
            <a:br>
              <a:rPr lang="nl-NL" sz="1100" dirty="0"/>
            </a:br>
            <a:r>
              <a:rPr lang="nl-NL" sz="1100" dirty="0"/>
              <a:t>klassieke regels, tekst ondergeschikt hieraan</a:t>
            </a:r>
            <a:r>
              <a:rPr lang="nl-NL" sz="1600" dirty="0"/>
              <a:t>):</a:t>
            </a:r>
            <a:br>
              <a:rPr lang="nl-NL" sz="1600" dirty="0"/>
            </a:br>
            <a:r>
              <a:rPr lang="nl-NL" sz="1400" dirty="0"/>
              <a:t>- kunstenaars, dichters, intellectuelen</a:t>
            </a:r>
          </a:p>
        </p:txBody>
      </p:sp>
      <p:pic>
        <p:nvPicPr>
          <p:cNvPr id="15" name="Picture 2" descr="bosse.JPG - 45778 Bytes"/>
          <p:cNvPicPr>
            <a:picLocks noChangeAspect="1" noChangeArrowheads="1"/>
          </p:cNvPicPr>
          <p:nvPr/>
        </p:nvPicPr>
        <p:blipFill>
          <a:blip r:embed="rId2" cstate="print"/>
          <a:srcRect/>
          <a:stretch>
            <a:fillRect/>
          </a:stretch>
        </p:blipFill>
        <p:spPr bwMode="auto">
          <a:xfrm>
            <a:off x="4853040" y="1709377"/>
            <a:ext cx="4111448" cy="3289158"/>
          </a:xfrm>
          <a:prstGeom prst="rect">
            <a:avLst/>
          </a:prstGeom>
          <a:noFill/>
        </p:spPr>
      </p:pic>
      <p:pic>
        <p:nvPicPr>
          <p:cNvPr id="16" name="Picture 2" descr="http://www.liederenbank.nl/images_extra/Souterlied1540b_ttl.jpg"/>
          <p:cNvPicPr>
            <a:picLocks noChangeAspect="1" noChangeArrowheads="1"/>
          </p:cNvPicPr>
          <p:nvPr/>
        </p:nvPicPr>
        <p:blipFill>
          <a:blip r:embed="rId3" cstate="print"/>
          <a:srcRect/>
          <a:stretch>
            <a:fillRect/>
          </a:stretch>
        </p:blipFill>
        <p:spPr bwMode="auto">
          <a:xfrm>
            <a:off x="3491880" y="1760788"/>
            <a:ext cx="1725565" cy="2621433"/>
          </a:xfrm>
          <a:prstGeom prst="rect">
            <a:avLst/>
          </a:prstGeom>
          <a:noFill/>
        </p:spPr>
      </p:pic>
      <p:sp>
        <p:nvSpPr>
          <p:cNvPr id="5" name="Tekstvak 4"/>
          <p:cNvSpPr txBox="1"/>
          <p:nvPr/>
        </p:nvSpPr>
        <p:spPr>
          <a:xfrm>
            <a:off x="310471" y="4985300"/>
            <a:ext cx="4440639" cy="1508105"/>
          </a:xfrm>
          <a:prstGeom prst="rect">
            <a:avLst/>
          </a:prstGeom>
          <a:noFill/>
        </p:spPr>
        <p:txBody>
          <a:bodyPr wrap="none" rtlCol="0">
            <a:spAutoFit/>
          </a:bodyPr>
          <a:lstStyle/>
          <a:p>
            <a:r>
              <a:rPr lang="nl-NL" sz="1600" dirty="0">
                <a:solidFill>
                  <a:srgbClr val="FF33CC"/>
                </a:solidFill>
              </a:rPr>
              <a:t>Het zeemanslied</a:t>
            </a:r>
            <a:br>
              <a:rPr lang="nl-NL" sz="1600" dirty="0">
                <a:solidFill>
                  <a:srgbClr val="FF33CC"/>
                </a:solidFill>
              </a:rPr>
            </a:br>
            <a:r>
              <a:rPr lang="nl-NL" sz="1600" dirty="0"/>
              <a:t>Voor het werven van avonturiers voor de VOC:</a:t>
            </a:r>
            <a:br>
              <a:rPr lang="nl-NL" sz="1600" dirty="0"/>
            </a:br>
            <a:r>
              <a:rPr lang="nl-NL" sz="1400" dirty="0"/>
              <a:t>- veel geld verdienen,</a:t>
            </a:r>
            <a:br>
              <a:rPr lang="nl-NL" sz="1400" dirty="0"/>
            </a:br>
            <a:r>
              <a:rPr lang="nl-NL" sz="1400" dirty="0"/>
              <a:t>- exotische paradijzen, mooie meisjes </a:t>
            </a:r>
            <a:br>
              <a:rPr lang="nl-NL" sz="1400" dirty="0"/>
            </a:br>
            <a:r>
              <a:rPr lang="nl-NL" sz="1600" dirty="0"/>
              <a:t>Over het harde zeemansleven:</a:t>
            </a:r>
            <a:br>
              <a:rPr lang="nl-NL" sz="1600" dirty="0"/>
            </a:br>
            <a:r>
              <a:rPr lang="nl-NL" sz="1400" dirty="0"/>
              <a:t>- slecht eten, ongedierte, smerige ziekten</a:t>
            </a:r>
          </a:p>
        </p:txBody>
      </p:sp>
      <p:sp>
        <p:nvSpPr>
          <p:cNvPr id="7" name="Tekstvak 6"/>
          <p:cNvSpPr txBox="1"/>
          <p:nvPr/>
        </p:nvSpPr>
        <p:spPr>
          <a:xfrm>
            <a:off x="4840875" y="4991060"/>
            <a:ext cx="2823978" cy="1815882"/>
          </a:xfrm>
          <a:prstGeom prst="rect">
            <a:avLst/>
          </a:prstGeom>
          <a:noFill/>
        </p:spPr>
        <p:txBody>
          <a:bodyPr wrap="none" rtlCol="0">
            <a:spAutoFit/>
          </a:bodyPr>
          <a:lstStyle/>
          <a:p>
            <a:r>
              <a:rPr lang="nl-NL" sz="1400" b="1" dirty="0">
                <a:solidFill>
                  <a:srgbClr val="FFFF00"/>
                </a:solidFill>
              </a:rPr>
              <a:t> </a:t>
            </a:r>
            <a:r>
              <a:rPr lang="nl-NL" sz="1400" b="1" dirty="0">
                <a:solidFill>
                  <a:srgbClr val="FFFF00"/>
                </a:solidFill>
                <a:latin typeface="+mj-lt"/>
              </a:rPr>
              <a:t>Zeemanslied</a:t>
            </a:r>
          </a:p>
          <a:p>
            <a:r>
              <a:rPr lang="nl-NL" sz="1400" dirty="0">
                <a:solidFill>
                  <a:srgbClr val="FFFF00"/>
                </a:solidFill>
                <a:latin typeface="+mj-lt"/>
              </a:rPr>
              <a:t> Welkom, welkom Vaderland </a:t>
            </a:r>
          </a:p>
          <a:p>
            <a:r>
              <a:rPr lang="nl-NL" sz="1400" dirty="0">
                <a:solidFill>
                  <a:srgbClr val="FFFF00"/>
                </a:solidFill>
                <a:latin typeface="+mj-lt"/>
              </a:rPr>
              <a:t> Wij zijn nu weer op Hollands strand</a:t>
            </a:r>
          </a:p>
          <a:p>
            <a:r>
              <a:rPr lang="nl-NL" sz="1400" dirty="0">
                <a:solidFill>
                  <a:srgbClr val="FFFF00"/>
                </a:solidFill>
                <a:latin typeface="+mj-lt"/>
              </a:rPr>
              <a:t> Niets kan meer genoegen geven</a:t>
            </a:r>
          </a:p>
          <a:p>
            <a:r>
              <a:rPr lang="nl-NL" sz="1400" dirty="0">
                <a:solidFill>
                  <a:srgbClr val="FFFF00"/>
                </a:solidFill>
                <a:latin typeface="+mj-lt"/>
              </a:rPr>
              <a:t> Hoera! Hoera! het zeemansleven</a:t>
            </a:r>
          </a:p>
          <a:p>
            <a:r>
              <a:rPr lang="nl-NL" sz="1400" dirty="0">
                <a:solidFill>
                  <a:srgbClr val="FFFF00"/>
                </a:solidFill>
                <a:latin typeface="+mj-lt"/>
              </a:rPr>
              <a:t> Het varen is zeker goed    bis. </a:t>
            </a:r>
          </a:p>
          <a:p>
            <a:r>
              <a:rPr lang="nl-NL" sz="1400" dirty="0">
                <a:solidFill>
                  <a:srgbClr val="FFFF00"/>
                </a:solidFill>
                <a:latin typeface="+mj-lt"/>
              </a:rPr>
              <a:t> Het geeft ons geld in overvloed.</a:t>
            </a:r>
          </a:p>
          <a:p>
            <a:endParaRPr lang="nl-NL" sz="1400" dirty="0">
              <a:latin typeface="+mj-lt"/>
            </a:endParaRPr>
          </a:p>
        </p:txBody>
      </p:sp>
      <p:pic>
        <p:nvPicPr>
          <p:cNvPr id="11" name="Picture 4" descr="illustratie"/>
          <p:cNvPicPr>
            <a:picLocks noChangeAspect="1" noChangeArrowheads="1"/>
          </p:cNvPicPr>
          <p:nvPr/>
        </p:nvPicPr>
        <p:blipFill>
          <a:blip r:embed="rId4" cstate="print"/>
          <a:srcRect/>
          <a:stretch>
            <a:fillRect/>
          </a:stretch>
        </p:blipFill>
        <p:spPr bwMode="auto">
          <a:xfrm>
            <a:off x="7730733" y="5070714"/>
            <a:ext cx="1233755" cy="1533006"/>
          </a:xfrm>
          <a:prstGeom prst="rect">
            <a:avLst/>
          </a:prstGeom>
          <a:noFill/>
        </p:spPr>
      </p:pic>
      <p:sp>
        <p:nvSpPr>
          <p:cNvPr id="2" name="Rechthoek 1">
            <a:hlinkClick r:id="rId5"/>
          </p:cNvPr>
          <p:cNvSpPr/>
          <p:nvPr/>
        </p:nvSpPr>
        <p:spPr bwMode="auto">
          <a:xfrm>
            <a:off x="539552" y="3212976"/>
            <a:ext cx="1753860" cy="24381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nl-NL" sz="1200" b="0" i="0" u="none" strike="noStrike" cap="none" normalizeH="0" baseline="0" dirty="0">
                <a:ln>
                  <a:noFill/>
                </a:ln>
                <a:solidFill>
                  <a:schemeClr val="tx1"/>
                </a:solidFill>
                <a:effectLst/>
                <a:latin typeface="Arial Unicode MS" pitchFamily="34" charset="-128"/>
                <a:cs typeface="Times New Roman" pitchFamily="18" charset="0"/>
              </a:rPr>
              <a:t>Merck toch hoe </a:t>
            </a:r>
            <a:r>
              <a:rPr kumimoji="0" lang="nl-NL" sz="1200" b="0" i="0" u="none" strike="noStrike" cap="none" normalizeH="0" baseline="0" dirty="0" err="1">
                <a:ln>
                  <a:noFill/>
                </a:ln>
                <a:solidFill>
                  <a:schemeClr val="tx1"/>
                </a:solidFill>
                <a:effectLst/>
                <a:latin typeface="Arial Unicode MS" pitchFamily="34" charset="-128"/>
                <a:cs typeface="Times New Roman" pitchFamily="18" charset="0"/>
              </a:rPr>
              <a:t>sterck</a:t>
            </a:r>
            <a:endParaRPr kumimoji="0" lang="nl-NL" sz="1200" b="0" i="0" u="none" strike="noStrike" cap="none" normalizeH="0" baseline="0" dirty="0">
              <a:ln>
                <a:noFill/>
              </a:ln>
              <a:solidFill>
                <a:schemeClr val="tx1"/>
              </a:solidFill>
              <a:effectLst/>
              <a:latin typeface="Arial Unicode MS" pitchFamily="34" charset="-128"/>
              <a:cs typeface="Times New Roman" pitchFamily="18" charset="0"/>
            </a:endParaRPr>
          </a:p>
        </p:txBody>
      </p:sp>
    </p:spTree>
    <p:extLst>
      <p:ext uri="{BB962C8B-B14F-4D97-AF65-F5344CB8AC3E}">
        <p14:creationId xmlns:p14="http://schemas.microsoft.com/office/powerpoint/2010/main" val="40384566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bwMode="auto">
          <a:xfrm>
            <a:off x="0" y="0"/>
            <a:ext cx="9144000" cy="609599"/>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4" name="Rechthoek 13"/>
          <p:cNvSpPr/>
          <p:nvPr/>
        </p:nvSpPr>
        <p:spPr bwMode="auto">
          <a:xfrm>
            <a:off x="0" y="5733256"/>
            <a:ext cx="9144000" cy="112474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8674" name="Picture 8" descr="C:\Users\John\Pictures\Bespiegeling\H7Burger\rembrandt_zelfp1669.jpg"/>
          <p:cNvPicPr>
            <a:picLocks noChangeAspect="1" noChangeArrowheads="1"/>
          </p:cNvPicPr>
          <p:nvPr/>
        </p:nvPicPr>
        <p:blipFill>
          <a:blip r:embed="rId2" cstate="print"/>
          <a:srcRect/>
          <a:stretch>
            <a:fillRect/>
          </a:stretch>
        </p:blipFill>
        <p:spPr bwMode="auto">
          <a:xfrm>
            <a:off x="7772400" y="5410200"/>
            <a:ext cx="1179513" cy="1447800"/>
          </a:xfrm>
          <a:prstGeom prst="rect">
            <a:avLst/>
          </a:prstGeom>
          <a:noFill/>
          <a:ln w="9525">
            <a:noFill/>
            <a:miter lim="800000"/>
            <a:headEnd/>
            <a:tailEnd/>
          </a:ln>
        </p:spPr>
      </p:pic>
      <p:sp>
        <p:nvSpPr>
          <p:cNvPr id="28675" name="Rectangle 2"/>
          <p:cNvSpPr>
            <a:spLocks noGrp="1" noChangeArrowheads="1"/>
          </p:cNvSpPr>
          <p:nvPr>
            <p:ph type="title"/>
          </p:nvPr>
        </p:nvSpPr>
        <p:spPr>
          <a:xfrm>
            <a:off x="-14288" y="107950"/>
            <a:ext cx="8839200" cy="457200"/>
          </a:xfrm>
        </p:spPr>
        <p:txBody>
          <a:bodyPr/>
          <a:lstStyle/>
          <a:p>
            <a:pPr algn="l" eaLnBrk="1" hangingPunct="1"/>
            <a:r>
              <a:rPr lang="nl-NL" sz="4000" dirty="0">
                <a:solidFill>
                  <a:srgbClr val="FF3300"/>
                </a:solidFill>
                <a:latin typeface="Arial Unicode MS" pitchFamily="34" charset="-128"/>
              </a:rPr>
              <a:t> </a:t>
            </a:r>
            <a:r>
              <a:rPr lang="nl-NL" sz="3600" dirty="0">
                <a:solidFill>
                  <a:srgbClr val="FF3300"/>
                </a:solidFill>
                <a:latin typeface="Arial Unicode MS" pitchFamily="34" charset="-128"/>
              </a:rPr>
              <a:t>Rembrandt van Rijn</a:t>
            </a:r>
            <a:endParaRPr lang="nl-NL" sz="3600" dirty="0">
              <a:solidFill>
                <a:srgbClr val="FF33CC"/>
              </a:solidFill>
              <a:latin typeface="Arial Unicode MS" pitchFamily="34" charset="-128"/>
            </a:endParaRPr>
          </a:p>
        </p:txBody>
      </p:sp>
      <p:sp>
        <p:nvSpPr>
          <p:cNvPr id="28676" name="Text Box 3"/>
          <p:cNvSpPr txBox="1">
            <a:spLocks noChangeArrowheads="1"/>
          </p:cNvSpPr>
          <p:nvPr/>
        </p:nvSpPr>
        <p:spPr bwMode="auto">
          <a:xfrm>
            <a:off x="7848600" y="6583363"/>
            <a:ext cx="520700" cy="274637"/>
          </a:xfrm>
          <a:prstGeom prst="rect">
            <a:avLst/>
          </a:prstGeom>
          <a:noFill/>
          <a:ln w="9525">
            <a:noFill/>
            <a:miter lim="800000"/>
            <a:headEnd/>
            <a:tailEnd/>
          </a:ln>
        </p:spPr>
        <p:txBody>
          <a:bodyPr wrap="none">
            <a:spAutoFit/>
          </a:bodyPr>
          <a:lstStyle/>
          <a:p>
            <a:r>
              <a:rPr lang="nl-NL" sz="1200" dirty="0"/>
              <a:t>1669</a:t>
            </a:r>
          </a:p>
        </p:txBody>
      </p:sp>
      <p:sp>
        <p:nvSpPr>
          <p:cNvPr id="28677" name="Text Box 5"/>
          <p:cNvSpPr txBox="1">
            <a:spLocks noChangeArrowheads="1"/>
          </p:cNvSpPr>
          <p:nvPr/>
        </p:nvSpPr>
        <p:spPr bwMode="auto">
          <a:xfrm>
            <a:off x="5181600" y="228600"/>
            <a:ext cx="2024063" cy="336550"/>
          </a:xfrm>
          <a:prstGeom prst="rect">
            <a:avLst/>
          </a:prstGeom>
          <a:noFill/>
          <a:ln w="9525">
            <a:noFill/>
            <a:miter lim="800000"/>
            <a:headEnd/>
            <a:tailEnd/>
          </a:ln>
        </p:spPr>
        <p:txBody>
          <a:bodyPr wrap="none">
            <a:spAutoFit/>
          </a:bodyPr>
          <a:lstStyle/>
          <a:p>
            <a:r>
              <a:rPr lang="nl-NL" sz="1600" dirty="0">
                <a:solidFill>
                  <a:srgbClr val="FFFF00"/>
                </a:solidFill>
              </a:rPr>
              <a:t>Anders dan anderen</a:t>
            </a:r>
          </a:p>
        </p:txBody>
      </p:sp>
      <p:pic>
        <p:nvPicPr>
          <p:cNvPr id="28678" name="Picture 9" descr="C:\Users\John\Pictures\Bespiegeling\H7Burger\RembrandtZelfportretVanDeJongeRembr.jpg">
            <a:hlinkClick r:id="rId3"/>
          </p:cNvPr>
          <p:cNvPicPr>
            <a:picLocks noChangeAspect="1" noChangeArrowheads="1"/>
          </p:cNvPicPr>
          <p:nvPr/>
        </p:nvPicPr>
        <p:blipFill>
          <a:blip r:embed="rId4" cstate="print"/>
          <a:srcRect/>
          <a:stretch>
            <a:fillRect/>
          </a:stretch>
        </p:blipFill>
        <p:spPr bwMode="auto">
          <a:xfrm>
            <a:off x="4643438" y="5410200"/>
            <a:ext cx="1284287" cy="1447800"/>
          </a:xfrm>
          <a:prstGeom prst="rect">
            <a:avLst/>
          </a:prstGeom>
          <a:noFill/>
          <a:ln w="9525">
            <a:noFill/>
            <a:miter lim="800000"/>
            <a:headEnd/>
            <a:tailEnd/>
          </a:ln>
        </p:spPr>
      </p:pic>
      <p:pic>
        <p:nvPicPr>
          <p:cNvPr id="28679" name="Picture 11" descr="C:\Users\John\Pictures\Bespiegeling\H7Burger\Rembrandt_zelfportret_1628.jpeg"/>
          <p:cNvPicPr>
            <a:picLocks noChangeAspect="1" noChangeArrowheads="1"/>
          </p:cNvPicPr>
          <p:nvPr/>
        </p:nvPicPr>
        <p:blipFill>
          <a:blip r:embed="rId5" cstate="print"/>
          <a:srcRect/>
          <a:stretch>
            <a:fillRect/>
          </a:stretch>
        </p:blipFill>
        <p:spPr bwMode="auto">
          <a:xfrm>
            <a:off x="6248400" y="5410200"/>
            <a:ext cx="1201738" cy="1447800"/>
          </a:xfrm>
          <a:prstGeom prst="rect">
            <a:avLst/>
          </a:prstGeom>
          <a:noFill/>
          <a:ln w="9525">
            <a:noFill/>
            <a:miter lim="800000"/>
            <a:headEnd/>
            <a:tailEnd/>
          </a:ln>
        </p:spPr>
      </p:pic>
      <p:sp>
        <p:nvSpPr>
          <p:cNvPr id="28680" name="Text Box 12"/>
          <p:cNvSpPr txBox="1">
            <a:spLocks noChangeArrowheads="1"/>
          </p:cNvSpPr>
          <p:nvPr/>
        </p:nvSpPr>
        <p:spPr bwMode="auto">
          <a:xfrm>
            <a:off x="6324600" y="6583363"/>
            <a:ext cx="577850" cy="274637"/>
          </a:xfrm>
          <a:prstGeom prst="rect">
            <a:avLst/>
          </a:prstGeom>
          <a:noFill/>
          <a:ln w="9525">
            <a:noFill/>
            <a:miter lim="800000"/>
            <a:headEnd/>
            <a:tailEnd/>
          </a:ln>
        </p:spPr>
        <p:txBody>
          <a:bodyPr>
            <a:spAutoFit/>
          </a:bodyPr>
          <a:lstStyle/>
          <a:p>
            <a:r>
              <a:rPr lang="nl-NL" sz="1200" dirty="0"/>
              <a:t>1628</a:t>
            </a:r>
          </a:p>
        </p:txBody>
      </p:sp>
      <p:sp>
        <p:nvSpPr>
          <p:cNvPr id="28681" name="Text Box 15"/>
          <p:cNvSpPr txBox="1">
            <a:spLocks noChangeArrowheads="1"/>
          </p:cNvSpPr>
          <p:nvPr/>
        </p:nvSpPr>
        <p:spPr bwMode="auto">
          <a:xfrm>
            <a:off x="179388" y="609600"/>
            <a:ext cx="8785225" cy="1970088"/>
          </a:xfrm>
          <a:prstGeom prst="rect">
            <a:avLst/>
          </a:prstGeom>
          <a:noFill/>
          <a:ln w="9525">
            <a:noFill/>
            <a:miter lim="800000"/>
            <a:headEnd/>
            <a:tailEnd/>
          </a:ln>
        </p:spPr>
        <p:txBody>
          <a:bodyPr>
            <a:spAutoFit/>
          </a:bodyPr>
          <a:lstStyle/>
          <a:p>
            <a:r>
              <a:rPr lang="nl-NL" sz="2400" dirty="0">
                <a:solidFill>
                  <a:srgbClr val="FF66FF"/>
                </a:solidFill>
              </a:rPr>
              <a:t>Veranderende tijden:</a:t>
            </a:r>
            <a:r>
              <a:rPr lang="nl-NL" sz="1400" dirty="0"/>
              <a:t> In 1662 krijgt Rembrandt </a:t>
            </a:r>
            <a:r>
              <a:rPr lang="nl-NL" sz="1400" dirty="0">
                <a:solidFill>
                  <a:srgbClr val="FFFF00"/>
                </a:solidFill>
                <a:latin typeface="Times New Roman" pitchFamily="18" charset="0"/>
              </a:rPr>
              <a:t>‘</a:t>
            </a:r>
            <a:r>
              <a:rPr lang="nl-NL" sz="1400" dirty="0">
                <a:solidFill>
                  <a:srgbClr val="FFFF00"/>
                </a:solidFill>
              </a:rPr>
              <a:t>De eed van Claudius..</a:t>
            </a:r>
            <a:r>
              <a:rPr lang="nl-NL" sz="1400" dirty="0">
                <a:solidFill>
                  <a:srgbClr val="FFFF00"/>
                </a:solidFill>
                <a:latin typeface="Times New Roman" pitchFamily="18" charset="0"/>
              </a:rPr>
              <a:t>’</a:t>
            </a:r>
            <a:r>
              <a:rPr lang="nl-NL" sz="1400" dirty="0">
                <a:solidFill>
                  <a:srgbClr val="FFFF00"/>
                </a:solidFill>
              </a:rPr>
              <a:t> </a:t>
            </a:r>
            <a:r>
              <a:rPr lang="nl-NL" sz="1400" dirty="0"/>
              <a:t>terug: de schilderstijl sluit te weinig aan bij de andere schilderijen van het stadhuis. De late stijl van Rembrandt kenmerkt zich door grove kwaststreken en grote licht-donkercontrasten. De essentie vangt de aandacht, de rest gehuld in donker. Toen Rembrandt twintig jaar was </a:t>
            </a:r>
            <a:r>
              <a:rPr lang="nl-NL" sz="1400" dirty="0">
                <a:latin typeface="Times New Roman" pitchFamily="18" charset="0"/>
              </a:rPr>
              <a:t>–</a:t>
            </a:r>
            <a:r>
              <a:rPr lang="nl-NL" sz="1400" dirty="0"/>
              <a:t> 1626- schilderde hij ook al een Claudius Civilis. Als je beide werken vergelijkt valt goed op hoe hij in de loop der jaren een eigen stijl heeft ontwikkeld, een stijl die niet in de smaak viel bij opdrachtgevers. Bovendien schilderde Rembrandt ook veel religieuze thema</a:t>
            </a:r>
            <a:r>
              <a:rPr lang="nl-NL" sz="1400" dirty="0">
                <a:latin typeface="Times New Roman" pitchFamily="18" charset="0"/>
              </a:rPr>
              <a:t>’</a:t>
            </a:r>
            <a:r>
              <a:rPr lang="nl-NL" sz="1400" dirty="0"/>
              <a:t>s, niet geschikt voor de kunstmarkt, maar wel erg persoonlijk en expressief. Deze keuzes leiden uiteindelijk tot zijn faillissement.</a:t>
            </a:r>
          </a:p>
        </p:txBody>
      </p:sp>
      <p:pic>
        <p:nvPicPr>
          <p:cNvPr id="28682" name="Picture 16" descr="C:\Users\John\Pictures\Bespiegeling\H7Burger\Rembrandt_History_Painting.jpg"/>
          <p:cNvPicPr>
            <a:picLocks noChangeAspect="1" noChangeArrowheads="1"/>
          </p:cNvPicPr>
          <p:nvPr/>
        </p:nvPicPr>
        <p:blipFill>
          <a:blip r:embed="rId6" cstate="print"/>
          <a:srcRect/>
          <a:stretch>
            <a:fillRect/>
          </a:stretch>
        </p:blipFill>
        <p:spPr bwMode="auto">
          <a:xfrm>
            <a:off x="0" y="2514600"/>
            <a:ext cx="4572000" cy="3386138"/>
          </a:xfrm>
          <a:prstGeom prst="rect">
            <a:avLst/>
          </a:prstGeom>
          <a:noFill/>
          <a:ln w="9525">
            <a:noFill/>
            <a:miter lim="800000"/>
            <a:headEnd/>
            <a:tailEnd/>
          </a:ln>
        </p:spPr>
      </p:pic>
      <p:pic>
        <p:nvPicPr>
          <p:cNvPr id="28683" name="Picture 17" descr="C:\Users\John\Pictures\Bespiegeling\H7Burger\Rembrandt_Claudius Civilis.jpg"/>
          <p:cNvPicPr>
            <a:picLocks noChangeAspect="1" noChangeArrowheads="1"/>
          </p:cNvPicPr>
          <p:nvPr/>
        </p:nvPicPr>
        <p:blipFill>
          <a:blip r:embed="rId7" cstate="print"/>
          <a:srcRect/>
          <a:stretch>
            <a:fillRect/>
          </a:stretch>
        </p:blipFill>
        <p:spPr bwMode="auto">
          <a:xfrm>
            <a:off x="4648200" y="2420938"/>
            <a:ext cx="4495800" cy="2838450"/>
          </a:xfrm>
          <a:prstGeom prst="rect">
            <a:avLst/>
          </a:prstGeom>
          <a:noFill/>
          <a:ln w="9525">
            <a:noFill/>
            <a:miter lim="800000"/>
            <a:headEnd/>
            <a:tailEnd/>
          </a:ln>
        </p:spPr>
      </p:pic>
      <p:sp>
        <p:nvSpPr>
          <p:cNvPr id="12" name="Text Box 14"/>
          <p:cNvSpPr txBox="1">
            <a:spLocks noChangeArrowheads="1"/>
          </p:cNvSpPr>
          <p:nvPr/>
        </p:nvSpPr>
        <p:spPr bwMode="auto">
          <a:xfrm>
            <a:off x="251520" y="6021288"/>
            <a:ext cx="4333188" cy="461665"/>
          </a:xfrm>
          <a:prstGeom prst="rect">
            <a:avLst/>
          </a:prstGeom>
          <a:solidFill>
            <a:srgbClr val="92D050"/>
          </a:solidFill>
          <a:ln w="9525">
            <a:noFill/>
            <a:miter lim="800000"/>
            <a:headEnd/>
            <a:tailEnd/>
          </a:ln>
        </p:spPr>
        <p:txBody>
          <a:bodyPr wrap="square">
            <a:spAutoFit/>
          </a:bodyPr>
          <a:lstStyle/>
          <a:p>
            <a:r>
              <a:rPr lang="nl-NL" sz="1200" dirty="0">
                <a:solidFill>
                  <a:schemeClr val="tx1"/>
                </a:solidFill>
              </a:rPr>
              <a:t>Rembrandt noemt zich koopman en stelt zijn werk als kunsthandelaar ver boven dat van zijn kunstenaarschap.</a:t>
            </a:r>
          </a:p>
        </p:txBody>
      </p:sp>
      <p:sp>
        <p:nvSpPr>
          <p:cNvPr id="13" name="Tekstvak 12"/>
          <p:cNvSpPr txBox="1"/>
          <p:nvPr/>
        </p:nvSpPr>
        <p:spPr>
          <a:xfrm>
            <a:off x="4644008" y="6453336"/>
            <a:ext cx="625492" cy="215444"/>
          </a:xfrm>
          <a:prstGeom prst="rect">
            <a:avLst/>
          </a:prstGeom>
          <a:solidFill>
            <a:srgbClr val="FFC000"/>
          </a:solidFill>
        </p:spPr>
        <p:txBody>
          <a:bodyPr wrap="none" rtlCol="0">
            <a:spAutoFit/>
          </a:bodyPr>
          <a:lstStyle/>
          <a:p>
            <a:r>
              <a:rPr lang="nl-NL" sz="800" dirty="0">
                <a:solidFill>
                  <a:schemeClr val="tx1"/>
                </a:solidFill>
              </a:rPr>
              <a:t>Fragment</a:t>
            </a:r>
          </a:p>
        </p:txBody>
      </p:sp>
      <p:sp>
        <p:nvSpPr>
          <p:cNvPr id="2" name="Tekstvak 1"/>
          <p:cNvSpPr txBox="1"/>
          <p:nvPr/>
        </p:nvSpPr>
        <p:spPr>
          <a:xfrm>
            <a:off x="4956754" y="5050156"/>
            <a:ext cx="2073003" cy="246221"/>
          </a:xfrm>
          <a:prstGeom prst="rect">
            <a:avLst/>
          </a:prstGeom>
          <a:noFill/>
        </p:spPr>
        <p:txBody>
          <a:bodyPr wrap="none" rtlCol="0">
            <a:spAutoFit/>
          </a:bodyPr>
          <a:lstStyle/>
          <a:p>
            <a:pPr algn="r"/>
            <a:r>
              <a:rPr lang="nl-NL" sz="1000" dirty="0"/>
              <a:t>Rembrandt: Claudius Civilis 1662</a:t>
            </a:r>
          </a:p>
        </p:txBody>
      </p:sp>
      <p:sp>
        <p:nvSpPr>
          <p:cNvPr id="16" name="Tekstvak 15"/>
          <p:cNvSpPr txBox="1"/>
          <p:nvPr/>
        </p:nvSpPr>
        <p:spPr>
          <a:xfrm>
            <a:off x="373575" y="5631051"/>
            <a:ext cx="2073003" cy="246221"/>
          </a:xfrm>
          <a:prstGeom prst="rect">
            <a:avLst/>
          </a:prstGeom>
          <a:noFill/>
        </p:spPr>
        <p:txBody>
          <a:bodyPr wrap="none" rtlCol="0">
            <a:spAutoFit/>
          </a:bodyPr>
          <a:lstStyle/>
          <a:p>
            <a:pPr algn="r"/>
            <a:r>
              <a:rPr lang="nl-NL" sz="1000" dirty="0"/>
              <a:t>Rembrandt: Claudius Civilis 1626</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0"/>
            <a:ext cx="9144000" cy="76200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5877272"/>
            <a:ext cx="9144000" cy="980728"/>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9699" name="Rectangle 2"/>
          <p:cNvSpPr>
            <a:spLocks noGrp="1" noChangeArrowheads="1"/>
          </p:cNvSpPr>
          <p:nvPr>
            <p:ph type="title"/>
          </p:nvPr>
        </p:nvSpPr>
        <p:spPr>
          <a:xfrm>
            <a:off x="152400" y="152400"/>
            <a:ext cx="8686800" cy="457200"/>
          </a:xfrm>
        </p:spPr>
        <p:txBody>
          <a:bodyPr/>
          <a:lstStyle/>
          <a:p>
            <a:pPr eaLnBrk="1" hangingPunct="1"/>
            <a:r>
              <a:rPr lang="nl-NL" sz="3600" dirty="0">
                <a:solidFill>
                  <a:srgbClr val="FF3300"/>
                </a:solidFill>
                <a:latin typeface="Arial Unicode MS" pitchFamily="34" charset="-128"/>
              </a:rPr>
              <a:t>Rembrandt van Rijn:</a:t>
            </a:r>
            <a:r>
              <a:rPr lang="nl-NL" sz="3600" dirty="0">
                <a:solidFill>
                  <a:schemeClr val="bg1"/>
                </a:solidFill>
                <a:latin typeface="Arial Unicode MS" pitchFamily="34" charset="-128"/>
              </a:rPr>
              <a:t> </a:t>
            </a:r>
            <a:r>
              <a:rPr lang="nl-NL" sz="2000" dirty="0">
                <a:solidFill>
                  <a:schemeClr val="bg1"/>
                </a:solidFill>
                <a:latin typeface="Arial Unicode MS" pitchFamily="34" charset="-128"/>
              </a:rPr>
              <a:t>Bijbelse voorstellingen</a:t>
            </a:r>
          </a:p>
        </p:txBody>
      </p:sp>
      <p:sp>
        <p:nvSpPr>
          <p:cNvPr id="29700" name="Text Box 3"/>
          <p:cNvSpPr txBox="1">
            <a:spLocks noChangeArrowheads="1"/>
          </p:cNvSpPr>
          <p:nvPr/>
        </p:nvSpPr>
        <p:spPr bwMode="auto">
          <a:xfrm>
            <a:off x="7800294" y="4388685"/>
            <a:ext cx="722313" cy="246063"/>
          </a:xfrm>
          <a:prstGeom prst="rect">
            <a:avLst/>
          </a:prstGeom>
          <a:noFill/>
          <a:ln w="9525">
            <a:noFill/>
            <a:miter lim="800000"/>
            <a:headEnd/>
            <a:tailEnd/>
          </a:ln>
        </p:spPr>
        <p:txBody>
          <a:bodyPr wrap="none">
            <a:spAutoFit/>
          </a:bodyPr>
          <a:lstStyle/>
          <a:p>
            <a:r>
              <a:rPr lang="nl-NL" sz="1000" dirty="0"/>
              <a:t>Bathseba</a:t>
            </a:r>
          </a:p>
        </p:txBody>
      </p:sp>
      <p:pic>
        <p:nvPicPr>
          <p:cNvPr id="6146" name="Picture 2" descr="BIBLE PAINTINGS MARTHA AND MARY,Rembrandt,Raising of Laza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341366"/>
            <a:ext cx="1998341" cy="23580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p:cNvSpPr txBox="1">
            <a:spLocks noChangeArrowheads="1"/>
          </p:cNvSpPr>
          <p:nvPr/>
        </p:nvSpPr>
        <p:spPr bwMode="auto">
          <a:xfrm>
            <a:off x="325115" y="6468104"/>
            <a:ext cx="1715534" cy="246221"/>
          </a:xfrm>
          <a:prstGeom prst="rect">
            <a:avLst/>
          </a:prstGeom>
          <a:noFill/>
          <a:ln w="9525">
            <a:noFill/>
            <a:miter lim="800000"/>
            <a:headEnd/>
            <a:tailEnd/>
          </a:ln>
        </p:spPr>
        <p:txBody>
          <a:bodyPr wrap="none">
            <a:spAutoFit/>
          </a:bodyPr>
          <a:lstStyle/>
          <a:p>
            <a:r>
              <a:rPr lang="nl-NL" sz="1000" dirty="0"/>
              <a:t>De opwekking van Lazarus</a:t>
            </a:r>
          </a:p>
        </p:txBody>
      </p:sp>
      <p:pic>
        <p:nvPicPr>
          <p:cNvPr id="13" name="Picture 2" descr="http://www.statenvertaling.net/beeld/remb_100piek_g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631" y="3369509"/>
            <a:ext cx="4914901" cy="3452875"/>
          </a:xfrm>
          <a:prstGeom prst="rect">
            <a:avLst/>
          </a:prstGeom>
          <a:noFill/>
          <a:extLst>
            <a:ext uri="{909E8E84-426E-40DD-AFC4-6F175D3DCCD1}">
              <a14:hiddenFill xmlns:a14="http://schemas.microsoft.com/office/drawing/2010/main">
                <a:solidFill>
                  <a:srgbClr val="FFFFFF"/>
                </a:solidFill>
              </a14:hiddenFill>
            </a:ext>
          </a:extLst>
        </p:spPr>
      </p:pic>
      <p:sp>
        <p:nvSpPr>
          <p:cNvPr id="29704" name="Text Box 8"/>
          <p:cNvSpPr txBox="1">
            <a:spLocks noChangeArrowheads="1"/>
          </p:cNvSpPr>
          <p:nvPr/>
        </p:nvSpPr>
        <p:spPr bwMode="auto">
          <a:xfrm>
            <a:off x="5541730" y="6506477"/>
            <a:ext cx="1636987" cy="246221"/>
          </a:xfrm>
          <a:prstGeom prst="rect">
            <a:avLst/>
          </a:prstGeom>
          <a:noFill/>
          <a:ln w="9525">
            <a:noFill/>
            <a:miter lim="800000"/>
            <a:headEnd/>
            <a:tailEnd/>
          </a:ln>
        </p:spPr>
        <p:txBody>
          <a:bodyPr wrap="none">
            <a:spAutoFit/>
          </a:bodyPr>
          <a:lstStyle/>
          <a:p>
            <a:r>
              <a:rPr lang="nl-NL" sz="1000" dirty="0"/>
              <a:t>Honderdguldenprent (ets)</a:t>
            </a:r>
          </a:p>
        </p:txBody>
      </p:sp>
      <p:pic>
        <p:nvPicPr>
          <p:cNvPr id="29703" name="Picture 6" descr="C:\Users\John\Pictures\Bespiegeling\H7Burger\rembrandt_bathseba.jpg"/>
          <p:cNvPicPr>
            <a:picLocks noChangeAspect="1" noChangeArrowheads="1"/>
          </p:cNvPicPr>
          <p:nvPr/>
        </p:nvPicPr>
        <p:blipFill>
          <a:blip r:embed="rId4" cstate="print"/>
          <a:srcRect/>
          <a:stretch>
            <a:fillRect/>
          </a:stretch>
        </p:blipFill>
        <p:spPr bwMode="auto">
          <a:xfrm>
            <a:off x="5364088" y="752205"/>
            <a:ext cx="3646691" cy="3610111"/>
          </a:xfrm>
          <a:prstGeom prst="rect">
            <a:avLst/>
          </a:prstGeom>
          <a:noFill/>
          <a:ln w="9525">
            <a:noFill/>
            <a:miter lim="800000"/>
            <a:headEnd/>
            <a:tailEnd/>
          </a:ln>
        </p:spPr>
      </p:pic>
      <p:pic>
        <p:nvPicPr>
          <p:cNvPr id="29702" name="Picture 5" descr="C:\Users\John\Pictures\Bespiegeling\H7Burger\rembrandt simpson.jpg"/>
          <p:cNvPicPr>
            <a:picLocks noChangeAspect="1" noChangeArrowheads="1"/>
          </p:cNvPicPr>
          <p:nvPr/>
        </p:nvPicPr>
        <p:blipFill>
          <a:blip r:embed="rId5" cstate="print"/>
          <a:srcRect/>
          <a:stretch>
            <a:fillRect/>
          </a:stretch>
        </p:blipFill>
        <p:spPr bwMode="auto">
          <a:xfrm>
            <a:off x="156461" y="826527"/>
            <a:ext cx="4754563" cy="3429000"/>
          </a:xfrm>
          <a:prstGeom prst="rect">
            <a:avLst/>
          </a:prstGeom>
          <a:noFill/>
          <a:ln w="9525">
            <a:noFill/>
            <a:miter lim="800000"/>
            <a:headEnd/>
            <a:tailEnd/>
          </a:ln>
        </p:spPr>
      </p:pic>
      <p:sp>
        <p:nvSpPr>
          <p:cNvPr id="29701" name="Text Box 4"/>
          <p:cNvSpPr txBox="1">
            <a:spLocks noChangeArrowheads="1"/>
          </p:cNvSpPr>
          <p:nvPr/>
        </p:nvSpPr>
        <p:spPr bwMode="auto">
          <a:xfrm>
            <a:off x="2878137" y="3912071"/>
            <a:ext cx="1808163" cy="246063"/>
          </a:xfrm>
          <a:prstGeom prst="rect">
            <a:avLst/>
          </a:prstGeom>
          <a:noFill/>
          <a:ln w="9525">
            <a:noFill/>
            <a:miter lim="800000"/>
            <a:headEnd/>
            <a:tailEnd/>
          </a:ln>
        </p:spPr>
        <p:txBody>
          <a:bodyPr wrap="none">
            <a:spAutoFit/>
          </a:bodyPr>
          <a:lstStyle/>
          <a:p>
            <a:r>
              <a:rPr lang="nl-NL" sz="1000" dirty="0"/>
              <a:t>De blindmaking van Samson</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94.100.118.116/116000001-116050000/116011201-116011300/116011227_5_UP-s.jpeg"/>
          <p:cNvPicPr>
            <a:picLocks noChangeAspect="1" noChangeArrowheads="1"/>
          </p:cNvPicPr>
          <p:nvPr/>
        </p:nvPicPr>
        <p:blipFill>
          <a:blip r:embed="rId2" cstate="print"/>
          <a:srcRect/>
          <a:stretch>
            <a:fillRect/>
          </a:stretch>
        </p:blipFill>
        <p:spPr bwMode="auto">
          <a:xfrm>
            <a:off x="2915816" y="716317"/>
            <a:ext cx="1367462" cy="1726593"/>
          </a:xfrm>
          <a:prstGeom prst="rect">
            <a:avLst/>
          </a:prstGeom>
          <a:noFill/>
          <a:ln w="9525">
            <a:noFill/>
            <a:miter lim="800000"/>
            <a:headEnd/>
            <a:tailEnd/>
          </a:ln>
        </p:spPr>
      </p:pic>
      <p:sp>
        <p:nvSpPr>
          <p:cNvPr id="9" name="Rechthoek 8"/>
          <p:cNvSpPr/>
          <p:nvPr/>
        </p:nvSpPr>
        <p:spPr bwMode="auto">
          <a:xfrm>
            <a:off x="0" y="5550642"/>
            <a:ext cx="9144000" cy="1307358"/>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25" name="Picture 4" descr="http://historiek.net/images/stories/personen/antoni-van-leeuwenhoek-265.jpg"/>
          <p:cNvPicPr>
            <a:picLocks noChangeAspect="1" noChangeArrowheads="1"/>
          </p:cNvPicPr>
          <p:nvPr/>
        </p:nvPicPr>
        <p:blipFill>
          <a:blip r:embed="rId3" cstate="print"/>
          <a:srcRect/>
          <a:stretch>
            <a:fillRect/>
          </a:stretch>
        </p:blipFill>
        <p:spPr bwMode="auto">
          <a:xfrm>
            <a:off x="3274076" y="4920023"/>
            <a:ext cx="2515682" cy="1803255"/>
          </a:xfrm>
          <a:prstGeom prst="rect">
            <a:avLst/>
          </a:prstGeom>
          <a:noFill/>
          <a:ln w="9525">
            <a:noFill/>
            <a:miter lim="800000"/>
            <a:headEnd/>
            <a:tailEnd/>
          </a:ln>
        </p:spPr>
      </p:pic>
      <p:sp>
        <p:nvSpPr>
          <p:cNvPr id="23" name="Rechthoek 22"/>
          <p:cNvSpPr/>
          <p:nvPr/>
        </p:nvSpPr>
        <p:spPr bwMode="auto">
          <a:xfrm>
            <a:off x="0" y="2058"/>
            <a:ext cx="9128124" cy="61863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3075" name="Rectangle 2051"/>
          <p:cNvSpPr>
            <a:spLocks noGrp="1" noChangeArrowheads="1"/>
          </p:cNvSpPr>
          <p:nvPr>
            <p:ph type="title"/>
          </p:nvPr>
        </p:nvSpPr>
        <p:spPr>
          <a:xfrm>
            <a:off x="241299" y="116632"/>
            <a:ext cx="8686800" cy="457200"/>
          </a:xfrm>
        </p:spPr>
        <p:txBody>
          <a:bodyPr/>
          <a:lstStyle/>
          <a:p>
            <a:pPr eaLnBrk="1" hangingPunct="1"/>
            <a:r>
              <a:rPr lang="nl-NL" sz="3600" dirty="0">
                <a:solidFill>
                  <a:srgbClr val="FF33CC"/>
                </a:solidFill>
                <a:latin typeface="Arial Unicode MS" pitchFamily="34" charset="-128"/>
              </a:rPr>
              <a:t>Cultuur en wetenschap</a:t>
            </a:r>
          </a:p>
        </p:txBody>
      </p:sp>
      <p:sp>
        <p:nvSpPr>
          <p:cNvPr id="2" name="Tekstvak 1"/>
          <p:cNvSpPr txBox="1"/>
          <p:nvPr/>
        </p:nvSpPr>
        <p:spPr>
          <a:xfrm>
            <a:off x="155051" y="633261"/>
            <a:ext cx="2916183" cy="1600438"/>
          </a:xfrm>
          <a:prstGeom prst="rect">
            <a:avLst/>
          </a:prstGeom>
          <a:noFill/>
        </p:spPr>
        <p:txBody>
          <a:bodyPr wrap="none" rtlCol="0">
            <a:spAutoFit/>
          </a:bodyPr>
          <a:lstStyle/>
          <a:p>
            <a:r>
              <a:rPr lang="nl-NL" sz="1800" dirty="0">
                <a:solidFill>
                  <a:srgbClr val="FFFF00"/>
                </a:solidFill>
              </a:rPr>
              <a:t>Nederland: ‘domineesland’</a:t>
            </a:r>
            <a:br>
              <a:rPr lang="nl-NL" sz="1800" dirty="0">
                <a:solidFill>
                  <a:srgbClr val="FFFF00"/>
                </a:solidFill>
              </a:rPr>
            </a:br>
            <a:r>
              <a:rPr lang="nl-NL" sz="1600" dirty="0"/>
              <a:t>Protestantisme:</a:t>
            </a:r>
            <a:br>
              <a:rPr lang="nl-NL" sz="1600" dirty="0"/>
            </a:br>
            <a:r>
              <a:rPr lang="nl-NL" sz="1600" dirty="0"/>
              <a:t>* meer individuele vrijheid</a:t>
            </a:r>
            <a:br>
              <a:rPr lang="nl-NL" sz="1600" dirty="0"/>
            </a:br>
            <a:r>
              <a:rPr lang="nl-NL" sz="1600" dirty="0"/>
              <a:t>* vrijheid van denken</a:t>
            </a:r>
            <a:br>
              <a:rPr lang="nl-NL" sz="1600" dirty="0"/>
            </a:br>
            <a:r>
              <a:rPr lang="nl-NL" sz="1600" dirty="0"/>
              <a:t>* lezen bevorderen</a:t>
            </a:r>
            <a:br>
              <a:rPr lang="nl-NL" sz="1600" dirty="0"/>
            </a:br>
            <a:r>
              <a:rPr lang="nl-NL" sz="1600" dirty="0"/>
              <a:t>  (bijbel voor iedereen)</a:t>
            </a:r>
          </a:p>
        </p:txBody>
      </p:sp>
      <p:sp>
        <p:nvSpPr>
          <p:cNvPr id="3" name="Tekstvak 2"/>
          <p:cNvSpPr txBox="1"/>
          <p:nvPr/>
        </p:nvSpPr>
        <p:spPr>
          <a:xfrm>
            <a:off x="75192" y="2129421"/>
            <a:ext cx="4431021" cy="2092881"/>
          </a:xfrm>
          <a:prstGeom prst="rect">
            <a:avLst/>
          </a:prstGeom>
          <a:noFill/>
        </p:spPr>
        <p:txBody>
          <a:bodyPr wrap="none" rtlCol="0">
            <a:spAutoFit/>
          </a:bodyPr>
          <a:lstStyle/>
          <a:p>
            <a:r>
              <a:rPr lang="nl-NL" sz="1800" dirty="0">
                <a:solidFill>
                  <a:srgbClr val="FFFF00"/>
                </a:solidFill>
              </a:rPr>
              <a:t>Welvaart &amp; publicatievrijheid</a:t>
            </a:r>
            <a:br>
              <a:rPr lang="nl-NL" sz="1800" dirty="0">
                <a:solidFill>
                  <a:srgbClr val="FFFF00"/>
                </a:solidFill>
              </a:rPr>
            </a:br>
            <a:r>
              <a:rPr lang="nl-NL" sz="1600" dirty="0">
                <a:sym typeface="Wingdings" panose="05000000000000000000" pitchFamily="2" charset="2"/>
              </a:rPr>
              <a:t> wetenschappelijke publicaties.</a:t>
            </a:r>
            <a:br>
              <a:rPr lang="nl-NL" sz="1600" dirty="0">
                <a:sym typeface="Wingdings" panose="05000000000000000000" pitchFamily="2" charset="2"/>
              </a:rPr>
            </a:br>
            <a:r>
              <a:rPr lang="nl-NL" sz="1600" dirty="0">
                <a:sym typeface="Wingdings" panose="05000000000000000000" pitchFamily="2" charset="2"/>
              </a:rPr>
              <a:t> Rederijkerskamers literatuurstroom.</a:t>
            </a:r>
            <a:br>
              <a:rPr lang="nl-NL" sz="1600" dirty="0">
                <a:sym typeface="Wingdings" panose="05000000000000000000" pitchFamily="2" charset="2"/>
              </a:rPr>
            </a:br>
            <a:r>
              <a:rPr lang="nl-NL" sz="1600" dirty="0">
                <a:sym typeface="Wingdings" panose="05000000000000000000" pitchFamily="2" charset="2"/>
              </a:rPr>
              <a:t>     * Pastoralen, liefdespoëzie, liedbundels, </a:t>
            </a:r>
            <a:br>
              <a:rPr lang="nl-NL" sz="1600" dirty="0">
                <a:sym typeface="Wingdings" panose="05000000000000000000" pitchFamily="2" charset="2"/>
              </a:rPr>
            </a:br>
            <a:r>
              <a:rPr lang="nl-NL" sz="1600" dirty="0">
                <a:sym typeface="Wingdings" panose="05000000000000000000" pitchFamily="2" charset="2"/>
              </a:rPr>
              <a:t>       ‘boertighe’ verzen</a:t>
            </a:r>
            <a:br>
              <a:rPr lang="nl-NL" sz="1600" dirty="0">
                <a:sym typeface="Wingdings" panose="05000000000000000000" pitchFamily="2" charset="2"/>
              </a:rPr>
            </a:br>
            <a:r>
              <a:rPr lang="nl-NL" sz="1600" dirty="0">
                <a:sym typeface="Wingdings" panose="05000000000000000000" pitchFamily="2" charset="2"/>
              </a:rPr>
              <a:t> toename van:</a:t>
            </a:r>
            <a:br>
              <a:rPr lang="nl-NL" sz="1600" dirty="0">
                <a:sym typeface="Wingdings" panose="05000000000000000000" pitchFamily="2" charset="2"/>
              </a:rPr>
            </a:br>
            <a:r>
              <a:rPr lang="nl-NL" sz="1600" dirty="0">
                <a:sym typeface="Wingdings" panose="05000000000000000000" pitchFamily="2" charset="2"/>
              </a:rPr>
              <a:t>    * boekdrukkers, uitgevers, boekhandelaren, </a:t>
            </a:r>
            <a:br>
              <a:rPr lang="nl-NL" sz="1600" dirty="0">
                <a:sym typeface="Wingdings" panose="05000000000000000000" pitchFamily="2" charset="2"/>
              </a:rPr>
            </a:br>
            <a:r>
              <a:rPr lang="nl-NL" sz="1600" dirty="0">
                <a:sym typeface="Wingdings" panose="05000000000000000000" pitchFamily="2" charset="2"/>
              </a:rPr>
              <a:t>      drukkers, boekbinders</a:t>
            </a:r>
            <a:endParaRPr lang="nl-NL" sz="1800" dirty="0"/>
          </a:p>
        </p:txBody>
      </p:sp>
      <p:sp>
        <p:nvSpPr>
          <p:cNvPr id="18" name="Tekstvak 17"/>
          <p:cNvSpPr txBox="1"/>
          <p:nvPr/>
        </p:nvSpPr>
        <p:spPr>
          <a:xfrm>
            <a:off x="75192" y="4172997"/>
            <a:ext cx="3993401" cy="1354217"/>
          </a:xfrm>
          <a:prstGeom prst="rect">
            <a:avLst/>
          </a:prstGeom>
          <a:noFill/>
        </p:spPr>
        <p:txBody>
          <a:bodyPr wrap="none" rtlCol="0">
            <a:spAutoFit/>
          </a:bodyPr>
          <a:lstStyle/>
          <a:p>
            <a:r>
              <a:rPr lang="nl-NL" sz="1800" dirty="0">
                <a:solidFill>
                  <a:srgbClr val="FFFF00"/>
                </a:solidFill>
              </a:rPr>
              <a:t>Oprichting protestantse universiteiten</a:t>
            </a:r>
            <a:br>
              <a:rPr lang="nl-NL" sz="1800" dirty="0">
                <a:solidFill>
                  <a:srgbClr val="FFFF00"/>
                </a:solidFill>
              </a:rPr>
            </a:br>
            <a:r>
              <a:rPr lang="nl-NL" sz="1600" dirty="0">
                <a:sym typeface="Wingdings" panose="05000000000000000000" pitchFamily="2" charset="2"/>
              </a:rPr>
              <a:t> Leiden (1575) eerste opleiding</a:t>
            </a:r>
            <a:br>
              <a:rPr lang="nl-NL" sz="1600" dirty="0">
                <a:sym typeface="Wingdings" panose="05000000000000000000" pitchFamily="2" charset="2"/>
              </a:rPr>
            </a:br>
            <a:r>
              <a:rPr lang="nl-NL" sz="1600" dirty="0">
                <a:sym typeface="Wingdings" panose="05000000000000000000" pitchFamily="2" charset="2"/>
              </a:rPr>
              <a:t>    </a:t>
            </a:r>
            <a:r>
              <a:rPr lang="nl-NL" sz="1400" dirty="0">
                <a:sym typeface="Wingdings" panose="05000000000000000000" pitchFamily="2" charset="2"/>
              </a:rPr>
              <a:t>veel internationale studenten</a:t>
            </a:r>
            <a:br>
              <a:rPr lang="nl-NL" sz="1400" dirty="0">
                <a:sym typeface="Wingdings" panose="05000000000000000000" pitchFamily="2" charset="2"/>
              </a:rPr>
            </a:br>
            <a:r>
              <a:rPr lang="nl-NL" sz="1600" dirty="0">
                <a:sym typeface="Wingdings" panose="05000000000000000000" pitchFamily="2" charset="2"/>
              </a:rPr>
              <a:t> Franeker, Groningen, Amsterdam,</a:t>
            </a:r>
            <a:br>
              <a:rPr lang="nl-NL" sz="1600" dirty="0">
                <a:sym typeface="Wingdings" panose="05000000000000000000" pitchFamily="2" charset="2"/>
              </a:rPr>
            </a:br>
            <a:r>
              <a:rPr lang="nl-NL" sz="1600" dirty="0">
                <a:sym typeface="Wingdings" panose="05000000000000000000" pitchFamily="2" charset="2"/>
              </a:rPr>
              <a:t>    Utrecht, Harderwijk.</a:t>
            </a:r>
            <a:endParaRPr lang="nl-NL" sz="1800" dirty="0"/>
          </a:p>
        </p:txBody>
      </p:sp>
      <p:pic>
        <p:nvPicPr>
          <p:cNvPr id="19" name="Picture 2" descr="http://nsleiden.nl/data/vereniging/geschiedenis/universiteit.jpg"/>
          <p:cNvPicPr>
            <a:picLocks noChangeAspect="1" noChangeArrowheads="1"/>
          </p:cNvPicPr>
          <p:nvPr/>
        </p:nvPicPr>
        <p:blipFill>
          <a:blip r:embed="rId4" cstate="print"/>
          <a:srcRect/>
          <a:stretch>
            <a:fillRect/>
          </a:stretch>
        </p:blipFill>
        <p:spPr bwMode="auto">
          <a:xfrm>
            <a:off x="4900010" y="682865"/>
            <a:ext cx="4203791" cy="3956231"/>
          </a:xfrm>
          <a:prstGeom prst="rect">
            <a:avLst/>
          </a:prstGeom>
          <a:noFill/>
          <a:ln w="9525">
            <a:noFill/>
            <a:miter lim="800000"/>
            <a:headEnd/>
            <a:tailEnd/>
          </a:ln>
        </p:spPr>
      </p:pic>
      <p:pic>
        <p:nvPicPr>
          <p:cNvPr id="22" name="Picture 2" descr="http://www.wijnia.nl/2010/hetvrijedenken_files/spinoza.gif"/>
          <p:cNvPicPr>
            <a:picLocks noChangeAspect="1" noChangeArrowheads="1"/>
          </p:cNvPicPr>
          <p:nvPr/>
        </p:nvPicPr>
        <p:blipFill>
          <a:blip r:embed="rId5" cstate="print"/>
          <a:srcRect/>
          <a:stretch>
            <a:fillRect/>
          </a:stretch>
        </p:blipFill>
        <p:spPr bwMode="auto">
          <a:xfrm>
            <a:off x="7611099" y="4917155"/>
            <a:ext cx="1416718" cy="1771941"/>
          </a:xfrm>
          <a:prstGeom prst="rect">
            <a:avLst/>
          </a:prstGeom>
          <a:noFill/>
          <a:ln w="9525">
            <a:noFill/>
            <a:miter lim="800000"/>
            <a:headEnd/>
            <a:tailEnd/>
          </a:ln>
        </p:spPr>
      </p:pic>
      <p:sp>
        <p:nvSpPr>
          <p:cNvPr id="3080" name="Text Box 2056"/>
          <p:cNvSpPr txBox="1">
            <a:spLocks noChangeArrowheads="1"/>
          </p:cNvSpPr>
          <p:nvPr/>
        </p:nvSpPr>
        <p:spPr bwMode="auto">
          <a:xfrm>
            <a:off x="7959270" y="6467295"/>
            <a:ext cx="644728" cy="246221"/>
          </a:xfrm>
          <a:prstGeom prst="rect">
            <a:avLst/>
          </a:prstGeom>
          <a:noFill/>
          <a:ln w="9525">
            <a:noFill/>
            <a:miter lim="800000"/>
            <a:headEnd/>
            <a:tailEnd/>
          </a:ln>
        </p:spPr>
        <p:txBody>
          <a:bodyPr wrap="none">
            <a:spAutoFit/>
          </a:bodyPr>
          <a:lstStyle/>
          <a:p>
            <a:r>
              <a:rPr lang="nl-NL" sz="1000" dirty="0"/>
              <a:t>Spinoza</a:t>
            </a:r>
          </a:p>
        </p:txBody>
      </p:sp>
      <p:sp>
        <p:nvSpPr>
          <p:cNvPr id="20" name="Tekstvak 19"/>
          <p:cNvSpPr txBox="1"/>
          <p:nvPr/>
        </p:nvSpPr>
        <p:spPr>
          <a:xfrm>
            <a:off x="5765349" y="5056820"/>
            <a:ext cx="2307042" cy="1354217"/>
          </a:xfrm>
          <a:prstGeom prst="rect">
            <a:avLst/>
          </a:prstGeom>
          <a:noFill/>
        </p:spPr>
        <p:txBody>
          <a:bodyPr wrap="none" rtlCol="0">
            <a:spAutoFit/>
          </a:bodyPr>
          <a:lstStyle/>
          <a:p>
            <a:r>
              <a:rPr lang="nl-NL" sz="1800" dirty="0">
                <a:solidFill>
                  <a:srgbClr val="FFFF00"/>
                </a:solidFill>
              </a:rPr>
              <a:t>Denkers uit Europa</a:t>
            </a:r>
            <a:br>
              <a:rPr lang="nl-NL" sz="1800" dirty="0">
                <a:solidFill>
                  <a:srgbClr val="FFFF00"/>
                </a:solidFill>
              </a:rPr>
            </a:br>
            <a:r>
              <a:rPr lang="nl-NL" sz="1600" dirty="0">
                <a:sym typeface="Wingdings" panose="05000000000000000000" pitchFamily="2" charset="2"/>
              </a:rPr>
              <a:t> Filosoof Descartes</a:t>
            </a:r>
            <a:br>
              <a:rPr lang="nl-NL" sz="1600" dirty="0">
                <a:sym typeface="Wingdings" panose="05000000000000000000" pitchFamily="2" charset="2"/>
              </a:rPr>
            </a:br>
            <a:r>
              <a:rPr lang="nl-NL" sz="1600" dirty="0">
                <a:sym typeface="Wingdings" panose="05000000000000000000" pitchFamily="2" charset="2"/>
              </a:rPr>
              <a:t>    * Ik denk, dus ik ben</a:t>
            </a:r>
            <a:br>
              <a:rPr lang="nl-NL" sz="1600" dirty="0">
                <a:sym typeface="Wingdings" panose="05000000000000000000" pitchFamily="2" charset="2"/>
              </a:rPr>
            </a:br>
            <a:r>
              <a:rPr lang="nl-NL" sz="1600" dirty="0">
                <a:sym typeface="Wingdings" panose="05000000000000000000" pitchFamily="2" charset="2"/>
              </a:rPr>
              <a:t> Filosoof Spinoza</a:t>
            </a:r>
            <a:br>
              <a:rPr lang="nl-NL" sz="1600" dirty="0">
                <a:sym typeface="Wingdings" panose="05000000000000000000" pitchFamily="2" charset="2"/>
              </a:rPr>
            </a:br>
            <a:r>
              <a:rPr lang="nl-NL" sz="1600" dirty="0">
                <a:sym typeface="Wingdings" panose="05000000000000000000" pitchFamily="2" charset="2"/>
              </a:rPr>
              <a:t>    * vrij denken</a:t>
            </a:r>
            <a:endParaRPr lang="nl-NL" sz="1800" dirty="0"/>
          </a:p>
        </p:txBody>
      </p:sp>
      <p:sp>
        <p:nvSpPr>
          <p:cNvPr id="24" name="Tekstvak 23"/>
          <p:cNvSpPr txBox="1"/>
          <p:nvPr/>
        </p:nvSpPr>
        <p:spPr>
          <a:xfrm>
            <a:off x="91204" y="5503786"/>
            <a:ext cx="3227165" cy="1077218"/>
          </a:xfrm>
          <a:prstGeom prst="rect">
            <a:avLst/>
          </a:prstGeom>
          <a:noFill/>
        </p:spPr>
        <p:txBody>
          <a:bodyPr wrap="none" rtlCol="0">
            <a:spAutoFit/>
          </a:bodyPr>
          <a:lstStyle/>
          <a:p>
            <a:r>
              <a:rPr lang="nl-NL" sz="1800" dirty="0">
                <a:solidFill>
                  <a:srgbClr val="FFFF00"/>
                </a:solidFill>
              </a:rPr>
              <a:t>Wetenschappers</a:t>
            </a:r>
            <a:br>
              <a:rPr lang="nl-NL" sz="1800" dirty="0">
                <a:solidFill>
                  <a:srgbClr val="FFFF00"/>
                </a:solidFill>
              </a:rPr>
            </a:br>
            <a:r>
              <a:rPr lang="nl-NL" sz="1800" dirty="0">
                <a:solidFill>
                  <a:srgbClr val="FFFF00"/>
                </a:solidFill>
              </a:rPr>
              <a:t> </a:t>
            </a:r>
            <a:r>
              <a:rPr lang="nl-NL" sz="1400" dirty="0"/>
              <a:t>Hugo de Groot: </a:t>
            </a:r>
            <a:r>
              <a:rPr lang="nl-NL" sz="1200" dirty="0"/>
              <a:t>zeerecht</a:t>
            </a:r>
            <a:br>
              <a:rPr lang="nl-NL" sz="1400" dirty="0"/>
            </a:br>
            <a:r>
              <a:rPr lang="nl-NL" sz="1400" dirty="0"/>
              <a:t> Antonie van Leeuwenhoek: </a:t>
            </a:r>
            <a:r>
              <a:rPr lang="nl-NL" sz="1200" dirty="0"/>
              <a:t>microscoop</a:t>
            </a:r>
            <a:br>
              <a:rPr lang="nl-NL" sz="1400" dirty="0"/>
            </a:br>
            <a:r>
              <a:rPr lang="nl-NL" sz="1400" dirty="0"/>
              <a:t> Christiaan Huygens: </a:t>
            </a:r>
            <a:r>
              <a:rPr lang="nl-NL" sz="1200" dirty="0"/>
              <a:t>slingeruurwerk</a:t>
            </a:r>
          </a:p>
        </p:txBody>
      </p:sp>
      <p:sp>
        <p:nvSpPr>
          <p:cNvPr id="26" name="Text Box 2056"/>
          <p:cNvSpPr txBox="1">
            <a:spLocks noChangeArrowheads="1"/>
          </p:cNvSpPr>
          <p:nvPr/>
        </p:nvSpPr>
        <p:spPr bwMode="auto">
          <a:xfrm>
            <a:off x="3891606" y="6482915"/>
            <a:ext cx="1683474" cy="246221"/>
          </a:xfrm>
          <a:prstGeom prst="rect">
            <a:avLst/>
          </a:prstGeom>
          <a:noFill/>
          <a:ln w="9525">
            <a:noFill/>
            <a:miter lim="800000"/>
            <a:headEnd/>
            <a:tailEnd/>
          </a:ln>
        </p:spPr>
        <p:txBody>
          <a:bodyPr wrap="none">
            <a:spAutoFit/>
          </a:bodyPr>
          <a:lstStyle/>
          <a:p>
            <a:r>
              <a:rPr lang="nl-NL" sz="1000" dirty="0"/>
              <a:t>Antonie van Leeuwenhoek</a:t>
            </a:r>
          </a:p>
        </p:txBody>
      </p:sp>
      <p:sp>
        <p:nvSpPr>
          <p:cNvPr id="27" name="Text Box 2056"/>
          <p:cNvSpPr txBox="1">
            <a:spLocks noChangeArrowheads="1"/>
          </p:cNvSpPr>
          <p:nvPr/>
        </p:nvSpPr>
        <p:spPr bwMode="auto">
          <a:xfrm>
            <a:off x="5913384" y="4600438"/>
            <a:ext cx="2217274" cy="246221"/>
          </a:xfrm>
          <a:prstGeom prst="rect">
            <a:avLst/>
          </a:prstGeom>
          <a:noFill/>
          <a:ln w="9525">
            <a:noFill/>
            <a:miter lim="800000"/>
            <a:headEnd/>
            <a:tailEnd/>
          </a:ln>
        </p:spPr>
        <p:txBody>
          <a:bodyPr wrap="none">
            <a:spAutoFit/>
          </a:bodyPr>
          <a:lstStyle/>
          <a:p>
            <a:r>
              <a:rPr lang="nl-NL" sz="1000" dirty="0"/>
              <a:t>Universiteit Leiden, opgericht 1575</a:t>
            </a:r>
          </a:p>
        </p:txBody>
      </p:sp>
      <p:pic>
        <p:nvPicPr>
          <p:cNvPr id="1028" name="Picture 4" descr="http://www.fransmensonides.nl/overigeprinten/predika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316" y="679004"/>
            <a:ext cx="1707670" cy="2160130"/>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056"/>
          <p:cNvSpPr txBox="1">
            <a:spLocks noChangeArrowheads="1"/>
          </p:cNvSpPr>
          <p:nvPr/>
        </p:nvSpPr>
        <p:spPr bwMode="auto">
          <a:xfrm>
            <a:off x="3569242" y="2402855"/>
            <a:ext cx="569387" cy="246221"/>
          </a:xfrm>
          <a:prstGeom prst="rect">
            <a:avLst/>
          </a:prstGeom>
          <a:noFill/>
          <a:ln w="9525">
            <a:noFill/>
            <a:miter lim="800000"/>
            <a:headEnd/>
            <a:tailEnd/>
          </a:ln>
        </p:spPr>
        <p:txBody>
          <a:bodyPr wrap="none">
            <a:spAutoFit/>
          </a:bodyPr>
          <a:lstStyle/>
          <a:p>
            <a:r>
              <a:rPr lang="nl-NL" sz="1000" dirty="0"/>
              <a:t>Calvijn</a:t>
            </a:r>
          </a:p>
        </p:txBody>
      </p:sp>
    </p:spTree>
    <p:extLst>
      <p:ext uri="{BB962C8B-B14F-4D97-AF65-F5344CB8AC3E}">
        <p14:creationId xmlns:p14="http://schemas.microsoft.com/office/powerpoint/2010/main" val="36964500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bwMode="auto">
          <a:xfrm>
            <a:off x="0" y="9364"/>
            <a:ext cx="9144000" cy="68580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3" name="Rechthoek 12"/>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30722" name="Picture 6" descr="C:\Users\John\Pictures\Bespiegeling\H7Burger\rembrandt_leeuw.jpg"/>
          <p:cNvPicPr>
            <a:picLocks noChangeAspect="1" noChangeArrowheads="1"/>
          </p:cNvPicPr>
          <p:nvPr/>
        </p:nvPicPr>
        <p:blipFill>
          <a:blip r:embed="rId2" cstate="print"/>
          <a:srcRect/>
          <a:stretch>
            <a:fillRect/>
          </a:stretch>
        </p:blipFill>
        <p:spPr bwMode="auto">
          <a:xfrm>
            <a:off x="2371725" y="1532012"/>
            <a:ext cx="4343400" cy="2895600"/>
          </a:xfrm>
          <a:prstGeom prst="rect">
            <a:avLst/>
          </a:prstGeom>
          <a:noFill/>
          <a:ln w="9525">
            <a:noFill/>
            <a:miter lim="800000"/>
            <a:headEnd/>
            <a:tailEnd/>
          </a:ln>
        </p:spPr>
      </p:pic>
      <p:pic>
        <p:nvPicPr>
          <p:cNvPr id="30723" name="Picture 8" descr="C:\Users\John\Pictures\Bespiegeling\H7Burger\RembrandtHetPissendeVrouwtjeEts1631.jpg"/>
          <p:cNvPicPr>
            <a:picLocks noChangeAspect="1" noChangeArrowheads="1"/>
          </p:cNvPicPr>
          <p:nvPr/>
        </p:nvPicPr>
        <p:blipFill>
          <a:blip r:embed="rId3" cstate="print"/>
          <a:srcRect/>
          <a:stretch>
            <a:fillRect/>
          </a:stretch>
        </p:blipFill>
        <p:spPr bwMode="auto">
          <a:xfrm>
            <a:off x="2448888" y="3816422"/>
            <a:ext cx="2382759" cy="2913063"/>
          </a:xfrm>
          <a:prstGeom prst="rect">
            <a:avLst/>
          </a:prstGeom>
          <a:noFill/>
          <a:ln w="9525">
            <a:noFill/>
            <a:miter lim="800000"/>
            <a:headEnd/>
            <a:tailEnd/>
          </a:ln>
        </p:spPr>
      </p:pic>
      <p:pic>
        <p:nvPicPr>
          <p:cNvPr id="30724" name="Picture 5" descr="C:\Users\John\Pictures\Bespiegeling\H7Burger\Rembrandt saskia_sleeping.jpg"/>
          <p:cNvPicPr>
            <a:picLocks noChangeAspect="1" noChangeArrowheads="1"/>
          </p:cNvPicPr>
          <p:nvPr/>
        </p:nvPicPr>
        <p:blipFill>
          <a:blip r:embed="rId4" cstate="print"/>
          <a:srcRect/>
          <a:stretch>
            <a:fillRect/>
          </a:stretch>
        </p:blipFill>
        <p:spPr bwMode="auto">
          <a:xfrm>
            <a:off x="152400" y="1537489"/>
            <a:ext cx="2243677" cy="2737436"/>
          </a:xfrm>
          <a:prstGeom prst="rect">
            <a:avLst/>
          </a:prstGeom>
          <a:noFill/>
          <a:ln w="9525">
            <a:noFill/>
            <a:miter lim="800000"/>
            <a:headEnd/>
            <a:tailEnd/>
          </a:ln>
        </p:spPr>
      </p:pic>
      <p:sp>
        <p:nvSpPr>
          <p:cNvPr id="30725" name="Rectangle 2"/>
          <p:cNvSpPr>
            <a:spLocks noGrp="1" noChangeArrowheads="1"/>
          </p:cNvSpPr>
          <p:nvPr>
            <p:ph type="title"/>
          </p:nvPr>
        </p:nvSpPr>
        <p:spPr>
          <a:xfrm>
            <a:off x="152400" y="152400"/>
            <a:ext cx="8686800" cy="457200"/>
          </a:xfrm>
        </p:spPr>
        <p:txBody>
          <a:bodyPr/>
          <a:lstStyle/>
          <a:p>
            <a:pPr eaLnBrk="1" hangingPunct="1"/>
            <a:r>
              <a:rPr lang="nl-NL" sz="3600" dirty="0">
                <a:solidFill>
                  <a:srgbClr val="FF3300"/>
                </a:solidFill>
                <a:latin typeface="Arial Unicode MS" pitchFamily="34" charset="-128"/>
              </a:rPr>
              <a:t>Rembrandt van Rijn:</a:t>
            </a:r>
            <a:r>
              <a:rPr lang="nl-NL" sz="3600" dirty="0">
                <a:solidFill>
                  <a:schemeClr val="bg1"/>
                </a:solidFill>
                <a:latin typeface="Arial Unicode MS" pitchFamily="34" charset="-128"/>
              </a:rPr>
              <a:t> </a:t>
            </a:r>
            <a:r>
              <a:rPr lang="nl-NL" sz="2000" dirty="0">
                <a:solidFill>
                  <a:schemeClr val="bg1"/>
                </a:solidFill>
                <a:latin typeface="Arial Unicode MS" pitchFamily="34" charset="-128"/>
              </a:rPr>
              <a:t>tekeningen en etsen</a:t>
            </a:r>
          </a:p>
        </p:txBody>
      </p:sp>
      <p:sp>
        <p:nvSpPr>
          <p:cNvPr id="30726" name="Text Box 3"/>
          <p:cNvSpPr txBox="1">
            <a:spLocks noChangeArrowheads="1"/>
          </p:cNvSpPr>
          <p:nvPr/>
        </p:nvSpPr>
        <p:spPr bwMode="auto">
          <a:xfrm>
            <a:off x="2712697" y="6467875"/>
            <a:ext cx="1680268" cy="246221"/>
          </a:xfrm>
          <a:prstGeom prst="rect">
            <a:avLst/>
          </a:prstGeom>
          <a:noFill/>
          <a:ln w="9525">
            <a:noFill/>
            <a:miter lim="800000"/>
            <a:headEnd/>
            <a:tailEnd/>
          </a:ln>
        </p:spPr>
        <p:txBody>
          <a:bodyPr wrap="none">
            <a:spAutoFit/>
          </a:bodyPr>
          <a:lstStyle/>
          <a:p>
            <a:r>
              <a:rPr lang="nl-NL" sz="1000" dirty="0">
                <a:solidFill>
                  <a:schemeClr val="tx1"/>
                </a:solidFill>
              </a:rPr>
              <a:t>Het pissende vrouwtje, ets</a:t>
            </a:r>
          </a:p>
        </p:txBody>
      </p:sp>
      <p:sp>
        <p:nvSpPr>
          <p:cNvPr id="30727" name="Text Box 4"/>
          <p:cNvSpPr txBox="1">
            <a:spLocks noChangeArrowheads="1"/>
          </p:cNvSpPr>
          <p:nvPr/>
        </p:nvSpPr>
        <p:spPr bwMode="auto">
          <a:xfrm>
            <a:off x="302056" y="4013315"/>
            <a:ext cx="1487908" cy="246221"/>
          </a:xfrm>
          <a:prstGeom prst="rect">
            <a:avLst/>
          </a:prstGeom>
          <a:noFill/>
          <a:ln w="9525">
            <a:noFill/>
            <a:miter lim="800000"/>
            <a:headEnd/>
            <a:tailEnd/>
          </a:ln>
        </p:spPr>
        <p:txBody>
          <a:bodyPr wrap="none">
            <a:spAutoFit/>
          </a:bodyPr>
          <a:lstStyle/>
          <a:p>
            <a:r>
              <a:rPr lang="nl-NL" sz="1000" dirty="0">
                <a:solidFill>
                  <a:schemeClr val="tx1"/>
                </a:solidFill>
              </a:rPr>
              <a:t>Saskia slapend, schets</a:t>
            </a:r>
          </a:p>
        </p:txBody>
      </p:sp>
      <p:sp>
        <p:nvSpPr>
          <p:cNvPr id="30730" name="Text Box 11"/>
          <p:cNvSpPr txBox="1">
            <a:spLocks noChangeArrowheads="1"/>
          </p:cNvSpPr>
          <p:nvPr/>
        </p:nvSpPr>
        <p:spPr bwMode="auto">
          <a:xfrm>
            <a:off x="212725" y="685800"/>
            <a:ext cx="8931275" cy="738664"/>
          </a:xfrm>
          <a:prstGeom prst="rect">
            <a:avLst/>
          </a:prstGeom>
          <a:noFill/>
          <a:ln w="9525">
            <a:noFill/>
            <a:miter lim="800000"/>
            <a:headEnd/>
            <a:tailEnd/>
          </a:ln>
        </p:spPr>
        <p:txBody>
          <a:bodyPr>
            <a:spAutoFit/>
          </a:bodyPr>
          <a:lstStyle/>
          <a:p>
            <a:r>
              <a:rPr lang="nl-NL" sz="1400" dirty="0"/>
              <a:t>In Leiden ontwikkelt Rembrandt zich tot graficus. Zijn directe teken- en schildertechniek is goed bruikbaar voor de </a:t>
            </a:r>
            <a:r>
              <a:rPr lang="nl-NL" sz="1400" b="1" dirty="0">
                <a:solidFill>
                  <a:srgbClr val="00FF00"/>
                </a:solidFill>
              </a:rPr>
              <a:t>etstechniek </a:t>
            </a:r>
            <a:r>
              <a:rPr lang="nl-NL" sz="1400" dirty="0"/>
              <a:t> die hij tot een zelfstandige kunstvorm ontwikkelt.. Binnen deze techniek varieert hij volop, zo gebruikt hij ook de </a:t>
            </a:r>
            <a:r>
              <a:rPr lang="nl-NL" sz="1400" b="1" dirty="0">
                <a:solidFill>
                  <a:srgbClr val="00FF00"/>
                </a:solidFill>
              </a:rPr>
              <a:t>droge-naaldtechniek</a:t>
            </a:r>
            <a:r>
              <a:rPr lang="nl-NL" sz="1400" dirty="0"/>
              <a:t>. Zijn etsen zijn erg populair en in heel Europa te koop. </a:t>
            </a:r>
          </a:p>
        </p:txBody>
      </p:sp>
      <p:pic>
        <p:nvPicPr>
          <p:cNvPr id="30731" name="Picture 12" descr="C:\Users\John\Pictures\Bespiegeling\H7Burger\droge naald.jpg"/>
          <p:cNvPicPr>
            <a:picLocks noChangeAspect="1" noChangeArrowheads="1"/>
          </p:cNvPicPr>
          <p:nvPr/>
        </p:nvPicPr>
        <p:blipFill>
          <a:blip r:embed="rId5" cstate="print"/>
          <a:srcRect/>
          <a:stretch>
            <a:fillRect/>
          </a:stretch>
        </p:blipFill>
        <p:spPr bwMode="auto">
          <a:xfrm>
            <a:off x="138511" y="4415983"/>
            <a:ext cx="2066925" cy="2033801"/>
          </a:xfrm>
          <a:prstGeom prst="rect">
            <a:avLst/>
          </a:prstGeom>
          <a:noFill/>
          <a:ln w="9525">
            <a:noFill/>
            <a:miter lim="800000"/>
            <a:headEnd/>
            <a:tailEnd/>
          </a:ln>
        </p:spPr>
      </p:pic>
      <p:sp>
        <p:nvSpPr>
          <p:cNvPr id="30732" name="Text Box 13"/>
          <p:cNvSpPr txBox="1">
            <a:spLocks noChangeArrowheads="1"/>
          </p:cNvSpPr>
          <p:nvPr/>
        </p:nvSpPr>
        <p:spPr bwMode="auto">
          <a:xfrm>
            <a:off x="537554" y="6437272"/>
            <a:ext cx="1009650" cy="274637"/>
          </a:xfrm>
          <a:prstGeom prst="rect">
            <a:avLst/>
          </a:prstGeom>
          <a:noFill/>
          <a:ln w="9525">
            <a:noFill/>
            <a:miter lim="800000"/>
            <a:headEnd/>
            <a:tailEnd/>
          </a:ln>
        </p:spPr>
        <p:txBody>
          <a:bodyPr wrap="none">
            <a:spAutoFit/>
          </a:bodyPr>
          <a:lstStyle/>
          <a:p>
            <a:r>
              <a:rPr lang="nl-NL" sz="1200" dirty="0"/>
              <a:t>Droge naald</a:t>
            </a:r>
          </a:p>
        </p:txBody>
      </p:sp>
      <p:pic>
        <p:nvPicPr>
          <p:cNvPr id="5122" name="Picture 2" descr="http://www.wga.hu/art/r/rembrand/52etchin/33etch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7936" y="1536284"/>
            <a:ext cx="2323608" cy="2902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tatenvertaling.net/beeld/remb_jozef_vrouwpotifar_gr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3506" y="4121425"/>
            <a:ext cx="3272737" cy="26229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3"/>
          <p:cNvSpPr txBox="1">
            <a:spLocks noChangeArrowheads="1"/>
          </p:cNvSpPr>
          <p:nvPr/>
        </p:nvSpPr>
        <p:spPr bwMode="auto">
          <a:xfrm>
            <a:off x="7580556" y="3819294"/>
            <a:ext cx="1502334" cy="246221"/>
          </a:xfrm>
          <a:prstGeom prst="rect">
            <a:avLst/>
          </a:prstGeom>
          <a:noFill/>
          <a:ln w="9525">
            <a:noFill/>
            <a:miter lim="800000"/>
            <a:headEnd/>
            <a:tailEnd/>
          </a:ln>
        </p:spPr>
        <p:txBody>
          <a:bodyPr wrap="none">
            <a:spAutoFit/>
          </a:bodyPr>
          <a:lstStyle/>
          <a:p>
            <a:r>
              <a:rPr lang="nl-NL" sz="1000" dirty="0"/>
              <a:t>Portret van Jan Six, ets</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9" descr="C:\Users\John\Pictures\Bespiegeling\H7Burger\rembrandt_badende vrouw.jpg"/>
          <p:cNvPicPr>
            <a:picLocks noChangeAspect="1" noChangeArrowheads="1"/>
          </p:cNvPicPr>
          <p:nvPr/>
        </p:nvPicPr>
        <p:blipFill>
          <a:blip r:embed="rId2" cstate="print"/>
          <a:srcRect/>
          <a:stretch>
            <a:fillRect/>
          </a:stretch>
        </p:blipFill>
        <p:spPr bwMode="auto">
          <a:xfrm>
            <a:off x="119711" y="2860644"/>
            <a:ext cx="2267433" cy="3032604"/>
          </a:xfrm>
          <a:prstGeom prst="rect">
            <a:avLst/>
          </a:prstGeom>
          <a:noFill/>
          <a:ln w="9525">
            <a:noFill/>
            <a:miter lim="800000"/>
            <a:headEnd/>
            <a:tailEnd/>
          </a:ln>
        </p:spPr>
      </p:pic>
      <p:sp>
        <p:nvSpPr>
          <p:cNvPr id="11" name="Rechthoek 10"/>
          <p:cNvSpPr/>
          <p:nvPr/>
        </p:nvSpPr>
        <p:spPr bwMode="auto">
          <a:xfrm>
            <a:off x="0" y="0"/>
            <a:ext cx="9144000" cy="68580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0" name="Rechthoek 9"/>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31746" name="Picture 10" descr="C:\Users\John\Pictures\Bespiegeling\H7Burger\Rembrandt autopsie.bmp"/>
          <p:cNvPicPr>
            <a:picLocks noChangeAspect="1" noChangeArrowheads="1"/>
          </p:cNvPicPr>
          <p:nvPr/>
        </p:nvPicPr>
        <p:blipFill>
          <a:blip r:embed="rId3" cstate="print"/>
          <a:srcRect/>
          <a:stretch>
            <a:fillRect/>
          </a:stretch>
        </p:blipFill>
        <p:spPr bwMode="auto">
          <a:xfrm>
            <a:off x="2163811" y="3166235"/>
            <a:ext cx="4671122" cy="3503342"/>
          </a:xfrm>
          <a:prstGeom prst="rect">
            <a:avLst/>
          </a:prstGeom>
          <a:noFill/>
          <a:ln w="9525">
            <a:noFill/>
            <a:miter lim="800000"/>
            <a:headEnd/>
            <a:tailEnd/>
          </a:ln>
        </p:spPr>
      </p:pic>
      <p:sp>
        <p:nvSpPr>
          <p:cNvPr id="31747" name="Rectangle 3"/>
          <p:cNvSpPr>
            <a:spLocks noGrp="1" noChangeArrowheads="1"/>
          </p:cNvSpPr>
          <p:nvPr>
            <p:ph type="title"/>
          </p:nvPr>
        </p:nvSpPr>
        <p:spPr>
          <a:xfrm>
            <a:off x="185738" y="163488"/>
            <a:ext cx="8686800" cy="457200"/>
          </a:xfrm>
        </p:spPr>
        <p:txBody>
          <a:bodyPr/>
          <a:lstStyle/>
          <a:p>
            <a:pPr algn="l" eaLnBrk="1" hangingPunct="1"/>
            <a:r>
              <a:rPr lang="nl-NL" sz="3600" dirty="0">
                <a:solidFill>
                  <a:srgbClr val="FF3300"/>
                </a:solidFill>
                <a:latin typeface="Arial Unicode MS" pitchFamily="34" charset="-128"/>
              </a:rPr>
              <a:t>Rembrandt van Rijn</a:t>
            </a:r>
          </a:p>
        </p:txBody>
      </p:sp>
      <p:sp>
        <p:nvSpPr>
          <p:cNvPr id="31748" name="Text Box 8"/>
          <p:cNvSpPr txBox="1">
            <a:spLocks noChangeArrowheads="1"/>
          </p:cNvSpPr>
          <p:nvPr/>
        </p:nvSpPr>
        <p:spPr bwMode="auto">
          <a:xfrm>
            <a:off x="2895600" y="6324600"/>
            <a:ext cx="1120775" cy="246063"/>
          </a:xfrm>
          <a:prstGeom prst="rect">
            <a:avLst/>
          </a:prstGeom>
          <a:noFill/>
          <a:ln w="9525">
            <a:noFill/>
            <a:miter lim="800000"/>
            <a:headEnd/>
            <a:tailEnd/>
          </a:ln>
        </p:spPr>
        <p:txBody>
          <a:bodyPr wrap="none">
            <a:spAutoFit/>
          </a:bodyPr>
          <a:lstStyle/>
          <a:p>
            <a:r>
              <a:rPr lang="nl-NL" sz="1000" dirty="0"/>
              <a:t>Anatomische les</a:t>
            </a:r>
          </a:p>
        </p:txBody>
      </p:sp>
      <p:sp>
        <p:nvSpPr>
          <p:cNvPr id="31751" name="Text Box 12"/>
          <p:cNvSpPr txBox="1">
            <a:spLocks noChangeArrowheads="1"/>
          </p:cNvSpPr>
          <p:nvPr/>
        </p:nvSpPr>
        <p:spPr bwMode="auto">
          <a:xfrm>
            <a:off x="7281276" y="6124545"/>
            <a:ext cx="1245854" cy="400110"/>
          </a:xfrm>
          <a:prstGeom prst="rect">
            <a:avLst/>
          </a:prstGeom>
          <a:noFill/>
          <a:ln w="9525">
            <a:noFill/>
            <a:miter lim="800000"/>
            <a:headEnd/>
            <a:tailEnd/>
          </a:ln>
        </p:spPr>
        <p:txBody>
          <a:bodyPr wrap="none">
            <a:spAutoFit/>
          </a:bodyPr>
          <a:lstStyle/>
          <a:p>
            <a:r>
              <a:rPr lang="nl-NL" sz="1000" dirty="0"/>
              <a:t>Carel Fabritius,</a:t>
            </a:r>
            <a:br>
              <a:rPr lang="nl-NL" sz="1000" dirty="0"/>
            </a:br>
            <a:r>
              <a:rPr lang="nl-NL" sz="1000" dirty="0"/>
              <a:t>Het Puttertje, 1654</a:t>
            </a:r>
          </a:p>
        </p:txBody>
      </p:sp>
      <p:sp>
        <p:nvSpPr>
          <p:cNvPr id="31753" name="Text Box 5"/>
          <p:cNvSpPr txBox="1">
            <a:spLocks noChangeArrowheads="1"/>
          </p:cNvSpPr>
          <p:nvPr/>
        </p:nvSpPr>
        <p:spPr bwMode="auto">
          <a:xfrm>
            <a:off x="365840" y="6078537"/>
            <a:ext cx="1574800" cy="246063"/>
          </a:xfrm>
          <a:prstGeom prst="rect">
            <a:avLst/>
          </a:prstGeom>
          <a:noFill/>
          <a:ln w="9525">
            <a:noFill/>
            <a:miter lim="800000"/>
            <a:headEnd/>
            <a:tailEnd/>
          </a:ln>
        </p:spPr>
        <p:txBody>
          <a:bodyPr wrap="none">
            <a:spAutoFit/>
          </a:bodyPr>
          <a:lstStyle/>
          <a:p>
            <a:r>
              <a:rPr lang="nl-NL" sz="1000" dirty="0"/>
              <a:t>Badende vrouw (Saskia)</a:t>
            </a:r>
          </a:p>
        </p:txBody>
      </p:sp>
      <p:sp>
        <p:nvSpPr>
          <p:cNvPr id="31754" name="Text Box 15"/>
          <p:cNvSpPr txBox="1">
            <a:spLocks noChangeArrowheads="1"/>
          </p:cNvSpPr>
          <p:nvPr/>
        </p:nvSpPr>
        <p:spPr bwMode="auto">
          <a:xfrm>
            <a:off x="150813" y="620688"/>
            <a:ext cx="8785225" cy="2185988"/>
          </a:xfrm>
          <a:prstGeom prst="rect">
            <a:avLst/>
          </a:prstGeom>
          <a:noFill/>
          <a:ln w="9525">
            <a:noFill/>
            <a:miter lim="800000"/>
            <a:headEnd/>
            <a:tailEnd/>
          </a:ln>
        </p:spPr>
        <p:txBody>
          <a:bodyPr>
            <a:spAutoFit/>
          </a:bodyPr>
          <a:lstStyle/>
          <a:p>
            <a:r>
              <a:rPr lang="nl-NL" sz="2400" dirty="0">
                <a:solidFill>
                  <a:srgbClr val="FF66FF"/>
                </a:solidFill>
              </a:rPr>
              <a:t>Amsterdamse normen:</a:t>
            </a:r>
            <a:r>
              <a:rPr lang="nl-NL" sz="1400" dirty="0"/>
              <a:t> Toen Rembrandt zich na 1632 in Amsterdam vestigde, wordt hij een gerenommeerd kunstenaar. De burgerij laat zich graag door hem portretteren. Hij ontgroeid de status van eenvoudig ambachtsman. Zijn woonhuis is tevens werkplaats en kunsthandel. Die schilderwerkplaats is net een bijenkorf: voor een jaarbedrag van honderd gulden krijgen welgestelde kinderen en meester-leerlingen een gedegen kunstopleiding. Klassikaal onderricht in het tekenen naar gips- en naaktmodellen maar ook het kopi</a:t>
            </a:r>
            <a:r>
              <a:rPr lang="nl-NL" sz="1400" dirty="0">
                <a:latin typeface="Times New Roman" pitchFamily="18" charset="0"/>
              </a:rPr>
              <a:t>ë</a:t>
            </a:r>
            <a:r>
              <a:rPr lang="nl-NL" sz="1400" dirty="0"/>
              <a:t>ren van het werk van de meester. Iedere leerling heeft een eigen </a:t>
            </a:r>
            <a:r>
              <a:rPr lang="nl-NL" sz="1400" dirty="0">
                <a:latin typeface="Times New Roman" pitchFamily="18" charset="0"/>
              </a:rPr>
              <a:t>‘</a:t>
            </a:r>
            <a:r>
              <a:rPr lang="nl-NL" sz="1400" dirty="0"/>
              <a:t>hok</a:t>
            </a:r>
            <a:r>
              <a:rPr lang="nl-NL" sz="1400" dirty="0">
                <a:latin typeface="Times New Roman" pitchFamily="18" charset="0"/>
              </a:rPr>
              <a:t>’</a:t>
            </a:r>
            <a:r>
              <a:rPr lang="nl-NL" sz="1400" dirty="0"/>
              <a:t>, waar hij in afzondering kan werken. Carel Fabritius, Govert Flinck en Ferdinand Bol behoren tot zijn bekendste leerlingen. Rembrandt geeft ook veel  (geleend) geld uit voor zijn verzameling kunst en curiosa. Dit en zijn onwil zich aan de markt aan te passen leidt tot zijn financiële ondergang.</a:t>
            </a:r>
          </a:p>
        </p:txBody>
      </p:sp>
      <p:pic>
        <p:nvPicPr>
          <p:cNvPr id="2054" name="Picture 6" descr="http://kunsthistoriened.files.wordpress.com/2014/02/fabritius-vin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4566" y="2746072"/>
            <a:ext cx="2321745" cy="3407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23812"/>
            <a:ext cx="9144000" cy="585787"/>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6" name="Rechthoek 5"/>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32770" name="Picture 9" descr="C:\Users\John\Pictures\Bespiegeling\H7Burger\rembrandtNachtwacht.jpg">
            <a:hlinkClick r:id="rId2"/>
          </p:cNvPr>
          <p:cNvPicPr>
            <a:picLocks noChangeAspect="1" noChangeArrowheads="1"/>
          </p:cNvPicPr>
          <p:nvPr/>
        </p:nvPicPr>
        <p:blipFill>
          <a:blip r:embed="rId3" cstate="print"/>
          <a:srcRect/>
          <a:stretch>
            <a:fillRect/>
          </a:stretch>
        </p:blipFill>
        <p:spPr bwMode="auto">
          <a:xfrm>
            <a:off x="457200" y="1588"/>
            <a:ext cx="8229600" cy="6856412"/>
          </a:xfrm>
          <a:prstGeom prst="rect">
            <a:avLst/>
          </a:prstGeom>
          <a:noFill/>
          <a:ln w="9525">
            <a:noFill/>
            <a:miter lim="800000"/>
            <a:headEnd/>
            <a:tailEnd/>
          </a:ln>
        </p:spPr>
      </p:pic>
      <p:sp>
        <p:nvSpPr>
          <p:cNvPr id="32771" name="Rectangle 2"/>
          <p:cNvSpPr>
            <a:spLocks noGrp="1" noChangeArrowheads="1"/>
          </p:cNvSpPr>
          <p:nvPr>
            <p:ph type="title"/>
          </p:nvPr>
        </p:nvSpPr>
        <p:spPr>
          <a:xfrm>
            <a:off x="152400" y="152400"/>
            <a:ext cx="8686800" cy="457200"/>
          </a:xfrm>
        </p:spPr>
        <p:txBody>
          <a:bodyPr/>
          <a:lstStyle/>
          <a:p>
            <a:pPr algn="l" eaLnBrk="1" hangingPunct="1"/>
            <a:r>
              <a:rPr lang="nl-NL" sz="2800" dirty="0">
                <a:solidFill>
                  <a:srgbClr val="FF3300"/>
                </a:solidFill>
                <a:latin typeface="Arial Unicode MS" pitchFamily="34" charset="-128"/>
              </a:rPr>
              <a:t>Rembrandt van Rijn</a:t>
            </a:r>
          </a:p>
        </p:txBody>
      </p:sp>
      <p:sp>
        <p:nvSpPr>
          <p:cNvPr id="32772" name="Text Box 3"/>
          <p:cNvSpPr txBox="1">
            <a:spLocks noChangeArrowheads="1"/>
          </p:cNvSpPr>
          <p:nvPr/>
        </p:nvSpPr>
        <p:spPr bwMode="auto">
          <a:xfrm>
            <a:off x="3419872" y="253757"/>
            <a:ext cx="1616075" cy="336550"/>
          </a:xfrm>
          <a:prstGeom prst="rect">
            <a:avLst/>
          </a:prstGeom>
          <a:noFill/>
          <a:ln w="9525">
            <a:noFill/>
            <a:miter lim="800000"/>
            <a:headEnd/>
            <a:tailEnd/>
          </a:ln>
        </p:spPr>
        <p:txBody>
          <a:bodyPr wrap="none">
            <a:spAutoFit/>
          </a:bodyPr>
          <a:lstStyle/>
          <a:p>
            <a:r>
              <a:rPr lang="nl-NL" sz="1600" dirty="0">
                <a:solidFill>
                  <a:srgbClr val="FFFF00"/>
                </a:solidFill>
              </a:rPr>
              <a:t>‘de Nachtwacht’</a:t>
            </a:r>
          </a:p>
        </p:txBody>
      </p:sp>
      <p:sp>
        <p:nvSpPr>
          <p:cNvPr id="32773" name="Text Box 8"/>
          <p:cNvSpPr txBox="1">
            <a:spLocks noChangeArrowheads="1"/>
          </p:cNvSpPr>
          <p:nvPr/>
        </p:nvSpPr>
        <p:spPr bwMode="auto">
          <a:xfrm>
            <a:off x="503424" y="565150"/>
            <a:ext cx="8137152" cy="677108"/>
          </a:xfrm>
          <a:prstGeom prst="rect">
            <a:avLst/>
          </a:prstGeom>
          <a:noFill/>
          <a:ln w="9525">
            <a:noFill/>
            <a:miter lim="800000"/>
            <a:headEnd/>
            <a:tailEnd/>
          </a:ln>
        </p:spPr>
        <p:txBody>
          <a:bodyPr wrap="square">
            <a:spAutoFit/>
          </a:bodyPr>
          <a:lstStyle/>
          <a:p>
            <a:r>
              <a:rPr lang="nl-NL" sz="1400" dirty="0"/>
              <a:t>‘Het korporaalschap van kapitein Frans Banning Cocq’ 1642. </a:t>
            </a:r>
            <a:r>
              <a:rPr lang="nl-NL" sz="1200" dirty="0"/>
              <a:t>Het doek werd door het schuttersgilde (na de Spaanse overheersing nu weinig meer dan een gezelligheidsvereniging) als groepsportret besteld. De compagnie komt uit de Doelen, hun hoofdkwartier, voor een officiële parade.</a:t>
            </a:r>
          </a:p>
        </p:txBody>
      </p:sp>
      <p:sp>
        <p:nvSpPr>
          <p:cNvPr id="7" name="Tekstvak 6"/>
          <p:cNvSpPr txBox="1"/>
          <p:nvPr/>
        </p:nvSpPr>
        <p:spPr>
          <a:xfrm>
            <a:off x="611560" y="1772816"/>
            <a:ext cx="625492" cy="215444"/>
          </a:xfrm>
          <a:prstGeom prst="rect">
            <a:avLst/>
          </a:prstGeom>
          <a:solidFill>
            <a:srgbClr val="FFC000"/>
          </a:solidFill>
        </p:spPr>
        <p:txBody>
          <a:bodyPr wrap="none" rtlCol="0">
            <a:spAutoFit/>
          </a:bodyPr>
          <a:lstStyle/>
          <a:p>
            <a:r>
              <a:rPr lang="nl-NL" sz="800" dirty="0">
                <a:solidFill>
                  <a:schemeClr val="tx1"/>
                </a:solidFill>
              </a:rPr>
              <a:t>Fragment</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23813" y="0"/>
            <a:ext cx="9120187" cy="76200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33794" name="Rectangle 3"/>
          <p:cNvSpPr>
            <a:spLocks noGrp="1" noChangeArrowheads="1"/>
          </p:cNvSpPr>
          <p:nvPr>
            <p:ph type="title"/>
          </p:nvPr>
        </p:nvSpPr>
        <p:spPr>
          <a:xfrm>
            <a:off x="152400" y="152400"/>
            <a:ext cx="8686800" cy="457200"/>
          </a:xfrm>
        </p:spPr>
        <p:txBody>
          <a:bodyPr/>
          <a:lstStyle/>
          <a:p>
            <a:pPr eaLnBrk="1" hangingPunct="1"/>
            <a:r>
              <a:rPr lang="nl-NL" sz="3600" dirty="0">
                <a:solidFill>
                  <a:srgbClr val="FF3300"/>
                </a:solidFill>
                <a:latin typeface="Arial Unicode MS" pitchFamily="34" charset="-128"/>
              </a:rPr>
              <a:t>Samenvatting</a:t>
            </a:r>
          </a:p>
        </p:txBody>
      </p:sp>
      <p:sp>
        <p:nvSpPr>
          <p:cNvPr id="33795" name="Text Box 6"/>
          <p:cNvSpPr txBox="1">
            <a:spLocks noChangeArrowheads="1"/>
          </p:cNvSpPr>
          <p:nvPr/>
        </p:nvSpPr>
        <p:spPr bwMode="auto">
          <a:xfrm>
            <a:off x="933432" y="858838"/>
            <a:ext cx="7029488" cy="3970318"/>
          </a:xfrm>
          <a:prstGeom prst="rect">
            <a:avLst/>
          </a:prstGeom>
          <a:noFill/>
          <a:ln w="9525">
            <a:noFill/>
            <a:miter lim="800000"/>
            <a:headEnd/>
            <a:tailEnd/>
          </a:ln>
        </p:spPr>
        <p:txBody>
          <a:bodyPr wrap="none">
            <a:spAutoFit/>
          </a:bodyPr>
          <a:lstStyle/>
          <a:p>
            <a:pPr algn="ctr"/>
            <a:r>
              <a:rPr lang="nl-NL" sz="1400" dirty="0"/>
              <a:t>* Eind 16e. E. verliest de katholieke kerk steeds meer terrein, opkomst protestantisme.</a:t>
            </a:r>
            <a:br>
              <a:rPr lang="nl-NL" sz="1400" dirty="0"/>
            </a:br>
            <a:r>
              <a:rPr lang="nl-NL" sz="1400" dirty="0"/>
              <a:t>* Na de strijd met Spanje opsplitsing van de Noordelijke- en Zuidelijke Nederlanden.</a:t>
            </a:r>
            <a:br>
              <a:rPr lang="nl-NL" sz="1400" dirty="0"/>
            </a:br>
            <a:r>
              <a:rPr lang="nl-NL" sz="1400" dirty="0"/>
              <a:t>* Rijke kooplieden, ambachtslieden en intellectuelen vluchten naar het noorden.</a:t>
            </a:r>
            <a:br>
              <a:rPr lang="nl-NL" sz="1400" dirty="0"/>
            </a:br>
            <a:r>
              <a:rPr lang="nl-NL" sz="1400" dirty="0"/>
              <a:t>* Noordelijke Nederlanden vormen een burgerlijke republiek.</a:t>
            </a:r>
            <a:br>
              <a:rPr lang="nl-NL" sz="1400" dirty="0"/>
            </a:br>
            <a:r>
              <a:rPr lang="nl-NL" sz="1400" dirty="0"/>
              <a:t>* Voor het eerst in Europa is de burger aan de macht.</a:t>
            </a:r>
            <a:br>
              <a:rPr lang="nl-NL" sz="1400" dirty="0"/>
            </a:br>
            <a:r>
              <a:rPr lang="nl-NL" sz="1400" dirty="0"/>
              <a:t>* Welvaart stijgt explosief.</a:t>
            </a:r>
            <a:br>
              <a:rPr lang="nl-NL" sz="1400" dirty="0"/>
            </a:br>
            <a:r>
              <a:rPr lang="nl-NL" sz="1400" dirty="0"/>
              <a:t> * Aanleg van verzamelingen.</a:t>
            </a:r>
            <a:br>
              <a:rPr lang="nl-NL" sz="1400" dirty="0"/>
            </a:br>
            <a:r>
              <a:rPr lang="nl-NL" sz="1400" dirty="0"/>
              <a:t>* Kunstproductie en kunsthandel neemt een enorme vlucht.</a:t>
            </a:r>
            <a:br>
              <a:rPr lang="nl-NL" sz="1400" dirty="0"/>
            </a:br>
            <a:r>
              <a:rPr lang="nl-NL" sz="1400" dirty="0"/>
              <a:t>* Smaak van de burger bepaalt de onderwerpen.</a:t>
            </a:r>
            <a:br>
              <a:rPr lang="nl-NL" sz="1400" dirty="0"/>
            </a:br>
            <a:r>
              <a:rPr lang="nl-NL" sz="1400" dirty="0"/>
              <a:t>* Steden en burgers willen pronken met hun macht en welvaart.</a:t>
            </a:r>
            <a:br>
              <a:rPr lang="nl-NL" sz="1400" dirty="0"/>
            </a:br>
            <a:r>
              <a:rPr lang="nl-NL" sz="1400" dirty="0"/>
              <a:t>* Amsterdam bouwt een nieuw stadhuis.</a:t>
            </a:r>
            <a:br>
              <a:rPr lang="nl-NL" sz="1400" dirty="0"/>
            </a:br>
            <a:r>
              <a:rPr lang="nl-NL" sz="1400" dirty="0"/>
              <a:t>* Door de overdaad en luxe klinkt de roep tot deugd en matigheid.</a:t>
            </a:r>
            <a:br>
              <a:rPr lang="nl-NL" sz="1400" dirty="0"/>
            </a:br>
            <a:r>
              <a:rPr lang="nl-NL" sz="1400" dirty="0"/>
              <a:t>* Steden verzorgen openbare orgel en beiaardconcerten.</a:t>
            </a:r>
            <a:br>
              <a:rPr lang="nl-NL" sz="1400" dirty="0"/>
            </a:br>
            <a:r>
              <a:rPr lang="nl-NL" sz="1400" dirty="0"/>
              <a:t>* Thuis wordt veel gemusiceerd en gezongen.</a:t>
            </a:r>
            <a:br>
              <a:rPr lang="nl-NL" sz="1400" dirty="0"/>
            </a:br>
            <a:r>
              <a:rPr lang="nl-NL" sz="1400" dirty="0"/>
              <a:t>* Eerste Nederlandse schouwburg in Amsterdam.</a:t>
            </a:r>
            <a:br>
              <a:rPr lang="nl-NL" sz="1400" dirty="0"/>
            </a:br>
            <a:r>
              <a:rPr lang="nl-NL" sz="1400" dirty="0"/>
              <a:t>* Het toneel wordt professioneel.</a:t>
            </a:r>
            <a:br>
              <a:rPr lang="nl-NL" sz="1400" dirty="0"/>
            </a:br>
            <a:r>
              <a:rPr lang="nl-NL" sz="1400" dirty="0"/>
              <a:t>* De republiek is een zeventiende-eeuws consumentenparadijs.</a:t>
            </a:r>
            <a:br>
              <a:rPr lang="nl-NL" sz="1400" dirty="0"/>
            </a:br>
            <a:r>
              <a:rPr lang="nl-NL" sz="1400" dirty="0"/>
              <a:t>* De kunst biedt plaatjes van alledag of zoekt aansluiting bij de klassieken en barok.</a:t>
            </a:r>
          </a:p>
        </p:txBody>
      </p:sp>
      <p:pic>
        <p:nvPicPr>
          <p:cNvPr id="33796" name="Picture 7" descr="C:\Users\John\Pictures\Bespiegeling\H7Burger\Delfts.jpg"/>
          <p:cNvPicPr>
            <a:picLocks noChangeAspect="1" noChangeArrowheads="1"/>
          </p:cNvPicPr>
          <p:nvPr/>
        </p:nvPicPr>
        <p:blipFill>
          <a:blip r:embed="rId2" cstate="print"/>
          <a:srcRect/>
          <a:stretch>
            <a:fillRect/>
          </a:stretch>
        </p:blipFill>
        <p:spPr bwMode="auto">
          <a:xfrm>
            <a:off x="7659688" y="4846638"/>
            <a:ext cx="1484312" cy="2011362"/>
          </a:xfrm>
          <a:prstGeom prst="rect">
            <a:avLst/>
          </a:prstGeom>
          <a:noFill/>
          <a:ln w="9525">
            <a:noFill/>
            <a:miter lim="800000"/>
            <a:headEnd/>
            <a:tailEnd/>
          </a:ln>
        </p:spPr>
      </p:pic>
      <p:pic>
        <p:nvPicPr>
          <p:cNvPr id="33797" name="Picture 8" descr="C:\Users\John\Pictures\Bespiegeling\H7Burger\FransHalsVrolijke drinker.jpg"/>
          <p:cNvPicPr>
            <a:picLocks noChangeAspect="1" noChangeArrowheads="1"/>
          </p:cNvPicPr>
          <p:nvPr/>
        </p:nvPicPr>
        <p:blipFill>
          <a:blip r:embed="rId3" cstate="print"/>
          <a:srcRect/>
          <a:stretch>
            <a:fillRect/>
          </a:stretch>
        </p:blipFill>
        <p:spPr bwMode="auto">
          <a:xfrm>
            <a:off x="0" y="4876800"/>
            <a:ext cx="1660525" cy="1981200"/>
          </a:xfrm>
          <a:prstGeom prst="rect">
            <a:avLst/>
          </a:prstGeom>
          <a:noFill/>
          <a:ln w="9525">
            <a:noFill/>
            <a:miter lim="800000"/>
            <a:headEnd/>
            <a:tailEnd/>
          </a:ln>
        </p:spPr>
      </p:pic>
      <p:pic>
        <p:nvPicPr>
          <p:cNvPr id="33798" name="Picture 9" descr="C:\Users\John\Pictures\Bespiegeling\H7Burger\holland_voc_schip.jpg"/>
          <p:cNvPicPr>
            <a:picLocks noChangeAspect="1" noChangeArrowheads="1"/>
          </p:cNvPicPr>
          <p:nvPr/>
        </p:nvPicPr>
        <p:blipFill>
          <a:blip r:embed="rId4" cstate="print"/>
          <a:srcRect/>
          <a:stretch>
            <a:fillRect/>
          </a:stretch>
        </p:blipFill>
        <p:spPr bwMode="auto">
          <a:xfrm>
            <a:off x="4038600" y="4876800"/>
            <a:ext cx="1404938" cy="1981200"/>
          </a:xfrm>
          <a:prstGeom prst="rect">
            <a:avLst/>
          </a:prstGeom>
          <a:noFill/>
          <a:ln w="9525">
            <a:noFill/>
            <a:miter lim="800000"/>
            <a:headEnd/>
            <a:tailEnd/>
          </a:ln>
        </p:spPr>
      </p:pic>
      <p:pic>
        <p:nvPicPr>
          <p:cNvPr id="33799" name="Picture 10" descr="C:\Users\John\Pictures\Bespiegeling\H7Burger\kunstkamer.jpg"/>
          <p:cNvPicPr>
            <a:picLocks noChangeAspect="1" noChangeArrowheads="1"/>
          </p:cNvPicPr>
          <p:nvPr/>
        </p:nvPicPr>
        <p:blipFill>
          <a:blip r:embed="rId5" cstate="print"/>
          <a:srcRect/>
          <a:stretch>
            <a:fillRect/>
          </a:stretch>
        </p:blipFill>
        <p:spPr bwMode="auto">
          <a:xfrm>
            <a:off x="1676400" y="4876800"/>
            <a:ext cx="2362200" cy="1663700"/>
          </a:xfrm>
          <a:prstGeom prst="rect">
            <a:avLst/>
          </a:prstGeom>
          <a:noFill/>
          <a:ln w="9525">
            <a:noFill/>
            <a:miter lim="800000"/>
            <a:headEnd/>
            <a:tailEnd/>
          </a:ln>
        </p:spPr>
      </p:pic>
      <p:pic>
        <p:nvPicPr>
          <p:cNvPr id="33800" name="Picture 11" descr="C:\Users\John\Pictures\Bespiegeling\H7Burger\paleis_dam.jpg"/>
          <p:cNvPicPr>
            <a:picLocks noChangeAspect="1" noChangeArrowheads="1"/>
          </p:cNvPicPr>
          <p:nvPr/>
        </p:nvPicPr>
        <p:blipFill>
          <a:blip r:embed="rId6" cstate="print"/>
          <a:srcRect/>
          <a:stretch>
            <a:fillRect/>
          </a:stretch>
        </p:blipFill>
        <p:spPr bwMode="auto">
          <a:xfrm>
            <a:off x="5410200" y="4876800"/>
            <a:ext cx="2209800" cy="16573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p:cNvSpPr/>
          <p:nvPr/>
        </p:nvSpPr>
        <p:spPr bwMode="auto">
          <a:xfrm>
            <a:off x="0" y="2058"/>
            <a:ext cx="9128124" cy="61863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5653006"/>
            <a:ext cx="9144000" cy="120499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3075" name="Rectangle 2051"/>
          <p:cNvSpPr>
            <a:spLocks noGrp="1" noChangeArrowheads="1"/>
          </p:cNvSpPr>
          <p:nvPr>
            <p:ph type="title"/>
          </p:nvPr>
        </p:nvSpPr>
        <p:spPr>
          <a:xfrm>
            <a:off x="107504" y="93581"/>
            <a:ext cx="8686800" cy="457200"/>
          </a:xfrm>
        </p:spPr>
        <p:txBody>
          <a:bodyPr/>
          <a:lstStyle/>
          <a:p>
            <a:pPr algn="l" eaLnBrk="1" hangingPunct="1"/>
            <a:r>
              <a:rPr lang="nl-NL" sz="3600" dirty="0">
                <a:solidFill>
                  <a:srgbClr val="FF33CC"/>
                </a:solidFill>
                <a:latin typeface="Arial Unicode MS" pitchFamily="34" charset="-128"/>
              </a:rPr>
              <a:t>Kunst voor de burger:</a:t>
            </a:r>
          </a:p>
        </p:txBody>
      </p:sp>
      <p:sp>
        <p:nvSpPr>
          <p:cNvPr id="4" name="Tekstvak 3"/>
          <p:cNvSpPr txBox="1"/>
          <p:nvPr/>
        </p:nvSpPr>
        <p:spPr>
          <a:xfrm>
            <a:off x="4714940" y="77219"/>
            <a:ext cx="3344185" cy="584775"/>
          </a:xfrm>
          <a:prstGeom prst="rect">
            <a:avLst/>
          </a:prstGeom>
          <a:noFill/>
        </p:spPr>
        <p:txBody>
          <a:bodyPr wrap="none" rtlCol="0">
            <a:spAutoFit/>
          </a:bodyPr>
          <a:lstStyle/>
          <a:p>
            <a:r>
              <a:rPr lang="nl-NL" b="1" dirty="0">
                <a:solidFill>
                  <a:srgbClr val="FF0000"/>
                </a:solidFill>
              </a:rPr>
              <a:t>Vraag en aanbod</a:t>
            </a:r>
            <a:endParaRPr lang="nl-NL" dirty="0">
              <a:solidFill>
                <a:srgbClr val="FF0000"/>
              </a:solidFill>
            </a:endParaRPr>
          </a:p>
        </p:txBody>
      </p:sp>
      <p:sp>
        <p:nvSpPr>
          <p:cNvPr id="8" name="Tekstvak 7"/>
          <p:cNvSpPr txBox="1"/>
          <p:nvPr/>
        </p:nvSpPr>
        <p:spPr>
          <a:xfrm>
            <a:off x="154396" y="678356"/>
            <a:ext cx="4607436" cy="5047536"/>
          </a:xfrm>
          <a:prstGeom prst="rect">
            <a:avLst/>
          </a:prstGeom>
          <a:noFill/>
        </p:spPr>
        <p:txBody>
          <a:bodyPr wrap="square" rtlCol="0">
            <a:spAutoFit/>
          </a:bodyPr>
          <a:lstStyle/>
          <a:p>
            <a:r>
              <a:rPr lang="nl-NL" sz="1400" dirty="0"/>
              <a:t>De Verenigde Republiek (het enige land waar vrijheid van denken heerst!) was een natie van kooplieden, boeren en zeevaarders en het ‘(tolerante) hervormde geloof was de officiële godsdienst; de Nederlandse kunstenaars konden dus niet rekenen op belangrijke opdrachten van staat (de adel was met de Spanjaarden verdwenen) en kerk zoals in de katholieke wereld. Dit werd maar ten dele overgenomen door opdrachten van stadsbesturen en andere openbare lichamen zodat de </a:t>
            </a:r>
            <a:r>
              <a:rPr lang="nl-NL" sz="1400" b="1" dirty="0"/>
              <a:t>particuliere verzamelaar </a:t>
            </a:r>
            <a:r>
              <a:rPr lang="nl-NL" sz="1400" dirty="0"/>
              <a:t>– voor het eerst in de kunstgeschiedenis – de voornaamste inkomstenbron van de schilder werd. De schilderijenhonger van het publiek was onverzadigbaar. Veel kunstenaars werkten ‘voor de markt’, en wachtten geen opdrachten van individuele verzamelaars </a:t>
            </a:r>
            <a:r>
              <a:rPr lang="nl-NL" sz="1400" dirty="0">
                <a:sym typeface="Wingdings" panose="05000000000000000000" pitchFamily="2" charset="2"/>
              </a:rPr>
              <a:t> </a:t>
            </a:r>
            <a:r>
              <a:rPr lang="nl-NL" sz="1400" dirty="0">
                <a:solidFill>
                  <a:srgbClr val="FFFF00"/>
                </a:solidFill>
                <a:sym typeface="Wingdings" panose="05000000000000000000" pitchFamily="2" charset="2"/>
              </a:rPr>
              <a:t>scheiding van kunstenaar en opdrachtgever. </a:t>
            </a:r>
            <a:br>
              <a:rPr lang="nl-NL" sz="1400" dirty="0">
                <a:sym typeface="Wingdings" panose="05000000000000000000" pitchFamily="2" charset="2"/>
              </a:rPr>
            </a:br>
            <a:r>
              <a:rPr lang="nl-NL" sz="1400" dirty="0">
                <a:sym typeface="Wingdings" panose="05000000000000000000" pitchFamily="2" charset="2"/>
              </a:rPr>
              <a:t>De wereldlijke schilderkunst bloeide als nooit tevoren en nergens anders.</a:t>
            </a:r>
            <a:r>
              <a:rPr lang="nl-NL" sz="1400" dirty="0"/>
              <a:t> Schilderijen – en dan met name de </a:t>
            </a:r>
            <a:r>
              <a:rPr lang="nl-NL" sz="1400" b="1" dirty="0"/>
              <a:t>ezelschilderijen</a:t>
            </a:r>
            <a:r>
              <a:rPr lang="nl-NL" sz="1400" dirty="0"/>
              <a:t>- zijn een handelsartikel waarvoor de </a:t>
            </a:r>
            <a:r>
              <a:rPr lang="nl-NL" sz="1400" b="1" dirty="0"/>
              <a:t>wet van vraag en aanbod </a:t>
            </a:r>
            <a:r>
              <a:rPr lang="nl-NL" sz="1400" dirty="0"/>
              <a:t>gold. Er was weinig of geen vraag naar altaarstukken of andere religieuze schilderingen op groot formaat, en evenmin naar grandioze architectuur of sculptuur.</a:t>
            </a:r>
          </a:p>
        </p:txBody>
      </p:sp>
      <p:pic>
        <p:nvPicPr>
          <p:cNvPr id="1026" name="Picture 2" descr="http://www.myartprints.com/kunst/rachel_ruysch/bal77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941" y="678403"/>
            <a:ext cx="4260068" cy="5514491"/>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2056"/>
          <p:cNvSpPr txBox="1">
            <a:spLocks noChangeArrowheads="1"/>
          </p:cNvSpPr>
          <p:nvPr/>
        </p:nvSpPr>
        <p:spPr bwMode="auto">
          <a:xfrm>
            <a:off x="4699065" y="5968780"/>
            <a:ext cx="4429059" cy="646331"/>
          </a:xfrm>
          <a:prstGeom prst="rect">
            <a:avLst/>
          </a:prstGeom>
          <a:noFill/>
          <a:ln w="9525">
            <a:noFill/>
            <a:miter lim="800000"/>
            <a:headEnd/>
            <a:tailEnd/>
          </a:ln>
        </p:spPr>
        <p:txBody>
          <a:bodyPr wrap="square">
            <a:spAutoFit/>
          </a:bodyPr>
          <a:lstStyle/>
          <a:p>
            <a:r>
              <a:rPr lang="nl-NL" sz="1200" dirty="0"/>
              <a:t>Bloemen in een vaas.1698 Rachel Ruysch, de eerste vrouw die erin slaagde als kunstenaar internationale faam te verwerven. </a:t>
            </a:r>
          </a:p>
        </p:txBody>
      </p:sp>
      <p:sp>
        <p:nvSpPr>
          <p:cNvPr id="10" name="Tekstvak 9"/>
          <p:cNvSpPr txBox="1"/>
          <p:nvPr/>
        </p:nvSpPr>
        <p:spPr>
          <a:xfrm>
            <a:off x="154396" y="5869728"/>
            <a:ext cx="2741272" cy="646331"/>
          </a:xfrm>
          <a:prstGeom prst="rect">
            <a:avLst/>
          </a:prstGeom>
          <a:noFill/>
        </p:spPr>
        <p:txBody>
          <a:bodyPr wrap="square" rtlCol="0">
            <a:spAutoFit/>
          </a:bodyPr>
          <a:lstStyle/>
          <a:p>
            <a:r>
              <a:rPr lang="nl-NL" sz="1200" dirty="0"/>
              <a:t>Massaproductie: alleen al 1,3 miljoen schilderijen tussen 1640 en 1660</a:t>
            </a:r>
          </a:p>
          <a:p>
            <a:endParaRPr lang="nl-NL" sz="1200" dirty="0"/>
          </a:p>
        </p:txBody>
      </p:sp>
    </p:spTree>
    <p:extLst>
      <p:ext uri="{BB962C8B-B14F-4D97-AF65-F5344CB8AC3E}">
        <p14:creationId xmlns:p14="http://schemas.microsoft.com/office/powerpoint/2010/main" val="2880016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ile:Honthorst, Gerard van - The Dentist - 16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7" y="768906"/>
            <a:ext cx="5442295" cy="3659944"/>
          </a:xfrm>
          <a:prstGeom prst="rect">
            <a:avLst/>
          </a:prstGeom>
          <a:noFill/>
          <a:extLst>
            <a:ext uri="{909E8E84-426E-40DD-AFC4-6F175D3DCCD1}">
              <a14:hiddenFill xmlns:a14="http://schemas.microsoft.com/office/drawing/2010/main">
                <a:solidFill>
                  <a:srgbClr val="FFFFFF"/>
                </a:solidFill>
              </a14:hiddenFill>
            </a:ext>
          </a:extLst>
        </p:spPr>
      </p:pic>
      <p:sp>
        <p:nvSpPr>
          <p:cNvPr id="23" name="Rechthoek 22"/>
          <p:cNvSpPr/>
          <p:nvPr/>
        </p:nvSpPr>
        <p:spPr bwMode="auto">
          <a:xfrm>
            <a:off x="0" y="2058"/>
            <a:ext cx="9128124" cy="61863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9" name="Rechthoek 8"/>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3075" name="Rectangle 2051"/>
          <p:cNvSpPr>
            <a:spLocks noGrp="1" noChangeArrowheads="1"/>
          </p:cNvSpPr>
          <p:nvPr>
            <p:ph type="title"/>
          </p:nvPr>
        </p:nvSpPr>
        <p:spPr>
          <a:xfrm>
            <a:off x="107504" y="93581"/>
            <a:ext cx="8686800" cy="457200"/>
          </a:xfrm>
        </p:spPr>
        <p:txBody>
          <a:bodyPr/>
          <a:lstStyle/>
          <a:p>
            <a:pPr algn="l" eaLnBrk="1" hangingPunct="1"/>
            <a:r>
              <a:rPr lang="nl-NL" sz="3600" dirty="0">
                <a:solidFill>
                  <a:srgbClr val="FF33CC"/>
                </a:solidFill>
                <a:latin typeface="Arial Unicode MS" pitchFamily="34" charset="-128"/>
              </a:rPr>
              <a:t>Kunst voor de burger:</a:t>
            </a:r>
          </a:p>
        </p:txBody>
      </p:sp>
      <p:sp>
        <p:nvSpPr>
          <p:cNvPr id="3080" name="Text Box 2056"/>
          <p:cNvSpPr txBox="1">
            <a:spLocks noChangeArrowheads="1"/>
          </p:cNvSpPr>
          <p:nvPr/>
        </p:nvSpPr>
        <p:spPr bwMode="auto">
          <a:xfrm>
            <a:off x="6179563" y="3995130"/>
            <a:ext cx="2706190" cy="246221"/>
          </a:xfrm>
          <a:prstGeom prst="rect">
            <a:avLst/>
          </a:prstGeom>
          <a:noFill/>
          <a:ln w="9525">
            <a:noFill/>
            <a:miter lim="800000"/>
            <a:headEnd/>
            <a:tailEnd/>
          </a:ln>
        </p:spPr>
        <p:txBody>
          <a:bodyPr wrap="none">
            <a:spAutoFit/>
          </a:bodyPr>
          <a:lstStyle/>
          <a:p>
            <a:r>
              <a:rPr lang="nl-NL" sz="1000" dirty="0"/>
              <a:t>Gerard van Honthorst, ‘Bij de tandarts’,1622 </a:t>
            </a:r>
          </a:p>
        </p:txBody>
      </p:sp>
      <p:sp>
        <p:nvSpPr>
          <p:cNvPr id="4" name="Tekstvak 3"/>
          <p:cNvSpPr txBox="1"/>
          <p:nvPr/>
        </p:nvSpPr>
        <p:spPr>
          <a:xfrm>
            <a:off x="4714940" y="77219"/>
            <a:ext cx="4046301" cy="584775"/>
          </a:xfrm>
          <a:prstGeom prst="rect">
            <a:avLst/>
          </a:prstGeom>
          <a:noFill/>
        </p:spPr>
        <p:txBody>
          <a:bodyPr wrap="none" rtlCol="0">
            <a:spAutoFit/>
          </a:bodyPr>
          <a:lstStyle/>
          <a:p>
            <a:r>
              <a:rPr lang="nl-NL" b="1" dirty="0">
                <a:solidFill>
                  <a:srgbClr val="FF0000"/>
                </a:solidFill>
              </a:rPr>
              <a:t>ter lering en vermaak</a:t>
            </a:r>
            <a:endParaRPr lang="nl-NL" dirty="0">
              <a:solidFill>
                <a:srgbClr val="FF0000"/>
              </a:solidFill>
            </a:endParaRPr>
          </a:p>
        </p:txBody>
      </p:sp>
      <p:pic>
        <p:nvPicPr>
          <p:cNvPr id="19" name="Picture 2" descr="http://arttattler.com/Images/Europe/Germany/Frankfurt/die%20Stadel/Caravaggio%20in%20Holland/Baburen_-Lockere-Gesellschaft_Mainz.jpg"/>
          <p:cNvPicPr>
            <a:picLocks noChangeAspect="1" noChangeArrowheads="1"/>
          </p:cNvPicPr>
          <p:nvPr/>
        </p:nvPicPr>
        <p:blipFill>
          <a:blip r:embed="rId3" cstate="print"/>
          <a:srcRect/>
          <a:stretch>
            <a:fillRect/>
          </a:stretch>
        </p:blipFill>
        <p:spPr bwMode="auto">
          <a:xfrm>
            <a:off x="1896768" y="2463649"/>
            <a:ext cx="2881369" cy="1920912"/>
          </a:xfrm>
          <a:prstGeom prst="rect">
            <a:avLst/>
          </a:prstGeom>
          <a:noFill/>
        </p:spPr>
      </p:pic>
      <p:sp>
        <p:nvSpPr>
          <p:cNvPr id="3" name="Tekstvak 2"/>
          <p:cNvSpPr txBox="1"/>
          <p:nvPr/>
        </p:nvSpPr>
        <p:spPr>
          <a:xfrm>
            <a:off x="162220" y="658956"/>
            <a:ext cx="6167740" cy="3693319"/>
          </a:xfrm>
          <a:prstGeom prst="rect">
            <a:avLst/>
          </a:prstGeom>
          <a:noFill/>
        </p:spPr>
        <p:txBody>
          <a:bodyPr wrap="square" rtlCol="0">
            <a:spAutoFit/>
          </a:bodyPr>
          <a:lstStyle/>
          <a:p>
            <a:pPr marL="0" lvl="1"/>
            <a:r>
              <a:rPr lang="nl-NL" sz="1800" b="1" dirty="0"/>
              <a:t>Moraal</a:t>
            </a:r>
            <a:r>
              <a:rPr lang="nl-NL" sz="1800" dirty="0"/>
              <a:t> kunst Gouden Eeuw: ‘ter leringhe ende vermaeck’ </a:t>
            </a:r>
            <a:br>
              <a:rPr lang="nl-NL" sz="1800" dirty="0"/>
            </a:br>
            <a:r>
              <a:rPr lang="nl-NL" sz="1800" dirty="0"/>
              <a:t>een dubbele moraal: afkeuring en plezier.</a:t>
            </a:r>
          </a:p>
          <a:p>
            <a:br>
              <a:rPr lang="nl-NL" sz="1800" dirty="0"/>
            </a:br>
            <a:r>
              <a:rPr lang="nl-NL" sz="1800" dirty="0"/>
              <a:t>Voor het volk: </a:t>
            </a:r>
            <a:br>
              <a:rPr lang="nl-NL" sz="1800" dirty="0"/>
            </a:br>
            <a:r>
              <a:rPr lang="nl-NL" sz="1600" dirty="0"/>
              <a:t>* Opvoeden</a:t>
            </a:r>
            <a:br>
              <a:rPr lang="nl-NL" sz="1600" dirty="0"/>
            </a:br>
            <a:r>
              <a:rPr lang="nl-NL" sz="1600" dirty="0"/>
              <a:t>* Spiegel voorhouden</a:t>
            </a:r>
            <a:br>
              <a:rPr lang="nl-NL" sz="1600" dirty="0"/>
            </a:br>
            <a:r>
              <a:rPr lang="nl-NL" sz="1600" dirty="0"/>
              <a:t>* Onderwijzen</a:t>
            </a:r>
            <a:br>
              <a:rPr lang="nl-NL" sz="1600" dirty="0"/>
            </a:br>
            <a:r>
              <a:rPr lang="nl-NL" sz="1600" dirty="0"/>
              <a:t>* Vermaken</a:t>
            </a:r>
            <a:br>
              <a:rPr lang="nl-NL" sz="1600" dirty="0"/>
            </a:br>
            <a:br>
              <a:rPr lang="nl-NL" sz="1600" dirty="0"/>
            </a:br>
            <a:r>
              <a:rPr lang="nl-NL" sz="1800" dirty="0"/>
              <a:t>Vermakelijk is:</a:t>
            </a:r>
            <a:br>
              <a:rPr lang="nl-NL" sz="1800" dirty="0"/>
            </a:br>
            <a:r>
              <a:rPr lang="nl-NL" sz="1800" dirty="0"/>
              <a:t>* </a:t>
            </a:r>
            <a:r>
              <a:rPr lang="nl-NL" sz="1600" dirty="0"/>
              <a:t>het Boertighe</a:t>
            </a:r>
            <a:br>
              <a:rPr lang="nl-NL" sz="1600" dirty="0"/>
            </a:br>
            <a:r>
              <a:rPr lang="nl-NL" sz="1600" dirty="0"/>
              <a:t>* het Komische</a:t>
            </a:r>
            <a:br>
              <a:rPr lang="nl-NL" sz="1600" dirty="0"/>
            </a:br>
            <a:r>
              <a:rPr lang="nl-NL" sz="1600" dirty="0"/>
              <a:t>* het Belachelijke</a:t>
            </a:r>
          </a:p>
          <a:p>
            <a:endParaRPr lang="nl-NL" sz="1400" dirty="0"/>
          </a:p>
        </p:txBody>
      </p:sp>
      <p:pic>
        <p:nvPicPr>
          <p:cNvPr id="3082" name="Picture 10" descr="http://www.literatuurgeschiedenis.nl/afbgroot/lg_6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220" y="4452409"/>
            <a:ext cx="2951268" cy="201079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3113488" y="4673390"/>
            <a:ext cx="3785950" cy="1446550"/>
          </a:xfrm>
          <a:prstGeom prst="rect">
            <a:avLst/>
          </a:prstGeom>
          <a:noFill/>
        </p:spPr>
        <p:txBody>
          <a:bodyPr wrap="square" rtlCol="0">
            <a:spAutoFit/>
          </a:bodyPr>
          <a:lstStyle/>
          <a:p>
            <a:r>
              <a:rPr lang="nl-NL" sz="1100" dirty="0"/>
              <a:t>Cupido leert het spel dat Holland heeft gevonden,</a:t>
            </a:r>
            <a:br>
              <a:rPr lang="nl-NL" sz="1100" dirty="0"/>
            </a:br>
            <a:r>
              <a:rPr lang="nl-NL" sz="1100" dirty="0"/>
              <a:t>Hij proeft te gaan op ’t ijs, hij heeft twee schaatsen aan.</a:t>
            </a:r>
            <a:br>
              <a:rPr lang="nl-NL" sz="1100" dirty="0"/>
            </a:br>
            <a:r>
              <a:rPr lang="nl-NL" sz="1100" dirty="0"/>
              <a:t>Hij heeft twee ijzers scherp aan zijne voet gebonden,</a:t>
            </a:r>
            <a:br>
              <a:rPr lang="nl-NL" sz="1100" dirty="0"/>
            </a:br>
            <a:r>
              <a:rPr lang="nl-NL" sz="1100" dirty="0"/>
              <a:t>Daar mede dat hij meijnt, op ’t water vast te staan.</a:t>
            </a:r>
            <a:br>
              <a:rPr lang="nl-NL" sz="1100" dirty="0"/>
            </a:br>
            <a:r>
              <a:rPr lang="nl-NL" sz="1100" dirty="0"/>
              <a:t>Het ijs van zelfs is glad, de ijzers glad daartegen,</a:t>
            </a:r>
            <a:br>
              <a:rPr lang="nl-NL" sz="1100" dirty="0"/>
            </a:br>
            <a:r>
              <a:rPr lang="nl-NL" sz="1100" dirty="0"/>
              <a:t>men valt zeer lichtlijk daarop of ook daarin.</a:t>
            </a:r>
            <a:br>
              <a:rPr lang="nl-NL" sz="1100" dirty="0"/>
            </a:br>
            <a:r>
              <a:rPr lang="nl-NL" sz="1100" dirty="0"/>
              <a:t>Met vrijen gaat alzo: die niet en is te degen</a:t>
            </a:r>
            <a:br>
              <a:rPr lang="nl-NL" sz="1100" dirty="0"/>
            </a:br>
            <a:r>
              <a:rPr lang="nl-NL" sz="1100" dirty="0"/>
              <a:t>geslepen op het werk, die duizelt in de min.</a:t>
            </a:r>
          </a:p>
        </p:txBody>
      </p:sp>
      <p:sp>
        <p:nvSpPr>
          <p:cNvPr id="27" name="Text Box 2056"/>
          <p:cNvSpPr txBox="1">
            <a:spLocks noChangeArrowheads="1"/>
          </p:cNvSpPr>
          <p:nvPr/>
        </p:nvSpPr>
        <p:spPr bwMode="auto">
          <a:xfrm>
            <a:off x="283178" y="6423013"/>
            <a:ext cx="2427268" cy="246221"/>
          </a:xfrm>
          <a:prstGeom prst="rect">
            <a:avLst/>
          </a:prstGeom>
          <a:noFill/>
          <a:ln w="9525">
            <a:noFill/>
            <a:miter lim="800000"/>
            <a:headEnd/>
            <a:tailEnd/>
          </a:ln>
        </p:spPr>
        <p:txBody>
          <a:bodyPr wrap="none">
            <a:spAutoFit/>
          </a:bodyPr>
          <a:lstStyle/>
          <a:p>
            <a:r>
              <a:rPr lang="nl-NL" sz="1000" dirty="0"/>
              <a:t>Heinsius, ‘In lubrico’ (’Op glad ijs), 1622</a:t>
            </a:r>
          </a:p>
        </p:txBody>
      </p:sp>
      <p:pic>
        <p:nvPicPr>
          <p:cNvPr id="3084" name="Picture 12" descr="http://uploads3.wikiart.org/images/jan-steen/school-teach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7869" y="4336595"/>
            <a:ext cx="2318313" cy="23634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056"/>
          <p:cNvSpPr txBox="1">
            <a:spLocks noChangeArrowheads="1"/>
          </p:cNvSpPr>
          <p:nvPr/>
        </p:nvSpPr>
        <p:spPr bwMode="auto">
          <a:xfrm>
            <a:off x="4676694" y="6459353"/>
            <a:ext cx="2230098" cy="246221"/>
          </a:xfrm>
          <a:prstGeom prst="rect">
            <a:avLst/>
          </a:prstGeom>
          <a:noFill/>
          <a:ln w="9525">
            <a:noFill/>
            <a:miter lim="800000"/>
            <a:headEnd/>
            <a:tailEnd/>
          </a:ln>
        </p:spPr>
        <p:txBody>
          <a:bodyPr wrap="none">
            <a:spAutoFit/>
          </a:bodyPr>
          <a:lstStyle/>
          <a:p>
            <a:r>
              <a:rPr lang="nl-NL" sz="1000" dirty="0"/>
              <a:t>Jan Steen,’de Schoolmeester’,1668 </a:t>
            </a:r>
          </a:p>
        </p:txBody>
      </p:sp>
    </p:spTree>
    <p:extLst>
      <p:ext uri="{BB962C8B-B14F-4D97-AF65-F5344CB8AC3E}">
        <p14:creationId xmlns:p14="http://schemas.microsoft.com/office/powerpoint/2010/main" val="33531162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bwMode="auto">
          <a:xfrm>
            <a:off x="26838" y="0"/>
            <a:ext cx="9144000" cy="609600"/>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11" name="Rechthoek 10"/>
          <p:cNvSpPr/>
          <p:nvPr/>
        </p:nvSpPr>
        <p:spPr bwMode="auto">
          <a:xfrm>
            <a:off x="0" y="6093296"/>
            <a:ext cx="9144000" cy="76470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4098" name="Picture 23" descr="C:\Users\John\Pictures\Bespiegeling\H7Burger\FransHalsDoublePortraitOfIsaacMassa.jpg"/>
          <p:cNvPicPr>
            <a:picLocks noChangeAspect="1" noChangeArrowheads="1"/>
          </p:cNvPicPr>
          <p:nvPr/>
        </p:nvPicPr>
        <p:blipFill>
          <a:blip r:embed="rId2" cstate="print"/>
          <a:srcRect/>
          <a:stretch>
            <a:fillRect/>
          </a:stretch>
        </p:blipFill>
        <p:spPr bwMode="auto">
          <a:xfrm>
            <a:off x="0" y="2405063"/>
            <a:ext cx="5257800" cy="4452937"/>
          </a:xfrm>
          <a:prstGeom prst="rect">
            <a:avLst/>
          </a:prstGeom>
          <a:noFill/>
          <a:ln w="9525">
            <a:noFill/>
            <a:miter lim="800000"/>
            <a:headEnd/>
            <a:tailEnd/>
          </a:ln>
        </p:spPr>
      </p:pic>
      <p:pic>
        <p:nvPicPr>
          <p:cNvPr id="4099" name="Picture 17" descr="C:\Users\John\Pictures\Bespiegeling\H7Burger\Frans_Hals_Malle Babbe.jpg"/>
          <p:cNvPicPr>
            <a:picLocks noChangeAspect="1" noChangeArrowheads="1"/>
          </p:cNvPicPr>
          <p:nvPr/>
        </p:nvPicPr>
        <p:blipFill>
          <a:blip r:embed="rId3" cstate="print"/>
          <a:srcRect/>
          <a:stretch>
            <a:fillRect/>
          </a:stretch>
        </p:blipFill>
        <p:spPr bwMode="auto">
          <a:xfrm>
            <a:off x="5342731" y="4346957"/>
            <a:ext cx="1865312" cy="2209800"/>
          </a:xfrm>
          <a:prstGeom prst="rect">
            <a:avLst/>
          </a:prstGeom>
          <a:noFill/>
          <a:ln w="9525">
            <a:noFill/>
            <a:miter lim="800000"/>
            <a:headEnd/>
            <a:tailEnd/>
          </a:ln>
        </p:spPr>
      </p:pic>
      <p:sp>
        <p:nvSpPr>
          <p:cNvPr id="4100" name="Rectangle 2"/>
          <p:cNvSpPr>
            <a:spLocks noGrp="1" noChangeArrowheads="1"/>
          </p:cNvSpPr>
          <p:nvPr>
            <p:ph type="title"/>
          </p:nvPr>
        </p:nvSpPr>
        <p:spPr>
          <a:xfrm>
            <a:off x="26838" y="51531"/>
            <a:ext cx="9144000" cy="457200"/>
          </a:xfrm>
        </p:spPr>
        <p:txBody>
          <a:bodyPr/>
          <a:lstStyle/>
          <a:p>
            <a:pPr algn="l" eaLnBrk="1" hangingPunct="1"/>
            <a:r>
              <a:rPr lang="nl-NL" sz="3600" dirty="0">
                <a:solidFill>
                  <a:srgbClr val="FF33CC"/>
                </a:solidFill>
                <a:latin typeface="Arial Unicode MS" pitchFamily="34" charset="-128"/>
              </a:rPr>
              <a:t> </a:t>
            </a:r>
            <a:r>
              <a:rPr lang="nl-NL" sz="3600" dirty="0">
                <a:solidFill>
                  <a:srgbClr val="FF0000"/>
                </a:solidFill>
                <a:latin typeface="Arial Unicode MS" pitchFamily="34" charset="-128"/>
              </a:rPr>
              <a:t>Regenten en kooplui:</a:t>
            </a:r>
            <a:r>
              <a:rPr lang="nl-NL" dirty="0">
                <a:solidFill>
                  <a:srgbClr val="FF0000"/>
                </a:solidFill>
                <a:latin typeface="Arial Unicode MS" pitchFamily="34" charset="-128"/>
              </a:rPr>
              <a:t> </a:t>
            </a:r>
            <a:r>
              <a:rPr lang="nl-NL" sz="3600" dirty="0">
                <a:solidFill>
                  <a:schemeClr val="bg1"/>
                </a:solidFill>
                <a:latin typeface="Arial Unicode MS" pitchFamily="34" charset="-128"/>
              </a:rPr>
              <a:t>Frans Hals</a:t>
            </a:r>
          </a:p>
        </p:txBody>
      </p:sp>
      <p:sp>
        <p:nvSpPr>
          <p:cNvPr id="4101" name="Text Box 12"/>
          <p:cNvSpPr txBox="1">
            <a:spLocks noChangeArrowheads="1"/>
          </p:cNvSpPr>
          <p:nvPr/>
        </p:nvSpPr>
        <p:spPr bwMode="auto">
          <a:xfrm>
            <a:off x="5854140" y="6539872"/>
            <a:ext cx="893763" cy="246063"/>
          </a:xfrm>
          <a:prstGeom prst="rect">
            <a:avLst/>
          </a:prstGeom>
          <a:noFill/>
          <a:ln w="9525">
            <a:noFill/>
            <a:miter lim="800000"/>
            <a:headEnd/>
            <a:tailEnd/>
          </a:ln>
        </p:spPr>
        <p:txBody>
          <a:bodyPr wrap="none">
            <a:spAutoFit/>
          </a:bodyPr>
          <a:lstStyle/>
          <a:p>
            <a:r>
              <a:rPr lang="nl-NL" sz="1000" dirty="0"/>
              <a:t>Malle Babbe</a:t>
            </a:r>
          </a:p>
        </p:txBody>
      </p:sp>
      <p:pic>
        <p:nvPicPr>
          <p:cNvPr id="4102" name="Picture 14" descr="C:\Users\John\Pictures\Bespiegeling\H7Burger\Frans Hals Moeder en kind.jpg"/>
          <p:cNvPicPr>
            <a:picLocks noChangeAspect="1" noChangeArrowheads="1"/>
          </p:cNvPicPr>
          <p:nvPr/>
        </p:nvPicPr>
        <p:blipFill>
          <a:blip r:embed="rId4" cstate="print"/>
          <a:srcRect/>
          <a:stretch>
            <a:fillRect/>
          </a:stretch>
        </p:blipFill>
        <p:spPr bwMode="auto">
          <a:xfrm>
            <a:off x="6228184" y="683971"/>
            <a:ext cx="2787204" cy="3696184"/>
          </a:xfrm>
          <a:prstGeom prst="rect">
            <a:avLst/>
          </a:prstGeom>
          <a:noFill/>
          <a:ln w="9525">
            <a:noFill/>
            <a:miter lim="800000"/>
            <a:headEnd/>
            <a:tailEnd/>
          </a:ln>
        </p:spPr>
      </p:pic>
      <p:pic>
        <p:nvPicPr>
          <p:cNvPr id="4103" name="Picture 18" descr="C:\Users\John\Pictures\Bespiegeling\H7Burger\FransHalsVrolijke drinker.jpg"/>
          <p:cNvPicPr>
            <a:picLocks noChangeAspect="1" noChangeArrowheads="1"/>
          </p:cNvPicPr>
          <p:nvPr/>
        </p:nvPicPr>
        <p:blipFill>
          <a:blip r:embed="rId5" cstate="print"/>
          <a:srcRect/>
          <a:stretch>
            <a:fillRect/>
          </a:stretch>
        </p:blipFill>
        <p:spPr bwMode="auto">
          <a:xfrm>
            <a:off x="7271135" y="4360119"/>
            <a:ext cx="1851025" cy="2209800"/>
          </a:xfrm>
          <a:prstGeom prst="rect">
            <a:avLst/>
          </a:prstGeom>
          <a:noFill/>
          <a:ln w="9525">
            <a:noFill/>
            <a:miter lim="800000"/>
            <a:headEnd/>
            <a:tailEnd/>
          </a:ln>
        </p:spPr>
      </p:pic>
      <p:sp>
        <p:nvSpPr>
          <p:cNvPr id="4104" name="Text Box 19"/>
          <p:cNvSpPr txBox="1">
            <a:spLocks noChangeArrowheads="1"/>
          </p:cNvSpPr>
          <p:nvPr/>
        </p:nvSpPr>
        <p:spPr bwMode="auto">
          <a:xfrm>
            <a:off x="7769609" y="6539872"/>
            <a:ext cx="854075" cy="246063"/>
          </a:xfrm>
          <a:prstGeom prst="rect">
            <a:avLst/>
          </a:prstGeom>
          <a:noFill/>
          <a:ln w="9525">
            <a:noFill/>
            <a:miter lim="800000"/>
            <a:headEnd/>
            <a:tailEnd/>
          </a:ln>
        </p:spPr>
        <p:txBody>
          <a:bodyPr wrap="none">
            <a:spAutoFit/>
          </a:bodyPr>
          <a:lstStyle/>
          <a:p>
            <a:r>
              <a:rPr lang="nl-NL" sz="1000" dirty="0"/>
              <a:t>Drinkebroer</a:t>
            </a:r>
          </a:p>
        </p:txBody>
      </p:sp>
      <p:sp>
        <p:nvSpPr>
          <p:cNvPr id="4105" name="Text Box 20"/>
          <p:cNvSpPr txBox="1">
            <a:spLocks noChangeArrowheads="1"/>
          </p:cNvSpPr>
          <p:nvPr/>
        </p:nvSpPr>
        <p:spPr bwMode="auto">
          <a:xfrm>
            <a:off x="683568" y="6404210"/>
            <a:ext cx="3508375" cy="246063"/>
          </a:xfrm>
          <a:prstGeom prst="rect">
            <a:avLst/>
          </a:prstGeom>
          <a:noFill/>
          <a:ln w="9525">
            <a:noFill/>
            <a:miter lim="800000"/>
            <a:headEnd/>
            <a:tailEnd/>
          </a:ln>
        </p:spPr>
        <p:txBody>
          <a:bodyPr wrap="none">
            <a:spAutoFit/>
          </a:bodyPr>
          <a:lstStyle/>
          <a:p>
            <a:r>
              <a:rPr lang="nl-NL" sz="1000" dirty="0"/>
              <a:t>Huwelijksportret van Isaac Massa en Beatrix van der Laen.</a:t>
            </a:r>
          </a:p>
        </p:txBody>
      </p:sp>
      <p:sp>
        <p:nvSpPr>
          <p:cNvPr id="4106" name="Text Box 22"/>
          <p:cNvSpPr txBox="1">
            <a:spLocks noChangeArrowheads="1"/>
          </p:cNvSpPr>
          <p:nvPr/>
        </p:nvSpPr>
        <p:spPr bwMode="auto">
          <a:xfrm>
            <a:off x="179388" y="609600"/>
            <a:ext cx="6553200" cy="1816100"/>
          </a:xfrm>
          <a:prstGeom prst="rect">
            <a:avLst/>
          </a:prstGeom>
          <a:noFill/>
          <a:ln w="9525">
            <a:noFill/>
            <a:miter lim="800000"/>
            <a:headEnd/>
            <a:tailEnd/>
          </a:ln>
        </p:spPr>
        <p:txBody>
          <a:bodyPr>
            <a:spAutoFit/>
          </a:bodyPr>
          <a:lstStyle/>
          <a:p>
            <a:r>
              <a:rPr lang="nl-NL" sz="1400" dirty="0"/>
              <a:t>Het ouderlijk gezin van Frans Hals vlucht uit Antwerpen en vestigen zich in </a:t>
            </a:r>
            <a:br>
              <a:rPr lang="nl-NL" sz="1400" dirty="0"/>
            </a:br>
            <a:r>
              <a:rPr lang="nl-NL" sz="1400" dirty="0"/>
              <a:t>Haarlem waar </a:t>
            </a:r>
            <a:r>
              <a:rPr lang="nl-NL" sz="1400" b="1" dirty="0">
                <a:solidFill>
                  <a:srgbClr val="FF3300"/>
                </a:solidFill>
              </a:rPr>
              <a:t>Frans Hals</a:t>
            </a:r>
            <a:r>
              <a:rPr lang="nl-NL" sz="1400" dirty="0"/>
              <a:t> een bekend </a:t>
            </a:r>
            <a:r>
              <a:rPr lang="nl-NL" sz="1400" b="1" dirty="0"/>
              <a:t>portretschilder</a:t>
            </a:r>
            <a:r>
              <a:rPr lang="nl-NL" sz="1400" dirty="0"/>
              <a:t> wordt. Maatschappelijk </a:t>
            </a:r>
            <a:br>
              <a:rPr lang="nl-NL" sz="1400" dirty="0"/>
            </a:br>
            <a:r>
              <a:rPr lang="nl-NL" sz="1400" dirty="0"/>
              <a:t>in hoog aanzien en hij krijgt veel opdrachten. Het dubbelportret </a:t>
            </a:r>
            <a:r>
              <a:rPr lang="nl-NL" sz="1400" dirty="0">
                <a:latin typeface="Times New Roman" pitchFamily="18" charset="0"/>
              </a:rPr>
              <a:t>‘</a:t>
            </a:r>
            <a:r>
              <a:rPr lang="nl-NL" sz="1400" dirty="0"/>
              <a:t>Huwelijksportret </a:t>
            </a:r>
            <a:br>
              <a:rPr lang="nl-NL" sz="1400" dirty="0"/>
            </a:br>
            <a:r>
              <a:rPr lang="nl-NL" sz="1400" dirty="0"/>
              <a:t>van Massa</a:t>
            </a:r>
            <a:r>
              <a:rPr lang="nl-NL" sz="1400" dirty="0">
                <a:latin typeface="Times New Roman" pitchFamily="18" charset="0"/>
              </a:rPr>
              <a:t>’</a:t>
            </a:r>
            <a:r>
              <a:rPr lang="nl-NL" sz="1400" dirty="0"/>
              <a:t> is daar een voorbeeld van. Het laat de rijk geworden koopman </a:t>
            </a:r>
            <a:br>
              <a:rPr lang="nl-NL" sz="1400" dirty="0"/>
            </a:br>
            <a:r>
              <a:rPr lang="nl-NL" sz="1400" dirty="0"/>
              <a:t>Massa zien met zijn vrouw, telg uit een regentenfamilie. Twee belangrijke </a:t>
            </a:r>
            <a:br>
              <a:rPr lang="nl-NL" sz="1400" dirty="0"/>
            </a:br>
            <a:r>
              <a:rPr lang="nl-NL" sz="1400" dirty="0"/>
              <a:t>bevolkingsgroepen uit de republiek. Het is een pronkportret; rijkdom en welvaart blijven niet verborgen. De symboliek in dit werk verwijst naar trouw (distel), wijnrank (liefde) en klimop (verbondenheid).</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bwMode="auto">
          <a:xfrm>
            <a:off x="23812" y="-4863"/>
            <a:ext cx="9144000" cy="669925"/>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sp>
        <p:nvSpPr>
          <p:cNvPr id="2" name="Rechthoek 1"/>
          <p:cNvSpPr/>
          <p:nvPr/>
        </p:nvSpPr>
        <p:spPr bwMode="auto">
          <a:xfrm>
            <a:off x="0" y="4989667"/>
            <a:ext cx="9144000" cy="1868334"/>
          </a:xfrm>
          <a:prstGeom prst="rect">
            <a:avLst/>
          </a:prstGeom>
          <a:solidFill>
            <a:srgbClr val="660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3200" b="0" i="0" u="none" strike="noStrike" cap="none" normalizeH="0" baseline="0" dirty="0">
              <a:ln>
                <a:noFill/>
              </a:ln>
              <a:solidFill>
                <a:schemeClr val="bg1"/>
              </a:solidFill>
              <a:effectLst/>
              <a:latin typeface="Arial Unicode MS" pitchFamily="34" charset="-128"/>
              <a:cs typeface="Times New Roman" pitchFamily="18" charset="0"/>
            </a:endParaRPr>
          </a:p>
        </p:txBody>
      </p:sp>
      <p:pic>
        <p:nvPicPr>
          <p:cNvPr id="5122" name="Picture 2050" descr="C:\Users\John\Pictures\Bespiegeling\H7Burger\franshalsSchutterij.jpg"/>
          <p:cNvPicPr>
            <a:picLocks noChangeAspect="1" noChangeArrowheads="1"/>
          </p:cNvPicPr>
          <p:nvPr/>
        </p:nvPicPr>
        <p:blipFill>
          <a:blip r:embed="rId2" cstate="print"/>
          <a:srcRect/>
          <a:stretch>
            <a:fillRect/>
          </a:stretch>
        </p:blipFill>
        <p:spPr bwMode="auto">
          <a:xfrm>
            <a:off x="338065" y="3299104"/>
            <a:ext cx="4968552" cy="3005866"/>
          </a:xfrm>
          <a:prstGeom prst="rect">
            <a:avLst/>
          </a:prstGeom>
          <a:noFill/>
          <a:ln w="9525">
            <a:noFill/>
            <a:miter lim="800000"/>
            <a:headEnd/>
            <a:tailEnd/>
          </a:ln>
        </p:spPr>
      </p:pic>
      <p:sp>
        <p:nvSpPr>
          <p:cNvPr id="5123" name="Rectangle 2051"/>
          <p:cNvSpPr>
            <a:spLocks noGrp="1" noChangeArrowheads="1"/>
          </p:cNvSpPr>
          <p:nvPr>
            <p:ph type="title"/>
          </p:nvPr>
        </p:nvSpPr>
        <p:spPr>
          <a:xfrm>
            <a:off x="52409" y="78105"/>
            <a:ext cx="8686800" cy="457200"/>
          </a:xfrm>
        </p:spPr>
        <p:txBody>
          <a:bodyPr/>
          <a:lstStyle/>
          <a:p>
            <a:pPr algn="l" eaLnBrk="1" hangingPunct="1"/>
            <a:r>
              <a:rPr lang="nl-NL" sz="3600" dirty="0">
                <a:solidFill>
                  <a:srgbClr val="FF33CC"/>
                </a:solidFill>
                <a:latin typeface="Arial Unicode MS" pitchFamily="34" charset="-128"/>
              </a:rPr>
              <a:t> </a:t>
            </a:r>
            <a:r>
              <a:rPr lang="nl-NL" sz="3600" dirty="0">
                <a:solidFill>
                  <a:srgbClr val="FF0000"/>
                </a:solidFill>
                <a:latin typeface="Arial Unicode MS" pitchFamily="34" charset="-128"/>
              </a:rPr>
              <a:t>Regenten en kooplui:</a:t>
            </a:r>
            <a:r>
              <a:rPr lang="nl-NL" dirty="0">
                <a:solidFill>
                  <a:schemeClr val="bg1"/>
                </a:solidFill>
                <a:latin typeface="Arial Unicode MS" pitchFamily="34" charset="-128"/>
              </a:rPr>
              <a:t> </a:t>
            </a:r>
            <a:r>
              <a:rPr lang="nl-NL" sz="3600" dirty="0">
                <a:solidFill>
                  <a:schemeClr val="bg1"/>
                </a:solidFill>
                <a:latin typeface="Arial Unicode MS" pitchFamily="34" charset="-128"/>
              </a:rPr>
              <a:t>Frans Hals</a:t>
            </a:r>
          </a:p>
        </p:txBody>
      </p:sp>
      <p:sp>
        <p:nvSpPr>
          <p:cNvPr id="5125" name="Text Box 2060"/>
          <p:cNvSpPr txBox="1">
            <a:spLocks noChangeArrowheads="1"/>
          </p:cNvSpPr>
          <p:nvPr/>
        </p:nvSpPr>
        <p:spPr bwMode="auto">
          <a:xfrm>
            <a:off x="7126287" y="665062"/>
            <a:ext cx="1497013" cy="336550"/>
          </a:xfrm>
          <a:prstGeom prst="rect">
            <a:avLst/>
          </a:prstGeom>
          <a:noFill/>
          <a:ln w="9525">
            <a:noFill/>
            <a:miter lim="800000"/>
            <a:headEnd/>
            <a:tailEnd/>
          </a:ln>
        </p:spPr>
        <p:txBody>
          <a:bodyPr wrap="none">
            <a:spAutoFit/>
          </a:bodyPr>
          <a:lstStyle/>
          <a:p>
            <a:r>
              <a:rPr lang="nl-NL" sz="1600" dirty="0"/>
              <a:t>Groepsportret </a:t>
            </a:r>
          </a:p>
        </p:txBody>
      </p:sp>
      <p:pic>
        <p:nvPicPr>
          <p:cNvPr id="5126" name="Picture 2062" descr="C:\Users\John\Pictures\Bespiegeling\H7Burger\De%20magere%20compagnie%20Frans%20Hals%20groot.jpg"/>
          <p:cNvPicPr>
            <a:picLocks noChangeAspect="1" noChangeArrowheads="1"/>
          </p:cNvPicPr>
          <p:nvPr/>
        </p:nvPicPr>
        <p:blipFill>
          <a:blip r:embed="rId3" cstate="print"/>
          <a:srcRect/>
          <a:stretch>
            <a:fillRect/>
          </a:stretch>
        </p:blipFill>
        <p:spPr bwMode="auto">
          <a:xfrm>
            <a:off x="55101" y="649452"/>
            <a:ext cx="6575507" cy="3159508"/>
          </a:xfrm>
          <a:prstGeom prst="rect">
            <a:avLst/>
          </a:prstGeom>
          <a:noFill/>
          <a:ln w="9525">
            <a:noFill/>
            <a:miter lim="800000"/>
            <a:headEnd/>
            <a:tailEnd/>
          </a:ln>
        </p:spPr>
      </p:pic>
      <p:pic>
        <p:nvPicPr>
          <p:cNvPr id="5127" name="Picture 2065" descr="C:\Users\John\Pictures\Bespiegeling\H7Burger\Feyenoord.jpg"/>
          <p:cNvPicPr>
            <a:picLocks noChangeAspect="1" noChangeArrowheads="1"/>
          </p:cNvPicPr>
          <p:nvPr/>
        </p:nvPicPr>
        <p:blipFill>
          <a:blip r:embed="rId4" cstate="print"/>
          <a:srcRect/>
          <a:stretch>
            <a:fillRect/>
          </a:stretch>
        </p:blipFill>
        <p:spPr bwMode="auto">
          <a:xfrm>
            <a:off x="6625943" y="1053028"/>
            <a:ext cx="2497700" cy="1868240"/>
          </a:xfrm>
          <a:prstGeom prst="rect">
            <a:avLst/>
          </a:prstGeom>
          <a:noFill/>
          <a:ln w="9525">
            <a:noFill/>
            <a:miter lim="800000"/>
            <a:headEnd/>
            <a:tailEnd/>
          </a:ln>
        </p:spPr>
      </p:pic>
      <p:pic>
        <p:nvPicPr>
          <p:cNvPr id="5129" name="Picture 2063" descr="C:\Users\John\Pictures\Bespiegeling\H7Burger\halsRegentessen.jpg"/>
          <p:cNvPicPr>
            <a:picLocks noChangeAspect="1" noChangeArrowheads="1"/>
          </p:cNvPicPr>
          <p:nvPr/>
        </p:nvPicPr>
        <p:blipFill>
          <a:blip r:embed="rId5" cstate="print"/>
          <a:srcRect/>
          <a:stretch>
            <a:fillRect/>
          </a:stretch>
        </p:blipFill>
        <p:spPr bwMode="auto">
          <a:xfrm>
            <a:off x="5867400" y="2708920"/>
            <a:ext cx="3276600" cy="2216150"/>
          </a:xfrm>
          <a:prstGeom prst="rect">
            <a:avLst/>
          </a:prstGeom>
          <a:noFill/>
          <a:ln w="9525">
            <a:noFill/>
            <a:miter lim="800000"/>
            <a:headEnd/>
            <a:tailEnd/>
          </a:ln>
        </p:spPr>
      </p:pic>
      <p:sp>
        <p:nvSpPr>
          <p:cNvPr id="3" name="Tekstvak 2"/>
          <p:cNvSpPr txBox="1"/>
          <p:nvPr/>
        </p:nvSpPr>
        <p:spPr>
          <a:xfrm>
            <a:off x="6118920" y="4989666"/>
            <a:ext cx="2917576" cy="1754326"/>
          </a:xfrm>
          <a:prstGeom prst="rect">
            <a:avLst/>
          </a:prstGeom>
          <a:noFill/>
        </p:spPr>
        <p:txBody>
          <a:bodyPr wrap="square" rtlCol="0">
            <a:spAutoFit/>
          </a:bodyPr>
          <a:lstStyle/>
          <a:p>
            <a:r>
              <a:rPr lang="nl-NL" sz="1200" dirty="0"/>
              <a:t>De </a:t>
            </a:r>
            <a:r>
              <a:rPr lang="nl-NL" sz="1200" b="1" dirty="0">
                <a:solidFill>
                  <a:srgbClr val="FFFF00"/>
                </a:solidFill>
              </a:rPr>
              <a:t>schutterij</a:t>
            </a:r>
            <a:r>
              <a:rPr lang="nl-NL" sz="1200" dirty="0"/>
              <a:t> of het schuttersgilde was een militie, bestaande uit burgers, om de stad te beschermen bij een aanval en de orde te handhaven bij oproer, brand of prominent bezoek. Hun oefenterreinen, de doelen, waren in bijna alle gevallen nabij de stadsmuren, zodat de eventuele schade beperkt zou blijven</a:t>
            </a:r>
          </a:p>
        </p:txBody>
      </p:sp>
      <p:sp>
        <p:nvSpPr>
          <p:cNvPr id="4" name="Tekstvak 3"/>
          <p:cNvSpPr txBox="1"/>
          <p:nvPr/>
        </p:nvSpPr>
        <p:spPr>
          <a:xfrm>
            <a:off x="4542389" y="698913"/>
            <a:ext cx="2194832" cy="276999"/>
          </a:xfrm>
          <a:prstGeom prst="rect">
            <a:avLst/>
          </a:prstGeom>
          <a:noFill/>
        </p:spPr>
        <p:txBody>
          <a:bodyPr wrap="none" rtlCol="0">
            <a:spAutoFit/>
          </a:bodyPr>
          <a:lstStyle/>
          <a:p>
            <a:r>
              <a:rPr lang="nl-NL" sz="1200" dirty="0"/>
              <a:t>De Magere Compagnie, 1637</a:t>
            </a:r>
          </a:p>
        </p:txBody>
      </p:sp>
      <p:sp>
        <p:nvSpPr>
          <p:cNvPr id="5128" name="Text Box 2064"/>
          <p:cNvSpPr txBox="1">
            <a:spLocks noChangeArrowheads="1"/>
          </p:cNvSpPr>
          <p:nvPr/>
        </p:nvSpPr>
        <p:spPr bwMode="auto">
          <a:xfrm>
            <a:off x="6154738" y="4679006"/>
            <a:ext cx="2468562" cy="246063"/>
          </a:xfrm>
          <a:prstGeom prst="rect">
            <a:avLst/>
          </a:prstGeom>
          <a:noFill/>
          <a:ln w="9525">
            <a:noFill/>
            <a:miter lim="800000"/>
            <a:headEnd/>
            <a:tailEnd/>
          </a:ln>
        </p:spPr>
        <p:txBody>
          <a:bodyPr wrap="none">
            <a:spAutoFit/>
          </a:bodyPr>
          <a:lstStyle/>
          <a:p>
            <a:r>
              <a:rPr lang="nl-NL" sz="1000" dirty="0"/>
              <a:t>Regentessen van het oude mannen huis</a:t>
            </a:r>
          </a:p>
        </p:txBody>
      </p:sp>
      <p:sp>
        <p:nvSpPr>
          <p:cNvPr id="5124" name="Text Box 2053"/>
          <p:cNvSpPr txBox="1">
            <a:spLocks noChangeArrowheads="1"/>
          </p:cNvSpPr>
          <p:nvPr/>
        </p:nvSpPr>
        <p:spPr bwMode="auto">
          <a:xfrm>
            <a:off x="216338" y="714382"/>
            <a:ext cx="1057275" cy="246062"/>
          </a:xfrm>
          <a:prstGeom prst="rect">
            <a:avLst/>
          </a:prstGeom>
          <a:noFill/>
          <a:ln w="9525">
            <a:noFill/>
            <a:miter lim="800000"/>
            <a:headEnd/>
            <a:tailEnd/>
          </a:ln>
        </p:spPr>
        <p:txBody>
          <a:bodyPr>
            <a:spAutoFit/>
          </a:bodyPr>
          <a:lstStyle/>
          <a:p>
            <a:r>
              <a:rPr lang="nl-NL" sz="1000" dirty="0"/>
              <a:t>Schutterij</a:t>
            </a:r>
          </a:p>
        </p:txBody>
      </p:sp>
      <p:sp>
        <p:nvSpPr>
          <p:cNvPr id="14" name="Text Box 2064"/>
          <p:cNvSpPr txBox="1">
            <a:spLocks noChangeArrowheads="1"/>
          </p:cNvSpPr>
          <p:nvPr/>
        </p:nvSpPr>
        <p:spPr bwMode="auto">
          <a:xfrm>
            <a:off x="3172425" y="3944957"/>
            <a:ext cx="2624436" cy="246221"/>
          </a:xfrm>
          <a:prstGeom prst="rect">
            <a:avLst/>
          </a:prstGeom>
          <a:noFill/>
          <a:ln w="9525">
            <a:noFill/>
            <a:miter lim="800000"/>
            <a:headEnd/>
            <a:tailEnd/>
          </a:ln>
        </p:spPr>
        <p:txBody>
          <a:bodyPr wrap="none">
            <a:spAutoFit/>
          </a:bodyPr>
          <a:lstStyle/>
          <a:p>
            <a:r>
              <a:rPr lang="nl-NL" sz="1000" dirty="0"/>
              <a:t>De vergadering van de Cluveniersschutterij</a:t>
            </a:r>
          </a:p>
        </p:txBody>
      </p:sp>
      <p:sp>
        <p:nvSpPr>
          <p:cNvPr id="15" name="Text Box 2064"/>
          <p:cNvSpPr txBox="1">
            <a:spLocks noChangeArrowheads="1"/>
          </p:cNvSpPr>
          <p:nvPr/>
        </p:nvSpPr>
        <p:spPr bwMode="auto">
          <a:xfrm>
            <a:off x="338065" y="6304970"/>
            <a:ext cx="5552917" cy="400110"/>
          </a:xfrm>
          <a:prstGeom prst="rect">
            <a:avLst/>
          </a:prstGeom>
          <a:noFill/>
          <a:ln w="9525">
            <a:noFill/>
            <a:miter lim="800000"/>
            <a:headEnd/>
            <a:tailEnd/>
          </a:ln>
        </p:spPr>
        <p:txBody>
          <a:bodyPr wrap="square">
            <a:spAutoFit/>
          </a:bodyPr>
          <a:lstStyle/>
          <a:p>
            <a:r>
              <a:rPr lang="nl-NL" sz="1000" dirty="0"/>
              <a:t>Frans Hals: specialist in portretten en groepsportretten. Hij voert een lossen penseelvoering met spontane toetsen en zet zo levendige karakters neer.</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Standaardontwerp">
  <a:themeElements>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3200" b="0" i="0" u="none" strike="noStrike" cap="none" normalizeH="0" baseline="0" smtClean="0">
            <a:ln>
              <a:noFill/>
            </a:ln>
            <a:solidFill>
              <a:schemeClr val="bg1"/>
            </a:solidFill>
            <a:effectLst/>
            <a:latin typeface="Arial Unicode MS" pitchFamily="34" charset="-128"/>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3200" b="0" i="0" u="none" strike="noStrike" cap="none" normalizeH="0" baseline="0" smtClean="0">
            <a:ln>
              <a:noFill/>
            </a:ln>
            <a:solidFill>
              <a:schemeClr val="bg1"/>
            </a:solidFill>
            <a:effectLst/>
            <a:latin typeface="Arial Unicode MS" pitchFamily="34" charset="-128"/>
            <a:cs typeface="Times New Roman" pitchFamily="18" charset="0"/>
          </a:defRPr>
        </a:defPPr>
      </a:lstStyle>
    </a:lnDef>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7503</TotalTime>
  <Words>4999</Words>
  <Application>Microsoft Office PowerPoint</Application>
  <PresentationFormat>Diavoorstelling (4:3)</PresentationFormat>
  <Paragraphs>321</Paragraphs>
  <Slides>53</Slides>
  <Notes>6</Notes>
  <HiddenSlides>0</HiddenSlides>
  <MMClips>3</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53</vt:i4>
      </vt:variant>
    </vt:vector>
  </HeadingPairs>
  <TitlesOfParts>
    <vt:vector size="61" baseType="lpstr">
      <vt:lpstr>Arial</vt:lpstr>
      <vt:lpstr>Arial Unicode MS</vt:lpstr>
      <vt:lpstr>Calibri</vt:lpstr>
      <vt:lpstr>Gabriola</vt:lpstr>
      <vt:lpstr>Times New Roman</vt:lpstr>
      <vt:lpstr>Verdana</vt:lpstr>
      <vt:lpstr>Wingdings</vt:lpstr>
      <vt:lpstr>Standaardontwerp</vt:lpstr>
      <vt:lpstr>Burgerlijke cultuur in de zeventiende eeuw</vt:lpstr>
      <vt:lpstr>Kunst voor de burger</vt:lpstr>
      <vt:lpstr>Kunst voor de burger</vt:lpstr>
      <vt:lpstr>Kunst voor de burger</vt:lpstr>
      <vt:lpstr>Cultuur en wetenschap</vt:lpstr>
      <vt:lpstr>Kunst voor de burger:</vt:lpstr>
      <vt:lpstr>Kunst voor de burger:</vt:lpstr>
      <vt:lpstr> Regenten en kooplui: Frans Hals</vt:lpstr>
      <vt:lpstr> Regenten en kooplui: Frans Hals</vt:lpstr>
      <vt:lpstr> De schilder en zijn model: Johan Vermeer</vt:lpstr>
      <vt:lpstr> De schilder en zijn model: Johan Vermeer</vt:lpstr>
      <vt:lpstr> Wetenschap en Techniek</vt:lpstr>
      <vt:lpstr> Overvloed en matigheid</vt:lpstr>
      <vt:lpstr> Overvloed en matigheid</vt:lpstr>
      <vt:lpstr> Overvloed en matigheid</vt:lpstr>
      <vt:lpstr>Burg. kunst, raadsels en bedrog</vt:lpstr>
      <vt:lpstr>Burg. kunst, raadsels en bedrog</vt:lpstr>
      <vt:lpstr>Burg. kunst, raadsels en bedrog</vt:lpstr>
      <vt:lpstr> Schilderkunst: genrestuk, portret, stilleven, landschap, historiestuk.</vt:lpstr>
      <vt:lpstr> Schilderkunst: genrestuk, portret, stilleven, landschap, historiestuk.</vt:lpstr>
      <vt:lpstr>PowerPoint-presentatie</vt:lpstr>
      <vt:lpstr>PowerPoint-presentatie</vt:lpstr>
      <vt:lpstr>Schilderkunst: genrestuk, portret, stilleven, landschap, historiestuk.</vt:lpstr>
      <vt:lpstr>Schilderkunst: genrestuk, portret, stilleven, landschap, historiestuk.</vt:lpstr>
      <vt:lpstr>Schilderkunst: genrestuk, portret, stilleven, landschap, historiestuk.</vt:lpstr>
      <vt:lpstr> Schilderkunst: genrestuk, portret, stilleven, landschap, historiestuk.</vt:lpstr>
      <vt:lpstr> Schilderkunst: genrestuk, portret, stilleven, landschap, historiestuk.</vt:lpstr>
      <vt:lpstr> Schilderkunst: genrestuk, portret, stilleven, landschap, historiestuk.</vt:lpstr>
      <vt:lpstr> Schilderkunst: Italië als voorbeeld</vt:lpstr>
      <vt:lpstr> Schilderkunst: Klassieke thema’s</vt:lpstr>
      <vt:lpstr> Beeldhouwkunst</vt:lpstr>
      <vt:lpstr>Burg. kunst, raadsels en bedrog</vt:lpstr>
      <vt:lpstr> Een nieuw stadhuis</vt:lpstr>
      <vt:lpstr> Een nieuw stadhuis</vt:lpstr>
      <vt:lpstr>Een nieuw stadhuis</vt:lpstr>
      <vt:lpstr>Een stenen boodschap</vt:lpstr>
      <vt:lpstr>Een stenen boodschap</vt:lpstr>
      <vt:lpstr>Een stenen boodschap</vt:lpstr>
      <vt:lpstr>Een stenen boodschap</vt:lpstr>
      <vt:lpstr>Hollands Classicisme</vt:lpstr>
      <vt:lpstr> Toneel van de wereld</vt:lpstr>
      <vt:lpstr> Toneel van de wereld</vt:lpstr>
      <vt:lpstr> Toneel van de wereld</vt:lpstr>
      <vt:lpstr> Vertier en muziek</vt:lpstr>
      <vt:lpstr> Vertier en muziek</vt:lpstr>
      <vt:lpstr> Vertier en muziek</vt:lpstr>
      <vt:lpstr> Vertier en muziek</vt:lpstr>
      <vt:lpstr> Rembrandt van Rijn</vt:lpstr>
      <vt:lpstr>Rembrandt van Rijn: Bijbelse voorstellingen</vt:lpstr>
      <vt:lpstr>Rembrandt van Rijn: tekeningen en etsen</vt:lpstr>
      <vt:lpstr>Rembrandt van Rijn</vt:lpstr>
      <vt:lpstr>Rembrandt van Rijn</vt:lpstr>
      <vt:lpstr>Samenvatting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HOMO UNIVERSALIS</dc:title>
  <dc:creator>John</dc:creator>
  <cp:lastModifiedBy>John Dalessi</cp:lastModifiedBy>
  <cp:revision>244</cp:revision>
  <dcterms:created xsi:type="dcterms:W3CDTF">2008-09-27T19:42:35Z</dcterms:created>
  <dcterms:modified xsi:type="dcterms:W3CDTF">2016-09-23T10:44:30Z</dcterms:modified>
</cp:coreProperties>
</file>