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embeddedFontLst>
    <p:embeddedFont>
      <p:font typeface="Corbel" panose="020B0503020204020204" pitchFamily="34" charset="0"/>
      <p:regular r:id="rId14"/>
      <p:bold r:id="rId15"/>
      <p:italic r:id="rId16"/>
      <p:boldItalic r:id="rId17"/>
    </p:embeddedFont>
    <p:embeddedFont>
      <p:font typeface="Helvetica Neue" panose="020B0604020202020204" charset="0"/>
      <p:regular r:id="rId18"/>
      <p:bold r:id="rId19"/>
      <p:italic r:id="rId20"/>
      <p:boldItalic r:id="rId21"/>
    </p:embeddedFont>
    <p:embeddedFont>
      <p:font typeface="Helvetica Neue Light" panose="020B0604020202020204" charset="0"/>
      <p:regular r:id="rId22"/>
      <p:bold r:id="rId23"/>
      <p:italic r:id="rId24"/>
      <p:boldItalic r:id="rId25"/>
    </p:embeddedFont>
    <p:embeddedFont>
      <p:font typeface="Roboto" panose="02000000000000000000" pitchFamily="2" charset="0"/>
      <p:regular r:id="rId26"/>
      <p:bold r:id="rId27"/>
      <p:italic r:id="rId28"/>
      <p:boldItalic r:id="rId29"/>
    </p:embeddedFont>
    <p:embeddedFont>
      <p:font typeface="Tahoma" panose="020B0604030504040204" pitchFamily="34" charset="0"/>
      <p:regular r:id="rId30"/>
      <p:bold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757" autoAdjust="0"/>
  </p:normalViewPr>
  <p:slideViewPr>
    <p:cSldViewPr snapToGrid="0">
      <p:cViewPr varScale="1">
        <p:scale>
          <a:sx n="62" d="100"/>
          <a:sy n="62" d="100"/>
        </p:scale>
        <p:origin x="205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notesMaster" Target="notesMasters/notesMaster1.xml"/><Relationship Id="rId18" Type="http://schemas.openxmlformats.org/officeDocument/2006/relationships/font" Target="fonts/font5.fntdata"/><Relationship Id="rId26" Type="http://schemas.openxmlformats.org/officeDocument/2006/relationships/font" Target="fonts/font13.fntdata"/><Relationship Id="rId3" Type="http://schemas.openxmlformats.org/officeDocument/2006/relationships/slide" Target="slides/slide2.xml"/><Relationship Id="rId21" Type="http://schemas.openxmlformats.org/officeDocument/2006/relationships/font" Target="fonts/font8.fntdata"/><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5" Type="http://schemas.openxmlformats.org/officeDocument/2006/relationships/font" Target="fonts/font12.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29" Type="http://schemas.openxmlformats.org/officeDocument/2006/relationships/font" Target="fonts/font1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1.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font" Target="fonts/font10.fntdata"/><Relationship Id="rId28" Type="http://schemas.openxmlformats.org/officeDocument/2006/relationships/font" Target="fonts/font15.fntdata"/><Relationship Id="rId10" Type="http://schemas.openxmlformats.org/officeDocument/2006/relationships/slide" Target="slides/slide9.xml"/><Relationship Id="rId19" Type="http://schemas.openxmlformats.org/officeDocument/2006/relationships/font" Target="fonts/font6.fntdata"/><Relationship Id="rId31" Type="http://schemas.openxmlformats.org/officeDocument/2006/relationships/font" Target="fonts/font1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27" Type="http://schemas.openxmlformats.org/officeDocument/2006/relationships/font" Target="fonts/font14.fntdata"/><Relationship Id="rId30" Type="http://schemas.openxmlformats.org/officeDocument/2006/relationships/font" Target="fonts/font17.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Calibri"/>
                <a:ea typeface="Calibri"/>
                <a:cs typeface="Calibri"/>
                <a:sym typeface="Calibri"/>
              </a:rPr>
              <a:t>‹nr.›</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24f3da33e8_1_9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g324f3da33e8_1_9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7" name="Google Shape;87;g324f3da33e8_1_9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g311751d27e0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begrijpen</a:t>
            </a:r>
            <a:r>
              <a:rPr lang="en-GB" dirty="0"/>
              <a:t> </a:t>
            </a:r>
            <a:r>
              <a:rPr lang="en-GB" dirty="0" err="1"/>
              <a:t>niet</a:t>
            </a:r>
            <a:r>
              <a:rPr lang="en-GB" dirty="0"/>
              <a:t> </a:t>
            </a:r>
            <a:r>
              <a:rPr lang="en-GB" dirty="0" err="1"/>
              <a:t>goed</a:t>
            </a:r>
            <a:r>
              <a:rPr lang="en-GB" dirty="0"/>
              <a:t> </a:t>
            </a:r>
            <a:r>
              <a:rPr lang="en-GB" dirty="0" err="1"/>
              <a:t>waardoor</a:t>
            </a:r>
            <a:r>
              <a:rPr lang="en-GB" dirty="0"/>
              <a:t> </a:t>
            </a:r>
            <a:r>
              <a:rPr lang="en-GB" dirty="0" err="1"/>
              <a:t>enzymactiviteit</a:t>
            </a:r>
            <a:r>
              <a:rPr lang="en-GB" dirty="0"/>
              <a:t> </a:t>
            </a:r>
            <a:r>
              <a:rPr lang="en-GB" dirty="0" err="1"/>
              <a:t>afwijkt</a:t>
            </a:r>
            <a:r>
              <a:rPr lang="en-GB" dirty="0"/>
              <a:t> van het optimum </a:t>
            </a:r>
            <a:r>
              <a:rPr lang="en-GB" dirty="0" err="1"/>
              <a:t>bij</a:t>
            </a:r>
            <a:r>
              <a:rPr lang="en-GB" dirty="0"/>
              <a:t> </a:t>
            </a:r>
            <a:r>
              <a:rPr lang="en-GB" dirty="0" err="1"/>
              <a:t>lagere</a:t>
            </a:r>
            <a:r>
              <a:rPr lang="en-GB" dirty="0"/>
              <a:t> </a:t>
            </a:r>
            <a:r>
              <a:rPr lang="en-GB" dirty="0" err="1"/>
              <a:t>en</a:t>
            </a:r>
            <a:r>
              <a:rPr lang="en-GB" dirty="0"/>
              <a:t> </a:t>
            </a:r>
            <a:r>
              <a:rPr lang="en-GB" dirty="0" err="1"/>
              <a:t>hogere</a:t>
            </a:r>
            <a:r>
              <a:rPr lang="en-GB" dirty="0"/>
              <a:t> </a:t>
            </a:r>
            <a:r>
              <a:rPr lang="en-GB" dirty="0" err="1"/>
              <a:t>temperaturen</a:t>
            </a:r>
            <a:r>
              <a:rPr lang="en-GB" dirty="0"/>
              <a:t>. </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b="1" dirty="0"/>
              <a:t>A</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dat</a:t>
            </a:r>
            <a:r>
              <a:rPr lang="en-GB" dirty="0"/>
              <a:t> </a:t>
            </a:r>
            <a:r>
              <a:rPr lang="en-GB" dirty="0" err="1"/>
              <a:t>bij</a:t>
            </a:r>
            <a:r>
              <a:rPr lang="en-GB" dirty="0"/>
              <a:t> </a:t>
            </a:r>
            <a:r>
              <a:rPr lang="en-GB" dirty="0" err="1"/>
              <a:t>een</a:t>
            </a:r>
            <a:r>
              <a:rPr lang="en-GB" dirty="0"/>
              <a:t> </a:t>
            </a:r>
            <a:r>
              <a:rPr lang="en-GB" dirty="0" err="1"/>
              <a:t>hogere</a:t>
            </a:r>
            <a:r>
              <a:rPr lang="en-GB" dirty="0"/>
              <a:t> </a:t>
            </a:r>
            <a:r>
              <a:rPr lang="en-GB" dirty="0" err="1"/>
              <a:t>temperatuur</a:t>
            </a:r>
            <a:r>
              <a:rPr lang="en-GB" dirty="0"/>
              <a:t> de </a:t>
            </a:r>
            <a:r>
              <a:rPr lang="en-GB" dirty="0" err="1"/>
              <a:t>enzymen</a:t>
            </a:r>
            <a:r>
              <a:rPr lang="en-GB" dirty="0"/>
              <a:t> </a:t>
            </a:r>
            <a:r>
              <a:rPr lang="en-GB" dirty="0" err="1"/>
              <a:t>bruikbaarder</a:t>
            </a:r>
            <a:r>
              <a:rPr lang="en-GB" dirty="0"/>
              <a:t> </a:t>
            </a:r>
            <a:r>
              <a:rPr lang="en-GB" dirty="0" err="1"/>
              <a:t>worden</a:t>
            </a:r>
            <a:r>
              <a:rPr lang="en-GB" dirty="0"/>
              <a:t> (door </a:t>
            </a:r>
            <a:r>
              <a:rPr lang="en-GB" dirty="0" err="1"/>
              <a:t>meer</a:t>
            </a:r>
            <a:r>
              <a:rPr lang="en-GB" dirty="0"/>
              <a:t> </a:t>
            </a:r>
            <a:r>
              <a:rPr lang="en-GB" dirty="0" err="1"/>
              <a:t>beweging</a:t>
            </a:r>
            <a:r>
              <a:rPr lang="en-GB" dirty="0"/>
              <a:t>).</a:t>
            </a:r>
            <a:endParaRPr dirty="0"/>
          </a:p>
          <a:p>
            <a:pPr marL="0" lvl="0" indent="0" algn="l" rtl="0">
              <a:spcBef>
                <a:spcPts val="0"/>
              </a:spcBef>
              <a:spcAft>
                <a:spcPts val="0"/>
              </a:spcAft>
              <a:buClr>
                <a:schemeClr val="dk1"/>
              </a:buClr>
              <a:buSzPts val="1100"/>
              <a:buFont typeface="Arial"/>
              <a:buNone/>
            </a:pPr>
            <a:r>
              <a:rPr lang="en-GB" b="1" dirty="0"/>
              <a:t>B </a:t>
            </a:r>
            <a:r>
              <a:rPr lang="en-GB" dirty="0" err="1"/>
              <a:t>Leerlingen</a:t>
            </a:r>
            <a:r>
              <a:rPr lang="en-GB" dirty="0"/>
              <a:t> </a:t>
            </a:r>
            <a:r>
              <a:rPr lang="en-GB" dirty="0" err="1"/>
              <a:t>begrijpen</a:t>
            </a:r>
            <a:r>
              <a:rPr lang="en-GB" dirty="0"/>
              <a:t> </a:t>
            </a:r>
            <a:r>
              <a:rPr lang="en-GB" dirty="0" err="1"/>
              <a:t>niet</a:t>
            </a:r>
            <a:r>
              <a:rPr lang="en-GB" dirty="0"/>
              <a:t> </a:t>
            </a:r>
            <a:r>
              <a:rPr lang="en-GB" dirty="0" err="1"/>
              <a:t>dat</a:t>
            </a:r>
            <a:r>
              <a:rPr lang="en-GB" dirty="0"/>
              <a:t> de </a:t>
            </a:r>
            <a:r>
              <a:rPr lang="en-GB" dirty="0" err="1"/>
              <a:t>hogere</a:t>
            </a:r>
            <a:r>
              <a:rPr lang="en-GB" dirty="0"/>
              <a:t> </a:t>
            </a:r>
            <a:r>
              <a:rPr lang="en-GB" dirty="0" err="1"/>
              <a:t>temperatuur</a:t>
            </a:r>
            <a:r>
              <a:rPr lang="en-GB" dirty="0"/>
              <a:t> </a:t>
            </a:r>
            <a:r>
              <a:rPr lang="en-GB" dirty="0" err="1"/>
              <a:t>zorgt</a:t>
            </a:r>
            <a:r>
              <a:rPr lang="en-GB" dirty="0"/>
              <a:t> </a:t>
            </a:r>
            <a:r>
              <a:rPr lang="en-GB" dirty="0" err="1"/>
              <a:t>voor</a:t>
            </a:r>
            <a:r>
              <a:rPr lang="en-GB" dirty="0"/>
              <a:t> minder </a:t>
            </a:r>
            <a:r>
              <a:rPr lang="en-GB" dirty="0" err="1"/>
              <a:t>bruikbare</a:t>
            </a:r>
            <a:r>
              <a:rPr lang="en-GB" dirty="0"/>
              <a:t> </a:t>
            </a:r>
            <a:r>
              <a:rPr lang="en-GB" dirty="0" err="1"/>
              <a:t>enzymen</a:t>
            </a:r>
            <a:r>
              <a:rPr lang="en-GB" dirty="0"/>
              <a:t> door </a:t>
            </a:r>
            <a:r>
              <a:rPr lang="en-GB" dirty="0" err="1"/>
              <a:t>denaturatie</a:t>
            </a:r>
            <a:r>
              <a:rPr lang="en-GB" dirty="0"/>
              <a:t>.</a:t>
            </a:r>
            <a:endParaRPr dirty="0"/>
          </a:p>
          <a:p>
            <a:pPr marL="0" lvl="0" indent="0" algn="l" rtl="0">
              <a:spcBef>
                <a:spcPts val="0"/>
              </a:spcBef>
              <a:spcAft>
                <a:spcPts val="0"/>
              </a:spcAft>
              <a:buClr>
                <a:schemeClr val="dk1"/>
              </a:buClr>
              <a:buSzPts val="1100"/>
              <a:buFont typeface="Arial"/>
              <a:buNone/>
            </a:pPr>
            <a:r>
              <a:rPr lang="en-GB" b="1" dirty="0"/>
              <a:t>C</a:t>
            </a:r>
            <a:r>
              <a:rPr lang="en-GB" dirty="0"/>
              <a:t> GOED</a:t>
            </a:r>
            <a:endParaRPr dirty="0"/>
          </a:p>
          <a:p>
            <a:pPr marL="0" lvl="0" indent="0" algn="l" rtl="0">
              <a:spcBef>
                <a:spcPts val="0"/>
              </a:spcBef>
              <a:spcAft>
                <a:spcPts val="0"/>
              </a:spcAft>
              <a:buClr>
                <a:schemeClr val="dk1"/>
              </a:buClr>
              <a:buSzPts val="1100"/>
              <a:buFont typeface="Arial"/>
              <a:buNone/>
            </a:pPr>
            <a:endParaRPr dirty="0">
              <a:highlight>
                <a:schemeClr val="accent4"/>
              </a:highlight>
            </a:endParaRPr>
          </a:p>
        </p:txBody>
      </p:sp>
      <p:sp>
        <p:nvSpPr>
          <p:cNvPr id="279" name="Google Shape;279;g311751d27e0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g324f3da33e8_1_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6" name="Google Shape;306;g324f3da33e8_1_1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GB"/>
              <a:t>De vragen en toelichtingen vallen onder een </a:t>
            </a:r>
            <a:r>
              <a:rPr lang="en-GB" b="0" i="0">
                <a:latin typeface="Arial"/>
                <a:ea typeface="Arial"/>
                <a:cs typeface="Arial"/>
                <a:sym typeface="Arial"/>
              </a:rPr>
              <a:t>CC BY-SA 4.0 licentie:</a:t>
            </a:r>
            <a:r>
              <a:rPr lang="en-GB" b="0" i="0">
                <a:solidFill>
                  <a:srgbClr val="FFFFFF"/>
                </a:solidFill>
                <a:latin typeface="Arial"/>
                <a:ea typeface="Arial"/>
                <a:cs typeface="Arial"/>
                <a:sym typeface="Arial"/>
              </a:rPr>
              <a:t> </a:t>
            </a:r>
            <a:r>
              <a:rPr lang="en-GB" b="0" u="sng">
                <a:solidFill>
                  <a:schemeClr val="hlink"/>
                </a:solidFill>
                <a:hlinkClick r:id="rId3"/>
              </a:rPr>
              <a:t>https://creativecommons.org/licenses/by-sa/4.0</a:t>
            </a:r>
            <a:r>
              <a:rPr lang="en-GB" b="0" u="none"/>
              <a:t> </a:t>
            </a:r>
            <a:endParaRPr/>
          </a:p>
        </p:txBody>
      </p:sp>
      <p:sp>
        <p:nvSpPr>
          <p:cNvPr id="307" name="Google Shape;307;g324f3da33e8_1_1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fld id="{00000000-1234-1234-1234-123412341234}" type="slidenum">
              <a:rPr lang="en-GB"/>
              <a:t>11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252b32e3cb6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a:t>
            </a:r>
            <a:r>
              <a:rPr lang="en-GB" sz="1100"/>
              <a:t>Leerlingen denken dat zuurstof energie bevat of brandstof is.</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 </a:t>
            </a:r>
            <a:r>
              <a:rPr lang="en-GB"/>
              <a:t>Leerlingen denken dat zuurstof energie bevat / een brandstof is.</a:t>
            </a:r>
            <a:endParaRPr/>
          </a:p>
          <a:p>
            <a:pPr marL="0" lvl="0" indent="0" algn="l" rtl="0">
              <a:spcBef>
                <a:spcPts val="0"/>
              </a:spcBef>
              <a:spcAft>
                <a:spcPts val="0"/>
              </a:spcAft>
              <a:buClr>
                <a:schemeClr val="dk1"/>
              </a:buClr>
              <a:buSzPts val="1100"/>
              <a:buFont typeface="Arial"/>
              <a:buNone/>
            </a:pPr>
            <a:r>
              <a:rPr lang="en-GB" b="1"/>
              <a:t>B</a:t>
            </a:r>
            <a:r>
              <a:rPr lang="en-GB"/>
              <a:t> Leerlingen verwarren het afbreken van voedingsstoffen door enzymen met verbranding.</a:t>
            </a:r>
            <a:endParaRPr/>
          </a:p>
          <a:p>
            <a:pPr marL="0" lvl="0" indent="0" algn="l" rtl="0">
              <a:spcBef>
                <a:spcPts val="0"/>
              </a:spcBef>
              <a:spcAft>
                <a:spcPts val="0"/>
              </a:spcAft>
              <a:buClr>
                <a:schemeClr val="dk1"/>
              </a:buClr>
              <a:buSzPts val="1100"/>
              <a:buFont typeface="Arial"/>
              <a:buNone/>
            </a:pPr>
            <a:r>
              <a:rPr lang="en-GB" b="1"/>
              <a:t>C</a:t>
            </a:r>
            <a:r>
              <a:rPr lang="en-GB"/>
              <a:t> GOED</a:t>
            </a:r>
            <a:endParaRPr/>
          </a:p>
        </p:txBody>
      </p:sp>
      <p:sp>
        <p:nvSpPr>
          <p:cNvPr id="95" name="Google Shape;95;g252b32e3cb6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3930a8b2a2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De </a:t>
            </a:r>
            <a:r>
              <a:rPr lang="en-GB" dirty="0" err="1"/>
              <a:t>leerlingen</a:t>
            </a:r>
            <a:r>
              <a:rPr lang="en-GB" dirty="0"/>
              <a:t> </a:t>
            </a:r>
            <a:r>
              <a:rPr lang="en-GB" dirty="0" err="1"/>
              <a:t>denken</a:t>
            </a:r>
            <a:r>
              <a:rPr lang="en-GB" dirty="0"/>
              <a:t> </a:t>
            </a:r>
            <a:r>
              <a:rPr lang="en-GB" dirty="0" err="1"/>
              <a:t>dat</a:t>
            </a:r>
            <a:r>
              <a:rPr lang="en-GB" dirty="0"/>
              <a:t> </a:t>
            </a:r>
            <a:r>
              <a:rPr lang="en-GB" dirty="0" err="1"/>
              <a:t>verbranding</a:t>
            </a:r>
            <a:r>
              <a:rPr lang="en-GB" dirty="0"/>
              <a:t> </a:t>
            </a:r>
            <a:r>
              <a:rPr lang="en-GB" dirty="0" err="1"/>
              <a:t>alleen</a:t>
            </a:r>
            <a:r>
              <a:rPr lang="en-GB" dirty="0"/>
              <a:t> in </a:t>
            </a:r>
            <a:r>
              <a:rPr lang="en-GB" dirty="0" err="1"/>
              <a:t>specifieke</a:t>
            </a:r>
            <a:r>
              <a:rPr lang="en-GB" dirty="0"/>
              <a:t> </a:t>
            </a:r>
            <a:r>
              <a:rPr lang="en-GB" dirty="0" err="1"/>
              <a:t>cellen</a:t>
            </a:r>
            <a:r>
              <a:rPr lang="en-GB" dirty="0"/>
              <a:t> </a:t>
            </a:r>
            <a:r>
              <a:rPr lang="en-GB" dirty="0" err="1"/>
              <a:t>plaatsvindt</a:t>
            </a:r>
            <a:r>
              <a:rPr lang="en-GB" dirty="0"/>
              <a:t> </a:t>
            </a:r>
            <a:r>
              <a:rPr lang="en-GB" dirty="0" err="1"/>
              <a:t>en</a:t>
            </a:r>
            <a:r>
              <a:rPr lang="en-GB" dirty="0"/>
              <a:t> </a:t>
            </a:r>
            <a:r>
              <a:rPr lang="en-GB" dirty="0" err="1"/>
              <a:t>begrijpen</a:t>
            </a:r>
            <a:r>
              <a:rPr lang="en-GB" dirty="0"/>
              <a:t> </a:t>
            </a:r>
            <a:r>
              <a:rPr lang="en-GB" dirty="0" err="1"/>
              <a:t>niet</a:t>
            </a:r>
            <a:r>
              <a:rPr lang="en-GB" dirty="0"/>
              <a:t> </a:t>
            </a:r>
            <a:r>
              <a:rPr lang="en-GB" dirty="0" err="1"/>
              <a:t>dat</a:t>
            </a:r>
            <a:r>
              <a:rPr lang="en-GB" dirty="0"/>
              <a:t> </a:t>
            </a:r>
            <a:r>
              <a:rPr lang="en-GB" dirty="0" err="1"/>
              <a:t>dit</a:t>
            </a:r>
            <a:r>
              <a:rPr lang="en-GB" dirty="0"/>
              <a:t> in alle </a:t>
            </a:r>
            <a:r>
              <a:rPr lang="en-GB" dirty="0" err="1"/>
              <a:t>cellen</a:t>
            </a:r>
            <a:r>
              <a:rPr lang="en-GB" dirty="0"/>
              <a:t> </a:t>
            </a:r>
            <a:r>
              <a:rPr lang="en-GB" dirty="0" err="1"/>
              <a:t>plaatsvindt</a:t>
            </a:r>
            <a:r>
              <a:rPr lang="en-GB" dirty="0"/>
              <a:t>.</a:t>
            </a:r>
            <a:endParaRPr dirty="0"/>
          </a:p>
          <a:p>
            <a:pPr marL="0" lvl="0" indent="0" algn="l" rtl="0">
              <a:spcBef>
                <a:spcPts val="0"/>
              </a:spcBef>
              <a:spcAft>
                <a:spcPts val="0"/>
              </a:spcAft>
              <a:buClr>
                <a:schemeClr val="dk1"/>
              </a:buClr>
              <a:buSzPts val="1100"/>
              <a:buFont typeface="Arial"/>
              <a:buNone/>
            </a:pPr>
            <a:endParaRPr sz="1000" dirty="0">
              <a:latin typeface="Arial"/>
              <a:ea typeface="Arial"/>
              <a:cs typeface="Arial"/>
              <a:sym typeface="Arial"/>
            </a:endParaRPr>
          </a:p>
          <a:p>
            <a:pPr marL="0" lvl="0" indent="0" algn="l" rtl="0">
              <a:spcBef>
                <a:spcPts val="0"/>
              </a:spcBef>
              <a:spcAft>
                <a:spcPts val="0"/>
              </a:spcAft>
              <a:buClr>
                <a:schemeClr val="dk1"/>
              </a:buClr>
              <a:buSzPts val="1100"/>
              <a:buFont typeface="Arial"/>
              <a:buNone/>
            </a:pPr>
            <a:r>
              <a:rPr lang="en-GB" b="1" dirty="0"/>
              <a:t>A</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alleen</a:t>
            </a:r>
            <a:r>
              <a:rPr lang="en-GB" dirty="0"/>
              <a:t> de </a:t>
            </a:r>
            <a:r>
              <a:rPr lang="en-GB" dirty="0" err="1"/>
              <a:t>hersenen</a:t>
            </a:r>
            <a:r>
              <a:rPr lang="en-GB" dirty="0"/>
              <a:t> </a:t>
            </a:r>
            <a:r>
              <a:rPr lang="en-GB" dirty="0" err="1"/>
              <a:t>veel</a:t>
            </a:r>
            <a:r>
              <a:rPr lang="en-GB" dirty="0"/>
              <a:t> </a:t>
            </a:r>
            <a:r>
              <a:rPr lang="en-GB" dirty="0" err="1"/>
              <a:t>verbranden</a:t>
            </a:r>
            <a:r>
              <a:rPr lang="en-GB" dirty="0"/>
              <a:t> </a:t>
            </a:r>
            <a:r>
              <a:rPr lang="en-GB" dirty="0" err="1"/>
              <a:t>omdat</a:t>
            </a:r>
            <a:r>
              <a:rPr lang="en-GB" dirty="0"/>
              <a:t> </a:t>
            </a:r>
            <a:r>
              <a:rPr lang="en-GB" dirty="0" err="1"/>
              <a:t>vanuit</a:t>
            </a:r>
            <a:r>
              <a:rPr lang="en-GB" dirty="0"/>
              <a:t> </a:t>
            </a:r>
            <a:r>
              <a:rPr lang="en-GB" dirty="0" err="1"/>
              <a:t>daar</a:t>
            </a:r>
            <a:r>
              <a:rPr lang="en-GB" dirty="0"/>
              <a:t> </a:t>
            </a:r>
            <a:r>
              <a:rPr lang="en-GB" dirty="0" err="1"/>
              <a:t>alles</a:t>
            </a:r>
            <a:r>
              <a:rPr lang="en-GB" dirty="0"/>
              <a:t> </a:t>
            </a:r>
            <a:r>
              <a:rPr lang="en-GB" dirty="0" err="1"/>
              <a:t>geregeld</a:t>
            </a:r>
            <a:r>
              <a:rPr lang="en-GB" dirty="0"/>
              <a:t> </a:t>
            </a:r>
            <a:r>
              <a:rPr lang="en-GB" dirty="0" err="1"/>
              <a:t>wordt</a:t>
            </a:r>
            <a:r>
              <a:rPr lang="en-GB" dirty="0"/>
              <a:t>.</a:t>
            </a:r>
          </a:p>
          <a:p>
            <a:pPr marL="0" lvl="0" indent="0" algn="l" rtl="0">
              <a:spcBef>
                <a:spcPts val="0"/>
              </a:spcBef>
              <a:spcAft>
                <a:spcPts val="0"/>
              </a:spcAft>
              <a:buClr>
                <a:schemeClr val="dk1"/>
              </a:buClr>
              <a:buSzPts val="1100"/>
              <a:buFont typeface="Arial"/>
              <a:buNone/>
            </a:pPr>
            <a:r>
              <a:rPr lang="en-GB" b="1" dirty="0"/>
              <a:t>B</a:t>
            </a:r>
            <a:r>
              <a:rPr lang="en-GB" dirty="0"/>
              <a:t> </a:t>
            </a:r>
            <a:r>
              <a:rPr lang="en-GB" dirty="0" err="1"/>
              <a:t>Leerlingen</a:t>
            </a:r>
            <a:r>
              <a:rPr lang="en-GB" dirty="0"/>
              <a:t> </a:t>
            </a:r>
            <a:r>
              <a:rPr lang="en-GB" dirty="0" err="1"/>
              <a:t>denken</a:t>
            </a:r>
            <a:r>
              <a:rPr lang="en-GB" dirty="0"/>
              <a:t> </a:t>
            </a:r>
            <a:r>
              <a:rPr lang="en-GB" dirty="0" err="1"/>
              <a:t>dat</a:t>
            </a:r>
            <a:r>
              <a:rPr lang="en-GB" dirty="0"/>
              <a:t> </a:t>
            </a:r>
            <a:r>
              <a:rPr lang="en-GB" dirty="0" err="1"/>
              <a:t>alleen</a:t>
            </a:r>
            <a:r>
              <a:rPr lang="en-GB" dirty="0"/>
              <a:t> </a:t>
            </a:r>
            <a:r>
              <a:rPr lang="en-GB" dirty="0" err="1"/>
              <a:t>spiercellen</a:t>
            </a:r>
            <a:r>
              <a:rPr lang="en-GB" dirty="0"/>
              <a:t> </a:t>
            </a:r>
            <a:r>
              <a:rPr lang="en-GB" dirty="0" err="1"/>
              <a:t>zuurstof</a:t>
            </a:r>
            <a:r>
              <a:rPr lang="en-GB" dirty="0"/>
              <a:t> </a:t>
            </a:r>
            <a:r>
              <a:rPr lang="en-GB" dirty="0" err="1"/>
              <a:t>gebruiken</a:t>
            </a:r>
            <a:r>
              <a:rPr lang="en-GB" dirty="0"/>
              <a:t> </a:t>
            </a:r>
            <a:r>
              <a:rPr lang="en-GB" dirty="0" err="1"/>
              <a:t>omdat</a:t>
            </a:r>
            <a:r>
              <a:rPr lang="en-GB" dirty="0"/>
              <a:t> </a:t>
            </a:r>
            <a:r>
              <a:rPr lang="en-GB" dirty="0" err="1"/>
              <a:t>spieren</a:t>
            </a:r>
            <a:r>
              <a:rPr lang="en-GB" dirty="0"/>
              <a:t> ze </a:t>
            </a:r>
            <a:r>
              <a:rPr lang="en-GB" dirty="0" err="1"/>
              <a:t>weten</a:t>
            </a:r>
            <a:r>
              <a:rPr lang="en-GB" dirty="0"/>
              <a:t> </a:t>
            </a:r>
            <a:r>
              <a:rPr lang="en-GB" dirty="0" err="1"/>
              <a:t>dat</a:t>
            </a:r>
            <a:r>
              <a:rPr lang="en-GB" dirty="0"/>
              <a:t> </a:t>
            </a:r>
            <a:r>
              <a:rPr lang="en-GB" dirty="0" err="1"/>
              <a:t>spieren</a:t>
            </a:r>
            <a:r>
              <a:rPr lang="en-GB" dirty="0"/>
              <a:t> </a:t>
            </a:r>
            <a:r>
              <a:rPr lang="en-GB" dirty="0" err="1"/>
              <a:t>veel</a:t>
            </a:r>
            <a:r>
              <a:rPr lang="en-GB" dirty="0"/>
              <a:t> </a:t>
            </a:r>
            <a:r>
              <a:rPr lang="en-GB" dirty="0" err="1"/>
              <a:t>energie</a:t>
            </a:r>
            <a:r>
              <a:rPr lang="en-GB" dirty="0"/>
              <a:t> </a:t>
            </a:r>
            <a:r>
              <a:rPr lang="en-GB" dirty="0" err="1"/>
              <a:t>nodig</a:t>
            </a:r>
            <a:r>
              <a:rPr lang="en-GB" dirty="0"/>
              <a:t> </a:t>
            </a:r>
            <a:r>
              <a:rPr lang="en-GB" dirty="0" err="1"/>
              <a:t>hebben</a:t>
            </a:r>
            <a:r>
              <a:rPr lang="en-GB" dirty="0"/>
              <a:t>.</a:t>
            </a:r>
            <a:endParaRPr dirty="0"/>
          </a:p>
          <a:p>
            <a:pPr marL="0" lvl="0" indent="0" algn="l" rtl="0">
              <a:spcBef>
                <a:spcPts val="0"/>
              </a:spcBef>
              <a:spcAft>
                <a:spcPts val="0"/>
              </a:spcAft>
              <a:buClr>
                <a:schemeClr val="dk1"/>
              </a:buClr>
              <a:buSzPts val="1100"/>
              <a:buFont typeface="Arial"/>
              <a:buNone/>
            </a:pPr>
            <a:r>
              <a:rPr lang="en-GB" b="1" dirty="0"/>
              <a:t>C</a:t>
            </a:r>
            <a:r>
              <a:rPr lang="en-GB" dirty="0"/>
              <a:t> </a:t>
            </a:r>
            <a:r>
              <a:rPr lang="en-GB" dirty="0" err="1"/>
              <a:t>Leerlingen</a:t>
            </a:r>
            <a:r>
              <a:rPr lang="en-GB" dirty="0"/>
              <a:t> </a:t>
            </a:r>
            <a:r>
              <a:rPr lang="en-GB" dirty="0" err="1"/>
              <a:t>weten</a:t>
            </a:r>
            <a:r>
              <a:rPr lang="en-GB" dirty="0"/>
              <a:t> </a:t>
            </a:r>
            <a:r>
              <a:rPr lang="en-GB" dirty="0" err="1"/>
              <a:t>dat</a:t>
            </a:r>
            <a:r>
              <a:rPr lang="en-GB" dirty="0"/>
              <a:t> de </a:t>
            </a:r>
            <a:r>
              <a:rPr lang="en-GB" dirty="0" err="1"/>
              <a:t>longen</a:t>
            </a:r>
            <a:r>
              <a:rPr lang="en-GB" dirty="0"/>
              <a:t> </a:t>
            </a:r>
            <a:r>
              <a:rPr lang="en-GB" dirty="0" err="1"/>
              <a:t>zuurstof</a:t>
            </a:r>
            <a:r>
              <a:rPr lang="en-GB" dirty="0"/>
              <a:t> </a:t>
            </a:r>
            <a:r>
              <a:rPr lang="en-GB" dirty="0" err="1"/>
              <a:t>opnemen</a:t>
            </a:r>
            <a:r>
              <a:rPr lang="en-GB" dirty="0"/>
              <a:t> </a:t>
            </a:r>
            <a:r>
              <a:rPr lang="en-GB" dirty="0" err="1"/>
              <a:t>en</a:t>
            </a:r>
            <a:r>
              <a:rPr lang="en-GB" dirty="0"/>
              <a:t> </a:t>
            </a:r>
            <a:r>
              <a:rPr lang="en-GB" dirty="0" err="1"/>
              <a:t>denken</a:t>
            </a:r>
            <a:r>
              <a:rPr lang="en-GB" dirty="0"/>
              <a:t> </a:t>
            </a:r>
            <a:r>
              <a:rPr lang="en-GB" dirty="0" err="1"/>
              <a:t>daarom</a:t>
            </a:r>
            <a:r>
              <a:rPr lang="en-GB" dirty="0"/>
              <a:t> </a:t>
            </a:r>
            <a:r>
              <a:rPr lang="en-GB" dirty="0" err="1"/>
              <a:t>dat</a:t>
            </a:r>
            <a:r>
              <a:rPr lang="en-GB" dirty="0"/>
              <a:t> </a:t>
            </a:r>
            <a:r>
              <a:rPr lang="en-GB" dirty="0" err="1"/>
              <a:t>alleen</a:t>
            </a:r>
            <a:r>
              <a:rPr lang="en-GB" dirty="0"/>
              <a:t> die </a:t>
            </a:r>
            <a:r>
              <a:rPr lang="en-GB" dirty="0" err="1"/>
              <a:t>cellen</a:t>
            </a:r>
            <a:r>
              <a:rPr lang="en-GB" dirty="0"/>
              <a:t> het </a:t>
            </a:r>
            <a:r>
              <a:rPr lang="en-GB" dirty="0" err="1"/>
              <a:t>gebruiken</a:t>
            </a:r>
            <a:r>
              <a:rPr lang="en-GB" dirty="0"/>
              <a:t>.</a:t>
            </a:r>
            <a:endParaRPr dirty="0"/>
          </a:p>
          <a:p>
            <a:pPr marL="0" lvl="0" indent="0" algn="l" rtl="0">
              <a:spcBef>
                <a:spcPts val="0"/>
              </a:spcBef>
              <a:spcAft>
                <a:spcPts val="0"/>
              </a:spcAft>
              <a:buClr>
                <a:schemeClr val="dk1"/>
              </a:buClr>
              <a:buSzPts val="1100"/>
              <a:buFont typeface="Arial"/>
              <a:buNone/>
            </a:pPr>
            <a:r>
              <a:rPr lang="en-GB" b="1" dirty="0"/>
              <a:t>D </a:t>
            </a:r>
            <a:r>
              <a:rPr lang="en-GB" dirty="0"/>
              <a:t>GOED</a:t>
            </a:r>
            <a:endParaRPr dirty="0"/>
          </a:p>
          <a:p>
            <a:pPr marL="0" lvl="0" indent="0" algn="l" rtl="0">
              <a:spcBef>
                <a:spcPts val="0"/>
              </a:spcBef>
              <a:spcAft>
                <a:spcPts val="0"/>
              </a:spcAft>
              <a:buClr>
                <a:schemeClr val="dk1"/>
              </a:buClr>
              <a:buSzPts val="1100"/>
              <a:buFont typeface="Arial"/>
              <a:buNone/>
            </a:pPr>
            <a:endParaRPr lang="nl-NL" dirty="0">
              <a:solidFill>
                <a:srgbClr val="FF0000"/>
              </a:solidFill>
            </a:endParaRPr>
          </a:p>
          <a:p>
            <a:pPr marL="0" lvl="0" indent="0" algn="l" rtl="0">
              <a:spcBef>
                <a:spcPts val="0"/>
              </a:spcBef>
              <a:spcAft>
                <a:spcPts val="0"/>
              </a:spcAft>
              <a:buClr>
                <a:schemeClr val="dk1"/>
              </a:buClr>
              <a:buSzPts val="1100"/>
              <a:buFont typeface="Arial"/>
              <a:buNone/>
            </a:pPr>
            <a:r>
              <a:rPr lang="nl-NL" dirty="0">
                <a:solidFill>
                  <a:srgbClr val="FF0000"/>
                </a:solidFill>
              </a:rPr>
              <a:t>Tip: in vwo bovenbouw kun je bespreken dat er uitzonderingen zijn zoals rode bloedcellen en hoornvliescellen die (bijna) geen mitochondriën hebben. </a:t>
            </a:r>
            <a:endParaRPr dirty="0">
              <a:solidFill>
                <a:srgbClr val="FF0000"/>
              </a:solidFill>
            </a:endParaRPr>
          </a:p>
        </p:txBody>
      </p:sp>
      <p:sp>
        <p:nvSpPr>
          <p:cNvPr id="114" name="Google Shape;114;g13930a8b2a2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3116b900299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verwarren</a:t>
            </a:r>
            <a:r>
              <a:rPr lang="en-GB" dirty="0"/>
              <a:t> de </a:t>
            </a:r>
            <a:r>
              <a:rPr lang="en-GB" dirty="0" err="1"/>
              <a:t>functies</a:t>
            </a:r>
            <a:r>
              <a:rPr lang="en-GB" dirty="0"/>
              <a:t> van de </a:t>
            </a:r>
            <a:r>
              <a:rPr lang="en-GB" dirty="0" err="1"/>
              <a:t>celorganellen</a:t>
            </a:r>
            <a:r>
              <a:rPr lang="en-GB" dirty="0"/>
              <a:t>.</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b="1" dirty="0"/>
              <a:t>A</a:t>
            </a:r>
            <a:r>
              <a:rPr lang="en-GB" dirty="0"/>
              <a:t> </a:t>
            </a:r>
            <a:r>
              <a:rPr lang="en-GB" dirty="0" err="1"/>
              <a:t>Leerlingen</a:t>
            </a:r>
            <a:r>
              <a:rPr lang="en-GB" dirty="0"/>
              <a:t> </a:t>
            </a:r>
            <a:r>
              <a:rPr lang="en-GB" dirty="0" err="1"/>
              <a:t>denken</a:t>
            </a:r>
            <a:r>
              <a:rPr lang="en-GB" dirty="0"/>
              <a:t> </a:t>
            </a:r>
            <a:r>
              <a:rPr lang="en-GB" dirty="0" err="1"/>
              <a:t>dat</a:t>
            </a:r>
            <a:r>
              <a:rPr lang="en-GB" dirty="0"/>
              <a:t> de </a:t>
            </a:r>
            <a:r>
              <a:rPr lang="en-GB" dirty="0" err="1"/>
              <a:t>celkern</a:t>
            </a:r>
            <a:r>
              <a:rPr lang="en-GB" dirty="0"/>
              <a:t> </a:t>
            </a:r>
            <a:r>
              <a:rPr lang="en-GB" dirty="0" err="1"/>
              <a:t>alles</a:t>
            </a:r>
            <a:r>
              <a:rPr lang="en-GB" dirty="0"/>
              <a:t> </a:t>
            </a:r>
            <a:r>
              <a:rPr lang="en-GB" dirty="0" err="1"/>
              <a:t>regelt</a:t>
            </a:r>
            <a:r>
              <a:rPr lang="en-GB" dirty="0"/>
              <a:t> </a:t>
            </a:r>
            <a:r>
              <a:rPr lang="en-GB" dirty="0" err="1"/>
              <a:t>en</a:t>
            </a:r>
            <a:r>
              <a:rPr lang="en-GB" dirty="0"/>
              <a:t> </a:t>
            </a:r>
            <a:r>
              <a:rPr lang="en-GB" dirty="0" err="1"/>
              <a:t>dus</a:t>
            </a:r>
            <a:r>
              <a:rPr lang="en-GB" dirty="0"/>
              <a:t> </a:t>
            </a:r>
            <a:r>
              <a:rPr lang="en-GB" dirty="0" err="1"/>
              <a:t>ook</a:t>
            </a:r>
            <a:r>
              <a:rPr lang="en-GB" dirty="0"/>
              <a:t> de </a:t>
            </a:r>
            <a:r>
              <a:rPr lang="en-GB" dirty="0" err="1"/>
              <a:t>verbranding</a:t>
            </a:r>
            <a:r>
              <a:rPr lang="en-GB" dirty="0"/>
              <a:t> </a:t>
            </a:r>
            <a:r>
              <a:rPr lang="en-GB" dirty="0" err="1"/>
              <a:t>daar</a:t>
            </a:r>
            <a:r>
              <a:rPr lang="en-GB" dirty="0"/>
              <a:t> </a:t>
            </a:r>
            <a:r>
              <a:rPr lang="en-GB" dirty="0" err="1"/>
              <a:t>plaatsvindt</a:t>
            </a:r>
            <a:r>
              <a:rPr lang="en-GB" dirty="0"/>
              <a:t>. </a:t>
            </a:r>
            <a:endParaRPr dirty="0"/>
          </a:p>
          <a:p>
            <a:pPr marL="0" lvl="0" indent="0" algn="l" rtl="0">
              <a:spcBef>
                <a:spcPts val="0"/>
              </a:spcBef>
              <a:spcAft>
                <a:spcPts val="0"/>
              </a:spcAft>
              <a:buClr>
                <a:schemeClr val="dk1"/>
              </a:buClr>
              <a:buSzPts val="1100"/>
              <a:buFont typeface="Arial"/>
              <a:buNone/>
            </a:pPr>
            <a:r>
              <a:rPr lang="en-GB" b="1" dirty="0"/>
              <a:t>B</a:t>
            </a:r>
            <a:r>
              <a:rPr lang="en-GB" dirty="0"/>
              <a:t> </a:t>
            </a:r>
            <a:r>
              <a:rPr lang="en-GB" dirty="0" err="1"/>
              <a:t>Leerlingen</a:t>
            </a:r>
            <a:r>
              <a:rPr lang="en-GB" dirty="0"/>
              <a:t> </a:t>
            </a:r>
            <a:r>
              <a:rPr lang="en-GB" dirty="0" err="1"/>
              <a:t>verwarren</a:t>
            </a:r>
            <a:r>
              <a:rPr lang="en-GB" dirty="0"/>
              <a:t> </a:t>
            </a:r>
            <a:r>
              <a:rPr lang="en-GB" dirty="0" err="1"/>
              <a:t>fotosynthese</a:t>
            </a:r>
            <a:r>
              <a:rPr lang="en-GB" dirty="0"/>
              <a:t> met </a:t>
            </a:r>
            <a:r>
              <a:rPr lang="en-GB" dirty="0" err="1"/>
              <a:t>verbranding</a:t>
            </a:r>
            <a:r>
              <a:rPr lang="en-GB" dirty="0"/>
              <a:t>.</a:t>
            </a:r>
            <a:endParaRPr dirty="0"/>
          </a:p>
          <a:p>
            <a:pPr marL="0" lvl="0" indent="0" algn="l" rtl="0">
              <a:spcBef>
                <a:spcPts val="0"/>
              </a:spcBef>
              <a:spcAft>
                <a:spcPts val="0"/>
              </a:spcAft>
              <a:buClr>
                <a:schemeClr val="dk1"/>
              </a:buClr>
              <a:buSzPts val="1100"/>
              <a:buFont typeface="Arial"/>
              <a:buNone/>
            </a:pPr>
            <a:r>
              <a:rPr lang="en-GB" b="1" dirty="0"/>
              <a:t>C</a:t>
            </a:r>
            <a:r>
              <a:rPr lang="en-GB" dirty="0"/>
              <a:t> </a:t>
            </a:r>
            <a:r>
              <a:rPr lang="en-GB" dirty="0" err="1"/>
              <a:t>Leerlingen</a:t>
            </a:r>
            <a:r>
              <a:rPr lang="en-GB" dirty="0"/>
              <a:t> </a:t>
            </a:r>
            <a:r>
              <a:rPr lang="en-GB" dirty="0" err="1"/>
              <a:t>verwarren</a:t>
            </a:r>
            <a:r>
              <a:rPr lang="en-GB" dirty="0"/>
              <a:t> de </a:t>
            </a:r>
            <a:r>
              <a:rPr lang="en-GB" dirty="0" err="1"/>
              <a:t>anaërobe</a:t>
            </a:r>
            <a:r>
              <a:rPr lang="en-GB" dirty="0"/>
              <a:t> </a:t>
            </a:r>
            <a:r>
              <a:rPr lang="en-GB" dirty="0" err="1"/>
              <a:t>dissimilatie</a:t>
            </a:r>
            <a:r>
              <a:rPr lang="en-GB" dirty="0"/>
              <a:t> met de </a:t>
            </a:r>
            <a:r>
              <a:rPr lang="en-GB" dirty="0" err="1"/>
              <a:t>aërobe</a:t>
            </a:r>
            <a:r>
              <a:rPr lang="en-GB" dirty="0"/>
              <a:t>.</a:t>
            </a:r>
            <a:endParaRPr dirty="0"/>
          </a:p>
          <a:p>
            <a:pPr marL="0" lvl="0" indent="0" algn="l" rtl="0">
              <a:spcBef>
                <a:spcPts val="0"/>
              </a:spcBef>
              <a:spcAft>
                <a:spcPts val="0"/>
              </a:spcAft>
              <a:buClr>
                <a:schemeClr val="dk1"/>
              </a:buClr>
              <a:buSzPts val="1100"/>
              <a:buFont typeface="Arial"/>
              <a:buNone/>
            </a:pPr>
            <a:r>
              <a:rPr lang="en-GB" b="1" dirty="0"/>
              <a:t>D </a:t>
            </a:r>
            <a:r>
              <a:rPr lang="en-GB" dirty="0"/>
              <a:t>GOED</a:t>
            </a:r>
            <a:endParaRPr b="1"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Tip: </a:t>
            </a:r>
            <a:r>
              <a:rPr lang="en-GB" dirty="0" err="1"/>
              <a:t>afhankelijk</a:t>
            </a:r>
            <a:r>
              <a:rPr lang="en-GB" dirty="0"/>
              <a:t> van het </a:t>
            </a:r>
            <a:r>
              <a:rPr lang="en-GB" dirty="0" err="1"/>
              <a:t>niveau</a:t>
            </a:r>
            <a:r>
              <a:rPr lang="en-GB" dirty="0"/>
              <a:t> </a:t>
            </a:r>
            <a:r>
              <a:rPr lang="en-GB" dirty="0" err="1"/>
              <a:t>kun</a:t>
            </a:r>
            <a:r>
              <a:rPr lang="en-GB" dirty="0"/>
              <a:t> je </a:t>
            </a:r>
            <a:r>
              <a:rPr lang="en-GB" dirty="0" err="1"/>
              <a:t>variëren</a:t>
            </a:r>
            <a:r>
              <a:rPr lang="en-GB" dirty="0"/>
              <a:t> met </a:t>
            </a:r>
            <a:r>
              <a:rPr lang="en-GB" dirty="0" err="1"/>
              <a:t>celonderdelen</a:t>
            </a:r>
            <a:endParaRPr dirty="0"/>
          </a:p>
        </p:txBody>
      </p:sp>
      <p:sp>
        <p:nvSpPr>
          <p:cNvPr id="137" name="Google Shape;137;g3116b900299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3930a8b2a2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planten niet aan verbranding doen. Leerlingen denken dat de fotosynthese de ademhaling bij planten is, en leerlingen denken dat de cellulaire ademhaling of verbranding bij planten alleen in de nacht plaatsvindt.</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 </a:t>
            </a:r>
            <a:r>
              <a:rPr lang="en-GB"/>
              <a:t>Leerlingen denken dat de fotosynthese voor een plant voldoende is om aan energie te komen.</a:t>
            </a:r>
            <a:endParaRPr b="1"/>
          </a:p>
          <a:p>
            <a:pPr marL="0" lvl="0" indent="0" algn="l" rtl="0">
              <a:spcBef>
                <a:spcPts val="0"/>
              </a:spcBef>
              <a:spcAft>
                <a:spcPts val="0"/>
              </a:spcAft>
              <a:buClr>
                <a:schemeClr val="dk1"/>
              </a:buClr>
              <a:buSzPts val="1100"/>
              <a:buFont typeface="Arial"/>
              <a:buNone/>
            </a:pPr>
            <a:r>
              <a:rPr lang="en-GB" b="1"/>
              <a:t>B</a:t>
            </a:r>
            <a:r>
              <a:rPr lang="en-GB"/>
              <a:t> Leerlingen denken dat er alleen verbranding plaatsvindt tijdens fotosynthese, omdat alleen dan glucose wordt gemaakt. </a:t>
            </a:r>
            <a:endParaRPr/>
          </a:p>
          <a:p>
            <a:pPr marL="0" lvl="0" indent="0" algn="l" rtl="0">
              <a:spcBef>
                <a:spcPts val="0"/>
              </a:spcBef>
              <a:spcAft>
                <a:spcPts val="0"/>
              </a:spcAft>
              <a:buClr>
                <a:schemeClr val="dk1"/>
              </a:buClr>
              <a:buSzPts val="1100"/>
              <a:buFont typeface="Arial"/>
              <a:buNone/>
            </a:pPr>
            <a:r>
              <a:rPr lang="en-GB" b="1"/>
              <a:t>C </a:t>
            </a:r>
            <a:r>
              <a:rPr lang="en-GB"/>
              <a:t>Leerlingen denken dat de verbranding alleen in de nacht plaatsvindt, want dan ademen ze CO</a:t>
            </a:r>
            <a:r>
              <a:rPr lang="en-GB" sz="1000"/>
              <a:t>2</a:t>
            </a:r>
            <a:r>
              <a:rPr lang="en-GB"/>
              <a:t> uit.</a:t>
            </a:r>
            <a:endParaRPr/>
          </a:p>
          <a:p>
            <a:pPr marL="0" lvl="0" indent="0" algn="l" rtl="0">
              <a:spcBef>
                <a:spcPts val="0"/>
              </a:spcBef>
              <a:spcAft>
                <a:spcPts val="0"/>
              </a:spcAft>
              <a:buClr>
                <a:schemeClr val="dk1"/>
              </a:buClr>
              <a:buSzPts val="1100"/>
              <a:buFont typeface="Arial"/>
              <a:buNone/>
            </a:pPr>
            <a:r>
              <a:rPr lang="en-GB" b="1"/>
              <a:t>D</a:t>
            </a:r>
            <a:r>
              <a:rPr lang="en-GB"/>
              <a:t> GOED</a:t>
            </a:r>
            <a:endParaRPr>
              <a:latin typeface="Arial"/>
              <a:ea typeface="Arial"/>
              <a:cs typeface="Arial"/>
              <a:sym typeface="Arial"/>
            </a:endParaRPr>
          </a:p>
          <a:p>
            <a:pPr marL="0" lvl="0" indent="0" algn="l" rtl="0">
              <a:lnSpc>
                <a:spcPct val="115000"/>
              </a:lnSpc>
              <a:spcBef>
                <a:spcPts val="0"/>
              </a:spcBef>
              <a:spcAft>
                <a:spcPts val="0"/>
              </a:spcAft>
              <a:buClr>
                <a:schemeClr val="dk1"/>
              </a:buClr>
              <a:buSzPts val="1100"/>
              <a:buFont typeface="Arial"/>
              <a:buNone/>
            </a:pPr>
            <a:endParaRPr sz="1050">
              <a:solidFill>
                <a:srgbClr val="202124"/>
              </a:solidFill>
              <a:highlight>
                <a:srgbClr val="F8F9FA"/>
              </a:highlight>
              <a:latin typeface="Roboto"/>
              <a:ea typeface="Roboto"/>
              <a:cs typeface="Roboto"/>
              <a:sym typeface="Roboto"/>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endParaRPr/>
          </a:p>
        </p:txBody>
      </p:sp>
      <p:sp>
        <p:nvSpPr>
          <p:cNvPr id="160" name="Google Shape;160;g13930a8b2a2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252b32e3cb6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weten dat planten zuurstof kunnen maken, maar zien niet in dat planten ook zelf zuurstof nodig hebben. Leerlingen denken dat planten altijd koolstofdioxide inademen en zuurstof uitademen. </a:t>
            </a:r>
            <a:endParaRPr/>
          </a:p>
          <a:p>
            <a:pPr marL="0" lvl="0" indent="0" algn="l" rtl="0">
              <a:spcBef>
                <a:spcPts val="0"/>
              </a:spcBef>
              <a:spcAft>
                <a:spcPts val="0"/>
              </a:spcAft>
              <a:buClr>
                <a:schemeClr val="dk1"/>
              </a:buClr>
              <a:buSzPts val="1100"/>
              <a:buFont typeface="Arial"/>
              <a:buNone/>
            </a:pPr>
            <a:r>
              <a:rPr lang="en-GB"/>
              <a:t>Leerlingen denken dat planten nooit zuurstof hoeven op te nemen omdat ze zelf zuurstof kunnen maken.</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Leerlingen denken dat de plant zuurstof maakt als bijproduct en dit zelf niet nodig heeft.</a:t>
            </a:r>
            <a:endParaRPr/>
          </a:p>
          <a:p>
            <a:pPr marL="0" lvl="0" indent="0" algn="l" rtl="0">
              <a:spcBef>
                <a:spcPts val="0"/>
              </a:spcBef>
              <a:spcAft>
                <a:spcPts val="0"/>
              </a:spcAft>
              <a:buClr>
                <a:schemeClr val="dk1"/>
              </a:buClr>
              <a:buSzPts val="1100"/>
              <a:buFont typeface="Arial"/>
              <a:buNone/>
            </a:pPr>
            <a:r>
              <a:rPr lang="en-GB" b="1"/>
              <a:t>B</a:t>
            </a:r>
            <a:r>
              <a:rPr lang="en-GB"/>
              <a:t> Leerlingen halen fotosynthese en dissimilatie door elkaar en daarnaast dezelfde fout als bij antwoord C.</a:t>
            </a:r>
            <a:endParaRPr/>
          </a:p>
          <a:p>
            <a:pPr marL="0" lvl="0" indent="0" algn="l" rtl="0">
              <a:spcBef>
                <a:spcPts val="0"/>
              </a:spcBef>
              <a:spcAft>
                <a:spcPts val="0"/>
              </a:spcAft>
              <a:buClr>
                <a:schemeClr val="dk1"/>
              </a:buClr>
              <a:buSzPts val="1100"/>
              <a:buFont typeface="Arial"/>
              <a:buNone/>
            </a:pPr>
            <a:r>
              <a:rPr lang="en-GB" b="1"/>
              <a:t>C</a:t>
            </a:r>
            <a:r>
              <a:rPr lang="en-GB"/>
              <a:t> Leerlingen denken dat de plant overdag geen zuurstof nodig heeft, want dan is er fotosynthese.</a:t>
            </a:r>
            <a:endParaRPr/>
          </a:p>
          <a:p>
            <a:pPr marL="0" lvl="0" indent="0" algn="l" rtl="0">
              <a:spcBef>
                <a:spcPts val="0"/>
              </a:spcBef>
              <a:spcAft>
                <a:spcPts val="0"/>
              </a:spcAft>
              <a:buClr>
                <a:schemeClr val="dk1"/>
              </a:buClr>
              <a:buSzPts val="1100"/>
              <a:buFont typeface="Arial"/>
              <a:buNone/>
            </a:pPr>
            <a:r>
              <a:rPr lang="en-GB" b="1"/>
              <a:t>D</a:t>
            </a:r>
            <a:r>
              <a:rPr lang="en-GB"/>
              <a:t> GOED</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a:t>Tip vervolgvraag: Waar haalt de plant de zuurstof vandaan overdag en ‘s nachts?</a:t>
            </a:r>
            <a:endParaRPr>
              <a:latin typeface="Arial"/>
              <a:ea typeface="Arial"/>
              <a:cs typeface="Arial"/>
              <a:sym typeface="Arial"/>
            </a:endParaRPr>
          </a:p>
          <a:p>
            <a:pPr marL="0" lvl="0" indent="0" algn="l" rtl="0">
              <a:spcBef>
                <a:spcPts val="0"/>
              </a:spcBef>
              <a:spcAft>
                <a:spcPts val="0"/>
              </a:spcAft>
              <a:buClr>
                <a:schemeClr val="dk1"/>
              </a:buClr>
              <a:buSzPts val="1100"/>
              <a:buFont typeface="Arial"/>
              <a:buNone/>
            </a:pPr>
            <a:endParaRPr/>
          </a:p>
        </p:txBody>
      </p:sp>
      <p:sp>
        <p:nvSpPr>
          <p:cNvPr id="183" name="Google Shape;183;g252b32e3cb6_1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33e8c9f0bbc_1_3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en-GB" dirty="0" err="1"/>
              <a:t>Leerlingen</a:t>
            </a:r>
            <a:r>
              <a:rPr lang="en-GB" dirty="0"/>
              <a:t> </a:t>
            </a:r>
            <a:r>
              <a:rPr lang="en-GB" dirty="0" err="1"/>
              <a:t>hebben</a:t>
            </a:r>
            <a:r>
              <a:rPr lang="en-GB" dirty="0"/>
              <a:t> </a:t>
            </a:r>
            <a:r>
              <a:rPr lang="en-GB" dirty="0" err="1"/>
              <a:t>meerdere</a:t>
            </a:r>
            <a:r>
              <a:rPr lang="en-GB" dirty="0"/>
              <a:t> </a:t>
            </a:r>
            <a:r>
              <a:rPr lang="en-GB" dirty="0" err="1"/>
              <a:t>misvattingen</a:t>
            </a:r>
            <a:r>
              <a:rPr lang="en-GB" dirty="0"/>
              <a:t> </a:t>
            </a:r>
            <a:r>
              <a:rPr lang="en-GB" dirty="0" err="1"/>
              <a:t>rondom</a:t>
            </a:r>
            <a:r>
              <a:rPr lang="en-GB" dirty="0"/>
              <a:t> </a:t>
            </a:r>
            <a:r>
              <a:rPr lang="en-GB" dirty="0" err="1"/>
              <a:t>temperatuur</a:t>
            </a:r>
            <a:r>
              <a:rPr lang="en-GB" dirty="0"/>
              <a:t> </a:t>
            </a:r>
            <a:r>
              <a:rPr lang="en-GB" dirty="0" err="1"/>
              <a:t>en</a:t>
            </a:r>
            <a:r>
              <a:rPr lang="en-GB" dirty="0"/>
              <a:t> </a:t>
            </a:r>
            <a:r>
              <a:rPr lang="en-GB" dirty="0" err="1"/>
              <a:t>verbranding</a:t>
            </a:r>
            <a:r>
              <a:rPr lang="en-GB" dirty="0"/>
              <a:t> in endo- </a:t>
            </a:r>
            <a:r>
              <a:rPr lang="en-GB" dirty="0" err="1"/>
              <a:t>en</a:t>
            </a:r>
            <a:r>
              <a:rPr lang="en-GB" dirty="0"/>
              <a:t> </a:t>
            </a:r>
            <a:r>
              <a:rPr lang="en-GB" dirty="0" err="1"/>
              <a:t>exotherme</a:t>
            </a:r>
            <a:r>
              <a:rPr lang="en-GB" dirty="0"/>
              <a:t> </a:t>
            </a:r>
            <a:r>
              <a:rPr lang="en-GB" dirty="0" err="1"/>
              <a:t>dieren</a:t>
            </a:r>
            <a:r>
              <a:rPr lang="en-GB" dirty="0"/>
              <a:t>.</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b="1" dirty="0"/>
              <a:t>A</a:t>
            </a:r>
            <a:r>
              <a:rPr lang="en-GB" dirty="0"/>
              <a:t> GOED</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Tip: Laat </a:t>
            </a:r>
            <a:r>
              <a:rPr lang="en-GB" dirty="0" err="1"/>
              <a:t>leerlingen</a:t>
            </a:r>
            <a:r>
              <a:rPr lang="en-GB" dirty="0"/>
              <a:t> </a:t>
            </a:r>
            <a:r>
              <a:rPr lang="en-GB" dirty="0" err="1"/>
              <a:t>samen</a:t>
            </a:r>
            <a:r>
              <a:rPr lang="en-GB" dirty="0"/>
              <a:t> </a:t>
            </a:r>
            <a:r>
              <a:rPr lang="en-GB" dirty="0" err="1"/>
              <a:t>bespreken</a:t>
            </a:r>
            <a:r>
              <a:rPr lang="en-GB" dirty="0"/>
              <a:t> </a:t>
            </a:r>
            <a:r>
              <a:rPr lang="en-GB" dirty="0" err="1"/>
              <a:t>en</a:t>
            </a:r>
            <a:r>
              <a:rPr lang="en-GB" dirty="0"/>
              <a:t> </a:t>
            </a:r>
            <a:r>
              <a:rPr lang="en-GB" dirty="0" err="1"/>
              <a:t>opschrijven</a:t>
            </a:r>
            <a:r>
              <a:rPr lang="en-GB" dirty="0"/>
              <a:t> </a:t>
            </a:r>
            <a:r>
              <a:rPr lang="en-GB" dirty="0" err="1"/>
              <a:t>waarom</a:t>
            </a:r>
            <a:r>
              <a:rPr lang="en-GB" dirty="0"/>
              <a:t> ze </a:t>
            </a:r>
            <a:r>
              <a:rPr lang="en-GB" dirty="0" err="1"/>
              <a:t>een</a:t>
            </a:r>
            <a:r>
              <a:rPr lang="en-GB" dirty="0"/>
              <a:t> </a:t>
            </a:r>
            <a:r>
              <a:rPr lang="en-GB" dirty="0" err="1"/>
              <a:t>antwoord</a:t>
            </a:r>
            <a:r>
              <a:rPr lang="en-GB" dirty="0"/>
              <a:t> </a:t>
            </a:r>
            <a:r>
              <a:rPr lang="en-GB" dirty="0" err="1"/>
              <a:t>kiezen</a:t>
            </a:r>
            <a:r>
              <a:rPr lang="en-GB" dirty="0"/>
              <a:t> </a:t>
            </a:r>
            <a:r>
              <a:rPr lang="en-GB" dirty="0" err="1"/>
              <a:t>zodat</a:t>
            </a:r>
            <a:r>
              <a:rPr lang="en-GB" dirty="0"/>
              <a:t> je </a:t>
            </a:r>
            <a:r>
              <a:rPr lang="en-GB" dirty="0" err="1"/>
              <a:t>zicht</a:t>
            </a:r>
            <a:r>
              <a:rPr lang="en-GB" dirty="0"/>
              <a:t> </a:t>
            </a:r>
            <a:r>
              <a:rPr lang="en-GB" dirty="0" err="1"/>
              <a:t>krijgt</a:t>
            </a:r>
            <a:r>
              <a:rPr lang="en-GB" dirty="0"/>
              <a:t> op de </a:t>
            </a:r>
            <a:r>
              <a:rPr lang="en-GB" dirty="0" err="1"/>
              <a:t>specifieke</a:t>
            </a:r>
            <a:r>
              <a:rPr lang="en-GB" dirty="0"/>
              <a:t> </a:t>
            </a:r>
            <a:r>
              <a:rPr lang="en-GB" dirty="0" err="1"/>
              <a:t>misvattingen</a:t>
            </a:r>
            <a:r>
              <a:rPr lang="en-GB" dirty="0"/>
              <a:t> in </a:t>
            </a:r>
            <a:r>
              <a:rPr lang="en-GB" dirty="0" err="1"/>
              <a:t>jouw</a:t>
            </a:r>
            <a:r>
              <a:rPr lang="en-GB" dirty="0"/>
              <a:t> </a:t>
            </a:r>
            <a:r>
              <a:rPr lang="en-GB" dirty="0" err="1"/>
              <a:t>klas</a:t>
            </a:r>
            <a:r>
              <a:rPr lang="en-GB" dirty="0"/>
              <a:t>.</a:t>
            </a:r>
            <a:endParaRPr dirty="0"/>
          </a:p>
          <a:p>
            <a:pPr marL="0" lvl="0" indent="0" algn="l" rtl="0">
              <a:spcBef>
                <a:spcPts val="0"/>
              </a:spcBef>
              <a:spcAft>
                <a:spcPts val="0"/>
              </a:spcAft>
              <a:buClr>
                <a:schemeClr val="dk1"/>
              </a:buClr>
              <a:buSzPts val="1100"/>
              <a:buFont typeface="Arial"/>
              <a:buNone/>
            </a:pPr>
            <a:r>
              <a:rPr lang="en-GB" dirty="0"/>
              <a:t>Tip: Laat de </a:t>
            </a:r>
            <a:r>
              <a:rPr lang="en-GB" dirty="0" err="1"/>
              <a:t>antwoorden</a:t>
            </a:r>
            <a:r>
              <a:rPr lang="en-GB" dirty="0"/>
              <a:t> op </a:t>
            </a:r>
            <a:r>
              <a:rPr lang="en-GB" dirty="0" err="1"/>
              <a:t>volgorde</a:t>
            </a:r>
            <a:r>
              <a:rPr lang="en-GB" dirty="0"/>
              <a:t> </a:t>
            </a:r>
            <a:r>
              <a:rPr lang="en-GB" dirty="0" err="1"/>
              <a:t>zetten</a:t>
            </a:r>
            <a:r>
              <a:rPr lang="en-GB" dirty="0"/>
              <a:t> van </a:t>
            </a:r>
            <a:r>
              <a:rPr lang="en-GB" dirty="0" err="1"/>
              <a:t>meeste</a:t>
            </a:r>
            <a:r>
              <a:rPr lang="en-GB" dirty="0"/>
              <a:t> </a:t>
            </a:r>
            <a:r>
              <a:rPr lang="en-GB" dirty="0" err="1"/>
              <a:t>verbranding</a:t>
            </a:r>
            <a:r>
              <a:rPr lang="en-GB" dirty="0"/>
              <a:t> </a:t>
            </a:r>
            <a:r>
              <a:rPr lang="en-GB" dirty="0" err="1"/>
              <a:t>naar</a:t>
            </a:r>
            <a:r>
              <a:rPr lang="en-GB" dirty="0"/>
              <a:t> </a:t>
            </a:r>
            <a:r>
              <a:rPr lang="en-GB" dirty="0" err="1"/>
              <a:t>minste</a:t>
            </a:r>
            <a:r>
              <a:rPr lang="en-GB" dirty="0"/>
              <a:t> </a:t>
            </a:r>
            <a:r>
              <a:rPr lang="en-GB" dirty="0" err="1"/>
              <a:t>verbranding</a:t>
            </a:r>
            <a:r>
              <a:rPr lang="en-GB" dirty="0"/>
              <a:t> (A - B - D - C).</a:t>
            </a:r>
            <a:endParaRPr dirty="0"/>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dirty="0"/>
              <a:t>Let op: </a:t>
            </a:r>
            <a:r>
              <a:rPr lang="en-GB" dirty="0" err="1"/>
              <a:t>licht</a:t>
            </a:r>
            <a:r>
              <a:rPr lang="en-GB" dirty="0"/>
              <a:t> toe </a:t>
            </a:r>
            <a:r>
              <a:rPr lang="en-GB" dirty="0" err="1"/>
              <a:t>dat</a:t>
            </a:r>
            <a:r>
              <a:rPr lang="en-GB" dirty="0"/>
              <a:t> de </a:t>
            </a:r>
            <a:r>
              <a:rPr lang="en-GB" dirty="0" err="1"/>
              <a:t>haai</a:t>
            </a:r>
            <a:r>
              <a:rPr lang="en-GB" dirty="0"/>
              <a:t> </a:t>
            </a:r>
            <a:r>
              <a:rPr lang="en-GB" dirty="0" err="1"/>
              <a:t>en</a:t>
            </a:r>
            <a:r>
              <a:rPr lang="en-GB" dirty="0"/>
              <a:t> de </a:t>
            </a:r>
            <a:r>
              <a:rPr lang="en-GB" dirty="0" err="1"/>
              <a:t>dolfijn</a:t>
            </a:r>
            <a:r>
              <a:rPr lang="en-GB" dirty="0"/>
              <a:t> in </a:t>
            </a:r>
            <a:r>
              <a:rPr lang="en-GB" dirty="0" err="1"/>
              <a:t>dit</a:t>
            </a:r>
            <a:r>
              <a:rPr lang="en-GB" dirty="0"/>
              <a:t> </a:t>
            </a:r>
            <a:r>
              <a:rPr lang="en-GB" dirty="0" err="1"/>
              <a:t>voorbeeld</a:t>
            </a:r>
            <a:r>
              <a:rPr lang="en-GB" dirty="0"/>
              <a:t> </a:t>
            </a:r>
            <a:r>
              <a:rPr lang="en-GB" dirty="0" err="1"/>
              <a:t>dezelfde</a:t>
            </a:r>
            <a:r>
              <a:rPr lang="en-GB" dirty="0"/>
              <a:t> </a:t>
            </a:r>
            <a:r>
              <a:rPr lang="en-GB" dirty="0" err="1"/>
              <a:t>grootte</a:t>
            </a:r>
            <a:r>
              <a:rPr lang="en-GB" dirty="0"/>
              <a:t> </a:t>
            </a:r>
            <a:r>
              <a:rPr lang="en-GB" dirty="0" err="1"/>
              <a:t>en</a:t>
            </a:r>
            <a:r>
              <a:rPr lang="en-GB" dirty="0"/>
              <a:t> </a:t>
            </a:r>
            <a:r>
              <a:rPr lang="en-GB" dirty="0" err="1"/>
              <a:t>activiteit</a:t>
            </a:r>
            <a:r>
              <a:rPr lang="en-GB" dirty="0"/>
              <a:t> </a:t>
            </a:r>
            <a:r>
              <a:rPr lang="en-GB" dirty="0" err="1"/>
              <a:t>hebben</a:t>
            </a:r>
            <a:r>
              <a:rPr lang="en-GB" dirty="0"/>
              <a:t>.</a:t>
            </a:r>
            <a:endParaRPr dirty="0"/>
          </a:p>
        </p:txBody>
      </p:sp>
      <p:sp>
        <p:nvSpPr>
          <p:cNvPr id="206" name="Google Shape;206;g33e8c9f0bbc_1_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3116b900299_0_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a:t>Misvatting: Leerlingen denken dat enzymen verbruikt worden i.p.v. dat ze gebruikt worden.</a:t>
            </a:r>
            <a:endParaRPr/>
          </a:p>
          <a:p>
            <a:pPr marL="0" lvl="0" indent="0" algn="l" rtl="0">
              <a:spcBef>
                <a:spcPts val="0"/>
              </a:spcBef>
              <a:spcAft>
                <a:spcPts val="0"/>
              </a:spcAft>
              <a:buClr>
                <a:schemeClr val="dk1"/>
              </a:buClr>
              <a:buSzPts val="1100"/>
              <a:buFont typeface="Arial"/>
              <a:buNone/>
            </a:pPr>
            <a:endParaRPr/>
          </a:p>
          <a:p>
            <a:pPr marL="0" lvl="0" indent="0" algn="l" rtl="0">
              <a:spcBef>
                <a:spcPts val="0"/>
              </a:spcBef>
              <a:spcAft>
                <a:spcPts val="0"/>
              </a:spcAft>
              <a:buClr>
                <a:schemeClr val="dk1"/>
              </a:buClr>
              <a:buSzPts val="1100"/>
              <a:buFont typeface="Arial"/>
              <a:buNone/>
            </a:pPr>
            <a:r>
              <a:rPr lang="en-GB" b="1"/>
              <a:t>A</a:t>
            </a:r>
            <a:r>
              <a:rPr lang="en-GB"/>
              <a:t> Leerlingen denken dat het enzym net als in een chemische reactie wordt omgezet in een andere stof.</a:t>
            </a:r>
            <a:endParaRPr/>
          </a:p>
          <a:p>
            <a:pPr marL="0" lvl="0" indent="0" algn="l" rtl="0">
              <a:spcBef>
                <a:spcPts val="0"/>
              </a:spcBef>
              <a:spcAft>
                <a:spcPts val="0"/>
              </a:spcAft>
              <a:buClr>
                <a:schemeClr val="dk1"/>
              </a:buClr>
              <a:buSzPts val="1100"/>
              <a:buFont typeface="Arial"/>
              <a:buNone/>
            </a:pPr>
            <a:r>
              <a:rPr lang="en-GB" b="1"/>
              <a:t>B</a:t>
            </a:r>
            <a:r>
              <a:rPr lang="en-GB"/>
              <a:t> Leerlingen verwarren substraat met product. Zie toelichting bij A.</a:t>
            </a:r>
            <a:endParaRPr/>
          </a:p>
          <a:p>
            <a:pPr marL="0" lvl="0" indent="0" algn="l" rtl="0">
              <a:spcBef>
                <a:spcPts val="0"/>
              </a:spcBef>
              <a:spcAft>
                <a:spcPts val="0"/>
              </a:spcAft>
              <a:buClr>
                <a:schemeClr val="dk1"/>
              </a:buClr>
              <a:buSzPts val="1100"/>
              <a:buFont typeface="Arial"/>
              <a:buNone/>
            </a:pPr>
            <a:r>
              <a:rPr lang="en-GB" b="1"/>
              <a:t>C</a:t>
            </a:r>
            <a:r>
              <a:rPr lang="en-GB"/>
              <a:t> Leerlingen denken dat het enzym wordt verbruikt/kapot gaat door de reactie en maar één keer gebruikt kan worden.</a:t>
            </a:r>
            <a:endParaRPr/>
          </a:p>
          <a:p>
            <a:pPr marL="0" lvl="0" indent="0" algn="l" rtl="0">
              <a:spcBef>
                <a:spcPts val="0"/>
              </a:spcBef>
              <a:spcAft>
                <a:spcPts val="0"/>
              </a:spcAft>
              <a:buClr>
                <a:schemeClr val="dk1"/>
              </a:buClr>
              <a:buSzPts val="1100"/>
              <a:buFont typeface="Arial"/>
              <a:buNone/>
            </a:pPr>
            <a:r>
              <a:rPr lang="en-GB" b="1"/>
              <a:t>D</a:t>
            </a:r>
            <a:r>
              <a:rPr lang="en-GB"/>
              <a:t> GOED</a:t>
            </a:r>
            <a:endParaRPr/>
          </a:p>
          <a:p>
            <a:pPr marL="0" lvl="0" indent="0" algn="l" rtl="0">
              <a:spcBef>
                <a:spcPts val="0"/>
              </a:spcBef>
              <a:spcAft>
                <a:spcPts val="0"/>
              </a:spcAft>
              <a:buClr>
                <a:schemeClr val="dk1"/>
              </a:buClr>
              <a:buSzPts val="1100"/>
              <a:buFont typeface="Arial"/>
              <a:buNone/>
            </a:pPr>
            <a:endParaRPr/>
          </a:p>
        </p:txBody>
      </p:sp>
      <p:sp>
        <p:nvSpPr>
          <p:cNvPr id="229" name="Google Shape;229;g3116b900299_0_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g3116b900299_0_12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GB" dirty="0" err="1"/>
              <a:t>Misvatting</a:t>
            </a:r>
            <a:r>
              <a:rPr lang="en-GB" dirty="0"/>
              <a:t>: </a:t>
            </a:r>
            <a:r>
              <a:rPr lang="nl-NL" dirty="0"/>
              <a:t>Leerlingen begrijpen niet goed waardoor enzymactiviteit afwijkt van het optimum bij lagere en hogere temperaturen. </a:t>
            </a:r>
          </a:p>
          <a:p>
            <a:pPr marL="0" lvl="0" indent="0" algn="l" rtl="0">
              <a:spcBef>
                <a:spcPts val="0"/>
              </a:spcBef>
              <a:spcAft>
                <a:spcPts val="0"/>
              </a:spcAft>
              <a:buClr>
                <a:schemeClr val="dk1"/>
              </a:buClr>
              <a:buSzPts val="1100"/>
              <a:buFont typeface="Arial"/>
              <a:buNone/>
            </a:pPr>
            <a:endParaRPr dirty="0"/>
          </a:p>
          <a:p>
            <a:pPr marL="0" lvl="0" indent="0" algn="l" rtl="0">
              <a:spcBef>
                <a:spcPts val="0"/>
              </a:spcBef>
              <a:spcAft>
                <a:spcPts val="0"/>
              </a:spcAft>
              <a:buClr>
                <a:schemeClr val="dk1"/>
              </a:buClr>
              <a:buSzPts val="1100"/>
              <a:buFont typeface="Arial"/>
              <a:buNone/>
            </a:pPr>
            <a:r>
              <a:rPr lang="en-GB" b="1" dirty="0"/>
              <a:t>A </a:t>
            </a:r>
            <a:r>
              <a:rPr lang="en-GB" dirty="0"/>
              <a:t>GOED </a:t>
            </a:r>
            <a:endParaRPr dirty="0"/>
          </a:p>
          <a:p>
            <a:pPr marL="0" lvl="0" indent="0" algn="l" rtl="0">
              <a:spcBef>
                <a:spcPts val="0"/>
              </a:spcBef>
              <a:spcAft>
                <a:spcPts val="0"/>
              </a:spcAft>
              <a:buClr>
                <a:schemeClr val="dk1"/>
              </a:buClr>
              <a:buSzPts val="1100"/>
              <a:buFont typeface="Arial"/>
              <a:buNone/>
            </a:pPr>
            <a:r>
              <a:rPr lang="en-GB" b="1" dirty="0"/>
              <a:t>B</a:t>
            </a:r>
            <a:r>
              <a:rPr lang="en-GB" dirty="0"/>
              <a:t> </a:t>
            </a:r>
            <a:r>
              <a:rPr lang="en-GB" dirty="0" err="1"/>
              <a:t>Leerlingen</a:t>
            </a:r>
            <a:r>
              <a:rPr lang="en-GB" dirty="0"/>
              <a:t> </a:t>
            </a:r>
            <a:r>
              <a:rPr lang="en-GB" dirty="0" err="1"/>
              <a:t>kijken</a:t>
            </a:r>
            <a:r>
              <a:rPr lang="en-GB" dirty="0"/>
              <a:t> </a:t>
            </a:r>
            <a:r>
              <a:rPr lang="en-GB" dirty="0" err="1"/>
              <a:t>naar</a:t>
            </a:r>
            <a:r>
              <a:rPr lang="en-GB" dirty="0"/>
              <a:t> de y-as, maar </a:t>
            </a:r>
            <a:r>
              <a:rPr lang="en-GB" dirty="0" err="1"/>
              <a:t>weten</a:t>
            </a:r>
            <a:r>
              <a:rPr lang="en-GB" dirty="0"/>
              <a:t> </a:t>
            </a:r>
            <a:r>
              <a:rPr lang="en-GB" dirty="0" err="1"/>
              <a:t>niet</a:t>
            </a:r>
            <a:r>
              <a:rPr lang="en-GB" dirty="0"/>
              <a:t> </a:t>
            </a:r>
            <a:r>
              <a:rPr lang="en-GB" dirty="0" err="1"/>
              <a:t>dat</a:t>
            </a:r>
            <a:r>
              <a:rPr lang="en-GB" dirty="0"/>
              <a:t> de </a:t>
            </a:r>
            <a:r>
              <a:rPr lang="en-GB" dirty="0" err="1"/>
              <a:t>enzymen</a:t>
            </a:r>
            <a:r>
              <a:rPr lang="en-GB" dirty="0"/>
              <a:t> </a:t>
            </a:r>
            <a:r>
              <a:rPr lang="en-GB" dirty="0" err="1"/>
              <a:t>bij</a:t>
            </a:r>
            <a:r>
              <a:rPr lang="en-GB" dirty="0"/>
              <a:t> P </a:t>
            </a:r>
            <a:r>
              <a:rPr lang="en-GB" dirty="0" err="1"/>
              <a:t>allemaal</a:t>
            </a:r>
            <a:r>
              <a:rPr lang="en-GB" dirty="0"/>
              <a:t> </a:t>
            </a:r>
            <a:r>
              <a:rPr lang="en-GB" dirty="0" err="1"/>
              <a:t>nog</a:t>
            </a:r>
            <a:r>
              <a:rPr lang="en-GB" dirty="0"/>
              <a:t> </a:t>
            </a:r>
            <a:r>
              <a:rPr lang="en-GB" dirty="0" err="1"/>
              <a:t>functioneel</a:t>
            </a:r>
            <a:r>
              <a:rPr lang="en-GB" dirty="0"/>
              <a:t> </a:t>
            </a:r>
            <a:r>
              <a:rPr lang="en-GB" dirty="0" err="1"/>
              <a:t>zijn</a:t>
            </a:r>
            <a:r>
              <a:rPr lang="en-GB" dirty="0"/>
              <a:t> </a:t>
            </a:r>
            <a:r>
              <a:rPr lang="en-GB" dirty="0" err="1"/>
              <a:t>en</a:t>
            </a:r>
            <a:r>
              <a:rPr lang="en-GB" dirty="0"/>
              <a:t> </a:t>
            </a:r>
            <a:r>
              <a:rPr lang="en-GB" dirty="0" err="1"/>
              <a:t>bij</a:t>
            </a:r>
            <a:r>
              <a:rPr lang="en-GB" dirty="0"/>
              <a:t> Q al </a:t>
            </a:r>
            <a:r>
              <a:rPr lang="en-GB" dirty="0" err="1"/>
              <a:t>een</a:t>
            </a:r>
            <a:r>
              <a:rPr lang="en-GB" dirty="0"/>
              <a:t> </a:t>
            </a:r>
            <a:r>
              <a:rPr lang="en-GB" dirty="0" err="1"/>
              <a:t>deels</a:t>
            </a:r>
            <a:r>
              <a:rPr lang="en-GB" dirty="0"/>
              <a:t> </a:t>
            </a:r>
            <a:r>
              <a:rPr lang="en-GB" dirty="0" err="1"/>
              <a:t>gedenatureerd</a:t>
            </a:r>
            <a:r>
              <a:rPr lang="en-GB" dirty="0"/>
              <a:t>.</a:t>
            </a:r>
            <a:endParaRPr dirty="0"/>
          </a:p>
          <a:p>
            <a:pPr marL="0" lvl="0" indent="0" algn="l" rtl="0">
              <a:spcBef>
                <a:spcPts val="0"/>
              </a:spcBef>
              <a:spcAft>
                <a:spcPts val="0"/>
              </a:spcAft>
              <a:buClr>
                <a:schemeClr val="dk1"/>
              </a:buClr>
              <a:buSzPts val="1100"/>
              <a:buFont typeface="Arial"/>
              <a:buNone/>
            </a:pPr>
            <a:r>
              <a:rPr lang="en-GB" b="1" dirty="0"/>
              <a:t>C</a:t>
            </a:r>
            <a:r>
              <a:rPr lang="en-GB" dirty="0"/>
              <a:t> </a:t>
            </a:r>
            <a:r>
              <a:rPr lang="en-GB" dirty="0" err="1"/>
              <a:t>Leerlingen</a:t>
            </a:r>
            <a:r>
              <a:rPr lang="en-GB" dirty="0"/>
              <a:t> </a:t>
            </a:r>
            <a:r>
              <a:rPr lang="en-GB" dirty="0" err="1"/>
              <a:t>zien</a:t>
            </a:r>
            <a:r>
              <a:rPr lang="en-GB" dirty="0"/>
              <a:t> </a:t>
            </a:r>
            <a:r>
              <a:rPr lang="en-GB" dirty="0" err="1"/>
              <a:t>waarschijnlijk</a:t>
            </a:r>
            <a:r>
              <a:rPr lang="en-GB" dirty="0"/>
              <a:t> de </a:t>
            </a:r>
            <a:r>
              <a:rPr lang="en-GB" dirty="0" err="1"/>
              <a:t>gedenatureerde</a:t>
            </a:r>
            <a:r>
              <a:rPr lang="en-GB" dirty="0"/>
              <a:t> </a:t>
            </a:r>
            <a:r>
              <a:rPr lang="en-GB" dirty="0" err="1"/>
              <a:t>enzymen</a:t>
            </a:r>
            <a:r>
              <a:rPr lang="en-GB" dirty="0"/>
              <a:t> </a:t>
            </a:r>
            <a:r>
              <a:rPr lang="en-GB" dirty="0" err="1"/>
              <a:t>als</a:t>
            </a:r>
            <a:r>
              <a:rPr lang="en-GB" dirty="0"/>
              <a:t> </a:t>
            </a:r>
            <a:r>
              <a:rPr lang="en-GB" dirty="0" err="1"/>
              <a:t>niet</a:t>
            </a:r>
            <a:r>
              <a:rPr lang="en-GB" dirty="0"/>
              <a:t> </a:t>
            </a:r>
            <a:r>
              <a:rPr lang="en-GB" dirty="0" err="1"/>
              <a:t>actieve</a:t>
            </a:r>
            <a:r>
              <a:rPr lang="en-GB" dirty="0"/>
              <a:t> </a:t>
            </a:r>
            <a:r>
              <a:rPr lang="en-GB" dirty="0" err="1"/>
              <a:t>enzymen</a:t>
            </a:r>
            <a:r>
              <a:rPr lang="en-GB" dirty="0"/>
              <a:t>.</a:t>
            </a:r>
            <a:endParaRPr dirty="0"/>
          </a:p>
          <a:p>
            <a:pPr marL="0" lvl="0" indent="0" algn="l" rtl="0">
              <a:spcBef>
                <a:spcPts val="0"/>
              </a:spcBef>
              <a:spcAft>
                <a:spcPts val="0"/>
              </a:spcAft>
              <a:buClr>
                <a:schemeClr val="dk1"/>
              </a:buClr>
              <a:buSzPts val="1100"/>
              <a:buFont typeface="Arial"/>
              <a:buNone/>
            </a:pPr>
            <a:endParaRPr dirty="0"/>
          </a:p>
        </p:txBody>
      </p:sp>
      <p:sp>
        <p:nvSpPr>
          <p:cNvPr id="252" name="Google Shape;252;g3116b900299_0_1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dia"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el en verticale teks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e titel en teks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2741216" y="2531666"/>
            <a:ext cx="5811838" cy="147875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273446" y="1110059"/>
            <a:ext cx="5811838" cy="432196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el en objec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ekop"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4500"/>
              <a:buFont typeface="Calibri"/>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30" name="Google Shape;30;p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Inhoud van twee"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71487"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6" name="Google Shape;36;p5"/>
          <p:cNvSpPr txBox="1">
            <a:spLocks noGrp="1"/>
          </p:cNvSpPr>
          <p:nvPr>
            <p:ph type="body" idx="2"/>
          </p:nvPr>
        </p:nvSpPr>
        <p:spPr>
          <a:xfrm>
            <a:off x="3486150" y="1825625"/>
            <a:ext cx="2900363"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7" name="Google Shape;37;p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Vergelijking"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3" name="Google Shape;43;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4" name="Google Shape;44;p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45" name="Google Shape;45;p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6" name="Google Shape;46;p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Alleen titel"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Leeg" type="blank">
  <p:cSld name="BLANK">
    <p:spTree>
      <p:nvGrpSpPr>
        <p:cNvPr id="1" name="Shape 54"/>
        <p:cNvGrpSpPr/>
        <p:nvPr/>
      </p:nvGrpSpPr>
      <p:grpSpPr>
        <a:xfrm>
          <a:off x="0" y="0"/>
          <a:ext cx="0" cy="0"/>
          <a:chOff x="0" y="0"/>
          <a:chExt cx="0" cy="0"/>
        </a:xfrm>
      </p:grpSpPr>
      <p:sp>
        <p:nvSpPr>
          <p:cNvPr id="55" name="Google Shape;55;p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Inhoud met bijschrift"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1" name="Google Shape;61;p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2" name="Google Shape;62;p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Afbeelding met bijschrift"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2400"/>
              <a:buFont typeface="Calibri"/>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3887391" y="987426"/>
            <a:ext cx="4629150" cy="4873625"/>
          </a:xfrm>
          <a:prstGeom prst="rect">
            <a:avLst/>
          </a:prstGeom>
          <a:noFill/>
          <a:ln>
            <a:noFill/>
          </a:ln>
        </p:spPr>
      </p:sp>
      <p:sp>
        <p:nvSpPr>
          <p:cNvPr id="68" name="Google Shape;68;p1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69" name="Google Shape;69;p1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‹nr.›</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diagnostischevragen.n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1143000" y="483455"/>
            <a:ext cx="6858000" cy="29454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accent1"/>
              </a:buClr>
              <a:buSzPts val="5400"/>
              <a:buFont typeface="Calibri"/>
              <a:buNone/>
            </a:pPr>
            <a:r>
              <a:rPr lang="en-GB" sz="5400" b="1">
                <a:solidFill>
                  <a:schemeClr val="accent1"/>
                </a:solidFill>
              </a:rPr>
              <a:t>Verbranding en stofwisseling</a:t>
            </a:r>
            <a:br>
              <a:rPr lang="en-GB" b="1">
                <a:solidFill>
                  <a:schemeClr val="accent1"/>
                </a:solidFill>
              </a:rPr>
            </a:br>
            <a:endParaRPr b="1">
              <a:solidFill>
                <a:schemeClr val="accent1"/>
              </a:solidFill>
            </a:endParaRPr>
          </a:p>
        </p:txBody>
      </p:sp>
      <p:sp>
        <p:nvSpPr>
          <p:cNvPr id="90" name="Google Shape;90;p1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91" name="Google Shape;91;p1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sp>
        <p:nvSpPr>
          <p:cNvPr id="92" name="Google Shape;92;p13"/>
          <p:cNvSpPr txBox="1">
            <a:spLocks noGrp="1"/>
          </p:cNvSpPr>
          <p:nvPr>
            <p:ph type="subTitle" idx="1"/>
          </p:nvPr>
        </p:nvSpPr>
        <p:spPr>
          <a:xfrm>
            <a:off x="1143000" y="3602038"/>
            <a:ext cx="6858000" cy="1655700"/>
          </a:xfrm>
          <a:prstGeom prst="rect">
            <a:avLst/>
          </a:prstGeom>
          <a:noFill/>
          <a:ln>
            <a:noFill/>
          </a:ln>
        </p:spPr>
        <p:txBody>
          <a:bodyPr spcFirstLastPara="1" wrap="square" lIns="91425" tIns="45700" rIns="91425" bIns="45700" anchor="t" anchorCtr="0">
            <a:normAutofit/>
          </a:bodyPr>
          <a:lstStyle/>
          <a:p>
            <a:pPr marL="457200" lvl="0" indent="-361950" algn="ctr" rtl="0">
              <a:lnSpc>
                <a:spcPct val="90000"/>
              </a:lnSpc>
              <a:spcBef>
                <a:spcPts val="750"/>
              </a:spcBef>
              <a:spcAft>
                <a:spcPts val="0"/>
              </a:spcAft>
              <a:buClr>
                <a:schemeClr val="dk1"/>
              </a:buClr>
              <a:buSzPts val="1800"/>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0"/>
        <p:cNvGrpSpPr/>
        <p:nvPr/>
      </p:nvGrpSpPr>
      <p:grpSpPr>
        <a:xfrm>
          <a:off x="0" y="0"/>
          <a:ext cx="0" cy="0"/>
          <a:chOff x="0" y="0"/>
          <a:chExt cx="0" cy="0"/>
        </a:xfrm>
      </p:grpSpPr>
      <p:sp>
        <p:nvSpPr>
          <p:cNvPr id="281" name="Google Shape;281;p22"/>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82" name="Google Shape;282;p22"/>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sp>
        <p:nvSpPr>
          <p:cNvPr id="283" name="Google Shape;283;p22"/>
          <p:cNvSpPr/>
          <p:nvPr/>
        </p:nvSpPr>
        <p:spPr>
          <a:xfrm>
            <a:off x="3871295" y="2628633"/>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sp>
        <p:nvSpPr>
          <p:cNvPr id="284" name="Google Shape;284;p22"/>
          <p:cNvSpPr/>
          <p:nvPr/>
        </p:nvSpPr>
        <p:spPr>
          <a:xfrm>
            <a:off x="1002268" y="5419716"/>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sp>
        <p:nvSpPr>
          <p:cNvPr id="285" name="Google Shape;285;p22"/>
          <p:cNvSpPr txBox="1">
            <a:spLocks noGrp="1"/>
          </p:cNvSpPr>
          <p:nvPr>
            <p:ph type="title"/>
          </p:nvPr>
        </p:nvSpPr>
        <p:spPr>
          <a:xfrm>
            <a:off x="729425" y="548650"/>
            <a:ext cx="7926300" cy="6519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1212"/>
              </a:lnSpc>
              <a:spcBef>
                <a:spcPts val="0"/>
              </a:spcBef>
              <a:spcAft>
                <a:spcPts val="0"/>
              </a:spcAft>
              <a:buClr>
                <a:schemeClr val="dk1"/>
              </a:buClr>
              <a:buSzPts val="3200"/>
              <a:buFont typeface="Calibri"/>
              <a:buNone/>
            </a:pPr>
            <a:r>
              <a:rPr lang="en-GB" sz="3200"/>
              <a:t>Het aantal bruikbare enzymen bij P is…</a:t>
            </a:r>
            <a:endParaRPr/>
          </a:p>
        </p:txBody>
      </p:sp>
      <p:sp>
        <p:nvSpPr>
          <p:cNvPr id="286" name="Google Shape;286;p22"/>
          <p:cNvSpPr/>
          <p:nvPr/>
        </p:nvSpPr>
        <p:spPr>
          <a:xfrm>
            <a:off x="1974985" y="2640200"/>
            <a:ext cx="64980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gelijk aan Q.</a:t>
            </a:r>
            <a:endParaRPr sz="2800" b="0" i="0" u="none" strike="noStrike" cap="none">
              <a:solidFill>
                <a:srgbClr val="000000"/>
              </a:solidFill>
              <a:latin typeface="Calibri"/>
              <a:ea typeface="Calibri"/>
              <a:cs typeface="Calibri"/>
              <a:sym typeface="Calibri"/>
            </a:endParaRPr>
          </a:p>
        </p:txBody>
      </p:sp>
      <p:sp>
        <p:nvSpPr>
          <p:cNvPr id="287" name="Google Shape;287;p22"/>
          <p:cNvSpPr/>
          <p:nvPr/>
        </p:nvSpPr>
        <p:spPr>
          <a:xfrm>
            <a:off x="1974975" y="37433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hoger dan bij Q.</a:t>
            </a:r>
            <a:endParaRPr sz="2800" b="0" i="0" u="none" strike="noStrike" cap="none">
              <a:solidFill>
                <a:srgbClr val="000000"/>
              </a:solidFill>
              <a:latin typeface="Calibri"/>
              <a:ea typeface="Calibri"/>
              <a:cs typeface="Calibri"/>
              <a:sym typeface="Calibri"/>
            </a:endParaRPr>
          </a:p>
        </p:txBody>
      </p:sp>
      <p:sp>
        <p:nvSpPr>
          <p:cNvPr id="288" name="Google Shape;288;p22"/>
          <p:cNvSpPr/>
          <p:nvPr/>
        </p:nvSpPr>
        <p:spPr>
          <a:xfrm>
            <a:off x="1974985" y="1537075"/>
            <a:ext cx="64980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lager dan bij Q.</a:t>
            </a:r>
            <a:endParaRPr sz="2800" b="0" i="0" u="none" strike="noStrike" cap="none">
              <a:solidFill>
                <a:srgbClr val="000000"/>
              </a:solidFill>
              <a:latin typeface="Calibri"/>
              <a:ea typeface="Calibri"/>
              <a:cs typeface="Calibri"/>
              <a:sym typeface="Calibri"/>
            </a:endParaRPr>
          </a:p>
        </p:txBody>
      </p:sp>
      <p:grpSp>
        <p:nvGrpSpPr>
          <p:cNvPr id="289" name="Google Shape;289;p22"/>
          <p:cNvGrpSpPr/>
          <p:nvPr/>
        </p:nvGrpSpPr>
        <p:grpSpPr>
          <a:xfrm>
            <a:off x="726116" y="1377320"/>
            <a:ext cx="908700" cy="908700"/>
            <a:chOff x="1339856" y="4930964"/>
            <a:chExt cx="908700" cy="908700"/>
          </a:xfrm>
        </p:grpSpPr>
        <p:sp>
          <p:nvSpPr>
            <p:cNvPr id="290" name="Google Shape;290;p22"/>
            <p:cNvSpPr/>
            <p:nvPr/>
          </p:nvSpPr>
          <p:spPr>
            <a:xfrm>
              <a:off x="1339856" y="493096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1" name="Google Shape;291;p22"/>
            <p:cNvSpPr/>
            <p:nvPr/>
          </p:nvSpPr>
          <p:spPr>
            <a:xfrm>
              <a:off x="1654059" y="515698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92" name="Google Shape;292;p22"/>
          <p:cNvGrpSpPr/>
          <p:nvPr/>
        </p:nvGrpSpPr>
        <p:grpSpPr>
          <a:xfrm>
            <a:off x="726115" y="2479045"/>
            <a:ext cx="908700" cy="908700"/>
            <a:chOff x="1979418" y="4930964"/>
            <a:chExt cx="908700" cy="908700"/>
          </a:xfrm>
        </p:grpSpPr>
        <p:sp>
          <p:nvSpPr>
            <p:cNvPr id="293" name="Google Shape;293;p22"/>
            <p:cNvSpPr/>
            <p:nvPr/>
          </p:nvSpPr>
          <p:spPr>
            <a:xfrm>
              <a:off x="1979418" y="493096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4" name="Google Shape;294;p22"/>
            <p:cNvSpPr/>
            <p:nvPr/>
          </p:nvSpPr>
          <p:spPr>
            <a:xfrm>
              <a:off x="2293621" y="515698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295" name="Google Shape;295;p22"/>
          <p:cNvGrpSpPr/>
          <p:nvPr/>
        </p:nvGrpSpPr>
        <p:grpSpPr>
          <a:xfrm>
            <a:off x="726136" y="3583610"/>
            <a:ext cx="908700" cy="908700"/>
            <a:chOff x="947033" y="4156948"/>
            <a:chExt cx="908700" cy="908700"/>
          </a:xfrm>
        </p:grpSpPr>
        <p:sp>
          <p:nvSpPr>
            <p:cNvPr id="296" name="Google Shape;296;p22"/>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97" name="Google Shape;297;p22"/>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98" name="Google Shape;298;p22"/>
          <p:cNvGrpSpPr/>
          <p:nvPr/>
        </p:nvGrpSpPr>
        <p:grpSpPr>
          <a:xfrm>
            <a:off x="5469413" y="3059725"/>
            <a:ext cx="3267075" cy="2933700"/>
            <a:chOff x="5536638" y="1377325"/>
            <a:chExt cx="3267075" cy="2933700"/>
          </a:xfrm>
        </p:grpSpPr>
        <p:pic>
          <p:nvPicPr>
            <p:cNvPr id="299" name="Google Shape;299;p22"/>
            <p:cNvPicPr preferRelativeResize="0"/>
            <p:nvPr/>
          </p:nvPicPr>
          <p:blipFill>
            <a:blip r:embed="rId3">
              <a:alphaModFix/>
            </a:blip>
            <a:stretch>
              <a:fillRect/>
            </a:stretch>
          </p:blipFill>
          <p:spPr>
            <a:xfrm>
              <a:off x="5536638" y="1377325"/>
              <a:ext cx="3267075" cy="2933700"/>
            </a:xfrm>
            <a:prstGeom prst="rect">
              <a:avLst/>
            </a:prstGeom>
            <a:noFill/>
            <a:ln>
              <a:noFill/>
            </a:ln>
          </p:spPr>
        </p:pic>
        <p:sp>
          <p:nvSpPr>
            <p:cNvPr id="300" name="Google Shape;300;p22"/>
            <p:cNvSpPr txBox="1"/>
            <p:nvPr/>
          </p:nvSpPr>
          <p:spPr>
            <a:xfrm>
              <a:off x="7226870" y="2236975"/>
              <a:ext cx="3564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solidFill>
                    <a:schemeClr val="dk1"/>
                  </a:solidFill>
                  <a:latin typeface="Calibri"/>
                  <a:ea typeface="Calibri"/>
                  <a:cs typeface="Calibri"/>
                  <a:sym typeface="Calibri"/>
                </a:rPr>
                <a:t>P</a:t>
              </a:r>
              <a:endParaRPr sz="1300" b="1">
                <a:solidFill>
                  <a:schemeClr val="dk1"/>
                </a:solidFill>
                <a:latin typeface="Calibri"/>
                <a:ea typeface="Calibri"/>
                <a:cs typeface="Calibri"/>
                <a:sym typeface="Calibri"/>
              </a:endParaRPr>
            </a:p>
          </p:txBody>
        </p:sp>
        <p:sp>
          <p:nvSpPr>
            <p:cNvPr id="301" name="Google Shape;301;p22"/>
            <p:cNvSpPr txBox="1"/>
            <p:nvPr/>
          </p:nvSpPr>
          <p:spPr>
            <a:xfrm>
              <a:off x="8016170" y="2236975"/>
              <a:ext cx="3564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solidFill>
                    <a:schemeClr val="dk1"/>
                  </a:solidFill>
                  <a:latin typeface="Calibri"/>
                  <a:ea typeface="Calibri"/>
                  <a:cs typeface="Calibri"/>
                  <a:sym typeface="Calibri"/>
                </a:rPr>
                <a:t>Q</a:t>
              </a:r>
              <a:endParaRPr sz="1300" b="1">
                <a:solidFill>
                  <a:schemeClr val="dk1"/>
                </a:solidFill>
                <a:latin typeface="Calibri"/>
                <a:ea typeface="Calibri"/>
                <a:cs typeface="Calibri"/>
                <a:sym typeface="Calibri"/>
              </a:endParaRPr>
            </a:p>
          </p:txBody>
        </p:sp>
      </p:grpSp>
      <p:sp>
        <p:nvSpPr>
          <p:cNvPr id="302" name="Google Shape;302;p22"/>
          <p:cNvSpPr/>
          <p:nvPr/>
        </p:nvSpPr>
        <p:spPr>
          <a:xfrm>
            <a:off x="7363650" y="4250275"/>
            <a:ext cx="54000" cy="540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303" name="Google Shape;303;p22"/>
          <p:cNvSpPr/>
          <p:nvPr/>
        </p:nvSpPr>
        <p:spPr>
          <a:xfrm>
            <a:off x="7961900" y="4250275"/>
            <a:ext cx="54000" cy="540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8"/>
        <p:cNvGrpSpPr/>
        <p:nvPr/>
      </p:nvGrpSpPr>
      <p:grpSpPr>
        <a:xfrm>
          <a:off x="0" y="0"/>
          <a:ext cx="0" cy="0"/>
          <a:chOff x="0" y="0"/>
          <a:chExt cx="0" cy="0"/>
        </a:xfrm>
      </p:grpSpPr>
      <p:sp>
        <p:nvSpPr>
          <p:cNvPr id="309" name="Google Shape;309;p23"/>
          <p:cNvSpPr txBox="1"/>
          <p:nvPr/>
        </p:nvSpPr>
        <p:spPr>
          <a:xfrm>
            <a:off x="5685183" y="6407433"/>
            <a:ext cx="3458700" cy="25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050"/>
              <a:buFont typeface="Arial"/>
              <a:buNone/>
            </a:pPr>
            <a:r>
              <a:rPr lang="en-GB" sz="1050" b="0" i="0" u="none" strike="noStrike" cap="none">
                <a:solidFill>
                  <a:srgbClr val="FFFFFF"/>
                </a:solidFill>
                <a:latin typeface="Tahoma"/>
                <a:ea typeface="Tahoma"/>
                <a:cs typeface="Tahoma"/>
                <a:sym typeface="Tahoma"/>
              </a:rPr>
              <a:t>www.nvon.nl/diagnostischevragen        © 2022 NVON </a:t>
            </a:r>
            <a:endParaRPr sz="1400" b="0" i="0" u="none" strike="noStrike" cap="none">
              <a:solidFill>
                <a:srgbClr val="000000"/>
              </a:solidFill>
              <a:latin typeface="Arial"/>
              <a:ea typeface="Arial"/>
              <a:cs typeface="Arial"/>
              <a:sym typeface="Arial"/>
            </a:endParaRPr>
          </a:p>
        </p:txBody>
      </p:sp>
      <p:sp>
        <p:nvSpPr>
          <p:cNvPr id="310" name="Google Shape;310;p23"/>
          <p:cNvSpPr txBox="1">
            <a:spLocks noGrp="1"/>
          </p:cNvSpPr>
          <p:nvPr>
            <p:ph type="title"/>
          </p:nvPr>
        </p:nvSpPr>
        <p:spPr>
          <a:xfrm>
            <a:off x="628650" y="365126"/>
            <a:ext cx="7886700" cy="40974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1800"/>
              <a:buNone/>
            </a:pPr>
            <a:br>
              <a:rPr lang="en-GB" b="1"/>
            </a:br>
            <a:endParaRPr/>
          </a:p>
        </p:txBody>
      </p:sp>
      <p:sp>
        <p:nvSpPr>
          <p:cNvPr id="311" name="Google Shape;311;p23"/>
          <p:cNvSpPr txBox="1"/>
          <p:nvPr/>
        </p:nvSpPr>
        <p:spPr>
          <a:xfrm>
            <a:off x="628650" y="572530"/>
            <a:ext cx="7886700" cy="3363300"/>
          </a:xfrm>
          <a:prstGeom prst="rect">
            <a:avLst/>
          </a:prstGeom>
          <a:noFill/>
          <a:ln>
            <a:noFill/>
          </a:ln>
        </p:spPr>
        <p:txBody>
          <a:bodyPr spcFirstLastPara="1" wrap="square" lIns="91425" tIns="45700" rIns="91425" bIns="45700" anchor="t" anchorCtr="0">
            <a:normAutofit/>
          </a:bodyPr>
          <a:lstStyle/>
          <a:p>
            <a:pPr marL="0" marR="0" lvl="0" indent="0" algn="l" rtl="0">
              <a:lnSpc>
                <a:spcPct val="90000"/>
              </a:lnSpc>
              <a:spcBef>
                <a:spcPts val="0"/>
              </a:spcBef>
              <a:spcAft>
                <a:spcPts val="0"/>
              </a:spcAft>
              <a:buClr>
                <a:srgbClr val="000000"/>
              </a:buClr>
              <a:buSzPts val="3300"/>
              <a:buFont typeface="Arial"/>
              <a:buNone/>
            </a:pPr>
            <a:r>
              <a:rPr lang="en-GB" sz="3300" b="0" i="0" u="none" strike="noStrike" cap="none">
                <a:solidFill>
                  <a:schemeClr val="dk1"/>
                </a:solidFill>
                <a:latin typeface="Calibri"/>
                <a:ea typeface="Calibri"/>
                <a:cs typeface="Calibri"/>
                <a:sym typeface="Calibri"/>
              </a:rPr>
              <a:t>Deze vragen met toelichting zijn ontwikkeld door de werkgroep diagnostische vragen van de NVON. Meer vragen en info vind je op:</a:t>
            </a:r>
            <a:endParaRPr/>
          </a:p>
          <a:p>
            <a:pPr marL="0" marR="0" lvl="0" indent="0" algn="l" rtl="0">
              <a:lnSpc>
                <a:spcPct val="90000"/>
              </a:lnSpc>
              <a:spcBef>
                <a:spcPts val="0"/>
              </a:spcBef>
              <a:spcAft>
                <a:spcPts val="0"/>
              </a:spcAft>
              <a:buClr>
                <a:srgbClr val="000000"/>
              </a:buClr>
              <a:buSzPts val="3300"/>
              <a:buFont typeface="Arial"/>
              <a:buNone/>
            </a:pPr>
            <a:endParaRPr sz="3300" b="0" i="0" u="none" strike="noStrike" cap="none">
              <a:solidFill>
                <a:schemeClr val="dk1"/>
              </a:solidFill>
              <a:latin typeface="Calibri"/>
              <a:ea typeface="Calibri"/>
              <a:cs typeface="Calibri"/>
              <a:sym typeface="Calibri"/>
            </a:endParaRPr>
          </a:p>
          <a:p>
            <a:pPr marL="0" marR="0" lvl="0" indent="0" algn="ctr" rtl="0">
              <a:lnSpc>
                <a:spcPct val="90000"/>
              </a:lnSpc>
              <a:spcBef>
                <a:spcPts val="0"/>
              </a:spcBef>
              <a:spcAft>
                <a:spcPts val="0"/>
              </a:spcAft>
              <a:buClr>
                <a:srgbClr val="000000"/>
              </a:buClr>
              <a:buSzPts val="3300"/>
              <a:buFont typeface="Arial"/>
              <a:buNone/>
            </a:pPr>
            <a:r>
              <a:rPr lang="en-GB" sz="3300" b="0" i="0" u="sng" strike="noStrike" cap="none">
                <a:solidFill>
                  <a:schemeClr val="accent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www.diagnostischevragen.nl</a:t>
            </a:r>
            <a:endParaRPr sz="3300" b="0" i="0" u="none" strike="noStrike" cap="none">
              <a:solidFill>
                <a:schemeClr val="accent1"/>
              </a:solidFill>
              <a:latin typeface="Calibri"/>
              <a:ea typeface="Calibri"/>
              <a:cs typeface="Calibri"/>
              <a:sym typeface="Calibri"/>
            </a:endParaRPr>
          </a:p>
          <a:p>
            <a:pPr marL="0" marR="0" lvl="0" indent="0" algn="l" rtl="0">
              <a:lnSpc>
                <a:spcPct val="90000"/>
              </a:lnSpc>
              <a:spcBef>
                <a:spcPts val="0"/>
              </a:spcBef>
              <a:spcAft>
                <a:spcPts val="0"/>
              </a:spcAft>
              <a:buClr>
                <a:srgbClr val="000000"/>
              </a:buClr>
              <a:buSzPts val="3300"/>
              <a:buFont typeface="Arial"/>
              <a:buNone/>
            </a:pPr>
            <a:endParaRPr sz="3300" b="0" i="0" u="none" strike="noStrike" cap="none">
              <a:solidFill>
                <a:schemeClr val="dk1"/>
              </a:solidFill>
              <a:latin typeface="Calibri"/>
              <a:ea typeface="Calibri"/>
              <a:cs typeface="Calibri"/>
              <a:sym typeface="Calibri"/>
            </a:endParaRPr>
          </a:p>
        </p:txBody>
      </p:sp>
      <p:pic>
        <p:nvPicPr>
          <p:cNvPr id="312" name="Google Shape;312;p23"/>
          <p:cNvPicPr preferRelativeResize="0"/>
          <p:nvPr/>
        </p:nvPicPr>
        <p:blipFill rotWithShape="1">
          <a:blip r:embed="rId4">
            <a:alphaModFix/>
          </a:blip>
          <a:srcRect/>
          <a:stretch/>
        </p:blipFill>
        <p:spPr>
          <a:xfrm>
            <a:off x="2450189" y="3557741"/>
            <a:ext cx="4243622" cy="1295421"/>
          </a:xfrm>
          <a:prstGeom prst="rect">
            <a:avLst/>
          </a:prstGeom>
          <a:noFill/>
          <a:ln>
            <a:noFill/>
          </a:ln>
        </p:spPr>
      </p:pic>
      <p:sp>
        <p:nvSpPr>
          <p:cNvPr id="313" name="Google Shape;313;p23"/>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14" name="Google Shape;314;p23"/>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sz="1400" b="0" i="0" u="none" strike="noStrike" cap="none">
              <a:solidFill>
                <a:srgbClr val="000000"/>
              </a:solidFill>
              <a:latin typeface="Arial"/>
              <a:ea typeface="Arial"/>
              <a:cs typeface="Arial"/>
              <a:sym typeface="Arial"/>
            </a:endParaRPr>
          </a:p>
        </p:txBody>
      </p:sp>
      <p:pic>
        <p:nvPicPr>
          <p:cNvPr id="315" name="Google Shape;315;p23" descr="Creative Commons Attribution-ShareAlike 3.0 Unported - Wikidata"/>
          <p:cNvPicPr preferRelativeResize="0"/>
          <p:nvPr/>
        </p:nvPicPr>
        <p:blipFill rotWithShape="1">
          <a:blip r:embed="rId5">
            <a:alphaModFix/>
          </a:blip>
          <a:srcRect/>
          <a:stretch/>
        </p:blipFill>
        <p:spPr>
          <a:xfrm>
            <a:off x="328188" y="6332184"/>
            <a:ext cx="1148977" cy="40426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8" name="Google Shape;98;p14"/>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grpSp>
        <p:nvGrpSpPr>
          <p:cNvPr id="99" name="Google Shape;99;p14"/>
          <p:cNvGrpSpPr/>
          <p:nvPr/>
        </p:nvGrpSpPr>
        <p:grpSpPr>
          <a:xfrm>
            <a:off x="806913" y="1496245"/>
            <a:ext cx="908700" cy="908700"/>
            <a:chOff x="947033" y="2362454"/>
            <a:chExt cx="908700" cy="908700"/>
          </a:xfrm>
        </p:grpSpPr>
        <p:sp>
          <p:nvSpPr>
            <p:cNvPr id="100" name="Google Shape;100;p14"/>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1" name="Google Shape;101;p14"/>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02" name="Google Shape;102;p14"/>
          <p:cNvGrpSpPr/>
          <p:nvPr/>
        </p:nvGrpSpPr>
        <p:grpSpPr>
          <a:xfrm>
            <a:off x="806912" y="2594911"/>
            <a:ext cx="908700" cy="908700"/>
            <a:chOff x="4665644" y="2362454"/>
            <a:chExt cx="908700" cy="908700"/>
          </a:xfrm>
        </p:grpSpPr>
        <p:sp>
          <p:nvSpPr>
            <p:cNvPr id="103" name="Google Shape;103;p14"/>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4" name="Google Shape;104;p14"/>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05" name="Google Shape;105;p14"/>
          <p:cNvGrpSpPr/>
          <p:nvPr/>
        </p:nvGrpSpPr>
        <p:grpSpPr>
          <a:xfrm>
            <a:off x="806911" y="3730897"/>
            <a:ext cx="908700" cy="908700"/>
            <a:chOff x="947033" y="4156948"/>
            <a:chExt cx="908700" cy="908700"/>
          </a:xfrm>
        </p:grpSpPr>
        <p:sp>
          <p:nvSpPr>
            <p:cNvPr id="106" name="Google Shape;106;p14"/>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07" name="Google Shape;107;p14"/>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108" name="Google Shape;108;p14"/>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Uit zuurstof kun je energie halen</a:t>
            </a:r>
            <a:endParaRPr sz="2800">
              <a:latin typeface="Calibri"/>
              <a:ea typeface="Calibri"/>
              <a:cs typeface="Calibri"/>
              <a:sym typeface="Calibri"/>
            </a:endParaRPr>
          </a:p>
        </p:txBody>
      </p:sp>
      <p:sp>
        <p:nvSpPr>
          <p:cNvPr id="109" name="Google Shape;109;p14"/>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Het zorgt voor vertering van voedingsstoffen</a:t>
            </a:r>
            <a:endParaRPr sz="2800" b="0" i="0" u="none" strike="noStrike" cap="none">
              <a:solidFill>
                <a:srgbClr val="000000"/>
              </a:solidFill>
              <a:latin typeface="Calibri"/>
              <a:ea typeface="Calibri"/>
              <a:cs typeface="Calibri"/>
              <a:sym typeface="Calibri"/>
            </a:endParaRPr>
          </a:p>
        </p:txBody>
      </p:sp>
      <p:sp>
        <p:nvSpPr>
          <p:cNvPr id="110" name="Google Shape;110;p14"/>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Met zuurstof haal je energie uit voeding</a:t>
            </a:r>
            <a:endParaRPr sz="2800" b="0" i="0" u="none" strike="noStrike" cap="none">
              <a:solidFill>
                <a:srgbClr val="000000"/>
              </a:solidFill>
              <a:latin typeface="Calibri"/>
              <a:ea typeface="Calibri"/>
              <a:cs typeface="Calibri"/>
              <a:sym typeface="Calibri"/>
            </a:endParaRPr>
          </a:p>
        </p:txBody>
      </p:sp>
      <p:sp>
        <p:nvSpPr>
          <p:cNvPr id="111" name="Google Shape;111;p14"/>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ct val="100000"/>
              <a:buFont typeface="Calibri"/>
              <a:buNone/>
            </a:pPr>
            <a:r>
              <a:rPr lang="en-GB" sz="3600"/>
              <a:t>Waarvoor heb je zuurstof nodig?</a:t>
            </a:r>
            <a:endParaRPr sz="3600"/>
          </a:p>
          <a:p>
            <a:pPr marL="0" lvl="0" indent="0" algn="l" rtl="0">
              <a:lnSpc>
                <a:spcPct val="111111"/>
              </a:lnSpc>
              <a:spcBef>
                <a:spcPts val="0"/>
              </a:spcBef>
              <a:spcAft>
                <a:spcPts val="0"/>
              </a:spcAft>
              <a:buClr>
                <a:schemeClr val="dk1"/>
              </a:buClr>
              <a:buSzPct val="100000"/>
              <a:buFont typeface="Calibri"/>
              <a:buNone/>
            </a:pPr>
            <a:endParaRPr sz="3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7" name="Google Shape;117;p15"/>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grpSp>
        <p:nvGrpSpPr>
          <p:cNvPr id="118" name="Google Shape;118;p15"/>
          <p:cNvGrpSpPr/>
          <p:nvPr/>
        </p:nvGrpSpPr>
        <p:grpSpPr>
          <a:xfrm>
            <a:off x="729438" y="1806695"/>
            <a:ext cx="908700" cy="908700"/>
            <a:chOff x="947033" y="2362454"/>
            <a:chExt cx="908700" cy="908700"/>
          </a:xfrm>
        </p:grpSpPr>
        <p:sp>
          <p:nvSpPr>
            <p:cNvPr id="119" name="Google Shape;119;p15"/>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0" name="Google Shape;120;p15"/>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21" name="Google Shape;121;p15"/>
          <p:cNvGrpSpPr/>
          <p:nvPr/>
        </p:nvGrpSpPr>
        <p:grpSpPr>
          <a:xfrm>
            <a:off x="729437" y="2905361"/>
            <a:ext cx="908700" cy="908700"/>
            <a:chOff x="4665644" y="2362454"/>
            <a:chExt cx="908700" cy="908700"/>
          </a:xfrm>
        </p:grpSpPr>
        <p:sp>
          <p:nvSpPr>
            <p:cNvPr id="122" name="Google Shape;122;p15"/>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3" name="Google Shape;123;p15"/>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24" name="Google Shape;124;p15"/>
          <p:cNvGrpSpPr/>
          <p:nvPr/>
        </p:nvGrpSpPr>
        <p:grpSpPr>
          <a:xfrm>
            <a:off x="729436" y="4041347"/>
            <a:ext cx="908700" cy="908700"/>
            <a:chOff x="947033" y="4156948"/>
            <a:chExt cx="908700" cy="908700"/>
          </a:xfrm>
        </p:grpSpPr>
        <p:sp>
          <p:nvSpPr>
            <p:cNvPr id="125" name="Google Shape;125;p15"/>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6" name="Google Shape;126;p15"/>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27" name="Google Shape;127;p15"/>
          <p:cNvGrpSpPr/>
          <p:nvPr/>
        </p:nvGrpSpPr>
        <p:grpSpPr>
          <a:xfrm>
            <a:off x="729436" y="5140013"/>
            <a:ext cx="908700" cy="908700"/>
            <a:chOff x="4665644" y="4148177"/>
            <a:chExt cx="908700" cy="908700"/>
          </a:xfrm>
        </p:grpSpPr>
        <p:sp>
          <p:nvSpPr>
            <p:cNvPr id="128" name="Google Shape;128;p15"/>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29" name="Google Shape;129;p15"/>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30" name="Google Shape;130;p15"/>
          <p:cNvSpPr/>
          <p:nvPr/>
        </p:nvSpPr>
        <p:spPr>
          <a:xfrm>
            <a:off x="1880626" y="196641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b="0" i="0" u="none" strike="noStrike" cap="none" dirty="0" err="1">
                <a:solidFill>
                  <a:srgbClr val="000000"/>
                </a:solidFill>
                <a:latin typeface="Calibri"/>
                <a:ea typeface="Calibri"/>
                <a:cs typeface="Calibri"/>
                <a:sym typeface="Calibri"/>
              </a:rPr>
              <a:t>Zenuwcellen</a:t>
            </a:r>
            <a:r>
              <a:rPr lang="en-GB" sz="2800" b="0" i="0" u="none" strike="noStrike" cap="none" dirty="0">
                <a:solidFill>
                  <a:srgbClr val="000000"/>
                </a:solidFill>
                <a:latin typeface="Calibri"/>
                <a:ea typeface="Calibri"/>
                <a:cs typeface="Calibri"/>
                <a:sym typeface="Calibri"/>
              </a:rPr>
              <a:t> in de </a:t>
            </a:r>
            <a:r>
              <a:rPr lang="en-GB" sz="2800" b="0" i="0" u="none" strike="noStrike" cap="none" dirty="0" err="1">
                <a:solidFill>
                  <a:srgbClr val="000000"/>
                </a:solidFill>
                <a:latin typeface="Calibri"/>
                <a:ea typeface="Calibri"/>
                <a:cs typeface="Calibri"/>
                <a:sym typeface="Calibri"/>
              </a:rPr>
              <a:t>hersenen</a:t>
            </a:r>
            <a:endParaRPr sz="2800" b="0" i="0" u="none" strike="noStrike" cap="none" dirty="0">
              <a:solidFill>
                <a:srgbClr val="000000"/>
              </a:solidFill>
              <a:latin typeface="Calibri"/>
              <a:ea typeface="Calibri"/>
              <a:cs typeface="Calibri"/>
              <a:sym typeface="Calibri"/>
            </a:endParaRPr>
          </a:p>
        </p:txBody>
      </p:sp>
      <p:sp>
        <p:nvSpPr>
          <p:cNvPr id="131" name="Google Shape;131;p15"/>
          <p:cNvSpPr/>
          <p:nvPr/>
        </p:nvSpPr>
        <p:spPr>
          <a:xfrm>
            <a:off x="1880626" y="302148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err="1">
                <a:latin typeface="Calibri"/>
                <a:ea typeface="Calibri"/>
                <a:cs typeface="Calibri"/>
                <a:sym typeface="Calibri"/>
              </a:rPr>
              <a:t>Spiercellen</a:t>
            </a:r>
            <a:endParaRPr sz="2800" b="0" i="0" u="none" strike="noStrike" cap="none" dirty="0">
              <a:solidFill>
                <a:srgbClr val="000000"/>
              </a:solidFill>
              <a:latin typeface="Calibri"/>
              <a:ea typeface="Calibri"/>
              <a:cs typeface="Calibri"/>
              <a:sym typeface="Calibri"/>
            </a:endParaRPr>
          </a:p>
        </p:txBody>
      </p:sp>
      <p:sp>
        <p:nvSpPr>
          <p:cNvPr id="132" name="Google Shape;132;p15"/>
          <p:cNvSpPr/>
          <p:nvPr/>
        </p:nvSpPr>
        <p:spPr>
          <a:xfrm>
            <a:off x="1880625" y="41670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err="1">
                <a:latin typeface="Calibri"/>
                <a:ea typeface="Calibri"/>
                <a:cs typeface="Calibri"/>
                <a:sym typeface="Calibri"/>
              </a:rPr>
              <a:t>Longcellen</a:t>
            </a:r>
            <a:endParaRPr sz="2800" b="0" i="0" u="none" strike="noStrike" cap="none" dirty="0">
              <a:solidFill>
                <a:srgbClr val="000000"/>
              </a:solidFill>
              <a:latin typeface="Calibri"/>
              <a:ea typeface="Calibri"/>
              <a:cs typeface="Calibri"/>
              <a:sym typeface="Calibri"/>
            </a:endParaRPr>
          </a:p>
        </p:txBody>
      </p:sp>
      <p:sp>
        <p:nvSpPr>
          <p:cNvPr id="133" name="Google Shape;133;p15"/>
          <p:cNvSpPr/>
          <p:nvPr/>
        </p:nvSpPr>
        <p:spPr>
          <a:xfrm>
            <a:off x="1880624" y="529978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dirty="0">
                <a:latin typeface="Calibri"/>
                <a:ea typeface="Calibri"/>
                <a:cs typeface="Calibri"/>
                <a:sym typeface="Calibri"/>
              </a:rPr>
              <a:t>Al het </a:t>
            </a:r>
            <a:r>
              <a:rPr lang="en-GB" sz="2800" dirty="0" err="1">
                <a:latin typeface="Calibri"/>
                <a:ea typeface="Calibri"/>
                <a:cs typeface="Calibri"/>
                <a:sym typeface="Calibri"/>
              </a:rPr>
              <a:t>bovenstaande</a:t>
            </a:r>
            <a:r>
              <a:rPr lang="en-GB" sz="2800" dirty="0">
                <a:latin typeface="Calibri"/>
                <a:ea typeface="Calibri"/>
                <a:cs typeface="Calibri"/>
                <a:sym typeface="Calibri"/>
              </a:rPr>
              <a:t> is </a:t>
            </a:r>
            <a:r>
              <a:rPr lang="en-GB" sz="2800" dirty="0" err="1">
                <a:latin typeface="Calibri"/>
                <a:ea typeface="Calibri"/>
                <a:cs typeface="Calibri"/>
                <a:sym typeface="Calibri"/>
              </a:rPr>
              <a:t>juist</a:t>
            </a:r>
            <a:endParaRPr sz="2800" b="0" i="0" u="none" strike="noStrike" cap="none" dirty="0">
              <a:solidFill>
                <a:srgbClr val="000000"/>
              </a:solidFill>
              <a:latin typeface="Calibri"/>
              <a:ea typeface="Calibri"/>
              <a:cs typeface="Calibri"/>
              <a:sym typeface="Calibri"/>
            </a:endParaRPr>
          </a:p>
        </p:txBody>
      </p:sp>
      <p:sp>
        <p:nvSpPr>
          <p:cNvPr id="134" name="Google Shape;134;p15"/>
          <p:cNvSpPr txBox="1">
            <a:spLocks noGrp="1"/>
          </p:cNvSpPr>
          <p:nvPr>
            <p:ph type="title"/>
          </p:nvPr>
        </p:nvSpPr>
        <p:spPr>
          <a:xfrm>
            <a:off x="729419" y="3200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3240"/>
              <a:buFont typeface="Calibri"/>
              <a:buNone/>
            </a:pPr>
            <a:r>
              <a:rPr lang="en-GB" sz="3600"/>
              <a:t>Waar vindt de verbranding van glucose met zuurstof plaats? </a:t>
            </a:r>
            <a:endParaRPr sz="3600"/>
          </a:p>
        </p:txBody>
      </p:sp>
      <p:sp>
        <p:nvSpPr>
          <p:cNvPr id="2" name="Google Shape;162;p17">
            <a:extLst>
              <a:ext uri="{FF2B5EF4-FFF2-40B4-BE49-F238E27FC236}">
                <a16:creationId xmlns:a16="http://schemas.microsoft.com/office/drawing/2014/main" id="{70CC6579-2906-4BC4-C5C0-D375A7EEDA06}"/>
              </a:ext>
            </a:extLst>
          </p:cNvPr>
          <p:cNvSpPr/>
          <p:nvPr/>
        </p:nvSpPr>
        <p:spPr>
          <a:xfrm>
            <a:off x="210895" y="6264334"/>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 name="Google Shape;163;p17">
            <a:extLst>
              <a:ext uri="{FF2B5EF4-FFF2-40B4-BE49-F238E27FC236}">
                <a16:creationId xmlns:a16="http://schemas.microsoft.com/office/drawing/2014/main" id="{A8ACFA4F-9316-8489-A45F-1427828687A6}"/>
              </a:ext>
            </a:extLst>
          </p:cNvPr>
          <p:cNvSpPr txBox="1"/>
          <p:nvPr/>
        </p:nvSpPr>
        <p:spPr>
          <a:xfrm>
            <a:off x="6827400" y="6386298"/>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a:t>
            </a:r>
            <a:r>
              <a:rPr lang="en-GB" sz="1050">
                <a:solidFill>
                  <a:srgbClr val="FFFFFF"/>
                </a:solidFill>
                <a:latin typeface="Tahoma"/>
                <a:ea typeface="Tahoma"/>
                <a:cs typeface="Tahoma"/>
                <a:sym typeface="Tahoma"/>
              </a:rPr>
              <a:t>nl</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40" name="Google Shape;140;p16"/>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grpSp>
        <p:nvGrpSpPr>
          <p:cNvPr id="141" name="Google Shape;141;p16"/>
          <p:cNvGrpSpPr/>
          <p:nvPr/>
        </p:nvGrpSpPr>
        <p:grpSpPr>
          <a:xfrm>
            <a:off x="806913" y="1845770"/>
            <a:ext cx="908700" cy="908700"/>
            <a:chOff x="947033" y="2362454"/>
            <a:chExt cx="908700" cy="908700"/>
          </a:xfrm>
        </p:grpSpPr>
        <p:sp>
          <p:nvSpPr>
            <p:cNvPr id="142" name="Google Shape;142;p16"/>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3" name="Google Shape;143;p16"/>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44" name="Google Shape;144;p16"/>
          <p:cNvGrpSpPr/>
          <p:nvPr/>
        </p:nvGrpSpPr>
        <p:grpSpPr>
          <a:xfrm>
            <a:off x="806912" y="2944436"/>
            <a:ext cx="908700" cy="908700"/>
            <a:chOff x="4665644" y="2362454"/>
            <a:chExt cx="908700" cy="908700"/>
          </a:xfrm>
        </p:grpSpPr>
        <p:sp>
          <p:nvSpPr>
            <p:cNvPr id="145" name="Google Shape;145;p16"/>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6" name="Google Shape;146;p16"/>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47" name="Google Shape;147;p16"/>
          <p:cNvGrpSpPr/>
          <p:nvPr/>
        </p:nvGrpSpPr>
        <p:grpSpPr>
          <a:xfrm>
            <a:off x="806911" y="4080422"/>
            <a:ext cx="908700" cy="908700"/>
            <a:chOff x="947033" y="4156948"/>
            <a:chExt cx="908700" cy="908700"/>
          </a:xfrm>
        </p:grpSpPr>
        <p:sp>
          <p:nvSpPr>
            <p:cNvPr id="148" name="Google Shape;148;p16"/>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49" name="Google Shape;149;p16"/>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50" name="Google Shape;150;p16"/>
          <p:cNvGrpSpPr/>
          <p:nvPr/>
        </p:nvGrpSpPr>
        <p:grpSpPr>
          <a:xfrm>
            <a:off x="806911" y="5179088"/>
            <a:ext cx="908700" cy="908700"/>
            <a:chOff x="4665644" y="4148177"/>
            <a:chExt cx="908700" cy="908700"/>
          </a:xfrm>
        </p:grpSpPr>
        <p:sp>
          <p:nvSpPr>
            <p:cNvPr id="151" name="Google Shape;151;p16"/>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52" name="Google Shape;152;p16"/>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53" name="Google Shape;153;p16"/>
          <p:cNvSpPr/>
          <p:nvPr/>
        </p:nvSpPr>
        <p:spPr>
          <a:xfrm>
            <a:off x="1958101" y="200549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Celkern</a:t>
            </a:r>
            <a:endParaRPr sz="2800" b="0" i="0" u="none" strike="noStrike" cap="none">
              <a:solidFill>
                <a:srgbClr val="000000"/>
              </a:solidFill>
              <a:latin typeface="Calibri"/>
              <a:ea typeface="Calibri"/>
              <a:cs typeface="Calibri"/>
              <a:sym typeface="Calibri"/>
            </a:endParaRPr>
          </a:p>
        </p:txBody>
      </p:sp>
      <p:sp>
        <p:nvSpPr>
          <p:cNvPr id="154" name="Google Shape;154;p16"/>
          <p:cNvSpPr/>
          <p:nvPr/>
        </p:nvSpPr>
        <p:spPr>
          <a:xfrm>
            <a:off x="1958101" y="306056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Chloroplast</a:t>
            </a:r>
            <a:endParaRPr sz="2800" b="0" i="0" u="none" strike="noStrike" cap="none">
              <a:solidFill>
                <a:srgbClr val="000000"/>
              </a:solidFill>
              <a:latin typeface="Calibri"/>
              <a:ea typeface="Calibri"/>
              <a:cs typeface="Calibri"/>
              <a:sym typeface="Calibri"/>
            </a:endParaRPr>
          </a:p>
        </p:txBody>
      </p:sp>
      <p:sp>
        <p:nvSpPr>
          <p:cNvPr id="155" name="Google Shape;155;p16"/>
          <p:cNvSpPr/>
          <p:nvPr/>
        </p:nvSpPr>
        <p:spPr>
          <a:xfrm>
            <a:off x="1958100" y="420612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Cytoplasma</a:t>
            </a:r>
            <a:endParaRPr sz="2800" b="0" i="0" u="none" strike="noStrike" cap="none">
              <a:solidFill>
                <a:srgbClr val="000000"/>
              </a:solidFill>
              <a:latin typeface="Calibri"/>
              <a:ea typeface="Calibri"/>
              <a:cs typeface="Calibri"/>
              <a:sym typeface="Calibri"/>
            </a:endParaRPr>
          </a:p>
        </p:txBody>
      </p:sp>
      <p:sp>
        <p:nvSpPr>
          <p:cNvPr id="156" name="Google Shape;156;p16"/>
          <p:cNvSpPr/>
          <p:nvPr/>
        </p:nvSpPr>
        <p:spPr>
          <a:xfrm>
            <a:off x="1958099" y="533885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Mitochondriën</a:t>
            </a:r>
            <a:endParaRPr sz="2800" b="0" i="0" u="none" strike="noStrike" cap="none">
              <a:solidFill>
                <a:srgbClr val="000000"/>
              </a:solidFill>
              <a:latin typeface="Calibri"/>
              <a:ea typeface="Calibri"/>
              <a:cs typeface="Calibri"/>
              <a:sym typeface="Calibri"/>
            </a:endParaRPr>
          </a:p>
        </p:txBody>
      </p:sp>
      <p:sp>
        <p:nvSpPr>
          <p:cNvPr id="157" name="Google Shape;157;p16"/>
          <p:cNvSpPr txBox="1">
            <a:spLocks noGrp="1"/>
          </p:cNvSpPr>
          <p:nvPr>
            <p:ph type="title"/>
          </p:nvPr>
        </p:nvSpPr>
        <p:spPr>
          <a:xfrm>
            <a:off x="729419" y="320060"/>
            <a:ext cx="8109900" cy="855300"/>
          </a:xfrm>
          <a:prstGeom prst="rect">
            <a:avLst/>
          </a:prstGeom>
          <a:noFill/>
          <a:ln>
            <a:noFill/>
          </a:ln>
        </p:spPr>
        <p:txBody>
          <a:bodyPr spcFirstLastPara="1" wrap="square" lIns="91425" tIns="45700" rIns="91425" bIns="45700" anchor="t" anchorCtr="0">
            <a:noAutofit/>
          </a:bodyPr>
          <a:lstStyle/>
          <a:p>
            <a:pPr marL="0" lvl="0" indent="0" algn="l" rtl="0">
              <a:lnSpc>
                <a:spcPct val="111111"/>
              </a:lnSpc>
              <a:spcBef>
                <a:spcPts val="0"/>
              </a:spcBef>
              <a:spcAft>
                <a:spcPts val="0"/>
              </a:spcAft>
              <a:buClr>
                <a:schemeClr val="dk1"/>
              </a:buClr>
              <a:buSzPts val="3240"/>
              <a:buFont typeface="Calibri"/>
              <a:buNone/>
            </a:pPr>
            <a:r>
              <a:rPr lang="en-GB" sz="3640"/>
              <a:t>Waar vindt de verbranding van glucose met zuurstof plaats?</a:t>
            </a:r>
            <a:endParaRPr sz="3540"/>
          </a:p>
        </p:txBody>
      </p:sp>
      <p:sp>
        <p:nvSpPr>
          <p:cNvPr id="2" name="Google Shape;162;p17">
            <a:extLst>
              <a:ext uri="{FF2B5EF4-FFF2-40B4-BE49-F238E27FC236}">
                <a16:creationId xmlns:a16="http://schemas.microsoft.com/office/drawing/2014/main" id="{827159AD-B52C-E5AD-64F4-594B97B5D783}"/>
              </a:ext>
            </a:extLst>
          </p:cNvPr>
          <p:cNvSpPr/>
          <p:nvPr/>
        </p:nvSpPr>
        <p:spPr>
          <a:xfrm>
            <a:off x="210900" y="6289090"/>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3" name="Google Shape;163;p17">
            <a:extLst>
              <a:ext uri="{FF2B5EF4-FFF2-40B4-BE49-F238E27FC236}">
                <a16:creationId xmlns:a16="http://schemas.microsoft.com/office/drawing/2014/main" id="{668E9F59-AC6F-A977-C766-A40E976DEF5C}"/>
              </a:ext>
            </a:extLst>
          </p:cNvPr>
          <p:cNvSpPr txBox="1"/>
          <p:nvPr/>
        </p:nvSpPr>
        <p:spPr>
          <a:xfrm>
            <a:off x="6827405" y="6411054"/>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a:t>
            </a:r>
            <a:r>
              <a:rPr lang="en-GB" sz="1050">
                <a:solidFill>
                  <a:srgbClr val="FFFFFF"/>
                </a:solidFill>
                <a:latin typeface="Tahoma"/>
                <a:ea typeface="Tahoma"/>
                <a:cs typeface="Tahoma"/>
                <a:sym typeface="Tahoma"/>
              </a:rPr>
              <a:t>nl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7"/>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63" name="Google Shape;163;p17"/>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a:t>
            </a:r>
            <a:r>
              <a:rPr lang="en-GB" sz="1050">
                <a:solidFill>
                  <a:srgbClr val="FFFFFF"/>
                </a:solidFill>
                <a:latin typeface="Tahoma"/>
                <a:ea typeface="Tahoma"/>
                <a:cs typeface="Tahoma"/>
                <a:sym typeface="Tahoma"/>
              </a:rPr>
              <a:t>nl</a:t>
            </a:r>
            <a:endParaRPr/>
          </a:p>
        </p:txBody>
      </p:sp>
      <p:grpSp>
        <p:nvGrpSpPr>
          <p:cNvPr id="164" name="Google Shape;164;p17"/>
          <p:cNvGrpSpPr/>
          <p:nvPr/>
        </p:nvGrpSpPr>
        <p:grpSpPr>
          <a:xfrm>
            <a:off x="806913" y="1496245"/>
            <a:ext cx="908700" cy="908700"/>
            <a:chOff x="947033" y="2362454"/>
            <a:chExt cx="908700" cy="908700"/>
          </a:xfrm>
        </p:grpSpPr>
        <p:sp>
          <p:nvSpPr>
            <p:cNvPr id="165" name="Google Shape;165;p17"/>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6" name="Google Shape;166;p17"/>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67" name="Google Shape;167;p17"/>
          <p:cNvGrpSpPr/>
          <p:nvPr/>
        </p:nvGrpSpPr>
        <p:grpSpPr>
          <a:xfrm>
            <a:off x="806912" y="2594911"/>
            <a:ext cx="908700" cy="908700"/>
            <a:chOff x="4665644" y="2362454"/>
            <a:chExt cx="908700" cy="908700"/>
          </a:xfrm>
        </p:grpSpPr>
        <p:sp>
          <p:nvSpPr>
            <p:cNvPr id="168" name="Google Shape;168;p17"/>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69" name="Google Shape;169;p17"/>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70" name="Google Shape;170;p17"/>
          <p:cNvGrpSpPr/>
          <p:nvPr/>
        </p:nvGrpSpPr>
        <p:grpSpPr>
          <a:xfrm>
            <a:off x="806911" y="3730897"/>
            <a:ext cx="908700" cy="908700"/>
            <a:chOff x="947033" y="4156948"/>
            <a:chExt cx="908700" cy="908700"/>
          </a:xfrm>
        </p:grpSpPr>
        <p:sp>
          <p:nvSpPr>
            <p:cNvPr id="171" name="Google Shape;171;p17"/>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2" name="Google Shape;172;p17"/>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73" name="Google Shape;173;p17"/>
          <p:cNvGrpSpPr/>
          <p:nvPr/>
        </p:nvGrpSpPr>
        <p:grpSpPr>
          <a:xfrm>
            <a:off x="806911" y="4829563"/>
            <a:ext cx="908700" cy="908700"/>
            <a:chOff x="4665644" y="4148177"/>
            <a:chExt cx="908700" cy="908700"/>
          </a:xfrm>
        </p:grpSpPr>
        <p:sp>
          <p:nvSpPr>
            <p:cNvPr id="174" name="Google Shape;174;p17"/>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75" name="Google Shape;175;p17"/>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76" name="Google Shape;176;p17"/>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Nooit</a:t>
            </a:r>
            <a:endParaRPr sz="2800" b="0" i="0" u="none" strike="noStrike" cap="none">
              <a:solidFill>
                <a:srgbClr val="000000"/>
              </a:solidFill>
              <a:latin typeface="Calibri"/>
              <a:ea typeface="Calibri"/>
              <a:cs typeface="Calibri"/>
              <a:sym typeface="Calibri"/>
            </a:endParaRPr>
          </a:p>
        </p:txBody>
      </p:sp>
      <p:sp>
        <p:nvSpPr>
          <p:cNvPr id="177" name="Google Shape;177;p17"/>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Alleen overdag</a:t>
            </a:r>
            <a:endParaRPr sz="2800" b="0" i="0" u="none" strike="noStrike" cap="none">
              <a:solidFill>
                <a:srgbClr val="000000"/>
              </a:solidFill>
              <a:latin typeface="Calibri"/>
              <a:ea typeface="Calibri"/>
              <a:cs typeface="Calibri"/>
              <a:sym typeface="Calibri"/>
            </a:endParaRPr>
          </a:p>
        </p:txBody>
      </p:sp>
      <p:sp>
        <p:nvSpPr>
          <p:cNvPr id="178" name="Google Shape;178;p17"/>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Alleen ‘s nachts</a:t>
            </a:r>
            <a:endParaRPr sz="2800" b="0" i="0" u="none" strike="noStrike" cap="none">
              <a:solidFill>
                <a:srgbClr val="000000"/>
              </a:solidFill>
              <a:latin typeface="Calibri"/>
              <a:ea typeface="Calibri"/>
              <a:cs typeface="Calibri"/>
              <a:sym typeface="Calibri"/>
            </a:endParaRPr>
          </a:p>
        </p:txBody>
      </p:sp>
      <p:sp>
        <p:nvSpPr>
          <p:cNvPr id="179" name="Google Shape;179;p17"/>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Altijd</a:t>
            </a:r>
            <a:endParaRPr sz="2800" b="0" i="0" u="none" strike="noStrike" cap="none">
              <a:solidFill>
                <a:srgbClr val="000000"/>
              </a:solidFill>
              <a:latin typeface="Calibri"/>
              <a:ea typeface="Calibri"/>
              <a:cs typeface="Calibri"/>
              <a:sym typeface="Calibri"/>
            </a:endParaRPr>
          </a:p>
        </p:txBody>
      </p:sp>
      <p:sp>
        <p:nvSpPr>
          <p:cNvPr id="180" name="Google Shape;180;p17"/>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Wanneer doet een plant aan verbranding?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18"/>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186" name="Google Shape;186;p18"/>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a:t>
            </a:r>
            <a:r>
              <a:rPr lang="en-GB" sz="1050">
                <a:solidFill>
                  <a:srgbClr val="FFFFFF"/>
                </a:solidFill>
                <a:latin typeface="Tahoma"/>
                <a:ea typeface="Tahoma"/>
                <a:cs typeface="Tahoma"/>
                <a:sym typeface="Tahoma"/>
              </a:rPr>
              <a:t>.</a:t>
            </a:r>
            <a:r>
              <a:rPr lang="en-GB" sz="1050" b="0" i="0" u="none" strike="noStrike" cap="none">
                <a:solidFill>
                  <a:srgbClr val="FFFFFF"/>
                </a:solidFill>
                <a:latin typeface="Tahoma"/>
                <a:ea typeface="Tahoma"/>
                <a:cs typeface="Tahoma"/>
                <a:sym typeface="Tahoma"/>
              </a:rPr>
              <a:t>diagnostischevragen.nl</a:t>
            </a:r>
            <a:endParaRPr/>
          </a:p>
        </p:txBody>
      </p:sp>
      <p:grpSp>
        <p:nvGrpSpPr>
          <p:cNvPr id="187" name="Google Shape;187;p18"/>
          <p:cNvGrpSpPr/>
          <p:nvPr/>
        </p:nvGrpSpPr>
        <p:grpSpPr>
          <a:xfrm>
            <a:off x="806913" y="1496245"/>
            <a:ext cx="908700" cy="908700"/>
            <a:chOff x="947033" y="2362454"/>
            <a:chExt cx="908700" cy="908700"/>
          </a:xfrm>
        </p:grpSpPr>
        <p:sp>
          <p:nvSpPr>
            <p:cNvPr id="188" name="Google Shape;188;p18"/>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89" name="Google Shape;189;p18"/>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190" name="Google Shape;190;p18"/>
          <p:cNvGrpSpPr/>
          <p:nvPr/>
        </p:nvGrpSpPr>
        <p:grpSpPr>
          <a:xfrm>
            <a:off x="806912" y="2594911"/>
            <a:ext cx="908700" cy="908700"/>
            <a:chOff x="4665644" y="2362454"/>
            <a:chExt cx="908700" cy="908700"/>
          </a:xfrm>
        </p:grpSpPr>
        <p:sp>
          <p:nvSpPr>
            <p:cNvPr id="191" name="Google Shape;191;p18"/>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92" name="Google Shape;192;p18"/>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grpSp>
        <p:nvGrpSpPr>
          <p:cNvPr id="193" name="Google Shape;193;p18"/>
          <p:cNvGrpSpPr/>
          <p:nvPr/>
        </p:nvGrpSpPr>
        <p:grpSpPr>
          <a:xfrm>
            <a:off x="806911" y="3730897"/>
            <a:ext cx="908700" cy="908700"/>
            <a:chOff x="947033" y="4156948"/>
            <a:chExt cx="908700" cy="908700"/>
          </a:xfrm>
        </p:grpSpPr>
        <p:sp>
          <p:nvSpPr>
            <p:cNvPr id="194" name="Google Shape;194;p18"/>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95" name="Google Shape;195;p18"/>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196" name="Google Shape;196;p18"/>
          <p:cNvGrpSpPr/>
          <p:nvPr/>
        </p:nvGrpSpPr>
        <p:grpSpPr>
          <a:xfrm>
            <a:off x="806911" y="4829563"/>
            <a:ext cx="908700" cy="908700"/>
            <a:chOff x="4665644" y="4148177"/>
            <a:chExt cx="908700" cy="908700"/>
          </a:xfrm>
        </p:grpSpPr>
        <p:sp>
          <p:nvSpPr>
            <p:cNvPr id="197" name="Google Shape;197;p18"/>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198" name="Google Shape;198;p18"/>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199" name="Google Shape;199;p18"/>
          <p:cNvSpPr/>
          <p:nvPr/>
        </p:nvSpPr>
        <p:spPr>
          <a:xfrm>
            <a:off x="1958101" y="1655969"/>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Nooit</a:t>
            </a:r>
            <a:endParaRPr sz="2800" b="0" i="0" u="none" strike="noStrike" cap="none">
              <a:solidFill>
                <a:srgbClr val="000000"/>
              </a:solidFill>
              <a:latin typeface="Calibri"/>
              <a:ea typeface="Calibri"/>
              <a:cs typeface="Calibri"/>
              <a:sym typeface="Calibri"/>
            </a:endParaRPr>
          </a:p>
        </p:txBody>
      </p:sp>
      <p:sp>
        <p:nvSpPr>
          <p:cNvPr id="200" name="Google Shape;200;p18"/>
          <p:cNvSpPr/>
          <p:nvPr/>
        </p:nvSpPr>
        <p:spPr>
          <a:xfrm>
            <a:off x="1958101" y="271103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Alleen overdag</a:t>
            </a:r>
            <a:endParaRPr sz="2800" b="0" i="0" u="none" strike="noStrike" cap="none">
              <a:solidFill>
                <a:srgbClr val="000000"/>
              </a:solidFill>
              <a:latin typeface="Calibri"/>
              <a:ea typeface="Calibri"/>
              <a:cs typeface="Calibri"/>
              <a:sym typeface="Calibri"/>
            </a:endParaRPr>
          </a:p>
        </p:txBody>
      </p:sp>
      <p:sp>
        <p:nvSpPr>
          <p:cNvPr id="201" name="Google Shape;201;p18"/>
          <p:cNvSpPr/>
          <p:nvPr/>
        </p:nvSpPr>
        <p:spPr>
          <a:xfrm>
            <a:off x="1958100" y="385659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Alleen ‘s nachts</a:t>
            </a:r>
            <a:endParaRPr sz="2800" b="0" i="0" u="none" strike="noStrike" cap="none">
              <a:solidFill>
                <a:srgbClr val="000000"/>
              </a:solidFill>
              <a:latin typeface="Calibri"/>
              <a:ea typeface="Calibri"/>
              <a:cs typeface="Calibri"/>
              <a:sym typeface="Calibri"/>
            </a:endParaRPr>
          </a:p>
        </p:txBody>
      </p:sp>
      <p:sp>
        <p:nvSpPr>
          <p:cNvPr id="202" name="Google Shape;202;p18"/>
          <p:cNvSpPr/>
          <p:nvPr/>
        </p:nvSpPr>
        <p:spPr>
          <a:xfrm>
            <a:off x="1958099" y="498933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Altijd</a:t>
            </a:r>
            <a:endParaRPr sz="2800" b="0" i="0" u="none" strike="noStrike" cap="none">
              <a:solidFill>
                <a:srgbClr val="000000"/>
              </a:solidFill>
              <a:latin typeface="Calibri"/>
              <a:ea typeface="Calibri"/>
              <a:cs typeface="Calibri"/>
              <a:sym typeface="Calibri"/>
            </a:endParaRPr>
          </a:p>
        </p:txBody>
      </p:sp>
      <p:sp>
        <p:nvSpPr>
          <p:cNvPr id="203" name="Google Shape;203;p18"/>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Wanneer heeft een plant zuurstof nodig?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9"/>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09" name="Google Shape;209;p19"/>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grpSp>
        <p:nvGrpSpPr>
          <p:cNvPr id="210" name="Google Shape;210;p19"/>
          <p:cNvGrpSpPr/>
          <p:nvPr/>
        </p:nvGrpSpPr>
        <p:grpSpPr>
          <a:xfrm>
            <a:off x="812813" y="1520983"/>
            <a:ext cx="908700" cy="908700"/>
            <a:chOff x="947033" y="2362454"/>
            <a:chExt cx="908700" cy="908700"/>
          </a:xfrm>
        </p:grpSpPr>
        <p:sp>
          <p:nvSpPr>
            <p:cNvPr id="211" name="Google Shape;211;p19"/>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2" name="Google Shape;212;p19"/>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13" name="Google Shape;213;p19"/>
          <p:cNvGrpSpPr/>
          <p:nvPr/>
        </p:nvGrpSpPr>
        <p:grpSpPr>
          <a:xfrm>
            <a:off x="812812" y="2619649"/>
            <a:ext cx="908700" cy="908700"/>
            <a:chOff x="4665644" y="2362454"/>
            <a:chExt cx="908700" cy="908700"/>
          </a:xfrm>
        </p:grpSpPr>
        <p:sp>
          <p:nvSpPr>
            <p:cNvPr id="214" name="Google Shape;214;p19"/>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15" name="Google Shape;215;p19"/>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216" name="Google Shape;216;p19"/>
          <p:cNvSpPr/>
          <p:nvPr/>
        </p:nvSpPr>
        <p:spPr>
          <a:xfrm>
            <a:off x="1964001" y="1680706"/>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Dolfijn in water van </a:t>
            </a:r>
            <a:r>
              <a:rPr lang="en-GB" sz="2800">
                <a:solidFill>
                  <a:schemeClr val="dk1"/>
                </a:solidFill>
                <a:latin typeface="Calibri"/>
                <a:ea typeface="Calibri"/>
                <a:cs typeface="Calibri"/>
                <a:sym typeface="Calibri"/>
              </a:rPr>
              <a:t>5 </a:t>
            </a:r>
            <a:r>
              <a:rPr lang="en-GB" sz="2800">
                <a:solidFill>
                  <a:srgbClr val="040C28"/>
                </a:solidFill>
                <a:highlight>
                  <a:schemeClr val="lt1"/>
                </a:highlight>
              </a:rPr>
              <a:t>°C</a:t>
            </a:r>
            <a:r>
              <a:rPr lang="en-GB" sz="2800">
                <a:latin typeface="Calibri"/>
                <a:ea typeface="Calibri"/>
                <a:cs typeface="Calibri"/>
                <a:sym typeface="Calibri"/>
              </a:rPr>
              <a:t> </a:t>
            </a:r>
            <a:endParaRPr sz="2800" b="0" i="0" u="none" strike="noStrike" cap="none">
              <a:solidFill>
                <a:srgbClr val="000000"/>
              </a:solidFill>
              <a:latin typeface="Calibri"/>
              <a:ea typeface="Calibri"/>
              <a:cs typeface="Calibri"/>
              <a:sym typeface="Calibri"/>
            </a:endParaRPr>
          </a:p>
        </p:txBody>
      </p:sp>
      <p:sp>
        <p:nvSpPr>
          <p:cNvPr id="217" name="Google Shape;217;p19"/>
          <p:cNvSpPr/>
          <p:nvPr/>
        </p:nvSpPr>
        <p:spPr>
          <a:xfrm>
            <a:off x="1964001" y="2735775"/>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Dolfijn in water van 20 </a:t>
            </a:r>
            <a:r>
              <a:rPr lang="en-GB" sz="2800">
                <a:solidFill>
                  <a:srgbClr val="040C28"/>
                </a:solidFill>
                <a:highlight>
                  <a:schemeClr val="lt1"/>
                </a:highlight>
              </a:rPr>
              <a:t>°C</a:t>
            </a:r>
            <a:endParaRPr sz="2800" b="0" i="0" u="none" strike="noStrike" cap="none">
              <a:solidFill>
                <a:srgbClr val="000000"/>
              </a:solidFill>
              <a:latin typeface="Calibri"/>
              <a:ea typeface="Calibri"/>
              <a:cs typeface="Calibri"/>
              <a:sym typeface="Calibri"/>
            </a:endParaRPr>
          </a:p>
        </p:txBody>
      </p:sp>
      <p:sp>
        <p:nvSpPr>
          <p:cNvPr id="218" name="Google Shape;218;p19"/>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a:bodyPr>
          <a:lstStyle/>
          <a:p>
            <a:pPr marL="0" lvl="0" indent="0" algn="l" rtl="0">
              <a:lnSpc>
                <a:spcPct val="111111"/>
              </a:lnSpc>
              <a:spcBef>
                <a:spcPts val="0"/>
              </a:spcBef>
              <a:spcAft>
                <a:spcPts val="0"/>
              </a:spcAft>
              <a:buClr>
                <a:schemeClr val="dk1"/>
              </a:buClr>
              <a:buSzPts val="3600"/>
              <a:buFont typeface="Calibri"/>
              <a:buNone/>
            </a:pPr>
            <a:r>
              <a:rPr lang="en-GB" sz="3600"/>
              <a:t>Waar vindt de meeste verbranding plaats?</a:t>
            </a:r>
            <a:endParaRPr/>
          </a:p>
        </p:txBody>
      </p:sp>
      <p:grpSp>
        <p:nvGrpSpPr>
          <p:cNvPr id="219" name="Google Shape;219;p19"/>
          <p:cNvGrpSpPr/>
          <p:nvPr/>
        </p:nvGrpSpPr>
        <p:grpSpPr>
          <a:xfrm>
            <a:off x="812786" y="3776822"/>
            <a:ext cx="908700" cy="908700"/>
            <a:chOff x="947033" y="4156948"/>
            <a:chExt cx="908700" cy="908700"/>
          </a:xfrm>
        </p:grpSpPr>
        <p:sp>
          <p:nvSpPr>
            <p:cNvPr id="220" name="Google Shape;220;p19"/>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1" name="Google Shape;221;p19"/>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22" name="Google Shape;222;p19"/>
          <p:cNvGrpSpPr/>
          <p:nvPr/>
        </p:nvGrpSpPr>
        <p:grpSpPr>
          <a:xfrm>
            <a:off x="812786" y="4875488"/>
            <a:ext cx="908700" cy="908700"/>
            <a:chOff x="4665644" y="4148177"/>
            <a:chExt cx="908700" cy="908700"/>
          </a:xfrm>
        </p:grpSpPr>
        <p:sp>
          <p:nvSpPr>
            <p:cNvPr id="223" name="Google Shape;223;p19"/>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24" name="Google Shape;224;p19"/>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25" name="Google Shape;225;p19"/>
          <p:cNvSpPr/>
          <p:nvPr/>
        </p:nvSpPr>
        <p:spPr>
          <a:xfrm>
            <a:off x="1963975" y="390252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Haai in water van </a:t>
            </a:r>
            <a:r>
              <a:rPr lang="en-GB" sz="2800">
                <a:solidFill>
                  <a:schemeClr val="dk1"/>
                </a:solidFill>
                <a:latin typeface="Calibri"/>
                <a:ea typeface="Calibri"/>
                <a:cs typeface="Calibri"/>
                <a:sym typeface="Calibri"/>
              </a:rPr>
              <a:t>5 </a:t>
            </a:r>
            <a:r>
              <a:rPr lang="en-GB" sz="2800">
                <a:solidFill>
                  <a:srgbClr val="040C28"/>
                </a:solidFill>
                <a:highlight>
                  <a:schemeClr val="lt1"/>
                </a:highlight>
              </a:rPr>
              <a:t>°C</a:t>
            </a:r>
            <a:endParaRPr sz="2800" b="0" i="0" u="none" strike="noStrike" cap="none">
              <a:solidFill>
                <a:srgbClr val="000000"/>
              </a:solidFill>
              <a:latin typeface="Calibri"/>
              <a:ea typeface="Calibri"/>
              <a:cs typeface="Calibri"/>
              <a:sym typeface="Calibri"/>
            </a:endParaRPr>
          </a:p>
        </p:txBody>
      </p:sp>
      <p:sp>
        <p:nvSpPr>
          <p:cNvPr id="226" name="Google Shape;226;p19"/>
          <p:cNvSpPr/>
          <p:nvPr/>
        </p:nvSpPr>
        <p:spPr>
          <a:xfrm>
            <a:off x="1963975" y="5035263"/>
            <a:ext cx="6792000" cy="589200"/>
          </a:xfrm>
          <a:prstGeom prst="rect">
            <a:avLst/>
          </a:prstGeom>
          <a:noFill/>
          <a:ln>
            <a:noFill/>
          </a:ln>
        </p:spPr>
        <p:txBody>
          <a:bodyPr spcFirstLastPara="1" wrap="square" lIns="35700" tIns="35700" rIns="35700" bIns="35700" anchor="ctr" anchorCtr="0">
            <a:noAutofit/>
          </a:bodyPr>
          <a:lstStyle/>
          <a:p>
            <a:pPr marL="0" lvl="0" indent="0" algn="l" rtl="0">
              <a:lnSpc>
                <a:spcPct val="120000"/>
              </a:lnSpc>
              <a:spcBef>
                <a:spcPts val="0"/>
              </a:spcBef>
              <a:spcAft>
                <a:spcPts val="0"/>
              </a:spcAft>
              <a:buClr>
                <a:schemeClr val="dk1"/>
              </a:buClr>
              <a:buSzPts val="2800"/>
              <a:buFont typeface="Calibri"/>
              <a:buNone/>
            </a:pPr>
            <a:r>
              <a:rPr lang="en-GB" sz="2800">
                <a:solidFill>
                  <a:schemeClr val="dk1"/>
                </a:solidFill>
                <a:latin typeface="Calibri"/>
                <a:ea typeface="Calibri"/>
                <a:cs typeface="Calibri"/>
                <a:sym typeface="Calibri"/>
              </a:rPr>
              <a:t>Haai in water van 20 </a:t>
            </a:r>
            <a:r>
              <a:rPr lang="en-GB" sz="2800">
                <a:solidFill>
                  <a:srgbClr val="040C28"/>
                </a:solidFill>
                <a:highlight>
                  <a:schemeClr val="lt1"/>
                </a:highlight>
              </a:rPr>
              <a:t>°C</a:t>
            </a:r>
            <a:endParaRPr sz="2800" b="0" i="0" u="none" strike="noStrike" cap="non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0"/>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32" name="Google Shape;232;p20"/>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grpSp>
        <p:nvGrpSpPr>
          <p:cNvPr id="233" name="Google Shape;233;p20"/>
          <p:cNvGrpSpPr/>
          <p:nvPr/>
        </p:nvGrpSpPr>
        <p:grpSpPr>
          <a:xfrm>
            <a:off x="729463" y="1773770"/>
            <a:ext cx="908700" cy="908700"/>
            <a:chOff x="947033" y="2362454"/>
            <a:chExt cx="908700" cy="908700"/>
          </a:xfrm>
        </p:grpSpPr>
        <p:sp>
          <p:nvSpPr>
            <p:cNvPr id="234" name="Google Shape;234;p20"/>
            <p:cNvSpPr/>
            <p:nvPr/>
          </p:nvSpPr>
          <p:spPr>
            <a:xfrm>
              <a:off x="947033" y="236245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5" name="Google Shape;235;p20"/>
            <p:cNvSpPr/>
            <p:nvPr/>
          </p:nvSpPr>
          <p:spPr>
            <a:xfrm>
              <a:off x="1261236"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36" name="Google Shape;236;p20"/>
          <p:cNvGrpSpPr/>
          <p:nvPr/>
        </p:nvGrpSpPr>
        <p:grpSpPr>
          <a:xfrm>
            <a:off x="729462" y="2872436"/>
            <a:ext cx="908700" cy="908700"/>
            <a:chOff x="4665644" y="2362454"/>
            <a:chExt cx="908700" cy="908700"/>
          </a:xfrm>
        </p:grpSpPr>
        <p:sp>
          <p:nvSpPr>
            <p:cNvPr id="237" name="Google Shape;237;p20"/>
            <p:cNvSpPr/>
            <p:nvPr/>
          </p:nvSpPr>
          <p:spPr>
            <a:xfrm>
              <a:off x="4665644" y="236245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38" name="Google Shape;238;p20"/>
            <p:cNvSpPr/>
            <p:nvPr/>
          </p:nvSpPr>
          <p:spPr>
            <a:xfrm>
              <a:off x="4979847" y="258847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239" name="Google Shape;239;p20"/>
          <p:cNvSpPr/>
          <p:nvPr/>
        </p:nvSpPr>
        <p:spPr>
          <a:xfrm>
            <a:off x="1880651" y="1933494"/>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Nee, want het is omgezet in een product</a:t>
            </a:r>
            <a:endParaRPr sz="2800" b="0" i="0" u="none" strike="noStrike" cap="none">
              <a:solidFill>
                <a:srgbClr val="000000"/>
              </a:solidFill>
              <a:latin typeface="Calibri"/>
              <a:ea typeface="Calibri"/>
              <a:cs typeface="Calibri"/>
              <a:sym typeface="Calibri"/>
            </a:endParaRPr>
          </a:p>
        </p:txBody>
      </p:sp>
      <p:sp>
        <p:nvSpPr>
          <p:cNvPr id="240" name="Google Shape;240;p20"/>
          <p:cNvSpPr/>
          <p:nvPr/>
        </p:nvSpPr>
        <p:spPr>
          <a:xfrm>
            <a:off x="1880651" y="2988562"/>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Nee, want het is omgezet in een substraat</a:t>
            </a:r>
            <a:endParaRPr sz="2800" b="0" i="0" u="none" strike="noStrike" cap="none">
              <a:solidFill>
                <a:srgbClr val="000000"/>
              </a:solidFill>
              <a:latin typeface="Calibri"/>
              <a:ea typeface="Calibri"/>
              <a:cs typeface="Calibri"/>
              <a:sym typeface="Calibri"/>
            </a:endParaRPr>
          </a:p>
        </p:txBody>
      </p:sp>
      <p:sp>
        <p:nvSpPr>
          <p:cNvPr id="241" name="Google Shape;241;p20"/>
          <p:cNvSpPr txBox="1">
            <a:spLocks noGrp="1"/>
          </p:cNvSpPr>
          <p:nvPr>
            <p:ph type="title"/>
          </p:nvPr>
        </p:nvSpPr>
        <p:spPr>
          <a:xfrm>
            <a:off x="729419" y="396260"/>
            <a:ext cx="8109900" cy="8553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11111"/>
              </a:lnSpc>
              <a:spcBef>
                <a:spcPts val="0"/>
              </a:spcBef>
              <a:spcAft>
                <a:spcPts val="0"/>
              </a:spcAft>
              <a:buClr>
                <a:schemeClr val="dk1"/>
              </a:buClr>
              <a:buSzPct val="100000"/>
              <a:buFont typeface="Calibri"/>
              <a:buNone/>
            </a:pPr>
            <a:r>
              <a:rPr lang="en-GB" sz="3600"/>
              <a:t>Kan een enzym na een reactie opnieuw gebruikt worden?</a:t>
            </a:r>
            <a:endParaRPr/>
          </a:p>
        </p:txBody>
      </p:sp>
      <p:grpSp>
        <p:nvGrpSpPr>
          <p:cNvPr id="242" name="Google Shape;242;p20"/>
          <p:cNvGrpSpPr/>
          <p:nvPr/>
        </p:nvGrpSpPr>
        <p:grpSpPr>
          <a:xfrm>
            <a:off x="729436" y="4029610"/>
            <a:ext cx="908700" cy="908700"/>
            <a:chOff x="947033" y="4156948"/>
            <a:chExt cx="908700" cy="908700"/>
          </a:xfrm>
        </p:grpSpPr>
        <p:sp>
          <p:nvSpPr>
            <p:cNvPr id="243" name="Google Shape;243;p20"/>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4" name="Google Shape;244;p20"/>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grpSp>
        <p:nvGrpSpPr>
          <p:cNvPr id="245" name="Google Shape;245;p20"/>
          <p:cNvGrpSpPr/>
          <p:nvPr/>
        </p:nvGrpSpPr>
        <p:grpSpPr>
          <a:xfrm>
            <a:off x="729436" y="5128276"/>
            <a:ext cx="908700" cy="908700"/>
            <a:chOff x="4665644" y="4148177"/>
            <a:chExt cx="908700" cy="908700"/>
          </a:xfrm>
        </p:grpSpPr>
        <p:sp>
          <p:nvSpPr>
            <p:cNvPr id="246" name="Google Shape;246;p20"/>
            <p:cNvSpPr/>
            <p:nvPr/>
          </p:nvSpPr>
          <p:spPr>
            <a:xfrm>
              <a:off x="4665644" y="4148177"/>
              <a:ext cx="908700" cy="908700"/>
            </a:xfrm>
            <a:prstGeom prst="ellipse">
              <a:avLst/>
            </a:prstGeom>
            <a:solidFill>
              <a:srgbClr val="E58BA8"/>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47" name="Google Shape;247;p20"/>
            <p:cNvSpPr/>
            <p:nvPr/>
          </p:nvSpPr>
          <p:spPr>
            <a:xfrm>
              <a:off x="4979848" y="4374198"/>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D</a:t>
              </a:r>
              <a:endParaRPr/>
            </a:p>
          </p:txBody>
        </p:sp>
      </p:grpSp>
      <p:sp>
        <p:nvSpPr>
          <p:cNvPr id="248" name="Google Shape;248;p20"/>
          <p:cNvSpPr/>
          <p:nvPr/>
        </p:nvSpPr>
        <p:spPr>
          <a:xfrm>
            <a:off x="1880625" y="4155310"/>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Nee, want het wordt afgebroken</a:t>
            </a:r>
            <a:endParaRPr sz="2800" b="0" i="0" u="none" strike="noStrike" cap="none">
              <a:solidFill>
                <a:srgbClr val="000000"/>
              </a:solidFill>
              <a:latin typeface="Calibri"/>
              <a:ea typeface="Calibri"/>
              <a:cs typeface="Calibri"/>
              <a:sym typeface="Calibri"/>
            </a:endParaRPr>
          </a:p>
        </p:txBody>
      </p:sp>
      <p:sp>
        <p:nvSpPr>
          <p:cNvPr id="249" name="Google Shape;249;p20"/>
          <p:cNvSpPr/>
          <p:nvPr/>
        </p:nvSpPr>
        <p:spPr>
          <a:xfrm>
            <a:off x="1880625" y="5288050"/>
            <a:ext cx="67920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Ja, want het wordt gebruikt, niet verbruikt</a:t>
            </a:r>
            <a:endParaRPr sz="2800" b="0" i="0" u="none" strike="noStrike" cap="none">
              <a:solidFill>
                <a:srgbClr val="000000"/>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1"/>
          <p:cNvSpPr/>
          <p:nvPr/>
        </p:nvSpPr>
        <p:spPr>
          <a:xfrm>
            <a:off x="211015" y="6285469"/>
            <a:ext cx="8933100" cy="4977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3366FF"/>
              </a:solidFill>
              <a:latin typeface="Corbel"/>
              <a:ea typeface="Corbel"/>
              <a:cs typeface="Corbel"/>
              <a:sym typeface="Corbel"/>
            </a:endParaRPr>
          </a:p>
        </p:txBody>
      </p:sp>
      <p:sp>
        <p:nvSpPr>
          <p:cNvPr id="255" name="Google Shape;255;p21"/>
          <p:cNvSpPr txBox="1"/>
          <p:nvPr/>
        </p:nvSpPr>
        <p:spPr>
          <a:xfrm>
            <a:off x="6827520" y="6407433"/>
            <a:ext cx="2316600" cy="253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FFFFFF"/>
              </a:buClr>
              <a:buSzPts val="1050"/>
              <a:buFont typeface="Tahoma"/>
              <a:buNone/>
            </a:pPr>
            <a:r>
              <a:rPr lang="en-GB" sz="1050" b="0" i="0" u="none" strike="noStrike" cap="none">
                <a:solidFill>
                  <a:srgbClr val="FFFFFF"/>
                </a:solidFill>
                <a:latin typeface="Tahoma"/>
                <a:ea typeface="Tahoma"/>
                <a:cs typeface="Tahoma"/>
                <a:sym typeface="Tahoma"/>
              </a:rPr>
              <a:t>www.diagnostischevragen.nl</a:t>
            </a:r>
            <a:endParaRPr/>
          </a:p>
        </p:txBody>
      </p:sp>
      <p:sp>
        <p:nvSpPr>
          <p:cNvPr id="256" name="Google Shape;256;p21"/>
          <p:cNvSpPr/>
          <p:nvPr/>
        </p:nvSpPr>
        <p:spPr>
          <a:xfrm>
            <a:off x="3871295" y="2628633"/>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nvGrpSpPr>
          <p:cNvPr id="257" name="Google Shape;257;p21"/>
          <p:cNvGrpSpPr/>
          <p:nvPr/>
        </p:nvGrpSpPr>
        <p:grpSpPr>
          <a:xfrm>
            <a:off x="726116" y="1377320"/>
            <a:ext cx="908700" cy="908700"/>
            <a:chOff x="1339856" y="4930964"/>
            <a:chExt cx="908700" cy="908700"/>
          </a:xfrm>
        </p:grpSpPr>
        <p:sp>
          <p:nvSpPr>
            <p:cNvPr id="258" name="Google Shape;258;p21"/>
            <p:cNvSpPr/>
            <p:nvPr/>
          </p:nvSpPr>
          <p:spPr>
            <a:xfrm>
              <a:off x="1339856" y="4930964"/>
              <a:ext cx="908700" cy="908700"/>
            </a:xfrm>
            <a:prstGeom prst="ellipse">
              <a:avLst/>
            </a:prstGeom>
            <a:solidFill>
              <a:srgbClr val="73C3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59" name="Google Shape;259;p21"/>
            <p:cNvSpPr/>
            <p:nvPr/>
          </p:nvSpPr>
          <p:spPr>
            <a:xfrm>
              <a:off x="1654059" y="515698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A</a:t>
              </a:r>
              <a:endParaRPr/>
            </a:p>
          </p:txBody>
        </p:sp>
      </p:grpSp>
      <p:grpSp>
        <p:nvGrpSpPr>
          <p:cNvPr id="260" name="Google Shape;260;p21"/>
          <p:cNvGrpSpPr/>
          <p:nvPr/>
        </p:nvGrpSpPr>
        <p:grpSpPr>
          <a:xfrm>
            <a:off x="726115" y="2479045"/>
            <a:ext cx="908700" cy="908700"/>
            <a:chOff x="1979418" y="4930964"/>
            <a:chExt cx="908700" cy="908700"/>
          </a:xfrm>
        </p:grpSpPr>
        <p:sp>
          <p:nvSpPr>
            <p:cNvPr id="261" name="Google Shape;261;p21"/>
            <p:cNvSpPr/>
            <p:nvPr/>
          </p:nvSpPr>
          <p:spPr>
            <a:xfrm>
              <a:off x="1979418" y="4930964"/>
              <a:ext cx="908700" cy="908700"/>
            </a:xfrm>
            <a:prstGeom prst="ellipse">
              <a:avLst/>
            </a:prstGeom>
            <a:solidFill>
              <a:srgbClr val="919CE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2" name="Google Shape;262;p21"/>
            <p:cNvSpPr/>
            <p:nvPr/>
          </p:nvSpPr>
          <p:spPr>
            <a:xfrm>
              <a:off x="2293621" y="5156985"/>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B</a:t>
              </a:r>
              <a:endParaRPr/>
            </a:p>
          </p:txBody>
        </p:sp>
      </p:grpSp>
      <p:sp>
        <p:nvSpPr>
          <p:cNvPr id="263" name="Google Shape;263;p21"/>
          <p:cNvSpPr/>
          <p:nvPr/>
        </p:nvSpPr>
        <p:spPr>
          <a:xfrm>
            <a:off x="1002268" y="5419716"/>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sp>
        <p:nvSpPr>
          <p:cNvPr id="264" name="Google Shape;264;p21"/>
          <p:cNvSpPr/>
          <p:nvPr/>
        </p:nvSpPr>
        <p:spPr>
          <a:xfrm>
            <a:off x="1974985" y="2640200"/>
            <a:ext cx="64980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gelijk aan Q.</a:t>
            </a:r>
            <a:endParaRPr sz="2800" b="0" i="0" u="none" strike="noStrike" cap="none">
              <a:solidFill>
                <a:srgbClr val="000000"/>
              </a:solidFill>
              <a:latin typeface="Calibri"/>
              <a:ea typeface="Calibri"/>
              <a:cs typeface="Calibri"/>
              <a:sym typeface="Calibri"/>
            </a:endParaRPr>
          </a:p>
        </p:txBody>
      </p:sp>
      <p:sp>
        <p:nvSpPr>
          <p:cNvPr id="265" name="Google Shape;265;p21"/>
          <p:cNvSpPr txBox="1">
            <a:spLocks noGrp="1"/>
          </p:cNvSpPr>
          <p:nvPr>
            <p:ph type="title"/>
          </p:nvPr>
        </p:nvSpPr>
        <p:spPr>
          <a:xfrm>
            <a:off x="729425" y="548650"/>
            <a:ext cx="7926300" cy="6357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1212"/>
              </a:lnSpc>
              <a:spcBef>
                <a:spcPts val="0"/>
              </a:spcBef>
              <a:spcAft>
                <a:spcPts val="0"/>
              </a:spcAft>
              <a:buClr>
                <a:schemeClr val="dk1"/>
              </a:buClr>
              <a:buSzPts val="3200"/>
              <a:buFont typeface="Calibri"/>
              <a:buNone/>
            </a:pPr>
            <a:r>
              <a:rPr lang="en-GB" sz="3200"/>
              <a:t>De activiteit van de enzymen bij P is…</a:t>
            </a:r>
            <a:endParaRPr/>
          </a:p>
        </p:txBody>
      </p:sp>
      <p:grpSp>
        <p:nvGrpSpPr>
          <p:cNvPr id="266" name="Google Shape;266;p21"/>
          <p:cNvGrpSpPr/>
          <p:nvPr/>
        </p:nvGrpSpPr>
        <p:grpSpPr>
          <a:xfrm>
            <a:off x="726136" y="3583610"/>
            <a:ext cx="908700" cy="908700"/>
            <a:chOff x="947033" y="4156948"/>
            <a:chExt cx="908700" cy="908700"/>
          </a:xfrm>
        </p:grpSpPr>
        <p:sp>
          <p:nvSpPr>
            <p:cNvPr id="267" name="Google Shape;267;p21"/>
            <p:cNvSpPr/>
            <p:nvPr/>
          </p:nvSpPr>
          <p:spPr>
            <a:xfrm>
              <a:off x="947033" y="4156948"/>
              <a:ext cx="908700" cy="908700"/>
            </a:xfrm>
            <a:prstGeom prst="ellipse">
              <a:avLst/>
            </a:prstGeom>
            <a:solidFill>
              <a:srgbClr val="95DF83"/>
            </a:solidFill>
            <a:ln>
              <a:noFill/>
            </a:ln>
          </p:spPr>
          <p:txBody>
            <a:bodyPr spcFirstLastPara="1" wrap="square" lIns="35700" tIns="35700" rIns="35700" bIns="35700" anchor="ctr" anchorCtr="0">
              <a:noAutofit/>
            </a:bodyPr>
            <a:lstStyle/>
            <a:p>
              <a:pPr marL="0" marR="0" lvl="0" indent="0" algn="ctr" rtl="0">
                <a:lnSpc>
                  <a:spcPct val="100000"/>
                </a:lnSpc>
                <a:spcBef>
                  <a:spcPts val="0"/>
                </a:spcBef>
                <a:spcAft>
                  <a:spcPts val="0"/>
                </a:spcAft>
                <a:buClr>
                  <a:srgbClr val="FFFFFF"/>
                </a:buClr>
                <a:buSzPts val="2000"/>
                <a:buFont typeface="Helvetica Neue Light"/>
                <a:buNone/>
              </a:pPr>
              <a:endParaRPr sz="2000" b="0" i="0" u="none" strike="noStrike" cap="none">
                <a:solidFill>
                  <a:srgbClr val="FFFFFF"/>
                </a:solidFill>
                <a:latin typeface="Helvetica Neue Light"/>
                <a:ea typeface="Helvetica Neue Light"/>
                <a:cs typeface="Helvetica Neue Light"/>
                <a:sym typeface="Helvetica Neue Light"/>
              </a:endParaRPr>
            </a:p>
          </p:txBody>
        </p:sp>
        <p:sp>
          <p:nvSpPr>
            <p:cNvPr id="268" name="Google Shape;268;p21"/>
            <p:cNvSpPr/>
            <p:nvPr/>
          </p:nvSpPr>
          <p:spPr>
            <a:xfrm>
              <a:off x="1261237" y="4382969"/>
              <a:ext cx="356400" cy="4311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FFFFFF"/>
                </a:buClr>
                <a:buSzPts val="2400"/>
                <a:buFont typeface="Helvetica Neue"/>
                <a:buNone/>
              </a:pPr>
              <a:r>
                <a:rPr lang="en-GB" sz="2400" b="0" i="0" u="none" strike="noStrike" cap="none">
                  <a:solidFill>
                    <a:srgbClr val="FFFFFF"/>
                  </a:solidFill>
                  <a:latin typeface="Helvetica Neue"/>
                  <a:ea typeface="Helvetica Neue"/>
                  <a:cs typeface="Helvetica Neue"/>
                  <a:sym typeface="Helvetica Neue"/>
                </a:rPr>
                <a:t>C</a:t>
              </a:r>
              <a:endParaRPr/>
            </a:p>
          </p:txBody>
        </p:sp>
      </p:grpSp>
      <p:sp>
        <p:nvSpPr>
          <p:cNvPr id="269" name="Google Shape;269;p21"/>
          <p:cNvSpPr/>
          <p:nvPr/>
        </p:nvSpPr>
        <p:spPr>
          <a:xfrm>
            <a:off x="1974975" y="3743347"/>
            <a:ext cx="61584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hoger dan bij Q.</a:t>
            </a:r>
            <a:endParaRPr sz="2800" b="0" i="0" u="none" strike="noStrike" cap="none">
              <a:solidFill>
                <a:srgbClr val="000000"/>
              </a:solidFill>
              <a:latin typeface="Calibri"/>
              <a:ea typeface="Calibri"/>
              <a:cs typeface="Calibri"/>
              <a:sym typeface="Calibri"/>
            </a:endParaRPr>
          </a:p>
        </p:txBody>
      </p:sp>
      <p:grpSp>
        <p:nvGrpSpPr>
          <p:cNvPr id="270" name="Google Shape;270;p21"/>
          <p:cNvGrpSpPr/>
          <p:nvPr/>
        </p:nvGrpSpPr>
        <p:grpSpPr>
          <a:xfrm>
            <a:off x="5469413" y="3059725"/>
            <a:ext cx="3267075" cy="2933700"/>
            <a:chOff x="5536638" y="1377325"/>
            <a:chExt cx="3267075" cy="2933700"/>
          </a:xfrm>
        </p:grpSpPr>
        <p:pic>
          <p:nvPicPr>
            <p:cNvPr id="271" name="Google Shape;271;p21"/>
            <p:cNvPicPr preferRelativeResize="0"/>
            <p:nvPr/>
          </p:nvPicPr>
          <p:blipFill>
            <a:blip r:embed="rId3">
              <a:alphaModFix/>
            </a:blip>
            <a:stretch>
              <a:fillRect/>
            </a:stretch>
          </p:blipFill>
          <p:spPr>
            <a:xfrm>
              <a:off x="5536638" y="1377325"/>
              <a:ext cx="3267075" cy="2933700"/>
            </a:xfrm>
            <a:prstGeom prst="rect">
              <a:avLst/>
            </a:prstGeom>
            <a:noFill/>
            <a:ln>
              <a:noFill/>
            </a:ln>
          </p:spPr>
        </p:pic>
        <p:sp>
          <p:nvSpPr>
            <p:cNvPr id="272" name="Google Shape;272;p21"/>
            <p:cNvSpPr txBox="1"/>
            <p:nvPr/>
          </p:nvSpPr>
          <p:spPr>
            <a:xfrm>
              <a:off x="7226870" y="2236975"/>
              <a:ext cx="3564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solidFill>
                    <a:schemeClr val="dk1"/>
                  </a:solidFill>
                  <a:latin typeface="Calibri"/>
                  <a:ea typeface="Calibri"/>
                  <a:cs typeface="Calibri"/>
                  <a:sym typeface="Calibri"/>
                </a:rPr>
                <a:t>P</a:t>
              </a:r>
              <a:endParaRPr sz="1300" b="1">
                <a:solidFill>
                  <a:schemeClr val="dk1"/>
                </a:solidFill>
                <a:latin typeface="Calibri"/>
                <a:ea typeface="Calibri"/>
                <a:cs typeface="Calibri"/>
                <a:sym typeface="Calibri"/>
              </a:endParaRPr>
            </a:p>
          </p:txBody>
        </p:sp>
        <p:sp>
          <p:nvSpPr>
            <p:cNvPr id="273" name="Google Shape;273;p21"/>
            <p:cNvSpPr txBox="1"/>
            <p:nvPr/>
          </p:nvSpPr>
          <p:spPr>
            <a:xfrm>
              <a:off x="8016170" y="2236975"/>
              <a:ext cx="3564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GB" sz="1300" b="1">
                  <a:solidFill>
                    <a:schemeClr val="dk1"/>
                  </a:solidFill>
                  <a:latin typeface="Calibri"/>
                  <a:ea typeface="Calibri"/>
                  <a:cs typeface="Calibri"/>
                  <a:sym typeface="Calibri"/>
                </a:rPr>
                <a:t>Q</a:t>
              </a:r>
              <a:endParaRPr sz="1300" b="1">
                <a:solidFill>
                  <a:schemeClr val="dk1"/>
                </a:solidFill>
                <a:latin typeface="Calibri"/>
                <a:ea typeface="Calibri"/>
                <a:cs typeface="Calibri"/>
                <a:sym typeface="Calibri"/>
              </a:endParaRPr>
            </a:p>
          </p:txBody>
        </p:sp>
      </p:grpSp>
      <p:sp>
        <p:nvSpPr>
          <p:cNvPr id="274" name="Google Shape;274;p21"/>
          <p:cNvSpPr/>
          <p:nvPr/>
        </p:nvSpPr>
        <p:spPr>
          <a:xfrm>
            <a:off x="7363650" y="4250275"/>
            <a:ext cx="54000" cy="540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275" name="Google Shape;275;p21"/>
          <p:cNvSpPr/>
          <p:nvPr/>
        </p:nvSpPr>
        <p:spPr>
          <a:xfrm>
            <a:off x="7961900" y="4250275"/>
            <a:ext cx="54000" cy="540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Calibri"/>
              <a:ea typeface="Calibri"/>
              <a:cs typeface="Calibri"/>
              <a:sym typeface="Calibri"/>
            </a:endParaRPr>
          </a:p>
        </p:txBody>
      </p:sp>
      <p:sp>
        <p:nvSpPr>
          <p:cNvPr id="276" name="Google Shape;276;p21"/>
          <p:cNvSpPr/>
          <p:nvPr/>
        </p:nvSpPr>
        <p:spPr>
          <a:xfrm>
            <a:off x="1974985" y="1537075"/>
            <a:ext cx="6498000" cy="589200"/>
          </a:xfrm>
          <a:prstGeom prst="rect">
            <a:avLst/>
          </a:prstGeom>
          <a:noFill/>
          <a:ln>
            <a:noFill/>
          </a:ln>
        </p:spPr>
        <p:txBody>
          <a:bodyPr spcFirstLastPara="1" wrap="square" lIns="35700" tIns="35700" rIns="35700" bIns="35700" anchor="ctr" anchorCtr="0">
            <a:noAutofit/>
          </a:bodyPr>
          <a:lstStyle/>
          <a:p>
            <a:pPr marL="0" marR="0" lvl="0" indent="0" algn="l" rtl="0">
              <a:lnSpc>
                <a:spcPct val="120000"/>
              </a:lnSpc>
              <a:spcBef>
                <a:spcPts val="0"/>
              </a:spcBef>
              <a:spcAft>
                <a:spcPts val="0"/>
              </a:spcAft>
              <a:buClr>
                <a:srgbClr val="000000"/>
              </a:buClr>
              <a:buSzPts val="2800"/>
              <a:buFont typeface="Calibri"/>
              <a:buNone/>
            </a:pPr>
            <a:r>
              <a:rPr lang="en-GB" sz="2800">
                <a:latin typeface="Calibri"/>
                <a:ea typeface="Calibri"/>
                <a:cs typeface="Calibri"/>
                <a:sym typeface="Calibri"/>
              </a:rPr>
              <a:t>lager dan bij Q.</a:t>
            </a:r>
            <a:endParaRPr sz="2800" b="0" i="0" u="none" strike="noStrike" cap="non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Kantoorthema">
  <a:themeElements>
    <a:clrScheme name="Aangepast 1">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1071</Words>
  <Application>Microsoft Office PowerPoint</Application>
  <PresentationFormat>Diavoorstelling (4:3)</PresentationFormat>
  <Paragraphs>166</Paragraphs>
  <Slides>11</Slides>
  <Notes>11</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11</vt:i4>
      </vt:variant>
    </vt:vector>
  </HeadingPairs>
  <TitlesOfParts>
    <vt:vector size="19" baseType="lpstr">
      <vt:lpstr>Helvetica Neue Light</vt:lpstr>
      <vt:lpstr>Tahoma</vt:lpstr>
      <vt:lpstr>Roboto</vt:lpstr>
      <vt:lpstr>Arial</vt:lpstr>
      <vt:lpstr>Calibri</vt:lpstr>
      <vt:lpstr>Helvetica Neue</vt:lpstr>
      <vt:lpstr>Corbel</vt:lpstr>
      <vt:lpstr>Kantoorthema</vt:lpstr>
      <vt:lpstr>Verbranding en stofwisseling </vt:lpstr>
      <vt:lpstr>Waarvoor heb je zuurstof nodig? </vt:lpstr>
      <vt:lpstr>Waar vindt de verbranding van glucose met zuurstof plaats? </vt:lpstr>
      <vt:lpstr>Waar vindt de verbranding van glucose met zuurstof plaats?</vt:lpstr>
      <vt:lpstr>Wanneer doet een plant aan verbranding?</vt:lpstr>
      <vt:lpstr>Wanneer heeft een plant zuurstof nodig?</vt:lpstr>
      <vt:lpstr>Waar vindt de meeste verbranding plaats?</vt:lpstr>
      <vt:lpstr>Kan een enzym na een reactie opnieuw gebruikt worden?</vt:lpstr>
      <vt:lpstr>De activiteit van de enzymen bij P is…</vt:lpstr>
      <vt:lpstr>Het aantal bruikbare enzymen bij P is…</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Sofie Faes</cp:lastModifiedBy>
  <cp:revision>4</cp:revision>
  <dcterms:modified xsi:type="dcterms:W3CDTF">2025-06-05T08:33:00Z</dcterms:modified>
</cp:coreProperties>
</file>