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293" r:id="rId3"/>
    <p:sldId id="296" r:id="rId4"/>
    <p:sldId id="273" r:id="rId5"/>
    <p:sldId id="289" r:id="rId6"/>
    <p:sldId id="314" r:id="rId7"/>
    <p:sldId id="299" r:id="rId8"/>
    <p:sldId id="280" r:id="rId9"/>
    <p:sldId id="306" r:id="rId10"/>
    <p:sldId id="294" r:id="rId11"/>
    <p:sldId id="300" r:id="rId12"/>
    <p:sldId id="328" r:id="rId13"/>
    <p:sldId id="281" r:id="rId14"/>
    <p:sldId id="301" r:id="rId15"/>
    <p:sldId id="315" r:id="rId16"/>
    <p:sldId id="290" r:id="rId17"/>
    <p:sldId id="307" r:id="rId18"/>
    <p:sldId id="302" r:id="rId19"/>
    <p:sldId id="295" r:id="rId20"/>
    <p:sldId id="303" r:id="rId21"/>
    <p:sldId id="282" r:id="rId22"/>
    <p:sldId id="308" r:id="rId23"/>
    <p:sldId id="316" r:id="rId24"/>
    <p:sldId id="291" r:id="rId25"/>
    <p:sldId id="304" r:id="rId26"/>
    <p:sldId id="297" r:id="rId27"/>
    <p:sldId id="283" r:id="rId28"/>
    <p:sldId id="327" r:id="rId29"/>
    <p:sldId id="309" r:id="rId30"/>
    <p:sldId id="298" r:id="rId31"/>
    <p:sldId id="284" r:id="rId32"/>
    <p:sldId id="318" r:id="rId33"/>
    <p:sldId id="305" r:id="rId34"/>
    <p:sldId id="313" r:id="rId35"/>
    <p:sldId id="329" r:id="rId36"/>
    <p:sldId id="288" r:id="rId37"/>
    <p:sldId id="310" r:id="rId38"/>
    <p:sldId id="330" r:id="rId39"/>
    <p:sldId id="285" r:id="rId40"/>
    <p:sldId id="286" r:id="rId41"/>
    <p:sldId id="292" r:id="rId42"/>
    <p:sldId id="324" r:id="rId43"/>
    <p:sldId id="311" r:id="rId44"/>
    <p:sldId id="325" r:id="rId45"/>
    <p:sldId id="287" r:id="rId46"/>
    <p:sldId id="326" r:id="rId47"/>
    <p:sldId id="312" r:id="rId48"/>
    <p:sldId id="279" r:id="rId49"/>
    <p:sldId id="331" r:id="rId50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0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29866-F903-4729-9903-7D8E504B455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D3A2A-ABDA-4429-B475-472F264B3D5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C552E-840D-4F7D-81EE-0DA053EC4FC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5DE29-8BC7-4F99-9730-B3A03C52646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74E4-7FFC-4D00-92E0-1E2D650E4A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B0AD8-9500-4517-8174-9C2C40DAA9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741D2-5FBF-4ACF-A6FA-4893E0D3F2A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F7309-F8D6-41F2-BAD0-3A4C348249F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CCC04-1D56-4B0A-9FD4-7BA17A624DE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91FD2-224E-4EA1-BC69-D677E8E7A70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84A9B-DF21-47DC-9B82-8731B3E69D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643138C0-C61B-4E10-A49E-FF432CD9923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gif"/><Relationship Id="rId4" Type="http://schemas.openxmlformats.org/officeDocument/2006/relationships/image" Target="../media/image25.gi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jpeg"/><Relationship Id="rId4" Type="http://schemas.openxmlformats.org/officeDocument/2006/relationships/hyperlink" Target="http://www.webwinkel-elektro.nl/easyshopmaker/%3cH3%3eAardlekschakelaar&#160;2&#8211;polig&#160;HAG.CDA540G%3c/H3%3e%3ccenter%3e%3cimg%20src=../easyshopmaker/e99_1.jpg%3e%3c/center%3e%3cbr%3eHager:%20Aardlekschakelaar%202&#8211;polig%3cbr%3eType:%20CDA540G%3cbr%3eAantal%20polen%20%202%20P%20%20%3cbr%3eNominale%20stroom%20Inom%20%2040%20A%20%20%3cbr%3eNominale%20aardlekstroom%20%2030%20mA%20%20%3cbr%3eType%20aardlekbeveiliging%20%20A%20%20%3cbr%3eAantal%20modulen%20%202%20%20%3cbr%3eInschakel&#8211;%20en%20uitschakelvermogen%20%201,5%20kA%20%20%3cbr%3eAansluitdoorsnede%20soepele%20aders%20%2016%20mm&#65533;%20%20%3cbr%3eAansluitdoorsnede%20massieve%20aders%20%2025%20mm&#65533;%20%20%3cbr%3eNominale%20spanning%20(wisselstroom)%20%20127;%20230%20V%20%20%3cbr%3eSoort%20verbinding%20%20schroeftechniek%20%20%3cbr%3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428596" y="2143116"/>
            <a:ext cx="82804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sz="4000" b="0" dirty="0" smtClean="0">
                <a:latin typeface="Algerian" pitchFamily="82" charset="0"/>
              </a:rPr>
              <a:t>OEFENTOETS….. LET OP!!!!</a:t>
            </a:r>
          </a:p>
          <a:p>
            <a:pPr marL="342900" indent="-342900"/>
            <a:endParaRPr lang="en-US" b="0" dirty="0"/>
          </a:p>
          <a:p>
            <a:pPr marL="342900" indent="-342900"/>
            <a:r>
              <a:rPr lang="en-US" sz="2000" b="0" dirty="0" smtClean="0">
                <a:latin typeface="Berlin Sans FB Demi" pitchFamily="34" charset="0"/>
              </a:rPr>
              <a:t>In de </a:t>
            </a:r>
            <a:r>
              <a:rPr lang="en-US" sz="2000" b="0" dirty="0" err="1" smtClean="0">
                <a:latin typeface="Berlin Sans FB Demi" pitchFamily="34" charset="0"/>
              </a:rPr>
              <a:t>bijgaande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toets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moet</a:t>
            </a:r>
            <a:r>
              <a:rPr lang="en-US" sz="2000" b="0" dirty="0" smtClean="0">
                <a:latin typeface="Berlin Sans FB Demi" pitchFamily="34" charset="0"/>
              </a:rPr>
              <a:t> je </a:t>
            </a:r>
            <a:r>
              <a:rPr lang="en-US" sz="2000" b="0" dirty="0" err="1" smtClean="0">
                <a:latin typeface="Berlin Sans FB Demi" pitchFamily="34" charset="0"/>
              </a:rPr>
              <a:t>klikken</a:t>
            </a:r>
            <a:r>
              <a:rPr lang="en-US" sz="2000" b="0" dirty="0" smtClean="0">
                <a:latin typeface="Berlin Sans FB Demi" pitchFamily="34" charset="0"/>
              </a:rPr>
              <a:t>, het </a:t>
            </a:r>
            <a:r>
              <a:rPr lang="en-US" sz="2000" b="0" dirty="0" err="1" smtClean="0">
                <a:latin typeface="Berlin Sans FB Demi" pitchFamily="34" charset="0"/>
              </a:rPr>
              <a:t>antwoord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verschijnt</a:t>
            </a:r>
            <a:r>
              <a:rPr lang="en-US" sz="2000" b="0" dirty="0" smtClean="0">
                <a:latin typeface="Berlin Sans FB Demi" pitchFamily="34" charset="0"/>
              </a:rPr>
              <a:t>.</a:t>
            </a:r>
          </a:p>
          <a:p>
            <a:pPr marL="342900" indent="-342900"/>
            <a:endParaRPr lang="en-US" sz="2000" b="0" dirty="0" smtClean="0">
              <a:latin typeface="Berlin Sans FB Demi" pitchFamily="34" charset="0"/>
            </a:endParaRPr>
          </a:p>
          <a:p>
            <a:pPr marL="342900" indent="-342900"/>
            <a:r>
              <a:rPr lang="en-US" sz="2000" b="0" dirty="0" err="1" smtClean="0">
                <a:latin typeface="Berlin Sans FB Demi" pitchFamily="34" charset="0"/>
              </a:rPr>
              <a:t>Probeer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eerst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zelf</a:t>
            </a:r>
            <a:r>
              <a:rPr lang="en-US" sz="2000" b="0" dirty="0" smtClean="0">
                <a:latin typeface="Berlin Sans FB Demi" pitchFamily="34" charset="0"/>
              </a:rPr>
              <a:t> het </a:t>
            </a:r>
            <a:r>
              <a:rPr lang="en-US" sz="2000" b="0" dirty="0" err="1" smtClean="0">
                <a:latin typeface="Berlin Sans FB Demi" pitchFamily="34" charset="0"/>
              </a:rPr>
              <a:t>antwoord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te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bedenken</a:t>
            </a:r>
            <a:r>
              <a:rPr lang="en-US" sz="2000" b="0" dirty="0" smtClean="0">
                <a:latin typeface="Berlin Sans FB Demi" pitchFamily="34" charset="0"/>
              </a:rPr>
              <a:t> </a:t>
            </a:r>
            <a:r>
              <a:rPr lang="en-US" sz="2000" b="0" dirty="0" err="1" smtClean="0">
                <a:latin typeface="Berlin Sans FB Demi" pitchFamily="34" charset="0"/>
              </a:rPr>
              <a:t>voor</a:t>
            </a:r>
            <a:r>
              <a:rPr lang="en-US" sz="2000" b="0" dirty="0" smtClean="0">
                <a:latin typeface="Berlin Sans FB Demi" pitchFamily="34" charset="0"/>
              </a:rPr>
              <a:t> je KLIKT</a:t>
            </a:r>
            <a:endParaRPr lang="en-US" b="0" dirty="0" smtClean="0">
              <a:latin typeface="Berlin Sans FB Demi" pitchFamily="34" charset="0"/>
            </a:endParaRPr>
          </a:p>
          <a:p>
            <a:pPr marL="342900" indent="-342900"/>
            <a:endParaRPr lang="en-US" b="0" dirty="0"/>
          </a:p>
          <a:p>
            <a:pPr marL="342900" indent="-342900" algn="ctr"/>
            <a:r>
              <a:rPr lang="en-US" sz="3600" b="0" dirty="0" smtClean="0">
                <a:latin typeface="Juice ITC" pitchFamily="82" charset="0"/>
              </a:rPr>
              <a:t>SUCCES; R E N O</a:t>
            </a:r>
          </a:p>
          <a:p>
            <a:pPr marL="342900" indent="-342900"/>
            <a:endParaRPr lang="en-US" b="0" dirty="0"/>
          </a:p>
          <a:p>
            <a:pPr marL="342900" indent="-342900"/>
            <a:r>
              <a:rPr lang="en-US" sz="2400" b="0" i="1" dirty="0" err="1" smtClean="0">
                <a:latin typeface="French Script MT" pitchFamily="66" charset="0"/>
              </a:rPr>
              <a:t>Deze</a:t>
            </a:r>
            <a:r>
              <a:rPr lang="en-US" sz="2400" b="0" i="1" dirty="0" smtClean="0">
                <a:latin typeface="French Script MT" pitchFamily="66" charset="0"/>
              </a:rPr>
              <a:t> </a:t>
            </a:r>
            <a:r>
              <a:rPr lang="en-US" sz="2400" b="0" i="1" dirty="0" err="1" smtClean="0">
                <a:latin typeface="French Script MT" pitchFamily="66" charset="0"/>
              </a:rPr>
              <a:t>toets</a:t>
            </a:r>
            <a:r>
              <a:rPr lang="en-US" sz="2400" b="0" i="1" dirty="0" smtClean="0">
                <a:latin typeface="French Script MT" pitchFamily="66" charset="0"/>
              </a:rPr>
              <a:t> is </a:t>
            </a:r>
            <a:r>
              <a:rPr lang="en-US" sz="2400" b="0" i="1" dirty="0" err="1" smtClean="0">
                <a:latin typeface="French Script MT" pitchFamily="66" charset="0"/>
              </a:rPr>
              <a:t>gebaseerd</a:t>
            </a:r>
            <a:r>
              <a:rPr lang="en-US" sz="2400" b="0" i="1" dirty="0" smtClean="0">
                <a:latin typeface="French Script MT" pitchFamily="66" charset="0"/>
              </a:rPr>
              <a:t> op het </a:t>
            </a:r>
            <a:r>
              <a:rPr lang="en-US" sz="2400" b="0" i="1" dirty="0" err="1" smtClean="0">
                <a:latin typeface="French Script MT" pitchFamily="66" charset="0"/>
              </a:rPr>
              <a:t>examen</a:t>
            </a:r>
            <a:r>
              <a:rPr lang="en-US" sz="2400" b="0" i="1" dirty="0" smtClean="0">
                <a:latin typeface="French Script MT" pitchFamily="66" charset="0"/>
              </a:rPr>
              <a:t> </a:t>
            </a:r>
            <a:r>
              <a:rPr lang="en-US" sz="2400" b="0" i="1" dirty="0" err="1" smtClean="0">
                <a:latin typeface="French Script MT" pitchFamily="66" charset="0"/>
              </a:rPr>
              <a:t>uit</a:t>
            </a:r>
            <a:r>
              <a:rPr lang="en-US" sz="2400" b="0" i="1" dirty="0" smtClean="0">
                <a:latin typeface="French Script MT" pitchFamily="66" charset="0"/>
              </a:rPr>
              <a:t> 2007</a:t>
            </a:r>
            <a:endParaRPr lang="nl-NL" sz="2400" b="0" i="1" dirty="0">
              <a:latin typeface="French Script MT" pitchFamily="66" charset="0"/>
            </a:endParaRPr>
          </a:p>
        </p:txBody>
      </p:sp>
      <p:pic>
        <p:nvPicPr>
          <p:cNvPr id="64520" name="Picture 8" descr="automonteur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4581525"/>
            <a:ext cx="181451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024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611188" y="2349500"/>
            <a:ext cx="7416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4) een voorbeeld van een onveilige situatie is: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Je helm afzetten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Een onveilige ladder die tegen de muur staat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Onveilig gereedschap gebruiken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B</a:t>
            </a:r>
          </a:p>
        </p:txBody>
      </p:sp>
      <p:pic>
        <p:nvPicPr>
          <p:cNvPr id="10248" name="Picture 8" descr="constructie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4292600"/>
            <a:ext cx="1685925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126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Met een brandblusser met CO2 kan je blussen: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een metaalbrand blussen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een vloeistofbrand blussen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een gasbrand blussen</a:t>
            </a:r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1688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 build="p" bldLvl="2"/>
      <p:bldP spid="716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291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292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293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1857375" y="285750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12295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4500563"/>
            <a:ext cx="1227137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hthoek 26"/>
          <p:cNvSpPr/>
          <p:nvPr/>
        </p:nvSpPr>
        <p:spPr>
          <a:xfrm>
            <a:off x="1000100" y="1357298"/>
            <a:ext cx="515557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Vloeistofbrand </a:t>
            </a:r>
            <a:r>
              <a:rPr lang="nl-NL" sz="240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m.b.t</a:t>
            </a: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het vlampunt</a:t>
            </a:r>
          </a:p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in groepen wordt gedeeld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642938" y="3605213"/>
            <a:ext cx="57626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0"/>
              <a:t>K0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K1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K2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K3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1146175" y="3141663"/>
            <a:ext cx="280828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0">
                <a:solidFill>
                  <a:srgbClr val="FF0000"/>
                </a:solidFill>
              </a:rPr>
              <a:t>BRANDGEVAAR</a:t>
            </a:r>
          </a:p>
          <a:p>
            <a:pPr>
              <a:spcBef>
                <a:spcPct val="50000"/>
              </a:spcBef>
            </a:pPr>
            <a:r>
              <a:rPr lang="nl-NL" sz="2000" b="0">
                <a:solidFill>
                  <a:srgbClr val="0066CC"/>
                </a:solidFill>
              </a:rPr>
              <a:t>Zeer</a:t>
            </a:r>
            <a:r>
              <a:rPr lang="nl-NL" sz="2000" b="0"/>
              <a:t> </a:t>
            </a:r>
            <a:r>
              <a:rPr lang="nl-NL" sz="2000" b="0">
                <a:solidFill>
                  <a:srgbClr val="FF6600"/>
                </a:solidFill>
              </a:rPr>
              <a:t>licht</a:t>
            </a:r>
            <a:r>
              <a:rPr lang="nl-NL" sz="2000" b="0"/>
              <a:t> ontvlambaar</a:t>
            </a:r>
          </a:p>
          <a:p>
            <a:pPr>
              <a:spcBef>
                <a:spcPct val="50000"/>
              </a:spcBef>
            </a:pPr>
            <a:r>
              <a:rPr lang="nl-NL" sz="2000" b="0">
                <a:solidFill>
                  <a:srgbClr val="FF6600"/>
                </a:solidFill>
              </a:rPr>
              <a:t>Licht</a:t>
            </a:r>
            <a:r>
              <a:rPr lang="nl-NL" sz="2000" b="0"/>
              <a:t> ontvlambaar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Ontvlambaar</a:t>
            </a:r>
          </a:p>
          <a:p>
            <a:pPr>
              <a:spcBef>
                <a:spcPct val="50000"/>
              </a:spcBef>
            </a:pPr>
            <a:r>
              <a:rPr lang="nl-NL" sz="2000" b="0">
                <a:solidFill>
                  <a:srgbClr val="33CC33"/>
                </a:solidFill>
              </a:rPr>
              <a:t>Brandbaar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38563" y="3148013"/>
            <a:ext cx="482441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0">
                <a:solidFill>
                  <a:srgbClr val="9900FF"/>
                </a:solidFill>
              </a:rPr>
              <a:t>VLAMPUNT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Lager dan </a:t>
            </a:r>
            <a:r>
              <a:rPr lang="nl-NL" sz="2000" b="0">
                <a:solidFill>
                  <a:srgbClr val="FF0000"/>
                </a:solidFill>
              </a:rPr>
              <a:t>0</a:t>
            </a:r>
            <a:r>
              <a:rPr lang="nl-NL" sz="2000" b="0"/>
              <a:t> en kookpunt lager dan </a:t>
            </a:r>
            <a:r>
              <a:rPr lang="nl-NL" sz="2000" b="0">
                <a:solidFill>
                  <a:srgbClr val="FF0000"/>
                </a:solidFill>
              </a:rPr>
              <a:t>35</a:t>
            </a:r>
            <a:r>
              <a:rPr lang="nl-NL" sz="2000" b="0"/>
              <a:t>gr 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Vlampunt tussen </a:t>
            </a:r>
            <a:r>
              <a:rPr lang="nl-NL" sz="2000" b="0">
                <a:solidFill>
                  <a:srgbClr val="FF0000"/>
                </a:solidFill>
              </a:rPr>
              <a:t>0</a:t>
            </a:r>
            <a:r>
              <a:rPr lang="nl-NL" sz="2000" b="0"/>
              <a:t> en </a:t>
            </a:r>
            <a:r>
              <a:rPr lang="nl-NL" sz="2000" b="0">
                <a:solidFill>
                  <a:srgbClr val="FF0000"/>
                </a:solidFill>
              </a:rPr>
              <a:t>21</a:t>
            </a:r>
            <a:r>
              <a:rPr lang="nl-NL" sz="2000" b="0"/>
              <a:t> gr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Vlampunt tussen </a:t>
            </a:r>
            <a:r>
              <a:rPr lang="nl-NL" sz="2000" b="0">
                <a:solidFill>
                  <a:srgbClr val="FF0000"/>
                </a:solidFill>
              </a:rPr>
              <a:t>21</a:t>
            </a:r>
            <a:r>
              <a:rPr lang="nl-NL" sz="2000" b="0"/>
              <a:t> en </a:t>
            </a:r>
            <a:r>
              <a:rPr lang="nl-NL" sz="2000" b="0">
                <a:solidFill>
                  <a:srgbClr val="FF0000"/>
                </a:solidFill>
              </a:rPr>
              <a:t>55</a:t>
            </a:r>
            <a:r>
              <a:rPr lang="nl-NL" sz="2000" b="0"/>
              <a:t> gr</a:t>
            </a:r>
          </a:p>
          <a:p>
            <a:pPr>
              <a:spcBef>
                <a:spcPct val="50000"/>
              </a:spcBef>
            </a:pPr>
            <a:r>
              <a:rPr lang="nl-NL" sz="2000" b="0"/>
              <a:t>Vlampunt hoger dan </a:t>
            </a:r>
            <a:r>
              <a:rPr lang="nl-NL" sz="2000" b="0">
                <a:solidFill>
                  <a:srgbClr val="FF0000"/>
                </a:solidFill>
              </a:rPr>
              <a:t>55</a:t>
            </a:r>
            <a:r>
              <a:rPr lang="nl-NL" sz="2000" b="0"/>
              <a:t> gr</a:t>
            </a:r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>
            <a:off x="1146175" y="2997200"/>
            <a:ext cx="0" cy="2665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>
            <a:off x="3738563" y="2997200"/>
            <a:ext cx="0" cy="2665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>
            <a:off x="714375" y="3502025"/>
            <a:ext cx="7561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pic>
        <p:nvPicPr>
          <p:cNvPr id="12303" name="Picture 20" descr="gasbenzine2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5429250"/>
            <a:ext cx="16383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 build="p"/>
      <p:bldP spid="19" grpId="0" build="p"/>
      <p:bldP spid="20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331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Hoeveel personen mogen zich nog op het werkplatform bevinden tijdens het verplaatsen van een`rolstelling 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één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en-US" b="0"/>
              <a:t>Geen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twee</a:t>
            </a:r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b</a:t>
            </a:r>
          </a:p>
        </p:txBody>
      </p:sp>
      <p:pic>
        <p:nvPicPr>
          <p:cNvPr id="13320" name="Picture 10" descr="bouwvakkers3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44370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0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0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0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0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0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0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 build="p"/>
      <p:bldP spid="5018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434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6192838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Met welk blusmiddel wordt een elektriciteitskast geblust?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 CO</a:t>
            </a:r>
            <a:r>
              <a:rPr lang="nl-NL" sz="1000" b="0"/>
              <a:t>2</a:t>
            </a:r>
            <a:r>
              <a:rPr lang="nl-NL" b="0"/>
              <a:t>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 water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 poeder</a:t>
            </a:r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2712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1" grpId="0" build="p" bldLvl="2"/>
      <p:bldP spid="727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363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364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365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900113" y="2492375"/>
            <a:ext cx="73437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0" i="1"/>
              <a:t>Na het legen van een </a:t>
            </a:r>
            <a:r>
              <a:rPr lang="nl-NL" sz="2000" b="0" i="1">
                <a:solidFill>
                  <a:srgbClr val="0066CC"/>
                </a:solidFill>
              </a:rPr>
              <a:t>besloten ruimte…</a:t>
            </a:r>
          </a:p>
          <a:p>
            <a:pPr>
              <a:spcBef>
                <a:spcPct val="50000"/>
              </a:spcBef>
            </a:pPr>
            <a:endParaRPr lang="nl-NL" sz="2000" b="0" i="1">
              <a:solidFill>
                <a:srgbClr val="0066CC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2000" b="0" i="1"/>
              <a:t> alle aangesloten leidingen losgekoppeld en afgeblind moeten worden</a:t>
            </a:r>
          </a:p>
        </p:txBody>
      </p:sp>
      <p:pic>
        <p:nvPicPr>
          <p:cNvPr id="15368" name="Picture 8" descr="constructie2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508500"/>
            <a:ext cx="10715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638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1258888" y="2349500"/>
            <a:ext cx="6192837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4) De Arbowet bevat de volgende elementen: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veiligheid en goede werksfeer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veiligheid, gezondheid en milieu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veiligheid, gezondheid en welzijn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c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741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6) Welke maatregel is geen maatregel om het risico van inademing van schadelijke dampen bij het schilderen, aan de bron te voorkomen?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het dragen van een ademhalingsbescherming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wateroplosbare verf gebruiken i.p.v. verf met oplosmiddelen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materiaal gebruiken dat geen antiroestbehandeling nodig heeft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8856" name="WordArt 8" descr="Papieren tas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4191000" cy="78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nl-NL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lgerian"/>
              </a:rPr>
              <a:t>Antwoord  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build="p" bldLvl="2"/>
      <p:bldP spid="788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843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6192838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Een persoon die in brand staat wordt het best geblust met: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poeder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een branddeken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schuim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3736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build="p" bldLvl="2"/>
      <p:bldP spid="737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539750" y="2435225"/>
            <a:ext cx="82804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 dirty="0"/>
              <a:t>8) welke persoonlijke factoren kunnen een achterliggende oorzaak zijn van een ongeval:</a:t>
            </a:r>
          </a:p>
          <a:p>
            <a:pPr marL="342900" indent="-342900"/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Hard en snel werken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Vaak te laat op het werk komen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Onvoldoende kennis, ervaring en motivatie</a:t>
            </a:r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r>
              <a:rPr lang="nl-NL" b="0" dirty="0"/>
              <a:t>Antwoord C</a:t>
            </a:r>
          </a:p>
        </p:txBody>
      </p:sp>
      <p:pic>
        <p:nvPicPr>
          <p:cNvPr id="19464" name="Picture 8" descr="leerkrachten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3860800"/>
            <a:ext cx="1385888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 dirty="0"/>
              <a:t>1) In het begrip risico wordt verstaan onder ‘ de mate van waarschijnlijkheid’ </a:t>
            </a:r>
          </a:p>
          <a:p>
            <a:pPr marL="342900" indent="-342900"/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de omvang van de gevolgen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de ongewenste gebeurtenis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de grootte van de kans dat een bepaald ongewenst gebeuren (ongeval) zal optreden</a:t>
            </a:r>
          </a:p>
          <a:p>
            <a:pPr marL="342900" indent="-342900"/>
            <a:endParaRPr lang="nl-NL" b="0" dirty="0"/>
          </a:p>
          <a:p>
            <a:pPr marL="342900" indent="-342900"/>
            <a:r>
              <a:rPr lang="nl-NL" b="0" dirty="0"/>
              <a:t>antwoord C</a:t>
            </a:r>
          </a:p>
        </p:txBody>
      </p:sp>
      <p:pic>
        <p:nvPicPr>
          <p:cNvPr id="64520" name="Picture 8" descr="automonteur0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4581525"/>
            <a:ext cx="181451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048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179388" y="2060575"/>
            <a:ext cx="8713787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/>
            <a:r>
              <a:rPr lang="nl-NL" b="0"/>
              <a:t>Wat is de betekenis van de onderste explosiegrens (LEL - Lower Explosion Limit)?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Dit is de laagste hoeveelheid zuurstof die nodig is om een gas te doen ontploffen. 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Dit is de minimale hoeveelheid gas die in de lucht moet zitten om een explosie te veroorzaken. 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Dit is de hoogste hoeveelheid zuurstof waarbij het mogelijk is om een gas te doen ontploffen.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4760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4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4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4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47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47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47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9" grpId="0" build="p" bldLvl="2"/>
      <p:bldP spid="747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150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Een "scafftag" of stelling/steigerkaart dient om: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aan te geven of het al dan niet toegelaten is voor bevoegden de stelling/steiger te betreden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aan te duiden of de stellingbouwer een opleiding genoten heeft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aan te geven wanneer de stelling of steiger zal gekeurd worden</a:t>
            </a:r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a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 build="p"/>
      <p:bldP spid="51207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253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7) De lucht die men inademt bevat ongeveer: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7% zuurstof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21% zuurstof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80 % zuurstof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9880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 build="p" bldLvl="2"/>
      <p:bldP spid="7988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3555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3556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3557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23559" name="Picture 7" descr="O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4437063"/>
            <a:ext cx="110172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1619250" y="2565400"/>
            <a:ext cx="4572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0"/>
              <a:t>Men het gevaar moet bestrijden bij de …</a:t>
            </a:r>
          </a:p>
          <a:p>
            <a:endParaRPr lang="nl-NL" b="0"/>
          </a:p>
          <a:p>
            <a:endParaRPr lang="nl-NL" b="0"/>
          </a:p>
          <a:p>
            <a:r>
              <a:rPr lang="nl-NL" sz="6000" b="0">
                <a:solidFill>
                  <a:srgbClr val="FF0000"/>
                </a:solidFill>
              </a:rPr>
              <a:t>B R O 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458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539750" y="2435225"/>
            <a:ext cx="8280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6) Het feit dat een machine een CE markering draagt geeft aan dat: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machine gegarandeerd veilig is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werknemers er zonder bijkomende opleiding kunnen werken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machine beantwoorden aan de fundamentele in de Europese richtlijn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C</a:t>
            </a:r>
          </a:p>
        </p:txBody>
      </p:sp>
      <p:pic>
        <p:nvPicPr>
          <p:cNvPr id="62472" name="Picture 8" descr="gereedschap03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4724400"/>
            <a:ext cx="16764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560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79388" y="2060575"/>
            <a:ext cx="8713787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/>
            <a:r>
              <a:rPr lang="nl-NL" b="0"/>
              <a:t>De bluswerking van water is: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afkoeling 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zuurstofverdringing 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r>
              <a:rPr lang="nl-NL" b="0"/>
              <a:t>zuurstofafsluiting</a:t>
            </a:r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>
              <a:buFontTx/>
              <a:buChar char="•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5784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57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57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57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57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57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 build="p" bldLvl="2"/>
      <p:bldP spid="7578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662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900113" y="2349500"/>
            <a:ext cx="7885112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Welk risico is geen specifiek risico in een besloten ruimte?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schadelijk of giftige gassen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elektrocutie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tocht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</p:txBody>
      </p:sp>
      <p:sp>
        <p:nvSpPr>
          <p:cNvPr id="68616" name="WordArt 8"/>
          <p:cNvSpPr>
            <a:spLocks noChangeArrowheads="1" noChangeShapeType="1" noTextEdit="1"/>
          </p:cNvSpPr>
          <p:nvPr/>
        </p:nvSpPr>
        <p:spPr bwMode="auto">
          <a:xfrm>
            <a:off x="1403350" y="5373688"/>
            <a:ext cx="6048375" cy="8905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nl-NL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latin typeface="Rage Italic"/>
              </a:rPr>
              <a:t>Antwoord C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 build="p"/>
      <p:bldP spid="686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765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 rot="5400000">
            <a:off x="7643812" y="5349876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>
                <a:solidFill>
                  <a:srgbClr val="FF9933"/>
                </a:solidFill>
              </a:rPr>
              <a:t>Basis uitleg ICT ® Keiluhu 2007</a:t>
            </a:r>
            <a:r>
              <a:rPr lang="nl-NL" sz="1600" b="0" i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195513" y="279400"/>
            <a:ext cx="648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4000" b="0">
                <a:solidFill>
                  <a:srgbClr val="FF0000"/>
                </a:solidFill>
              </a:rPr>
              <a:t>VCA TOETSVRAGEN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Welke maatregel is bij het gebruik van rolstellingen niet verplicht?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 wielen vergrendelen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 stabilisatoren aanbrengen indien de hoogte van de stellingvloer meer dan driemaal de kleinste afmeting van de steunbasis bedraagt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de stelling bovenaan vastmaken indien de hoogte van de stellingvloer minder dan driemaal de kleinste steunbasis bedraagt</a:t>
            </a:r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2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2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2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 build="p"/>
      <p:bldP spid="52231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8675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8676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8677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>
            <a:off x="1857375" y="285750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28679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49713"/>
            <a:ext cx="19288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hthoek 26"/>
          <p:cNvSpPr/>
          <p:nvPr/>
        </p:nvSpPr>
        <p:spPr>
          <a:xfrm>
            <a:off x="1000100" y="1357298"/>
            <a:ext cx="692208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P1 P2 en P3 afhankelijke adembescherming is</a:t>
            </a:r>
          </a:p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en wordt gebruikt: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71625" y="2571750"/>
            <a:ext cx="6143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b="0" i="1">
                <a:solidFill>
                  <a:schemeClr val="accent2"/>
                </a:solidFill>
              </a:rPr>
              <a:t>wanneer er </a:t>
            </a:r>
            <a:r>
              <a:rPr lang="nl-NL" sz="2000" i="1" u="sng">
                <a:solidFill>
                  <a:schemeClr val="accent2"/>
                </a:solidFill>
              </a:rPr>
              <a:t>voldoende</a:t>
            </a:r>
            <a:r>
              <a:rPr lang="nl-NL" sz="2000" b="0" i="1">
                <a:solidFill>
                  <a:schemeClr val="accent2"/>
                </a:solidFill>
              </a:rPr>
              <a:t> zuurstof aanwezig is.</a:t>
            </a:r>
          </a:p>
          <a:p>
            <a:endParaRPr lang="nl-NL" sz="2000" b="0" i="1">
              <a:solidFill>
                <a:schemeClr val="accent2"/>
              </a:solidFill>
            </a:endParaRPr>
          </a:p>
          <a:p>
            <a:r>
              <a:rPr lang="nl-NL" sz="2000" b="0" i="1">
                <a:solidFill>
                  <a:schemeClr val="accent2"/>
                </a:solidFill>
              </a:rPr>
              <a:t>Bijv: Snuitjes</a:t>
            </a:r>
          </a:p>
        </p:txBody>
      </p:sp>
      <p:sp>
        <p:nvSpPr>
          <p:cNvPr id="13" name="Rechthoek 12"/>
          <p:cNvSpPr/>
          <p:nvPr/>
        </p:nvSpPr>
        <p:spPr>
          <a:xfrm>
            <a:off x="785786" y="3643314"/>
            <a:ext cx="668163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deze filterbussen bescherming geven tegen:</a:t>
            </a:r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2214563" y="4357688"/>
            <a:ext cx="29575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u="sng"/>
              <a:t>Filterbussen</a:t>
            </a:r>
          </a:p>
          <a:p>
            <a:r>
              <a:rPr lang="nl-NL" sz="2400" b="0"/>
              <a:t>P1 (hinderlijke stof)</a:t>
            </a:r>
          </a:p>
          <a:p>
            <a:r>
              <a:rPr lang="nl-NL" sz="2400" b="0"/>
              <a:t>P2 (schadelijke stof)</a:t>
            </a:r>
          </a:p>
          <a:p>
            <a:r>
              <a:rPr lang="nl-NL" sz="2400" b="0"/>
              <a:t>P3 (giftige stof)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4" grpId="0" build="p" bldLvl="5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2970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8) De R-zinnen op een etiket van een schadelijk product verschaffen de volgende informatie: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de normen waaraan het product moet voldoen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de risico’s die het product kan veroorzaken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de te nemen veiligheidsmaatregelen om risico’s bij het werken met het product te voorkomen</a:t>
            </a:r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80904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9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 build="p" bldLvl="2"/>
      <p:bldP spid="809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07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900113" y="2349500"/>
            <a:ext cx="788511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De belangrijkste taak van de veiligheidswacht bij werken in besloten ruimte is: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in geval van nood de hulpdiensten verwittigen en de betrokken persoon gaan redden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de ruimte afsluiten bij een incident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een handje toesteken bij de werkzaamheden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</p:txBody>
      </p:sp>
      <p:sp>
        <p:nvSpPr>
          <p:cNvPr id="67592" name="WordArt 8"/>
          <p:cNvSpPr>
            <a:spLocks noChangeArrowheads="1" noChangeShapeType="1" noTextEdit="1"/>
          </p:cNvSpPr>
          <p:nvPr/>
        </p:nvSpPr>
        <p:spPr bwMode="auto">
          <a:xfrm>
            <a:off x="1403350" y="5373688"/>
            <a:ext cx="6048375" cy="8905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nl-NL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latin typeface="Rage Italic"/>
              </a:rPr>
              <a:t>Antwoord A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1" name="Rechthoek 10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build="p"/>
      <p:bldP spid="6759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072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900113" y="2349500"/>
            <a:ext cx="7885112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Een besloten ruimte dient geschilderd te worden. Er is hier gevaar voor vergiftiging. Waarom?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de dampen zijn lichter dan lucht en worden daardoor sneller ingeademd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de dampen zijn zwaarder dan de lucht en blijven daarom onderaan hangen waardoor verluchting moeilijk is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door de sterke geur van de verf word je vlugger vergiftigd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</p:txBody>
      </p:sp>
      <p:sp>
        <p:nvSpPr>
          <p:cNvPr id="69640" name="WordArt 8"/>
          <p:cNvSpPr>
            <a:spLocks noChangeArrowheads="1" noChangeShapeType="1" noTextEdit="1"/>
          </p:cNvSpPr>
          <p:nvPr/>
        </p:nvSpPr>
        <p:spPr bwMode="auto">
          <a:xfrm>
            <a:off x="1403350" y="5373688"/>
            <a:ext cx="6048375" cy="8905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nl-NL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latin typeface="Rage Italic"/>
              </a:rPr>
              <a:t>Antwoord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9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9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9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96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96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96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96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96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96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 build="p" bldLvl="2"/>
      <p:bldP spid="6964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174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Hoeveel meter moet de ladder minstens boven de te bereiken werkvloer uitsteken?</a:t>
            </a:r>
          </a:p>
          <a:p>
            <a:pPr marL="342900" indent="-342900">
              <a:buFontTx/>
              <a:buAutoNum type="alphaLcParenR"/>
            </a:pPr>
            <a:r>
              <a:rPr lang="nl-NL" b="0"/>
              <a:t>  1 m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2 m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0,5 m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a</a:t>
            </a:r>
          </a:p>
        </p:txBody>
      </p:sp>
      <p:pic>
        <p:nvPicPr>
          <p:cNvPr id="31752" name="Picture 9" descr="dakbedekker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4221163"/>
            <a:ext cx="17240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3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3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3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3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5" grpId="0" build="p" bldLvl="2"/>
      <p:bldP spid="53255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2771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2772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2773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2774" name="WordArt 6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827088" y="2492375"/>
            <a:ext cx="7850187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000" b="0" i="1"/>
              <a:t>De oorzaken van een ongeval volgens Lateiner zijn:</a:t>
            </a:r>
          </a:p>
          <a:p>
            <a:endParaRPr lang="nl-NL" sz="2000" i="1">
              <a:solidFill>
                <a:srgbClr val="000546"/>
              </a:solidFill>
            </a:endParaRPr>
          </a:p>
          <a:p>
            <a:r>
              <a:rPr lang="nl-NL" sz="2000">
                <a:solidFill>
                  <a:srgbClr val="FF0000"/>
                </a:solidFill>
              </a:rPr>
              <a:t>A</a:t>
            </a:r>
            <a:r>
              <a:rPr lang="nl-NL" sz="2000">
                <a:solidFill>
                  <a:srgbClr val="000546"/>
                </a:solidFill>
              </a:rPr>
              <a:t> </a:t>
            </a:r>
            <a:r>
              <a:rPr lang="nl-NL" sz="2000" b="0">
                <a:solidFill>
                  <a:srgbClr val="000546"/>
                </a:solidFill>
              </a:rPr>
              <a:t>chtergrond (</a:t>
            </a:r>
            <a:r>
              <a:rPr lang="nl-NL" b="0">
                <a:solidFill>
                  <a:srgbClr val="FF9933"/>
                </a:solidFill>
              </a:rPr>
              <a:t>prive omstandigheden, werkervaring, opleiding</a:t>
            </a:r>
            <a:r>
              <a:rPr lang="nl-NL" sz="2000" b="0">
                <a:solidFill>
                  <a:srgbClr val="000546"/>
                </a:solidFill>
              </a:rPr>
              <a:t>)</a:t>
            </a:r>
          </a:p>
          <a:p>
            <a:r>
              <a:rPr lang="nl-NL" sz="2000">
                <a:solidFill>
                  <a:srgbClr val="FF0000"/>
                </a:solidFill>
              </a:rPr>
              <a:t>M</a:t>
            </a:r>
            <a:r>
              <a:rPr lang="nl-NL" sz="2000">
                <a:solidFill>
                  <a:srgbClr val="000546"/>
                </a:solidFill>
              </a:rPr>
              <a:t> </a:t>
            </a:r>
            <a:r>
              <a:rPr lang="nl-NL" sz="2000" b="0">
                <a:solidFill>
                  <a:srgbClr val="000546"/>
                </a:solidFill>
              </a:rPr>
              <a:t>enselijk falen (</a:t>
            </a:r>
            <a:r>
              <a:rPr lang="nl-NL" b="0">
                <a:solidFill>
                  <a:srgbClr val="FF9933"/>
                </a:solidFill>
              </a:rPr>
              <a:t>stoer doen, tijdbesparen, gevaar niet ‘willen’ zien</a:t>
            </a:r>
            <a:r>
              <a:rPr lang="nl-NL" sz="2000" b="0">
                <a:solidFill>
                  <a:srgbClr val="000546"/>
                </a:solidFill>
              </a:rPr>
              <a:t>)</a:t>
            </a:r>
          </a:p>
          <a:p>
            <a:r>
              <a:rPr lang="nl-NL" sz="2000">
                <a:solidFill>
                  <a:srgbClr val="FF0000"/>
                </a:solidFill>
              </a:rPr>
              <a:t>O</a:t>
            </a:r>
            <a:r>
              <a:rPr lang="nl-NL" sz="2000">
                <a:solidFill>
                  <a:srgbClr val="000546"/>
                </a:solidFill>
              </a:rPr>
              <a:t> </a:t>
            </a:r>
            <a:r>
              <a:rPr lang="nl-NL" sz="2000" b="0">
                <a:solidFill>
                  <a:srgbClr val="000546"/>
                </a:solidFill>
              </a:rPr>
              <a:t>nveilige handeling/situatie (</a:t>
            </a:r>
            <a:r>
              <a:rPr lang="nl-NL" b="0">
                <a:solidFill>
                  <a:srgbClr val="FF9933"/>
                </a:solidFill>
              </a:rPr>
              <a:t>werken zonder PBM, losliggende tegels</a:t>
            </a:r>
            <a:r>
              <a:rPr lang="nl-NL" sz="2000" b="0">
                <a:solidFill>
                  <a:srgbClr val="000546"/>
                </a:solidFill>
              </a:rPr>
              <a:t>)</a:t>
            </a:r>
          </a:p>
          <a:p>
            <a:r>
              <a:rPr lang="nl-NL" sz="2000">
                <a:solidFill>
                  <a:srgbClr val="FF0000"/>
                </a:solidFill>
              </a:rPr>
              <a:t>O</a:t>
            </a:r>
            <a:r>
              <a:rPr lang="nl-NL" sz="2000">
                <a:solidFill>
                  <a:srgbClr val="000546"/>
                </a:solidFill>
              </a:rPr>
              <a:t> </a:t>
            </a:r>
            <a:r>
              <a:rPr lang="nl-NL" sz="2000" b="0">
                <a:solidFill>
                  <a:srgbClr val="000546"/>
                </a:solidFill>
              </a:rPr>
              <a:t>ngeval</a:t>
            </a:r>
          </a:p>
          <a:p>
            <a:r>
              <a:rPr lang="nl-NL" sz="2000">
                <a:solidFill>
                  <a:srgbClr val="FF0000"/>
                </a:solidFill>
              </a:rPr>
              <a:t>L</a:t>
            </a:r>
            <a:r>
              <a:rPr lang="nl-NL" sz="2000">
                <a:solidFill>
                  <a:srgbClr val="000546"/>
                </a:solidFill>
              </a:rPr>
              <a:t> </a:t>
            </a:r>
            <a:r>
              <a:rPr lang="nl-NL" sz="2000" b="0">
                <a:solidFill>
                  <a:srgbClr val="000546"/>
                </a:solidFill>
              </a:rPr>
              <a:t>etsel en/of schade</a:t>
            </a:r>
          </a:p>
          <a:p>
            <a:pPr>
              <a:spcBef>
                <a:spcPct val="50000"/>
              </a:spcBef>
            </a:pPr>
            <a:endParaRPr lang="nl-NL" sz="2000" b="0"/>
          </a:p>
        </p:txBody>
      </p:sp>
      <p:pic>
        <p:nvPicPr>
          <p:cNvPr id="32776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49713"/>
            <a:ext cx="19288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7" name="WordArt 9"/>
          <p:cNvSpPr>
            <a:spLocks noChangeArrowheads="1" noChangeShapeType="1" noTextEdit="1"/>
          </p:cNvSpPr>
          <p:nvPr/>
        </p:nvSpPr>
        <p:spPr bwMode="auto">
          <a:xfrm>
            <a:off x="2916238" y="4797425"/>
            <a:ext cx="3960812" cy="685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pt-BR" sz="3600" kern="10">
                <a:ln w="28575">
                  <a:solidFill>
                    <a:srgbClr val="0066CC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lgerian"/>
              </a:rPr>
              <a:t>A M O O L</a:t>
            </a:r>
            <a:endParaRPr lang="nl-NL" sz="3600" kern="10">
              <a:ln w="28575">
                <a:solidFill>
                  <a:srgbClr val="0066CC"/>
                </a:solidFill>
                <a:round/>
                <a:headEnd/>
                <a:tailEnd/>
              </a:ln>
              <a:solidFill>
                <a:srgbClr val="FFFF00"/>
              </a:solidFill>
              <a:latin typeface="Algeri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build="p"/>
      <p:bldP spid="7373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379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611188" y="2320925"/>
            <a:ext cx="727392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3) wat is de betekenis van het vlampunt?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temperatuur waarbij een vaste stof blijft nagloeien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laagste temperatuur van een vloeistof waarbij deze genoeg damp afgeeft om tot ontsteking gebracht te kunnen worden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temperatuur waarbij een vloeistof spontaan ontbrandt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b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482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12) Met chronische effecten te wijten aan de inwerking van schadelijke stoffen op het lichaam bedoelt men effecten: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die plots optreden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die pas na verloop van tijd optreden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die zelden of nooit optreden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85000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 build="p" bldLvl="2"/>
      <p:bldP spid="8500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584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68313" y="2320925"/>
            <a:ext cx="8207375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Vraag XX</a:t>
            </a:r>
          </a:p>
          <a:p>
            <a:r>
              <a:rPr lang="nl-NL"/>
              <a:t>Een leerling zegt: Meneer flow deze K2 chiaba/jonko/maloe met mij. Daar mee bedoelt hij</a:t>
            </a:r>
          </a:p>
          <a:p>
            <a:endParaRPr lang="nl-NL"/>
          </a:p>
          <a:p>
            <a:r>
              <a:rPr lang="nl-NL"/>
              <a:t>a) Meneer u hoest erg, neem een teugje van mijn astma inhalator</a:t>
            </a:r>
          </a:p>
          <a:p>
            <a:endParaRPr lang="nl-NL"/>
          </a:p>
          <a:p>
            <a:r>
              <a:rPr lang="nl-NL"/>
              <a:t>b) Meneer u hyperventileert, blaas in dit zakje</a:t>
            </a:r>
          </a:p>
          <a:p>
            <a:endParaRPr lang="nl-NL"/>
          </a:p>
          <a:p>
            <a:r>
              <a:rPr lang="nl-NL"/>
              <a:t>c) Meneer wilt u een haaltje van mijn geest verruimende sigaretje</a:t>
            </a:r>
          </a:p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435600" y="6021388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>
                <a:solidFill>
                  <a:srgbClr val="FF0000"/>
                </a:solidFill>
              </a:rPr>
              <a:t>Antwoord C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build="p"/>
      <p:bldP spid="308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686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Een ladder is een hulpmiddel dat toelaat 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een hoogteverschil te overbruggen maar nooit om werken op uit te voeren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een hoogteverschil te overbruggen en werken op uit te voeren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een hoogteverschil te overbruggen en dat enkel bedoeld is om kleine werken niet gevaarlijke van korte duur op uit te voeren</a:t>
            </a:r>
          </a:p>
          <a:p>
            <a:pPr marL="342900" indent="-342900">
              <a:buFontTx/>
              <a:buAutoNum type="arabicPeriod" startAt="3"/>
            </a:pPr>
            <a:endParaRPr lang="nl-NL" b="0"/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c</a:t>
            </a:r>
          </a:p>
        </p:txBody>
      </p:sp>
      <p:pic>
        <p:nvPicPr>
          <p:cNvPr id="36872" name="Picture 9" descr="bouwvakkers2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48688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9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9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9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3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 build="p" bldLvl="2"/>
      <p:bldP spid="59399" grpI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789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10) Bij contact met een zuur, moet je onmiddellijk:</a:t>
            </a:r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lang spoelen met veel water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een zalf aanbrengen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de plaats van het contact met het zuur afdrogen</a:t>
            </a:r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81928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 build="p" bldLvl="2"/>
      <p:bldP spid="8192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891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52413" y="2308225"/>
            <a:ext cx="8496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Vraag XX</a:t>
            </a:r>
          </a:p>
          <a:p>
            <a:r>
              <a:rPr lang="nl-NL"/>
              <a:t>De leraar wil ook straat praten. Hoe noemt hij die torry bij zijn leerlingen?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708400" y="6157913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>
                <a:solidFill>
                  <a:srgbClr val="FF0000"/>
                </a:solidFill>
              </a:rPr>
              <a:t>Antwoord B</a:t>
            </a:r>
          </a:p>
        </p:txBody>
      </p:sp>
      <p:pic>
        <p:nvPicPr>
          <p:cNvPr id="4105" name="Picture 9" descr="billen"/>
          <p:cNvPicPr>
            <a:picLocks noChangeAspect="1" noChangeArrowheads="1"/>
          </p:cNvPicPr>
          <p:nvPr/>
        </p:nvPicPr>
        <p:blipFill>
          <a:blip r:embed="rId3"/>
          <a:srcRect l="23541"/>
          <a:stretch>
            <a:fillRect/>
          </a:stretch>
        </p:blipFill>
        <p:spPr bwMode="auto">
          <a:xfrm>
            <a:off x="5003800" y="3068638"/>
            <a:ext cx="327183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68313" y="3500438"/>
            <a:ext cx="4572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a) Zachte kadetjes</a:t>
            </a:r>
          </a:p>
          <a:p>
            <a:endParaRPr lang="nl-NL"/>
          </a:p>
          <a:p>
            <a:r>
              <a:rPr lang="nl-NL"/>
              <a:t>b) Sankah’s</a:t>
            </a:r>
          </a:p>
          <a:p>
            <a:endParaRPr lang="nl-NL"/>
          </a:p>
          <a:p>
            <a:r>
              <a:rPr lang="nl-NL"/>
              <a:t>c) Pluche watjes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" name="Rechthoek 11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3994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Beklim een rolstelling steeds 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via de buitenzijde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via een ladder geplaatst tegen de stelling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via de binnenzijde 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c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9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10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17" name="Text Box 65"/>
          <p:cNvSpPr txBox="1">
            <a:spLocks noChangeArrowheads="1"/>
          </p:cNvSpPr>
          <p:nvPr/>
        </p:nvSpPr>
        <p:spPr bwMode="auto">
          <a:xfrm>
            <a:off x="468313" y="2565400"/>
            <a:ext cx="828040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Welke veiligheidsregel moet in acht genomen worden bij het werken met ladders?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 plaatsen onder een hoek van 65 à 75 met het onderste steunvlak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 alleen gebruiken voor het uitvoeren van langdurige werkzaamheden </a:t>
            </a:r>
          </a:p>
          <a:p>
            <a:pPr marL="342900" indent="-342900">
              <a:buFontTx/>
              <a:buAutoNum type="alphaUcPeriod"/>
            </a:pPr>
            <a:endParaRPr lang="nl-NL" b="0"/>
          </a:p>
          <a:p>
            <a:pPr marL="342900" indent="-342900">
              <a:buFontTx/>
              <a:buAutoNum type="alphaUcPeriod"/>
            </a:pPr>
            <a:r>
              <a:rPr lang="nl-NL" b="0"/>
              <a:t> alleen gebruiken met zwaar gereedschap</a:t>
            </a:r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a</a:t>
            </a:r>
          </a:p>
        </p:txBody>
      </p:sp>
      <p:pic>
        <p:nvPicPr>
          <p:cNvPr id="4104" name="Picture 69" descr="southparc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4941888"/>
            <a:ext cx="14287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6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6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6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6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7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096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Een stelling of steiger is: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een hulpmiddel om een hoogteverschil te overbruggen, niet om werken op uit te voeren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een (voorlopige/tijdelijke) constructie om op een gemakkelijke manier en met aanvaardbare risico’s werken in de hoogte uit te voeren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een constructie om op een gemakkelijke manier en met aanvaardbare risico’s permanente werken in de hoogte uit te voeren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b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5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5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53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3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 build="p"/>
      <p:bldP spid="55303" grpI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1988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539750" y="2435225"/>
            <a:ext cx="82804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13 Welke van de onderstaande maatregelen kan de arbeidsinspectie nemen?</a:t>
            </a:r>
          </a:p>
          <a:p>
            <a:pPr marL="342900" indent="-342900"/>
            <a:endParaRPr lang="nl-NL" b="0"/>
          </a:p>
          <a:p>
            <a:pPr marL="342900" indent="-342900">
              <a:buClr>
                <a:srgbClr val="FF0000"/>
              </a:buClr>
              <a:buFontTx/>
              <a:buAutoNum type="alphaUcPeriod"/>
            </a:pPr>
            <a:r>
              <a:rPr lang="nl-NL" b="0"/>
              <a:t>het werk laten stilleggen</a:t>
            </a:r>
          </a:p>
          <a:p>
            <a:pPr marL="342900" indent="-342900">
              <a:buClr>
                <a:srgbClr val="FF0000"/>
              </a:buClr>
              <a:buFontTx/>
              <a:buAutoNum type="alphaUcPeriod"/>
            </a:pPr>
            <a:endParaRPr lang="nl-NL" b="0"/>
          </a:p>
          <a:p>
            <a:pPr marL="342900" indent="-342900">
              <a:buClr>
                <a:srgbClr val="FF0000"/>
              </a:buClr>
              <a:buFontTx/>
              <a:buAutoNum type="alphaUcPeriod"/>
            </a:pPr>
            <a:r>
              <a:rPr lang="nl-NL" b="0"/>
              <a:t>ontslaan van één of meer medewerkers</a:t>
            </a:r>
          </a:p>
          <a:p>
            <a:pPr marL="342900" indent="-342900">
              <a:buClr>
                <a:srgbClr val="FF0000"/>
              </a:buClr>
              <a:buFontTx/>
              <a:buAutoNum type="alphaUcPeriod"/>
            </a:pPr>
            <a:endParaRPr lang="nl-NL" b="0"/>
          </a:p>
          <a:p>
            <a:pPr marL="342900" indent="-342900">
              <a:buClr>
                <a:srgbClr val="FF0000"/>
              </a:buClr>
              <a:buFontTx/>
              <a:buAutoNum type="alphaUcPeriod"/>
            </a:pPr>
            <a:r>
              <a:rPr lang="nl-NL" b="0"/>
              <a:t>uitvoeren van een geneeskundig onderzoek 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A</a:t>
            </a:r>
          </a:p>
        </p:txBody>
      </p:sp>
      <p:pic>
        <p:nvPicPr>
          <p:cNvPr id="63496" name="Picture 8" descr="me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3500438"/>
            <a:ext cx="1512887" cy="231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3011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3012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3013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3014" name="WordArt 6"/>
          <p:cNvSpPr>
            <a:spLocks noChangeArrowheads="1" noChangeShapeType="1" noTextEdit="1"/>
          </p:cNvSpPr>
          <p:nvPr/>
        </p:nvSpPr>
        <p:spPr bwMode="auto">
          <a:xfrm>
            <a:off x="1857375" y="285750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43015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49713"/>
            <a:ext cx="19288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8" descr="PIC6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3925" y="1071563"/>
            <a:ext cx="4786313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000500" y="1541463"/>
            <a:ext cx="1114425" cy="958850"/>
            <a:chOff x="2560" y="1277"/>
            <a:chExt cx="829" cy="681"/>
          </a:xfrm>
        </p:grpSpPr>
        <p:sp>
          <p:nvSpPr>
            <p:cNvPr id="43031" name="Rectangle 10"/>
            <p:cNvSpPr>
              <a:spLocks noChangeArrowheads="1"/>
            </p:cNvSpPr>
            <p:nvPr/>
          </p:nvSpPr>
          <p:spPr bwMode="auto">
            <a:xfrm>
              <a:off x="2822" y="1277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3200"/>
                <a:t>F</a:t>
              </a:r>
              <a:endParaRPr lang="en-US" sz="3200" b="0"/>
            </a:p>
          </p:txBody>
        </p:sp>
        <p:sp>
          <p:nvSpPr>
            <p:cNvPr id="43032" name="Rectangle 11"/>
            <p:cNvSpPr>
              <a:spLocks noChangeArrowheads="1"/>
            </p:cNvSpPr>
            <p:nvPr/>
          </p:nvSpPr>
          <p:spPr bwMode="auto">
            <a:xfrm>
              <a:off x="2583" y="1598"/>
              <a:ext cx="7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0"/>
                <a:t>brandgevaar</a:t>
              </a:r>
            </a:p>
          </p:txBody>
        </p:sp>
        <p:sp>
          <p:nvSpPr>
            <p:cNvPr id="43033" name="Rectangle 12"/>
            <p:cNvSpPr>
              <a:spLocks noChangeArrowheads="1"/>
            </p:cNvSpPr>
            <p:nvPr/>
          </p:nvSpPr>
          <p:spPr bwMode="auto">
            <a:xfrm>
              <a:off x="2560" y="1785"/>
              <a:ext cx="82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200" b="0"/>
                <a:t>0 t/m 4 oplopend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222875" y="2967038"/>
            <a:ext cx="1114425" cy="822325"/>
            <a:chOff x="3397" y="2141"/>
            <a:chExt cx="829" cy="585"/>
          </a:xfrm>
        </p:grpSpPr>
        <p:sp>
          <p:nvSpPr>
            <p:cNvPr id="43028" name="Rectangle 14"/>
            <p:cNvSpPr>
              <a:spLocks noChangeArrowheads="1"/>
            </p:cNvSpPr>
            <p:nvPr/>
          </p:nvSpPr>
          <p:spPr bwMode="auto">
            <a:xfrm>
              <a:off x="3686" y="2141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nl-NL" sz="3200"/>
                <a:t>R</a:t>
              </a:r>
              <a:endParaRPr lang="en-US" sz="3200" b="0">
                <a:solidFill>
                  <a:schemeClr val="bg2"/>
                </a:solidFill>
              </a:endParaRPr>
            </a:p>
          </p:txBody>
        </p:sp>
        <p:sp>
          <p:nvSpPr>
            <p:cNvPr id="43029" name="Rectangle 15"/>
            <p:cNvSpPr>
              <a:spLocks noChangeArrowheads="1"/>
            </p:cNvSpPr>
            <p:nvPr/>
          </p:nvSpPr>
          <p:spPr bwMode="auto">
            <a:xfrm>
              <a:off x="3446" y="2414"/>
              <a:ext cx="6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0"/>
                <a:t>instabiliteit</a:t>
              </a:r>
            </a:p>
          </p:txBody>
        </p:sp>
        <p:sp>
          <p:nvSpPr>
            <p:cNvPr id="43030" name="Rectangle 16"/>
            <p:cNvSpPr>
              <a:spLocks noChangeArrowheads="1"/>
            </p:cNvSpPr>
            <p:nvPr/>
          </p:nvSpPr>
          <p:spPr bwMode="auto">
            <a:xfrm>
              <a:off x="3397" y="2553"/>
              <a:ext cx="82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200" b="0"/>
                <a:t>0 t/m 4 oplopend</a:t>
              </a:r>
              <a:endParaRPr lang="en-US" sz="1200" b="0">
                <a:solidFill>
                  <a:schemeClr val="bg2"/>
                </a:solidFill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451100" y="2967038"/>
            <a:ext cx="1657350" cy="822325"/>
            <a:chOff x="1574" y="2141"/>
            <a:chExt cx="1233" cy="585"/>
          </a:xfrm>
        </p:grpSpPr>
        <p:sp>
          <p:nvSpPr>
            <p:cNvPr id="43025" name="Rectangle 18"/>
            <p:cNvSpPr>
              <a:spLocks noChangeArrowheads="1"/>
            </p:cNvSpPr>
            <p:nvPr/>
          </p:nvSpPr>
          <p:spPr bwMode="auto">
            <a:xfrm>
              <a:off x="2006" y="2141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nl-NL" sz="3200"/>
                <a:t>H</a:t>
              </a:r>
              <a:endParaRPr lang="en-US" sz="3200" b="0"/>
            </a:p>
          </p:txBody>
        </p:sp>
        <p:sp>
          <p:nvSpPr>
            <p:cNvPr id="43026" name="Rectangle 19"/>
            <p:cNvSpPr>
              <a:spLocks noChangeArrowheads="1"/>
            </p:cNvSpPr>
            <p:nvPr/>
          </p:nvSpPr>
          <p:spPr bwMode="auto">
            <a:xfrm>
              <a:off x="1574" y="2414"/>
              <a:ext cx="12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0"/>
                <a:t>risico voor gezondheid</a:t>
              </a:r>
            </a:p>
          </p:txBody>
        </p:sp>
        <p:sp>
          <p:nvSpPr>
            <p:cNvPr id="43027" name="Rectangle 20"/>
            <p:cNvSpPr>
              <a:spLocks noChangeArrowheads="1"/>
            </p:cNvSpPr>
            <p:nvPr/>
          </p:nvSpPr>
          <p:spPr bwMode="auto">
            <a:xfrm>
              <a:off x="1793" y="2553"/>
              <a:ext cx="82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200" b="0"/>
                <a:t>0 t/m 4 oplopend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944938" y="4041775"/>
            <a:ext cx="1408112" cy="850900"/>
            <a:chOff x="2486" y="2909"/>
            <a:chExt cx="1047" cy="605"/>
          </a:xfrm>
        </p:grpSpPr>
        <p:sp>
          <p:nvSpPr>
            <p:cNvPr id="43022" name="Rectangle 22"/>
            <p:cNvSpPr>
              <a:spLocks noChangeArrowheads="1"/>
            </p:cNvSpPr>
            <p:nvPr/>
          </p:nvSpPr>
          <p:spPr bwMode="auto">
            <a:xfrm>
              <a:off x="2870" y="2909"/>
              <a:ext cx="1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endParaRPr lang="nl-NL" sz="3200" b="0">
                <a:solidFill>
                  <a:schemeClr val="bg2"/>
                </a:solidFill>
              </a:endParaRPr>
            </a:p>
          </p:txBody>
        </p:sp>
        <p:sp>
          <p:nvSpPr>
            <p:cNvPr id="43023" name="Rectangle 23"/>
            <p:cNvSpPr>
              <a:spLocks noChangeArrowheads="1"/>
            </p:cNvSpPr>
            <p:nvPr/>
          </p:nvSpPr>
          <p:spPr bwMode="auto">
            <a:xfrm>
              <a:off x="2583" y="3341"/>
              <a:ext cx="82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200" b="0"/>
                <a:t>0 t/m 4 oplopend</a:t>
              </a:r>
              <a:endParaRPr lang="en-US" sz="1200" b="0">
                <a:solidFill>
                  <a:schemeClr val="bg2"/>
                </a:solidFill>
              </a:endParaRPr>
            </a:p>
          </p:txBody>
        </p:sp>
        <p:sp>
          <p:nvSpPr>
            <p:cNvPr id="43024" name="Rectangle 24"/>
            <p:cNvSpPr>
              <a:spLocks noChangeArrowheads="1"/>
            </p:cNvSpPr>
            <p:nvPr/>
          </p:nvSpPr>
          <p:spPr bwMode="auto">
            <a:xfrm>
              <a:off x="2486" y="3182"/>
              <a:ext cx="10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0"/>
                <a:t>specifieke gevaren</a:t>
              </a:r>
              <a:endParaRPr lang="en-US" sz="1400" b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hthoek 26"/>
          <p:cNvSpPr/>
          <p:nvPr/>
        </p:nvSpPr>
        <p:spPr>
          <a:xfrm>
            <a:off x="1285852" y="5357826"/>
            <a:ext cx="654217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40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Dit een gevarendiamant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403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10) Wat is het gevaar van een zuurstofgehalte in de lucht dat enkele procenten lager is dan normaal?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gevaar voor bedwelming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gevaar voor stress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verhoogde kans op brand, daar de stoffen heviger branden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82952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1" grpId="0" build="p" bldLvl="2"/>
      <p:bldP spid="8295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5059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5060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5061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1857375" y="428625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45063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49713"/>
            <a:ext cx="19288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4" name="Picture 8" descr="boo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430463"/>
            <a:ext cx="1192213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411413" y="2214563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0">
                <a:solidFill>
                  <a:schemeClr val="tx2"/>
                </a:solidFill>
              </a:rPr>
              <a:t>bij de bron </a:t>
            </a:r>
          </a:p>
          <a:p>
            <a:pPr algn="ctr"/>
            <a:endParaRPr lang="nl-NL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11413" y="3222625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0">
                <a:solidFill>
                  <a:schemeClr val="tx2"/>
                </a:solidFill>
              </a:rPr>
              <a:t>Door afscherming van de mens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411413" y="4302125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0" u="sng">
                <a:solidFill>
                  <a:schemeClr val="tx2"/>
                </a:solidFill>
              </a:rPr>
              <a:t/>
            </a:r>
            <a:br>
              <a:rPr lang="nl-NL" b="0" u="sng">
                <a:solidFill>
                  <a:schemeClr val="tx2"/>
                </a:solidFill>
              </a:rPr>
            </a:br>
            <a:r>
              <a:rPr lang="nl-NL" b="0" u="sng">
                <a:solidFill>
                  <a:schemeClr val="tx2"/>
                </a:solidFill>
              </a:rPr>
              <a:t>Door afscheiding</a:t>
            </a:r>
            <a:r>
              <a:rPr lang="nl-NL" b="0">
                <a:solidFill>
                  <a:schemeClr val="tx2"/>
                </a:solidFill>
              </a:rPr>
              <a:t> van mens </a:t>
            </a:r>
            <a:br>
              <a:rPr lang="nl-NL" b="0">
                <a:solidFill>
                  <a:schemeClr val="tx2"/>
                </a:solidFill>
              </a:rPr>
            </a:br>
            <a:r>
              <a:rPr lang="nl-NL" b="0">
                <a:solidFill>
                  <a:schemeClr val="tx2"/>
                </a:solidFill>
              </a:rPr>
              <a:t>en bron</a:t>
            </a:r>
          </a:p>
          <a:p>
            <a:pPr algn="ctr"/>
            <a:endParaRPr lang="nl-NL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411413" y="5310188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0">
                <a:solidFill>
                  <a:schemeClr val="tx2"/>
                </a:solidFill>
              </a:rPr>
              <a:t>Door gebruik van pbm</a:t>
            </a:r>
          </a:p>
          <a:p>
            <a:pPr algn="ctr"/>
            <a:endParaRPr lang="nl-NL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211638" y="2935288"/>
            <a:ext cx="0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211638" y="4014788"/>
            <a:ext cx="0" cy="287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211638" y="5022850"/>
            <a:ext cx="0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l-NL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731000" y="22145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36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732588" y="3222625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36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732588" y="538321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36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732588" y="4302125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36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2" name="Rechthoek 21"/>
          <p:cNvSpPr/>
          <p:nvPr/>
        </p:nvSpPr>
        <p:spPr>
          <a:xfrm>
            <a:off x="1571604" y="1285860"/>
            <a:ext cx="556351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32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50800" algn="tl" rotWithShape="0">
                    <a:srgbClr val="000000"/>
                  </a:outerShdw>
                </a:effectLst>
              </a:rPr>
              <a:t>Risico’s worden aan gepakt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608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 rot="5400000">
            <a:off x="7643812" y="5349876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>
                <a:solidFill>
                  <a:srgbClr val="FF9933"/>
                </a:solidFill>
              </a:rPr>
              <a:t>Basis uitleg ICT ® Keiluhu 2007</a:t>
            </a:r>
            <a:r>
              <a:rPr lang="nl-NL" sz="1600" b="0" i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195513" y="279400"/>
            <a:ext cx="648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4000" b="0">
                <a:solidFill>
                  <a:srgbClr val="FF0000"/>
                </a:solidFill>
              </a:rPr>
              <a:t>VCA TOETSVRAGEN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Wanneer kiest men voor het gebruik van een ladder in kunststof?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bij temperatuurschommelingen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in een omgeving waar producten met hoge temperaturen voorkomen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in nabijheid van elektrische risico's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c</a:t>
            </a:r>
          </a:p>
        </p:txBody>
      </p:sp>
      <p:pic>
        <p:nvPicPr>
          <p:cNvPr id="46088" name="Picture 9" descr="dakbedekker1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5815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6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6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6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6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6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6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6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6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6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build="p" bldLvl="2"/>
      <p:bldP spid="56327" grpI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7107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7108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7109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47110" name="WordArt 6"/>
          <p:cNvSpPr>
            <a:spLocks noChangeArrowheads="1" noChangeShapeType="1" noTextEdit="1"/>
          </p:cNvSpPr>
          <p:nvPr/>
        </p:nvSpPr>
        <p:spPr bwMode="auto">
          <a:xfrm>
            <a:off x="1857375" y="285750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47111" name="Picture 8" descr="wetenschap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49713"/>
            <a:ext cx="1928812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hthoek 26"/>
          <p:cNvSpPr/>
          <p:nvPr/>
        </p:nvSpPr>
        <p:spPr>
          <a:xfrm>
            <a:off x="1000100" y="1357298"/>
            <a:ext cx="651332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Het gevaar bij het werken met gereedschap</a:t>
            </a:r>
          </a:p>
          <a:p>
            <a:pPr algn="ctr">
              <a:defRPr/>
            </a:pPr>
            <a:r>
              <a:rPr lang="nl-NL" sz="2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het volgende kan zijn: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928688" y="2500313"/>
            <a:ext cx="7993062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0">
                <a:solidFill>
                  <a:schemeClr val="accent2"/>
                </a:solidFill>
              </a:rPr>
              <a:t>Bewegende delen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0">
                <a:solidFill>
                  <a:schemeClr val="accent2"/>
                </a:solidFill>
              </a:rPr>
              <a:t>Rondslingerend materiaal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0">
                <a:solidFill>
                  <a:schemeClr val="accent2"/>
                </a:solidFill>
              </a:rPr>
              <a:t>Gehoorschade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0">
                <a:solidFill>
                  <a:schemeClr val="accent2"/>
                </a:solidFill>
              </a:rPr>
              <a:t>Beknelling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000" b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2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813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 dirty="0"/>
              <a:t>11) De belangrijkste eigenschap van oxiderende stoffen is dat ze:</a:t>
            </a:r>
          </a:p>
          <a:p>
            <a:pPr marL="800100" lvl="1" indent="-342900"/>
            <a:endParaRPr lang="nl-NL" b="0" dirty="0"/>
          </a:p>
          <a:p>
            <a:pPr marL="800100" lvl="1" indent="-342900">
              <a:buFontTx/>
              <a:buAutoNum type="alphaUcPeriod"/>
            </a:pPr>
            <a:r>
              <a:rPr lang="nl-NL" b="0" dirty="0"/>
              <a:t>water onttrekken </a:t>
            </a:r>
          </a:p>
          <a:p>
            <a:pPr marL="800100" lvl="1" indent="-342900">
              <a:buFontTx/>
              <a:buAutoNum type="alphaUcPeriod"/>
            </a:pPr>
            <a:endParaRPr lang="nl-NL" b="0" dirty="0"/>
          </a:p>
          <a:p>
            <a:pPr marL="800100" lvl="1" indent="-342900">
              <a:buFontTx/>
              <a:buAutoNum type="alphaUcPeriod"/>
            </a:pPr>
            <a:r>
              <a:rPr lang="nl-NL" b="0" dirty="0"/>
              <a:t>verbrandingsreacties bevorderen </a:t>
            </a:r>
          </a:p>
          <a:p>
            <a:pPr marL="800100" lvl="1" indent="-342900">
              <a:buFontTx/>
              <a:buAutoNum type="alphaUcPeriod"/>
            </a:pPr>
            <a:endParaRPr lang="nl-NL" b="0" dirty="0"/>
          </a:p>
          <a:p>
            <a:pPr marL="800100" lvl="1" indent="-342900">
              <a:buFontTx/>
              <a:buAutoNum type="alphaUcPeriod"/>
            </a:pPr>
            <a:r>
              <a:rPr lang="nl-NL" b="0" dirty="0"/>
              <a:t>sterk inwerken op de ademhaling</a:t>
            </a:r>
          </a:p>
          <a:p>
            <a:pPr marL="800100" lvl="1" indent="-342900"/>
            <a:endParaRPr lang="nl-NL" b="0" dirty="0"/>
          </a:p>
          <a:p>
            <a:pPr marL="800100" lvl="1" indent="-342900">
              <a:buFontTx/>
              <a:buAutoNum type="alphaUcPeriod"/>
            </a:pPr>
            <a:endParaRPr lang="nl-NL" b="0" dirty="0"/>
          </a:p>
          <a:p>
            <a:pPr marL="800100" lvl="1" indent="-342900">
              <a:buFontTx/>
              <a:buAutoNum type="alphaUcPeriod"/>
            </a:pPr>
            <a:endParaRPr lang="nl-NL" b="0" dirty="0"/>
          </a:p>
          <a:p>
            <a:pPr marL="800100" lvl="1" indent="-342900"/>
            <a:endParaRPr lang="nl-NL" b="0" dirty="0"/>
          </a:p>
          <a:p>
            <a:pPr marL="800100" lvl="1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</p:txBody>
      </p:sp>
      <p:sp>
        <p:nvSpPr>
          <p:cNvPr id="83976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b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5" grpId="0" build="p" bldLvl="2"/>
      <p:bldP spid="8397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4915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Text Box 5"/>
          <p:cNvSpPr txBox="1">
            <a:spLocks noChangeArrowheads="1"/>
          </p:cNvSpPr>
          <p:nvPr/>
        </p:nvSpPr>
        <p:spPr bwMode="auto">
          <a:xfrm rot="5400000">
            <a:off x="7643812" y="5349876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>
                <a:solidFill>
                  <a:srgbClr val="FF9933"/>
                </a:solidFill>
              </a:rPr>
              <a:t>Basis uitleg ICT ® Keiluhu 2007</a:t>
            </a:r>
            <a:r>
              <a:rPr lang="nl-NL" sz="1600" b="0" i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908175" y="3141663"/>
            <a:ext cx="64801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6600" b="0">
                <a:solidFill>
                  <a:srgbClr val="FF0000"/>
                </a:solidFill>
              </a:rPr>
              <a:t>V R A G E N</a:t>
            </a: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4427538" y="5084763"/>
            <a:ext cx="647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3600" u="sng"/>
              <a:t>Ω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195513" y="279400"/>
            <a:ext cx="648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4000" b="0">
                <a:solidFill>
                  <a:srgbClr val="FF0000"/>
                </a:solidFill>
              </a:rPr>
              <a:t>VCA TOETSVRAGEN</a:t>
            </a:r>
          </a:p>
        </p:txBody>
      </p:sp>
      <p:pic>
        <p:nvPicPr>
          <p:cNvPr id="31753" name="Picture 9" descr="dj1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4437063"/>
            <a:ext cx="1719262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4" name="Picture 10" descr="politie08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2852738"/>
            <a:ext cx="46085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5" name="Picture 11" descr="uitvinder2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6688" y="450850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50179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50180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50181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pic>
        <p:nvPicPr>
          <p:cNvPr id="50183" name="Picture 8" descr="constructie2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5000625"/>
            <a:ext cx="10715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16" descr="aanraakgevaar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75" y="4714875"/>
            <a:ext cx="1598613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5" name="Picture 19" descr="tn_e99_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13" y="485775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28688" y="2143125"/>
            <a:ext cx="7812087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rgbClr val="00B0F0"/>
                </a:solidFill>
              </a:rPr>
              <a:t>Veiligheidsaarding</a:t>
            </a:r>
            <a:endParaRPr lang="nl-NL" sz="2800" b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r>
              <a:rPr lang="nl-NL" b="0"/>
              <a:t>Een verbinding van uitwendige metalen delen van elektrische toestellen naar de aarde. Door gebruik te maken van aarding wordt de spanning via de aarde afgevoerd. </a:t>
            </a:r>
            <a:r>
              <a:rPr lang="nl-NL" b="0" i="1"/>
              <a:t>(</a:t>
            </a:r>
            <a:r>
              <a:rPr lang="nl-NL" sz="1400" b="0" i="1"/>
              <a:t>bij wasmachines, kolomboormachines etc)</a:t>
            </a:r>
            <a:endParaRPr lang="nl-NL" b="0" i="1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928688" y="3725863"/>
            <a:ext cx="7812087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rgbClr val="00B0F0"/>
                </a:solidFill>
              </a:rPr>
              <a:t>Aardlekbeveiliging</a:t>
            </a:r>
            <a:endParaRPr lang="nl-NL" sz="2800" b="0">
              <a:solidFill>
                <a:srgbClr val="00B0F0"/>
              </a:solidFill>
            </a:endParaRPr>
          </a:p>
          <a:p>
            <a:pPr>
              <a:spcBef>
                <a:spcPct val="50000"/>
              </a:spcBef>
            </a:pPr>
            <a:r>
              <a:rPr lang="nl-NL" b="0"/>
              <a:t>Schakelt de stroomkring af als er stroom naar de aarde afvloeit.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5124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68313" y="2349500"/>
            <a:ext cx="7848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2) De Arbowet legt verplichtingen op aan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werkgever, niet de werknemer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alleen de werkgever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de werkgever en de werknemer</a:t>
            </a:r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r>
              <a:rPr lang="nl-NL" b="0"/>
              <a:t>antwoord C</a:t>
            </a:r>
          </a:p>
        </p:txBody>
      </p:sp>
      <p:pic>
        <p:nvPicPr>
          <p:cNvPr id="60424" name="Picture 8" descr="leerkrachten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3933825"/>
            <a:ext cx="857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5" name="Picture 9" descr="mijnwerker0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4888" y="400526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1" name="Rechthoek 10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Brede diagonaal omlaag"/>
          <p:cNvSpPr>
            <a:spLocks noChangeArrowheads="1"/>
          </p:cNvSpPr>
          <p:nvPr/>
        </p:nvSpPr>
        <p:spPr bwMode="auto">
          <a:xfrm>
            <a:off x="0" y="-26988"/>
            <a:ext cx="9144000" cy="765176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6147" name="AutoShape 3" descr="Brede diagonaal omlaag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6148" name="AutoShape 4" descr="Brede diagonaal omlaag"/>
          <p:cNvSpPr>
            <a:spLocks noChangeArrowheads="1"/>
          </p:cNvSpPr>
          <p:nvPr/>
        </p:nvSpPr>
        <p:spPr bwMode="auto">
          <a:xfrm rot="-5400000">
            <a:off x="-2317750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6149" name="AutoShape 5" descr="Brede diagonaal omlaag"/>
          <p:cNvSpPr>
            <a:spLocks noChangeArrowheads="1"/>
          </p:cNvSpPr>
          <p:nvPr/>
        </p:nvSpPr>
        <p:spPr bwMode="auto">
          <a:xfrm rot="-5400000">
            <a:off x="6061075" y="3009900"/>
            <a:ext cx="5400675" cy="765175"/>
          </a:xfrm>
          <a:prstGeom prst="flowChartProcess">
            <a:avLst/>
          </a:prstGeom>
          <a:pattFill prst="wdDnDiag">
            <a:fgClr>
              <a:srgbClr val="FFFF00"/>
            </a:fgClr>
            <a:bgClr>
              <a:srgbClr val="FF0000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1835150" y="1268413"/>
            <a:ext cx="5689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Wist u dat ...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900113" y="2492375"/>
            <a:ext cx="73437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9900FF"/>
              </a:buClr>
              <a:buFont typeface="Wingdings" pitchFamily="2" charset="2"/>
              <a:buChar char="ü"/>
            </a:pPr>
            <a:r>
              <a:rPr lang="nl-NL" sz="2000" b="0" i="1"/>
              <a:t>Leidingen voorzien zijn van een </a:t>
            </a:r>
            <a:r>
              <a:rPr lang="nl-NL" sz="2000" b="0" i="1">
                <a:solidFill>
                  <a:srgbClr val="0066CC"/>
                </a:solidFill>
              </a:rPr>
              <a:t>flenzen</a:t>
            </a:r>
            <a:r>
              <a:rPr lang="nl-NL" sz="2000" b="0" i="1"/>
              <a:t> om ze met een volgend leiding deel te koppelen</a:t>
            </a:r>
          </a:p>
          <a:p>
            <a:pPr>
              <a:spcBef>
                <a:spcPct val="50000"/>
              </a:spcBef>
              <a:buClr>
                <a:srgbClr val="9900FF"/>
              </a:buClr>
              <a:buFont typeface="Wingdings" pitchFamily="2" charset="2"/>
              <a:buChar char="ü"/>
            </a:pPr>
            <a:endParaRPr lang="nl-NL" sz="2000" b="0" i="1"/>
          </a:p>
          <a:p>
            <a:pPr>
              <a:spcBef>
                <a:spcPct val="50000"/>
              </a:spcBef>
              <a:buClr>
                <a:srgbClr val="9900FF"/>
              </a:buClr>
              <a:buFont typeface="Wingdings" pitchFamily="2" charset="2"/>
              <a:buChar char="ü"/>
            </a:pPr>
            <a:r>
              <a:rPr lang="nl-NL" sz="2000" b="0" i="1"/>
              <a:t>Een flens een </a:t>
            </a:r>
            <a:r>
              <a:rPr lang="nl-NL" sz="2000" b="0" i="1">
                <a:solidFill>
                  <a:srgbClr val="FF6600"/>
                </a:solidFill>
              </a:rPr>
              <a:t>kraag of rand</a:t>
            </a:r>
            <a:r>
              <a:rPr lang="nl-NL" sz="2000" b="0" i="1"/>
              <a:t> is voorzien bouten en gaten</a:t>
            </a:r>
          </a:p>
          <a:p>
            <a:pPr>
              <a:spcBef>
                <a:spcPct val="50000"/>
              </a:spcBef>
              <a:buClr>
                <a:srgbClr val="9900FF"/>
              </a:buClr>
              <a:buFont typeface="Wingdings" pitchFamily="2" charset="2"/>
              <a:buChar char="ü"/>
            </a:pPr>
            <a:endParaRPr lang="nl-NL" sz="2000" b="0" i="1"/>
          </a:p>
          <a:p>
            <a:pPr>
              <a:spcBef>
                <a:spcPct val="50000"/>
              </a:spcBef>
              <a:buClr>
                <a:srgbClr val="9900FF"/>
              </a:buClr>
              <a:buFont typeface="Wingdings" pitchFamily="2" charset="2"/>
              <a:buChar char="ü"/>
            </a:pPr>
            <a:r>
              <a:rPr lang="nl-NL" sz="2000" b="0" i="1"/>
              <a:t>Flenzen </a:t>
            </a:r>
            <a:r>
              <a:rPr lang="nl-NL" sz="2000" b="0" i="1">
                <a:solidFill>
                  <a:srgbClr val="FF0000"/>
                </a:solidFill>
              </a:rPr>
              <a:t>lekkage</a:t>
            </a:r>
            <a:r>
              <a:rPr lang="nl-NL" sz="2000" b="0" i="1"/>
              <a:t> voorkomen</a:t>
            </a:r>
          </a:p>
        </p:txBody>
      </p:sp>
      <p:pic>
        <p:nvPicPr>
          <p:cNvPr id="6152" name="Picture 8" descr="hoepelen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437063"/>
            <a:ext cx="1435100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7172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7885113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Wat is de belangrijkste onmiddellijke actie bij uitwendige brandwonden?</a:t>
            </a:r>
          </a:p>
          <a:p>
            <a:pPr marL="342900" indent="-342900"/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afdekken met een luchtdichte doek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bedekken met zalf </a:t>
            </a:r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r>
              <a:rPr lang="nl-NL" b="0"/>
              <a:t>minimum 15 minuten koelen onder stromend water</a:t>
            </a:r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>
              <a:buFontTx/>
              <a:buAutoNum type="alphaUcPeriod"/>
            </a:pPr>
            <a:endParaRPr lang="nl-NL" b="0"/>
          </a:p>
          <a:p>
            <a:pPr marL="800100" lvl="1" indent="-342900"/>
            <a:endParaRPr lang="nl-NL" b="0"/>
          </a:p>
          <a:p>
            <a:pPr marL="800100" lvl="1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  <a:p>
            <a:pPr marL="342900" indent="-342900"/>
            <a:endParaRPr lang="nl-NL" b="0"/>
          </a:p>
        </p:txBody>
      </p:sp>
      <p:sp>
        <p:nvSpPr>
          <p:cNvPr id="70664" name="WordArt 8" descr="Wit marmer"/>
          <p:cNvSpPr>
            <a:spLocks noChangeArrowheads="1" noChangeShapeType="1" noTextEdit="1"/>
          </p:cNvSpPr>
          <p:nvPr/>
        </p:nvSpPr>
        <p:spPr bwMode="auto">
          <a:xfrm>
            <a:off x="1187450" y="5445125"/>
            <a:ext cx="54006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109250" dir="2132261" algn="ctr" rotWithShape="0">
                    <a:schemeClr val="accent2"/>
                  </a:outerShdw>
                </a:effectLst>
                <a:latin typeface="Arial Black"/>
              </a:rPr>
              <a:t>Antwoord  c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 build="p" bldLvl="2"/>
      <p:bldP spid="706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8196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68313" y="2565400"/>
            <a:ext cx="828040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/>
              <a:t>Wand- of vloeropeningen mogen niet worden afgeschermd met:</a:t>
            </a:r>
          </a:p>
          <a:p>
            <a:pPr marL="342900" indent="-342900"/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een plastic lint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  een houten leuning </a:t>
            </a:r>
          </a:p>
          <a:p>
            <a:pPr marL="342900" indent="-342900">
              <a:buFontTx/>
              <a:buAutoNum type="alphaLcParenR"/>
            </a:pPr>
            <a:endParaRPr lang="nl-NL" b="0"/>
          </a:p>
          <a:p>
            <a:pPr marL="342900" indent="-342900">
              <a:buFontTx/>
              <a:buAutoNum type="alphaLcParenR"/>
            </a:pPr>
            <a:r>
              <a:rPr lang="nl-NL" b="0"/>
              <a:t>een stalen afscherming</a:t>
            </a:r>
          </a:p>
          <a:p>
            <a:pPr marL="342900" indent="-342900"/>
            <a:endParaRPr lang="nl-NL" b="0"/>
          </a:p>
          <a:p>
            <a:pPr marL="342900" indent="-342900"/>
            <a:r>
              <a:rPr lang="nl-NL" sz="4000" b="0">
                <a:solidFill>
                  <a:srgbClr val="FF0000"/>
                </a:solidFill>
                <a:latin typeface="Bauhaus 93" pitchFamily="82" charset="0"/>
              </a:rPr>
              <a:t>antwoord a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" name="Rechthoek 8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 build="p" bldLvl="2"/>
      <p:bldP spid="49159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 rot="5400000">
            <a:off x="4399756" y="-2986880"/>
            <a:ext cx="307975" cy="8964612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chemeClr val="bg1"/>
              </a:gs>
              <a:gs pos="100000">
                <a:srgbClr val="FF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71438" y="1701800"/>
            <a:ext cx="8964612" cy="14287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pic>
        <p:nvPicPr>
          <p:cNvPr id="9220" name="Picture 4" descr="logo"/>
          <p:cNvPicPr>
            <a:picLocks noChangeAspect="1" noChangeArrowheads="1"/>
          </p:cNvPicPr>
          <p:nvPr/>
        </p:nvPicPr>
        <p:blipFill>
          <a:blip r:embed="rId2"/>
          <a:srcRect l="2966" t="14027" r="6383" b="26111"/>
          <a:stretch>
            <a:fillRect/>
          </a:stretch>
        </p:blipFill>
        <p:spPr bwMode="auto">
          <a:xfrm>
            <a:off x="179388" y="252413"/>
            <a:ext cx="165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133725" y="2349500"/>
            <a:ext cx="395922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nl-NL" b="0" dirty="0"/>
              <a:t>2) Dit symbool betekent </a:t>
            </a:r>
          </a:p>
          <a:p>
            <a:pPr marL="342900" indent="-342900"/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Licht ontvlambaar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Ontvlambaar</a:t>
            </a:r>
          </a:p>
          <a:p>
            <a:pPr marL="342900" indent="-342900">
              <a:buFontTx/>
              <a:buAutoNum type="alphaLcParenR"/>
            </a:pPr>
            <a:endParaRPr lang="nl-NL" b="0" dirty="0"/>
          </a:p>
          <a:p>
            <a:pPr marL="342900" indent="-342900">
              <a:buFontTx/>
              <a:buAutoNum type="alphaLcParenR"/>
            </a:pPr>
            <a:r>
              <a:rPr lang="nl-NL" b="0" dirty="0"/>
              <a:t>Oxiderend</a:t>
            </a:r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endParaRPr lang="nl-NL" b="0" dirty="0"/>
          </a:p>
          <a:p>
            <a:pPr marL="342900" indent="-342900"/>
            <a:r>
              <a:rPr lang="nl-NL" b="0" dirty="0"/>
              <a:t>Antwoord C</a:t>
            </a:r>
          </a:p>
        </p:txBody>
      </p:sp>
      <p:pic>
        <p:nvPicPr>
          <p:cNvPr id="9224" name="Picture 8" descr="s_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2492375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7282657" y="4987720"/>
            <a:ext cx="31702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nl-NL" sz="1200" b="0" dirty="0">
                <a:solidFill>
                  <a:srgbClr val="FF9933"/>
                </a:solidFill>
              </a:rPr>
              <a:t>Basis </a:t>
            </a:r>
            <a:r>
              <a:rPr lang="nl-NL" sz="1200" b="0" dirty="0" smtClean="0">
                <a:solidFill>
                  <a:srgbClr val="FF9933"/>
                </a:solidFill>
              </a:rPr>
              <a:t>uitleg VCAT </a:t>
            </a:r>
            <a:r>
              <a:rPr lang="nl-NL" sz="1200" b="0" dirty="0">
                <a:solidFill>
                  <a:srgbClr val="FF9933"/>
                </a:solidFill>
              </a:rPr>
              <a:t>® </a:t>
            </a:r>
            <a:r>
              <a:rPr lang="nl-NL" sz="1200" b="0" dirty="0" err="1">
                <a:solidFill>
                  <a:srgbClr val="FF9933"/>
                </a:solidFill>
              </a:rPr>
              <a:t>Keiluhu</a:t>
            </a:r>
            <a:r>
              <a:rPr lang="nl-NL" sz="1200" b="0" dirty="0">
                <a:solidFill>
                  <a:srgbClr val="FF9933"/>
                </a:solidFill>
              </a:rPr>
              <a:t> 2007</a:t>
            </a:r>
            <a:r>
              <a:rPr lang="nl-NL" sz="1600" b="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2022546" y="285728"/>
            <a:ext cx="6692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92D05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 Demi" pitchFamily="34" charset="0"/>
              </a:rPr>
              <a:t>Rebound Beveiliging</a:t>
            </a:r>
            <a:endParaRPr lang="nl-N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92D05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build="p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1818</Words>
  <Application>Microsoft Office PowerPoint</Application>
  <PresentationFormat>Diavoorstelling (4:3)</PresentationFormat>
  <Paragraphs>586</Paragraphs>
  <Slides>49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49</vt:i4>
      </vt:variant>
    </vt:vector>
  </HeadingPairs>
  <TitlesOfParts>
    <vt:vector size="54" baseType="lpstr">
      <vt:lpstr>Arial</vt:lpstr>
      <vt:lpstr>Calibri</vt:lpstr>
      <vt:lpstr>Bauhaus 93</vt:lpstr>
      <vt:lpstr>Wingdings</vt:lpstr>
      <vt:lpstr>Standaardontwerp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  <vt:lpstr>Dia 28</vt:lpstr>
      <vt:lpstr>Dia 29</vt:lpstr>
      <vt:lpstr>Dia 30</vt:lpstr>
      <vt:lpstr>Dia 31</vt:lpstr>
      <vt:lpstr>Dia 32</vt:lpstr>
      <vt:lpstr>Dia 33</vt:lpstr>
      <vt:lpstr>Dia 34</vt:lpstr>
      <vt:lpstr>Dia 35</vt:lpstr>
      <vt:lpstr>Dia 36</vt:lpstr>
      <vt:lpstr>Dia 37</vt:lpstr>
      <vt:lpstr>Dia 38</vt:lpstr>
      <vt:lpstr>Dia 39</vt:lpstr>
      <vt:lpstr>Dia 40</vt:lpstr>
      <vt:lpstr>Dia 41</vt:lpstr>
      <vt:lpstr>Dia 42</vt:lpstr>
      <vt:lpstr>Dia 43</vt:lpstr>
      <vt:lpstr>Dia 44</vt:lpstr>
      <vt:lpstr>Dia 45</vt:lpstr>
      <vt:lpstr>Dia 46</vt:lpstr>
      <vt:lpstr>Dia 47</vt:lpstr>
      <vt:lpstr>Dia 48</vt:lpstr>
      <vt:lpstr>Dia 49</vt:lpstr>
    </vt:vector>
  </TitlesOfParts>
  <Company>Rebound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VCA 2007-06-11</dc:title>
  <dc:subject>BEHEERSEN VAN RISICO</dc:subject>
  <dc:creator>R.Keiluhu</dc:creator>
  <dc:description>BEHEERSEN VAN RISICO_x000d_
Boek Arbo Support</dc:description>
  <cp:lastModifiedBy>rkeil</cp:lastModifiedBy>
  <cp:revision>62</cp:revision>
  <dcterms:created xsi:type="dcterms:W3CDTF">2007-04-18T07:45:49Z</dcterms:created>
  <dcterms:modified xsi:type="dcterms:W3CDTF">2009-11-23T13:04:38Z</dcterms:modified>
</cp:coreProperties>
</file>