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5" r:id="rId1"/>
  </p:sldMasterIdLst>
  <p:notesMasterIdLst>
    <p:notesMasterId r:id="rId22"/>
  </p:notesMasterIdLst>
  <p:handoutMasterIdLst>
    <p:handoutMasterId r:id="rId23"/>
  </p:handoutMasterIdLst>
  <p:sldIdLst>
    <p:sldId id="393" r:id="rId2"/>
    <p:sldId id="423" r:id="rId3"/>
    <p:sldId id="424" r:id="rId4"/>
    <p:sldId id="425" r:id="rId5"/>
    <p:sldId id="429" r:id="rId6"/>
    <p:sldId id="430" r:id="rId7"/>
    <p:sldId id="433" r:id="rId8"/>
    <p:sldId id="431" r:id="rId9"/>
    <p:sldId id="432" r:id="rId10"/>
    <p:sldId id="437" r:id="rId11"/>
    <p:sldId id="427" r:id="rId12"/>
    <p:sldId id="440" r:id="rId13"/>
    <p:sldId id="441" r:id="rId14"/>
    <p:sldId id="442" r:id="rId15"/>
    <p:sldId id="434" r:id="rId16"/>
    <p:sldId id="428" r:id="rId17"/>
    <p:sldId id="435" r:id="rId18"/>
    <p:sldId id="443" r:id="rId19"/>
    <p:sldId id="436" r:id="rId20"/>
    <p:sldId id="444" r:id="rId21"/>
  </p:sldIdLst>
  <p:sldSz cx="9144000" cy="6858000" type="screen4x3"/>
  <p:notesSz cx="6794500" cy="9931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Lucida Sans Unicode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33"/>
    <a:srgbClr val="178240"/>
    <a:srgbClr val="A1C742"/>
    <a:srgbClr val="CC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Lucida Sans Unicode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51C794B-E098-45AF-B69D-45C6298E9268}" type="datetimeFigureOut">
              <a:rPr lang="nl-NL"/>
              <a:pPr>
                <a:defRPr/>
              </a:pPr>
              <a:t>8-1-2020</a:t>
            </a:fld>
            <a:endParaRPr lang="nl-NL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Lucida Sans Unicode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082651B-7AE2-42C1-B033-B0BA20D1659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9471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5600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0" tIns="46095" rIns="92190" bIns="460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defTabSz="922338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0" tIns="46095" rIns="92190" bIns="46095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6E44E80D-2CB6-48D0-B8C3-EEE0E0D79D2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7111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48100" y="9432925"/>
            <a:ext cx="29448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190" tIns="46095" rIns="92190" bIns="46095" anchor="b"/>
          <a:lstStyle>
            <a:lvl1pPr defTabSz="922338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1pPr>
            <a:lvl2pPr marL="742950" indent="-285750" defTabSz="922338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2pPr>
            <a:lvl3pPr marL="1143000" indent="-228600" defTabSz="922338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3pPr>
            <a:lvl4pPr marL="1600200" indent="-228600" defTabSz="922338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4pPr>
            <a:lvl5pPr marL="2057400" indent="-228600" defTabSz="922338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9pPr>
          </a:lstStyle>
          <a:p>
            <a:pPr algn="r" eaLnBrk="1" hangingPunct="1"/>
            <a:fld id="{2720D290-8911-4300-9983-3EDB6684D9E5}" type="slidenum">
              <a:rPr lang="nl-NL" altLang="nl-NL" sz="1200">
                <a:latin typeface="Times New Roman" pitchFamily="18" charset="0"/>
              </a:rPr>
              <a:pPr algn="r" eaLnBrk="1" hangingPunct="1"/>
              <a:t>1</a:t>
            </a:fld>
            <a:endParaRPr lang="nl-NL" altLang="nl-NL" sz="120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nl-NL" altLang="nl-NL" smtClean="0"/>
          </a:p>
        </p:txBody>
      </p:sp>
    </p:spTree>
    <p:extLst>
      <p:ext uri="{BB962C8B-B14F-4D97-AF65-F5344CB8AC3E}">
        <p14:creationId xmlns:p14="http://schemas.microsoft.com/office/powerpoint/2010/main" val="2806877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44E80D-2CB6-48D0-B8C3-EEE0E0D79D24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818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4" descr="SAX_PPT_UAS_Achtergro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619672" y="3573016"/>
            <a:ext cx="4968552" cy="100811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619672" y="4581128"/>
            <a:ext cx="4968552" cy="1008112"/>
          </a:xfrm>
        </p:spPr>
        <p:txBody>
          <a:bodyPr>
            <a:normAutofit/>
          </a:bodyPr>
          <a:lstStyle>
            <a:lvl1pPr marL="0" indent="0" algn="l">
              <a:buNone/>
              <a:defRPr sz="2800" i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04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3218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5199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0"/>
            <a:ext cx="9144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11" descr="Logo_GT_140x14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0227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11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145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2" descr="SAX_PPT_UAS_Achtergro1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6"/>
          <a:stretch/>
        </p:blipFill>
        <p:spPr bwMode="auto">
          <a:xfrm>
            <a:off x="0" y="0"/>
            <a:ext cx="9144000" cy="606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5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794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79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93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9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4044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2066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EC6ECD0-892C-4072-99EA-47EF227B1B7D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6351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Logo_GT_140x14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26"/>
          <p:cNvSpPr txBox="1">
            <a:spLocks noChangeArrowheads="1"/>
          </p:cNvSpPr>
          <p:nvPr userDrawn="1"/>
        </p:nvSpPr>
        <p:spPr bwMode="auto">
          <a:xfrm>
            <a:off x="755650" y="838200"/>
            <a:ext cx="73453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Lucida Sans Unicode" pitchFamily="34" charset="0"/>
              </a:defRPr>
            </a:lvl9pPr>
          </a:lstStyle>
          <a:p>
            <a:pPr eaLnBrk="1" hangingPunct="1">
              <a:defRPr/>
            </a:pPr>
            <a:r>
              <a:rPr lang="nl-NL" sz="3600" b="1" dirty="0" smtClean="0">
                <a:solidFill>
                  <a:srgbClr val="178240"/>
                </a:solidFill>
              </a:rPr>
              <a:t>Uitleg-dia </a:t>
            </a:r>
            <a:br>
              <a:rPr lang="nl-NL" sz="3600" b="1" dirty="0" smtClean="0">
                <a:solidFill>
                  <a:srgbClr val="178240"/>
                </a:solidFill>
              </a:rPr>
            </a:br>
            <a:r>
              <a:rPr lang="nl-NL" sz="2400" b="1" dirty="0" smtClean="0">
                <a:solidFill>
                  <a:srgbClr val="178240"/>
                </a:solidFill>
              </a:rPr>
              <a:t>(deze dia mag hierna weg/delete)</a:t>
            </a:r>
            <a:endParaRPr lang="en-GB" sz="2400" b="1" dirty="0" smtClean="0">
              <a:solidFill>
                <a:srgbClr val="178240"/>
              </a:solidFill>
            </a:endParaRPr>
          </a:p>
        </p:txBody>
      </p:sp>
      <p:sp>
        <p:nvSpPr>
          <p:cNvPr id="3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772816"/>
            <a:ext cx="7920038" cy="2808288"/>
          </a:xfrm>
        </p:spPr>
        <p:txBody>
          <a:bodyPr/>
          <a:lstStyle/>
          <a:p>
            <a:r>
              <a:rPr lang="nl-NL" dirty="0" smtClean="0"/>
              <a:t>Tekst…..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384104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 descr="SAX_PPT_UAS_Achtergro6.jpg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20"/>
          <a:stretch/>
        </p:blipFill>
        <p:spPr bwMode="auto">
          <a:xfrm>
            <a:off x="0" y="0"/>
            <a:ext cx="9144000" cy="614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Klik om de stijl te bewerken</a:t>
            </a:r>
            <a:endParaRPr lang="en-US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en-US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/>
          <a:lstStyle/>
          <a:p>
            <a:fld id="{265ACFF7-1E5E-4F7A-9796-DC21F9D2DC3C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11" descr="Logo_GT_140x145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84175"/>
            <a:ext cx="39528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3829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  <p:sldLayoutId id="2147484147" r:id="rId2"/>
    <p:sldLayoutId id="2147484148" r:id="rId3"/>
    <p:sldLayoutId id="2147484149" r:id="rId4"/>
    <p:sldLayoutId id="2147484150" r:id="rId5"/>
    <p:sldLayoutId id="2147484151" r:id="rId6"/>
    <p:sldLayoutId id="2147484152" r:id="rId7"/>
    <p:sldLayoutId id="2147484153" r:id="rId8"/>
    <p:sldLayoutId id="2147484154" r:id="rId9"/>
    <p:sldLayoutId id="2147484155" r:id="rId10"/>
    <p:sldLayoutId id="2147484156" r:id="rId11"/>
    <p:sldLayoutId id="2147484138" r:id="rId12"/>
  </p:sldLayoutIdLst>
  <p:transition spd="med"/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11"/>
          <p:cNvSpPr>
            <a:spLocks noChangeArrowheads="1"/>
          </p:cNvSpPr>
          <p:nvPr/>
        </p:nvSpPr>
        <p:spPr bwMode="auto">
          <a:xfrm>
            <a:off x="1943100" y="1052513"/>
            <a:ext cx="52578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Lucida Sans Unicode" pitchFamily="34" charset="0"/>
                <a:ea typeface="MS PGothic" pitchFamily="34" charset="-128"/>
              </a:defRPr>
            </a:lvl9pPr>
          </a:lstStyle>
          <a:p>
            <a:pPr algn="ctr" eaLnBrk="1" hangingPunct="1"/>
            <a:endParaRPr lang="nl-NL" altLang="nl-NL" sz="6000" b="1" dirty="0">
              <a:solidFill>
                <a:srgbClr val="17824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7664" y="3610758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r>
              <a:rPr lang="nl-NL" altLang="nl-NL" b="1" dirty="0">
                <a:solidFill>
                  <a:schemeClr val="bg1"/>
                </a:solidFill>
              </a:rPr>
              <a:t>Programmeren </a:t>
            </a:r>
            <a:r>
              <a:rPr lang="nl-NL" altLang="nl-NL" b="1" dirty="0" err="1" smtClean="0">
                <a:solidFill>
                  <a:schemeClr val="bg1"/>
                </a:solidFill>
              </a:rPr>
              <a:t>Arduino</a:t>
            </a:r>
            <a:endParaRPr lang="nl-NL" altLang="nl-NL" b="1" dirty="0" smtClean="0">
              <a:solidFill>
                <a:schemeClr val="bg1"/>
              </a:solidFill>
            </a:endParaRPr>
          </a:p>
          <a:p>
            <a:pPr algn="ctr" eaLnBrk="1" hangingPunct="1"/>
            <a:r>
              <a:rPr lang="nl-NL" altLang="nl-NL" sz="2200" b="1" i="1" dirty="0" smtClean="0">
                <a:solidFill>
                  <a:schemeClr val="bg1"/>
                </a:solidFill>
              </a:rPr>
              <a:t>G&amp;T leerjaar 1, 2016-2017</a:t>
            </a:r>
          </a:p>
          <a:p>
            <a:pPr algn="ctr" eaLnBrk="1" hangingPunct="1"/>
            <a:r>
              <a:rPr lang="nl-NL" altLang="nl-NL" sz="2200" b="1" i="1" dirty="0" smtClean="0">
                <a:solidFill>
                  <a:schemeClr val="bg1"/>
                </a:solidFill>
              </a:rPr>
              <a:t>Egbert </a:t>
            </a:r>
            <a:r>
              <a:rPr lang="nl-NL" altLang="nl-NL" sz="2200" b="1" i="1" dirty="0" err="1" smtClean="0">
                <a:solidFill>
                  <a:schemeClr val="bg1"/>
                </a:solidFill>
              </a:rPr>
              <a:t>Siebrand</a:t>
            </a:r>
            <a:r>
              <a:rPr lang="nl-NL" altLang="nl-NL" sz="2200" b="1" i="1" dirty="0" smtClean="0">
                <a:solidFill>
                  <a:schemeClr val="bg1"/>
                </a:solidFill>
              </a:rPr>
              <a:t> en Michelle Heijblom, mei 2017</a:t>
            </a:r>
            <a:endParaRPr lang="nl-NL" altLang="nl-NL" sz="2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smtClean="0"/>
              <a:t>Sensoren en zorg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899592" y="2060575"/>
            <a:ext cx="7056437" cy="27392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dirty="0" smtClean="0">
                <a:latin typeface="Lucida Sans Unicode" charset="0"/>
                <a:ea typeface="ＭＳ Ｐゴシック" charset="0"/>
                <a:cs typeface="ＭＳ Ｐゴシック" charset="0"/>
              </a:rPr>
              <a:t>Leerdoelen:</a:t>
            </a:r>
          </a:p>
          <a:p>
            <a:pPr>
              <a:defRPr/>
            </a:pPr>
            <a:endParaRPr lang="nl-NL" dirty="0" smtClean="0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dirty="0" smtClean="0"/>
              <a:t>Basis </a:t>
            </a:r>
            <a:r>
              <a:rPr lang="nl-NL" sz="1800" dirty="0"/>
              <a:t>programmeerprincipes </a:t>
            </a:r>
            <a:r>
              <a:rPr lang="nl-NL" sz="1800" dirty="0" smtClean="0"/>
              <a:t>noemen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dirty="0" smtClean="0"/>
              <a:t>Benoemen </a:t>
            </a:r>
            <a:r>
              <a:rPr lang="nl-NL" sz="1800" dirty="0"/>
              <a:t>hoe signalen van een sensor gebruikt kunnen worden om een systeem te besturen</a:t>
            </a:r>
          </a:p>
          <a:p>
            <a:pPr>
              <a:defRPr/>
            </a:pPr>
            <a:endParaRPr lang="nl-NL" sz="1800" dirty="0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nl-NL" sz="1800" dirty="0">
              <a:solidFill>
                <a:srgbClr val="008000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err="1" smtClean="0"/>
              <a:t>Blackbox</a:t>
            </a:r>
            <a:endParaRPr lang="nl-NL" altLang="nl-NL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95536" y="2887154"/>
            <a:ext cx="8074044" cy="1501592"/>
            <a:chOff x="395536" y="2887154"/>
            <a:chExt cx="8074044" cy="1501592"/>
          </a:xfrm>
        </p:grpSpPr>
        <p:sp>
          <p:nvSpPr>
            <p:cNvPr id="2" name="Rectangle 1"/>
            <p:cNvSpPr/>
            <p:nvPr/>
          </p:nvSpPr>
          <p:spPr>
            <a:xfrm>
              <a:off x="3707904" y="3092602"/>
              <a:ext cx="1512168" cy="129614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/>
            <p:cNvCxnSpPr>
              <a:endCxn id="2" idx="1"/>
            </p:cNvCxnSpPr>
            <p:nvPr/>
          </p:nvCxnSpPr>
          <p:spPr>
            <a:xfrm>
              <a:off x="1691680" y="3740674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5220072" y="3740674"/>
              <a:ext cx="20162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1097106" y="2898544"/>
              <a:ext cx="12250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Input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16216" y="2887154"/>
              <a:ext cx="1579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 smtClean="0"/>
                <a:t>Output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85093" y="3471929"/>
              <a:ext cx="3577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dirty="0"/>
                <a:t>?</a:t>
              </a:r>
              <a:endParaRPr lang="nl-NL" dirty="0" smtClean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5536" y="3988636"/>
              <a:ext cx="30027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/>
                <a:t>Bijv. Bewegingssensor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2280" y="3988636"/>
              <a:ext cx="13773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/>
                <a:t>Bijv. Licht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68769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err="1" smtClean="0"/>
              <a:t>Blackbox</a:t>
            </a:r>
            <a:endParaRPr lang="nl-NL" altLang="nl-NL" dirty="0" smtClean="0"/>
          </a:p>
        </p:txBody>
      </p:sp>
      <p:grpSp>
        <p:nvGrpSpPr>
          <p:cNvPr id="19456" name="Group 19455"/>
          <p:cNvGrpSpPr/>
          <p:nvPr/>
        </p:nvGrpSpPr>
        <p:grpSpPr>
          <a:xfrm>
            <a:off x="743955" y="1802651"/>
            <a:ext cx="7003815" cy="1854033"/>
            <a:chOff x="743955" y="1802651"/>
            <a:chExt cx="7003815" cy="1854033"/>
          </a:xfrm>
        </p:grpSpPr>
        <p:sp>
          <p:nvSpPr>
            <p:cNvPr id="11" name="TextBox 10"/>
            <p:cNvSpPr txBox="1"/>
            <p:nvPr/>
          </p:nvSpPr>
          <p:spPr>
            <a:xfrm>
              <a:off x="743955" y="2656742"/>
              <a:ext cx="23246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2000" dirty="0" smtClean="0"/>
                <a:t>Bewegingssensor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3160557" y="2212643"/>
              <a:ext cx="1090915" cy="4440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3116917" y="3028497"/>
              <a:ext cx="1134555" cy="24770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771800" y="2043366"/>
              <a:ext cx="11352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600" dirty="0" smtClean="0"/>
                <a:t>Wel (</a:t>
              </a:r>
              <a:r>
                <a:rPr lang="nl-NL" sz="1600" dirty="0" err="1" smtClean="0"/>
                <a:t>true</a:t>
              </a:r>
              <a:r>
                <a:rPr lang="nl-NL" sz="1600" dirty="0" smtClean="0"/>
                <a:t>)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71800" y="3318130"/>
              <a:ext cx="12538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600" dirty="0" smtClean="0"/>
                <a:t>Niet (</a:t>
              </a:r>
              <a:r>
                <a:rPr lang="nl-NL" sz="1600" dirty="0" err="1" smtClean="0"/>
                <a:t>false</a:t>
              </a:r>
              <a:r>
                <a:rPr lang="nl-NL" sz="1600" dirty="0" smtClean="0"/>
                <a:t>)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66868" y="1802651"/>
              <a:ext cx="675814" cy="579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69161" y="1950926"/>
              <a:ext cx="2712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600" dirty="0" smtClean="0"/>
                <a:t>?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66868" y="3028497"/>
              <a:ext cx="675814" cy="57926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69161" y="3189579"/>
              <a:ext cx="2712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1600" dirty="0" smtClean="0"/>
                <a:t>?</a:t>
              </a:r>
              <a:endParaRPr lang="en-US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V="1">
              <a:off x="5280459" y="2061763"/>
              <a:ext cx="1090915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6444208" y="1899078"/>
              <a:ext cx="130356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000" dirty="0" smtClean="0"/>
                <a:t>Licht aan</a:t>
              </a:r>
              <a:endParaRPr lang="en-US" sz="2000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5280458" y="3318130"/>
              <a:ext cx="1090915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6444207" y="3155445"/>
              <a:ext cx="11913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000" dirty="0" smtClean="0"/>
                <a:t>Licht uit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1432771" y="5014326"/>
            <a:ext cx="675814" cy="57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635064" y="5129177"/>
            <a:ext cx="2712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 smtClean="0"/>
              <a:t>?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263200" y="5006067"/>
            <a:ext cx="314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422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Arduino</a:t>
            </a:r>
            <a:r>
              <a:rPr lang="nl-NL" dirty="0" smtClean="0"/>
              <a:t> </a:t>
            </a:r>
            <a:r>
              <a:rPr lang="nl-NL" dirty="0" err="1" smtClean="0"/>
              <a:t>Uno</a:t>
            </a:r>
            <a:endParaRPr lang="nl-NL" dirty="0"/>
          </a:p>
        </p:txBody>
      </p:sp>
      <p:pic>
        <p:nvPicPr>
          <p:cNvPr id="1026" name="Picture 2" descr="https://www.arduino.cc/en/uploads/Main/ArduinoDiecimilaCompon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6832"/>
            <a:ext cx="6191250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1410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Shield</a:t>
            </a:r>
            <a:endParaRPr lang="nl-NL" dirty="0"/>
          </a:p>
        </p:txBody>
      </p:sp>
      <p:pic>
        <p:nvPicPr>
          <p:cNvPr id="2050" name="Picture 2" descr="pcDuino uitbreidingsprintplaat Baseboar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6" b="15301"/>
          <a:stretch/>
        </p:blipFill>
        <p:spPr bwMode="auto">
          <a:xfrm>
            <a:off x="755576" y="1930400"/>
            <a:ext cx="3810000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inker kit uitbreidingsprintplaat LK-Accel Versnelling/bewegingssens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448" y="4523160"/>
            <a:ext cx="1877640" cy="187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nker kit uitbreidingsprintplaat LK-Hall Hall-sensor / magneetsenso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552" y="3284984"/>
            <a:ext cx="1721024" cy="172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nker kit uitbreidingsprintplaat LK-Buzzer Buzz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12776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inker kit uitbreidingsprintplaat LK-tilt Tilt sens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799" y="44958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Raspberry Pi uitbreidingsprintplaat LK-Led10-RED 10 mm roo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992" y="2489288"/>
            <a:ext cx="1653256" cy="165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543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061"/>
            <a:ext cx="9144000" cy="587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802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061"/>
            <a:ext cx="9144000" cy="587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270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" y="978061"/>
            <a:ext cx="9144000" cy="5879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3348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Input</a:t>
            </a:r>
            <a:endParaRPr lang="nl-NL" dirty="0"/>
          </a:p>
        </p:txBody>
      </p:sp>
      <p:sp>
        <p:nvSpPr>
          <p:cNvPr id="10" name="Tijdelijke aanduiding voor inhoud 9"/>
          <p:cNvSpPr>
            <a:spLocks noGrp="1"/>
          </p:cNvSpPr>
          <p:nvPr>
            <p:ph sz="half" idx="2"/>
          </p:nvPr>
        </p:nvSpPr>
        <p:spPr>
          <a:solidFill>
            <a:schemeClr val="bg1">
              <a:lumMod val="65000"/>
            </a:schemeClr>
          </a:solidFill>
        </p:spPr>
        <p:txBody>
          <a:bodyPr/>
          <a:lstStyle/>
          <a:p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 smtClean="0"/>
              <a:t>Output</a:t>
            </a:r>
            <a:endParaRPr lang="nl-NL" dirty="0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quarter" idx="4"/>
          </p:nvPr>
        </p:nvSpPr>
        <p:spPr>
          <a:solidFill>
            <a:schemeClr val="bg1">
              <a:lumMod val="65000"/>
            </a:schemeClr>
          </a:solidFill>
        </p:spPr>
        <p:txBody>
          <a:bodyPr/>
          <a:lstStyle/>
          <a:p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56493"/>
            <a:ext cx="1095375" cy="191452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" t="18666" r="32162" b="40667"/>
          <a:stretch/>
        </p:blipFill>
        <p:spPr>
          <a:xfrm>
            <a:off x="1979712" y="4761026"/>
            <a:ext cx="2050742" cy="74371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8" r="9121" b="9234"/>
          <a:stretch/>
        </p:blipFill>
        <p:spPr>
          <a:xfrm>
            <a:off x="1835696" y="2420888"/>
            <a:ext cx="2544942" cy="1635167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629651"/>
            <a:ext cx="1952625" cy="11049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6" r="22494" b="7252"/>
          <a:stretch/>
        </p:blipFill>
        <p:spPr>
          <a:xfrm>
            <a:off x="5487924" y="4330832"/>
            <a:ext cx="2332845" cy="123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71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smtClean="0"/>
              <a:t>Opdrachten les 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832441"/>
            <a:ext cx="457200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600" dirty="0"/>
              <a:t>Sluit een LED aan en </a:t>
            </a:r>
            <a:r>
              <a:rPr lang="nl-NL" sz="2600" dirty="0" smtClean="0"/>
              <a:t>laat </a:t>
            </a:r>
            <a:r>
              <a:rPr lang="nl-NL" sz="2600" dirty="0"/>
              <a:t>deze knipperen.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Sluit een LED aan en bedien deze met een toets, knop en met een </a:t>
            </a:r>
            <a:r>
              <a:rPr lang="nl-NL" sz="2600" dirty="0" err="1" smtClean="0"/>
              <a:t>touchsensor</a:t>
            </a:r>
            <a:endParaRPr lang="nl-NL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Laat </a:t>
            </a:r>
            <a:r>
              <a:rPr lang="nl-NL" sz="2600" dirty="0"/>
              <a:t>een LED harder of zachter branden aan de hand van een sensor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9" t="29588" r="48888" b="55292"/>
          <a:stretch/>
        </p:blipFill>
        <p:spPr>
          <a:xfrm>
            <a:off x="5413023" y="1412776"/>
            <a:ext cx="2756796" cy="135898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260" y="2760173"/>
            <a:ext cx="4726877" cy="355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501" y="5661248"/>
            <a:ext cx="9001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600" dirty="0" smtClean="0">
                <a:solidFill>
                  <a:srgbClr val="FF0000"/>
                </a:solidFill>
              </a:rPr>
              <a:t>Let op: spraakverwarring. </a:t>
            </a:r>
          </a:p>
          <a:p>
            <a:r>
              <a:rPr lang="nl-NL" sz="2600" dirty="0" smtClean="0">
                <a:solidFill>
                  <a:srgbClr val="FF0000"/>
                </a:solidFill>
              </a:rPr>
              <a:t>‘Analoog’ </a:t>
            </a:r>
            <a:r>
              <a:rPr lang="nl-NL" sz="2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 bereik</a:t>
            </a:r>
          </a:p>
          <a:p>
            <a:r>
              <a:rPr lang="nl-NL" sz="2600" dirty="0" smtClean="0">
                <a:solidFill>
                  <a:srgbClr val="FF0000"/>
                </a:solidFill>
              </a:rPr>
              <a:t>‘Digitaal’ </a:t>
            </a:r>
            <a:r>
              <a:rPr lang="nl-NL" sz="2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</a:t>
            </a:r>
            <a:r>
              <a:rPr lang="nl-NL" sz="2600" dirty="0" smtClean="0">
                <a:solidFill>
                  <a:srgbClr val="FF0000"/>
                </a:solidFill>
              </a:rPr>
              <a:t> digitaal, binair</a:t>
            </a:r>
            <a:endParaRPr lang="en-US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88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1. Led </a:t>
            </a:r>
            <a:r>
              <a:rPr lang="en-US" sz="3200" dirty="0" err="1" smtClean="0"/>
              <a:t>laten</a:t>
            </a:r>
            <a:r>
              <a:rPr lang="en-US" sz="3200" dirty="0" smtClean="0"/>
              <a:t> </a:t>
            </a:r>
            <a:r>
              <a:rPr lang="en-US" sz="3200" dirty="0" err="1" smtClean="0"/>
              <a:t>knipperen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2087333"/>
            <a:ext cx="4540919" cy="417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474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583715"/>
              </p:ext>
            </p:extLst>
          </p:nvPr>
        </p:nvGraphicFramePr>
        <p:xfrm>
          <a:off x="251520" y="1752600"/>
          <a:ext cx="8928992" cy="491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205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Toets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Knop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4708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684284"/>
            <a:ext cx="3569281" cy="32979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2. Led </a:t>
            </a:r>
            <a:r>
              <a:rPr lang="en-US" sz="3200" dirty="0" err="1" smtClean="0"/>
              <a:t>aansluiten</a:t>
            </a:r>
            <a:r>
              <a:rPr lang="en-US" sz="3200" dirty="0" smtClean="0"/>
              <a:t> </a:t>
            </a:r>
            <a:r>
              <a:rPr lang="en-US" sz="3200" dirty="0" err="1" smtClean="0"/>
              <a:t>en</a:t>
            </a:r>
            <a:r>
              <a:rPr lang="en-US" sz="3200" dirty="0" smtClean="0"/>
              <a:t> </a:t>
            </a:r>
            <a:r>
              <a:rPr lang="en-US" sz="3200" dirty="0" err="1" smtClean="0"/>
              <a:t>bedienen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13" y="2924944"/>
            <a:ext cx="3737152" cy="3096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474276"/>
            <a:ext cx="3672408" cy="399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82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2. Led </a:t>
            </a:r>
            <a:r>
              <a:rPr lang="en-US" sz="3200" dirty="0" err="1" smtClean="0"/>
              <a:t>aansluiten</a:t>
            </a:r>
            <a:r>
              <a:rPr lang="en-US" sz="3200" dirty="0" smtClean="0"/>
              <a:t> </a:t>
            </a:r>
            <a:r>
              <a:rPr lang="en-US" sz="3200" dirty="0" err="1" smtClean="0"/>
              <a:t>en</a:t>
            </a:r>
            <a:r>
              <a:rPr lang="en-US" sz="3200" dirty="0" smtClean="0"/>
              <a:t> </a:t>
            </a:r>
            <a:r>
              <a:rPr lang="en-US" sz="3200" dirty="0" err="1" smtClean="0"/>
              <a:t>bedienen</a:t>
            </a:r>
            <a:r>
              <a:rPr lang="en-US" sz="3200" dirty="0" smtClean="0"/>
              <a:t> met touch sensor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564904"/>
            <a:ext cx="5328592" cy="307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77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 dirty="0" smtClean="0"/>
              <a:t>Led harder of zachter met omgevingslicht</a:t>
            </a:r>
            <a:endParaRPr lang="nl-NL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18" y="2636912"/>
            <a:ext cx="7980213" cy="22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397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smtClean="0"/>
              <a:t>Opdrachten les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6681" y="1340768"/>
            <a:ext cx="4752527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Maak een “teller”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Maak een teller met een hall-sensor die telt hoe vaak er een magneet langs bewogen wordt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Laat een LED bij elke schudbeweging van een </a:t>
            </a:r>
            <a:r>
              <a:rPr lang="nl-NL" sz="2600" dirty="0" err="1" smtClean="0"/>
              <a:t>tiltsensor</a:t>
            </a:r>
            <a:r>
              <a:rPr lang="nl-NL" sz="2600" dirty="0" smtClean="0"/>
              <a:t> iets harder branden; reset de LED als deze de maximale waarde heeft bereikt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600" dirty="0" smtClean="0"/>
              <a:t>Extra: Ontwerp een valdetector </a:t>
            </a:r>
            <a:r>
              <a:rPr lang="nl-NL" sz="2600" dirty="0" err="1" smtClean="0"/>
              <a:t>obv</a:t>
            </a:r>
            <a:r>
              <a:rPr lang="nl-NL" sz="2600" dirty="0" smtClean="0"/>
              <a:t> een </a:t>
            </a:r>
            <a:r>
              <a:rPr lang="nl-NL" sz="2600" dirty="0" err="1" smtClean="0"/>
              <a:t>tiltsensor</a:t>
            </a:r>
            <a:r>
              <a:rPr lang="nl-NL" sz="2600" dirty="0"/>
              <a:t>.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102" y="2184263"/>
            <a:ext cx="4275105" cy="321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2534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Opdracht 1: teller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08920"/>
            <a:ext cx="3515396" cy="25922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2177184"/>
            <a:ext cx="3655715" cy="31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15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Opdracht</a:t>
            </a:r>
            <a:r>
              <a:rPr lang="en-US" sz="3200" dirty="0" smtClean="0"/>
              <a:t> 2: teller met hall-sensor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7" y="1628775"/>
            <a:ext cx="90297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040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071716"/>
            <a:ext cx="7772400" cy="914400"/>
          </a:xfrm>
        </p:spPr>
        <p:txBody>
          <a:bodyPr/>
          <a:lstStyle/>
          <a:p>
            <a:r>
              <a:rPr lang="nl-NL" dirty="0" smtClean="0"/>
              <a:t>Opdracht 3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"/>
          <a:stretch/>
        </p:blipFill>
        <p:spPr>
          <a:xfrm>
            <a:off x="0" y="2636912"/>
            <a:ext cx="4067842" cy="31683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52736"/>
            <a:ext cx="4713868" cy="588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267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dirty="0" smtClean="0"/>
              <a:t>Sensoren en zorg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899592" y="2060575"/>
            <a:ext cx="7056437" cy="27392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dirty="0" smtClean="0">
                <a:latin typeface="Lucida Sans Unicode" charset="0"/>
                <a:ea typeface="ＭＳ Ｐゴシック" charset="0"/>
                <a:cs typeface="ＭＳ Ｐゴシック" charset="0"/>
              </a:rPr>
              <a:t>Leerdoelen:</a:t>
            </a:r>
          </a:p>
          <a:p>
            <a:pPr>
              <a:defRPr/>
            </a:pPr>
            <a:endParaRPr lang="nl-NL" dirty="0" smtClean="0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dirty="0" smtClean="0"/>
              <a:t>Basis </a:t>
            </a:r>
            <a:r>
              <a:rPr lang="nl-NL" sz="1800" dirty="0"/>
              <a:t>programmeerprincipes </a:t>
            </a:r>
            <a:r>
              <a:rPr lang="nl-NL" sz="1800" dirty="0" smtClean="0"/>
              <a:t>noemen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dirty="0" smtClean="0"/>
              <a:t>Benoemen </a:t>
            </a:r>
            <a:r>
              <a:rPr lang="nl-NL" sz="1800" dirty="0"/>
              <a:t>hoe signalen van een sensor gebruikt kunnen worden om een systeem te besturen</a:t>
            </a:r>
          </a:p>
          <a:p>
            <a:pPr>
              <a:defRPr/>
            </a:pPr>
            <a:endParaRPr lang="nl-NL" sz="1800" dirty="0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nl-NL" sz="1800" dirty="0">
              <a:solidFill>
                <a:srgbClr val="008000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1995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xion_Powerpoint_INT_deeltijd2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ucida Sans Unicode 2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Saxion_Powerpoint_INT_deeltijd2</Template>
  <TotalTime>0</TotalTime>
  <Words>248</Words>
  <Application>Microsoft Office PowerPoint</Application>
  <PresentationFormat>Diavoorstelling (4:3)</PresentationFormat>
  <Paragraphs>65</Paragraphs>
  <Slides>20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7" baseType="lpstr">
      <vt:lpstr>MS PGothic</vt:lpstr>
      <vt:lpstr>MS PGothic</vt:lpstr>
      <vt:lpstr>Arial</vt:lpstr>
      <vt:lpstr>Lucida Sans Unicode</vt:lpstr>
      <vt:lpstr>Times New Roman</vt:lpstr>
      <vt:lpstr>Wingdings</vt:lpstr>
      <vt:lpstr>Saxion_Powerpoint_INT_deeltijd2</vt:lpstr>
      <vt:lpstr>PowerPoint-presentatie</vt:lpstr>
      <vt:lpstr>Sensoren en zorg</vt:lpstr>
      <vt:lpstr>Blackbox</vt:lpstr>
      <vt:lpstr>Blackbox</vt:lpstr>
      <vt:lpstr>Arduino Uno</vt:lpstr>
      <vt:lpstr>Shield</vt:lpstr>
      <vt:lpstr>PowerPoint-presentatie</vt:lpstr>
      <vt:lpstr>PowerPoint-presentatie</vt:lpstr>
      <vt:lpstr>PowerPoint-presentatie</vt:lpstr>
      <vt:lpstr>PowerPoint-presentatie</vt:lpstr>
      <vt:lpstr>Opdrachten les 1</vt:lpstr>
      <vt:lpstr>1. Led laten knipperen</vt:lpstr>
      <vt:lpstr>2. Led aansluiten en bedienen</vt:lpstr>
      <vt:lpstr>2. Led aansluiten en bedienen met touch sensor</vt:lpstr>
      <vt:lpstr>Led harder of zachter met omgevingslicht</vt:lpstr>
      <vt:lpstr>Opdrachten les 2</vt:lpstr>
      <vt:lpstr>Opdracht 1: teller</vt:lpstr>
      <vt:lpstr>Opdracht 2: teller met hall-sensor</vt:lpstr>
      <vt:lpstr>Opdracht 3</vt:lpstr>
      <vt:lpstr>Sensoren en zorg</vt:lpstr>
    </vt:vector>
  </TitlesOfParts>
  <Company>Saxion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WELKOM</dc:title>
  <dc:creator>Mark van Bree</dc:creator>
  <cp:lastModifiedBy>Cynthia Halfwerk</cp:lastModifiedBy>
  <cp:revision>276</cp:revision>
  <dcterms:created xsi:type="dcterms:W3CDTF">2008-08-25T08:14:14Z</dcterms:created>
  <dcterms:modified xsi:type="dcterms:W3CDTF">2020-01-08T15:01:31Z</dcterms:modified>
</cp:coreProperties>
</file>