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4" r:id="rId10"/>
    <p:sldId id="262" r:id="rId11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DBA"/>
    <a:srgbClr val="2311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DAAE-9518-43CD-B489-9D2E5F4312CC}" v="2" dt="2019-10-29T12:29:15.003"/>
    <p1510:client id="{A88998C9-6EDF-D309-AFBF-D96C6685FC90}" v="5" dt="2020-05-29T12:27:46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80" autoAdjust="0"/>
    <p:restoredTop sz="94660"/>
  </p:normalViewPr>
  <p:slideViewPr>
    <p:cSldViewPr>
      <p:cViewPr varScale="1">
        <p:scale>
          <a:sx n="105" d="100"/>
          <a:sy n="105" d="100"/>
        </p:scale>
        <p:origin x="240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5F84-F7A7-46FA-BC08-F661D96BBCA7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8F1AB-29EF-4445-A82D-E8624A7043C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90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344" y="302791"/>
            <a:ext cx="10363200" cy="14700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  <a:effectLst>
                  <a:outerShdw blurRad="381000" dir="5400000" algn="ctr" rotWithShape="0">
                    <a:srgbClr val="000000">
                      <a:alpha val="80000"/>
                    </a:srgbClr>
                  </a:outerShdw>
                </a:effectLst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9952" y="3980656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743405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0B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2"/>
          <p:cNvSpPr>
            <a:spLocks noGrp="1"/>
          </p:cNvSpPr>
          <p:nvPr>
            <p:ph idx="1"/>
          </p:nvPr>
        </p:nvSpPr>
        <p:spPr>
          <a:xfrm>
            <a:off x="1099864" y="1279302"/>
            <a:ext cx="10972800" cy="43099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5760"/>
            <a:ext cx="10972800" cy="11430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31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>
              <a:solidFill>
                <a:srgbClr val="23114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-99392"/>
            <a:ext cx="10972800" cy="1143000"/>
          </a:xfrm>
          <a:prstGeom prst="rect">
            <a:avLst/>
          </a:prstGeom>
        </p:spPr>
        <p:txBody>
          <a:bodyPr anchor="b"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2831637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1055440" y="1279302"/>
            <a:ext cx="10972800" cy="42379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7829" y="1279302"/>
            <a:ext cx="10972800" cy="4237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07317" y="64482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3114C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23114C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titel 9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48448EC-8025-8946-86A1-DA565389475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82052" y="5968826"/>
            <a:ext cx="1178577" cy="4125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4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20BDBA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aonderzoek.nl/9/bereikcijfers-dagbladen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nl.wikipedia.org/wiki/NOS_Journaal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creativecommons.org/licenses/by-nc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n" TargetMode="External"/><Relationship Id="rId2" Type="http://schemas.openxmlformats.org/officeDocument/2006/relationships/hyperlink" Target="https://en.wikipedia.org/wiki/nl:Creative_Commons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1344" y="332656"/>
            <a:ext cx="10801200" cy="576064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</a:p>
          <a:p>
            <a:r>
              <a:rPr lang="nl-NL" dirty="0"/>
              <a:t> </a:t>
            </a:r>
          </a:p>
          <a:p>
            <a:endParaRPr lang="nl-NL" dirty="0"/>
          </a:p>
          <a:p>
            <a:br>
              <a:rPr lang="nl-NL" dirty="0"/>
            </a:b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551385" y="4365104"/>
            <a:ext cx="8352928" cy="2016224"/>
          </a:xfrm>
        </p:spPr>
        <p:txBody>
          <a:bodyPr/>
          <a:lstStyle/>
          <a:p>
            <a:r>
              <a:rPr lang="nl-NL" sz="2400" dirty="0"/>
              <a:t>Module 1: Oriëntatie op studeren in het HBO</a:t>
            </a:r>
          </a:p>
          <a:p>
            <a:endParaRPr lang="nl-NL" sz="2400" dirty="0"/>
          </a:p>
          <a:p>
            <a:r>
              <a:rPr lang="nl-NL" sz="2400" dirty="0"/>
              <a:t>Bijeenkomst 3: Deskundigheid bevorderen</a:t>
            </a:r>
          </a:p>
          <a:p>
            <a:endParaRPr lang="nl-NL" sz="2400" dirty="0"/>
          </a:p>
          <a:p>
            <a:r>
              <a:rPr lang="nl-NL" sz="2400" dirty="0"/>
              <a:t>Dinsdag 17 september 2019</a:t>
            </a:r>
          </a:p>
        </p:txBody>
      </p:sp>
    </p:spTree>
    <p:extLst>
      <p:ext uri="{BB962C8B-B14F-4D97-AF65-F5344CB8AC3E}">
        <p14:creationId xmlns:p14="http://schemas.microsoft.com/office/powerpoint/2010/main" val="40304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De student kan:</a:t>
            </a:r>
          </a:p>
          <a:p>
            <a:pPr lvl="0"/>
            <a:r>
              <a:rPr lang="nl-NL" dirty="0"/>
              <a:t>beschrijven wat het belang is van relevante (beroeps)organisaties en websites voor verpleegkundigen.</a:t>
            </a:r>
          </a:p>
          <a:p>
            <a:pPr lvl="0"/>
            <a:r>
              <a:rPr lang="nl-NL" dirty="0"/>
              <a:t>beschrijven wat het belang is van continue deskundigheidsbevordering en op welke wijze hij dit voor zichzelf kan vormgeven. </a:t>
            </a:r>
          </a:p>
          <a:p>
            <a:pPr lvl="0"/>
            <a:r>
              <a:rPr lang="nl-NL" dirty="0"/>
              <a:t>benoemen wat het verschil is tussen vakliteratuur en wetenschappelijke literatuur. </a:t>
            </a:r>
          </a:p>
          <a:p>
            <a:pPr lvl="0"/>
            <a:r>
              <a:rPr lang="nl-NL" dirty="0"/>
              <a:t>vakliteratuur zoeken en beoordelen op relevantie en betrouwbaarheid.</a:t>
            </a:r>
          </a:p>
          <a:p>
            <a:r>
              <a:rPr lang="nl-NL" dirty="0"/>
              <a:t>de inhoud van vakliteratuur koppelen aan een eigen vraagstelling.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Doelen</a:t>
            </a:r>
          </a:p>
        </p:txBody>
      </p:sp>
    </p:spTree>
    <p:extLst>
      <p:ext uri="{BB962C8B-B14F-4D97-AF65-F5344CB8AC3E}">
        <p14:creationId xmlns:p14="http://schemas.microsoft.com/office/powerpoint/2010/main" val="289541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Plan van aanpak</a:t>
            </a:r>
          </a:p>
          <a:p>
            <a:pPr lvl="1"/>
            <a:r>
              <a:rPr lang="nl-NL" dirty="0"/>
              <a:t>Bespreken van vragen</a:t>
            </a:r>
          </a:p>
          <a:p>
            <a:pPr lvl="1"/>
            <a:r>
              <a:rPr lang="nl-NL" dirty="0"/>
              <a:t>Presentatie en verslag</a:t>
            </a:r>
          </a:p>
          <a:p>
            <a:r>
              <a:rPr lang="nl-NL" dirty="0"/>
              <a:t>(Beroeps)organisaties en websites</a:t>
            </a:r>
          </a:p>
          <a:p>
            <a:pPr lvl="1"/>
            <a:r>
              <a:rPr lang="nl-NL" dirty="0"/>
              <a:t>Relevantie voor verpleegkundige beroepsgroep</a:t>
            </a:r>
          </a:p>
          <a:p>
            <a:pPr lvl="1"/>
            <a:r>
              <a:rPr lang="nl-NL" dirty="0"/>
              <a:t>Relevantie voor jou</a:t>
            </a:r>
          </a:p>
          <a:p>
            <a:r>
              <a:rPr lang="nl-NL" dirty="0"/>
              <a:t>Vakliteratuur</a:t>
            </a:r>
          </a:p>
          <a:p>
            <a:pPr lvl="1"/>
            <a:r>
              <a:rPr lang="nl-NL" dirty="0"/>
              <a:t>Kenmerken</a:t>
            </a:r>
          </a:p>
          <a:p>
            <a:pPr lvl="1"/>
            <a:r>
              <a:rPr lang="nl-NL" dirty="0"/>
              <a:t>Relevantie, betrouwbaarheid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327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F6F8B-5C8B-4E79-AA60-03F7B0F72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 van aanpak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E941323-7DA5-40D1-BEF1-F98A160E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8A716B7-B02C-4E67-AB47-8D7292848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heeft vorige bijeenkomst jou opgeleverd?</a:t>
            </a:r>
          </a:p>
          <a:p>
            <a:r>
              <a:rPr lang="nl-NL" dirty="0"/>
              <a:t>Welke verschillen en overeenkomsten zag je bij medestudenten?</a:t>
            </a:r>
          </a:p>
          <a:p>
            <a:r>
              <a:rPr lang="nl-NL" dirty="0"/>
              <a:t>Heb je vertrouwen in je eigen planning?</a:t>
            </a:r>
          </a:p>
          <a:p>
            <a:r>
              <a:rPr lang="nl-NL" dirty="0"/>
              <a:t>Welke knelpunten voorzie je?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734A95E-B224-4743-B659-569545EE6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993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78ABA-622A-4606-A2AC-78381E21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Deskundigheidsbevordering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4245957-8563-45D5-926B-9F053C418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Tijdelijke aanduiding voor inhoud 6" descr="Afbeelding met tekst, krant&#10;&#10;Automatisch gegenereerde beschrijving">
            <a:extLst>
              <a:ext uri="{FF2B5EF4-FFF2-40B4-BE49-F238E27FC236}">
                <a16:creationId xmlns:a16="http://schemas.microsoft.com/office/drawing/2014/main" id="{629CEEC2-FB1A-41F7-9159-54E3A2ED0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87488" y="1206182"/>
            <a:ext cx="2133600" cy="4067175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528F91A-CE0B-4793-8C72-C62690984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D2071FD-DE71-47C9-A107-D0C8C9C90352}"/>
              </a:ext>
            </a:extLst>
          </p:cNvPr>
          <p:cNvSpPr txBox="1"/>
          <p:nvPr/>
        </p:nvSpPr>
        <p:spPr>
          <a:xfrm>
            <a:off x="1487488" y="527335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>
                <a:hlinkClick r:id="rId3" tooltip="https://www.mediaonderzoek.nl/9/bereikcijfers-dagbladen/"/>
              </a:rPr>
              <a:t>Deze foto</a:t>
            </a:r>
            <a:r>
              <a:rPr lang="nl-NL" sz="900"/>
              <a:t> van Onbekende auteur is gelicentieerd onder </a:t>
            </a:r>
            <a:r>
              <a:rPr lang="nl-NL" sz="900">
                <a:hlinkClick r:id="rId4" tooltip="https://creativecommons.org/licenses/by-nc-sa/3.0/"/>
              </a:rPr>
              <a:t>CC BY-SA-NC</a:t>
            </a:r>
            <a:endParaRPr lang="nl-NL" sz="90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3B872E8-6F4E-4CAF-B4BD-A05A6CF1A2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213376" y="1318155"/>
            <a:ext cx="3553214" cy="1411206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3E1F2715-8C86-42A7-A004-EF5034FBB89A}"/>
              </a:ext>
            </a:extLst>
          </p:cNvPr>
          <p:cNvSpPr txBox="1"/>
          <p:nvPr/>
        </p:nvSpPr>
        <p:spPr>
          <a:xfrm rot="10800000" flipH="1" flipV="1">
            <a:off x="6213376" y="2897711"/>
            <a:ext cx="3553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hlinkClick r:id="rId6" tooltip="https://nl.wikipedia.org/wiki/NOS_Journaal"/>
              </a:rPr>
              <a:t>Deze foto</a:t>
            </a:r>
            <a:r>
              <a:rPr lang="nl-NL" sz="900" dirty="0"/>
              <a:t> van Onbekende auteur is </a:t>
            </a:r>
            <a:r>
              <a:rPr lang="nl-NL" sz="900" dirty="0" err="1"/>
              <a:t>gelicentieerd</a:t>
            </a:r>
            <a:r>
              <a:rPr lang="nl-NL" sz="900" dirty="0"/>
              <a:t> onder </a:t>
            </a:r>
            <a:r>
              <a:rPr lang="nl-NL" sz="900" dirty="0">
                <a:hlinkClick r:id="rId7" tooltip="https://creativecommons.org/licenses/by-sa/3.0/"/>
              </a:rPr>
              <a:t>CC BY-SA</a:t>
            </a:r>
            <a:endParaRPr lang="nl-NL" sz="900" dirty="0"/>
          </a:p>
        </p:txBody>
      </p:sp>
    </p:spTree>
    <p:extLst>
      <p:ext uri="{BB962C8B-B14F-4D97-AF65-F5344CB8AC3E}">
        <p14:creationId xmlns:p14="http://schemas.microsoft.com/office/powerpoint/2010/main" val="198410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A4649E-4404-4FD5-B790-167DF6CE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667F6F1-3F1E-43B8-A254-B75F343B1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09439" y="5805264"/>
            <a:ext cx="2383105" cy="576064"/>
          </a:xfrm>
        </p:spPr>
        <p:txBody>
          <a:bodyPr/>
          <a:lstStyle/>
          <a:p>
            <a:r>
              <a:rPr lang="nl-NL" dirty="0">
                <a:latin typeface="Verdana"/>
                <a:ea typeface="Verdana"/>
                <a:cs typeface="Verdana"/>
              </a:rPr>
              <a:t>Dit bestand is </a:t>
            </a:r>
            <a:r>
              <a:rPr lang="nl-NL" dirty="0" err="1">
                <a:latin typeface="Verdana"/>
                <a:ea typeface="Verdana"/>
                <a:cs typeface="Verdana"/>
              </a:rPr>
              <a:t>gelicenseerd</a:t>
            </a:r>
            <a:r>
              <a:rPr lang="nl-NL" dirty="0">
                <a:latin typeface="Verdana"/>
                <a:ea typeface="Verdana"/>
                <a:cs typeface="Verdana"/>
              </a:rPr>
              <a:t> onder de </a:t>
            </a:r>
            <a:r>
              <a:rPr lang="nl-NL" dirty="0">
                <a:latin typeface="Verdana"/>
                <a:ea typeface="Verdana"/>
                <a:cs typeface="Verdana"/>
                <a:hlinkClick r:id="rId2"/>
              </a:rPr>
              <a:t>Creative Commons</a:t>
            </a:r>
            <a:r>
              <a:rPr lang="nl-NL" dirty="0">
                <a:latin typeface="Verdana"/>
                <a:ea typeface="Verdana"/>
                <a:cs typeface="Verdana"/>
              </a:rPr>
              <a:t> </a:t>
            </a:r>
            <a:r>
              <a:rPr lang="nl-NL" dirty="0">
                <a:latin typeface="Verdana"/>
                <a:ea typeface="Verdana"/>
                <a:cs typeface="Verdana"/>
                <a:hlinkClick r:id="rId3"/>
              </a:rPr>
              <a:t>Naamsvermelding 4.0 Internationaal</a:t>
            </a:r>
            <a:r>
              <a:rPr lang="nl-NL" dirty="0">
                <a:latin typeface="Verdana"/>
                <a:ea typeface="Verdana"/>
                <a:cs typeface="Verdana"/>
              </a:rPr>
              <a:t> licentie.</a:t>
            </a:r>
            <a:endParaRPr lang="en-US" dirty="0">
              <a:latin typeface="Verdana"/>
              <a:ea typeface="Verdana"/>
              <a:cs typeface="Verdana"/>
            </a:endParaRPr>
          </a:p>
        </p:txBody>
      </p:sp>
      <p:pic>
        <p:nvPicPr>
          <p:cNvPr id="7" name="Tijdelijke aanduiding voor inhoud 6" descr="Afbeelding met tekst&#10;&#10;Automatisch gegenereerde beschrijving">
            <a:extLst>
              <a:ext uri="{FF2B5EF4-FFF2-40B4-BE49-F238E27FC236}">
                <a16:creationId xmlns:a16="http://schemas.microsoft.com/office/drawing/2014/main" id="{15CC4028-5ADB-414D-B91B-DF32F8348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925" y="-1699"/>
            <a:ext cx="4752528" cy="6895523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C4B97CE-8126-4907-A5C7-F12E98B8F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431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D60A5F-7DFF-421D-91B9-5D4ED0F5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Vakliteratuur en de eindopdracht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EAAC26A-C047-4DD3-8807-C7287955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9FE77C1-3BB2-4D20-A56E-D26B2889E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Artikel gevonden?</a:t>
            </a:r>
          </a:p>
          <a:p>
            <a:r>
              <a:rPr lang="nl-NL" dirty="0"/>
              <a:t>Hoe leg je een relatie naar de rol die je moet uitwerken?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C6A39C0-B447-46D4-B40F-1755B6E21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9290755"/>
      </p:ext>
    </p:extLst>
  </p:cSld>
  <p:clrMapOvr>
    <a:masterClrMapping/>
  </p:clrMapOvr>
</p:sld>
</file>

<file path=ppt/theme/theme1.xml><?xml version="1.0" encoding="utf-8"?>
<a:theme xmlns:a="http://schemas.openxmlformats.org/drawingml/2006/main" name="HSLeiden PP Huisstijl presentatie nieuw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sjabloon" id="{DC1A71B5-DCFF-45BD-8107-3F685C87A841}" vid="{2A6C6B5B-F0CD-463F-BE5D-35FE810AE0C6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5e14aff-d00f-40f2-907a-1b50bb902b4b">
      <UserInfo>
        <DisplayName>Mastrigt, Ronald van</DisplayName>
        <AccountId>591</AccountId>
        <AccountType/>
      </UserInfo>
      <UserInfo>
        <DisplayName>e.deboer@converseconsulting.eu</DisplayName>
        <AccountId>6415</AccountId>
        <AccountType/>
      </UserInfo>
      <UserInfo>
        <DisplayName>Bosch, Nijnke van den</DisplayName>
        <AccountId>413</AccountId>
        <AccountType/>
      </UserInfo>
      <UserInfo>
        <DisplayName>Koevoets, Fleur</DisplayName>
        <AccountId>536</AccountId>
        <AccountType/>
      </UserInfo>
      <UserInfo>
        <DisplayName>Janssen, Nanda</DisplayName>
        <AccountId>1500</AccountId>
        <AccountType/>
      </UserInfo>
      <UserInfo>
        <DisplayName>Nieuwenhuizen, Daniël</DisplayName>
        <AccountId>2833</AccountId>
        <AccountType/>
      </UserInfo>
      <UserInfo>
        <DisplayName>avliemt@gmail.com</DisplayName>
        <AccountId>7900</AccountId>
        <AccountType/>
      </UserInfo>
      <UserInfo>
        <DisplayName>Thomlinson, Sam</DisplayName>
        <AccountId>8058</AccountId>
        <AccountType/>
      </UserInfo>
      <UserInfo>
        <DisplayName>Bianchi, Haico</DisplayName>
        <AccountId>282</AccountId>
        <AccountType/>
      </UserInfo>
      <UserInfo>
        <DisplayName>Inkoop HL</DisplayName>
        <AccountId>8556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AA8555E4F98142942176A1D843443A" ma:contentTypeVersion="5" ma:contentTypeDescription="Een nieuw document maken." ma:contentTypeScope="" ma:versionID="8fb0fbd20840929e125fc2ef25f4c94c">
  <xsd:schema xmlns:xsd="http://www.w3.org/2001/XMLSchema" xmlns:xs="http://www.w3.org/2001/XMLSchema" xmlns:p="http://schemas.microsoft.com/office/2006/metadata/properties" xmlns:ns2="e6778410-f3be-4063-a6d5-4b1f020b2c49" xmlns:ns3="35e14aff-d00f-40f2-907a-1b50bb902b4b" targetNamespace="http://schemas.microsoft.com/office/2006/metadata/properties" ma:root="true" ma:fieldsID="3b2742ba51ac48a199e23141bdc813ce" ns2:_="" ns3:_="">
    <xsd:import namespace="e6778410-f3be-4063-a6d5-4b1f020b2c49"/>
    <xsd:import namespace="35e14aff-d00f-40f2-907a-1b50bb902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78410-f3be-4063-a6d5-4b1f020b2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14aff-d00f-40f2-907a-1b50bb902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87851D-6322-46FA-BE21-A471BA7BE6F5}">
  <ds:schemaRefs>
    <ds:schemaRef ds:uri="http://schemas.microsoft.com/office/2006/documentManagement/types"/>
    <ds:schemaRef ds:uri="http://purl.org/dc/terms/"/>
    <ds:schemaRef ds:uri="e6778410-f3be-4063-a6d5-4b1f020b2c49"/>
    <ds:schemaRef ds:uri="http://purl.org/dc/dcmitype/"/>
    <ds:schemaRef ds:uri="http://purl.org/dc/elements/1.1/"/>
    <ds:schemaRef ds:uri="http://schemas.openxmlformats.org/package/2006/metadata/core-properties"/>
    <ds:schemaRef ds:uri="35e14aff-d00f-40f2-907a-1b50bb902b4b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7822F23-4056-4481-AE03-D85CFB82FB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778410-f3be-4063-a6d5-4b1f020b2c49"/>
    <ds:schemaRef ds:uri="35e14aff-d00f-40f2-907a-1b50bb902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DA640C-F604-49EC-B589-D7B3B8BE3C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46</TotalTime>
  <Words>215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HSLeiden PP Huisstijl presentatie nieuw</vt:lpstr>
      <vt:lpstr> </vt:lpstr>
      <vt:lpstr>Doelen</vt:lpstr>
      <vt:lpstr>Programma</vt:lpstr>
      <vt:lpstr>Plan van aanpak</vt:lpstr>
      <vt:lpstr>Deskundigheidsbevordering</vt:lpstr>
      <vt:lpstr>PowerPoint Presentation</vt:lpstr>
      <vt:lpstr>Vakliteratuur en de eindopdracht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Best, John de</dc:creator>
  <cp:lastModifiedBy>Vries, Wiebe de</cp:lastModifiedBy>
  <cp:revision>10</cp:revision>
  <dcterms:created xsi:type="dcterms:W3CDTF">2019-09-17T09:09:56Z</dcterms:created>
  <dcterms:modified xsi:type="dcterms:W3CDTF">2020-10-16T07:47:44Z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0x01010034AA8555E4F98142942176A1D843443A</vt:lpwstr>
  </property>
  <property fmtid="{D5CDD505-2E9C-101B-9397-08002B2CF9AE}" pid="3" name="hl_doelgroep">
    <vt:lpwstr>3;#student|0b303f8e-1c75-49b6-9c22-3503af27efac;#7;#Medewerker|882c9350-9624-42d3-b869-6c3d44626b60</vt:lpwstr>
  </property>
  <property fmtid="{D5CDD505-2E9C-101B-9397-08002B2CF9AE}" pid="4" name="hl_onderwerp">
    <vt:lpwstr>358;#Huisstijl|35175797-e217-4e78-b165-b4869f83dc65</vt:lpwstr>
  </property>
  <property fmtid="{D5CDD505-2E9C-101B-9397-08002B2CF9AE}" pid="5" name="hl_periode">
    <vt:lpwstr/>
  </property>
  <property fmtid="{D5CDD505-2E9C-101B-9397-08002B2CF9AE}" pid="6" name="hl_afdeling_opleiding">
    <vt:lpwstr>357;#Traffic|47d510a5-3fed-4bff-830b-d9bbb44b4388</vt:lpwstr>
  </property>
  <property fmtid="{D5CDD505-2E9C-101B-9397-08002B2CF9AE}" pid="7" name="hl_kenmerk">
    <vt:lpwstr>125;#Template|2c7720aa-7127-4f68-9eac-a79deff4e0e0</vt:lpwstr>
  </property>
  <property fmtid="{D5CDD505-2E9C-101B-9397-08002B2CF9AE}" pid="8" name="hl_dienst_faculteit">
    <vt:lpwstr>263;#Marketing ＆ Communicatie|e4b15a6d-fcac-4d99-82b1-2cd9ff886aa7</vt:lpwstr>
  </property>
  <property fmtid="{D5CDD505-2E9C-101B-9397-08002B2CF9AE}" pid="9" name="hl_status">
    <vt:lpwstr>9;#Definitief|2c963a99-9f67-4b56-8397-ef78c6cc2805</vt:lpwstr>
  </property>
  <property fmtid="{D5CDD505-2E9C-101B-9397-08002B2CF9AE}" pid="10" name="SharedWithUsers">
    <vt:lpwstr>591;#Mastrigt, Ronald van;#6415;#e.deboer@converseconsulting.eu;#413;#Bosch, Nijnke van den;#536;#Koevoets, Fleur;#1500;#Janssen, Nanda;#2833;#Nieuwenhuizen, Daniël;#7900;#avliemt@gmail.com;#8058;#Thomlinson, Sam;#282;#Bianchi, Haico;#8556;#Inkoop HL</vt:lpwstr>
  </property>
</Properties>
</file>