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9" r:id="rId4"/>
  </p:sldMasterIdLst>
  <p:notesMasterIdLst>
    <p:notesMasterId r:id="rId30"/>
  </p:notesMasterIdLst>
  <p:handoutMasterIdLst>
    <p:handoutMasterId r:id="rId31"/>
  </p:handoutMasterIdLst>
  <p:sldIdLst>
    <p:sldId id="312" r:id="rId5"/>
    <p:sldId id="378" r:id="rId6"/>
    <p:sldId id="406" r:id="rId7"/>
    <p:sldId id="418" r:id="rId8"/>
    <p:sldId id="417" r:id="rId9"/>
    <p:sldId id="419" r:id="rId10"/>
    <p:sldId id="416" r:id="rId11"/>
    <p:sldId id="415" r:id="rId12"/>
    <p:sldId id="420" r:id="rId13"/>
    <p:sldId id="414" r:id="rId14"/>
    <p:sldId id="421" r:id="rId15"/>
    <p:sldId id="423" r:id="rId16"/>
    <p:sldId id="422" r:id="rId17"/>
    <p:sldId id="424" r:id="rId18"/>
    <p:sldId id="425" r:id="rId19"/>
    <p:sldId id="426" r:id="rId20"/>
    <p:sldId id="428" r:id="rId21"/>
    <p:sldId id="429" r:id="rId22"/>
    <p:sldId id="430" r:id="rId23"/>
    <p:sldId id="432" r:id="rId24"/>
    <p:sldId id="433" r:id="rId25"/>
    <p:sldId id="431" r:id="rId26"/>
    <p:sldId id="434" r:id="rId27"/>
    <p:sldId id="338" r:id="rId28"/>
    <p:sldId id="413" r:id="rId29"/>
  </p:sldIdLst>
  <p:sldSz cx="9144000" cy="6858000" type="screen4x3"/>
  <p:notesSz cx="6742113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0076"/>
    <a:srgbClr val="260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1" autoAdjust="0"/>
    <p:restoredTop sz="72628" autoAdjust="0"/>
  </p:normalViewPr>
  <p:slideViewPr>
    <p:cSldViewPr>
      <p:cViewPr varScale="1">
        <p:scale>
          <a:sx n="53" d="100"/>
          <a:sy n="53" d="100"/>
        </p:scale>
        <p:origin x="17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latin typeface="Fontys Frutiger" charset="0"/>
              </a:defRPr>
            </a:lvl1pPr>
          </a:lstStyle>
          <a:p>
            <a:r>
              <a:rPr lang="nl-NL" smtClean="0"/>
              <a:t>Corien Harder (c.harder@fontys.nl)</a:t>
            </a:r>
            <a:endParaRPr lang="nl-NL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0531" y="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latin typeface="Fontys Frutiger" charset="0"/>
              </a:defRPr>
            </a:lvl1pPr>
          </a:lstStyle>
          <a:p>
            <a:fld id="{5CC911CA-D35C-4A35-9B62-635693BB9E43}" type="datetime1">
              <a:rPr lang="nl-NL" smtClean="0"/>
              <a:t>18-11-2020</a:t>
            </a:fld>
            <a:endParaRPr lang="nl-NL"/>
          </a:p>
        </p:txBody>
      </p:sp>
      <p:sp>
        <p:nvSpPr>
          <p:cNvPr id="251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03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1">
                <a:latin typeface="Fontys Frutiger" charset="0"/>
              </a:defRPr>
            </a:lvl1pPr>
          </a:lstStyle>
          <a:p>
            <a:r>
              <a:rPr lang="nl-NL" smtClean="0"/>
              <a:t>FHV/CH</a:t>
            </a:r>
            <a:endParaRPr lang="nl-NL"/>
          </a:p>
        </p:txBody>
      </p:sp>
      <p:sp>
        <p:nvSpPr>
          <p:cNvPr id="251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0531" y="937903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latin typeface="Fontys Frutiger" charset="0"/>
              </a:defRPr>
            </a:lvl1pPr>
          </a:lstStyle>
          <a:p>
            <a:fld id="{3E9E5D1A-8207-F74E-847F-AC80C53CE03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116960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r>
              <a:rPr lang="en-US" smtClean="0"/>
              <a:t>Corien Harder (c.harder@fontys.nl)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0531" y="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fld id="{66C20FD2-C386-4D5B-951E-B0C9F15FB515}" type="datetime1">
              <a:rPr lang="nl-NL" smtClean="0"/>
              <a:t>18-11-2020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8713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949" y="4689515"/>
            <a:ext cx="4944217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03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r>
              <a:rPr lang="en-US" smtClean="0"/>
              <a:t>FHV/CH</a:t>
            </a: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0531" y="9379031"/>
            <a:ext cx="2921582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fld id="{A995DA3A-915F-4D4C-A97C-252687C1E639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015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Evaluatie eigen werkvorm</a:t>
            </a:r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Corien Harder (c.harder@fontys.nl)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6C20FD2-C386-4D5B-951E-B0C9F15FB515}" type="datetime1">
              <a:rPr lang="nl-NL" smtClean="0"/>
              <a:t>18-11-2020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FHV/CH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995DA3A-915F-4D4C-A97C-252687C1E63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5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ppt-algsheet_NLvariant-witte-schaduw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20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8075240" cy="410790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835696" y="6381328"/>
            <a:ext cx="6336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Fontys Frutiger"/>
              </a:defRPr>
            </a:lvl1pPr>
          </a:lstStyle>
          <a:p>
            <a:pPr algn="r"/>
            <a:endParaRPr lang="nl-NL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Fontys Frutiger"/>
              </a:defRPr>
            </a:lvl1pPr>
          </a:lstStyle>
          <a:p>
            <a:fld id="{513CBD93-3318-4B48-B3BC-79E8361AB13D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45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ppt-sheet2-NL_algemeen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208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835696" y="6381328"/>
            <a:ext cx="6336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70076"/>
                </a:solidFill>
                <a:latin typeface="Fontys Frutiger"/>
              </a:defRPr>
            </a:lvl1pPr>
          </a:lstStyle>
          <a:p>
            <a:pPr algn="r"/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70076"/>
                </a:solidFill>
                <a:latin typeface="Fontys Frutiger"/>
              </a:defRPr>
            </a:lvl1pPr>
          </a:lstStyle>
          <a:p>
            <a:fld id="{513CBD93-3318-4B48-B3BC-79E8361AB13D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835696" y="260648"/>
            <a:ext cx="6857256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Titelstijl</a:t>
            </a:r>
            <a:r>
              <a:rPr lang="en-US" dirty="0"/>
              <a:t> van model </a:t>
            </a:r>
            <a:r>
              <a:rPr lang="en-US" dirty="0" err="1"/>
              <a:t>bewerken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533400" y="1988840"/>
            <a:ext cx="815340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de </a:t>
            </a:r>
            <a:r>
              <a:rPr lang="en-US" dirty="0" err="1"/>
              <a:t>tekststijl</a:t>
            </a:r>
            <a:r>
              <a:rPr lang="en-US" dirty="0"/>
              <a:t> van het model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bewerken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7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3400" y="1124744"/>
            <a:ext cx="8153400" cy="5040560"/>
          </a:xfrm>
        </p:spPr>
        <p:txBody>
          <a:bodyPr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835696" y="6381328"/>
            <a:ext cx="6336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ontys Frutiger"/>
              </a:defRPr>
            </a:lvl1pPr>
          </a:lstStyle>
          <a:p>
            <a:pPr algn="r"/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ontys Frutiger"/>
              </a:defRPr>
            </a:lvl1pPr>
          </a:lstStyle>
          <a:p>
            <a:fld id="{513CBD93-3318-4B48-B3BC-79E8361AB13D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69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Afbeelding 4" descr="ppt-DGsheet3-NL_studievoorl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4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Universeel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" y="1"/>
            <a:ext cx="9134076" cy="6857999"/>
          </a:xfrm>
          <a:prstGeom prst="rect">
            <a:avLst/>
          </a:prstGeom>
        </p:spPr>
      </p:pic>
      <p:sp>
        <p:nvSpPr>
          <p:cNvPr id="9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581807" y="6173788"/>
            <a:ext cx="627677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046190" y="6189315"/>
            <a:ext cx="82979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1A7FFB-7E9A-E347-8F80-8E2C647B362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468" y="1867700"/>
            <a:ext cx="7383518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492468" y="2962013"/>
            <a:ext cx="7383518" cy="2923743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 smtClean="0"/>
              <a:t>Klik om de tekststijl van het sjabloon te bewerken</a:t>
            </a:r>
          </a:p>
          <a:p>
            <a:pPr lvl="1"/>
            <a:r>
              <a:rPr lang="nl-NL" dirty="0" smtClean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836938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-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" y="0"/>
            <a:ext cx="9174033" cy="6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73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ppt-volgsheet_NL-logoklein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208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835696" y="6381328"/>
            <a:ext cx="6336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algn="r"/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172400" y="6381328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513CBD93-3318-4B48-B3BC-79E8361AB13D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32973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68760"/>
            <a:ext cx="815340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de </a:t>
            </a:r>
            <a:r>
              <a:rPr lang="en-US" dirty="0" err="1"/>
              <a:t>tekststijl</a:t>
            </a:r>
            <a:r>
              <a:rPr lang="en-US" dirty="0"/>
              <a:t> van het model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bewerken</a:t>
            </a:r>
            <a:endParaRPr lang="en-US" dirty="0"/>
          </a:p>
          <a:p>
            <a:pPr lvl="1"/>
            <a:r>
              <a:rPr lang="en-US" dirty="0" err="1"/>
              <a:t>Tweede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Derde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Vierde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Vijfde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1" r:id="rId3"/>
    <p:sldLayoutId id="2147483660" r:id="rId4"/>
    <p:sldLayoutId id="2147483661" r:id="rId5"/>
    <p:sldLayoutId id="2147483663" r:id="rId6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b="1" i="0">
          <a:solidFill>
            <a:srgbClr val="570076"/>
          </a:solidFill>
          <a:latin typeface="Arial"/>
          <a:ea typeface="+mj-ea"/>
          <a:cs typeface="Arial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570076"/>
          </a:solidFill>
          <a:latin typeface="Fontys Frutiger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0" i="0">
          <a:solidFill>
            <a:srgbClr val="570076"/>
          </a:solidFill>
          <a:latin typeface="Arial"/>
          <a:ea typeface="+mn-ea"/>
          <a:cs typeface="Arial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0" i="0">
          <a:solidFill>
            <a:srgbClr val="570076"/>
          </a:solidFill>
          <a:latin typeface="Arial"/>
          <a:ea typeface="+mn-ea"/>
          <a:cs typeface="Arial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0" i="0">
          <a:solidFill>
            <a:srgbClr val="570076"/>
          </a:solidFill>
          <a:latin typeface="Arial"/>
          <a:ea typeface="+mn-ea"/>
          <a:cs typeface="Arial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0" i="0">
          <a:solidFill>
            <a:srgbClr val="570076"/>
          </a:solidFill>
          <a:latin typeface="Arial"/>
          <a:ea typeface="+mn-ea"/>
          <a:cs typeface="Arial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0" i="0">
          <a:solidFill>
            <a:srgbClr val="570076"/>
          </a:solidFill>
          <a:latin typeface="Arial"/>
          <a:ea typeface="+mn-ea"/>
          <a:cs typeface="Arial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7007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7007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7007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70076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01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Zelfregulerend vermogen en leren </a:t>
            </a:r>
            <a:r>
              <a:rPr lang="nl-NL" dirty="0" err="1" smtClean="0"/>
              <a:t>leren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>
                <a:solidFill>
                  <a:srgbClr val="7030A0"/>
                </a:solidFill>
              </a:rPr>
              <a:t>Tessa van de Wal, docent Verpleegkunde </a:t>
            </a:r>
            <a:r>
              <a:rPr lang="nl-NL" dirty="0" err="1" smtClean="0">
                <a:solidFill>
                  <a:srgbClr val="7030A0"/>
                </a:solidFill>
              </a:rPr>
              <a:t>Fontys</a:t>
            </a:r>
            <a:r>
              <a:rPr lang="nl-NL" dirty="0" smtClean="0">
                <a:solidFill>
                  <a:srgbClr val="7030A0"/>
                </a:solidFill>
              </a:rPr>
              <a:t> Hogeschool </a:t>
            </a:r>
            <a:endParaRPr lang="nl-NL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Zelfregulerend vermogen. 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Wat is ‘zelfregulerend vermogen’ denk je?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b="1" dirty="0" smtClean="0"/>
              <a:t>Zet je antwoord in de chat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62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is zelfregulerend vermogen?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en-US" i="1" dirty="0" smtClean="0"/>
              <a:t>‘’An self-regulated learning </a:t>
            </a:r>
            <a:r>
              <a:rPr lang="en-US" i="1" dirty="0"/>
              <a:t>perspective assumes that learners can potentially monitor, control, and regulate certain aspects of their own cognition, motivation, and behavior as well as some features of their environments</a:t>
            </a:r>
            <a:r>
              <a:rPr lang="en-US" i="1" dirty="0" smtClean="0"/>
              <a:t>.’’ </a:t>
            </a:r>
            <a:r>
              <a:rPr lang="en-US" dirty="0" smtClean="0"/>
              <a:t>(</a:t>
            </a:r>
            <a:r>
              <a:rPr lang="en-US" dirty="0" err="1" smtClean="0"/>
              <a:t>Pintrich</a:t>
            </a:r>
            <a:r>
              <a:rPr lang="en-US" dirty="0" smtClean="0"/>
              <a:t>, 2004)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368680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Zelfregulerend vermogen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err="1" smtClean="0"/>
              <a:t>Zelf-regulerend</a:t>
            </a:r>
            <a:r>
              <a:rPr lang="nl-NL" dirty="0"/>
              <a:t> </a:t>
            </a:r>
            <a:r>
              <a:rPr lang="nl-NL" dirty="0" smtClean="0"/>
              <a:t>vermogen bestaat volgens </a:t>
            </a:r>
            <a:r>
              <a:rPr lang="nl-NL" dirty="0" err="1" smtClean="0"/>
              <a:t>Pintrich</a:t>
            </a:r>
            <a:r>
              <a:rPr lang="nl-NL" dirty="0" smtClean="0"/>
              <a:t> (2004) uit meerdere factoren, namelijk:</a:t>
            </a:r>
          </a:p>
          <a:p>
            <a:pPr>
              <a:buFontTx/>
              <a:buChar char="-"/>
            </a:pPr>
            <a:r>
              <a:rPr lang="nl-NL" dirty="0" smtClean="0"/>
              <a:t>Cognitief aspect</a:t>
            </a:r>
          </a:p>
          <a:p>
            <a:pPr>
              <a:buFontTx/>
              <a:buChar char="-"/>
            </a:pPr>
            <a:r>
              <a:rPr lang="nl-NL" dirty="0" smtClean="0"/>
              <a:t>Motiverend aspect: o.a. doel</a:t>
            </a:r>
          </a:p>
          <a:p>
            <a:pPr>
              <a:buFontTx/>
              <a:buChar char="-"/>
            </a:pPr>
            <a:r>
              <a:rPr lang="nl-NL" dirty="0" smtClean="0"/>
              <a:t>Sociale context</a:t>
            </a:r>
          </a:p>
          <a:p>
            <a:pPr>
              <a:buFontTx/>
              <a:buChar char="-"/>
            </a:pPr>
            <a:r>
              <a:rPr lang="nl-NL" dirty="0" smtClean="0"/>
              <a:t>Affectie </a:t>
            </a:r>
          </a:p>
        </p:txBody>
      </p:sp>
    </p:spTree>
    <p:extLst>
      <p:ext uri="{BB962C8B-B14F-4D97-AF65-F5344CB8AC3E}">
        <p14:creationId xmlns:p14="http://schemas.microsoft.com/office/powerpoint/2010/main" val="277170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Zelfregulatie is dus: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Strategieën die studenten kunnen toepassen om te plannen en studie-activiteiten te monitoren (</a:t>
            </a:r>
            <a:r>
              <a:rPr lang="nl-NL" dirty="0" err="1" smtClean="0"/>
              <a:t>Pintrich</a:t>
            </a:r>
            <a:r>
              <a:rPr lang="nl-NL" dirty="0" smtClean="0"/>
              <a:t>, 1990)</a:t>
            </a:r>
          </a:p>
          <a:p>
            <a:r>
              <a:rPr lang="nl-NL" dirty="0" smtClean="0"/>
              <a:t>Strategieën om te begrijpen, leren en onthouden van theorie (</a:t>
            </a:r>
            <a:r>
              <a:rPr lang="nl-NL" dirty="0" err="1" smtClean="0"/>
              <a:t>Pintrich</a:t>
            </a:r>
            <a:r>
              <a:rPr lang="nl-NL" dirty="0" smtClean="0"/>
              <a:t>, 1990)</a:t>
            </a:r>
          </a:p>
          <a:p>
            <a:pPr marL="0" indent="0">
              <a:buNone/>
            </a:pPr>
            <a:r>
              <a:rPr lang="nl-NL" dirty="0" smtClean="0"/>
              <a:t>Het zogenaamde Leren – Leren van </a:t>
            </a:r>
            <a:r>
              <a:rPr lang="nl-NL" dirty="0" err="1" smtClean="0"/>
              <a:t>Fontys</a:t>
            </a:r>
            <a:endParaRPr lang="nl-NL" dirty="0" smtClean="0"/>
          </a:p>
          <a:p>
            <a:r>
              <a:rPr lang="nl-NL" dirty="0" smtClean="0"/>
              <a:t>Reflectie als onderdeel van professioneel functioneren en systematisch leren (Korthagen, 1982)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83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Intrinsieke motivatie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Waarom is intrinsieke motivatie belangrijk bij zelfregulatie?</a:t>
            </a:r>
          </a:p>
          <a:p>
            <a:pPr marL="0" indent="0">
              <a:buNone/>
            </a:pPr>
            <a:endParaRPr lang="nl-NL" dirty="0"/>
          </a:p>
          <a:p>
            <a:pPr>
              <a:buFontTx/>
              <a:buChar char="-"/>
            </a:pPr>
            <a:r>
              <a:rPr lang="nl-NL" dirty="0" smtClean="0"/>
              <a:t>Geeft zelfvertrouwen om complexe taken uit te voeren. (</a:t>
            </a:r>
            <a:r>
              <a:rPr lang="nl-NL" dirty="0" err="1" smtClean="0"/>
              <a:t>Hmelo</a:t>
            </a:r>
            <a:r>
              <a:rPr lang="nl-NL" dirty="0"/>
              <a:t>-</a:t>
            </a:r>
            <a:r>
              <a:rPr lang="nl-NL" dirty="0" smtClean="0"/>
              <a:t>Silver, 2004)</a:t>
            </a:r>
          </a:p>
          <a:p>
            <a:pPr>
              <a:buFontTx/>
              <a:buChar char="-"/>
            </a:pPr>
            <a:r>
              <a:rPr lang="nl-NL" dirty="0" smtClean="0"/>
              <a:t>Stimuleert </a:t>
            </a:r>
            <a:r>
              <a:rPr lang="nl-NL" dirty="0" err="1" smtClean="0"/>
              <a:t>zelf-regulerend</a:t>
            </a:r>
            <a:r>
              <a:rPr lang="nl-NL" dirty="0" smtClean="0"/>
              <a:t> vermogen (</a:t>
            </a:r>
            <a:r>
              <a:rPr lang="nl-NL" dirty="0" err="1" smtClean="0"/>
              <a:t>Pintrich</a:t>
            </a:r>
            <a:r>
              <a:rPr lang="nl-NL" dirty="0" smtClean="0"/>
              <a:t>, 2004)</a:t>
            </a:r>
          </a:p>
          <a:p>
            <a:pPr>
              <a:buFontTx/>
              <a:buChar char="-"/>
            </a:pPr>
            <a:r>
              <a:rPr lang="nl-NL" dirty="0" smtClean="0"/>
              <a:t>Alleen dan is competentie ontwikkeling mogelijk (Korthagen, 2004)</a:t>
            </a:r>
          </a:p>
          <a:p>
            <a:pPr>
              <a:buFontTx/>
              <a:buChar char="-"/>
            </a:pPr>
            <a:endParaRPr lang="nl-NL" dirty="0" smtClean="0"/>
          </a:p>
          <a:p>
            <a:pPr>
              <a:buFontTx/>
              <a:buChar char="-"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25202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Intrinsieke motivatie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Hoe wakker je volgens </a:t>
            </a:r>
            <a:r>
              <a:rPr lang="nl-NL" dirty="0" err="1" smtClean="0"/>
              <a:t>Hmelo</a:t>
            </a:r>
            <a:r>
              <a:rPr lang="nl-NL" dirty="0"/>
              <a:t>-</a:t>
            </a:r>
            <a:r>
              <a:rPr lang="nl-NL" dirty="0" smtClean="0"/>
              <a:t>Silver (2004) intrinsieke motivatie aan?</a:t>
            </a:r>
          </a:p>
          <a:p>
            <a:pPr>
              <a:buFontTx/>
              <a:buChar char="-"/>
            </a:pPr>
            <a:r>
              <a:rPr lang="nl-NL" dirty="0" smtClean="0"/>
              <a:t>Oprecht geïnteresseerd en gemotiveerd</a:t>
            </a:r>
          </a:p>
          <a:p>
            <a:pPr>
              <a:buFontTx/>
              <a:buChar char="-"/>
            </a:pPr>
            <a:r>
              <a:rPr lang="nl-NL" dirty="0" smtClean="0"/>
              <a:t>Taak als uitdaging zien</a:t>
            </a:r>
          </a:p>
          <a:p>
            <a:pPr>
              <a:buFontTx/>
              <a:buChar char="-"/>
            </a:pPr>
            <a:r>
              <a:rPr lang="nl-NL" dirty="0" smtClean="0"/>
              <a:t>Doel voor ogen hebben</a:t>
            </a:r>
          </a:p>
          <a:p>
            <a:pPr>
              <a:buFontTx/>
              <a:buChar char="-"/>
            </a:pPr>
            <a:r>
              <a:rPr lang="nl-NL" dirty="0" smtClean="0"/>
              <a:t>Voldoening hebben aan taak</a:t>
            </a:r>
          </a:p>
          <a:p>
            <a:pPr>
              <a:buFontTx/>
              <a:buChar char="-"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3796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Reflectie als onderdeel van leren, professioneel functioneren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Reflectie is volgens Korthagen (1982) essentieel voor het zelfstandig leren.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Niet alleen gericht op problemen, maar het kan ook op positieve ervaringen / kwaliteiten.</a:t>
            </a:r>
          </a:p>
        </p:txBody>
      </p:sp>
    </p:spTree>
    <p:extLst>
      <p:ext uri="{BB962C8B-B14F-4D97-AF65-F5344CB8AC3E}">
        <p14:creationId xmlns:p14="http://schemas.microsoft.com/office/powerpoint/2010/main" val="111106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44" y="829872"/>
            <a:ext cx="7296150" cy="558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Mindset</a:t>
            </a:r>
            <a:r>
              <a:rPr lang="nl-NL" dirty="0" smtClean="0"/>
              <a:t> belangrijk bij zelfregulatie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546000" y="1844824"/>
            <a:ext cx="8153400" cy="4176464"/>
          </a:xfrm>
        </p:spPr>
        <p:txBody>
          <a:bodyPr/>
          <a:lstStyle/>
          <a:p>
            <a:pPr marL="0" indent="0">
              <a:buNone/>
            </a:pPr>
            <a:r>
              <a:rPr lang="nl-NL" dirty="0" err="1" smtClean="0"/>
              <a:t>Mindset</a:t>
            </a:r>
            <a:r>
              <a:rPr lang="nl-NL" dirty="0" smtClean="0"/>
              <a:t> is de eigen overtuiging over intelligentie en ontwikkelbaarheid. </a:t>
            </a:r>
          </a:p>
          <a:p>
            <a:pPr marL="0" indent="0">
              <a:buNone/>
            </a:pPr>
            <a:r>
              <a:rPr lang="nl-NL" dirty="0" smtClean="0"/>
              <a:t>Carol </a:t>
            </a:r>
            <a:r>
              <a:rPr lang="nl-NL" dirty="0" err="1" smtClean="0"/>
              <a:t>Dweck</a:t>
            </a:r>
            <a:r>
              <a:rPr lang="nl-NL" dirty="0" smtClean="0"/>
              <a:t> (2006), cognitief psycholoog en hoogleraar, is de grondlegger van de </a:t>
            </a:r>
            <a:r>
              <a:rPr lang="nl-NL" dirty="0" err="1" smtClean="0"/>
              <a:t>mindset</a:t>
            </a:r>
            <a:r>
              <a:rPr lang="nl-NL" dirty="0" smtClean="0"/>
              <a:t> theorie.</a:t>
            </a:r>
          </a:p>
          <a:p>
            <a:pPr marL="514350" indent="-514350">
              <a:buAutoNum type="arabicPeriod"/>
            </a:pPr>
            <a:r>
              <a:rPr lang="nl-NL" dirty="0" smtClean="0"/>
              <a:t>Groei </a:t>
            </a:r>
            <a:r>
              <a:rPr lang="nl-NL" dirty="0" err="1" smtClean="0"/>
              <a:t>mindset</a:t>
            </a:r>
            <a:r>
              <a:rPr lang="nl-NL" dirty="0" smtClean="0"/>
              <a:t>: </a:t>
            </a:r>
            <a:r>
              <a:rPr lang="nl-NL" i="1" dirty="0" smtClean="0"/>
              <a:t>door te oefenen kan ik leren</a:t>
            </a:r>
          </a:p>
          <a:p>
            <a:pPr marL="514350" indent="-514350">
              <a:buAutoNum type="arabicPeriod"/>
            </a:pPr>
            <a:r>
              <a:rPr lang="nl-NL" dirty="0" err="1" smtClean="0"/>
              <a:t>Fixed</a:t>
            </a:r>
            <a:r>
              <a:rPr lang="nl-NL" dirty="0" smtClean="0"/>
              <a:t> </a:t>
            </a:r>
            <a:r>
              <a:rPr lang="nl-NL" dirty="0" err="1" smtClean="0"/>
              <a:t>mindset</a:t>
            </a:r>
            <a:r>
              <a:rPr lang="nl-NL" dirty="0" smtClean="0"/>
              <a:t>: </a:t>
            </a:r>
            <a:r>
              <a:rPr lang="nl-NL" i="1" dirty="0" smtClean="0"/>
              <a:t>Ik kan niet veranderen aan min IQ, dat staat nu eenmaal vast.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33900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Waarom belangrijk? 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Jaren lang onderzoek van Carol </a:t>
            </a:r>
            <a:r>
              <a:rPr lang="nl-NL" dirty="0" err="1" smtClean="0"/>
              <a:t>Dweck</a:t>
            </a:r>
            <a:r>
              <a:rPr lang="nl-NL" dirty="0" smtClean="0"/>
              <a:t> (2006).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Groei </a:t>
            </a:r>
            <a:r>
              <a:rPr lang="nl-NL" u="sng" dirty="0" err="1" smtClean="0"/>
              <a:t>mindset</a:t>
            </a:r>
            <a:r>
              <a:rPr lang="nl-NL" dirty="0" smtClean="0"/>
              <a:t>:</a:t>
            </a:r>
          </a:p>
          <a:p>
            <a:r>
              <a:rPr lang="nl-NL" dirty="0" smtClean="0"/>
              <a:t>‘Maakbaarheid van het brein’: in onderzoek haalden leerlingen hogere cijfers als zij een groei-mind set hadden.</a:t>
            </a:r>
          </a:p>
          <a:p>
            <a:r>
              <a:rPr lang="nl-NL" dirty="0" smtClean="0"/>
              <a:t>Eerder geneigd om door te zetten, om succes te behalen en leergieriger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800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Als ik goed leer dan lukt het mij wel</a:t>
            </a:r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Zet in de chat in hoeverre jezelf herkent / of niet herkent in de volgende uitspraak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986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14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 smtClean="0"/>
              <a:t>APA </a:t>
            </a:r>
            <a:r>
              <a:rPr lang="nl-NL" i="1" dirty="0"/>
              <a:t>vind ik moeilijk, wat kan ik doen om dit beter te begrijpen?</a:t>
            </a:r>
            <a:endParaRPr lang="nl-NL" i="1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18373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15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Ik ben gewoon niet goed in </a:t>
            </a:r>
            <a:r>
              <a:rPr lang="nl-NL" i="1" dirty="0" smtClean="0"/>
              <a:t>APA</a:t>
            </a:r>
            <a:endParaRPr lang="nl-NL" i="1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Zet in </a:t>
            </a:r>
            <a:r>
              <a:rPr lang="nl-NL" dirty="0"/>
              <a:t>de chat in hoeverre jezelf herkent / of niet herkent in de volgende uitspraak</a:t>
            </a:r>
          </a:p>
          <a:p>
            <a:pPr marL="0" indent="0">
              <a:buNone/>
            </a:pPr>
            <a:r>
              <a:rPr lang="nl-NL" dirty="0" err="1" smtClean="0"/>
              <a:t>elling</a:t>
            </a:r>
            <a:r>
              <a:rPr lang="nl-NL" dirty="0" smtClean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977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16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Ik ben gewoon niet goed in </a:t>
            </a:r>
            <a:r>
              <a:rPr lang="nl-NL" i="1" dirty="0" smtClean="0"/>
              <a:t>APA</a:t>
            </a:r>
            <a:endParaRPr lang="nl-NL" i="1" dirty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252236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17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Volgens mij ken ik de stof niet goed genoeg, ik ga maar niet naar de </a:t>
            </a:r>
            <a:r>
              <a:rPr lang="nl-NL" i="1" dirty="0" smtClean="0"/>
              <a:t>kennistoets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40460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18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Ik wil ver komen </a:t>
            </a:r>
            <a:r>
              <a:rPr lang="nl-NL" i="1" dirty="0" smtClean="0"/>
              <a:t>in het vak EBP, </a:t>
            </a:r>
            <a:r>
              <a:rPr lang="nl-NL" i="1" dirty="0"/>
              <a:t>dus daar ga ik hard voor werken </a:t>
            </a:r>
            <a:endParaRPr lang="nl-NL" i="1" dirty="0" smtClean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78281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19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/>
              <a:t>Ik wil ver komen </a:t>
            </a:r>
            <a:r>
              <a:rPr lang="nl-NL" i="1" dirty="0" smtClean="0"/>
              <a:t>in het vak EBP, </a:t>
            </a:r>
            <a:r>
              <a:rPr lang="nl-NL" i="1" dirty="0"/>
              <a:t>dus daar ga ik hard voor werken </a:t>
            </a:r>
            <a:endParaRPr lang="nl-NL" i="1" dirty="0" smtClean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47068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20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 smtClean="0"/>
              <a:t>Ik kan gewoon niet plannen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270918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21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past meer bij jou?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i="1" dirty="0" smtClean="0"/>
              <a:t>Vorige periode snapte ik ook al niets van APA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dirty="0"/>
              <a:t>Zet in de chat in hoeverre jezelf herkent / of niet herkent in de volgende uitspraak</a:t>
            </a:r>
          </a:p>
        </p:txBody>
      </p:sp>
    </p:spTree>
    <p:extLst>
      <p:ext uri="{BB962C8B-B14F-4D97-AF65-F5344CB8AC3E}">
        <p14:creationId xmlns:p14="http://schemas.microsoft.com/office/powerpoint/2010/main" val="386461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22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Take home </a:t>
            </a:r>
            <a:r>
              <a:rPr lang="nl-NL" dirty="0" err="1" smtClean="0"/>
              <a:t>message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Schakel om naar een groei mind-set: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Ik kan dit </a:t>
            </a:r>
            <a:r>
              <a:rPr lang="nl-NL" u="sng" dirty="0" smtClean="0"/>
              <a:t>toch</a:t>
            </a:r>
            <a:r>
              <a:rPr lang="nl-NL" dirty="0" smtClean="0"/>
              <a:t> niet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&gt;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Ik kan dit </a:t>
            </a:r>
            <a:r>
              <a:rPr lang="nl-NL" u="sng" dirty="0" smtClean="0"/>
              <a:t>nog</a:t>
            </a:r>
            <a:r>
              <a:rPr lang="nl-NL" dirty="0" smtClean="0"/>
              <a:t> niet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698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CBD93-3318-4B48-B3BC-79E8361AB13D}" type="slidenum">
              <a:rPr lang="nl-NL" smtClean="0"/>
              <a:pPr/>
              <a:t>23</a:t>
            </a:fld>
            <a:endParaRPr lang="nl-N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Nog vragen?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698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7FFB-7E9A-E347-8F80-8E2C647B3625}" type="slidenum">
              <a:rPr lang="nl-NL" smtClean="0"/>
              <a:pPr/>
              <a:t>24</a:t>
            </a:fld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Evaluatie bijeenkomst</a:t>
            </a:r>
            <a:endParaRPr lang="nl-NL" dirty="0"/>
          </a:p>
        </p:txBody>
      </p:sp>
      <p:pic>
        <p:nvPicPr>
          <p:cNvPr id="6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62" y="2962275"/>
            <a:ext cx="5632439" cy="2924175"/>
          </a:xfrm>
        </p:spPr>
      </p:pic>
    </p:spTree>
    <p:extLst>
      <p:ext uri="{BB962C8B-B14F-4D97-AF65-F5344CB8AC3E}">
        <p14:creationId xmlns:p14="http://schemas.microsoft.com/office/powerpoint/2010/main" val="36376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A7FFB-7E9A-E347-8F80-8E2C647B3625}" type="slidenum">
              <a:rPr lang="nl-NL" smtClean="0"/>
              <a:pPr/>
              <a:t>25</a:t>
            </a:fld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107504" y="1548828"/>
            <a:ext cx="8768482" cy="2923743"/>
          </a:xfrm>
        </p:spPr>
        <p:txBody>
          <a:bodyPr/>
          <a:lstStyle/>
          <a:p>
            <a:r>
              <a:rPr lang="en-US" sz="2000" dirty="0" err="1"/>
              <a:t>Dweck</a:t>
            </a:r>
            <a:r>
              <a:rPr lang="en-US" sz="2000" dirty="0"/>
              <a:t>, C. ‘Mindset. The psychology of success’ (2006). Random House.</a:t>
            </a:r>
          </a:p>
          <a:p>
            <a:r>
              <a:rPr lang="en-US" sz="2000" dirty="0" err="1" smtClean="0"/>
              <a:t>Hmelo</a:t>
            </a:r>
            <a:r>
              <a:rPr lang="en-US" sz="2000" dirty="0" smtClean="0"/>
              <a:t>-Silver</a:t>
            </a:r>
            <a:r>
              <a:rPr lang="en-US" sz="2000" dirty="0"/>
              <a:t>, C. E. (2004). Problem-Based Learning: What and how do students learn? </a:t>
            </a:r>
            <a:r>
              <a:rPr lang="en-US" sz="2000" i="1" dirty="0"/>
              <a:t>Educational Psychology Review</a:t>
            </a:r>
            <a:r>
              <a:rPr lang="en-US" sz="2000" dirty="0"/>
              <a:t>, 16, </a:t>
            </a:r>
            <a:r>
              <a:rPr lang="en-US" sz="2000" dirty="0" smtClean="0"/>
              <a:t>235-266</a:t>
            </a:r>
          </a:p>
          <a:p>
            <a:r>
              <a:rPr lang="nl-NL" sz="2000" dirty="0"/>
              <a:t>Korthagen, F. A. J. (1982). Leren reflecteren als basis van de lerarenopleiding. Proefschrift. ’s-Gravenhage: Stichting voor Onderzoek van het Onderwijs</a:t>
            </a:r>
            <a:r>
              <a:rPr lang="nl-NL" sz="2000" dirty="0" smtClean="0"/>
              <a:t>.</a:t>
            </a:r>
          </a:p>
          <a:p>
            <a:r>
              <a:rPr lang="nl-NL" sz="2000" dirty="0"/>
              <a:t>Korthagen, F. A. J. (2004). Zin en onzin van competentiegericht opleiden. VELON-Tijdschrift, 25(1), 13-23.</a:t>
            </a:r>
            <a:endParaRPr lang="en-US" sz="2000" dirty="0"/>
          </a:p>
          <a:p>
            <a:r>
              <a:rPr lang="en-US" sz="2000" dirty="0" err="1" smtClean="0"/>
              <a:t>Pintrich</a:t>
            </a:r>
            <a:r>
              <a:rPr lang="en-US" sz="2000" dirty="0"/>
              <a:t>, P. R. (2004). A Conceptual Framework for Assessing Motivation and Self-Regulated Learning in College Students. </a:t>
            </a:r>
            <a:r>
              <a:rPr lang="en-US" sz="2000" i="1" dirty="0"/>
              <a:t>Educational Psychology Review</a:t>
            </a:r>
            <a:r>
              <a:rPr lang="en-US" sz="2000" dirty="0"/>
              <a:t>, 16, 385-407. </a:t>
            </a:r>
            <a:endParaRPr lang="en-US" sz="2000" dirty="0" smtClean="0"/>
          </a:p>
          <a:p>
            <a:r>
              <a:rPr lang="en-US" sz="2000" dirty="0" err="1" smtClean="0"/>
              <a:t>Pintrich</a:t>
            </a:r>
            <a:r>
              <a:rPr lang="en-US" sz="2000" dirty="0"/>
              <a:t>, P.R. &amp; De Groot, E.V. (1990). Motivational and Self-Regulated Learning Components of Classroom Academic Performance. </a:t>
            </a:r>
            <a:r>
              <a:rPr lang="en-US" sz="2000" i="1" dirty="0"/>
              <a:t>Journal of Educational Psychology</a:t>
            </a:r>
            <a:r>
              <a:rPr lang="en-US" sz="2000" dirty="0"/>
              <a:t>, 82, </a:t>
            </a:r>
            <a:r>
              <a:rPr lang="en-US" sz="2000" dirty="0" smtClean="0"/>
              <a:t>33-40</a:t>
            </a:r>
          </a:p>
        </p:txBody>
      </p:sp>
      <p:sp>
        <p:nvSpPr>
          <p:cNvPr id="5" name="Rechthoek 4"/>
          <p:cNvSpPr/>
          <p:nvPr/>
        </p:nvSpPr>
        <p:spPr>
          <a:xfrm>
            <a:off x="2114212" y="620689"/>
            <a:ext cx="3105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 smtClean="0">
                <a:solidFill>
                  <a:schemeClr val="bg1"/>
                </a:solidFill>
              </a:rPr>
              <a:t>Bronnenlijst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4190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Fontys Frutiger"/>
        <a:ea typeface="ＭＳ Ｐゴシック"/>
        <a:cs typeface=""/>
      </a:majorFont>
      <a:minorFont>
        <a:latin typeface="Fontys Frutiger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F486CF9A84E4B83A1D382449A9E59" ma:contentTypeVersion="13" ma:contentTypeDescription="Een nieuw document maken." ma:contentTypeScope="" ma:versionID="ae64b440850eda83963b067aae6cf230">
  <xsd:schema xmlns:xsd="http://www.w3.org/2001/XMLSchema" xmlns:xs="http://www.w3.org/2001/XMLSchema" xmlns:p="http://schemas.microsoft.com/office/2006/metadata/properties" xmlns:ns3="4dfc51d9-fd9a-4c2e-9b35-2a6b8dbf690b" xmlns:ns4="305d9c35-e4e7-46dc-b696-2e0d98cbe4ff" targetNamespace="http://schemas.microsoft.com/office/2006/metadata/properties" ma:root="true" ma:fieldsID="6b2c2f1ec732e5f328a0d500098fc8e9" ns3:_="" ns4:_="">
    <xsd:import namespace="4dfc51d9-fd9a-4c2e-9b35-2a6b8dbf690b"/>
    <xsd:import namespace="305d9c35-e4e7-46dc-b696-2e0d98cbe4f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c51d9-fd9a-4c2e-9b35-2a6b8dbf69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5d9c35-e4e7-46dc-b696-2e0d98cbe4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EB0AFB-7F59-42B5-840B-D20B2F141E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DD9365-1020-4416-92B4-795B64A76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fc51d9-fd9a-4c2e-9b35-2a6b8dbf690b"/>
    <ds:schemaRef ds:uri="305d9c35-e4e7-46dc-b696-2e0d98cbe4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D8089B-CCA7-46B1-8D6A-5FA8D82AAD6B}">
  <ds:schemaRefs>
    <ds:schemaRef ds:uri="http://purl.org/dc/dcmitype/"/>
    <ds:schemaRef ds:uri="http://schemas.microsoft.com/office/infopath/2007/PartnerControls"/>
    <ds:schemaRef ds:uri="305d9c35-e4e7-46dc-b696-2e0d98cbe4f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4dfc51d9-fd9a-4c2e-9b35-2a6b8dbf690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Presentatie_versie2 VO</Template>
  <TotalTime>0</TotalTime>
  <Words>898</Words>
  <Application>Microsoft Office PowerPoint</Application>
  <PresentationFormat>Diavoorstelling (4:3)</PresentationFormat>
  <Paragraphs>148</Paragraphs>
  <Slides>25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31" baseType="lpstr">
      <vt:lpstr>ＭＳ Ｐゴシック</vt:lpstr>
      <vt:lpstr>Arial</vt:lpstr>
      <vt:lpstr>Fontys Frutiger</vt:lpstr>
      <vt:lpstr>Times</vt:lpstr>
      <vt:lpstr>Times New Roman</vt:lpstr>
      <vt:lpstr>Blank Presentation</vt:lpstr>
      <vt:lpstr>PowerPoint-presentatie</vt:lpstr>
      <vt:lpstr>Zelfregulerend vermogen en leren leren</vt:lpstr>
      <vt:lpstr>Zelfregulerend vermogen. </vt:lpstr>
      <vt:lpstr>Wat is zelfregulerend vermogen?</vt:lpstr>
      <vt:lpstr>Zelfregulerend vermogen</vt:lpstr>
      <vt:lpstr>Zelfregulatie is dus:</vt:lpstr>
      <vt:lpstr>Intrinsieke motivatie</vt:lpstr>
      <vt:lpstr>Intrinsieke motivatie</vt:lpstr>
      <vt:lpstr>Reflectie als onderdeel van leren, professioneel functioneren</vt:lpstr>
      <vt:lpstr>PowerPoint-presentatie</vt:lpstr>
      <vt:lpstr>Mindset belangrijk bij zelfregulatie</vt:lpstr>
      <vt:lpstr>Waarom belangrijk? </vt:lpstr>
      <vt:lpstr>Wat past meer bij jou?</vt:lpstr>
      <vt:lpstr>Wat past meer bij jou?</vt:lpstr>
      <vt:lpstr>Wat past meer bij jou?</vt:lpstr>
      <vt:lpstr>Wat past meer bij jou?</vt:lpstr>
      <vt:lpstr>Wat past meer bij jou?</vt:lpstr>
      <vt:lpstr>Wat past meer bij jou?</vt:lpstr>
      <vt:lpstr>Wat past meer bij jou?</vt:lpstr>
      <vt:lpstr>Wat past meer bij jou?</vt:lpstr>
      <vt:lpstr>Wat past meer bij jou?</vt:lpstr>
      <vt:lpstr>Take home message</vt:lpstr>
      <vt:lpstr>Nog vragen?</vt:lpstr>
      <vt:lpstr>Evaluatie bijeenkomst</vt:lpstr>
      <vt:lpstr>PowerPoint-presentatie</vt:lpstr>
    </vt:vector>
  </TitlesOfParts>
  <Company>Fontys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Fontys Hogeschool Werktuigbouwkunde</dc:title>
  <dc:creator>hnk</dc:creator>
  <cp:lastModifiedBy>Wal,Tessa T.J.H.L. van de</cp:lastModifiedBy>
  <cp:revision>500</cp:revision>
  <cp:lastPrinted>2019-08-26T12:29:03Z</cp:lastPrinted>
  <dcterms:created xsi:type="dcterms:W3CDTF">2004-10-12T17:10:59Z</dcterms:created>
  <dcterms:modified xsi:type="dcterms:W3CDTF">2020-11-18T11:00:02Z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0x010100C95F486CF9A84E4B83A1D382449A9E59</vt:lpwstr>
  </property>
  <property fmtid="{D5CDD505-2E9C-101B-9397-08002B2CF9AE}" pid="3" name="_dlc_DocIdItemGuid">
    <vt:lpwstr>97006baa-b436-471c-8e97-9c551fc95183</vt:lpwstr>
  </property>
</Properties>
</file>