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FDDF-0636-4109-86DE-85966C9280DC}" type="datetimeFigureOut">
              <a:rPr lang="nl-NL" smtClean="0"/>
              <a:pPr/>
              <a:t>19-10-2010</a:t>
            </a:fld>
            <a:endParaRPr lang="nl-N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5D25A-06B3-47F9-BAA9-CBCF757A647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FDDF-0636-4109-86DE-85966C9280DC}" type="datetimeFigureOut">
              <a:rPr lang="nl-NL" smtClean="0"/>
              <a:pPr/>
              <a:t>19-10-2010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5D25A-06B3-47F9-BAA9-CBCF757A647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FDDF-0636-4109-86DE-85966C9280DC}" type="datetimeFigureOut">
              <a:rPr lang="nl-NL" smtClean="0"/>
              <a:pPr/>
              <a:t>19-10-2010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5D25A-06B3-47F9-BAA9-CBCF757A647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FDDF-0636-4109-86DE-85966C9280DC}" type="datetimeFigureOut">
              <a:rPr lang="nl-NL" smtClean="0"/>
              <a:pPr/>
              <a:t>19-10-2010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5D25A-06B3-47F9-BAA9-CBCF757A647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FDDF-0636-4109-86DE-85966C9280DC}" type="datetimeFigureOut">
              <a:rPr lang="nl-NL" smtClean="0"/>
              <a:pPr/>
              <a:t>19-10-2010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5D25A-06B3-47F9-BAA9-CBCF757A647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FDDF-0636-4109-86DE-85966C9280DC}" type="datetimeFigureOut">
              <a:rPr lang="nl-NL" smtClean="0"/>
              <a:pPr/>
              <a:t>19-10-2010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5D25A-06B3-47F9-BAA9-CBCF757A647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FDDF-0636-4109-86DE-85966C9280DC}" type="datetimeFigureOut">
              <a:rPr lang="nl-NL" smtClean="0"/>
              <a:pPr/>
              <a:t>19-10-2010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5D25A-06B3-47F9-BAA9-CBCF757A647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FDDF-0636-4109-86DE-85966C9280DC}" type="datetimeFigureOut">
              <a:rPr lang="nl-NL" smtClean="0"/>
              <a:pPr/>
              <a:t>19-10-2010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5D25A-06B3-47F9-BAA9-CBCF757A647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FDDF-0636-4109-86DE-85966C9280DC}" type="datetimeFigureOut">
              <a:rPr lang="nl-NL" smtClean="0"/>
              <a:pPr/>
              <a:t>19-10-2010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5D25A-06B3-47F9-BAA9-CBCF757A647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FDDF-0636-4109-86DE-85966C9280DC}" type="datetimeFigureOut">
              <a:rPr lang="nl-NL" smtClean="0"/>
              <a:pPr/>
              <a:t>19-10-2010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5D25A-06B3-47F9-BAA9-CBCF757A647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FDDF-0636-4109-86DE-85966C9280DC}" type="datetimeFigureOut">
              <a:rPr lang="nl-NL" smtClean="0"/>
              <a:pPr/>
              <a:t>19-10-2010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8C5D25A-06B3-47F9-BAA9-CBCF757A6478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6CFDDF-0636-4109-86DE-85966C9280DC}" type="datetimeFigureOut">
              <a:rPr lang="nl-NL" smtClean="0"/>
              <a:pPr/>
              <a:t>19-10-2010</a:t>
            </a:fld>
            <a:endParaRPr lang="nl-N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C5D25A-06B3-47F9-BAA9-CBCF757A6478}" type="slidenum">
              <a:rPr lang="nl-NL" smtClean="0"/>
              <a:pPr/>
              <a:t>‹#›</a:t>
            </a:fld>
            <a:endParaRPr lang="nl-N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og.ccsf.cc.ca.us/~mbibliow/SingularToPlural1-8.htm" TargetMode="External"/><Relationship Id="rId2" Type="http://schemas.openxmlformats.org/officeDocument/2006/relationships/hyperlink" Target="http://www.montsemorales.com/gramatica/PluralSpot1-6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gendaweb.org/grammar/plural-exercise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Meervoud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Plural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FF00"/>
                </a:solidFill>
              </a:rPr>
              <a:t>Add an -s</a:t>
            </a:r>
            <a:endParaRPr lang="nl-NL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-s achter het woord zetten</a:t>
            </a:r>
          </a:p>
          <a:p>
            <a:endParaRPr lang="nl-NL" dirty="0"/>
          </a:p>
          <a:p>
            <a:r>
              <a:rPr lang="nl-NL" dirty="0" smtClean="0"/>
              <a:t>1 bike		2 bike</a:t>
            </a:r>
            <a:r>
              <a:rPr lang="nl-NL" dirty="0" smtClean="0">
                <a:solidFill>
                  <a:srgbClr val="FF0000"/>
                </a:solidFill>
              </a:rPr>
              <a:t>s</a:t>
            </a:r>
            <a:endParaRPr lang="nl-NL" dirty="0">
              <a:solidFill>
                <a:srgbClr val="FF0000"/>
              </a:solidFill>
            </a:endParaRPr>
          </a:p>
        </p:txBody>
      </p:sp>
      <p:pic>
        <p:nvPicPr>
          <p:cNvPr id="6146" name="Picture 2" descr="http://www.gadgetgarden.nl/beeld/Puma_glow-in-the-dark_bike_fiets_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789040"/>
            <a:ext cx="2880320" cy="19547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FF00"/>
                </a:solidFill>
              </a:rPr>
              <a:t>Word ending in -y</a:t>
            </a:r>
            <a:endParaRPr lang="nl-NL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Klinkt als –</a:t>
            </a:r>
            <a:r>
              <a:rPr lang="nl-NL" dirty="0" smtClean="0">
                <a:solidFill>
                  <a:srgbClr val="FF0000"/>
                </a:solidFill>
              </a:rPr>
              <a:t>ie</a:t>
            </a:r>
            <a:r>
              <a:rPr lang="nl-NL" dirty="0" smtClean="0"/>
              <a:t>? Dan in het meervoud:</a:t>
            </a:r>
          </a:p>
          <a:p>
            <a:pPr lvl="1"/>
            <a:r>
              <a:rPr lang="nl-NL" dirty="0" smtClean="0">
                <a:solidFill>
                  <a:srgbClr val="FF0000"/>
                </a:solidFill>
              </a:rPr>
              <a:t>ies</a:t>
            </a:r>
            <a:r>
              <a:rPr lang="nl-NL" dirty="0" smtClean="0"/>
              <a:t>   </a:t>
            </a:r>
          </a:p>
          <a:p>
            <a:pPr lvl="1"/>
            <a:r>
              <a:rPr lang="nl-NL" dirty="0" smtClean="0"/>
              <a:t>Lady    wordt    lad</a:t>
            </a:r>
            <a:r>
              <a:rPr lang="nl-NL" dirty="0" smtClean="0">
                <a:solidFill>
                  <a:srgbClr val="FF0000"/>
                </a:solidFill>
              </a:rPr>
              <a:t>ies</a:t>
            </a:r>
            <a:endParaRPr lang="nl-NL" dirty="0">
              <a:solidFill>
                <a:srgbClr val="FF0000"/>
              </a:solidFill>
            </a:endParaRPr>
          </a:p>
          <a:p>
            <a:pPr lvl="1"/>
            <a:endParaRPr lang="nl-NL" dirty="0" smtClean="0"/>
          </a:p>
          <a:p>
            <a:r>
              <a:rPr lang="nl-NL" dirty="0" smtClean="0"/>
              <a:t>Klinkt als –</a:t>
            </a:r>
            <a:r>
              <a:rPr lang="nl-NL" dirty="0" smtClean="0">
                <a:solidFill>
                  <a:srgbClr val="FF0000"/>
                </a:solidFill>
              </a:rPr>
              <a:t>j</a:t>
            </a:r>
            <a:r>
              <a:rPr lang="nl-NL" dirty="0" smtClean="0"/>
              <a:t>? Dan in het meervoud:</a:t>
            </a:r>
          </a:p>
          <a:p>
            <a:pPr lvl="1"/>
            <a:r>
              <a:rPr lang="nl-NL" dirty="0" smtClean="0">
                <a:solidFill>
                  <a:srgbClr val="FF0000"/>
                </a:solidFill>
              </a:rPr>
              <a:t>s   </a:t>
            </a:r>
          </a:p>
          <a:p>
            <a:pPr lvl="1"/>
            <a:r>
              <a:rPr lang="nl-NL" dirty="0" smtClean="0"/>
              <a:t>Toy      wordt     toy</a:t>
            </a:r>
            <a:r>
              <a:rPr lang="nl-NL" dirty="0" smtClean="0">
                <a:solidFill>
                  <a:srgbClr val="FF0000"/>
                </a:solidFill>
              </a:rPr>
              <a:t>s</a:t>
            </a:r>
            <a:endParaRPr lang="nl-NL" dirty="0">
              <a:solidFill>
                <a:srgbClr val="FF0000"/>
              </a:solidFill>
            </a:endParaRPr>
          </a:p>
          <a:p>
            <a:pPr lvl="1">
              <a:buNone/>
            </a:pPr>
            <a:endParaRPr lang="nl-NL" dirty="0"/>
          </a:p>
        </p:txBody>
      </p:sp>
      <p:pic>
        <p:nvPicPr>
          <p:cNvPr id="5122" name="Picture 2" descr="http://www.comparestoreprices.co.uk/images/ma/manhattan-toy-infant-stimulation-mobi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3717032"/>
            <a:ext cx="2411760" cy="23201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FF00"/>
                </a:solidFill>
              </a:rPr>
              <a:t>Words ending in x, </a:t>
            </a:r>
            <a:r>
              <a:rPr lang="en-GB" dirty="0" err="1">
                <a:solidFill>
                  <a:srgbClr val="FFFF00"/>
                </a:solidFill>
              </a:rPr>
              <a:t>sh</a:t>
            </a:r>
            <a:r>
              <a:rPr lang="en-GB" dirty="0">
                <a:solidFill>
                  <a:srgbClr val="FFFF00"/>
                </a:solidFill>
              </a:rPr>
              <a:t>, </a:t>
            </a:r>
            <a:r>
              <a:rPr lang="en-GB" dirty="0" err="1">
                <a:solidFill>
                  <a:srgbClr val="FFFF00"/>
                </a:solidFill>
              </a:rPr>
              <a:t>ch</a:t>
            </a:r>
            <a:r>
              <a:rPr lang="en-GB" dirty="0">
                <a:solidFill>
                  <a:srgbClr val="FFFF00"/>
                </a:solidFill>
              </a:rPr>
              <a:t> or s</a:t>
            </a:r>
            <a:endParaRPr lang="nl-NL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-</a:t>
            </a:r>
            <a:r>
              <a:rPr lang="nl-NL" dirty="0" smtClean="0">
                <a:solidFill>
                  <a:srgbClr val="FF0000"/>
                </a:solidFill>
              </a:rPr>
              <a:t>es</a:t>
            </a:r>
            <a:r>
              <a:rPr lang="nl-NL" dirty="0" smtClean="0"/>
              <a:t> achter het woord zetten</a:t>
            </a:r>
          </a:p>
          <a:p>
            <a:endParaRPr lang="nl-NL" dirty="0"/>
          </a:p>
          <a:p>
            <a:pPr lvl="1"/>
            <a:r>
              <a:rPr lang="nl-NL" dirty="0" smtClean="0"/>
              <a:t>Church		wordt		church</a:t>
            </a:r>
            <a:r>
              <a:rPr lang="nl-NL" dirty="0" smtClean="0">
                <a:solidFill>
                  <a:srgbClr val="FF0000"/>
                </a:solidFill>
              </a:rPr>
              <a:t>es</a:t>
            </a:r>
          </a:p>
          <a:p>
            <a:pPr lvl="1"/>
            <a:r>
              <a:rPr lang="nl-NL" dirty="0" smtClean="0"/>
              <a:t>Glass		wordt		glass</a:t>
            </a:r>
            <a:r>
              <a:rPr lang="nl-NL" dirty="0" smtClean="0">
                <a:solidFill>
                  <a:srgbClr val="FF0000"/>
                </a:solidFill>
              </a:rPr>
              <a:t>es</a:t>
            </a: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4098" name="Picture 2" descr="http://party.rainbow-rental.com/dinnerware/dinnerware_images/highb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861048"/>
            <a:ext cx="1776958" cy="1776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FF00"/>
                </a:solidFill>
              </a:rPr>
              <a:t>Uitzonderingen</a:t>
            </a:r>
            <a:endParaRPr lang="nl-NL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Man		m</a:t>
            </a:r>
            <a:r>
              <a:rPr lang="nl-NL" sz="3200" dirty="0" smtClean="0">
                <a:solidFill>
                  <a:srgbClr val="FF0000"/>
                </a:solidFill>
              </a:rPr>
              <a:t>e</a:t>
            </a:r>
            <a:r>
              <a:rPr lang="nl-NL" sz="3200" dirty="0" smtClean="0"/>
              <a:t>n</a:t>
            </a:r>
            <a:endParaRPr lang="nl-NL" sz="3200" dirty="0"/>
          </a:p>
          <a:p>
            <a:r>
              <a:rPr lang="nl-NL" sz="3200" dirty="0" smtClean="0"/>
              <a:t>Woman 		wom</a:t>
            </a:r>
            <a:r>
              <a:rPr lang="nl-NL" sz="3200" dirty="0" smtClean="0">
                <a:solidFill>
                  <a:srgbClr val="FF0000"/>
                </a:solidFill>
              </a:rPr>
              <a:t>e</a:t>
            </a:r>
            <a:r>
              <a:rPr lang="nl-NL" sz="3200" dirty="0" smtClean="0"/>
              <a:t>n</a:t>
            </a:r>
            <a:endParaRPr lang="nl-NL" sz="3200" dirty="0"/>
          </a:p>
          <a:p>
            <a:r>
              <a:rPr lang="nl-NL" sz="3200" dirty="0" smtClean="0"/>
              <a:t>Child		child</a:t>
            </a:r>
            <a:r>
              <a:rPr lang="nl-NL" sz="3200" dirty="0" smtClean="0">
                <a:solidFill>
                  <a:srgbClr val="FF0000"/>
                </a:solidFill>
              </a:rPr>
              <a:t>ren</a:t>
            </a:r>
            <a:endParaRPr lang="nl-NL" sz="3200" dirty="0">
              <a:solidFill>
                <a:srgbClr val="FF0000"/>
              </a:solidFill>
            </a:endParaRPr>
          </a:p>
          <a:p>
            <a:r>
              <a:rPr lang="nl-NL" sz="3200" dirty="0" smtClean="0"/>
              <a:t>Foot		f</a:t>
            </a:r>
            <a:r>
              <a:rPr lang="nl-NL" sz="3200" dirty="0" smtClean="0">
                <a:solidFill>
                  <a:srgbClr val="FF0000"/>
                </a:solidFill>
              </a:rPr>
              <a:t>ee</a:t>
            </a:r>
            <a:r>
              <a:rPr lang="nl-NL" sz="3200" dirty="0" smtClean="0"/>
              <a:t>t</a:t>
            </a:r>
            <a:endParaRPr lang="nl-NL" sz="3200" dirty="0"/>
          </a:p>
          <a:p>
            <a:r>
              <a:rPr lang="nl-NL" sz="3200" dirty="0" smtClean="0"/>
              <a:t>Tooth		t</a:t>
            </a:r>
            <a:r>
              <a:rPr lang="nl-NL" sz="3200" dirty="0" smtClean="0">
                <a:solidFill>
                  <a:srgbClr val="FF0000"/>
                </a:solidFill>
              </a:rPr>
              <a:t>ee</a:t>
            </a:r>
            <a:r>
              <a:rPr lang="nl-NL" sz="3200" dirty="0" smtClean="0"/>
              <a:t>th</a:t>
            </a:r>
            <a:endParaRPr lang="nl-NL" sz="3200" dirty="0"/>
          </a:p>
          <a:p>
            <a:r>
              <a:rPr lang="nl-NL" sz="3200" dirty="0" smtClean="0"/>
              <a:t>Mouse		m</a:t>
            </a:r>
            <a:r>
              <a:rPr lang="nl-NL" sz="3200" dirty="0" smtClean="0">
                <a:solidFill>
                  <a:srgbClr val="FF0000"/>
                </a:solidFill>
              </a:rPr>
              <a:t>ic</a:t>
            </a:r>
            <a:r>
              <a:rPr lang="nl-NL" sz="3200" dirty="0" smtClean="0"/>
              <a:t>e</a:t>
            </a:r>
          </a:p>
          <a:p>
            <a:r>
              <a:rPr lang="nl-NL" sz="3200" dirty="0" smtClean="0"/>
              <a:t>Wi</a:t>
            </a:r>
            <a:r>
              <a:rPr lang="nl-NL" sz="3200" dirty="0" smtClean="0">
                <a:solidFill>
                  <a:srgbClr val="FF0000"/>
                </a:solidFill>
              </a:rPr>
              <a:t>f</a:t>
            </a:r>
            <a:r>
              <a:rPr lang="nl-NL" sz="3200" dirty="0" smtClean="0"/>
              <a:t>e		wi</a:t>
            </a:r>
            <a:r>
              <a:rPr lang="nl-NL" sz="3200" dirty="0" smtClean="0">
                <a:solidFill>
                  <a:srgbClr val="FF0000"/>
                </a:solidFill>
              </a:rPr>
              <a:t>v</a:t>
            </a:r>
            <a:r>
              <a:rPr lang="nl-NL" sz="3200" dirty="0" smtClean="0"/>
              <a:t>es</a:t>
            </a:r>
          </a:p>
          <a:p>
            <a:pPr>
              <a:buNone/>
            </a:pPr>
            <a:endParaRPr lang="nl-NL" sz="3200" dirty="0"/>
          </a:p>
          <a:p>
            <a:endParaRPr lang="nl-NL" sz="3200" dirty="0"/>
          </a:p>
        </p:txBody>
      </p:sp>
      <p:pic>
        <p:nvPicPr>
          <p:cNvPr id="3074" name="Picture 2" descr="http://news.nationalgeographic.com/news/bigphotos/images/071022-vibrating-mice_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789040"/>
            <a:ext cx="2977686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FF00"/>
                </a:solidFill>
              </a:rPr>
              <a:t>Meervoud-woorden</a:t>
            </a:r>
            <a:endParaRPr lang="nl-NL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Meat</a:t>
            </a:r>
            <a:endParaRPr lang="nl-NL" sz="3200" dirty="0" smtClean="0"/>
          </a:p>
          <a:p>
            <a:r>
              <a:rPr lang="nl-NL" sz="3200" dirty="0" smtClean="0"/>
              <a:t>Milk		</a:t>
            </a:r>
            <a:endParaRPr lang="nl-NL" sz="3200" dirty="0" smtClean="0"/>
          </a:p>
          <a:p>
            <a:r>
              <a:rPr lang="nl-NL" sz="3200" dirty="0" smtClean="0"/>
              <a:t>People</a:t>
            </a:r>
            <a:endParaRPr lang="nl-NL" sz="3200" dirty="0" smtClean="0"/>
          </a:p>
          <a:p>
            <a:r>
              <a:rPr lang="nl-NL" sz="3200" dirty="0" smtClean="0"/>
              <a:t>Tea</a:t>
            </a:r>
          </a:p>
          <a:p>
            <a:endParaRPr lang="nl-NL" sz="3200" dirty="0"/>
          </a:p>
          <a:p>
            <a:r>
              <a:rPr lang="nl-NL" sz="3200" dirty="0" smtClean="0"/>
              <a:t>Sheep	=	schaap of schapen!</a:t>
            </a:r>
            <a:endParaRPr lang="nl-NL" sz="3200" dirty="0"/>
          </a:p>
        </p:txBody>
      </p:sp>
      <p:pic>
        <p:nvPicPr>
          <p:cNvPr id="2050" name="Picture 2" descr="http://repairstemcell.files.wordpress.com/2009/02/dolly-the-shee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3068960"/>
            <a:ext cx="1977405" cy="27720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FF00"/>
                </a:solidFill>
              </a:rPr>
              <a:t>Oefenen</a:t>
            </a:r>
            <a:endParaRPr lang="nl-NL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accent6">
                    <a:lumMod val="20000"/>
                    <a:lumOff val="80000"/>
                  </a:schemeClr>
                </a:solidFill>
                <a:hlinkClick r:id="rId2"/>
              </a:rPr>
              <a:t>http://www.montsemorales.com/gramatica/PluralSpot1-6.htm</a:t>
            </a:r>
            <a:endParaRPr lang="nl-NL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endParaRPr lang="nl-NL" dirty="0" smtClean="0"/>
          </a:p>
          <a:p>
            <a:r>
              <a:rPr lang="nl-NL" dirty="0" smtClean="0"/>
              <a:t>Hele zinnen veranderen: </a:t>
            </a:r>
            <a:r>
              <a:rPr lang="nl-NL" dirty="0" smtClean="0">
                <a:hlinkClick r:id="rId3"/>
              </a:rPr>
              <a:t>http://fog.ccsf.cc.ca.us/~mbibliow/SingularToPlural1-8.htm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Meer  oefenen: </a:t>
            </a:r>
            <a:r>
              <a:rPr lang="nl-NL" dirty="0" smtClean="0">
                <a:hlinkClick r:id="rId4"/>
              </a:rPr>
              <a:t>http://www.agendaweb.org/grammar/plural-exercises.html</a:t>
            </a: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88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Meervoud</vt:lpstr>
      <vt:lpstr>Add an -s</vt:lpstr>
      <vt:lpstr>Word ending in -y</vt:lpstr>
      <vt:lpstr>Words ending in x, sh, ch or s</vt:lpstr>
      <vt:lpstr>Uitzonderingen</vt:lpstr>
      <vt:lpstr>Meervoud-woorden</vt:lpstr>
      <vt:lpstr>Oefenen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Meervoud</dc:title>
  <dc:creator>A.M. Khalil-Dippel</dc:creator>
  <cp:lastModifiedBy>A.M. Khalil-Dippel</cp:lastModifiedBy>
  <cp:revision>4</cp:revision>
  <dcterms:created xsi:type="dcterms:W3CDTF">2010-10-19T08:48:00Z</dcterms:created>
  <dcterms:modified xsi:type="dcterms:W3CDTF">2010-10-19T11:10:18Z</dcterms:modified>
</cp:coreProperties>
</file>