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78" r:id="rId3"/>
    <p:sldId id="267" r:id="rId4"/>
    <p:sldId id="268" r:id="rId5"/>
    <p:sldId id="269" r:id="rId6"/>
    <p:sldId id="276" r:id="rId7"/>
    <p:sldId id="274" r:id="rId8"/>
    <p:sldId id="263" r:id="rId9"/>
    <p:sldId id="277" r:id="rId10"/>
    <p:sldId id="275" r:id="rId11"/>
    <p:sldId id="264" r:id="rId12"/>
    <p:sldId id="265" r:id="rId13"/>
    <p:sldId id="266" r:id="rId14"/>
    <p:sldId id="272" r:id="rId15"/>
    <p:sldId id="270" r:id="rId16"/>
    <p:sldId id="262" r:id="rId17"/>
    <p:sldId id="273" r:id="rId18"/>
    <p:sldId id="279" r:id="rId19"/>
  </p:sldIdLst>
  <p:sldSz cx="9144000" cy="6858000" type="screen4x3"/>
  <p:notesSz cx="6858000" cy="9144000"/>
  <p:embeddedFontLst>
    <p:embeddedFont>
      <p:font typeface="Corbel" panose="020B0503020204020204" pitchFamily="34" charset="0"/>
      <p:regular r:id="rId21"/>
      <p:bold r:id="rId22"/>
      <p:italic r:id="rId23"/>
      <p:boldItalic r:id="rId24"/>
    </p:embeddedFont>
    <p:embeddedFont>
      <p:font typeface="Helvetica Neue" panose="020B0604020202020204" charset="0"/>
      <p:regular r:id="rId25"/>
      <p:bold r:id="rId26"/>
      <p:italic r:id="rId27"/>
      <p:boldItalic r:id="rId28"/>
    </p:embeddedFont>
    <p:embeddedFont>
      <p:font typeface="Helvetica Neue Light" panose="020B0604020202020204" charset="0"/>
      <p:regular r:id="rId29"/>
      <p:bold r:id="rId30"/>
      <p:italic r:id="rId31"/>
      <p:boldItalic r:id="rId32"/>
    </p:embeddedFont>
    <p:embeddedFont>
      <p:font typeface="Tahoma" panose="020B0604030504040204" pitchFamily="34" charset="0"/>
      <p:regular r:id="rId33"/>
      <p:bold r:id="rId34"/>
    </p:embeddedFont>
    <p:embeddedFont>
      <p:font typeface="Ubuntu" panose="020B0504030602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5571" autoAdjust="0"/>
  </p:normalViewPr>
  <p:slideViewPr>
    <p:cSldViewPr snapToGrid="0">
      <p:cViewPr varScale="1">
        <p:scale>
          <a:sx n="61" d="100"/>
          <a:sy n="61" d="100"/>
        </p:scale>
        <p:origin x="26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A Correct. De weerstand in de parallelle schakeling neemt af en bij gelijke spanning wordt de stroomsterkte door de batterij dan groter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Je denkt misschien dat de weerstand groter wordt met meer lampjes, maar het is een parallelschakeling en daar wordt de weerstand kleiner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a:t>
            </a:r>
            <a:r>
              <a:rPr lang="en-GB" sz="1200">
                <a:solidFill>
                  <a:schemeClr val="dk1"/>
                </a:solidFill>
                <a:latin typeface="Ubuntu"/>
                <a:ea typeface="Ubuntu"/>
                <a:cs typeface="Ubuntu"/>
                <a:sym typeface="Ubuntu"/>
              </a:rPr>
              <a:t>Je denkt misschien: de stroomsterkte in een serieschakeling is constant. Maar de stroomsterkte in een serieschakeling kan wel veranderen.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 Je denkt misschien dat je moet weten hoe groot de spanning van de batterij en de stroomsterktes zijn, maar dat is voor deze vraag niet relevant.</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529" name="Google Shape;52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Correct. </a:t>
            </a:r>
            <a:r>
              <a:rPr lang="en-GB" sz="1200">
                <a:solidFill>
                  <a:srgbClr val="FFFFFF"/>
                </a:solidFill>
                <a:latin typeface="Ubuntu"/>
                <a:ea typeface="Ubuntu"/>
                <a:cs typeface="Ubuntu"/>
                <a:sym typeface="Ubuntu"/>
              </a:rPr>
              <a:t>Elke extra weerstand die je parallel schakelt, opent een extra weg voor de stroom. De weerstand wordt dus altijd lager als er een extra tak bijkomt. De weerstand moet dus kleiner zijn dan 10  Ω, en dat is dus antwoord 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Je snapt al dat de totale weerstand kleiner moet zijn dan 100  Ω. Maar de totale weerstand moet ook kleiner dan 10  Ω zijn. Want er staat een andere weerstand parallel met die van 10 Ω.</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Je denkt dat de grootste weerstand telt. Maar in een parallelschakeling geldt voor weerstanden (1)/(Rtot) = (1)/(R1) + (1)/(R2). Daaruit volgt dat de totale weerstand kleiner is dan elk van de deelweerstanden.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 Je telt de weerstanden bij elkaar op. Dat mag alleen in een serieschakeling, maar dit is een parallelschakeling. Daarvoor geldt: (1)/(Rtot) = (1)/(R1) + (1)/(R2).</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265" name="Google Shape;26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a:t>
            </a:r>
            <a:r>
              <a:rPr lang="en-GB" sz="1200">
                <a:solidFill>
                  <a:srgbClr val="FFFFFF"/>
                </a:solidFill>
                <a:latin typeface="Ubuntu"/>
                <a:ea typeface="Ubuntu"/>
                <a:cs typeface="Ubuntu"/>
                <a:sym typeface="Ubuntu"/>
              </a:rPr>
              <a:t>Beide lampjes zijn als het ware rechtstreeks aangesloten op de batterij en branden dus op dezelfde spanning. Het lampje van 2  Ω heeft de kleinste weerstand. Er loopt door dit lampje de meeste stroom. Het vermogen P = U · I van die lamp is dus het grootst. Het lampje van 2  Ω brandt dus het felst.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Je denkt waarschijnlijk dat het lampje met de grootste weerstand het felst brandt, maar bedenk dat de spanning over beide lampjes in deze parallelschakeling gelijk zijn. Het lampje van 4 Ω heeft de grootste weerstand en dus de kleinste stroom. Het vermogen P = U · I van die lamp is dus het kleinst.</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C Je denkt waarschijnlijk dat doordat de lampjes allebei dezelfde spanning krijgen zij even fel branden, maar </a:t>
            </a:r>
            <a:r>
              <a:rPr lang="en-GB" sz="1200">
                <a:solidFill>
                  <a:schemeClr val="dk1"/>
                </a:solidFill>
                <a:latin typeface="Ubuntu"/>
                <a:ea typeface="Ubuntu"/>
                <a:cs typeface="Ubuntu"/>
                <a:sym typeface="Ubuntu"/>
              </a:rPr>
              <a:t>beide lampjes zijn niet gelijk en branden dus niet even fel</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D </a:t>
            </a:r>
            <a:r>
              <a:rPr lang="en-GB" sz="1200">
                <a:solidFill>
                  <a:schemeClr val="dk1"/>
                </a:solidFill>
                <a:latin typeface="Ubuntu"/>
                <a:ea typeface="Ubuntu"/>
                <a:cs typeface="Ubuntu"/>
                <a:sym typeface="Ubuntu"/>
              </a:rPr>
              <a:t>Je kunt de lampjes goed met elkaar vergelijken omdat de spanning bij beide lampjes gelijk is</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289" name="Google Shape;28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A Je denkt waarschijnlijk dat door het derde lampje is de totale weerstand toeneemt en 1,5 keer zo groot wordt, maar dat is niet zo. De stroomsterkte wordt niet 1,5 keer kleiner; dus geen 4 A. Door elk lampje gaat 3 A ( 6/2 ). Door het derde lampje gaat ook 3 A. De ampèremeter geeft nu 9 A aan.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Je denkt waarschijnlijk </a:t>
            </a:r>
            <a:r>
              <a:rPr lang="en-GB" sz="1200">
                <a:solidFill>
                  <a:schemeClr val="dk1"/>
                </a:solidFill>
                <a:latin typeface="Ubuntu"/>
                <a:ea typeface="Ubuntu"/>
                <a:cs typeface="Ubuntu"/>
                <a:sym typeface="Ubuntu"/>
              </a:rPr>
              <a:t>dat de totale stroom (6 A) nu wordt verdeeld over drie lampjes in plaats van twee. In een parallelschakeling worden de echter deelstromen opgeteld. Schakel je dus een derde lampje erbij dan komt er een extra stroom bij. Door elk lampje gaat 3 A ( 6/2 ). Door het derde lampje gaat ook 3 A. De ampèremeter geeft nu 9 A aan. </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Correct. Door elk lampje gaat 3 A ( 6/2 ). Door het derde lampje gaat ook 3 A. De ampèremeter geeft nu 9 A aan.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313" name="Google Shape;31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a:t>
            </a:r>
            <a:r>
              <a:rPr lang="en-GB" sz="1200">
                <a:latin typeface="Ubuntu"/>
                <a:ea typeface="Ubuntu"/>
                <a:cs typeface="Ubuntu"/>
                <a:sym typeface="Ubuntu"/>
              </a:rPr>
              <a:t>Je denkt misschien dat de totale stroomsterkte (6 A) nu verdeeld moet worden over drie lampjes. Dan kom je op 2 A uit. Maar in een parallelschakeling staat juist de spanning vast. De spanning die de spanningsbron levert staat vast. Daarmee staat ook de spanning over het lampje vast. Dus kom je uit op 3 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In een parallelschakeling is de spanning over elke component gelijk aan de spanning over de hele parallelschakeling. In dit geval dus 6 V. De lampjes zijn identiek, dus de stroomsterkte door lampje 3 is gelijk aan die door lampje 1 en door lampje 2. Dus 3 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a:t>
            </a:r>
            <a:r>
              <a:rPr lang="en-GB" sz="1200">
                <a:solidFill>
                  <a:schemeClr val="dk1"/>
                </a:solidFill>
                <a:latin typeface="Ubuntu"/>
                <a:ea typeface="Ubuntu"/>
                <a:cs typeface="Ubuntu"/>
                <a:sym typeface="Ubuntu"/>
              </a:rPr>
              <a:t>6 A is de stroomsterkte door de eerste twee lampjes samen.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 </a:t>
            </a:r>
            <a:r>
              <a:rPr lang="en-GB" sz="1200">
                <a:solidFill>
                  <a:schemeClr val="dk1"/>
                </a:solidFill>
                <a:latin typeface="Ubuntu"/>
                <a:ea typeface="Ubuntu"/>
                <a:cs typeface="Ubuntu"/>
                <a:sym typeface="Ubuntu"/>
              </a:rPr>
              <a:t>Dit is de totale stroomsterkte die de batterij moet gaan leveren. Maar gevraagd is de stroomsterkte door lampje 3.</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458" name="Google Shape;45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err="1"/>
              <a:t>Misvatting</a:t>
            </a:r>
            <a:r>
              <a:rPr lang="en-GB" dirty="0"/>
              <a:t>:</a:t>
            </a:r>
            <a:endParaRPr dirty="0"/>
          </a:p>
          <a:p>
            <a:pPr marL="0" marR="0" lvl="0" indent="0" algn="l" rtl="0">
              <a:lnSpc>
                <a:spcPct val="100000"/>
              </a:lnSpc>
              <a:spcBef>
                <a:spcPts val="0"/>
              </a:spcBef>
              <a:spcAft>
                <a:spcPts val="0"/>
              </a:spcAft>
              <a:buClr>
                <a:schemeClr val="dk1"/>
              </a:buClr>
              <a:buSzPts val="1100"/>
              <a:buFont typeface="Arial"/>
              <a:buNone/>
            </a:pPr>
            <a:r>
              <a:rPr lang="en-GB" dirty="0"/>
              <a:t>A Je </a:t>
            </a:r>
            <a:r>
              <a:rPr lang="en-GB" dirty="0" err="1"/>
              <a:t>denkt</a:t>
            </a:r>
            <a:r>
              <a:rPr lang="en-GB" dirty="0"/>
              <a:t> </a:t>
            </a:r>
            <a:r>
              <a:rPr lang="en-GB" dirty="0" err="1"/>
              <a:t>waarschijnlijk</a:t>
            </a:r>
            <a:r>
              <a:rPr lang="en-GB" dirty="0"/>
              <a:t> </a:t>
            </a:r>
            <a:r>
              <a:rPr lang="en-GB" dirty="0" err="1"/>
              <a:t>dat</a:t>
            </a:r>
            <a:r>
              <a:rPr lang="en-GB" dirty="0"/>
              <a:t> met </a:t>
            </a:r>
            <a:r>
              <a:rPr lang="en-GB" dirty="0" err="1"/>
              <a:t>dezelfde</a:t>
            </a:r>
            <a:r>
              <a:rPr lang="en-GB" dirty="0"/>
              <a:t> </a:t>
            </a:r>
            <a:r>
              <a:rPr lang="en-GB" dirty="0" err="1"/>
              <a:t>componenten</a:t>
            </a:r>
            <a:r>
              <a:rPr lang="en-GB" dirty="0"/>
              <a:t> de </a:t>
            </a:r>
            <a:r>
              <a:rPr lang="en-GB" dirty="0" err="1"/>
              <a:t>lampjes</a:t>
            </a:r>
            <a:r>
              <a:rPr lang="en-GB" dirty="0"/>
              <a:t> even </a:t>
            </a:r>
            <a:r>
              <a:rPr lang="en-GB" dirty="0" err="1"/>
              <a:t>fel</a:t>
            </a:r>
            <a:r>
              <a:rPr lang="en-GB" dirty="0"/>
              <a:t> </a:t>
            </a:r>
            <a:r>
              <a:rPr lang="en-GB" dirty="0" err="1"/>
              <a:t>branden</a:t>
            </a:r>
            <a:r>
              <a:rPr lang="en-GB" dirty="0"/>
              <a:t>, maar h</a:t>
            </a:r>
            <a:r>
              <a:rPr lang="en-GB" sz="1200" dirty="0">
                <a:latin typeface="Ubuntu"/>
                <a:ea typeface="Ubuntu"/>
                <a:cs typeface="Ubuntu"/>
                <a:sym typeface="Ubuntu"/>
              </a:rPr>
              <a:t>et </a:t>
            </a:r>
            <a:r>
              <a:rPr lang="en-GB" sz="1200" dirty="0" err="1">
                <a:latin typeface="Ubuntu"/>
                <a:ea typeface="Ubuntu"/>
                <a:cs typeface="Ubuntu"/>
                <a:sym typeface="Ubuntu"/>
              </a:rPr>
              <a:t>maakt</a:t>
            </a:r>
            <a:r>
              <a:rPr lang="en-GB" sz="1200" dirty="0">
                <a:latin typeface="Ubuntu"/>
                <a:ea typeface="Ubuntu"/>
                <a:cs typeface="Ubuntu"/>
                <a:sym typeface="Ubuntu"/>
              </a:rPr>
              <a:t> </a:t>
            </a:r>
            <a:r>
              <a:rPr lang="en-GB" sz="1200" dirty="0" err="1">
                <a:latin typeface="Ubuntu"/>
                <a:ea typeface="Ubuntu"/>
                <a:cs typeface="Ubuntu"/>
                <a:sym typeface="Ubuntu"/>
              </a:rPr>
              <a:t>uit</a:t>
            </a:r>
            <a:r>
              <a:rPr lang="en-GB" sz="1200" dirty="0">
                <a:latin typeface="Ubuntu"/>
                <a:ea typeface="Ubuntu"/>
                <a:cs typeface="Ubuntu"/>
                <a:sym typeface="Ubuntu"/>
              </a:rPr>
              <a:t> of de </a:t>
            </a:r>
            <a:r>
              <a:rPr lang="en-GB" sz="1200" dirty="0" err="1">
                <a:latin typeface="Ubuntu"/>
                <a:ea typeface="Ubuntu"/>
                <a:cs typeface="Ubuntu"/>
                <a:sym typeface="Ubuntu"/>
              </a:rPr>
              <a:t>weerstanden</a:t>
            </a:r>
            <a:r>
              <a:rPr lang="en-GB" sz="1200" dirty="0">
                <a:latin typeface="Ubuntu"/>
                <a:ea typeface="Ubuntu"/>
                <a:cs typeface="Ubuntu"/>
                <a:sym typeface="Ubuntu"/>
              </a:rPr>
              <a:t> in </a:t>
            </a:r>
            <a:r>
              <a:rPr lang="en-GB" sz="1200" dirty="0" err="1">
                <a:latin typeface="Ubuntu"/>
                <a:ea typeface="Ubuntu"/>
                <a:cs typeface="Ubuntu"/>
                <a:sym typeface="Ubuntu"/>
              </a:rPr>
              <a:t>serie</a:t>
            </a:r>
            <a:r>
              <a:rPr lang="en-GB" sz="1200" dirty="0">
                <a:latin typeface="Ubuntu"/>
                <a:ea typeface="Ubuntu"/>
                <a:cs typeface="Ubuntu"/>
                <a:sym typeface="Ubuntu"/>
              </a:rPr>
              <a:t> of parallel </a:t>
            </a:r>
            <a:r>
              <a:rPr lang="en-GB" sz="1200" dirty="0" err="1">
                <a:latin typeface="Ubuntu"/>
                <a:ea typeface="Ubuntu"/>
                <a:cs typeface="Ubuntu"/>
                <a:sym typeface="Ubuntu"/>
              </a:rPr>
              <a:t>staan</a:t>
            </a:r>
            <a:r>
              <a:rPr lang="en-GB" sz="1200" dirty="0">
                <a:latin typeface="Ubuntu"/>
                <a:ea typeface="Ubuntu"/>
                <a:cs typeface="Ubuntu"/>
                <a:sym typeface="Ubuntu"/>
              </a:rPr>
              <a:t>.</a:t>
            </a:r>
            <a:endParaRPr dirty="0"/>
          </a:p>
          <a:p>
            <a:pPr marL="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GB" dirty="0"/>
              <a:t>B Je </a:t>
            </a:r>
            <a:r>
              <a:rPr lang="en-GB" dirty="0" err="1"/>
              <a:t>denkt</a:t>
            </a:r>
            <a:r>
              <a:rPr lang="en-GB" dirty="0"/>
              <a:t> </a:t>
            </a:r>
            <a:r>
              <a:rPr lang="en-GB" dirty="0" err="1"/>
              <a:t>waarschijnlijk</a:t>
            </a:r>
            <a:r>
              <a:rPr lang="en-GB" dirty="0"/>
              <a:t> </a:t>
            </a:r>
            <a:r>
              <a:rPr lang="en-GB" dirty="0" err="1"/>
              <a:t>dat</a:t>
            </a:r>
            <a:r>
              <a:rPr lang="en-GB" dirty="0"/>
              <a:t> de </a:t>
            </a:r>
            <a:r>
              <a:rPr lang="en-GB" dirty="0" err="1"/>
              <a:t>weerstand</a:t>
            </a:r>
            <a:r>
              <a:rPr lang="en-GB" dirty="0"/>
              <a:t> </a:t>
            </a:r>
            <a:r>
              <a:rPr lang="en-GB" dirty="0" err="1"/>
              <a:t>te</a:t>
            </a:r>
            <a:r>
              <a:rPr lang="en-GB" dirty="0"/>
              <a:t> </a:t>
            </a:r>
            <a:r>
              <a:rPr lang="en-GB" dirty="0" err="1"/>
              <a:t>groot</a:t>
            </a:r>
            <a:r>
              <a:rPr lang="en-GB" dirty="0"/>
              <a:t> is, maar e</a:t>
            </a:r>
            <a:r>
              <a:rPr lang="en-GB" sz="1200" dirty="0">
                <a:solidFill>
                  <a:schemeClr val="dk1"/>
                </a:solidFill>
                <a:latin typeface="Ubuntu"/>
                <a:ea typeface="Ubuntu"/>
                <a:cs typeface="Ubuntu"/>
                <a:sym typeface="Ubuntu"/>
              </a:rPr>
              <a:t>r </a:t>
            </a:r>
            <a:r>
              <a:rPr lang="en-GB" sz="1200" dirty="0" err="1">
                <a:solidFill>
                  <a:schemeClr val="dk1"/>
                </a:solidFill>
                <a:latin typeface="Ubuntu"/>
                <a:ea typeface="Ubuntu"/>
                <a:cs typeface="Ubuntu"/>
                <a:sym typeface="Ubuntu"/>
              </a:rPr>
              <a:t>loopt</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stroom</a:t>
            </a:r>
            <a:r>
              <a:rPr lang="en-GB" sz="1200" dirty="0">
                <a:solidFill>
                  <a:schemeClr val="dk1"/>
                </a:solidFill>
                <a:latin typeface="Ubuntu"/>
                <a:ea typeface="Ubuntu"/>
                <a:cs typeface="Ubuntu"/>
                <a:sym typeface="Ubuntu"/>
              </a:rPr>
              <a:t> door de </a:t>
            </a:r>
            <a:r>
              <a:rPr lang="en-GB" sz="1200" dirty="0" err="1">
                <a:solidFill>
                  <a:schemeClr val="dk1"/>
                </a:solidFill>
                <a:latin typeface="Ubuntu"/>
                <a:ea typeface="Ubuntu"/>
                <a:cs typeface="Ubuntu"/>
                <a:sym typeface="Ubuntu"/>
              </a:rPr>
              <a:t>lampjes</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dus</a:t>
            </a:r>
            <a:r>
              <a:rPr lang="en-GB" sz="1200" dirty="0">
                <a:solidFill>
                  <a:schemeClr val="dk1"/>
                </a:solidFill>
                <a:latin typeface="Ubuntu"/>
                <a:ea typeface="Ubuntu"/>
                <a:cs typeface="Ubuntu"/>
                <a:sym typeface="Ubuntu"/>
              </a:rPr>
              <a:t> ze </a:t>
            </a:r>
            <a:r>
              <a:rPr lang="en-GB" sz="1200" dirty="0" err="1">
                <a:solidFill>
                  <a:schemeClr val="dk1"/>
                </a:solidFill>
                <a:latin typeface="Ubuntu"/>
                <a:ea typeface="Ubuntu"/>
                <a:cs typeface="Ubuntu"/>
                <a:sym typeface="Ubuntu"/>
              </a:rPr>
              <a:t>branden</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wel</a:t>
            </a:r>
            <a:r>
              <a:rPr lang="en-GB" sz="1200" dirty="0">
                <a:solidFill>
                  <a:schemeClr val="dk1"/>
                </a:solidFill>
                <a:latin typeface="Ubuntu"/>
                <a:ea typeface="Ubuntu"/>
                <a:cs typeface="Ubuntu"/>
                <a:sym typeface="Ubuntu"/>
              </a:rPr>
              <a:t>.</a:t>
            </a:r>
            <a:endParaRPr sz="1200" dirty="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GB" dirty="0"/>
              <a:t>C </a:t>
            </a:r>
            <a:r>
              <a:rPr lang="en-GB" sz="1200" dirty="0">
                <a:solidFill>
                  <a:schemeClr val="dk1"/>
                </a:solidFill>
                <a:latin typeface="Ubuntu"/>
                <a:ea typeface="Ubuntu"/>
                <a:cs typeface="Ubuntu"/>
                <a:sym typeface="Ubuntu"/>
              </a:rPr>
              <a:t>De </a:t>
            </a:r>
            <a:r>
              <a:rPr lang="en-GB" sz="1200" dirty="0" err="1">
                <a:solidFill>
                  <a:schemeClr val="dk1"/>
                </a:solidFill>
                <a:latin typeface="Ubuntu"/>
                <a:ea typeface="Ubuntu"/>
                <a:cs typeface="Ubuntu"/>
                <a:sym typeface="Ubuntu"/>
              </a:rPr>
              <a:t>vervangingsweerstand</a:t>
            </a:r>
            <a:r>
              <a:rPr lang="en-GB" sz="1200" dirty="0">
                <a:solidFill>
                  <a:schemeClr val="dk1"/>
                </a:solidFill>
                <a:latin typeface="Ubuntu"/>
                <a:ea typeface="Ubuntu"/>
                <a:cs typeface="Ubuntu"/>
                <a:sym typeface="Ubuntu"/>
              </a:rPr>
              <a:t> van </a:t>
            </a:r>
            <a:r>
              <a:rPr lang="en-GB" sz="1200" dirty="0" err="1">
                <a:solidFill>
                  <a:schemeClr val="dk1"/>
                </a:solidFill>
                <a:latin typeface="Ubuntu"/>
                <a:ea typeface="Ubuntu"/>
                <a:cs typeface="Ubuntu"/>
                <a:sym typeface="Ubuntu"/>
              </a:rPr>
              <a:t>een</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parallelschakeling</a:t>
            </a:r>
            <a:r>
              <a:rPr lang="en-GB" sz="1200" dirty="0">
                <a:solidFill>
                  <a:schemeClr val="dk1"/>
                </a:solidFill>
                <a:latin typeface="Ubuntu"/>
                <a:ea typeface="Ubuntu"/>
                <a:cs typeface="Ubuntu"/>
                <a:sym typeface="Ubuntu"/>
              </a:rPr>
              <a:t> is </a:t>
            </a:r>
            <a:r>
              <a:rPr lang="en-GB" sz="1200" dirty="0" err="1">
                <a:solidFill>
                  <a:schemeClr val="dk1"/>
                </a:solidFill>
                <a:latin typeface="Ubuntu"/>
                <a:ea typeface="Ubuntu"/>
                <a:cs typeface="Ubuntu"/>
                <a:sym typeface="Ubuntu"/>
              </a:rPr>
              <a:t>kleiner</a:t>
            </a:r>
            <a:r>
              <a:rPr lang="en-GB" sz="1200" dirty="0">
                <a:solidFill>
                  <a:schemeClr val="dk1"/>
                </a:solidFill>
                <a:latin typeface="Ubuntu"/>
                <a:ea typeface="Ubuntu"/>
                <a:cs typeface="Ubuntu"/>
                <a:sym typeface="Ubuntu"/>
              </a:rPr>
              <a:t> dan die van </a:t>
            </a:r>
            <a:r>
              <a:rPr lang="en-GB" sz="1200" dirty="0" err="1">
                <a:solidFill>
                  <a:schemeClr val="dk1"/>
                </a:solidFill>
                <a:latin typeface="Ubuntu"/>
                <a:ea typeface="Ubuntu"/>
                <a:cs typeface="Ubuntu"/>
                <a:sym typeface="Ubuntu"/>
              </a:rPr>
              <a:t>een</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serieschakeling</a:t>
            </a:r>
            <a:r>
              <a:rPr lang="en-GB" sz="1200" dirty="0">
                <a:solidFill>
                  <a:schemeClr val="dk1"/>
                </a:solidFill>
                <a:latin typeface="Ubuntu"/>
                <a:ea typeface="Ubuntu"/>
                <a:cs typeface="Ubuntu"/>
                <a:sym typeface="Ubuntu"/>
              </a:rPr>
              <a:t> met </a:t>
            </a:r>
            <a:r>
              <a:rPr lang="en-GB" sz="1200" dirty="0" err="1">
                <a:solidFill>
                  <a:schemeClr val="dk1"/>
                </a:solidFill>
                <a:latin typeface="Ubuntu"/>
                <a:ea typeface="Ubuntu"/>
                <a:cs typeface="Ubuntu"/>
                <a:sym typeface="Ubuntu"/>
              </a:rPr>
              <a:t>dezelfde</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componenten</a:t>
            </a:r>
            <a:r>
              <a:rPr lang="en-GB" sz="1200" dirty="0">
                <a:solidFill>
                  <a:schemeClr val="dk1"/>
                </a:solidFill>
                <a:latin typeface="Ubuntu"/>
                <a:ea typeface="Ubuntu"/>
                <a:cs typeface="Ubuntu"/>
                <a:sym typeface="Ubuntu"/>
              </a:rPr>
              <a:t>. Meer </a:t>
            </a:r>
            <a:r>
              <a:rPr lang="en-GB" sz="1200" dirty="0" err="1">
                <a:solidFill>
                  <a:schemeClr val="dk1"/>
                </a:solidFill>
                <a:latin typeface="Ubuntu"/>
                <a:ea typeface="Ubuntu"/>
                <a:cs typeface="Ubuntu"/>
                <a:sym typeface="Ubuntu"/>
              </a:rPr>
              <a:t>weerstand</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betekend</a:t>
            </a:r>
            <a:r>
              <a:rPr lang="en-GB" sz="1200" dirty="0">
                <a:solidFill>
                  <a:schemeClr val="dk1"/>
                </a:solidFill>
                <a:latin typeface="Ubuntu"/>
                <a:ea typeface="Ubuntu"/>
                <a:cs typeface="Ubuntu"/>
                <a:sym typeface="Ubuntu"/>
              </a:rPr>
              <a:t> minder </a:t>
            </a:r>
            <a:r>
              <a:rPr lang="en-GB" sz="1200" dirty="0" err="1">
                <a:solidFill>
                  <a:schemeClr val="dk1"/>
                </a:solidFill>
                <a:latin typeface="Ubuntu"/>
                <a:ea typeface="Ubuntu"/>
                <a:cs typeface="Ubuntu"/>
                <a:sym typeface="Ubuntu"/>
              </a:rPr>
              <a:t>stroomsterkte</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en</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dus</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een</a:t>
            </a:r>
            <a:r>
              <a:rPr lang="en-GB" sz="1200" dirty="0">
                <a:solidFill>
                  <a:schemeClr val="dk1"/>
                </a:solidFill>
                <a:latin typeface="Ubuntu"/>
                <a:ea typeface="Ubuntu"/>
                <a:cs typeface="Ubuntu"/>
                <a:sym typeface="Ubuntu"/>
              </a:rPr>
              <a:t> minder </a:t>
            </a:r>
            <a:r>
              <a:rPr lang="en-GB" sz="1200" dirty="0" err="1">
                <a:solidFill>
                  <a:schemeClr val="dk1"/>
                </a:solidFill>
                <a:latin typeface="Ubuntu"/>
                <a:ea typeface="Ubuntu"/>
                <a:cs typeface="Ubuntu"/>
                <a:sym typeface="Ubuntu"/>
              </a:rPr>
              <a:t>fel</a:t>
            </a:r>
            <a:r>
              <a:rPr lang="en-GB" sz="1200" dirty="0">
                <a:solidFill>
                  <a:schemeClr val="dk1"/>
                </a:solidFill>
                <a:latin typeface="Ubuntu"/>
                <a:ea typeface="Ubuntu"/>
                <a:cs typeface="Ubuntu"/>
                <a:sym typeface="Ubuntu"/>
              </a:rPr>
              <a:t> </a:t>
            </a:r>
            <a:r>
              <a:rPr lang="en-GB" sz="1200" dirty="0" err="1">
                <a:solidFill>
                  <a:schemeClr val="dk1"/>
                </a:solidFill>
                <a:latin typeface="Ubuntu"/>
                <a:ea typeface="Ubuntu"/>
                <a:cs typeface="Ubuntu"/>
                <a:sym typeface="Ubuntu"/>
              </a:rPr>
              <a:t>brandende</a:t>
            </a:r>
            <a:r>
              <a:rPr lang="en-GB" sz="1200" dirty="0">
                <a:solidFill>
                  <a:schemeClr val="dk1"/>
                </a:solidFill>
                <a:latin typeface="Ubuntu"/>
                <a:ea typeface="Ubuntu"/>
                <a:cs typeface="Ubuntu"/>
                <a:sym typeface="Ubuntu"/>
              </a:rPr>
              <a:t> lamp.</a:t>
            </a:r>
            <a:endParaRPr sz="1200" dirty="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GB" dirty="0"/>
              <a:t>D Correct. In </a:t>
            </a:r>
            <a:r>
              <a:rPr lang="en-GB" dirty="0" err="1"/>
              <a:t>schakeling</a:t>
            </a:r>
            <a:r>
              <a:rPr lang="en-GB" dirty="0"/>
              <a:t> A </a:t>
            </a:r>
            <a:r>
              <a:rPr lang="en-GB" dirty="0" err="1"/>
              <a:t>staat</a:t>
            </a:r>
            <a:r>
              <a:rPr lang="en-GB" dirty="0"/>
              <a:t> het </a:t>
            </a:r>
            <a:r>
              <a:rPr lang="en-GB" dirty="0" err="1"/>
              <a:t>lampje</a:t>
            </a:r>
            <a:r>
              <a:rPr lang="en-GB" dirty="0"/>
              <a:t> in </a:t>
            </a:r>
            <a:r>
              <a:rPr lang="en-GB" dirty="0" err="1"/>
              <a:t>serie</a:t>
            </a:r>
            <a:r>
              <a:rPr lang="en-GB" dirty="0"/>
              <a:t> met </a:t>
            </a:r>
            <a:r>
              <a:rPr lang="en-GB" dirty="0" err="1"/>
              <a:t>drie</a:t>
            </a:r>
            <a:r>
              <a:rPr lang="en-GB" dirty="0"/>
              <a:t> </a:t>
            </a:r>
            <a:r>
              <a:rPr lang="en-GB" dirty="0" err="1"/>
              <a:t>weerstanden</a:t>
            </a:r>
            <a:r>
              <a:rPr lang="en-GB" dirty="0"/>
              <a:t> die </a:t>
            </a:r>
            <a:r>
              <a:rPr lang="en-GB" dirty="0" err="1"/>
              <a:t>onderling</a:t>
            </a:r>
            <a:r>
              <a:rPr lang="en-GB" dirty="0"/>
              <a:t> in </a:t>
            </a:r>
            <a:r>
              <a:rPr lang="en-GB" dirty="0" err="1"/>
              <a:t>serie</a:t>
            </a:r>
            <a:r>
              <a:rPr lang="en-GB" dirty="0"/>
              <a:t> </a:t>
            </a:r>
            <a:r>
              <a:rPr lang="en-GB" dirty="0" err="1"/>
              <a:t>staan</a:t>
            </a:r>
            <a:r>
              <a:rPr lang="en-GB" dirty="0"/>
              <a:t>. In </a:t>
            </a:r>
            <a:r>
              <a:rPr lang="en-GB" dirty="0" err="1"/>
              <a:t>schakeling</a:t>
            </a:r>
            <a:r>
              <a:rPr lang="en-GB" dirty="0"/>
              <a:t> B </a:t>
            </a:r>
            <a:r>
              <a:rPr lang="en-GB" dirty="0" err="1"/>
              <a:t>staat</a:t>
            </a:r>
            <a:r>
              <a:rPr lang="en-GB" dirty="0"/>
              <a:t> het </a:t>
            </a:r>
            <a:r>
              <a:rPr lang="en-GB" dirty="0" err="1"/>
              <a:t>lampje</a:t>
            </a:r>
            <a:r>
              <a:rPr lang="en-GB" dirty="0"/>
              <a:t> in </a:t>
            </a:r>
            <a:r>
              <a:rPr lang="en-GB" dirty="0" err="1"/>
              <a:t>serie</a:t>
            </a:r>
            <a:r>
              <a:rPr lang="en-GB" dirty="0"/>
              <a:t> met </a:t>
            </a:r>
            <a:r>
              <a:rPr lang="en-GB" dirty="0" err="1"/>
              <a:t>drie</a:t>
            </a:r>
            <a:r>
              <a:rPr lang="en-GB" dirty="0"/>
              <a:t> </a:t>
            </a:r>
            <a:r>
              <a:rPr lang="en-GB" dirty="0" err="1"/>
              <a:t>weerstanden</a:t>
            </a:r>
            <a:r>
              <a:rPr lang="en-GB" dirty="0"/>
              <a:t> die </a:t>
            </a:r>
            <a:r>
              <a:rPr lang="en-GB" dirty="0" err="1"/>
              <a:t>onderling</a:t>
            </a:r>
            <a:r>
              <a:rPr lang="en-GB" dirty="0"/>
              <a:t> parallel </a:t>
            </a:r>
            <a:r>
              <a:rPr lang="en-GB" dirty="0" err="1"/>
              <a:t>staan</a:t>
            </a:r>
            <a:r>
              <a:rPr lang="en-GB" dirty="0"/>
              <a:t>. De </a:t>
            </a:r>
            <a:r>
              <a:rPr lang="en-GB" dirty="0" err="1"/>
              <a:t>vervangingsweerstand</a:t>
            </a:r>
            <a:r>
              <a:rPr lang="en-GB" dirty="0"/>
              <a:t> van </a:t>
            </a:r>
            <a:r>
              <a:rPr lang="en-GB" dirty="0" err="1"/>
              <a:t>drie</a:t>
            </a:r>
            <a:r>
              <a:rPr lang="en-GB" dirty="0"/>
              <a:t> </a:t>
            </a:r>
            <a:r>
              <a:rPr lang="en-GB" dirty="0" err="1"/>
              <a:t>parallelle</a:t>
            </a:r>
            <a:r>
              <a:rPr lang="en-GB" dirty="0"/>
              <a:t> </a:t>
            </a:r>
            <a:r>
              <a:rPr lang="en-GB" dirty="0" err="1"/>
              <a:t>weerstanden</a:t>
            </a:r>
            <a:r>
              <a:rPr lang="en-GB" dirty="0"/>
              <a:t> is lager dan die van </a:t>
            </a:r>
            <a:r>
              <a:rPr lang="en-GB" dirty="0" err="1"/>
              <a:t>drie</a:t>
            </a:r>
            <a:r>
              <a:rPr lang="en-GB" dirty="0"/>
              <a:t> </a:t>
            </a:r>
            <a:r>
              <a:rPr lang="en-GB" dirty="0" err="1"/>
              <a:t>weerstanden</a:t>
            </a:r>
            <a:r>
              <a:rPr lang="en-GB" dirty="0"/>
              <a:t> in </a:t>
            </a:r>
            <a:r>
              <a:rPr lang="en-GB" dirty="0" err="1"/>
              <a:t>serie</a:t>
            </a:r>
            <a:r>
              <a:rPr lang="en-GB" dirty="0"/>
              <a:t>. De </a:t>
            </a:r>
            <a:r>
              <a:rPr lang="en-GB" dirty="0" err="1"/>
              <a:t>totale</a:t>
            </a:r>
            <a:r>
              <a:rPr lang="en-GB" dirty="0"/>
              <a:t> </a:t>
            </a:r>
            <a:r>
              <a:rPr lang="en-GB" dirty="0" err="1"/>
              <a:t>weerstand</a:t>
            </a:r>
            <a:r>
              <a:rPr lang="en-GB" dirty="0"/>
              <a:t> in </a:t>
            </a:r>
            <a:r>
              <a:rPr lang="en-GB" dirty="0" err="1"/>
              <a:t>schakeling</a:t>
            </a:r>
            <a:r>
              <a:rPr lang="en-GB" dirty="0"/>
              <a:t> B is </a:t>
            </a:r>
            <a:r>
              <a:rPr lang="en-GB" dirty="0" err="1"/>
              <a:t>dus</a:t>
            </a:r>
            <a:r>
              <a:rPr lang="en-GB" dirty="0"/>
              <a:t> lager. </a:t>
            </a:r>
            <a:r>
              <a:rPr lang="en-GB" dirty="0" err="1"/>
              <a:t>Bij</a:t>
            </a:r>
            <a:r>
              <a:rPr lang="en-GB" dirty="0"/>
              <a:t> </a:t>
            </a:r>
            <a:r>
              <a:rPr lang="en-GB" dirty="0" err="1"/>
              <a:t>dezelfde</a:t>
            </a:r>
            <a:r>
              <a:rPr lang="en-GB" dirty="0"/>
              <a:t> spanning is de </a:t>
            </a:r>
            <a:r>
              <a:rPr lang="en-GB" dirty="0" err="1"/>
              <a:t>stroomsterkte</a:t>
            </a:r>
            <a:r>
              <a:rPr lang="en-GB" dirty="0"/>
              <a:t> in </a:t>
            </a:r>
            <a:r>
              <a:rPr lang="en-GB" dirty="0" err="1"/>
              <a:t>schakeling</a:t>
            </a:r>
            <a:r>
              <a:rPr lang="en-GB" dirty="0"/>
              <a:t> B </a:t>
            </a:r>
            <a:r>
              <a:rPr lang="en-GB" dirty="0" err="1"/>
              <a:t>groter</a:t>
            </a:r>
            <a:r>
              <a:rPr lang="en-GB" dirty="0"/>
              <a:t>. </a:t>
            </a:r>
            <a:r>
              <a:rPr lang="en-GB" dirty="0" err="1"/>
              <a:t>Daardoor</a:t>
            </a:r>
            <a:r>
              <a:rPr lang="en-GB" dirty="0"/>
              <a:t> </a:t>
            </a:r>
            <a:r>
              <a:rPr lang="en-GB" dirty="0" err="1"/>
              <a:t>brandt</a:t>
            </a:r>
            <a:r>
              <a:rPr lang="en-GB" dirty="0"/>
              <a:t> het </a:t>
            </a:r>
            <a:r>
              <a:rPr lang="en-GB" dirty="0" err="1"/>
              <a:t>lampje</a:t>
            </a:r>
            <a:r>
              <a:rPr lang="en-GB" dirty="0"/>
              <a:t> feller.</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410" name="Google Shape;41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A In een serieschakeling verdeelt de spanning zich: grotere weerstand is grotere spanning. In deze opgave is de weerstand van lampje 1 groter dan de gecombineerde weerstand van lampje 2 en 3. Dus krijgt lampje 1 een grotere spanning dan lampje 2 en 3.</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Je denkt misschien dat de totale spanning verdeeld moet worden over drie lampjes, dus (12)/(3) = 4 V. maar dit geldt alleen als het een serieschakeling is, en dit is een combinatieschakeling.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Je hebt misschien gezien dat de totale spanning van 12 V moet worden verdeeld over de twee componenten. Maar dat hoeft niet 'eerlijk' te worden verdeeld. Dat is alleen zo als allebei de componenten gelijk zijn. In dit geval is dat niet zo (want de ene is één lampje, de ander zijn twee lampjes parallel).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 Correct. De weerstand van lampje 2 en lampje 3 samen is de helft van die een los lampje 1/R</a:t>
            </a:r>
            <a:r>
              <a:rPr lang="en-GB" baseline="-25000"/>
              <a:t>tot</a:t>
            </a:r>
            <a:r>
              <a:rPr lang="en-GB"/>
              <a:t>=1/R</a:t>
            </a:r>
            <a:r>
              <a:rPr lang="en-GB" baseline="-25000"/>
              <a:t>1</a:t>
            </a:r>
            <a:r>
              <a:rPr lang="en-GB"/>
              <a:t> + 1/R</a:t>
            </a:r>
            <a:r>
              <a:rPr lang="en-GB" baseline="-25000"/>
              <a:t>2</a:t>
            </a:r>
            <a:r>
              <a:rPr lang="en-GB"/>
              <a:t> Daarom is de spanning over lampje 2 en 3 de helft van de spanning over lampje 1. Die spanningen verhouden zich dus als 1:2. Omdat de totale spanning 12 V is, kom je uit op 4 V voor lampje 2 en dus 8 V voor lampje 1.</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E Dit zou betekenen dat alle spanning over lampje 1 staat. Er is dan geen spanning met over voor lampje 2 en 3. Dat zou betekenen dat er ook geen stroom loopt in de schakeling.</a:t>
            </a:r>
            <a:endParaRPr/>
          </a:p>
          <a:p>
            <a:pPr marL="0" lvl="0" indent="0" algn="l" rtl="0">
              <a:lnSpc>
                <a:spcPct val="100000"/>
              </a:lnSpc>
              <a:spcBef>
                <a:spcPts val="0"/>
              </a:spcBef>
              <a:spcAft>
                <a:spcPts val="0"/>
              </a:spcAft>
              <a:buClr>
                <a:schemeClr val="dk1"/>
              </a:buClr>
              <a:buSzPts val="1100"/>
              <a:buFont typeface="Arial"/>
              <a:buNone/>
            </a:pPr>
            <a:endParaRPr/>
          </a:p>
        </p:txBody>
      </p:sp>
      <p:sp>
        <p:nvSpPr>
          <p:cNvPr id="209" name="Google Shape;20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nl-NL" noProof="0" dirty="0"/>
              <a:t>Misvatting: Veel leerlingen denken dat een transformator de spanning niet omhoog kan brengen. Het lijkt dan namelijk dat er meer energie ontstaat. Maar als de spanning stijgt, dan daalt de stroomsterkte, waardoor het vermogen (energie per seconde) gelijk blijft (bij een ideale transformator) of afneemt (bij een </a:t>
            </a:r>
            <a:r>
              <a:rPr lang="nl-NL" noProof="0"/>
              <a:t>realistische transformator)</a:t>
            </a:r>
            <a:endParaRPr lang="nl-NL" noProof="0" dirty="0"/>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A Correct. Een transformator kan de spanning omhoog transformeren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B Je denkt waarschijnlijk dat het vermogen omhoog wordt getransformeerd, maar het vermogen is afhankelijk van de spanning en de stroomsterkte en die verandert niet</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C Je denkt waarschijnlijk dat het vermogen samen met de spanning omhoog wordt getransformeerd, maar als de spanning omhoog gaat, gaat de stroomsterkte naar beneden</a:t>
            </a:r>
          </a:p>
          <a:p>
            <a:pPr marL="0" lvl="0" indent="0" algn="l" rtl="0">
              <a:lnSpc>
                <a:spcPct val="100000"/>
              </a:lnSpc>
              <a:spcBef>
                <a:spcPts val="0"/>
              </a:spcBef>
              <a:spcAft>
                <a:spcPts val="0"/>
              </a:spcAft>
              <a:buClr>
                <a:schemeClr val="dk1"/>
              </a:buClr>
              <a:buSzPts val="1100"/>
              <a:buFont typeface="Arial"/>
              <a:buNone/>
            </a:pPr>
            <a:endParaRPr lang="nl-NL" noProof="0" dirty="0"/>
          </a:p>
          <a:p>
            <a:pPr marL="0" lvl="0" indent="0" algn="l" rtl="0">
              <a:lnSpc>
                <a:spcPct val="100000"/>
              </a:lnSpc>
              <a:spcBef>
                <a:spcPts val="0"/>
              </a:spcBef>
              <a:spcAft>
                <a:spcPts val="0"/>
              </a:spcAft>
              <a:buClr>
                <a:schemeClr val="dk1"/>
              </a:buClr>
              <a:buSzPts val="1100"/>
              <a:buFont typeface="Arial"/>
              <a:buNone/>
            </a:pPr>
            <a:r>
              <a:rPr lang="nl-NL" noProof="0" dirty="0"/>
              <a:t>D Je denkt waarschijnlijk dat een transformator de stroomsterkte omhoog kan transformeren</a:t>
            </a:r>
          </a:p>
          <a:p>
            <a:pPr marL="0" lvl="0" indent="0" algn="l" rtl="0">
              <a:lnSpc>
                <a:spcPct val="100000"/>
              </a:lnSpc>
              <a:spcBef>
                <a:spcPts val="0"/>
              </a:spcBef>
              <a:spcAft>
                <a:spcPts val="0"/>
              </a:spcAft>
              <a:buClr>
                <a:schemeClr val="dk1"/>
              </a:buClr>
              <a:buSzPts val="1100"/>
              <a:buFont typeface="Arial"/>
              <a:buNone/>
            </a:pPr>
            <a:endParaRPr lang="nl-NL" noProof="0" dirty="0"/>
          </a:p>
        </p:txBody>
      </p:sp>
      <p:sp>
        <p:nvSpPr>
          <p:cNvPr id="482" name="Google Shape;48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De vragen en toelichtingen vallen onder een </a:t>
            </a:r>
            <a:r>
              <a:rPr lang="en-GB" b="0" i="0">
                <a:solidFill>
                  <a:srgbClr val="FFFFFF"/>
                </a:solidFill>
                <a:latin typeface="Arial"/>
                <a:ea typeface="Arial"/>
                <a:cs typeface="Arial"/>
                <a:sym typeface="Arial"/>
              </a:rPr>
              <a:t>CC BY-SA 4.0 licentie </a:t>
            </a:r>
            <a:r>
              <a:rPr lang="en-GB" b="0" u="none"/>
              <a:t>https://creativecommons.org/licenses/by-sa/4.0</a:t>
            </a:r>
            <a:endParaRPr/>
          </a:p>
        </p:txBody>
      </p:sp>
      <p:sp>
        <p:nvSpPr>
          <p:cNvPr id="622" name="Google Shape;62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GB" sz="1200" dirty="0" err="1">
                <a:solidFill>
                  <a:srgbClr val="FFFFFF"/>
                </a:solidFill>
                <a:latin typeface="Ubuntu"/>
                <a:ea typeface="Ubuntu"/>
                <a:cs typeface="Ubuntu"/>
                <a:sym typeface="Ubuntu"/>
              </a:rPr>
              <a:t>Gelijk</a:t>
            </a:r>
            <a:endParaRPr sz="1200" dirty="0">
              <a:solidFill>
                <a:srgbClr val="FFFFFF"/>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GB" dirty="0" err="1"/>
              <a:t>Misvatting</a:t>
            </a:r>
            <a:r>
              <a:rPr lang="en-GB" dirty="0"/>
              <a:t>: De </a:t>
            </a:r>
            <a:r>
              <a:rPr lang="en-GB" dirty="0" err="1"/>
              <a:t>meeste</a:t>
            </a:r>
            <a:r>
              <a:rPr lang="en-GB" dirty="0"/>
              <a:t> </a:t>
            </a:r>
            <a:r>
              <a:rPr lang="en-GB" dirty="0" err="1"/>
              <a:t>energie</a:t>
            </a:r>
            <a:r>
              <a:rPr lang="en-GB" dirty="0"/>
              <a:t> </a:t>
            </a:r>
            <a:r>
              <a:rPr lang="en-GB" dirty="0" err="1"/>
              <a:t>wordt</a:t>
            </a:r>
            <a:r>
              <a:rPr lang="en-GB" dirty="0"/>
              <a:t> </a:t>
            </a:r>
            <a:r>
              <a:rPr lang="en-GB" dirty="0" err="1"/>
              <a:t>verbruikt</a:t>
            </a:r>
            <a:r>
              <a:rPr lang="en-GB" dirty="0"/>
              <a:t> in de lamp, </a:t>
            </a:r>
            <a:r>
              <a:rPr lang="en-GB" dirty="0" err="1"/>
              <a:t>daarom</a:t>
            </a:r>
            <a:r>
              <a:rPr lang="en-GB" dirty="0"/>
              <a:t> </a:t>
            </a:r>
            <a:r>
              <a:rPr lang="en-GB" dirty="0" err="1"/>
              <a:t>zal</a:t>
            </a:r>
            <a:r>
              <a:rPr lang="en-GB" dirty="0"/>
              <a:t> </a:t>
            </a:r>
            <a:r>
              <a:rPr lang="en-GB" dirty="0" err="1"/>
              <a:t>daar</a:t>
            </a:r>
            <a:r>
              <a:rPr lang="en-GB" dirty="0"/>
              <a:t> </a:t>
            </a:r>
            <a:r>
              <a:rPr lang="en-GB" dirty="0" err="1"/>
              <a:t>ook</a:t>
            </a:r>
            <a:r>
              <a:rPr lang="en-GB" dirty="0"/>
              <a:t> de </a:t>
            </a:r>
            <a:r>
              <a:rPr lang="en-GB" dirty="0" err="1"/>
              <a:t>grootste</a:t>
            </a:r>
            <a:r>
              <a:rPr lang="en-GB" dirty="0"/>
              <a:t> </a:t>
            </a:r>
            <a:r>
              <a:rPr lang="en-GB" dirty="0" err="1"/>
              <a:t>stroomsterkte</a:t>
            </a:r>
            <a:r>
              <a:rPr lang="en-GB" dirty="0"/>
              <a:t> </a:t>
            </a:r>
            <a:r>
              <a:rPr lang="en-GB" dirty="0" err="1"/>
              <a:t>lopen</a:t>
            </a:r>
            <a:r>
              <a:rPr lang="en-GB" dirty="0"/>
              <a:t>. Maar het is </a:t>
            </a:r>
            <a:r>
              <a:rPr lang="en-GB" dirty="0" err="1"/>
              <a:t>een</a:t>
            </a:r>
            <a:r>
              <a:rPr lang="en-GB" dirty="0"/>
              <a:t> </a:t>
            </a:r>
            <a:r>
              <a:rPr lang="en-GB" dirty="0" err="1"/>
              <a:t>serieschakeling</a:t>
            </a:r>
            <a:r>
              <a:rPr lang="en-GB" dirty="0"/>
              <a:t>, </a:t>
            </a:r>
            <a:r>
              <a:rPr lang="en-GB" dirty="0" err="1"/>
              <a:t>dus</a:t>
            </a:r>
            <a:r>
              <a:rPr lang="en-GB" dirty="0"/>
              <a:t> de </a:t>
            </a:r>
            <a:r>
              <a:rPr lang="en-GB" dirty="0" err="1"/>
              <a:t>stroomsterkte</a:t>
            </a:r>
            <a:r>
              <a:rPr lang="en-GB" dirty="0"/>
              <a:t> is op elk punt </a:t>
            </a:r>
            <a:r>
              <a:rPr lang="en-GB" dirty="0" err="1"/>
              <a:t>gelijk</a:t>
            </a:r>
            <a:r>
              <a:rPr lang="en-GB" dirty="0"/>
              <a:t>.</a:t>
            </a:r>
            <a:endParaRPr dirty="0"/>
          </a:p>
          <a:p>
            <a:pPr marL="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GB" dirty="0"/>
              <a:t>A In </a:t>
            </a:r>
            <a:r>
              <a:rPr lang="en-GB" dirty="0" err="1"/>
              <a:t>een</a:t>
            </a:r>
            <a:r>
              <a:rPr lang="en-GB" dirty="0"/>
              <a:t> </a:t>
            </a:r>
            <a:r>
              <a:rPr lang="en-GB" dirty="0" err="1"/>
              <a:t>serieschakeling</a:t>
            </a:r>
            <a:r>
              <a:rPr lang="en-GB" dirty="0"/>
              <a:t> is de </a:t>
            </a:r>
            <a:r>
              <a:rPr lang="en-GB" dirty="0" err="1"/>
              <a:t>stroomsterkte</a:t>
            </a:r>
            <a:r>
              <a:rPr lang="en-GB" dirty="0"/>
              <a:t> door </a:t>
            </a:r>
            <a:r>
              <a:rPr lang="en-GB" dirty="0" err="1"/>
              <a:t>elke</a:t>
            </a:r>
            <a:r>
              <a:rPr lang="en-GB" dirty="0"/>
              <a:t> component </a:t>
            </a:r>
            <a:r>
              <a:rPr lang="en-GB" dirty="0" err="1"/>
              <a:t>gelijik</a:t>
            </a:r>
            <a:endParaRPr dirty="0"/>
          </a:p>
          <a:p>
            <a:pPr marL="0" lvl="0" indent="0" algn="l" rtl="0">
              <a:lnSpc>
                <a:spcPct val="100000"/>
              </a:lnSpc>
              <a:spcBef>
                <a:spcPts val="0"/>
              </a:spcBef>
              <a:spcAft>
                <a:spcPts val="0"/>
              </a:spcAft>
              <a:buClr>
                <a:schemeClr val="dk1"/>
              </a:buClr>
              <a:buSzPts val="1100"/>
              <a:buFont typeface="Arial"/>
              <a:buNone/>
            </a:pPr>
            <a:r>
              <a:rPr lang="en-GB" dirty="0"/>
              <a:t>B In </a:t>
            </a:r>
            <a:r>
              <a:rPr lang="en-GB" dirty="0" err="1"/>
              <a:t>een</a:t>
            </a:r>
            <a:r>
              <a:rPr lang="en-GB" dirty="0"/>
              <a:t> </a:t>
            </a:r>
            <a:r>
              <a:rPr lang="en-GB" dirty="0" err="1"/>
              <a:t>serieschakeling</a:t>
            </a:r>
            <a:r>
              <a:rPr lang="en-GB" dirty="0"/>
              <a:t> is de </a:t>
            </a:r>
            <a:r>
              <a:rPr lang="en-GB" dirty="0" err="1"/>
              <a:t>stroomsterkte</a:t>
            </a:r>
            <a:r>
              <a:rPr lang="en-GB" dirty="0"/>
              <a:t> door </a:t>
            </a:r>
            <a:r>
              <a:rPr lang="en-GB" dirty="0" err="1"/>
              <a:t>elke</a:t>
            </a:r>
            <a:r>
              <a:rPr lang="en-GB" dirty="0"/>
              <a:t> component </a:t>
            </a:r>
            <a:r>
              <a:rPr lang="en-GB" dirty="0" err="1"/>
              <a:t>gelijik</a:t>
            </a:r>
            <a:endParaRPr dirty="0"/>
          </a:p>
          <a:p>
            <a:pPr marL="0" lvl="0" indent="0" algn="l" rtl="0">
              <a:lnSpc>
                <a:spcPct val="100000"/>
              </a:lnSpc>
              <a:spcBef>
                <a:spcPts val="0"/>
              </a:spcBef>
              <a:spcAft>
                <a:spcPts val="0"/>
              </a:spcAft>
              <a:buClr>
                <a:schemeClr val="dk1"/>
              </a:buClr>
              <a:buSzPts val="1100"/>
              <a:buFont typeface="Arial"/>
              <a:buNone/>
            </a:pPr>
            <a:r>
              <a:rPr lang="en-GB" dirty="0"/>
              <a:t>C Correct</a:t>
            </a:r>
            <a:endParaRPr dirty="0"/>
          </a:p>
          <a:p>
            <a:pPr marL="0" marR="0" lvl="0" indent="0" algn="l" rtl="0">
              <a:lnSpc>
                <a:spcPct val="100000"/>
              </a:lnSpc>
              <a:spcBef>
                <a:spcPts val="0"/>
              </a:spcBef>
              <a:spcAft>
                <a:spcPts val="0"/>
              </a:spcAft>
              <a:buClr>
                <a:schemeClr val="dk1"/>
              </a:buClr>
              <a:buSzPts val="1100"/>
              <a:buFont typeface="Arial"/>
              <a:buNone/>
            </a:pPr>
            <a:r>
              <a:rPr lang="en-GB" dirty="0"/>
              <a:t>D In </a:t>
            </a:r>
            <a:r>
              <a:rPr lang="en-GB" dirty="0" err="1"/>
              <a:t>een</a:t>
            </a:r>
            <a:r>
              <a:rPr lang="en-GB" dirty="0"/>
              <a:t> </a:t>
            </a:r>
            <a:r>
              <a:rPr lang="en-GB" dirty="0" err="1"/>
              <a:t>serieschakeling</a:t>
            </a:r>
            <a:r>
              <a:rPr lang="en-GB" dirty="0"/>
              <a:t> is de </a:t>
            </a:r>
            <a:r>
              <a:rPr lang="en-GB" dirty="0" err="1"/>
              <a:t>stroomsterkte</a:t>
            </a:r>
            <a:r>
              <a:rPr lang="en-GB" dirty="0"/>
              <a:t> door </a:t>
            </a:r>
            <a:r>
              <a:rPr lang="en-GB" dirty="0" err="1"/>
              <a:t>elke</a:t>
            </a:r>
            <a:r>
              <a:rPr lang="en-GB" dirty="0"/>
              <a:t> component </a:t>
            </a:r>
            <a:r>
              <a:rPr lang="en-GB" dirty="0" err="1"/>
              <a:t>gelijik</a:t>
            </a: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598" name="Google Shape;598;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A Lampje 1 heeft een grotere weerstand en brandt dus feller. Bij het wisselen van de polen van de batterij verandert er niets aan de weerstand van de lampjes. Lampje 1 brandt dus nog steeds feller.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De spanning wordt verdeeld over de lampjes op basis van de weerstand van de lampjes. De spanning die een lampje krijgt heeft niet te maken met de volgorde van de lampjes.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De lampjes zijn verschillend. Door het draaien van de batterij verandert er niets aan de weerstand van de lampjes.</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D </a:t>
            </a:r>
            <a:r>
              <a:rPr lang="en-GB" sz="1200">
                <a:solidFill>
                  <a:schemeClr val="dk1"/>
                </a:solidFill>
                <a:latin typeface="Ubuntu"/>
                <a:ea typeface="Ubuntu"/>
                <a:cs typeface="Ubuntu"/>
                <a:sym typeface="Ubuntu"/>
              </a:rPr>
              <a:t>De spanning en de stroomsterkte zijn niet gegeven, toch kun je met redeneren deze vraag beantwoorden.</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333" name="Google Shape;33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A Je denkt misschien: Weinig weerstand betekent veel stroom. Maar bedenk je dat in een serieschakeling de stroom door elke component gelijk is. De spanning wordt verdeeld.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Het lampje van 4 Ω brandt het felst. In een serieschakeling is de stroomsterkte door elke component gelijk. De lampjes krijgen dus evenveel stroom. Maar de spanning wordt verdeeld in dezelfde verhouding als de weerstanden. De spanning over het lampje van 4 Ω is dus 2x zo groot. Het vermogen P = U · I van die lamp is dus het grootst.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De lampjes krijgen wel evenveel stroom (want het is een serieschakeling). Maar de spanning is niet even groot.</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D </a:t>
            </a:r>
            <a:r>
              <a:rPr lang="en-GB" sz="1200">
                <a:solidFill>
                  <a:schemeClr val="dk1"/>
                </a:solidFill>
                <a:latin typeface="Ubuntu"/>
                <a:ea typeface="Ubuntu"/>
                <a:cs typeface="Ubuntu"/>
                <a:sym typeface="Ubuntu"/>
              </a:rPr>
              <a:t>De spanning en de stroomsterkte zijn niet gegeven, toch kun je met redeneren deze vraag beantwoorden.</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357" name="Google Shape;35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Je denkt waarschijnlijk dat lampje A meer stroom krijgt omdat die het dichste bij de batterij zit en de stroom van + naar - gaat, maar stroom wordt niet verbruikt. Alles staat in serie en dus is er maar 1 route voor de stroom.</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B Je denkt waarschijnlijk dat lampje A meer stroom krijgt omdat die het dichste bij de batterij zit en de stroom van + naar - gaat, maar stroom wordt niet verbruikt. Alles staat in serie en dus is er maar 1 route voor de stroom.</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Correct. Alles staat in serie dus de stroom heeft maar 1 route om van de bron terug naar de bron te gaan.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D Je denkt waarschijnlijk dat lampje C meer stroom krijgt omdat die het dichste bij de batterij zit en de elektronen van – naar + stromen, maar s</a:t>
            </a:r>
            <a:r>
              <a:rPr lang="en-GB" sz="1200">
                <a:solidFill>
                  <a:schemeClr val="dk1"/>
                </a:solidFill>
                <a:latin typeface="Ubuntu"/>
                <a:ea typeface="Ubuntu"/>
                <a:cs typeface="Ubuntu"/>
                <a:sym typeface="Ubuntu"/>
              </a:rPr>
              <a:t>troom wordt niet verbruikt. Alles staat in serie en dus is er maar 1 route voor de stroom. De stroom gaat terug naar de bron.</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E Je denkt waarschijnlijk dat lampje C meer stroom krijgt omdat die het dichste bij de batterij zit en de elektronen van – naar plus stromen, maar stroom wordt niet verbruikt. Alles staat in serie en dus is er maar 1 route voor de stroom.</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381" name="Google Shape;38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a:t>
            </a:r>
            <a:r>
              <a:rPr lang="en-GB" sz="1200">
                <a:latin typeface="Ubuntu"/>
                <a:ea typeface="Ubuntu"/>
                <a:cs typeface="Ubuntu"/>
                <a:sym typeface="Ubuntu"/>
              </a:rPr>
              <a:t>Je denkt misschien: Meer lampjes hebben meer stroom nodig. Maar de spanning staat vast. De weerstand wordt groter, dus de stroomsterkte neemt af.</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Correct. Je hebt een vaste spanning en met meer lampjes neemt de weerstand in de schakeling toe</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C </a:t>
            </a:r>
            <a:r>
              <a:rPr lang="en-GB" sz="1200">
                <a:solidFill>
                  <a:schemeClr val="dk1"/>
                </a:solidFill>
                <a:latin typeface="Ubuntu"/>
                <a:ea typeface="Ubuntu"/>
                <a:cs typeface="Ubuntu"/>
                <a:sym typeface="Ubuntu"/>
              </a:rPr>
              <a:t>Je denkt misschien: de stroomsterkte in een serieschakeling is constant. Maar de stroomsterkte in een serieschakeling kan wel veranderen. Alleen is op elk moment de stroomsterkte door elke component. Bijvoorbeeld: Mijn huis is evenveel waard als dat van mijn buurman, maar beide prijzen kunnen wel tegelijkertijd stijgen of dalen.</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 Je denkt misschien dat je moet weten hoe groot de stroomsterkte is, maar dat maakt voor deze vraag niet uit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552" name="Google Shape;55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a:t>
            </a:r>
            <a:r>
              <a:rPr lang="en-GB" sz="1200">
                <a:latin typeface="Ubuntu"/>
                <a:ea typeface="Ubuntu"/>
                <a:cs typeface="Ubuntu"/>
                <a:sym typeface="Ubuntu"/>
              </a:rPr>
              <a:t>Omdat lampje 1 aan de plus-kant van de batterij zit, denk je misschien dat dat lampje de volledige spanning krijgt. Maar de spanning over een component is het verschil in energie van de elektronen vóór en ná die component. De volgorde van de lampjes maakt niet uit.</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B De spanning in een serieschakeling wordt verdeeld over de componenten: Utot = U1 + U2. Invullen geeft 12 = U1 + 8 en dat geeft U1 = 4 V</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C </a:t>
            </a:r>
            <a:r>
              <a:rPr lang="en-GB" sz="1200">
                <a:solidFill>
                  <a:schemeClr val="dk1"/>
                </a:solidFill>
                <a:latin typeface="Ubuntu"/>
                <a:ea typeface="Ubuntu"/>
                <a:cs typeface="Ubuntu"/>
                <a:sym typeface="Ubuntu"/>
              </a:rPr>
              <a:t>In een serieschakeling wordt de spanning verdeeld, maar niet altijd eerlijk! Hoe het precies verdeeld wordt, hangt af van de weerstand van de componenten. Hier is gegeven dat het ene lampje 8 (V) krijgt, en omdat er in totaal 12 V beschikbaar is, is er nog 4 V over voor het tweede lampje.</a:t>
            </a:r>
            <a:endParaRPr sz="1200">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D</a:t>
            </a:r>
            <a:r>
              <a:rPr lang="en-GB" sz="1200">
                <a:solidFill>
                  <a:schemeClr val="dk1"/>
                </a:solidFill>
                <a:latin typeface="Ubuntu"/>
                <a:ea typeface="Ubuntu"/>
                <a:cs typeface="Ubuntu"/>
                <a:sym typeface="Ubuntu"/>
              </a:rPr>
              <a:t>Je gebruikt de formule al goed, maar je maakt een vergissing bij het 'naar de andere kant halen' van 8 V.</a:t>
            </a:r>
            <a:endParaRPr sz="1200">
              <a:latin typeface="Ubuntu"/>
              <a:ea typeface="Ubuntu"/>
              <a:cs typeface="Ubuntu"/>
              <a:sym typeface="Ubuntu"/>
            </a:endParaRPr>
          </a:p>
          <a:p>
            <a:pPr marL="0" marR="0" lvl="0" indent="0" algn="l" rtl="0">
              <a:lnSpc>
                <a:spcPct val="100000"/>
              </a:lnSpc>
              <a:spcBef>
                <a:spcPts val="0"/>
              </a:spcBef>
              <a:spcAft>
                <a:spcPts val="0"/>
              </a:spcAft>
              <a:buClr>
                <a:schemeClr val="dk1"/>
              </a:buClr>
              <a:buSzPts val="1100"/>
              <a:buFont typeface="Arial"/>
              <a:buNone/>
            </a:pPr>
            <a:endParaRPr/>
          </a:p>
        </p:txBody>
      </p:sp>
      <p:sp>
        <p:nvSpPr>
          <p:cNvPr id="505" name="Google Shape;50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A De regelbare weerstand wordt 3x zo groot, dus je denkt misschien dat de stroomsterkte 3x zo klein wordt. Maar de totale weerstand gaat van 200 Ω naar 400 Ω, dus 2x zo groot.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Correct De totale weerstand van de schakeling neemt toe van 200 Ω naar 400 Ω. De weerstand wordt dus 2x zo groot. De spanning blijft gelijk, dus de stroomsterkte wordt 2x zo klein (U = I · R). De stroomsterkte is dus 30 mA</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C </a:t>
            </a:r>
            <a:r>
              <a:rPr lang="en-GB" sz="1200">
                <a:solidFill>
                  <a:schemeClr val="dk1"/>
                </a:solidFill>
                <a:latin typeface="Ubuntu"/>
                <a:ea typeface="Ubuntu"/>
                <a:cs typeface="Ubuntu"/>
                <a:sym typeface="Ubuntu"/>
              </a:rPr>
              <a:t>Je denkt misschien: in een serieschakeling blijft de stroomsterkte constant. Maar de regel is: in een serieschakeling is de stroomsterkte door elke component gelijk. De totale stroomsterkte kan wel toe- of afnemen volgens U = I · 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D Je denkt misschien: de weerstand wordt 2x zo groot, dus de stroomsterkte wordt ook 2x zo groot. Maar in de formule U = I · R blijft de spanning U constant. De weerstand wordt 2x zo groot, dus dan moet de stroomsterkte wel 2x zo klein worden.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E Je denkt misschien: de weerstand wordt 3x zo groot, dus de stroomsterkte wordt ook 3x zo groot. Maar ten eerste wordt de totale weerstand slechts 2x zo groot (van 100 Ω naar 400 Ω. Ten tweede: in de formule U = I · R blijft de spanning U constant. De weerstand wordt 2x zo groot, dus dan moet de stroomsterkte wel 2x zo klein worden.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237" name="Google Shape;23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sz="1200">
                <a:solidFill>
                  <a:srgbClr val="FFFFFF"/>
                </a:solidFill>
                <a:latin typeface="Ubuntu"/>
                <a:ea typeface="Ubuntu"/>
                <a:cs typeface="Ubuntu"/>
                <a:sym typeface="Ubuntu"/>
              </a:rPr>
              <a:t>De totale weerstand van de schakeling is R = U/I = 5/1 = 5 Ω . Het is een serieschakeling, dus de totale weerstand is de som van de losse weerstanden. Dus R1 + R2 = 5 Ω. Dus R2 = 5 - 2 = 3  Ω</a:t>
            </a:r>
            <a:endParaRPr sz="1200">
              <a:solidFill>
                <a:srgbClr val="FFFFFF"/>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GB"/>
              <a:t>Misvatting:</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A J</a:t>
            </a:r>
            <a:r>
              <a:rPr lang="en-GB">
                <a:latin typeface="Ubuntu"/>
                <a:ea typeface="Ubuntu"/>
                <a:cs typeface="Ubuntu"/>
                <a:sym typeface="Ubuntu"/>
              </a:rPr>
              <a:t>e denkt misschien dat de verschillende weerstanden in een serieschakeling altijd gelijk moeten zijn. Dat is niet het geval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B Goed antwoord.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GB"/>
              <a:t>C Dit is de weerstand van de totale serieschakeling. Gevraagd is de weerstand van een component. Tip denk er aan welke</a:t>
            </a:r>
            <a:endParaRPr/>
          </a:p>
          <a:p>
            <a:pPr marL="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GB"/>
              <a:t>D </a:t>
            </a:r>
            <a:r>
              <a:rPr lang="en-GB">
                <a:solidFill>
                  <a:schemeClr val="dk1"/>
                </a:solidFill>
                <a:latin typeface="Ubuntu"/>
                <a:ea typeface="Ubuntu"/>
                <a:cs typeface="Ubuntu"/>
                <a:sym typeface="Ubuntu"/>
              </a:rPr>
              <a:t>Je hebt misschien gedaan R = U · I. Maar die vergelijking klopt niet, het moet zijn U = I · R</a:t>
            </a:r>
            <a:endParaRPr>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p:txBody>
      </p:sp>
      <p:sp>
        <p:nvSpPr>
          <p:cNvPr id="575" name="Google Shape;57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741216" y="2531666"/>
            <a:ext cx="5811838"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273446" y="1110059"/>
            <a:ext cx="5811838" cy="43219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71487"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486150" y="1825625"/>
            <a:ext cx="290036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diagnostischevragen@nvon.n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143000" y="483455"/>
            <a:ext cx="6858000" cy="294554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1"/>
              </a:buClr>
              <a:buSzPts val="5400"/>
              <a:buFont typeface="Calibri"/>
              <a:buNone/>
            </a:pPr>
            <a:r>
              <a:rPr lang="en-GB" sz="5400" b="1" dirty="0" err="1">
                <a:solidFill>
                  <a:schemeClr val="accent1"/>
                </a:solidFill>
              </a:rPr>
              <a:t>Elektrische</a:t>
            </a:r>
            <a:r>
              <a:rPr lang="en-GB" sz="5400" b="1" dirty="0">
                <a:solidFill>
                  <a:schemeClr val="accent1"/>
                </a:solidFill>
              </a:rPr>
              <a:t> </a:t>
            </a:r>
            <a:r>
              <a:rPr lang="en-GB" sz="5400" b="1" dirty="0" err="1">
                <a:solidFill>
                  <a:schemeClr val="accent1"/>
                </a:solidFill>
              </a:rPr>
              <a:t>schakelingen</a:t>
            </a:r>
            <a:endParaRPr b="1" dirty="0">
              <a:solidFill>
                <a:schemeClr val="accent1"/>
              </a:solidFill>
            </a:endParaRPr>
          </a:p>
        </p:txBody>
      </p:sp>
      <p:sp>
        <p:nvSpPr>
          <p:cNvPr id="90" name="Google Shape;90;p13"/>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91" name="Google Shape;91;p13"/>
          <p:cNvSpPr txBox="1"/>
          <p:nvPr/>
        </p:nvSpPr>
        <p:spPr>
          <a:xfrm>
            <a:off x="6827520" y="6407433"/>
            <a:ext cx="2316480" cy="25391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sp>
        <p:nvSpPr>
          <p:cNvPr id="92" name="Google Shape;92;p1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p>
            <a:pPr marL="457200" lvl="0" indent="-361950" algn="ctr" rtl="0">
              <a:lnSpc>
                <a:spcPct val="90000"/>
              </a:lnSpc>
              <a:spcBef>
                <a:spcPts val="750"/>
              </a:spcBef>
              <a:spcAft>
                <a:spcPts val="0"/>
              </a:spcAft>
              <a:buClr>
                <a:schemeClr val="dk1"/>
              </a:buClr>
              <a:buSzPts val="1800"/>
              <a:buNone/>
            </a:pPr>
            <a:r>
              <a:rPr lang="en-GB" dirty="0"/>
              <a:t>Serie, parallel, </a:t>
            </a:r>
            <a:r>
              <a:rPr lang="en-GB" dirty="0" err="1"/>
              <a:t>gemengd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32" name="Google Shape;532;p3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533" name="Google Shape;533;p32"/>
          <p:cNvGrpSpPr/>
          <p:nvPr/>
        </p:nvGrpSpPr>
        <p:grpSpPr>
          <a:xfrm>
            <a:off x="806913" y="1821195"/>
            <a:ext cx="908700" cy="908700"/>
            <a:chOff x="947033" y="2362454"/>
            <a:chExt cx="908700" cy="908700"/>
          </a:xfrm>
        </p:grpSpPr>
        <p:sp>
          <p:nvSpPr>
            <p:cNvPr id="534" name="Google Shape;534;p3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35" name="Google Shape;535;p3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536" name="Google Shape;536;p32"/>
          <p:cNvGrpSpPr/>
          <p:nvPr/>
        </p:nvGrpSpPr>
        <p:grpSpPr>
          <a:xfrm>
            <a:off x="806912" y="2919861"/>
            <a:ext cx="908700" cy="908700"/>
            <a:chOff x="4665644" y="2362454"/>
            <a:chExt cx="908700" cy="908700"/>
          </a:xfrm>
        </p:grpSpPr>
        <p:sp>
          <p:nvSpPr>
            <p:cNvPr id="537" name="Google Shape;537;p3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38" name="Google Shape;538;p3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539" name="Google Shape;539;p32"/>
          <p:cNvGrpSpPr/>
          <p:nvPr/>
        </p:nvGrpSpPr>
        <p:grpSpPr>
          <a:xfrm>
            <a:off x="806911" y="4055847"/>
            <a:ext cx="908700" cy="908700"/>
            <a:chOff x="947033" y="4156948"/>
            <a:chExt cx="908700" cy="908700"/>
          </a:xfrm>
        </p:grpSpPr>
        <p:sp>
          <p:nvSpPr>
            <p:cNvPr id="540" name="Google Shape;540;p3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41" name="Google Shape;541;p3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542" name="Google Shape;542;p32"/>
          <p:cNvGrpSpPr/>
          <p:nvPr/>
        </p:nvGrpSpPr>
        <p:grpSpPr>
          <a:xfrm>
            <a:off x="806911" y="5154513"/>
            <a:ext cx="908700" cy="908700"/>
            <a:chOff x="4665644" y="4148177"/>
            <a:chExt cx="908700" cy="908700"/>
          </a:xfrm>
        </p:grpSpPr>
        <p:sp>
          <p:nvSpPr>
            <p:cNvPr id="543" name="Google Shape;543;p3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44" name="Google Shape;544;p3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545" name="Google Shape;545;p32"/>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Groter worden</a:t>
            </a:r>
            <a:endParaRPr sz="2800" b="0" i="0" u="none" strike="noStrike" cap="none">
              <a:solidFill>
                <a:srgbClr val="000000"/>
              </a:solidFill>
              <a:latin typeface="Calibri"/>
              <a:ea typeface="Calibri"/>
              <a:cs typeface="Calibri"/>
              <a:sym typeface="Calibri"/>
            </a:endParaRPr>
          </a:p>
        </p:txBody>
      </p:sp>
      <p:sp>
        <p:nvSpPr>
          <p:cNvPr id="546" name="Google Shape;546;p32"/>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Kleiner worden</a:t>
            </a:r>
            <a:endParaRPr sz="2800" b="0" i="0" u="none" strike="noStrike" cap="none">
              <a:solidFill>
                <a:srgbClr val="000000"/>
              </a:solidFill>
              <a:latin typeface="Calibri"/>
              <a:ea typeface="Calibri"/>
              <a:cs typeface="Calibri"/>
              <a:sym typeface="Calibri"/>
            </a:endParaRPr>
          </a:p>
        </p:txBody>
      </p:sp>
      <p:sp>
        <p:nvSpPr>
          <p:cNvPr id="547" name="Google Shape;547;p32"/>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Gelijk blijven</a:t>
            </a:r>
            <a:endParaRPr sz="2800" b="0" i="0" u="none" strike="noStrike" cap="none">
              <a:solidFill>
                <a:srgbClr val="000000"/>
              </a:solidFill>
              <a:latin typeface="Calibri"/>
              <a:ea typeface="Calibri"/>
              <a:cs typeface="Calibri"/>
              <a:sym typeface="Calibri"/>
            </a:endParaRPr>
          </a:p>
        </p:txBody>
      </p:sp>
      <p:sp>
        <p:nvSpPr>
          <p:cNvPr id="548" name="Google Shape;548;p32"/>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Meer informatie nodig</a:t>
            </a:r>
            <a:endParaRPr sz="2800" b="0" i="0" u="none" strike="noStrike" cap="none">
              <a:solidFill>
                <a:srgbClr val="000000"/>
              </a:solidFill>
              <a:latin typeface="Calibri"/>
              <a:ea typeface="Calibri"/>
              <a:cs typeface="Calibri"/>
              <a:sym typeface="Calibri"/>
            </a:endParaRPr>
          </a:p>
        </p:txBody>
      </p:sp>
      <p:sp>
        <p:nvSpPr>
          <p:cNvPr id="549" name="Google Shape;549;p32"/>
          <p:cNvSpPr txBox="1">
            <a:spLocks noGrp="1"/>
          </p:cNvSpPr>
          <p:nvPr>
            <p:ph type="title"/>
          </p:nvPr>
        </p:nvSpPr>
        <p:spPr>
          <a:xfrm>
            <a:off x="729419" y="396259"/>
            <a:ext cx="8109900" cy="135737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100"/>
              <a:t>Als meer lampjes in een parallelschakeling worden aangesloten, dan zal de stroomsterkte door de batterij…</a:t>
            </a:r>
            <a:br>
              <a:rPr lang="en-GB"/>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68" name="Google Shape;268;p2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69" name="Google Shape;269;p21"/>
          <p:cNvGrpSpPr/>
          <p:nvPr/>
        </p:nvGrpSpPr>
        <p:grpSpPr>
          <a:xfrm>
            <a:off x="806913" y="1821195"/>
            <a:ext cx="908700" cy="908700"/>
            <a:chOff x="947033" y="2362454"/>
            <a:chExt cx="908700" cy="908700"/>
          </a:xfrm>
        </p:grpSpPr>
        <p:sp>
          <p:nvSpPr>
            <p:cNvPr id="270" name="Google Shape;270;p2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1" name="Google Shape;271;p2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72" name="Google Shape;272;p21"/>
          <p:cNvGrpSpPr/>
          <p:nvPr/>
        </p:nvGrpSpPr>
        <p:grpSpPr>
          <a:xfrm>
            <a:off x="806912" y="2919861"/>
            <a:ext cx="908700" cy="908700"/>
            <a:chOff x="4665644" y="2362454"/>
            <a:chExt cx="908700" cy="908700"/>
          </a:xfrm>
        </p:grpSpPr>
        <p:sp>
          <p:nvSpPr>
            <p:cNvPr id="273" name="Google Shape;273;p2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4" name="Google Shape;274;p2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75" name="Google Shape;275;p21"/>
          <p:cNvGrpSpPr/>
          <p:nvPr/>
        </p:nvGrpSpPr>
        <p:grpSpPr>
          <a:xfrm>
            <a:off x="806911" y="4055847"/>
            <a:ext cx="908700" cy="908700"/>
            <a:chOff x="947033" y="4156948"/>
            <a:chExt cx="908700" cy="908700"/>
          </a:xfrm>
        </p:grpSpPr>
        <p:sp>
          <p:nvSpPr>
            <p:cNvPr id="276" name="Google Shape;276;p2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77" name="Google Shape;277;p2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78" name="Google Shape;278;p21"/>
          <p:cNvGrpSpPr/>
          <p:nvPr/>
        </p:nvGrpSpPr>
        <p:grpSpPr>
          <a:xfrm>
            <a:off x="806911" y="5154513"/>
            <a:ext cx="908700" cy="908700"/>
            <a:chOff x="4665644" y="4148177"/>
            <a:chExt cx="908700" cy="908700"/>
          </a:xfrm>
        </p:grpSpPr>
        <p:sp>
          <p:nvSpPr>
            <p:cNvPr id="279" name="Google Shape;279;p2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80" name="Google Shape;280;p2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81" name="Google Shape;281;p21"/>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A</a:t>
            </a:r>
            <a:endParaRPr sz="2800" b="0" i="0" u="none" strike="noStrike" cap="none">
              <a:solidFill>
                <a:srgbClr val="000000"/>
              </a:solidFill>
              <a:latin typeface="Calibri"/>
              <a:ea typeface="Calibri"/>
              <a:cs typeface="Calibri"/>
              <a:sym typeface="Calibri"/>
            </a:endParaRPr>
          </a:p>
        </p:txBody>
      </p:sp>
      <p:sp>
        <p:nvSpPr>
          <p:cNvPr id="282" name="Google Shape;282;p21"/>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B</a:t>
            </a:r>
            <a:endParaRPr sz="2800" b="0" i="0" u="none" strike="noStrike" cap="none">
              <a:solidFill>
                <a:srgbClr val="000000"/>
              </a:solidFill>
              <a:latin typeface="Calibri"/>
              <a:ea typeface="Calibri"/>
              <a:cs typeface="Calibri"/>
              <a:sym typeface="Calibri"/>
            </a:endParaRPr>
          </a:p>
        </p:txBody>
      </p:sp>
      <p:sp>
        <p:nvSpPr>
          <p:cNvPr id="283" name="Google Shape;283;p21"/>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C</a:t>
            </a:r>
            <a:endParaRPr sz="2800" b="0" i="0" u="none" strike="noStrike" cap="none">
              <a:solidFill>
                <a:srgbClr val="000000"/>
              </a:solidFill>
              <a:latin typeface="Calibri"/>
              <a:ea typeface="Calibri"/>
              <a:cs typeface="Calibri"/>
              <a:sym typeface="Calibri"/>
            </a:endParaRPr>
          </a:p>
        </p:txBody>
      </p:sp>
      <p:sp>
        <p:nvSpPr>
          <p:cNvPr id="284" name="Google Shape;284;p21"/>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a:t>
            </a:r>
            <a:endParaRPr sz="2800" b="0" i="0" u="none" strike="noStrike" cap="none">
              <a:solidFill>
                <a:srgbClr val="000000"/>
              </a:solidFill>
              <a:latin typeface="Calibri"/>
              <a:ea typeface="Calibri"/>
              <a:cs typeface="Calibri"/>
              <a:sym typeface="Calibri"/>
            </a:endParaRPr>
          </a:p>
        </p:txBody>
      </p:sp>
      <p:sp>
        <p:nvSpPr>
          <p:cNvPr id="285" name="Google Shape;285;p21"/>
          <p:cNvSpPr txBox="1">
            <a:spLocks noGrp="1"/>
          </p:cNvSpPr>
          <p:nvPr>
            <p:ph type="title"/>
          </p:nvPr>
        </p:nvSpPr>
        <p:spPr>
          <a:xfrm>
            <a:off x="105507" y="203260"/>
            <a:ext cx="8932985" cy="1565776"/>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a:t>Twee weerstanden, een van 100 Ω en een van 10 Ω worden parallel geschakeld. Welke meter geeft de weerstand van deze twee weerstanden samen het beste weer?</a:t>
            </a:r>
            <a:endParaRPr sz="2800"/>
          </a:p>
        </p:txBody>
      </p:sp>
      <p:pic>
        <p:nvPicPr>
          <p:cNvPr id="286" name="Google Shape;286;p21"/>
          <p:cNvPicPr preferRelativeResize="0"/>
          <p:nvPr/>
        </p:nvPicPr>
        <p:blipFill rotWithShape="1">
          <a:blip r:embed="rId3">
            <a:alphaModFix/>
          </a:blip>
          <a:srcRect/>
          <a:stretch/>
        </p:blipFill>
        <p:spPr>
          <a:xfrm>
            <a:off x="3878317" y="1769036"/>
            <a:ext cx="4888485" cy="4596299"/>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92" name="Google Shape;292;p22"/>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293" name="Google Shape;293;p22"/>
          <p:cNvGrpSpPr/>
          <p:nvPr/>
        </p:nvGrpSpPr>
        <p:grpSpPr>
          <a:xfrm>
            <a:off x="806913" y="1821195"/>
            <a:ext cx="908700" cy="908700"/>
            <a:chOff x="947033" y="2362454"/>
            <a:chExt cx="908700" cy="908700"/>
          </a:xfrm>
        </p:grpSpPr>
        <p:sp>
          <p:nvSpPr>
            <p:cNvPr id="294" name="Google Shape;294;p22"/>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5" name="Google Shape;295;p22"/>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96" name="Google Shape;296;p22"/>
          <p:cNvGrpSpPr/>
          <p:nvPr/>
        </p:nvGrpSpPr>
        <p:grpSpPr>
          <a:xfrm>
            <a:off x="806912" y="2919861"/>
            <a:ext cx="908700" cy="908700"/>
            <a:chOff x="4665644" y="2362454"/>
            <a:chExt cx="908700" cy="908700"/>
          </a:xfrm>
        </p:grpSpPr>
        <p:sp>
          <p:nvSpPr>
            <p:cNvPr id="297" name="Google Shape;297;p22"/>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98" name="Google Shape;298;p22"/>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99" name="Google Shape;299;p22"/>
          <p:cNvGrpSpPr/>
          <p:nvPr/>
        </p:nvGrpSpPr>
        <p:grpSpPr>
          <a:xfrm>
            <a:off x="806911" y="4055847"/>
            <a:ext cx="908700" cy="908700"/>
            <a:chOff x="947033" y="4156948"/>
            <a:chExt cx="908700" cy="908700"/>
          </a:xfrm>
        </p:grpSpPr>
        <p:sp>
          <p:nvSpPr>
            <p:cNvPr id="300" name="Google Shape;300;p22"/>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1" name="Google Shape;301;p22"/>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02" name="Google Shape;302;p22"/>
          <p:cNvGrpSpPr/>
          <p:nvPr/>
        </p:nvGrpSpPr>
        <p:grpSpPr>
          <a:xfrm>
            <a:off x="806911" y="5154513"/>
            <a:ext cx="908700" cy="908700"/>
            <a:chOff x="4665644" y="4148177"/>
            <a:chExt cx="908700" cy="908700"/>
          </a:xfrm>
        </p:grpSpPr>
        <p:sp>
          <p:nvSpPr>
            <p:cNvPr id="303" name="Google Shape;303;p22"/>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04" name="Google Shape;304;p22"/>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05" name="Google Shape;305;p22"/>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lampje van 2 </a:t>
            </a:r>
            <a:r>
              <a:rPr lang="en-GB" sz="2800" b="0" i="0" u="none" strike="noStrike" cap="none">
                <a:solidFill>
                  <a:srgbClr val="000000"/>
                </a:solidFill>
                <a:latin typeface="Arial"/>
                <a:ea typeface="Arial"/>
                <a:cs typeface="Arial"/>
                <a:sym typeface="Arial"/>
              </a:rPr>
              <a:t>Ω</a:t>
            </a:r>
            <a:r>
              <a:rPr lang="en-GB"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Calibri"/>
              <a:ea typeface="Calibri"/>
              <a:cs typeface="Calibri"/>
              <a:sym typeface="Calibri"/>
            </a:endParaRPr>
          </a:p>
        </p:txBody>
      </p:sp>
      <p:sp>
        <p:nvSpPr>
          <p:cNvPr id="306" name="Google Shape;306;p22"/>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lampje van 4 </a:t>
            </a:r>
            <a:r>
              <a:rPr lang="en-GB" sz="2800" b="0" i="0" u="none" strike="noStrike" cap="none">
                <a:solidFill>
                  <a:srgbClr val="000000"/>
                </a:solidFill>
                <a:latin typeface="Arial"/>
                <a:ea typeface="Arial"/>
                <a:cs typeface="Arial"/>
                <a:sym typeface="Arial"/>
              </a:rPr>
              <a:t>Ω</a:t>
            </a:r>
            <a:endParaRPr sz="2800" b="0" i="0" u="none" strike="noStrike" cap="none">
              <a:solidFill>
                <a:srgbClr val="000000"/>
              </a:solidFill>
              <a:latin typeface="Calibri"/>
              <a:ea typeface="Calibri"/>
              <a:cs typeface="Calibri"/>
              <a:sym typeface="Calibri"/>
            </a:endParaRPr>
          </a:p>
        </p:txBody>
      </p:sp>
      <p:sp>
        <p:nvSpPr>
          <p:cNvPr id="307" name="Google Shape;307;p22"/>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Beide lampjes even fel</a:t>
            </a:r>
            <a:endParaRPr sz="2800" b="0" i="0" u="none" strike="noStrike" cap="none">
              <a:solidFill>
                <a:srgbClr val="000000"/>
              </a:solidFill>
              <a:latin typeface="Calibri"/>
              <a:ea typeface="Calibri"/>
              <a:cs typeface="Calibri"/>
              <a:sym typeface="Calibri"/>
            </a:endParaRPr>
          </a:p>
        </p:txBody>
      </p:sp>
      <p:sp>
        <p:nvSpPr>
          <p:cNvPr id="308" name="Google Shape;308;p22"/>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Er is te weinig informatie</a:t>
            </a:r>
            <a:endParaRPr sz="2800" b="0" i="0" u="none" strike="noStrike" cap="none">
              <a:solidFill>
                <a:srgbClr val="000000"/>
              </a:solidFill>
              <a:latin typeface="Calibri"/>
              <a:ea typeface="Calibri"/>
              <a:cs typeface="Calibri"/>
              <a:sym typeface="Calibri"/>
            </a:endParaRPr>
          </a:p>
        </p:txBody>
      </p:sp>
      <p:sp>
        <p:nvSpPr>
          <p:cNvPr id="309" name="Google Shape;309;p22"/>
          <p:cNvSpPr txBox="1">
            <a:spLocks noGrp="1"/>
          </p:cNvSpPr>
          <p:nvPr>
            <p:ph type="title"/>
          </p:nvPr>
        </p:nvSpPr>
        <p:spPr>
          <a:xfrm>
            <a:off x="517050" y="231504"/>
            <a:ext cx="8109900" cy="1302999"/>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en-GB" sz="2800" dirty="0"/>
              <a:t>Twee </a:t>
            </a:r>
            <a:r>
              <a:rPr lang="en-GB" sz="2800" dirty="0" err="1"/>
              <a:t>lampen</a:t>
            </a:r>
            <a:r>
              <a:rPr lang="en-GB" sz="2800" dirty="0"/>
              <a:t> </a:t>
            </a:r>
            <a:r>
              <a:rPr lang="en-GB" sz="2800" dirty="0" err="1"/>
              <a:t>worden</a:t>
            </a:r>
            <a:r>
              <a:rPr lang="en-GB" sz="2800" dirty="0"/>
              <a:t> parallel </a:t>
            </a:r>
            <a:r>
              <a:rPr lang="en-GB" sz="2800" dirty="0" err="1"/>
              <a:t>aangesloten</a:t>
            </a:r>
            <a:r>
              <a:rPr lang="en-GB" sz="2800" dirty="0"/>
              <a:t> op </a:t>
            </a:r>
            <a:r>
              <a:rPr lang="en-GB" sz="2800" dirty="0" err="1"/>
              <a:t>een</a:t>
            </a:r>
            <a:r>
              <a:rPr lang="en-GB" sz="2800" dirty="0"/>
              <a:t> </a:t>
            </a:r>
            <a:r>
              <a:rPr lang="en-GB" sz="2800" dirty="0" err="1"/>
              <a:t>batterij</a:t>
            </a:r>
            <a:r>
              <a:rPr lang="en-GB" sz="2800" dirty="0"/>
              <a:t>. Het </a:t>
            </a:r>
            <a:r>
              <a:rPr lang="en-GB" sz="2800" dirty="0" err="1"/>
              <a:t>ene</a:t>
            </a:r>
            <a:r>
              <a:rPr lang="en-GB" sz="2800" dirty="0"/>
              <a:t> </a:t>
            </a:r>
            <a:r>
              <a:rPr lang="en-GB" sz="2800" dirty="0" err="1"/>
              <a:t>lampje</a:t>
            </a:r>
            <a:r>
              <a:rPr lang="en-GB" sz="2800" dirty="0"/>
              <a:t> </a:t>
            </a:r>
            <a:r>
              <a:rPr lang="en-GB" sz="2800" dirty="0" err="1"/>
              <a:t>heeft</a:t>
            </a:r>
            <a:r>
              <a:rPr lang="en-GB" sz="2800" dirty="0"/>
              <a:t> </a:t>
            </a:r>
            <a:r>
              <a:rPr lang="en-GB" sz="2800" dirty="0" err="1"/>
              <a:t>een</a:t>
            </a:r>
            <a:r>
              <a:rPr lang="en-GB" sz="2800" dirty="0"/>
              <a:t> </a:t>
            </a:r>
            <a:r>
              <a:rPr lang="en-GB" sz="2800" dirty="0" err="1"/>
              <a:t>weerstand</a:t>
            </a:r>
            <a:r>
              <a:rPr lang="en-GB" sz="2800" dirty="0"/>
              <a:t> van 2 Ω, de </a:t>
            </a:r>
            <a:r>
              <a:rPr lang="en-GB" sz="2800" dirty="0" err="1"/>
              <a:t>andere</a:t>
            </a:r>
            <a:r>
              <a:rPr lang="en-GB" sz="2800" dirty="0"/>
              <a:t> van 4 Ω. Welk </a:t>
            </a:r>
            <a:r>
              <a:rPr lang="en-GB" sz="2800" dirty="0" err="1"/>
              <a:t>lampje</a:t>
            </a:r>
            <a:r>
              <a:rPr lang="en-GB" sz="2800" dirty="0"/>
              <a:t> </a:t>
            </a:r>
            <a:r>
              <a:rPr lang="en-GB" sz="2800" dirty="0" err="1"/>
              <a:t>brandt</a:t>
            </a:r>
            <a:r>
              <a:rPr lang="en-GB" sz="2800" dirty="0"/>
              <a:t> het </a:t>
            </a:r>
            <a:r>
              <a:rPr lang="en-GB" sz="2800" dirty="0" err="1"/>
              <a:t>felst</a:t>
            </a:r>
            <a:r>
              <a:rPr lang="en-GB" sz="2800" dirty="0"/>
              <a:t>?</a:t>
            </a:r>
            <a:endParaRPr sz="2800" dirty="0"/>
          </a:p>
        </p:txBody>
      </p:sp>
      <p:pic>
        <p:nvPicPr>
          <p:cNvPr id="310" name="Google Shape;310;p22"/>
          <p:cNvPicPr preferRelativeResize="0"/>
          <p:nvPr/>
        </p:nvPicPr>
        <p:blipFill rotWithShape="1">
          <a:blip r:embed="rId3">
            <a:alphaModFix/>
          </a:blip>
          <a:srcRect/>
          <a:stretch/>
        </p:blipFill>
        <p:spPr>
          <a:xfrm>
            <a:off x="6827520" y="1821195"/>
            <a:ext cx="1995594" cy="3906867"/>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30" name="Google Shape;330;p23"/>
          <p:cNvPicPr preferRelativeResize="0"/>
          <p:nvPr/>
        </p:nvPicPr>
        <p:blipFill rotWithShape="1">
          <a:blip r:embed="rId3">
            <a:alphaModFix/>
          </a:blip>
          <a:srcRect/>
          <a:stretch/>
        </p:blipFill>
        <p:spPr>
          <a:xfrm>
            <a:off x="4572000" y="1658130"/>
            <a:ext cx="4254275" cy="4117774"/>
          </a:xfrm>
          <a:prstGeom prst="rect">
            <a:avLst/>
          </a:prstGeom>
          <a:noFill/>
          <a:ln w="19050" cap="flat" cmpd="sng">
            <a:solidFill>
              <a:srgbClr val="FFFFFF"/>
            </a:solidFill>
            <a:prstDash val="solid"/>
            <a:round/>
            <a:headEnd type="none" w="sm" len="sm"/>
            <a:tailEnd type="none" w="sm" len="sm"/>
          </a:ln>
        </p:spPr>
      </p:pic>
      <p:sp>
        <p:nvSpPr>
          <p:cNvPr id="315" name="Google Shape;315;p2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16" name="Google Shape;316;p2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17" name="Google Shape;317;p23"/>
          <p:cNvGrpSpPr/>
          <p:nvPr/>
        </p:nvGrpSpPr>
        <p:grpSpPr>
          <a:xfrm>
            <a:off x="793975" y="2421887"/>
            <a:ext cx="908700" cy="908700"/>
            <a:chOff x="947033" y="2362454"/>
            <a:chExt cx="908700" cy="908700"/>
          </a:xfrm>
        </p:grpSpPr>
        <p:sp>
          <p:nvSpPr>
            <p:cNvPr id="318" name="Google Shape;318;p2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19" name="Google Shape;319;p2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20" name="Google Shape;320;p23"/>
          <p:cNvGrpSpPr/>
          <p:nvPr/>
        </p:nvGrpSpPr>
        <p:grpSpPr>
          <a:xfrm>
            <a:off x="793974" y="3520553"/>
            <a:ext cx="908700" cy="908700"/>
            <a:chOff x="4665644" y="2362454"/>
            <a:chExt cx="908700" cy="908700"/>
          </a:xfrm>
        </p:grpSpPr>
        <p:sp>
          <p:nvSpPr>
            <p:cNvPr id="321" name="Google Shape;321;p2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22" name="Google Shape;322;p2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23" name="Google Shape;323;p23"/>
          <p:cNvGrpSpPr/>
          <p:nvPr/>
        </p:nvGrpSpPr>
        <p:grpSpPr>
          <a:xfrm>
            <a:off x="793973" y="4656539"/>
            <a:ext cx="908700" cy="908700"/>
            <a:chOff x="947033" y="4156948"/>
            <a:chExt cx="908700" cy="908700"/>
          </a:xfrm>
        </p:grpSpPr>
        <p:sp>
          <p:nvSpPr>
            <p:cNvPr id="324" name="Google Shape;324;p2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25" name="Google Shape;325;p2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sp>
        <p:nvSpPr>
          <p:cNvPr id="326" name="Google Shape;326;p23"/>
          <p:cNvSpPr/>
          <p:nvPr/>
        </p:nvSpPr>
        <p:spPr>
          <a:xfrm>
            <a:off x="1958099" y="2572205"/>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4 A</a:t>
            </a:r>
            <a:endParaRPr sz="2800" b="0" i="0" u="none" strike="noStrike" cap="none">
              <a:solidFill>
                <a:srgbClr val="000000"/>
              </a:solidFill>
              <a:latin typeface="Calibri"/>
              <a:ea typeface="Calibri"/>
              <a:cs typeface="Calibri"/>
              <a:sym typeface="Calibri"/>
            </a:endParaRPr>
          </a:p>
        </p:txBody>
      </p:sp>
      <p:sp>
        <p:nvSpPr>
          <p:cNvPr id="327" name="Google Shape;327;p23"/>
          <p:cNvSpPr/>
          <p:nvPr/>
        </p:nvSpPr>
        <p:spPr>
          <a:xfrm>
            <a:off x="1958098" y="3664928"/>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6 A</a:t>
            </a:r>
            <a:endParaRPr sz="2800" b="0" i="0" u="none" strike="noStrike" cap="none">
              <a:solidFill>
                <a:srgbClr val="000000"/>
              </a:solidFill>
              <a:latin typeface="Calibri"/>
              <a:ea typeface="Calibri"/>
              <a:cs typeface="Calibri"/>
              <a:sym typeface="Calibri"/>
            </a:endParaRPr>
          </a:p>
        </p:txBody>
      </p:sp>
      <p:sp>
        <p:nvSpPr>
          <p:cNvPr id="328" name="Google Shape;328;p23"/>
          <p:cNvSpPr/>
          <p:nvPr/>
        </p:nvSpPr>
        <p:spPr>
          <a:xfrm>
            <a:off x="1958101" y="480351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9 A</a:t>
            </a:r>
            <a:endParaRPr sz="2800" b="0" i="0" u="none" strike="noStrike" cap="none">
              <a:solidFill>
                <a:srgbClr val="000000"/>
              </a:solidFill>
              <a:latin typeface="Calibri"/>
              <a:ea typeface="Calibri"/>
              <a:cs typeface="Calibri"/>
              <a:sym typeface="Calibri"/>
            </a:endParaRPr>
          </a:p>
        </p:txBody>
      </p:sp>
      <p:sp>
        <p:nvSpPr>
          <p:cNvPr id="329" name="Google Shape;329;p23"/>
          <p:cNvSpPr txBox="1">
            <a:spLocks noGrp="1"/>
          </p:cNvSpPr>
          <p:nvPr>
            <p:ph type="title"/>
          </p:nvPr>
        </p:nvSpPr>
        <p:spPr>
          <a:xfrm>
            <a:off x="517050" y="196622"/>
            <a:ext cx="8109900" cy="1589412"/>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200"/>
              <a:buFont typeface="Calibri"/>
              <a:buNone/>
            </a:pPr>
            <a:r>
              <a:rPr lang="en-GB" sz="2400" dirty="0"/>
              <a:t>Je </a:t>
            </a:r>
            <a:r>
              <a:rPr lang="en-GB" sz="2400" dirty="0" err="1"/>
              <a:t>hebt</a:t>
            </a:r>
            <a:r>
              <a:rPr lang="en-GB" sz="2400" dirty="0"/>
              <a:t> 3 </a:t>
            </a:r>
            <a:r>
              <a:rPr lang="en-GB" sz="2400" dirty="0" err="1"/>
              <a:t>gelijke</a:t>
            </a:r>
            <a:r>
              <a:rPr lang="en-GB" sz="2400" dirty="0"/>
              <a:t> </a:t>
            </a:r>
            <a:r>
              <a:rPr lang="en-GB" sz="2400" dirty="0" err="1"/>
              <a:t>lampjes</a:t>
            </a:r>
            <a:r>
              <a:rPr lang="en-GB" sz="2400" dirty="0"/>
              <a:t>. Je </a:t>
            </a:r>
            <a:r>
              <a:rPr lang="en-GB" sz="2400" dirty="0" err="1"/>
              <a:t>schakelt</a:t>
            </a:r>
            <a:r>
              <a:rPr lang="en-GB" sz="2400" dirty="0"/>
              <a:t> </a:t>
            </a:r>
            <a:r>
              <a:rPr lang="en-GB" sz="2400" dirty="0" err="1"/>
              <a:t>eerst</a:t>
            </a:r>
            <a:r>
              <a:rPr lang="en-GB" sz="2400" dirty="0"/>
              <a:t> 2 </a:t>
            </a:r>
            <a:r>
              <a:rPr lang="en-GB" sz="2400" dirty="0" err="1"/>
              <a:t>lampjes</a:t>
            </a:r>
            <a:r>
              <a:rPr lang="en-GB" sz="2400" dirty="0"/>
              <a:t> parallel. </a:t>
            </a:r>
            <a:r>
              <a:rPr lang="en-GB" sz="2400" dirty="0" err="1"/>
              <a:t>Zie</a:t>
            </a:r>
            <a:r>
              <a:rPr lang="en-GB" sz="2400" dirty="0"/>
              <a:t> </a:t>
            </a:r>
            <a:r>
              <a:rPr lang="en-GB" sz="2400" dirty="0" err="1"/>
              <a:t>afbeelding</a:t>
            </a:r>
            <a:r>
              <a:rPr lang="en-GB" sz="2400" dirty="0"/>
              <a:t>. De </a:t>
            </a:r>
            <a:r>
              <a:rPr lang="en-GB" sz="2400" dirty="0" err="1"/>
              <a:t>ampèremeter</a:t>
            </a:r>
            <a:r>
              <a:rPr lang="en-GB" sz="2400" dirty="0"/>
              <a:t> </a:t>
            </a:r>
            <a:r>
              <a:rPr lang="en-GB" sz="2400" dirty="0" err="1"/>
              <a:t>uit</a:t>
            </a:r>
            <a:r>
              <a:rPr lang="en-GB" sz="2400" dirty="0"/>
              <a:t> de </a:t>
            </a:r>
            <a:r>
              <a:rPr lang="en-GB" sz="2400" dirty="0" err="1"/>
              <a:t>afbeelding</a:t>
            </a:r>
            <a:r>
              <a:rPr lang="en-GB" sz="2400" dirty="0"/>
              <a:t> </a:t>
            </a:r>
            <a:r>
              <a:rPr lang="en-GB" sz="2400" dirty="0" err="1"/>
              <a:t>geeft</a:t>
            </a:r>
            <a:r>
              <a:rPr lang="en-GB" sz="2400" dirty="0"/>
              <a:t> 6 A </a:t>
            </a:r>
            <a:r>
              <a:rPr lang="en-GB" sz="2400" dirty="0" err="1"/>
              <a:t>aan.Je</a:t>
            </a:r>
            <a:r>
              <a:rPr lang="en-GB" sz="2400" dirty="0"/>
              <a:t> sluit </a:t>
            </a:r>
            <a:r>
              <a:rPr lang="en-GB" sz="2400" dirty="0" err="1"/>
              <a:t>vervolgens</a:t>
            </a:r>
            <a:r>
              <a:rPr lang="en-GB" sz="2400" dirty="0"/>
              <a:t> het </a:t>
            </a:r>
            <a:r>
              <a:rPr lang="en-GB" sz="2400" dirty="0" err="1"/>
              <a:t>derde</a:t>
            </a:r>
            <a:r>
              <a:rPr lang="en-GB" sz="2400" dirty="0"/>
              <a:t> </a:t>
            </a:r>
            <a:r>
              <a:rPr lang="en-GB" sz="2400" dirty="0" err="1"/>
              <a:t>lampje</a:t>
            </a:r>
            <a:r>
              <a:rPr lang="en-GB" sz="2400" dirty="0"/>
              <a:t> parallel </a:t>
            </a:r>
            <a:r>
              <a:rPr lang="en-GB" sz="2400" dirty="0" err="1"/>
              <a:t>aan</a:t>
            </a:r>
            <a:r>
              <a:rPr lang="en-GB" sz="2400" dirty="0"/>
              <a:t>.</a:t>
            </a:r>
            <a:br>
              <a:rPr lang="en-GB" sz="2400" dirty="0"/>
            </a:br>
            <a:r>
              <a:rPr lang="en-GB" sz="2400" dirty="0"/>
              <a:t>Wat </a:t>
            </a:r>
            <a:r>
              <a:rPr lang="en-GB" sz="2400" dirty="0" err="1"/>
              <a:t>geeft</a:t>
            </a:r>
            <a:r>
              <a:rPr lang="en-GB" sz="2400" dirty="0"/>
              <a:t> de </a:t>
            </a:r>
            <a:r>
              <a:rPr lang="en-GB" sz="2400" dirty="0" err="1"/>
              <a:t>ampèremeter</a:t>
            </a:r>
            <a:r>
              <a:rPr lang="en-GB" sz="2400" dirty="0"/>
              <a:t> nu </a:t>
            </a:r>
            <a:r>
              <a:rPr lang="en-GB" sz="2400" dirty="0" err="1"/>
              <a:t>aan</a:t>
            </a:r>
            <a:r>
              <a:rPr lang="en-GB" sz="2400" dirty="0"/>
              <a:t>? </a:t>
            </a:r>
            <a:endParaRP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9"/>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61" name="Google Shape;461;p29"/>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462" name="Google Shape;462;p29"/>
          <p:cNvGrpSpPr/>
          <p:nvPr/>
        </p:nvGrpSpPr>
        <p:grpSpPr>
          <a:xfrm>
            <a:off x="806913" y="1821195"/>
            <a:ext cx="908700" cy="908700"/>
            <a:chOff x="947033" y="2362454"/>
            <a:chExt cx="908700" cy="908700"/>
          </a:xfrm>
        </p:grpSpPr>
        <p:sp>
          <p:nvSpPr>
            <p:cNvPr id="463" name="Google Shape;463;p29"/>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4" name="Google Shape;464;p29"/>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465" name="Google Shape;465;p29"/>
          <p:cNvGrpSpPr/>
          <p:nvPr/>
        </p:nvGrpSpPr>
        <p:grpSpPr>
          <a:xfrm>
            <a:off x="806912" y="2919861"/>
            <a:ext cx="908700" cy="908700"/>
            <a:chOff x="4665644" y="2362454"/>
            <a:chExt cx="908700" cy="908700"/>
          </a:xfrm>
        </p:grpSpPr>
        <p:sp>
          <p:nvSpPr>
            <p:cNvPr id="466" name="Google Shape;466;p29"/>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67" name="Google Shape;467;p29"/>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468" name="Google Shape;468;p29"/>
          <p:cNvGrpSpPr/>
          <p:nvPr/>
        </p:nvGrpSpPr>
        <p:grpSpPr>
          <a:xfrm>
            <a:off x="806911" y="4055847"/>
            <a:ext cx="908700" cy="908700"/>
            <a:chOff x="947033" y="4156948"/>
            <a:chExt cx="908700" cy="908700"/>
          </a:xfrm>
        </p:grpSpPr>
        <p:sp>
          <p:nvSpPr>
            <p:cNvPr id="469" name="Google Shape;469;p29"/>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70" name="Google Shape;470;p29"/>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471" name="Google Shape;471;p29"/>
          <p:cNvGrpSpPr/>
          <p:nvPr/>
        </p:nvGrpSpPr>
        <p:grpSpPr>
          <a:xfrm>
            <a:off x="806911" y="5154513"/>
            <a:ext cx="908700" cy="908700"/>
            <a:chOff x="4665644" y="4148177"/>
            <a:chExt cx="908700" cy="908700"/>
          </a:xfrm>
        </p:grpSpPr>
        <p:sp>
          <p:nvSpPr>
            <p:cNvPr id="472" name="Google Shape;472;p29"/>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73" name="Google Shape;473;p29"/>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474" name="Google Shape;474;p29"/>
          <p:cNvSpPr/>
          <p:nvPr/>
        </p:nvSpPr>
        <p:spPr>
          <a:xfrm>
            <a:off x="1958101" y="1980919"/>
            <a:ext cx="223063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2 A</a:t>
            </a:r>
            <a:endParaRPr sz="2800" b="0" i="0" u="none" strike="noStrike" cap="none">
              <a:solidFill>
                <a:srgbClr val="000000"/>
              </a:solidFill>
              <a:latin typeface="Calibri"/>
              <a:ea typeface="Calibri"/>
              <a:cs typeface="Calibri"/>
              <a:sym typeface="Calibri"/>
            </a:endParaRPr>
          </a:p>
        </p:txBody>
      </p:sp>
      <p:sp>
        <p:nvSpPr>
          <p:cNvPr id="475" name="Google Shape;475;p29"/>
          <p:cNvSpPr/>
          <p:nvPr/>
        </p:nvSpPr>
        <p:spPr>
          <a:xfrm>
            <a:off x="1958101" y="3035987"/>
            <a:ext cx="2230637"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3 A</a:t>
            </a:r>
            <a:endParaRPr sz="2800" b="0" i="0" u="none" strike="noStrike" cap="none">
              <a:solidFill>
                <a:srgbClr val="000000"/>
              </a:solidFill>
              <a:latin typeface="Calibri"/>
              <a:ea typeface="Calibri"/>
              <a:cs typeface="Calibri"/>
              <a:sym typeface="Calibri"/>
            </a:endParaRPr>
          </a:p>
        </p:txBody>
      </p:sp>
      <p:sp>
        <p:nvSpPr>
          <p:cNvPr id="476" name="Google Shape;476;p29"/>
          <p:cNvSpPr/>
          <p:nvPr/>
        </p:nvSpPr>
        <p:spPr>
          <a:xfrm>
            <a:off x="1958100" y="4181547"/>
            <a:ext cx="2230638"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6 A</a:t>
            </a:r>
            <a:endParaRPr sz="2800" b="0" i="0" u="none" strike="noStrike" cap="none">
              <a:solidFill>
                <a:srgbClr val="000000"/>
              </a:solidFill>
              <a:latin typeface="Calibri"/>
              <a:ea typeface="Calibri"/>
              <a:cs typeface="Calibri"/>
              <a:sym typeface="Calibri"/>
            </a:endParaRPr>
          </a:p>
        </p:txBody>
      </p:sp>
      <p:sp>
        <p:nvSpPr>
          <p:cNvPr id="477" name="Google Shape;477;p29"/>
          <p:cNvSpPr/>
          <p:nvPr/>
        </p:nvSpPr>
        <p:spPr>
          <a:xfrm>
            <a:off x="1958099" y="5314284"/>
            <a:ext cx="2230639"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9 A</a:t>
            </a:r>
            <a:endParaRPr sz="2800" b="0" i="0" u="none" strike="noStrike" cap="none">
              <a:solidFill>
                <a:srgbClr val="000000"/>
              </a:solidFill>
              <a:latin typeface="Calibri"/>
              <a:ea typeface="Calibri"/>
              <a:cs typeface="Calibri"/>
              <a:sym typeface="Calibri"/>
            </a:endParaRPr>
          </a:p>
        </p:txBody>
      </p:sp>
      <p:sp>
        <p:nvSpPr>
          <p:cNvPr id="478" name="Google Shape;478;p29"/>
          <p:cNvSpPr txBox="1">
            <a:spLocks noGrp="1"/>
          </p:cNvSpPr>
          <p:nvPr>
            <p:ph type="title"/>
          </p:nvPr>
        </p:nvSpPr>
        <p:spPr>
          <a:xfrm>
            <a:off x="729419" y="396260"/>
            <a:ext cx="8109900" cy="1041122"/>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a:t>Je sluit 3 dezelfde lampjes op de volgende manier aan. Wat geeft ampèremeter A3 aan</a:t>
            </a:r>
            <a:endParaRPr/>
          </a:p>
        </p:txBody>
      </p:sp>
      <p:pic>
        <p:nvPicPr>
          <p:cNvPr id="479" name="Google Shape;479;p29"/>
          <p:cNvPicPr preferRelativeResize="0"/>
          <p:nvPr/>
        </p:nvPicPr>
        <p:blipFill rotWithShape="1">
          <a:blip r:embed="rId3">
            <a:alphaModFix/>
          </a:blip>
          <a:srcRect/>
          <a:stretch/>
        </p:blipFill>
        <p:spPr>
          <a:xfrm>
            <a:off x="4431226" y="1496234"/>
            <a:ext cx="3300483" cy="4554966"/>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7"/>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13" name="Google Shape;413;p27"/>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414" name="Google Shape;414;p27"/>
          <p:cNvGrpSpPr/>
          <p:nvPr/>
        </p:nvGrpSpPr>
        <p:grpSpPr>
          <a:xfrm>
            <a:off x="806913" y="1821195"/>
            <a:ext cx="908700" cy="908700"/>
            <a:chOff x="947033" y="2362454"/>
            <a:chExt cx="908700" cy="908700"/>
          </a:xfrm>
        </p:grpSpPr>
        <p:sp>
          <p:nvSpPr>
            <p:cNvPr id="415" name="Google Shape;415;p27"/>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16" name="Google Shape;416;p27"/>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417" name="Google Shape;417;p27"/>
          <p:cNvGrpSpPr/>
          <p:nvPr/>
        </p:nvGrpSpPr>
        <p:grpSpPr>
          <a:xfrm>
            <a:off x="806912" y="2919861"/>
            <a:ext cx="908700" cy="908700"/>
            <a:chOff x="4665644" y="2362454"/>
            <a:chExt cx="908700" cy="908700"/>
          </a:xfrm>
        </p:grpSpPr>
        <p:sp>
          <p:nvSpPr>
            <p:cNvPr id="418" name="Google Shape;418;p27"/>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19" name="Google Shape;419;p27"/>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420" name="Google Shape;420;p27"/>
          <p:cNvGrpSpPr/>
          <p:nvPr/>
        </p:nvGrpSpPr>
        <p:grpSpPr>
          <a:xfrm>
            <a:off x="806911" y="4055847"/>
            <a:ext cx="908700" cy="908700"/>
            <a:chOff x="947033" y="4156948"/>
            <a:chExt cx="908700" cy="908700"/>
          </a:xfrm>
        </p:grpSpPr>
        <p:sp>
          <p:nvSpPr>
            <p:cNvPr id="421" name="Google Shape;421;p27"/>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22" name="Google Shape;422;p27"/>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423" name="Google Shape;423;p27"/>
          <p:cNvGrpSpPr/>
          <p:nvPr/>
        </p:nvGrpSpPr>
        <p:grpSpPr>
          <a:xfrm>
            <a:off x="806911" y="5154513"/>
            <a:ext cx="908700" cy="908700"/>
            <a:chOff x="4665644" y="4148177"/>
            <a:chExt cx="908700" cy="908700"/>
          </a:xfrm>
        </p:grpSpPr>
        <p:sp>
          <p:nvSpPr>
            <p:cNvPr id="424" name="Google Shape;424;p27"/>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25" name="Google Shape;425;p27"/>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426" name="Google Shape;426;p27"/>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400" b="0" i="0" u="none" strike="noStrike" cap="none">
                <a:solidFill>
                  <a:srgbClr val="000000"/>
                </a:solidFill>
                <a:latin typeface="Calibri"/>
                <a:ea typeface="Calibri"/>
                <a:cs typeface="Calibri"/>
                <a:sym typeface="Calibri"/>
              </a:rPr>
              <a:t>L1 en L2 branden even fel</a:t>
            </a:r>
            <a:endParaRPr sz="2400" b="0" i="0" u="none" strike="noStrike" cap="none">
              <a:solidFill>
                <a:srgbClr val="000000"/>
              </a:solidFill>
              <a:latin typeface="Calibri"/>
              <a:ea typeface="Calibri"/>
              <a:cs typeface="Calibri"/>
              <a:sym typeface="Calibri"/>
            </a:endParaRPr>
          </a:p>
        </p:txBody>
      </p:sp>
      <p:sp>
        <p:nvSpPr>
          <p:cNvPr id="427" name="Google Shape;427;p27"/>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400" b="0" i="0" u="none" strike="noStrike" cap="none">
                <a:solidFill>
                  <a:srgbClr val="000000"/>
                </a:solidFill>
                <a:latin typeface="Calibri"/>
                <a:ea typeface="Calibri"/>
                <a:cs typeface="Calibri"/>
                <a:sym typeface="Calibri"/>
              </a:rPr>
              <a:t>L1 en L2 branden niet</a:t>
            </a:r>
            <a:endParaRPr sz="2400" b="0" i="0" u="none" strike="noStrike" cap="none">
              <a:solidFill>
                <a:srgbClr val="000000"/>
              </a:solidFill>
              <a:latin typeface="Calibri"/>
              <a:ea typeface="Calibri"/>
              <a:cs typeface="Calibri"/>
              <a:sym typeface="Calibri"/>
            </a:endParaRPr>
          </a:p>
        </p:txBody>
      </p:sp>
      <p:sp>
        <p:nvSpPr>
          <p:cNvPr id="428" name="Google Shape;428;p27"/>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400" b="0" i="0" u="none" strike="noStrike" cap="none">
                <a:solidFill>
                  <a:srgbClr val="000000"/>
                </a:solidFill>
                <a:latin typeface="Calibri"/>
                <a:ea typeface="Calibri"/>
                <a:cs typeface="Calibri"/>
                <a:sym typeface="Calibri"/>
              </a:rPr>
              <a:t>L1 brandt feller</a:t>
            </a:r>
            <a:endParaRPr sz="2400" b="0" i="0" u="none" strike="noStrike" cap="none">
              <a:solidFill>
                <a:srgbClr val="000000"/>
              </a:solidFill>
              <a:latin typeface="Calibri"/>
              <a:ea typeface="Calibri"/>
              <a:cs typeface="Calibri"/>
              <a:sym typeface="Calibri"/>
            </a:endParaRPr>
          </a:p>
        </p:txBody>
      </p:sp>
      <p:sp>
        <p:nvSpPr>
          <p:cNvPr id="429" name="Google Shape;429;p27"/>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400" b="0" i="0" u="none" strike="noStrike" cap="none">
                <a:solidFill>
                  <a:srgbClr val="000000"/>
                </a:solidFill>
                <a:latin typeface="Calibri"/>
                <a:ea typeface="Calibri"/>
                <a:cs typeface="Calibri"/>
                <a:sym typeface="Calibri"/>
              </a:rPr>
              <a:t>L2 brandt feller</a:t>
            </a:r>
            <a:endParaRPr sz="2400" b="0" i="0" u="none" strike="noStrike" cap="none">
              <a:solidFill>
                <a:srgbClr val="000000"/>
              </a:solidFill>
              <a:latin typeface="Calibri"/>
              <a:ea typeface="Calibri"/>
              <a:cs typeface="Calibri"/>
              <a:sym typeface="Calibri"/>
            </a:endParaRPr>
          </a:p>
        </p:txBody>
      </p:sp>
      <p:sp>
        <p:nvSpPr>
          <p:cNvPr id="430" name="Google Shape;430;p27"/>
          <p:cNvSpPr txBox="1">
            <a:spLocks noGrp="1"/>
          </p:cNvSpPr>
          <p:nvPr>
            <p:ph type="title"/>
          </p:nvPr>
        </p:nvSpPr>
        <p:spPr>
          <a:xfrm>
            <a:off x="517050" y="246080"/>
            <a:ext cx="8109900" cy="1268971"/>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400"/>
              <a:buFont typeface="Calibri"/>
              <a:buNone/>
            </a:pPr>
            <a:r>
              <a:rPr lang="en-GB" sz="2400"/>
              <a:t>Bekijk de volgende schakelingen. Beide schakelingen hebben dezelfde soort spanningsbron en weerstanden R1,R2,R3 zijn gelijk in beide schakelingen. Welke uitspraak is waar?</a:t>
            </a:r>
            <a:endParaRPr sz="2400"/>
          </a:p>
        </p:txBody>
      </p:sp>
      <p:pic>
        <p:nvPicPr>
          <p:cNvPr id="431" name="Google Shape;431;p27"/>
          <p:cNvPicPr preferRelativeResize="0"/>
          <p:nvPr/>
        </p:nvPicPr>
        <p:blipFill rotWithShape="1">
          <a:blip r:embed="rId3">
            <a:alphaModFix/>
          </a:blip>
          <a:srcRect/>
          <a:stretch/>
        </p:blipFill>
        <p:spPr>
          <a:xfrm>
            <a:off x="5185609" y="2457665"/>
            <a:ext cx="3590217" cy="3352731"/>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34" name="Google Shape;234;p19"/>
          <p:cNvPicPr preferRelativeResize="0"/>
          <p:nvPr/>
        </p:nvPicPr>
        <p:blipFill rotWithShape="1">
          <a:blip r:embed="rId3">
            <a:alphaModFix/>
          </a:blip>
          <a:srcRect/>
          <a:stretch/>
        </p:blipFill>
        <p:spPr>
          <a:xfrm>
            <a:off x="4578849" y="1031767"/>
            <a:ext cx="4349486" cy="3229818"/>
          </a:xfrm>
          <a:prstGeom prst="rect">
            <a:avLst/>
          </a:prstGeom>
          <a:noFill/>
          <a:ln w="19050" cap="flat" cmpd="sng">
            <a:solidFill>
              <a:srgbClr val="FFFFFF"/>
            </a:solidFill>
            <a:prstDash val="solid"/>
            <a:round/>
            <a:headEnd type="none" w="sm" len="sm"/>
            <a:tailEnd type="none" w="sm" len="sm"/>
          </a:ln>
        </p:spPr>
      </p:pic>
      <p:sp>
        <p:nvSpPr>
          <p:cNvPr id="211" name="Google Shape;211;p19"/>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12" name="Google Shape;212;p19"/>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sp>
        <p:nvSpPr>
          <p:cNvPr id="213" name="Google Shape;213;p19"/>
          <p:cNvSpPr txBox="1">
            <a:spLocks noGrp="1"/>
          </p:cNvSpPr>
          <p:nvPr>
            <p:ph type="title"/>
          </p:nvPr>
        </p:nvSpPr>
        <p:spPr>
          <a:xfrm>
            <a:off x="622617" y="138957"/>
            <a:ext cx="8109782" cy="119973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1212"/>
              </a:lnSpc>
              <a:spcBef>
                <a:spcPts val="0"/>
              </a:spcBef>
              <a:spcAft>
                <a:spcPts val="0"/>
              </a:spcAft>
              <a:buClr>
                <a:schemeClr val="dk1"/>
              </a:buClr>
              <a:buSzPct val="114695"/>
              <a:buFont typeface="Calibri"/>
              <a:buNone/>
            </a:pPr>
            <a:r>
              <a:rPr lang="en-GB" sz="3100" dirty="0"/>
              <a:t>Alle </a:t>
            </a:r>
            <a:r>
              <a:rPr lang="en-GB" sz="3100" dirty="0" err="1"/>
              <a:t>lampjes</a:t>
            </a:r>
            <a:r>
              <a:rPr lang="en-GB" sz="3100" dirty="0"/>
              <a:t> in </a:t>
            </a:r>
            <a:r>
              <a:rPr lang="en-GB" sz="3100" dirty="0" err="1"/>
              <a:t>onderstaande</a:t>
            </a:r>
            <a:r>
              <a:rPr lang="en-GB" sz="3100" dirty="0"/>
              <a:t> </a:t>
            </a:r>
            <a:r>
              <a:rPr lang="en-GB" sz="3100" dirty="0" err="1"/>
              <a:t>schakeling</a:t>
            </a:r>
            <a:r>
              <a:rPr lang="en-GB" sz="3100" dirty="0"/>
              <a:t> </a:t>
            </a:r>
            <a:r>
              <a:rPr lang="en-GB" sz="3100" dirty="0" err="1"/>
              <a:t>zijn</a:t>
            </a:r>
            <a:r>
              <a:rPr lang="en-GB" sz="3100" dirty="0"/>
              <a:t> </a:t>
            </a:r>
            <a:r>
              <a:rPr lang="en-GB" sz="3100" dirty="0" err="1"/>
              <a:t>identiek</a:t>
            </a:r>
            <a:r>
              <a:rPr lang="en-GB" sz="3100" dirty="0"/>
              <a:t>. Hoe </a:t>
            </a:r>
            <a:r>
              <a:rPr lang="en-GB" sz="3100" dirty="0" err="1"/>
              <a:t>groot</a:t>
            </a:r>
            <a:r>
              <a:rPr lang="en-GB" sz="3100" dirty="0"/>
              <a:t> is de spanning over </a:t>
            </a:r>
            <a:r>
              <a:rPr lang="en-GB" sz="3100" dirty="0" err="1"/>
              <a:t>lampje</a:t>
            </a:r>
            <a:r>
              <a:rPr lang="en-GB" sz="3100" dirty="0"/>
              <a:t> 1?</a:t>
            </a:r>
            <a:br>
              <a:rPr lang="en-GB" dirty="0"/>
            </a:br>
            <a:br>
              <a:rPr lang="en-GB" dirty="0"/>
            </a:br>
            <a:br>
              <a:rPr lang="en-GB" dirty="0"/>
            </a:br>
            <a:endParaRPr dirty="0"/>
          </a:p>
        </p:txBody>
      </p:sp>
      <p:grpSp>
        <p:nvGrpSpPr>
          <p:cNvPr id="214" name="Google Shape;214;p19"/>
          <p:cNvGrpSpPr/>
          <p:nvPr/>
        </p:nvGrpSpPr>
        <p:grpSpPr>
          <a:xfrm>
            <a:off x="622617" y="3107521"/>
            <a:ext cx="908647" cy="908646"/>
            <a:chOff x="947033" y="2362454"/>
            <a:chExt cx="908647" cy="908646"/>
          </a:xfrm>
        </p:grpSpPr>
        <p:sp>
          <p:nvSpPr>
            <p:cNvPr id="215" name="Google Shape;215;p19"/>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6" name="Google Shape;216;p19"/>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17" name="Google Shape;217;p19"/>
          <p:cNvGrpSpPr/>
          <p:nvPr/>
        </p:nvGrpSpPr>
        <p:grpSpPr>
          <a:xfrm>
            <a:off x="3232676" y="3147679"/>
            <a:ext cx="908647" cy="908646"/>
            <a:chOff x="4665644" y="2362454"/>
            <a:chExt cx="908647" cy="908646"/>
          </a:xfrm>
        </p:grpSpPr>
        <p:sp>
          <p:nvSpPr>
            <p:cNvPr id="218" name="Google Shape;218;p19"/>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19" name="Google Shape;219;p19"/>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20" name="Google Shape;220;p19"/>
          <p:cNvGrpSpPr/>
          <p:nvPr/>
        </p:nvGrpSpPr>
        <p:grpSpPr>
          <a:xfrm>
            <a:off x="622617" y="4902015"/>
            <a:ext cx="908647" cy="908646"/>
            <a:chOff x="947033" y="4156948"/>
            <a:chExt cx="908647" cy="908646"/>
          </a:xfrm>
        </p:grpSpPr>
        <p:sp>
          <p:nvSpPr>
            <p:cNvPr id="221" name="Google Shape;221;p19"/>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2" name="Google Shape;222;p19"/>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23" name="Google Shape;223;p19"/>
          <p:cNvGrpSpPr/>
          <p:nvPr/>
        </p:nvGrpSpPr>
        <p:grpSpPr>
          <a:xfrm>
            <a:off x="3232850" y="4917587"/>
            <a:ext cx="908647" cy="908646"/>
            <a:chOff x="4665644" y="4148177"/>
            <a:chExt cx="908647" cy="908646"/>
          </a:xfrm>
        </p:grpSpPr>
        <p:sp>
          <p:nvSpPr>
            <p:cNvPr id="224" name="Google Shape;224;p19"/>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25" name="Google Shape;225;p19"/>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26" name="Google Shape;226;p19"/>
          <p:cNvSpPr/>
          <p:nvPr/>
        </p:nvSpPr>
        <p:spPr>
          <a:xfrm>
            <a:off x="1816564" y="3281621"/>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3 V</a:t>
            </a:r>
            <a:endParaRPr sz="1400" b="0" i="0" u="none" strike="noStrike" cap="none">
              <a:solidFill>
                <a:srgbClr val="000000"/>
              </a:solidFill>
              <a:latin typeface="Arial"/>
              <a:ea typeface="Arial"/>
              <a:cs typeface="Arial"/>
              <a:sym typeface="Arial"/>
            </a:endParaRPr>
          </a:p>
        </p:txBody>
      </p:sp>
      <p:sp>
        <p:nvSpPr>
          <p:cNvPr id="227" name="Google Shape;227;p19"/>
          <p:cNvSpPr/>
          <p:nvPr/>
        </p:nvSpPr>
        <p:spPr>
          <a:xfrm>
            <a:off x="4372629" y="3326681"/>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4 V</a:t>
            </a:r>
            <a:endParaRPr sz="2800" b="0" i="0" u="none" strike="noStrike" cap="none">
              <a:solidFill>
                <a:srgbClr val="000000"/>
              </a:solidFill>
              <a:latin typeface="Calibri"/>
              <a:ea typeface="Calibri"/>
              <a:cs typeface="Calibri"/>
              <a:sym typeface="Calibri"/>
            </a:endParaRPr>
          </a:p>
        </p:txBody>
      </p:sp>
      <p:sp>
        <p:nvSpPr>
          <p:cNvPr id="228" name="Google Shape;228;p19"/>
          <p:cNvSpPr/>
          <p:nvPr/>
        </p:nvSpPr>
        <p:spPr>
          <a:xfrm>
            <a:off x="1816564" y="5089108"/>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6 V</a:t>
            </a:r>
            <a:endParaRPr sz="2800" b="0" i="0" u="none" strike="noStrike" cap="none">
              <a:solidFill>
                <a:srgbClr val="000000"/>
              </a:solidFill>
              <a:latin typeface="Calibri"/>
              <a:ea typeface="Calibri"/>
              <a:cs typeface="Calibri"/>
              <a:sym typeface="Calibri"/>
            </a:endParaRPr>
          </a:p>
        </p:txBody>
      </p:sp>
      <p:sp>
        <p:nvSpPr>
          <p:cNvPr id="229" name="Google Shape;229;p19"/>
          <p:cNvSpPr/>
          <p:nvPr/>
        </p:nvSpPr>
        <p:spPr>
          <a:xfrm>
            <a:off x="4372629" y="5089108"/>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8 V</a:t>
            </a:r>
            <a:endParaRPr sz="2800" b="0" i="0" u="none" strike="noStrike" cap="none">
              <a:solidFill>
                <a:srgbClr val="000000"/>
              </a:solidFill>
              <a:latin typeface="Calibri"/>
              <a:ea typeface="Calibri"/>
              <a:cs typeface="Calibri"/>
              <a:sym typeface="Calibri"/>
            </a:endParaRPr>
          </a:p>
        </p:txBody>
      </p:sp>
      <p:grpSp>
        <p:nvGrpSpPr>
          <p:cNvPr id="230" name="Google Shape;230;p19"/>
          <p:cNvGrpSpPr/>
          <p:nvPr/>
        </p:nvGrpSpPr>
        <p:grpSpPr>
          <a:xfrm>
            <a:off x="5843083" y="4917587"/>
            <a:ext cx="908647" cy="908646"/>
            <a:chOff x="4665644" y="2362454"/>
            <a:chExt cx="908647" cy="908646"/>
          </a:xfrm>
        </p:grpSpPr>
        <p:sp>
          <p:nvSpPr>
            <p:cNvPr id="231" name="Google Shape;231;p19"/>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32" name="Google Shape;232;p19"/>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sp>
        <p:nvSpPr>
          <p:cNvPr id="233" name="Google Shape;233;p19"/>
          <p:cNvSpPr/>
          <p:nvPr/>
        </p:nvSpPr>
        <p:spPr>
          <a:xfrm>
            <a:off x="6981194" y="5060268"/>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12 V</a:t>
            </a: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0"/>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485" name="Google Shape;485;p3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486" name="Google Shape;486;p30"/>
          <p:cNvGrpSpPr/>
          <p:nvPr/>
        </p:nvGrpSpPr>
        <p:grpSpPr>
          <a:xfrm>
            <a:off x="806913" y="1821195"/>
            <a:ext cx="908700" cy="908700"/>
            <a:chOff x="947033" y="2362454"/>
            <a:chExt cx="908700" cy="908700"/>
          </a:xfrm>
        </p:grpSpPr>
        <p:sp>
          <p:nvSpPr>
            <p:cNvPr id="487" name="Google Shape;487;p30"/>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88" name="Google Shape;488;p30"/>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489" name="Google Shape;489;p30"/>
          <p:cNvGrpSpPr/>
          <p:nvPr/>
        </p:nvGrpSpPr>
        <p:grpSpPr>
          <a:xfrm>
            <a:off x="806912" y="2919861"/>
            <a:ext cx="908700" cy="908700"/>
            <a:chOff x="4665644" y="2362454"/>
            <a:chExt cx="908700" cy="908700"/>
          </a:xfrm>
        </p:grpSpPr>
        <p:sp>
          <p:nvSpPr>
            <p:cNvPr id="490" name="Google Shape;490;p30"/>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91" name="Google Shape;491;p30"/>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492" name="Google Shape;492;p30"/>
          <p:cNvGrpSpPr/>
          <p:nvPr/>
        </p:nvGrpSpPr>
        <p:grpSpPr>
          <a:xfrm>
            <a:off x="806911" y="4055847"/>
            <a:ext cx="908700" cy="908700"/>
            <a:chOff x="947033" y="4156948"/>
            <a:chExt cx="908700" cy="908700"/>
          </a:xfrm>
        </p:grpSpPr>
        <p:sp>
          <p:nvSpPr>
            <p:cNvPr id="493" name="Google Shape;493;p30"/>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94" name="Google Shape;494;p30"/>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495" name="Google Shape;495;p30"/>
          <p:cNvGrpSpPr/>
          <p:nvPr/>
        </p:nvGrpSpPr>
        <p:grpSpPr>
          <a:xfrm>
            <a:off x="806911" y="5154513"/>
            <a:ext cx="908700" cy="908700"/>
            <a:chOff x="4665644" y="4148177"/>
            <a:chExt cx="908700" cy="908700"/>
          </a:xfrm>
        </p:grpSpPr>
        <p:sp>
          <p:nvSpPr>
            <p:cNvPr id="496" name="Google Shape;496;p30"/>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97" name="Google Shape;497;p30"/>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498" name="Google Shape;498;p30"/>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De spanning</a:t>
            </a:r>
            <a:endParaRPr sz="2800" b="0" i="0" u="none" strike="noStrike" cap="none">
              <a:solidFill>
                <a:srgbClr val="000000"/>
              </a:solidFill>
              <a:latin typeface="Calibri"/>
              <a:ea typeface="Calibri"/>
              <a:cs typeface="Calibri"/>
              <a:sym typeface="Calibri"/>
            </a:endParaRPr>
          </a:p>
        </p:txBody>
      </p:sp>
      <p:sp>
        <p:nvSpPr>
          <p:cNvPr id="499" name="Google Shape;499;p30"/>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vermogen</a:t>
            </a:r>
            <a:endParaRPr sz="2800" b="0" i="0" u="none" strike="noStrike" cap="none">
              <a:solidFill>
                <a:srgbClr val="000000"/>
              </a:solidFill>
              <a:latin typeface="Calibri"/>
              <a:ea typeface="Calibri"/>
              <a:cs typeface="Calibri"/>
              <a:sym typeface="Calibri"/>
            </a:endParaRPr>
          </a:p>
        </p:txBody>
      </p:sp>
      <p:sp>
        <p:nvSpPr>
          <p:cNvPr id="500" name="Google Shape;500;p30"/>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De spanning en het vermogen</a:t>
            </a:r>
            <a:endParaRPr sz="2800" b="0" i="0" u="none" strike="noStrike" cap="none">
              <a:solidFill>
                <a:srgbClr val="000000"/>
              </a:solidFill>
              <a:latin typeface="Calibri"/>
              <a:ea typeface="Calibri"/>
              <a:cs typeface="Calibri"/>
              <a:sym typeface="Calibri"/>
            </a:endParaRPr>
          </a:p>
        </p:txBody>
      </p:sp>
      <p:sp>
        <p:nvSpPr>
          <p:cNvPr id="501" name="Google Shape;501;p30"/>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De spanning noch het vermogen</a:t>
            </a:r>
            <a:endParaRPr sz="2800" b="0" i="0" u="none" strike="noStrike" cap="none">
              <a:solidFill>
                <a:srgbClr val="000000"/>
              </a:solidFill>
              <a:latin typeface="Calibri"/>
              <a:ea typeface="Calibri"/>
              <a:cs typeface="Calibri"/>
              <a:sym typeface="Calibri"/>
            </a:endParaRPr>
          </a:p>
        </p:txBody>
      </p:sp>
      <p:sp>
        <p:nvSpPr>
          <p:cNvPr id="502" name="Google Shape;502;p30"/>
          <p:cNvSpPr txBox="1">
            <a:spLocks noGrp="1"/>
          </p:cNvSpPr>
          <p:nvPr>
            <p:ph type="title"/>
          </p:nvPr>
        </p:nvSpPr>
        <p:spPr>
          <a:xfrm>
            <a:off x="729419" y="396259"/>
            <a:ext cx="8109900" cy="10088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a:t>Een transformator in een elektrische schakeling kan …..  omhoog transformeren.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6"/>
          <p:cNvSpPr txBox="1"/>
          <p:nvPr/>
        </p:nvSpPr>
        <p:spPr>
          <a:xfrm>
            <a:off x="5685183" y="6407433"/>
            <a:ext cx="3458817"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50" b="0" i="0" u="none" strike="noStrike" cap="none">
                <a:solidFill>
                  <a:srgbClr val="FFFFFF"/>
                </a:solidFill>
                <a:latin typeface="Tahoma"/>
                <a:ea typeface="Tahoma"/>
                <a:cs typeface="Tahoma"/>
                <a:sym typeface="Tahoma"/>
              </a:rPr>
              <a:t>www.nvon.nl/diagnostischevragen        © 2022 NVON </a:t>
            </a:r>
            <a:endParaRPr/>
          </a:p>
        </p:txBody>
      </p:sp>
      <p:sp>
        <p:nvSpPr>
          <p:cNvPr id="625" name="Google Shape;625;p36"/>
          <p:cNvSpPr txBox="1">
            <a:spLocks noGrp="1"/>
          </p:cNvSpPr>
          <p:nvPr>
            <p:ph type="title"/>
          </p:nvPr>
        </p:nvSpPr>
        <p:spPr>
          <a:xfrm>
            <a:off x="628650" y="365126"/>
            <a:ext cx="7886700" cy="40975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br>
              <a:rPr lang="en-GB" b="1"/>
            </a:br>
            <a:endParaRPr/>
          </a:p>
        </p:txBody>
      </p:sp>
      <p:sp>
        <p:nvSpPr>
          <p:cNvPr id="626" name="Google Shape;626;p36"/>
          <p:cNvSpPr txBox="1"/>
          <p:nvPr/>
        </p:nvSpPr>
        <p:spPr>
          <a:xfrm>
            <a:off x="628650" y="572530"/>
            <a:ext cx="7886700" cy="336336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300"/>
              <a:buFont typeface="Arial"/>
              <a:buNone/>
            </a:pPr>
            <a:r>
              <a:rPr lang="en-GB" sz="3300" b="0" i="0" u="none" strike="noStrike" cap="none">
                <a:solidFill>
                  <a:srgbClr val="000000"/>
                </a:solidFill>
                <a:latin typeface="Calibri"/>
                <a:ea typeface="Calibri"/>
                <a:cs typeface="Calibri"/>
                <a:sym typeface="Calibri"/>
              </a:rPr>
              <a:t>Deze vragen met toelichting zijn ontwikkeld door de diagnostische vragen werkgroep van de NVON.</a:t>
            </a:r>
            <a:endParaRPr/>
          </a:p>
          <a:p>
            <a:pPr marL="0" marR="0" lvl="0" indent="0" algn="l" rtl="0">
              <a:lnSpc>
                <a:spcPct val="90000"/>
              </a:lnSpc>
              <a:spcBef>
                <a:spcPts val="0"/>
              </a:spcBef>
              <a:spcAft>
                <a:spcPts val="0"/>
              </a:spcAft>
              <a:buClr>
                <a:srgbClr val="000000"/>
              </a:buClr>
              <a:buSzPts val="3300"/>
              <a:buFont typeface="Arial"/>
              <a:buNone/>
            </a:pPr>
            <a:endParaRPr sz="33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3300"/>
              <a:buFont typeface="Arial"/>
              <a:buNone/>
            </a:pPr>
            <a:r>
              <a:rPr lang="en-GB" sz="3300" b="0" i="0" u="none" strike="noStrike" cap="none">
                <a:solidFill>
                  <a:srgbClr val="000000"/>
                </a:solidFill>
                <a:latin typeface="Calibri"/>
                <a:ea typeface="Calibri"/>
                <a:cs typeface="Calibri"/>
                <a:sym typeface="Calibri"/>
              </a:rPr>
              <a:t>Heb je feedback, wil je bijdragen, vragen testen of samenwerken? Laat het weten via:</a:t>
            </a:r>
            <a:br>
              <a:rPr lang="en-GB" sz="3300" b="0" i="0" u="none" strike="noStrike" cap="none">
                <a:solidFill>
                  <a:srgbClr val="000000"/>
                </a:solidFill>
                <a:latin typeface="Calibri"/>
                <a:ea typeface="Calibri"/>
                <a:cs typeface="Calibri"/>
                <a:sym typeface="Calibri"/>
              </a:rPr>
            </a:br>
            <a:r>
              <a:rPr lang="en-GB" sz="3300" b="0" i="0" u="sng" strike="noStrike" cap="none">
                <a:solidFill>
                  <a:schemeClr val="hlink"/>
                </a:solidFill>
                <a:latin typeface="Calibri"/>
                <a:ea typeface="Calibri"/>
                <a:cs typeface="Calibri"/>
                <a:sym typeface="Calibri"/>
                <a:hlinkClick r:id="rId3"/>
              </a:rPr>
              <a:t>diagnostischevragen@nvon.nl</a:t>
            </a:r>
            <a:r>
              <a:rPr lang="en-GB" sz="3300" b="0" i="0" u="none" strike="noStrike" cap="none">
                <a:solidFill>
                  <a:srgbClr val="000000"/>
                </a:solidFill>
                <a:latin typeface="Calibri"/>
                <a:ea typeface="Calibri"/>
                <a:cs typeface="Calibri"/>
                <a:sym typeface="Calibri"/>
              </a:rPr>
              <a:t> </a:t>
            </a:r>
            <a:endParaRPr/>
          </a:p>
        </p:txBody>
      </p:sp>
      <p:pic>
        <p:nvPicPr>
          <p:cNvPr id="627" name="Google Shape;627;p36"/>
          <p:cNvPicPr preferRelativeResize="0"/>
          <p:nvPr/>
        </p:nvPicPr>
        <p:blipFill rotWithShape="1">
          <a:blip r:embed="rId4">
            <a:alphaModFix/>
          </a:blip>
          <a:srcRect/>
          <a:stretch/>
        </p:blipFill>
        <p:spPr>
          <a:xfrm>
            <a:off x="2450189" y="4281356"/>
            <a:ext cx="4243622" cy="1295421"/>
          </a:xfrm>
          <a:prstGeom prst="rect">
            <a:avLst/>
          </a:prstGeom>
          <a:noFill/>
          <a:ln>
            <a:noFill/>
          </a:ln>
        </p:spPr>
      </p:pic>
      <p:sp>
        <p:nvSpPr>
          <p:cNvPr id="628" name="Google Shape;628;p36"/>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29" name="Google Shape;629;p3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1050"/>
              <a:buFont typeface="Tahoma"/>
              <a:buNone/>
            </a:pPr>
            <a:r>
              <a:rPr lang="en-GB" sz="1050" b="0" i="0" u="none" strike="noStrike" cap="none">
                <a:solidFill>
                  <a:srgbClr val="FFFFFF"/>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pic>
        <p:nvPicPr>
          <p:cNvPr id="630" name="Google Shape;630;p36" descr="Creative Commons Attribution-ShareAlike 3.0 Unported - Wikidata"/>
          <p:cNvPicPr preferRelativeResize="0"/>
          <p:nvPr/>
        </p:nvPicPr>
        <p:blipFill rotWithShape="1">
          <a:blip r:embed="rId5">
            <a:alphaModFix/>
          </a:blip>
          <a:srcRect/>
          <a:stretch/>
        </p:blipFill>
        <p:spPr>
          <a:xfrm>
            <a:off x="328188" y="6332184"/>
            <a:ext cx="1148977" cy="404269"/>
          </a:xfrm>
          <a:prstGeom prst="rect">
            <a:avLst/>
          </a:prstGeom>
          <a:noFill/>
          <a:ln>
            <a:noFill/>
          </a:ln>
        </p:spPr>
      </p:pic>
      <p:sp>
        <p:nvSpPr>
          <p:cNvPr id="631" name="Google Shape;631;p36"/>
          <p:cNvSpPr txBox="1"/>
          <p:nvPr/>
        </p:nvSpPr>
        <p:spPr>
          <a:xfrm>
            <a:off x="2055370" y="5753444"/>
            <a:ext cx="52443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Calibri"/>
                <a:ea typeface="Calibri"/>
                <a:cs typeface="Calibri"/>
                <a:sym typeface="Calibri"/>
              </a:rPr>
              <a:t>Op de vragen en toelichting is de CC BY-SA licentie van toepassing</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601" name="Google Shape;601;p3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602" name="Google Shape;602;p35"/>
          <p:cNvGrpSpPr/>
          <p:nvPr/>
        </p:nvGrpSpPr>
        <p:grpSpPr>
          <a:xfrm>
            <a:off x="806913" y="1821195"/>
            <a:ext cx="908700" cy="908700"/>
            <a:chOff x="947033" y="2362454"/>
            <a:chExt cx="908700" cy="908700"/>
          </a:xfrm>
        </p:grpSpPr>
        <p:sp>
          <p:nvSpPr>
            <p:cNvPr id="603" name="Google Shape;603;p3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604" name="Google Shape;604;p3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605" name="Google Shape;605;p35"/>
          <p:cNvGrpSpPr/>
          <p:nvPr/>
        </p:nvGrpSpPr>
        <p:grpSpPr>
          <a:xfrm>
            <a:off x="806912" y="2919861"/>
            <a:ext cx="908700" cy="908700"/>
            <a:chOff x="4665644" y="2362454"/>
            <a:chExt cx="908700" cy="908700"/>
          </a:xfrm>
        </p:grpSpPr>
        <p:sp>
          <p:nvSpPr>
            <p:cNvPr id="606" name="Google Shape;606;p3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607" name="Google Shape;607;p3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608" name="Google Shape;608;p35"/>
          <p:cNvGrpSpPr/>
          <p:nvPr/>
        </p:nvGrpSpPr>
        <p:grpSpPr>
          <a:xfrm>
            <a:off x="806911" y="4055847"/>
            <a:ext cx="908700" cy="908700"/>
            <a:chOff x="947033" y="4156948"/>
            <a:chExt cx="908700" cy="908700"/>
          </a:xfrm>
        </p:grpSpPr>
        <p:sp>
          <p:nvSpPr>
            <p:cNvPr id="609" name="Google Shape;609;p3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610" name="Google Shape;610;p3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611" name="Google Shape;611;p35"/>
          <p:cNvGrpSpPr/>
          <p:nvPr/>
        </p:nvGrpSpPr>
        <p:grpSpPr>
          <a:xfrm>
            <a:off x="806911" y="5154513"/>
            <a:ext cx="908700" cy="908700"/>
            <a:chOff x="4665644" y="4148177"/>
            <a:chExt cx="908700" cy="908700"/>
          </a:xfrm>
        </p:grpSpPr>
        <p:sp>
          <p:nvSpPr>
            <p:cNvPr id="612" name="Google Shape;612;p3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613" name="Google Shape;613;p3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614" name="Google Shape;614;p35"/>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Kleiner</a:t>
            </a:r>
            <a:endParaRPr sz="2800" b="0" i="0" u="none" strike="noStrike" cap="none">
              <a:solidFill>
                <a:srgbClr val="000000"/>
              </a:solidFill>
              <a:latin typeface="Ubuntu"/>
              <a:ea typeface="Ubuntu"/>
              <a:cs typeface="Ubuntu"/>
              <a:sym typeface="Ubuntu"/>
            </a:endParaRPr>
          </a:p>
        </p:txBody>
      </p:sp>
      <p:sp>
        <p:nvSpPr>
          <p:cNvPr id="615" name="Google Shape;615;p35"/>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Groter</a:t>
            </a:r>
            <a:endParaRPr sz="2800" b="0" i="0" u="none" strike="noStrike" cap="none">
              <a:solidFill>
                <a:srgbClr val="000000"/>
              </a:solidFill>
              <a:latin typeface="Ubuntu"/>
              <a:ea typeface="Ubuntu"/>
              <a:cs typeface="Ubuntu"/>
              <a:sym typeface="Ubuntu"/>
            </a:endParaRPr>
          </a:p>
        </p:txBody>
      </p:sp>
      <p:sp>
        <p:nvSpPr>
          <p:cNvPr id="616" name="Google Shape;616;p35"/>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Gelijk</a:t>
            </a:r>
            <a:endParaRPr sz="2800" b="0" i="0" u="none" strike="noStrike" cap="none">
              <a:solidFill>
                <a:srgbClr val="000000"/>
              </a:solidFill>
              <a:latin typeface="Ubuntu"/>
              <a:ea typeface="Ubuntu"/>
              <a:cs typeface="Ubuntu"/>
              <a:sym typeface="Ubuntu"/>
            </a:endParaRPr>
          </a:p>
        </p:txBody>
      </p:sp>
      <p:sp>
        <p:nvSpPr>
          <p:cNvPr id="617" name="Google Shape;617;p35"/>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Meer informatie nodig</a:t>
            </a:r>
            <a:endParaRPr sz="2800" b="0" i="0" u="none" strike="noStrike" cap="none">
              <a:solidFill>
                <a:srgbClr val="000000"/>
              </a:solidFill>
              <a:latin typeface="Ubuntu"/>
              <a:ea typeface="Ubuntu"/>
              <a:cs typeface="Ubuntu"/>
              <a:sym typeface="Ubuntu"/>
            </a:endParaRPr>
          </a:p>
        </p:txBody>
      </p:sp>
      <p:sp>
        <p:nvSpPr>
          <p:cNvPr id="618" name="Google Shape;618;p35"/>
          <p:cNvSpPr txBox="1">
            <a:spLocks noGrp="1"/>
          </p:cNvSpPr>
          <p:nvPr>
            <p:ph type="title"/>
          </p:nvPr>
        </p:nvSpPr>
        <p:spPr>
          <a:xfrm>
            <a:off x="806911" y="255387"/>
            <a:ext cx="8109900" cy="1118791"/>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000"/>
              <a:buFont typeface="Calibri"/>
              <a:buNone/>
            </a:pPr>
            <a:r>
              <a:rPr lang="en-GB" sz="2800" dirty="0" err="1"/>
              <a:t>Vergeleken</a:t>
            </a:r>
            <a:r>
              <a:rPr lang="en-GB" sz="2800" dirty="0"/>
              <a:t> met de </a:t>
            </a:r>
            <a:r>
              <a:rPr lang="en-GB" sz="2800" dirty="0" err="1"/>
              <a:t>stroomsterkte</a:t>
            </a:r>
            <a:r>
              <a:rPr lang="en-GB" sz="2800" dirty="0"/>
              <a:t> in het </a:t>
            </a:r>
            <a:r>
              <a:rPr lang="en-GB" sz="2800" dirty="0" err="1"/>
              <a:t>gloeiend</a:t>
            </a:r>
            <a:r>
              <a:rPr lang="en-GB" sz="2800" dirty="0"/>
              <a:t> </a:t>
            </a:r>
            <a:r>
              <a:rPr lang="en-GB" sz="2800" dirty="0" err="1"/>
              <a:t>hete</a:t>
            </a:r>
            <a:r>
              <a:rPr lang="en-GB" sz="2800" dirty="0"/>
              <a:t> </a:t>
            </a:r>
            <a:r>
              <a:rPr lang="en-GB" sz="2800" dirty="0" err="1"/>
              <a:t>draadje</a:t>
            </a:r>
            <a:r>
              <a:rPr lang="en-GB" sz="2800" dirty="0"/>
              <a:t> in de </a:t>
            </a:r>
            <a:r>
              <a:rPr lang="en-GB" sz="2800" dirty="0" err="1"/>
              <a:t>gloeilamp</a:t>
            </a:r>
            <a:r>
              <a:rPr lang="en-GB" sz="2800" dirty="0"/>
              <a:t>, is de </a:t>
            </a:r>
            <a:r>
              <a:rPr lang="en-GB" sz="2800" dirty="0" err="1"/>
              <a:t>stroomsterkte</a:t>
            </a:r>
            <a:r>
              <a:rPr lang="en-GB" sz="2800" dirty="0"/>
              <a:t> in de </a:t>
            </a:r>
            <a:r>
              <a:rPr lang="en-GB" sz="2800" dirty="0" err="1"/>
              <a:t>toevoerdraden</a:t>
            </a:r>
            <a:r>
              <a:rPr lang="en-GB" sz="2800" dirty="0"/>
              <a:t>…</a:t>
            </a:r>
            <a:br>
              <a:rPr lang="en-GB" sz="2800" dirty="0"/>
            </a:br>
            <a:br>
              <a:rPr lang="en-GB" sz="2800" dirty="0"/>
            </a:b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36" name="Google Shape;336;p2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37" name="Google Shape;337;p24"/>
          <p:cNvGrpSpPr/>
          <p:nvPr/>
        </p:nvGrpSpPr>
        <p:grpSpPr>
          <a:xfrm>
            <a:off x="806913" y="1821195"/>
            <a:ext cx="908700" cy="908700"/>
            <a:chOff x="947033" y="2362454"/>
            <a:chExt cx="908700" cy="908700"/>
          </a:xfrm>
        </p:grpSpPr>
        <p:sp>
          <p:nvSpPr>
            <p:cNvPr id="338" name="Google Shape;338;p2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39" name="Google Shape;339;p2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40" name="Google Shape;340;p24"/>
          <p:cNvGrpSpPr/>
          <p:nvPr/>
        </p:nvGrpSpPr>
        <p:grpSpPr>
          <a:xfrm>
            <a:off x="806912" y="2919861"/>
            <a:ext cx="908700" cy="908700"/>
            <a:chOff x="4665644" y="2362454"/>
            <a:chExt cx="908700" cy="908700"/>
          </a:xfrm>
        </p:grpSpPr>
        <p:sp>
          <p:nvSpPr>
            <p:cNvPr id="341" name="Google Shape;341;p2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42" name="Google Shape;342;p2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43" name="Google Shape;343;p24"/>
          <p:cNvGrpSpPr/>
          <p:nvPr/>
        </p:nvGrpSpPr>
        <p:grpSpPr>
          <a:xfrm>
            <a:off x="806911" y="4055847"/>
            <a:ext cx="908700" cy="908700"/>
            <a:chOff x="947033" y="4156948"/>
            <a:chExt cx="908700" cy="908700"/>
          </a:xfrm>
        </p:grpSpPr>
        <p:sp>
          <p:nvSpPr>
            <p:cNvPr id="344" name="Google Shape;344;p2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45" name="Google Shape;345;p2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46" name="Google Shape;346;p24"/>
          <p:cNvGrpSpPr/>
          <p:nvPr/>
        </p:nvGrpSpPr>
        <p:grpSpPr>
          <a:xfrm>
            <a:off x="806911" y="5154513"/>
            <a:ext cx="908700" cy="908700"/>
            <a:chOff x="4665644" y="4148177"/>
            <a:chExt cx="908700" cy="908700"/>
          </a:xfrm>
        </p:grpSpPr>
        <p:sp>
          <p:nvSpPr>
            <p:cNvPr id="347" name="Google Shape;347;p24"/>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48" name="Google Shape;348;p24"/>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49" name="Google Shape;349;p24"/>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Lampje 1</a:t>
            </a:r>
            <a:endParaRPr sz="2800" b="0" i="0" u="none" strike="noStrike" cap="none">
              <a:solidFill>
                <a:srgbClr val="000000"/>
              </a:solidFill>
              <a:latin typeface="Calibri"/>
              <a:ea typeface="Calibri"/>
              <a:cs typeface="Calibri"/>
              <a:sym typeface="Calibri"/>
            </a:endParaRPr>
          </a:p>
        </p:txBody>
      </p:sp>
      <p:sp>
        <p:nvSpPr>
          <p:cNvPr id="350" name="Google Shape;350;p24"/>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Lampje 2</a:t>
            </a:r>
            <a:endParaRPr sz="2800" b="0" i="0" u="none" strike="noStrike" cap="none">
              <a:solidFill>
                <a:srgbClr val="000000"/>
              </a:solidFill>
              <a:latin typeface="Calibri"/>
              <a:ea typeface="Calibri"/>
              <a:cs typeface="Calibri"/>
              <a:sym typeface="Calibri"/>
            </a:endParaRPr>
          </a:p>
        </p:txBody>
      </p:sp>
      <p:sp>
        <p:nvSpPr>
          <p:cNvPr id="351" name="Google Shape;351;p24"/>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Beide lampjes branden even fel</a:t>
            </a:r>
            <a:endParaRPr sz="2800" b="0" i="0" u="none" strike="noStrike" cap="none">
              <a:solidFill>
                <a:srgbClr val="000000"/>
              </a:solidFill>
              <a:latin typeface="Calibri"/>
              <a:ea typeface="Calibri"/>
              <a:cs typeface="Calibri"/>
              <a:sym typeface="Calibri"/>
            </a:endParaRPr>
          </a:p>
        </p:txBody>
      </p:sp>
      <p:sp>
        <p:nvSpPr>
          <p:cNvPr id="352" name="Google Shape;352;p24"/>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Er is te weinig informatie</a:t>
            </a:r>
            <a:endParaRPr sz="2800" b="0" i="0" u="none" strike="noStrike" cap="none">
              <a:solidFill>
                <a:srgbClr val="000000"/>
              </a:solidFill>
              <a:latin typeface="Calibri"/>
              <a:ea typeface="Calibri"/>
              <a:cs typeface="Calibri"/>
              <a:sym typeface="Calibri"/>
            </a:endParaRPr>
          </a:p>
        </p:txBody>
      </p:sp>
      <p:sp>
        <p:nvSpPr>
          <p:cNvPr id="353" name="Google Shape;353;p24"/>
          <p:cNvSpPr txBox="1">
            <a:spLocks noGrp="1"/>
          </p:cNvSpPr>
          <p:nvPr>
            <p:ph type="title"/>
          </p:nvPr>
        </p:nvSpPr>
        <p:spPr>
          <a:xfrm>
            <a:off x="517050" y="196003"/>
            <a:ext cx="8109900" cy="1343915"/>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600"/>
              <a:buFont typeface="Calibri"/>
              <a:buNone/>
            </a:pPr>
            <a:r>
              <a:rPr lang="en-GB" sz="2600"/>
              <a:t>Twee lampjes zijn aangesloten op een batterij. Lampje 1 brandt feller dan lampje 2. De polen van de batterij worden omgewisseld. Welk lampje brandt nu feller?</a:t>
            </a:r>
            <a:endParaRPr sz="2600"/>
          </a:p>
        </p:txBody>
      </p:sp>
      <p:pic>
        <p:nvPicPr>
          <p:cNvPr id="354" name="Google Shape;354;p24"/>
          <p:cNvPicPr preferRelativeResize="0"/>
          <p:nvPr/>
        </p:nvPicPr>
        <p:blipFill rotWithShape="1">
          <a:blip r:embed="rId3">
            <a:alphaModFix/>
          </a:blip>
          <a:srcRect/>
          <a:stretch/>
        </p:blipFill>
        <p:spPr>
          <a:xfrm>
            <a:off x="4677565" y="1230994"/>
            <a:ext cx="4471694" cy="3133778"/>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60" name="Google Shape;360;p25"/>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361" name="Google Shape;361;p25"/>
          <p:cNvGrpSpPr/>
          <p:nvPr/>
        </p:nvGrpSpPr>
        <p:grpSpPr>
          <a:xfrm>
            <a:off x="806913" y="1821195"/>
            <a:ext cx="908700" cy="908700"/>
            <a:chOff x="947033" y="2362454"/>
            <a:chExt cx="908700" cy="908700"/>
          </a:xfrm>
        </p:grpSpPr>
        <p:sp>
          <p:nvSpPr>
            <p:cNvPr id="362" name="Google Shape;362;p25"/>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3" name="Google Shape;363;p25"/>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64" name="Google Shape;364;p25"/>
          <p:cNvGrpSpPr/>
          <p:nvPr/>
        </p:nvGrpSpPr>
        <p:grpSpPr>
          <a:xfrm>
            <a:off x="806912" y="2919861"/>
            <a:ext cx="908700" cy="908700"/>
            <a:chOff x="4665644" y="2362454"/>
            <a:chExt cx="908700" cy="908700"/>
          </a:xfrm>
        </p:grpSpPr>
        <p:sp>
          <p:nvSpPr>
            <p:cNvPr id="365" name="Google Shape;365;p25"/>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6" name="Google Shape;366;p25"/>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67" name="Google Shape;367;p25"/>
          <p:cNvGrpSpPr/>
          <p:nvPr/>
        </p:nvGrpSpPr>
        <p:grpSpPr>
          <a:xfrm>
            <a:off x="806911" y="4055847"/>
            <a:ext cx="908700" cy="908700"/>
            <a:chOff x="947033" y="4156948"/>
            <a:chExt cx="908700" cy="908700"/>
          </a:xfrm>
        </p:grpSpPr>
        <p:sp>
          <p:nvSpPr>
            <p:cNvPr id="368" name="Google Shape;368;p25"/>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69" name="Google Shape;369;p25"/>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70" name="Google Shape;370;p25"/>
          <p:cNvGrpSpPr/>
          <p:nvPr/>
        </p:nvGrpSpPr>
        <p:grpSpPr>
          <a:xfrm>
            <a:off x="806911" y="5154513"/>
            <a:ext cx="908700" cy="908700"/>
            <a:chOff x="4665644" y="4148177"/>
            <a:chExt cx="908700" cy="908700"/>
          </a:xfrm>
        </p:grpSpPr>
        <p:sp>
          <p:nvSpPr>
            <p:cNvPr id="371" name="Google Shape;371;p25"/>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72" name="Google Shape;372;p25"/>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73" name="Google Shape;373;p25"/>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lampje van 2 </a:t>
            </a:r>
            <a:r>
              <a:rPr lang="en-GB" sz="2800" b="0" i="0" u="none" strike="noStrike" cap="none">
                <a:solidFill>
                  <a:srgbClr val="000000"/>
                </a:solidFill>
                <a:latin typeface="Arial"/>
                <a:ea typeface="Arial"/>
                <a:cs typeface="Arial"/>
                <a:sym typeface="Arial"/>
              </a:rPr>
              <a:t>Ω</a:t>
            </a:r>
            <a:endParaRPr sz="2800" b="0" i="0" u="none" strike="noStrike" cap="none">
              <a:solidFill>
                <a:srgbClr val="000000"/>
              </a:solidFill>
              <a:latin typeface="Calibri"/>
              <a:ea typeface="Calibri"/>
              <a:cs typeface="Calibri"/>
              <a:sym typeface="Calibri"/>
            </a:endParaRPr>
          </a:p>
        </p:txBody>
      </p:sp>
      <p:sp>
        <p:nvSpPr>
          <p:cNvPr id="374" name="Google Shape;374;p25"/>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Het lampje van 4</a:t>
            </a:r>
            <a:r>
              <a:rPr lang="en-GB" sz="2800" b="0" i="0" u="none" strike="noStrike" cap="none">
                <a:solidFill>
                  <a:srgbClr val="000000"/>
                </a:solidFill>
                <a:latin typeface="Arial"/>
                <a:ea typeface="Arial"/>
                <a:cs typeface="Arial"/>
                <a:sym typeface="Arial"/>
              </a:rPr>
              <a:t> Ω</a:t>
            </a:r>
            <a:endParaRPr sz="2800" b="0" i="0" u="none" strike="noStrike" cap="none">
              <a:solidFill>
                <a:srgbClr val="000000"/>
              </a:solidFill>
              <a:latin typeface="Calibri"/>
              <a:ea typeface="Calibri"/>
              <a:cs typeface="Calibri"/>
              <a:sym typeface="Calibri"/>
            </a:endParaRPr>
          </a:p>
        </p:txBody>
      </p:sp>
      <p:sp>
        <p:nvSpPr>
          <p:cNvPr id="375" name="Google Shape;375;p25"/>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Beide lampjes branden even fel</a:t>
            </a:r>
            <a:endParaRPr sz="2800" b="0" i="0" u="none" strike="noStrike" cap="none">
              <a:solidFill>
                <a:srgbClr val="000000"/>
              </a:solidFill>
              <a:latin typeface="Calibri"/>
              <a:ea typeface="Calibri"/>
              <a:cs typeface="Calibri"/>
              <a:sym typeface="Calibri"/>
            </a:endParaRPr>
          </a:p>
        </p:txBody>
      </p:sp>
      <p:sp>
        <p:nvSpPr>
          <p:cNvPr id="376" name="Google Shape;376;p25"/>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Er is te weinig informatie</a:t>
            </a:r>
            <a:endParaRPr sz="2800" b="0" i="0" u="none" strike="noStrike" cap="none">
              <a:solidFill>
                <a:srgbClr val="000000"/>
              </a:solidFill>
              <a:latin typeface="Calibri"/>
              <a:ea typeface="Calibri"/>
              <a:cs typeface="Calibri"/>
              <a:sym typeface="Calibri"/>
            </a:endParaRPr>
          </a:p>
        </p:txBody>
      </p:sp>
      <p:sp>
        <p:nvSpPr>
          <p:cNvPr id="377" name="Google Shape;377;p25"/>
          <p:cNvSpPr txBox="1">
            <a:spLocks noGrp="1"/>
          </p:cNvSpPr>
          <p:nvPr>
            <p:ph type="title"/>
          </p:nvPr>
        </p:nvSpPr>
        <p:spPr>
          <a:xfrm>
            <a:off x="347074" y="306473"/>
            <a:ext cx="8449852" cy="133308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600"/>
              <a:buFont typeface="Calibri"/>
              <a:buNone/>
            </a:pPr>
            <a:r>
              <a:rPr lang="en-GB" sz="2600" dirty="0"/>
              <a:t>Je sluit twee </a:t>
            </a:r>
            <a:r>
              <a:rPr lang="en-GB" sz="2600" dirty="0" err="1"/>
              <a:t>gloeilampjes</a:t>
            </a:r>
            <a:r>
              <a:rPr lang="en-GB" sz="2600" dirty="0"/>
              <a:t> in </a:t>
            </a:r>
            <a:r>
              <a:rPr lang="en-GB" sz="2600" dirty="0" err="1"/>
              <a:t>serie</a:t>
            </a:r>
            <a:r>
              <a:rPr lang="en-GB" sz="2600" dirty="0"/>
              <a:t> </a:t>
            </a:r>
            <a:r>
              <a:rPr lang="en-GB" sz="2600" dirty="0" err="1"/>
              <a:t>aan</a:t>
            </a:r>
            <a:r>
              <a:rPr lang="en-GB" sz="2600" dirty="0"/>
              <a:t> op </a:t>
            </a:r>
            <a:r>
              <a:rPr lang="en-GB" sz="2600" dirty="0" err="1"/>
              <a:t>een</a:t>
            </a:r>
            <a:r>
              <a:rPr lang="en-GB" sz="2600" dirty="0"/>
              <a:t> </a:t>
            </a:r>
            <a:r>
              <a:rPr lang="en-GB" sz="2600" dirty="0" err="1"/>
              <a:t>batterij</a:t>
            </a:r>
            <a:r>
              <a:rPr lang="en-GB" sz="2600" dirty="0"/>
              <a:t>. Het </a:t>
            </a:r>
            <a:r>
              <a:rPr lang="en-GB" sz="2600" dirty="0" err="1"/>
              <a:t>ene</a:t>
            </a:r>
            <a:r>
              <a:rPr lang="en-GB" sz="2600" dirty="0"/>
              <a:t> </a:t>
            </a:r>
            <a:r>
              <a:rPr lang="en-GB" sz="2600" dirty="0" err="1"/>
              <a:t>lampje</a:t>
            </a:r>
            <a:r>
              <a:rPr lang="en-GB" sz="2600" dirty="0"/>
              <a:t> </a:t>
            </a:r>
            <a:r>
              <a:rPr lang="en-GB" sz="2600" dirty="0" err="1"/>
              <a:t>heeft</a:t>
            </a:r>
            <a:r>
              <a:rPr lang="en-GB" sz="2600" dirty="0"/>
              <a:t> </a:t>
            </a:r>
            <a:r>
              <a:rPr lang="en-GB" sz="2600" dirty="0" err="1"/>
              <a:t>een</a:t>
            </a:r>
            <a:r>
              <a:rPr lang="en-GB" sz="2600" dirty="0"/>
              <a:t> </a:t>
            </a:r>
            <a:r>
              <a:rPr lang="en-GB" sz="2600" dirty="0" err="1"/>
              <a:t>weerstand</a:t>
            </a:r>
            <a:r>
              <a:rPr lang="en-GB" sz="2600" dirty="0"/>
              <a:t> van 2  Ω, de </a:t>
            </a:r>
            <a:r>
              <a:rPr lang="en-GB" sz="2600" dirty="0" err="1"/>
              <a:t>andere</a:t>
            </a:r>
            <a:r>
              <a:rPr lang="en-GB" sz="2600" dirty="0"/>
              <a:t> van 4 Ω. Welk </a:t>
            </a:r>
            <a:r>
              <a:rPr lang="en-GB" sz="2600" dirty="0" err="1"/>
              <a:t>lampje</a:t>
            </a:r>
            <a:r>
              <a:rPr lang="en-GB" sz="2600" dirty="0"/>
              <a:t> </a:t>
            </a:r>
            <a:r>
              <a:rPr lang="en-GB" sz="2600" dirty="0" err="1"/>
              <a:t>brandt</a:t>
            </a:r>
            <a:r>
              <a:rPr lang="en-GB" sz="2600" dirty="0"/>
              <a:t> het </a:t>
            </a:r>
            <a:r>
              <a:rPr lang="en-GB" sz="2600" dirty="0" err="1"/>
              <a:t>felst</a:t>
            </a:r>
            <a:r>
              <a:rPr lang="en-GB" sz="2600" dirty="0"/>
              <a:t>?</a:t>
            </a:r>
            <a:endParaRPr sz="2600" dirty="0"/>
          </a:p>
        </p:txBody>
      </p:sp>
      <p:pic>
        <p:nvPicPr>
          <p:cNvPr id="378" name="Google Shape;378;p25"/>
          <p:cNvPicPr preferRelativeResize="0"/>
          <p:nvPr/>
        </p:nvPicPr>
        <p:blipFill rotWithShape="1">
          <a:blip r:embed="rId3">
            <a:alphaModFix/>
          </a:blip>
          <a:srcRect/>
          <a:stretch/>
        </p:blipFill>
        <p:spPr>
          <a:xfrm>
            <a:off x="5452588" y="1477933"/>
            <a:ext cx="3023800" cy="1773047"/>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6"/>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384" name="Google Shape;384;p26"/>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sp>
        <p:nvSpPr>
          <p:cNvPr id="385" name="Google Shape;385;p26"/>
          <p:cNvSpPr txBox="1">
            <a:spLocks noGrp="1"/>
          </p:cNvSpPr>
          <p:nvPr>
            <p:ph type="title"/>
          </p:nvPr>
        </p:nvSpPr>
        <p:spPr>
          <a:xfrm>
            <a:off x="622617" y="227771"/>
            <a:ext cx="8109782" cy="116162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1212"/>
              </a:lnSpc>
              <a:spcBef>
                <a:spcPts val="0"/>
              </a:spcBef>
              <a:spcAft>
                <a:spcPts val="0"/>
              </a:spcAft>
              <a:buClr>
                <a:schemeClr val="dk1"/>
              </a:buClr>
              <a:buSzPct val="111111"/>
              <a:buFont typeface="Calibri"/>
              <a:buNone/>
            </a:pPr>
            <a:r>
              <a:rPr lang="en-GB" sz="3200"/>
              <a:t>In het figuur is een schakeling getekend met twee lampjes. Welke uitspraak is waar?</a:t>
            </a:r>
            <a:endParaRPr/>
          </a:p>
        </p:txBody>
      </p:sp>
      <p:grpSp>
        <p:nvGrpSpPr>
          <p:cNvPr id="386" name="Google Shape;386;p26"/>
          <p:cNvGrpSpPr/>
          <p:nvPr/>
        </p:nvGrpSpPr>
        <p:grpSpPr>
          <a:xfrm>
            <a:off x="513125" y="1512188"/>
            <a:ext cx="726918" cy="726917"/>
            <a:chOff x="947033" y="2362454"/>
            <a:chExt cx="908647" cy="908646"/>
          </a:xfrm>
        </p:grpSpPr>
        <p:sp>
          <p:nvSpPr>
            <p:cNvPr id="387" name="Google Shape;387;p26"/>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88" name="Google Shape;388;p26"/>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389" name="Google Shape;389;p26"/>
          <p:cNvGrpSpPr/>
          <p:nvPr/>
        </p:nvGrpSpPr>
        <p:grpSpPr>
          <a:xfrm>
            <a:off x="513119" y="2380568"/>
            <a:ext cx="726918" cy="726917"/>
            <a:chOff x="4665644" y="2362454"/>
            <a:chExt cx="908647" cy="908646"/>
          </a:xfrm>
        </p:grpSpPr>
        <p:sp>
          <p:nvSpPr>
            <p:cNvPr id="390" name="Google Shape;390;p26"/>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91" name="Google Shape;391;p26"/>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392" name="Google Shape;392;p26"/>
          <p:cNvGrpSpPr/>
          <p:nvPr/>
        </p:nvGrpSpPr>
        <p:grpSpPr>
          <a:xfrm>
            <a:off x="513119" y="3248948"/>
            <a:ext cx="726918" cy="726917"/>
            <a:chOff x="947033" y="4156948"/>
            <a:chExt cx="908647" cy="908646"/>
          </a:xfrm>
        </p:grpSpPr>
        <p:sp>
          <p:nvSpPr>
            <p:cNvPr id="393" name="Google Shape;393;p26"/>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94" name="Google Shape;394;p26"/>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395" name="Google Shape;395;p26"/>
          <p:cNvGrpSpPr/>
          <p:nvPr/>
        </p:nvGrpSpPr>
        <p:grpSpPr>
          <a:xfrm>
            <a:off x="513119" y="4156682"/>
            <a:ext cx="726918" cy="726917"/>
            <a:chOff x="4665644" y="4148177"/>
            <a:chExt cx="908647" cy="908646"/>
          </a:xfrm>
        </p:grpSpPr>
        <p:sp>
          <p:nvSpPr>
            <p:cNvPr id="396" name="Google Shape;396;p26"/>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397" name="Google Shape;397;p26"/>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398" name="Google Shape;398;p26"/>
          <p:cNvSpPr/>
          <p:nvPr/>
        </p:nvSpPr>
        <p:spPr>
          <a:xfrm>
            <a:off x="1758174" y="1588135"/>
            <a:ext cx="3030889"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I</a:t>
            </a:r>
            <a:r>
              <a:rPr lang="en-GB" sz="2800" b="0" i="0" u="none" strike="noStrike" cap="none" baseline="-25000" dirty="0">
                <a:solidFill>
                  <a:srgbClr val="000000"/>
                </a:solidFill>
                <a:latin typeface="Calibri"/>
                <a:ea typeface="Calibri"/>
                <a:cs typeface="Calibri"/>
                <a:sym typeface="Calibri"/>
              </a:rPr>
              <a:t>A</a:t>
            </a:r>
            <a:r>
              <a:rPr lang="en-GB" sz="2800" b="0" i="0" u="none" strike="noStrike" cap="none" dirty="0">
                <a:solidFill>
                  <a:srgbClr val="000000"/>
                </a:solidFill>
                <a:latin typeface="Calibri"/>
                <a:ea typeface="Calibri"/>
                <a:cs typeface="Calibri"/>
                <a:sym typeface="Calibri"/>
              </a:rPr>
              <a:t> &gt; I</a:t>
            </a:r>
            <a:r>
              <a:rPr lang="en-GB" sz="2800" b="0" i="0" u="none" strike="noStrike" cap="none" baseline="-25000" dirty="0">
                <a:solidFill>
                  <a:srgbClr val="000000"/>
                </a:solidFill>
                <a:latin typeface="Calibri"/>
                <a:ea typeface="Calibri"/>
                <a:cs typeface="Calibri"/>
                <a:sym typeface="Calibri"/>
              </a:rPr>
              <a:t>B</a:t>
            </a:r>
            <a:r>
              <a:rPr lang="en-GB" sz="2800" b="0" i="0" u="none" strike="noStrike" cap="none" dirty="0">
                <a:solidFill>
                  <a:srgbClr val="000000"/>
                </a:solidFill>
                <a:latin typeface="Calibri"/>
                <a:ea typeface="Calibri"/>
                <a:cs typeface="Calibri"/>
                <a:sym typeface="Calibri"/>
              </a:rPr>
              <a:t> &gt; I</a:t>
            </a:r>
            <a:r>
              <a:rPr lang="en-GB" sz="2800" b="0" i="0" u="none" strike="noStrike" cap="none" baseline="-25000" dirty="0">
                <a:solidFill>
                  <a:srgbClr val="000000"/>
                </a:solidFill>
                <a:latin typeface="Calibri"/>
                <a:ea typeface="Calibri"/>
                <a:cs typeface="Calibri"/>
                <a:sym typeface="Calibri"/>
              </a:rPr>
              <a:t>C</a:t>
            </a:r>
            <a:endParaRPr sz="1400" b="0" i="0" u="none" strike="noStrike" cap="none" baseline="-25000" dirty="0">
              <a:solidFill>
                <a:srgbClr val="000000"/>
              </a:solidFill>
              <a:latin typeface="Arial"/>
              <a:ea typeface="Arial"/>
              <a:cs typeface="Arial"/>
              <a:sym typeface="Arial"/>
            </a:endParaRPr>
          </a:p>
        </p:txBody>
      </p:sp>
      <p:sp>
        <p:nvSpPr>
          <p:cNvPr id="399" name="Google Shape;399;p26"/>
          <p:cNvSpPr/>
          <p:nvPr/>
        </p:nvSpPr>
        <p:spPr>
          <a:xfrm>
            <a:off x="1758170" y="2466675"/>
            <a:ext cx="3648313"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I</a:t>
            </a:r>
            <a:r>
              <a:rPr lang="en-GB" sz="2800" b="0" i="0" u="none" strike="noStrike" cap="none" baseline="-25000" dirty="0">
                <a:solidFill>
                  <a:srgbClr val="000000"/>
                </a:solidFill>
                <a:latin typeface="Calibri"/>
                <a:ea typeface="Calibri"/>
                <a:cs typeface="Calibri"/>
                <a:sym typeface="Calibri"/>
              </a:rPr>
              <a:t>A</a:t>
            </a:r>
            <a:r>
              <a:rPr lang="en-GB" sz="2800" b="0" i="0" u="none" strike="noStrike" cap="none" dirty="0">
                <a:solidFill>
                  <a:srgbClr val="000000"/>
                </a:solidFill>
                <a:latin typeface="Calibri"/>
                <a:ea typeface="Calibri"/>
                <a:cs typeface="Calibri"/>
                <a:sym typeface="Calibri"/>
              </a:rPr>
              <a:t> is het </a:t>
            </a:r>
            <a:r>
              <a:rPr lang="en-GB" sz="2800" b="0" i="0" u="none" strike="noStrike" cap="none" dirty="0" err="1">
                <a:solidFill>
                  <a:srgbClr val="000000"/>
                </a:solidFill>
                <a:latin typeface="Calibri"/>
                <a:ea typeface="Calibri"/>
                <a:cs typeface="Calibri"/>
                <a:sym typeface="Calibri"/>
              </a:rPr>
              <a:t>grootst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en</a:t>
            </a:r>
            <a:r>
              <a:rPr lang="en-GB" sz="2800" b="0" i="0" u="none" strike="noStrike" cap="none" dirty="0">
                <a:solidFill>
                  <a:srgbClr val="000000"/>
                </a:solidFill>
                <a:latin typeface="Calibri"/>
                <a:ea typeface="Calibri"/>
                <a:cs typeface="Calibri"/>
                <a:sym typeface="Calibri"/>
              </a:rPr>
              <a:t> I</a:t>
            </a:r>
            <a:r>
              <a:rPr lang="en-GB" sz="2800" b="0" i="0" u="none" strike="noStrike" cap="none" baseline="-25000" dirty="0">
                <a:solidFill>
                  <a:srgbClr val="000000"/>
                </a:solidFill>
                <a:latin typeface="Calibri"/>
                <a:ea typeface="Calibri"/>
                <a:cs typeface="Calibri"/>
                <a:sym typeface="Calibri"/>
              </a:rPr>
              <a:t>C</a:t>
            </a:r>
            <a:r>
              <a:rPr lang="en-GB" sz="2800" b="0" i="0" u="none" strike="noStrike" cap="none" dirty="0">
                <a:solidFill>
                  <a:srgbClr val="000000"/>
                </a:solidFill>
                <a:latin typeface="Calibri"/>
                <a:ea typeface="Calibri"/>
                <a:cs typeface="Calibri"/>
                <a:sym typeface="Calibri"/>
              </a:rPr>
              <a:t> =0</a:t>
            </a:r>
            <a:endParaRPr sz="2800" b="0" i="0" u="none" strike="noStrike" cap="none" dirty="0">
              <a:solidFill>
                <a:srgbClr val="000000"/>
              </a:solidFill>
              <a:latin typeface="Calibri"/>
              <a:ea typeface="Calibri"/>
              <a:cs typeface="Calibri"/>
              <a:sym typeface="Calibri"/>
            </a:endParaRPr>
          </a:p>
        </p:txBody>
      </p:sp>
      <p:sp>
        <p:nvSpPr>
          <p:cNvPr id="400" name="Google Shape;400;p26"/>
          <p:cNvSpPr/>
          <p:nvPr/>
        </p:nvSpPr>
        <p:spPr>
          <a:xfrm>
            <a:off x="1758172" y="3324895"/>
            <a:ext cx="3567055"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I</a:t>
            </a:r>
            <a:r>
              <a:rPr lang="en-GB" sz="2800" b="0" i="0" u="none" strike="noStrike" cap="none" baseline="-25000" dirty="0">
                <a:solidFill>
                  <a:srgbClr val="000000"/>
                </a:solidFill>
                <a:latin typeface="Calibri"/>
                <a:ea typeface="Calibri"/>
                <a:cs typeface="Calibri"/>
                <a:sym typeface="Calibri"/>
              </a:rPr>
              <a:t>A</a:t>
            </a:r>
            <a:r>
              <a:rPr lang="en-GB" sz="2800" b="0" i="0" u="none" strike="noStrike" cap="none" dirty="0">
                <a:solidFill>
                  <a:srgbClr val="000000"/>
                </a:solidFill>
                <a:latin typeface="Calibri"/>
                <a:ea typeface="Calibri"/>
                <a:cs typeface="Calibri"/>
                <a:sym typeface="Calibri"/>
              </a:rPr>
              <a:t> = I</a:t>
            </a:r>
            <a:r>
              <a:rPr lang="en-GB" sz="2800" b="0" i="0" u="none" strike="noStrike" cap="none" baseline="-25000" dirty="0">
                <a:solidFill>
                  <a:srgbClr val="000000"/>
                </a:solidFill>
                <a:latin typeface="Calibri"/>
                <a:ea typeface="Calibri"/>
                <a:cs typeface="Calibri"/>
                <a:sym typeface="Calibri"/>
              </a:rPr>
              <a:t>B</a:t>
            </a:r>
            <a:r>
              <a:rPr lang="en-GB" sz="2800" b="0" i="0" u="none" strike="noStrike" cap="none" dirty="0">
                <a:solidFill>
                  <a:srgbClr val="000000"/>
                </a:solidFill>
                <a:latin typeface="Calibri"/>
                <a:ea typeface="Calibri"/>
                <a:cs typeface="Calibri"/>
                <a:sym typeface="Calibri"/>
              </a:rPr>
              <a:t> = I</a:t>
            </a:r>
            <a:r>
              <a:rPr lang="en-GB" sz="2800" b="0" i="0" u="none" strike="noStrike" cap="none" baseline="-25000" dirty="0">
                <a:solidFill>
                  <a:srgbClr val="000000"/>
                </a:solidFill>
                <a:latin typeface="Calibri"/>
                <a:ea typeface="Calibri"/>
                <a:cs typeface="Calibri"/>
                <a:sym typeface="Calibri"/>
              </a:rPr>
              <a:t>C</a:t>
            </a:r>
            <a:endParaRPr sz="2800" b="0" i="0" u="none" strike="noStrike" cap="none" baseline="-25000" dirty="0">
              <a:solidFill>
                <a:srgbClr val="000000"/>
              </a:solidFill>
              <a:latin typeface="Calibri"/>
              <a:ea typeface="Calibri"/>
              <a:cs typeface="Calibri"/>
              <a:sym typeface="Calibri"/>
            </a:endParaRPr>
          </a:p>
        </p:txBody>
      </p:sp>
      <p:sp>
        <p:nvSpPr>
          <p:cNvPr id="401" name="Google Shape;401;p26"/>
          <p:cNvSpPr/>
          <p:nvPr/>
        </p:nvSpPr>
        <p:spPr>
          <a:xfrm>
            <a:off x="1758171" y="4242789"/>
            <a:ext cx="3795962"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I</a:t>
            </a:r>
            <a:r>
              <a:rPr lang="en-GB" sz="2800" b="0" i="0" u="none" strike="noStrike" cap="none" baseline="-25000" dirty="0">
                <a:solidFill>
                  <a:srgbClr val="000000"/>
                </a:solidFill>
                <a:latin typeface="Calibri"/>
                <a:ea typeface="Calibri"/>
                <a:cs typeface="Calibri"/>
                <a:sym typeface="Calibri"/>
              </a:rPr>
              <a:t>C</a:t>
            </a:r>
            <a:r>
              <a:rPr lang="en-GB" sz="2800" b="0" i="0" u="none" strike="noStrike" cap="none" dirty="0">
                <a:solidFill>
                  <a:srgbClr val="000000"/>
                </a:solidFill>
                <a:latin typeface="Calibri"/>
                <a:ea typeface="Calibri"/>
                <a:cs typeface="Calibri"/>
                <a:sym typeface="Calibri"/>
              </a:rPr>
              <a:t> is het </a:t>
            </a:r>
            <a:r>
              <a:rPr lang="en-GB" sz="2800" b="0" i="0" u="none" strike="noStrike" cap="none" dirty="0" err="1">
                <a:solidFill>
                  <a:srgbClr val="000000"/>
                </a:solidFill>
                <a:latin typeface="Calibri"/>
                <a:ea typeface="Calibri"/>
                <a:cs typeface="Calibri"/>
                <a:sym typeface="Calibri"/>
              </a:rPr>
              <a:t>grootst</a:t>
            </a:r>
            <a:r>
              <a:rPr lang="en-GB" sz="2800" b="0" i="0" u="none" strike="noStrike" cap="none" dirty="0">
                <a:solidFill>
                  <a:srgbClr val="000000"/>
                </a:solidFill>
                <a:latin typeface="Calibri"/>
                <a:ea typeface="Calibri"/>
                <a:cs typeface="Calibri"/>
                <a:sym typeface="Calibri"/>
              </a:rPr>
              <a:t> </a:t>
            </a:r>
            <a:r>
              <a:rPr lang="en-GB" sz="2800" b="0" i="0" u="none" strike="noStrike" cap="none" dirty="0" err="1">
                <a:solidFill>
                  <a:srgbClr val="000000"/>
                </a:solidFill>
                <a:latin typeface="Calibri"/>
                <a:ea typeface="Calibri"/>
                <a:cs typeface="Calibri"/>
                <a:sym typeface="Calibri"/>
              </a:rPr>
              <a:t>en</a:t>
            </a:r>
            <a:r>
              <a:rPr lang="en-GB" sz="2800" b="0" i="0" u="none" strike="noStrike" cap="none" dirty="0">
                <a:solidFill>
                  <a:srgbClr val="000000"/>
                </a:solidFill>
                <a:latin typeface="Calibri"/>
                <a:ea typeface="Calibri"/>
                <a:cs typeface="Calibri"/>
                <a:sym typeface="Calibri"/>
              </a:rPr>
              <a:t> I</a:t>
            </a:r>
            <a:r>
              <a:rPr lang="en-GB" sz="2800" b="0" i="0" u="none" strike="noStrike" cap="none" baseline="-25000" dirty="0">
                <a:solidFill>
                  <a:srgbClr val="000000"/>
                </a:solidFill>
                <a:latin typeface="Calibri"/>
                <a:ea typeface="Calibri"/>
                <a:cs typeface="Calibri"/>
                <a:sym typeface="Calibri"/>
              </a:rPr>
              <a:t>A</a:t>
            </a:r>
            <a:r>
              <a:rPr lang="en-GB" sz="2800" b="0" i="0" u="none" strike="noStrike" cap="none" dirty="0">
                <a:solidFill>
                  <a:srgbClr val="000000"/>
                </a:solidFill>
                <a:latin typeface="Calibri"/>
                <a:ea typeface="Calibri"/>
                <a:cs typeface="Calibri"/>
                <a:sym typeface="Calibri"/>
              </a:rPr>
              <a:t> = 0</a:t>
            </a:r>
            <a:endParaRPr sz="2800" b="0" i="0" u="none" strike="noStrike" cap="none" dirty="0">
              <a:solidFill>
                <a:srgbClr val="000000"/>
              </a:solidFill>
              <a:latin typeface="Calibri"/>
              <a:ea typeface="Calibri"/>
              <a:cs typeface="Calibri"/>
              <a:sym typeface="Calibri"/>
            </a:endParaRPr>
          </a:p>
        </p:txBody>
      </p:sp>
      <p:grpSp>
        <p:nvGrpSpPr>
          <p:cNvPr id="402" name="Google Shape;402;p26"/>
          <p:cNvGrpSpPr/>
          <p:nvPr/>
        </p:nvGrpSpPr>
        <p:grpSpPr>
          <a:xfrm>
            <a:off x="513119" y="5064416"/>
            <a:ext cx="726918" cy="726917"/>
            <a:chOff x="4665644" y="2362454"/>
            <a:chExt cx="908647" cy="908646"/>
          </a:xfrm>
        </p:grpSpPr>
        <p:sp>
          <p:nvSpPr>
            <p:cNvPr id="403" name="Google Shape;403;p26"/>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404" name="Google Shape;404;p26"/>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sp>
        <p:nvSpPr>
          <p:cNvPr id="405" name="Google Shape;405;p26"/>
          <p:cNvSpPr/>
          <p:nvPr/>
        </p:nvSpPr>
        <p:spPr>
          <a:xfrm>
            <a:off x="1758170" y="5160683"/>
            <a:ext cx="3795962"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dirty="0">
                <a:solidFill>
                  <a:srgbClr val="000000"/>
                </a:solidFill>
                <a:latin typeface="Calibri"/>
                <a:ea typeface="Calibri"/>
                <a:cs typeface="Calibri"/>
                <a:sym typeface="Calibri"/>
              </a:rPr>
              <a:t>I</a:t>
            </a:r>
            <a:r>
              <a:rPr lang="en-GB" sz="2800" b="0" i="0" u="none" strike="noStrike" cap="none" baseline="-25000" dirty="0">
                <a:solidFill>
                  <a:srgbClr val="000000"/>
                </a:solidFill>
                <a:latin typeface="Calibri"/>
                <a:ea typeface="Calibri"/>
                <a:cs typeface="Calibri"/>
                <a:sym typeface="Calibri"/>
              </a:rPr>
              <a:t>C</a:t>
            </a:r>
            <a:r>
              <a:rPr lang="en-GB" sz="2800" b="0" i="0" u="none" strike="noStrike" cap="none" dirty="0">
                <a:solidFill>
                  <a:srgbClr val="000000"/>
                </a:solidFill>
                <a:latin typeface="Calibri"/>
                <a:ea typeface="Calibri"/>
                <a:cs typeface="Calibri"/>
                <a:sym typeface="Calibri"/>
              </a:rPr>
              <a:t> &gt; I</a:t>
            </a:r>
            <a:r>
              <a:rPr lang="en-GB" sz="2800" b="0" i="0" u="none" strike="noStrike" cap="none" baseline="-25000" dirty="0">
                <a:solidFill>
                  <a:srgbClr val="000000"/>
                </a:solidFill>
                <a:latin typeface="Calibri"/>
                <a:ea typeface="Calibri"/>
                <a:cs typeface="Calibri"/>
                <a:sym typeface="Calibri"/>
              </a:rPr>
              <a:t>B</a:t>
            </a:r>
            <a:r>
              <a:rPr lang="en-GB" sz="2800" b="0" i="0" u="none" strike="noStrike" cap="none" dirty="0">
                <a:solidFill>
                  <a:srgbClr val="000000"/>
                </a:solidFill>
                <a:latin typeface="Calibri"/>
                <a:ea typeface="Calibri"/>
                <a:cs typeface="Calibri"/>
                <a:sym typeface="Calibri"/>
              </a:rPr>
              <a:t> &gt; I</a:t>
            </a:r>
            <a:r>
              <a:rPr lang="en-GB" sz="2800" b="0" i="0" u="none" strike="noStrike" cap="none" baseline="-25000" dirty="0">
                <a:solidFill>
                  <a:srgbClr val="000000"/>
                </a:solidFill>
                <a:latin typeface="Calibri"/>
                <a:ea typeface="Calibri"/>
                <a:cs typeface="Calibri"/>
                <a:sym typeface="Calibri"/>
              </a:rPr>
              <a:t>A</a:t>
            </a:r>
            <a:endParaRPr sz="2800" b="0" i="0" u="none" strike="noStrike" cap="none" baseline="-25000" dirty="0">
              <a:solidFill>
                <a:srgbClr val="000000"/>
              </a:solidFill>
              <a:latin typeface="Calibri"/>
              <a:ea typeface="Calibri"/>
              <a:cs typeface="Calibri"/>
              <a:sym typeface="Calibri"/>
            </a:endParaRPr>
          </a:p>
        </p:txBody>
      </p:sp>
      <p:sp>
        <p:nvSpPr>
          <p:cNvPr id="406" name="Google Shape;406;p26"/>
          <p:cNvSpPr/>
          <p:nvPr/>
        </p:nvSpPr>
        <p:spPr>
          <a:xfrm>
            <a:off x="7305262" y="4351394"/>
            <a:ext cx="765611"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endParaRPr sz="2800" b="0" i="0" u="none" strike="noStrike" cap="none">
              <a:solidFill>
                <a:srgbClr val="000000"/>
              </a:solidFill>
              <a:latin typeface="Calibri"/>
              <a:ea typeface="Calibri"/>
              <a:cs typeface="Calibri"/>
              <a:sym typeface="Calibri"/>
            </a:endParaRPr>
          </a:p>
        </p:txBody>
      </p:sp>
      <p:pic>
        <p:nvPicPr>
          <p:cNvPr id="407" name="Google Shape;407;p26"/>
          <p:cNvPicPr preferRelativeResize="0"/>
          <p:nvPr/>
        </p:nvPicPr>
        <p:blipFill rotWithShape="1">
          <a:blip r:embed="rId3">
            <a:alphaModFix/>
          </a:blip>
          <a:srcRect/>
          <a:stretch/>
        </p:blipFill>
        <p:spPr>
          <a:xfrm>
            <a:off x="5406483" y="2312831"/>
            <a:ext cx="3567055" cy="2298102"/>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3"/>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55" name="Google Shape;555;p33"/>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556" name="Google Shape;556;p33"/>
          <p:cNvGrpSpPr/>
          <p:nvPr/>
        </p:nvGrpSpPr>
        <p:grpSpPr>
          <a:xfrm>
            <a:off x="806913" y="1821195"/>
            <a:ext cx="908700" cy="908700"/>
            <a:chOff x="947033" y="2362454"/>
            <a:chExt cx="908700" cy="908700"/>
          </a:xfrm>
        </p:grpSpPr>
        <p:sp>
          <p:nvSpPr>
            <p:cNvPr id="557" name="Google Shape;557;p33"/>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58" name="Google Shape;558;p33"/>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559" name="Google Shape;559;p33"/>
          <p:cNvGrpSpPr/>
          <p:nvPr/>
        </p:nvGrpSpPr>
        <p:grpSpPr>
          <a:xfrm>
            <a:off x="806912" y="2919861"/>
            <a:ext cx="908700" cy="908700"/>
            <a:chOff x="4665644" y="2362454"/>
            <a:chExt cx="908700" cy="908700"/>
          </a:xfrm>
        </p:grpSpPr>
        <p:sp>
          <p:nvSpPr>
            <p:cNvPr id="560" name="Google Shape;560;p33"/>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61" name="Google Shape;561;p33"/>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562" name="Google Shape;562;p33"/>
          <p:cNvGrpSpPr/>
          <p:nvPr/>
        </p:nvGrpSpPr>
        <p:grpSpPr>
          <a:xfrm>
            <a:off x="806911" y="4055847"/>
            <a:ext cx="908700" cy="908700"/>
            <a:chOff x="947033" y="4156948"/>
            <a:chExt cx="908700" cy="908700"/>
          </a:xfrm>
        </p:grpSpPr>
        <p:sp>
          <p:nvSpPr>
            <p:cNvPr id="563" name="Google Shape;563;p33"/>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64" name="Google Shape;564;p33"/>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565" name="Google Shape;565;p33"/>
          <p:cNvGrpSpPr/>
          <p:nvPr/>
        </p:nvGrpSpPr>
        <p:grpSpPr>
          <a:xfrm>
            <a:off x="806911" y="5154513"/>
            <a:ext cx="908700" cy="908700"/>
            <a:chOff x="4665644" y="4148177"/>
            <a:chExt cx="908700" cy="908700"/>
          </a:xfrm>
        </p:grpSpPr>
        <p:sp>
          <p:nvSpPr>
            <p:cNvPr id="566" name="Google Shape;566;p33"/>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67" name="Google Shape;567;p33"/>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568" name="Google Shape;568;p33"/>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Groter worden</a:t>
            </a:r>
            <a:endParaRPr sz="2800" b="0" i="0" u="none" strike="noStrike" cap="none">
              <a:solidFill>
                <a:srgbClr val="000000"/>
              </a:solidFill>
              <a:latin typeface="Calibri"/>
              <a:ea typeface="Calibri"/>
              <a:cs typeface="Calibri"/>
              <a:sym typeface="Calibri"/>
            </a:endParaRPr>
          </a:p>
        </p:txBody>
      </p:sp>
      <p:sp>
        <p:nvSpPr>
          <p:cNvPr id="569" name="Google Shape;569;p33"/>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Kleiner worden</a:t>
            </a:r>
            <a:endParaRPr sz="2800" b="0" i="0" u="none" strike="noStrike" cap="none">
              <a:solidFill>
                <a:srgbClr val="000000"/>
              </a:solidFill>
              <a:latin typeface="Calibri"/>
              <a:ea typeface="Calibri"/>
              <a:cs typeface="Calibri"/>
              <a:sym typeface="Calibri"/>
            </a:endParaRPr>
          </a:p>
        </p:txBody>
      </p:sp>
      <p:sp>
        <p:nvSpPr>
          <p:cNvPr id="570" name="Google Shape;570;p33"/>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Gelijk blijven</a:t>
            </a:r>
            <a:endParaRPr sz="2800" b="0" i="0" u="none" strike="noStrike" cap="none">
              <a:solidFill>
                <a:srgbClr val="000000"/>
              </a:solidFill>
              <a:latin typeface="Calibri"/>
              <a:ea typeface="Calibri"/>
              <a:cs typeface="Calibri"/>
              <a:sym typeface="Calibri"/>
            </a:endParaRPr>
          </a:p>
        </p:txBody>
      </p:sp>
      <p:sp>
        <p:nvSpPr>
          <p:cNvPr id="571" name="Google Shape;571;p33"/>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Meer informatie nodig</a:t>
            </a:r>
            <a:endParaRPr sz="2800" b="0" i="0" u="none" strike="noStrike" cap="none">
              <a:solidFill>
                <a:srgbClr val="000000"/>
              </a:solidFill>
              <a:latin typeface="Calibri"/>
              <a:ea typeface="Calibri"/>
              <a:cs typeface="Calibri"/>
              <a:sym typeface="Calibri"/>
            </a:endParaRPr>
          </a:p>
        </p:txBody>
      </p:sp>
      <p:sp>
        <p:nvSpPr>
          <p:cNvPr id="572" name="Google Shape;572;p33"/>
          <p:cNvSpPr txBox="1">
            <a:spLocks noGrp="1"/>
          </p:cNvSpPr>
          <p:nvPr>
            <p:ph type="title"/>
          </p:nvPr>
        </p:nvSpPr>
        <p:spPr>
          <a:xfrm>
            <a:off x="729419" y="396259"/>
            <a:ext cx="8109900" cy="119764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11111"/>
              </a:lnSpc>
              <a:spcBef>
                <a:spcPts val="0"/>
              </a:spcBef>
              <a:spcAft>
                <a:spcPts val="0"/>
              </a:spcAft>
              <a:buClr>
                <a:schemeClr val="dk1"/>
              </a:buClr>
              <a:buSzPct val="100000"/>
              <a:buFont typeface="Calibri"/>
              <a:buNone/>
            </a:pPr>
            <a:r>
              <a:rPr lang="en-GB" sz="3600"/>
              <a:t>Als meer lampjes in een serieschakeling worden aangesloten, dan zal de stroomsterkte…</a:t>
            </a:r>
            <a:br>
              <a:rPr lang="en-GB"/>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08" name="Google Shape;508;p31"/>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509" name="Google Shape;509;p31"/>
          <p:cNvGrpSpPr/>
          <p:nvPr/>
        </p:nvGrpSpPr>
        <p:grpSpPr>
          <a:xfrm>
            <a:off x="806913" y="1821195"/>
            <a:ext cx="908700" cy="908700"/>
            <a:chOff x="947033" y="2362454"/>
            <a:chExt cx="908700" cy="908700"/>
          </a:xfrm>
        </p:grpSpPr>
        <p:sp>
          <p:nvSpPr>
            <p:cNvPr id="510" name="Google Shape;510;p31"/>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11" name="Google Shape;511;p31"/>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512" name="Google Shape;512;p31"/>
          <p:cNvGrpSpPr/>
          <p:nvPr/>
        </p:nvGrpSpPr>
        <p:grpSpPr>
          <a:xfrm>
            <a:off x="806912" y="2919861"/>
            <a:ext cx="908700" cy="908700"/>
            <a:chOff x="4665644" y="2362454"/>
            <a:chExt cx="908700" cy="908700"/>
          </a:xfrm>
        </p:grpSpPr>
        <p:sp>
          <p:nvSpPr>
            <p:cNvPr id="513" name="Google Shape;513;p31"/>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14" name="Google Shape;514;p31"/>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515" name="Google Shape;515;p31"/>
          <p:cNvGrpSpPr/>
          <p:nvPr/>
        </p:nvGrpSpPr>
        <p:grpSpPr>
          <a:xfrm>
            <a:off x="806911" y="4055847"/>
            <a:ext cx="908700" cy="908700"/>
            <a:chOff x="947033" y="4156948"/>
            <a:chExt cx="908700" cy="908700"/>
          </a:xfrm>
        </p:grpSpPr>
        <p:sp>
          <p:nvSpPr>
            <p:cNvPr id="516" name="Google Shape;516;p31"/>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17" name="Google Shape;517;p31"/>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518" name="Google Shape;518;p31"/>
          <p:cNvGrpSpPr/>
          <p:nvPr/>
        </p:nvGrpSpPr>
        <p:grpSpPr>
          <a:xfrm>
            <a:off x="806911" y="5154513"/>
            <a:ext cx="908700" cy="908700"/>
            <a:chOff x="4665644" y="4148177"/>
            <a:chExt cx="908700" cy="908700"/>
          </a:xfrm>
        </p:grpSpPr>
        <p:sp>
          <p:nvSpPr>
            <p:cNvPr id="519" name="Google Shape;519;p31"/>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20" name="Google Shape;520;p31"/>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521" name="Google Shape;521;p31"/>
          <p:cNvSpPr/>
          <p:nvPr/>
        </p:nvSpPr>
        <p:spPr>
          <a:xfrm>
            <a:off x="1958101" y="1980919"/>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12 V</a:t>
            </a:r>
            <a:endParaRPr sz="2800" b="0" i="0" u="none" strike="noStrike" cap="none">
              <a:solidFill>
                <a:srgbClr val="000000"/>
              </a:solidFill>
              <a:latin typeface="Calibri"/>
              <a:ea typeface="Calibri"/>
              <a:cs typeface="Calibri"/>
              <a:sym typeface="Calibri"/>
            </a:endParaRPr>
          </a:p>
        </p:txBody>
      </p:sp>
      <p:sp>
        <p:nvSpPr>
          <p:cNvPr id="522" name="Google Shape;522;p31"/>
          <p:cNvSpPr/>
          <p:nvPr/>
        </p:nvSpPr>
        <p:spPr>
          <a:xfrm>
            <a:off x="1958101" y="303598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4 V</a:t>
            </a:r>
            <a:endParaRPr sz="2800" b="0" i="0" u="none" strike="noStrike" cap="none">
              <a:solidFill>
                <a:srgbClr val="000000"/>
              </a:solidFill>
              <a:latin typeface="Calibri"/>
              <a:ea typeface="Calibri"/>
              <a:cs typeface="Calibri"/>
              <a:sym typeface="Calibri"/>
            </a:endParaRPr>
          </a:p>
        </p:txBody>
      </p:sp>
      <p:sp>
        <p:nvSpPr>
          <p:cNvPr id="523" name="Google Shape;523;p31"/>
          <p:cNvSpPr/>
          <p:nvPr/>
        </p:nvSpPr>
        <p:spPr>
          <a:xfrm>
            <a:off x="1958100" y="4181547"/>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8 V</a:t>
            </a:r>
            <a:endParaRPr sz="2800" b="0" i="0" u="none" strike="noStrike" cap="none">
              <a:solidFill>
                <a:srgbClr val="000000"/>
              </a:solidFill>
              <a:latin typeface="Calibri"/>
              <a:ea typeface="Calibri"/>
              <a:cs typeface="Calibri"/>
              <a:sym typeface="Calibri"/>
            </a:endParaRPr>
          </a:p>
        </p:txBody>
      </p:sp>
      <p:sp>
        <p:nvSpPr>
          <p:cNvPr id="524" name="Google Shape;524;p31"/>
          <p:cNvSpPr/>
          <p:nvPr/>
        </p:nvSpPr>
        <p:spPr>
          <a:xfrm>
            <a:off x="1958099" y="5314284"/>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20 V</a:t>
            </a:r>
            <a:endParaRPr sz="2800" b="0" i="0" u="none" strike="noStrike" cap="none">
              <a:solidFill>
                <a:srgbClr val="000000"/>
              </a:solidFill>
              <a:latin typeface="Calibri"/>
              <a:ea typeface="Calibri"/>
              <a:cs typeface="Calibri"/>
              <a:sym typeface="Calibri"/>
            </a:endParaRPr>
          </a:p>
        </p:txBody>
      </p:sp>
      <p:sp>
        <p:nvSpPr>
          <p:cNvPr id="525" name="Google Shape;525;p31"/>
          <p:cNvSpPr txBox="1">
            <a:spLocks noGrp="1"/>
          </p:cNvSpPr>
          <p:nvPr>
            <p:ph type="title"/>
          </p:nvPr>
        </p:nvSpPr>
        <p:spPr>
          <a:xfrm>
            <a:off x="517050" y="295041"/>
            <a:ext cx="8109900" cy="1423670"/>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800"/>
              <a:buFont typeface="Calibri"/>
              <a:buNone/>
            </a:pPr>
            <a:r>
              <a:rPr lang="en-GB" sz="2800"/>
              <a:t>In het figuur is een schakeling met twee lampjes getekend. Voltmeter V2 geeft een spanning van 8 V aan. Wat geeft de voltmeter V1 dan aan?</a:t>
            </a:r>
            <a:endParaRPr/>
          </a:p>
        </p:txBody>
      </p:sp>
      <p:pic>
        <p:nvPicPr>
          <p:cNvPr id="526" name="Google Shape;526;p31"/>
          <p:cNvPicPr preferRelativeResize="0"/>
          <p:nvPr/>
        </p:nvPicPr>
        <p:blipFill rotWithShape="1">
          <a:blip r:embed="rId3">
            <a:alphaModFix/>
          </a:blip>
          <a:srcRect/>
          <a:stretch/>
        </p:blipFill>
        <p:spPr>
          <a:xfrm>
            <a:off x="4064000" y="1734311"/>
            <a:ext cx="3958884" cy="4551158"/>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0"/>
          <p:cNvSpPr/>
          <p:nvPr/>
        </p:nvSpPr>
        <p:spPr>
          <a:xfrm>
            <a:off x="211015" y="6285469"/>
            <a:ext cx="8932986" cy="49784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240" name="Google Shape;240;p20"/>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sp>
        <p:nvSpPr>
          <p:cNvPr id="241" name="Google Shape;241;p20"/>
          <p:cNvSpPr txBox="1">
            <a:spLocks noGrp="1"/>
          </p:cNvSpPr>
          <p:nvPr>
            <p:ph type="title"/>
          </p:nvPr>
        </p:nvSpPr>
        <p:spPr>
          <a:xfrm>
            <a:off x="517109" y="260616"/>
            <a:ext cx="8109782" cy="1669784"/>
          </a:xfrm>
          <a:prstGeom prst="rect">
            <a:avLst/>
          </a:prstGeom>
          <a:noFill/>
          <a:ln>
            <a:noFill/>
          </a:ln>
        </p:spPr>
        <p:txBody>
          <a:bodyPr spcFirstLastPara="1" wrap="square" lIns="91425" tIns="45700" rIns="91425" bIns="45700" anchor="t" anchorCtr="0">
            <a:noAutofit/>
          </a:bodyPr>
          <a:lstStyle/>
          <a:p>
            <a:pPr marL="0" lvl="0" indent="0" algn="l" rtl="0">
              <a:lnSpc>
                <a:spcPct val="121212"/>
              </a:lnSpc>
              <a:spcBef>
                <a:spcPts val="0"/>
              </a:spcBef>
              <a:spcAft>
                <a:spcPts val="0"/>
              </a:spcAft>
              <a:buClr>
                <a:schemeClr val="dk1"/>
              </a:buClr>
              <a:buSzPts val="3200"/>
              <a:buFont typeface="Calibri"/>
              <a:buNone/>
            </a:pPr>
            <a:r>
              <a:rPr lang="en-GB" sz="2800"/>
              <a:t>Als de regelbare weerstand op 100 Ω staat ingesteld, geeft de ampèremeter 60 mA aan. Wat geeft deze aan als de regelbare weerstand op 300 Ω wordt ingesteld?</a:t>
            </a:r>
            <a:endParaRPr sz="2800"/>
          </a:p>
        </p:txBody>
      </p:sp>
      <p:grpSp>
        <p:nvGrpSpPr>
          <p:cNvPr id="242" name="Google Shape;242;p20"/>
          <p:cNvGrpSpPr/>
          <p:nvPr/>
        </p:nvGrpSpPr>
        <p:grpSpPr>
          <a:xfrm>
            <a:off x="947033" y="2362454"/>
            <a:ext cx="908647" cy="908646"/>
            <a:chOff x="947033" y="2362454"/>
            <a:chExt cx="908647" cy="908646"/>
          </a:xfrm>
        </p:grpSpPr>
        <p:sp>
          <p:nvSpPr>
            <p:cNvPr id="243" name="Google Shape;243;p20"/>
            <p:cNvSpPr/>
            <p:nvPr/>
          </p:nvSpPr>
          <p:spPr>
            <a:xfrm>
              <a:off x="947033" y="2362454"/>
              <a:ext cx="908647" cy="908646"/>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4" name="Google Shape;244;p20"/>
            <p:cNvSpPr/>
            <p:nvPr/>
          </p:nvSpPr>
          <p:spPr>
            <a:xfrm>
              <a:off x="1261236"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245" name="Google Shape;245;p20"/>
          <p:cNvGrpSpPr/>
          <p:nvPr/>
        </p:nvGrpSpPr>
        <p:grpSpPr>
          <a:xfrm>
            <a:off x="3557092" y="2402612"/>
            <a:ext cx="908647" cy="908646"/>
            <a:chOff x="4665644" y="2362454"/>
            <a:chExt cx="908647" cy="908646"/>
          </a:xfrm>
        </p:grpSpPr>
        <p:sp>
          <p:nvSpPr>
            <p:cNvPr id="246" name="Google Shape;246;p20"/>
            <p:cNvSpPr/>
            <p:nvPr/>
          </p:nvSpPr>
          <p:spPr>
            <a:xfrm>
              <a:off x="4665644" y="2362454"/>
              <a:ext cx="908647" cy="908646"/>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47" name="Google Shape;247;p20"/>
            <p:cNvSpPr/>
            <p:nvPr/>
          </p:nvSpPr>
          <p:spPr>
            <a:xfrm>
              <a:off x="4979847" y="2588475"/>
              <a:ext cx="356441"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248" name="Google Shape;248;p20"/>
          <p:cNvGrpSpPr/>
          <p:nvPr/>
        </p:nvGrpSpPr>
        <p:grpSpPr>
          <a:xfrm>
            <a:off x="947033" y="4156948"/>
            <a:ext cx="908647" cy="908646"/>
            <a:chOff x="947033" y="4156948"/>
            <a:chExt cx="908647" cy="908646"/>
          </a:xfrm>
        </p:grpSpPr>
        <p:sp>
          <p:nvSpPr>
            <p:cNvPr id="249" name="Google Shape;249;p20"/>
            <p:cNvSpPr/>
            <p:nvPr/>
          </p:nvSpPr>
          <p:spPr>
            <a:xfrm>
              <a:off x="947033" y="4156948"/>
              <a:ext cx="908647" cy="908646"/>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0" name="Google Shape;250;p20"/>
            <p:cNvSpPr/>
            <p:nvPr/>
          </p:nvSpPr>
          <p:spPr>
            <a:xfrm>
              <a:off x="1261237" y="4382969"/>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251" name="Google Shape;251;p20"/>
          <p:cNvGrpSpPr/>
          <p:nvPr/>
        </p:nvGrpSpPr>
        <p:grpSpPr>
          <a:xfrm>
            <a:off x="3557266" y="4172520"/>
            <a:ext cx="908647" cy="908646"/>
            <a:chOff x="4665644" y="4148177"/>
            <a:chExt cx="908647" cy="908646"/>
          </a:xfrm>
        </p:grpSpPr>
        <p:sp>
          <p:nvSpPr>
            <p:cNvPr id="252" name="Google Shape;252;p20"/>
            <p:cNvSpPr/>
            <p:nvPr/>
          </p:nvSpPr>
          <p:spPr>
            <a:xfrm>
              <a:off x="4665644" y="4148177"/>
              <a:ext cx="908647" cy="908646"/>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53" name="Google Shape;253;p20"/>
            <p:cNvSpPr/>
            <p:nvPr/>
          </p:nvSpPr>
          <p:spPr>
            <a:xfrm>
              <a:off x="4979848" y="4374198"/>
              <a:ext cx="356440" cy="431204"/>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254" name="Google Shape;254;p20"/>
          <p:cNvSpPr/>
          <p:nvPr/>
        </p:nvSpPr>
        <p:spPr>
          <a:xfrm>
            <a:off x="2140980" y="2536554"/>
            <a:ext cx="1025820"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20 mA</a:t>
            </a:r>
            <a:endParaRPr sz="1400" b="0" i="0" u="none" strike="noStrike" cap="none">
              <a:solidFill>
                <a:srgbClr val="000000"/>
              </a:solidFill>
              <a:latin typeface="Arial"/>
              <a:ea typeface="Arial"/>
              <a:cs typeface="Arial"/>
              <a:sym typeface="Arial"/>
            </a:endParaRPr>
          </a:p>
        </p:txBody>
      </p:sp>
      <p:sp>
        <p:nvSpPr>
          <p:cNvPr id="255" name="Google Shape;255;p20"/>
          <p:cNvSpPr/>
          <p:nvPr/>
        </p:nvSpPr>
        <p:spPr>
          <a:xfrm>
            <a:off x="4697045" y="2581614"/>
            <a:ext cx="1043355"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30 mA</a:t>
            </a:r>
            <a:endParaRPr sz="2800" b="0" i="0" u="none" strike="noStrike" cap="none">
              <a:solidFill>
                <a:srgbClr val="000000"/>
              </a:solidFill>
              <a:latin typeface="Calibri"/>
              <a:ea typeface="Calibri"/>
              <a:cs typeface="Calibri"/>
              <a:sym typeface="Calibri"/>
            </a:endParaRPr>
          </a:p>
        </p:txBody>
      </p:sp>
      <p:sp>
        <p:nvSpPr>
          <p:cNvPr id="256" name="Google Shape;256;p20"/>
          <p:cNvSpPr/>
          <p:nvPr/>
        </p:nvSpPr>
        <p:spPr>
          <a:xfrm>
            <a:off x="2140980" y="4344041"/>
            <a:ext cx="1025820"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60 mA</a:t>
            </a:r>
            <a:endParaRPr sz="2800" b="0" i="0" u="none" strike="noStrike" cap="none">
              <a:solidFill>
                <a:srgbClr val="000000"/>
              </a:solidFill>
              <a:latin typeface="Calibri"/>
              <a:ea typeface="Calibri"/>
              <a:cs typeface="Calibri"/>
              <a:sym typeface="Calibri"/>
            </a:endParaRPr>
          </a:p>
        </p:txBody>
      </p:sp>
      <p:sp>
        <p:nvSpPr>
          <p:cNvPr id="257" name="Google Shape;257;p20"/>
          <p:cNvSpPr/>
          <p:nvPr/>
        </p:nvSpPr>
        <p:spPr>
          <a:xfrm>
            <a:off x="4697045" y="4344041"/>
            <a:ext cx="1232103"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120 mA</a:t>
            </a:r>
            <a:endParaRPr sz="2800" b="0" i="0" u="none" strike="noStrike" cap="none">
              <a:solidFill>
                <a:srgbClr val="000000"/>
              </a:solidFill>
              <a:latin typeface="Calibri"/>
              <a:ea typeface="Calibri"/>
              <a:cs typeface="Calibri"/>
              <a:sym typeface="Calibri"/>
            </a:endParaRPr>
          </a:p>
        </p:txBody>
      </p:sp>
      <p:grpSp>
        <p:nvGrpSpPr>
          <p:cNvPr id="258" name="Google Shape;258;p20"/>
          <p:cNvGrpSpPr/>
          <p:nvPr/>
        </p:nvGrpSpPr>
        <p:grpSpPr>
          <a:xfrm>
            <a:off x="6160280" y="4144248"/>
            <a:ext cx="908647" cy="908646"/>
            <a:chOff x="4665644" y="2362454"/>
            <a:chExt cx="908647" cy="908646"/>
          </a:xfrm>
        </p:grpSpPr>
        <p:sp>
          <p:nvSpPr>
            <p:cNvPr id="259" name="Google Shape;259;p20"/>
            <p:cNvSpPr/>
            <p:nvPr/>
          </p:nvSpPr>
          <p:spPr>
            <a:xfrm>
              <a:off x="4665644" y="2362454"/>
              <a:ext cx="908647" cy="908646"/>
            </a:xfrm>
            <a:prstGeom prst="ellipse">
              <a:avLst/>
            </a:prstGeom>
            <a:solidFill>
              <a:schemeClr val="accent4"/>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260" name="Google Shape;260;p20"/>
            <p:cNvSpPr/>
            <p:nvPr/>
          </p:nvSpPr>
          <p:spPr>
            <a:xfrm>
              <a:off x="4979847" y="2546412"/>
              <a:ext cx="356441" cy="515332"/>
            </a:xfrm>
            <a:prstGeom prst="rect">
              <a:avLst/>
            </a:prstGeom>
            <a:solidFill>
              <a:schemeClr val="accent4"/>
            </a:solid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E</a:t>
              </a:r>
              <a:endParaRPr sz="2400" b="0" i="0" u="none" strike="noStrike" cap="none">
                <a:solidFill>
                  <a:srgbClr val="FFFFFF"/>
                </a:solidFill>
                <a:latin typeface="Helvetica Neue"/>
                <a:ea typeface="Helvetica Neue"/>
                <a:cs typeface="Helvetica Neue"/>
                <a:sym typeface="Helvetica Neue"/>
              </a:endParaRPr>
            </a:p>
          </p:txBody>
        </p:sp>
      </p:grpSp>
      <p:sp>
        <p:nvSpPr>
          <p:cNvPr id="261" name="Google Shape;261;p20"/>
          <p:cNvSpPr/>
          <p:nvPr/>
        </p:nvSpPr>
        <p:spPr>
          <a:xfrm>
            <a:off x="7262082" y="4308521"/>
            <a:ext cx="1233945" cy="554702"/>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000000"/>
              </a:buClr>
              <a:buSzPts val="2800"/>
              <a:buFont typeface="Calibri"/>
              <a:buNone/>
            </a:pPr>
            <a:r>
              <a:rPr lang="en-GB" sz="2800" b="0" i="0" u="none" strike="noStrike" cap="none">
                <a:solidFill>
                  <a:srgbClr val="000000"/>
                </a:solidFill>
                <a:latin typeface="Calibri"/>
                <a:ea typeface="Calibri"/>
                <a:cs typeface="Calibri"/>
                <a:sym typeface="Calibri"/>
              </a:rPr>
              <a:t>180 mA</a:t>
            </a:r>
            <a:endParaRPr sz="2800" b="0" i="0" u="none" strike="noStrike" cap="none">
              <a:solidFill>
                <a:srgbClr val="000000"/>
              </a:solidFill>
              <a:latin typeface="Calibri"/>
              <a:ea typeface="Calibri"/>
              <a:cs typeface="Calibri"/>
              <a:sym typeface="Calibri"/>
            </a:endParaRPr>
          </a:p>
        </p:txBody>
      </p:sp>
      <p:pic>
        <p:nvPicPr>
          <p:cNvPr id="262" name="Google Shape;262;p20"/>
          <p:cNvPicPr preferRelativeResize="0"/>
          <p:nvPr/>
        </p:nvPicPr>
        <p:blipFill rotWithShape="1">
          <a:blip r:embed="rId3">
            <a:alphaModFix/>
          </a:blip>
          <a:srcRect/>
          <a:stretch/>
        </p:blipFill>
        <p:spPr>
          <a:xfrm>
            <a:off x="5740400" y="2017466"/>
            <a:ext cx="3296753" cy="2004425"/>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4"/>
          <p:cNvSpPr/>
          <p:nvPr/>
        </p:nvSpPr>
        <p:spPr>
          <a:xfrm>
            <a:off x="211015" y="6285469"/>
            <a:ext cx="8933100" cy="497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366FF"/>
              </a:solidFill>
              <a:latin typeface="Corbel"/>
              <a:ea typeface="Corbel"/>
              <a:cs typeface="Corbel"/>
              <a:sym typeface="Corbel"/>
            </a:endParaRPr>
          </a:p>
        </p:txBody>
      </p:sp>
      <p:sp>
        <p:nvSpPr>
          <p:cNvPr id="578" name="Google Shape;578;p34"/>
          <p:cNvSpPr txBox="1"/>
          <p:nvPr/>
        </p:nvSpPr>
        <p:spPr>
          <a:xfrm>
            <a:off x="6827520" y="6407433"/>
            <a:ext cx="2316600" cy="253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1050"/>
              <a:buFont typeface="Tahoma"/>
              <a:buNone/>
            </a:pPr>
            <a:r>
              <a:rPr lang="en-GB" sz="1050" b="0" i="0" u="none" strike="noStrike" cap="none">
                <a:solidFill>
                  <a:schemeClr val="lt1"/>
                </a:solidFill>
                <a:latin typeface="Tahoma"/>
                <a:ea typeface="Tahoma"/>
                <a:cs typeface="Tahoma"/>
                <a:sym typeface="Tahoma"/>
              </a:rPr>
              <a:t>www.diagnostischevragen.nl</a:t>
            </a:r>
            <a:endParaRPr sz="1400" b="0" i="0" u="none" strike="noStrike" cap="none">
              <a:solidFill>
                <a:srgbClr val="000000"/>
              </a:solidFill>
              <a:latin typeface="Arial"/>
              <a:ea typeface="Arial"/>
              <a:cs typeface="Arial"/>
              <a:sym typeface="Arial"/>
            </a:endParaRPr>
          </a:p>
        </p:txBody>
      </p:sp>
      <p:grpSp>
        <p:nvGrpSpPr>
          <p:cNvPr id="579" name="Google Shape;579;p34"/>
          <p:cNvGrpSpPr/>
          <p:nvPr/>
        </p:nvGrpSpPr>
        <p:grpSpPr>
          <a:xfrm>
            <a:off x="757842" y="2962908"/>
            <a:ext cx="908700" cy="908700"/>
            <a:chOff x="947033" y="2362454"/>
            <a:chExt cx="908700" cy="908700"/>
          </a:xfrm>
        </p:grpSpPr>
        <p:sp>
          <p:nvSpPr>
            <p:cNvPr id="580" name="Google Shape;580;p34"/>
            <p:cNvSpPr/>
            <p:nvPr/>
          </p:nvSpPr>
          <p:spPr>
            <a:xfrm>
              <a:off x="947033" y="2362454"/>
              <a:ext cx="908700" cy="908700"/>
            </a:xfrm>
            <a:prstGeom prst="ellipse">
              <a:avLst/>
            </a:prstGeom>
            <a:solidFill>
              <a:srgbClr val="73C3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81" name="Google Shape;581;p34"/>
            <p:cNvSpPr/>
            <p:nvPr/>
          </p:nvSpPr>
          <p:spPr>
            <a:xfrm>
              <a:off x="1261236"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A</a:t>
              </a:r>
              <a:endParaRPr sz="1400" b="0" i="0" u="none" strike="noStrike" cap="none">
                <a:solidFill>
                  <a:srgbClr val="000000"/>
                </a:solidFill>
                <a:latin typeface="Arial"/>
                <a:ea typeface="Arial"/>
                <a:cs typeface="Arial"/>
                <a:sym typeface="Arial"/>
              </a:endParaRPr>
            </a:p>
          </p:txBody>
        </p:sp>
      </p:grpSp>
      <p:grpSp>
        <p:nvGrpSpPr>
          <p:cNvPr id="582" name="Google Shape;582;p34"/>
          <p:cNvGrpSpPr/>
          <p:nvPr/>
        </p:nvGrpSpPr>
        <p:grpSpPr>
          <a:xfrm>
            <a:off x="729419" y="4456115"/>
            <a:ext cx="908700" cy="908700"/>
            <a:chOff x="4665644" y="2362454"/>
            <a:chExt cx="908700" cy="908700"/>
          </a:xfrm>
        </p:grpSpPr>
        <p:sp>
          <p:nvSpPr>
            <p:cNvPr id="583" name="Google Shape;583;p34"/>
            <p:cNvSpPr/>
            <p:nvPr/>
          </p:nvSpPr>
          <p:spPr>
            <a:xfrm>
              <a:off x="4665644" y="2362454"/>
              <a:ext cx="908700" cy="908700"/>
            </a:xfrm>
            <a:prstGeom prst="ellipse">
              <a:avLst/>
            </a:prstGeom>
            <a:solidFill>
              <a:srgbClr val="919CE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84" name="Google Shape;584;p34"/>
            <p:cNvSpPr/>
            <p:nvPr/>
          </p:nvSpPr>
          <p:spPr>
            <a:xfrm>
              <a:off x="4979847" y="2588475"/>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B</a:t>
              </a:r>
              <a:endParaRPr sz="1400" b="0" i="0" u="none" strike="noStrike" cap="none">
                <a:solidFill>
                  <a:srgbClr val="000000"/>
                </a:solidFill>
                <a:latin typeface="Arial"/>
                <a:ea typeface="Arial"/>
                <a:cs typeface="Arial"/>
                <a:sym typeface="Arial"/>
              </a:endParaRPr>
            </a:p>
          </p:txBody>
        </p:sp>
      </p:grpSp>
      <p:grpSp>
        <p:nvGrpSpPr>
          <p:cNvPr id="585" name="Google Shape;585;p34"/>
          <p:cNvGrpSpPr/>
          <p:nvPr/>
        </p:nvGrpSpPr>
        <p:grpSpPr>
          <a:xfrm>
            <a:off x="4748290" y="2974650"/>
            <a:ext cx="908700" cy="908700"/>
            <a:chOff x="947033" y="4156948"/>
            <a:chExt cx="908700" cy="908700"/>
          </a:xfrm>
        </p:grpSpPr>
        <p:sp>
          <p:nvSpPr>
            <p:cNvPr id="586" name="Google Shape;586;p34"/>
            <p:cNvSpPr/>
            <p:nvPr/>
          </p:nvSpPr>
          <p:spPr>
            <a:xfrm>
              <a:off x="947033" y="4156948"/>
              <a:ext cx="908700" cy="908700"/>
            </a:xfrm>
            <a:prstGeom prst="ellipse">
              <a:avLst/>
            </a:prstGeom>
            <a:solidFill>
              <a:srgbClr val="95DF83"/>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87" name="Google Shape;587;p34"/>
            <p:cNvSpPr/>
            <p:nvPr/>
          </p:nvSpPr>
          <p:spPr>
            <a:xfrm>
              <a:off x="1261237" y="4382969"/>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C</a:t>
              </a:r>
              <a:endParaRPr sz="1400" b="0" i="0" u="none" strike="noStrike" cap="none">
                <a:solidFill>
                  <a:srgbClr val="000000"/>
                </a:solidFill>
                <a:latin typeface="Arial"/>
                <a:ea typeface="Arial"/>
                <a:cs typeface="Arial"/>
                <a:sym typeface="Arial"/>
              </a:endParaRPr>
            </a:p>
          </p:txBody>
        </p:sp>
      </p:grpSp>
      <p:grpSp>
        <p:nvGrpSpPr>
          <p:cNvPr id="588" name="Google Shape;588;p34"/>
          <p:cNvGrpSpPr/>
          <p:nvPr/>
        </p:nvGrpSpPr>
        <p:grpSpPr>
          <a:xfrm>
            <a:off x="4748290" y="4461515"/>
            <a:ext cx="908700" cy="908700"/>
            <a:chOff x="4665644" y="4148177"/>
            <a:chExt cx="908700" cy="908700"/>
          </a:xfrm>
        </p:grpSpPr>
        <p:sp>
          <p:nvSpPr>
            <p:cNvPr id="589" name="Google Shape;589;p34"/>
            <p:cNvSpPr/>
            <p:nvPr/>
          </p:nvSpPr>
          <p:spPr>
            <a:xfrm>
              <a:off x="4665644" y="4148177"/>
              <a:ext cx="908700" cy="908700"/>
            </a:xfrm>
            <a:prstGeom prst="ellipse">
              <a:avLst/>
            </a:prstGeom>
            <a:solidFill>
              <a:srgbClr val="E58BA8"/>
            </a:solidFill>
            <a:ln>
              <a:noFill/>
            </a:ln>
          </p:spPr>
          <p:txBody>
            <a:bodyPr spcFirstLastPara="1" wrap="square" lIns="35700" tIns="35700" rIns="35700" bIns="35700" anchor="ctr" anchorCtr="0">
              <a:noAutofit/>
            </a:bodyPr>
            <a:lstStyle/>
            <a:p>
              <a:pPr marL="0" marR="0" lvl="0" indent="0" algn="ctr" rtl="0">
                <a:lnSpc>
                  <a:spcPct val="100000"/>
                </a:lnSpc>
                <a:spcBef>
                  <a:spcPts val="0"/>
                </a:spcBef>
                <a:spcAft>
                  <a:spcPts val="0"/>
                </a:spcAft>
                <a:buClr>
                  <a:srgbClr val="FFFFFF"/>
                </a:buClr>
                <a:buSzPts val="2000"/>
                <a:buFont typeface="Helvetica Neue Light"/>
                <a:buNone/>
              </a:pPr>
              <a:endParaRPr sz="2000" b="0" i="0" u="none" strike="noStrike" cap="none">
                <a:solidFill>
                  <a:srgbClr val="FFFFFF"/>
                </a:solidFill>
                <a:latin typeface="Helvetica Neue Light"/>
                <a:ea typeface="Helvetica Neue Light"/>
                <a:cs typeface="Helvetica Neue Light"/>
                <a:sym typeface="Helvetica Neue Light"/>
              </a:endParaRPr>
            </a:p>
          </p:txBody>
        </p:sp>
        <p:sp>
          <p:nvSpPr>
            <p:cNvPr id="590" name="Google Shape;590;p34"/>
            <p:cNvSpPr/>
            <p:nvPr/>
          </p:nvSpPr>
          <p:spPr>
            <a:xfrm>
              <a:off x="4979848" y="4374198"/>
              <a:ext cx="356400" cy="431100"/>
            </a:xfrm>
            <a:prstGeom prst="rect">
              <a:avLst/>
            </a:prstGeom>
            <a:noFill/>
            <a:ln>
              <a:noFill/>
            </a:ln>
          </p:spPr>
          <p:txBody>
            <a:bodyPr spcFirstLastPara="1" wrap="square" lIns="35700" tIns="35700" rIns="35700" bIns="35700" anchor="ctr" anchorCtr="0">
              <a:noAutofit/>
            </a:bodyPr>
            <a:lstStyle/>
            <a:p>
              <a:pPr marL="0" marR="0" lvl="0" indent="0" algn="l" rtl="0">
                <a:lnSpc>
                  <a:spcPct val="120000"/>
                </a:lnSpc>
                <a:spcBef>
                  <a:spcPts val="0"/>
                </a:spcBef>
                <a:spcAft>
                  <a:spcPts val="0"/>
                </a:spcAft>
                <a:buClr>
                  <a:srgbClr val="FFFFFF"/>
                </a:buClr>
                <a:buSzPts val="2400"/>
                <a:buFont typeface="Helvetica Neue"/>
                <a:buNone/>
              </a:pPr>
              <a:r>
                <a:rPr lang="en-GB" sz="2400" b="0" i="0" u="none" strike="noStrike" cap="none">
                  <a:solidFill>
                    <a:srgbClr val="FFFFFF"/>
                  </a:solidFill>
                  <a:latin typeface="Helvetica Neue"/>
                  <a:ea typeface="Helvetica Neue"/>
                  <a:cs typeface="Helvetica Neue"/>
                  <a:sym typeface="Helvetica Neue"/>
                </a:rPr>
                <a:t>D</a:t>
              </a:r>
              <a:endParaRPr sz="1400" b="0" i="0" u="none" strike="noStrike" cap="none">
                <a:solidFill>
                  <a:srgbClr val="000000"/>
                </a:solidFill>
                <a:latin typeface="Arial"/>
                <a:ea typeface="Arial"/>
                <a:cs typeface="Arial"/>
                <a:sym typeface="Arial"/>
              </a:endParaRPr>
            </a:p>
          </p:txBody>
        </p:sp>
      </p:grpSp>
      <p:sp>
        <p:nvSpPr>
          <p:cNvPr id="591" name="Google Shape;591;p34"/>
          <p:cNvSpPr/>
          <p:nvPr/>
        </p:nvSpPr>
        <p:spPr>
          <a:xfrm>
            <a:off x="1909030" y="3122632"/>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R = 2 Ω</a:t>
            </a:r>
            <a:endParaRPr/>
          </a:p>
        </p:txBody>
      </p:sp>
      <p:sp>
        <p:nvSpPr>
          <p:cNvPr id="592" name="Google Shape;592;p34"/>
          <p:cNvSpPr/>
          <p:nvPr/>
        </p:nvSpPr>
        <p:spPr>
          <a:xfrm>
            <a:off x="1880608" y="4572241"/>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R = 3 Ω</a:t>
            </a:r>
            <a:endParaRPr/>
          </a:p>
        </p:txBody>
      </p:sp>
      <p:sp>
        <p:nvSpPr>
          <p:cNvPr id="593" name="Google Shape;593;p34"/>
          <p:cNvSpPr/>
          <p:nvPr/>
        </p:nvSpPr>
        <p:spPr>
          <a:xfrm>
            <a:off x="5899479" y="3100350"/>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rgbClr val="000000"/>
                </a:solidFill>
                <a:latin typeface="Ubuntu"/>
                <a:ea typeface="Ubuntu"/>
                <a:cs typeface="Ubuntu"/>
                <a:sym typeface="Ubuntu"/>
              </a:rPr>
              <a:t>R = 5 Ω</a:t>
            </a:r>
            <a:endParaRPr/>
          </a:p>
        </p:txBody>
      </p:sp>
      <p:sp>
        <p:nvSpPr>
          <p:cNvPr id="594" name="Google Shape;594;p34"/>
          <p:cNvSpPr/>
          <p:nvPr/>
        </p:nvSpPr>
        <p:spPr>
          <a:xfrm>
            <a:off x="5899478" y="4621286"/>
            <a:ext cx="6158400" cy="589200"/>
          </a:xfrm>
          <a:prstGeom prst="rect">
            <a:avLst/>
          </a:prstGeom>
          <a:noFill/>
          <a:ln>
            <a:noFill/>
          </a:ln>
        </p:spPr>
        <p:txBody>
          <a:bodyPr spcFirstLastPara="1" wrap="square" lIns="35700" tIns="35700" rIns="35700" bIns="3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rgbClr val="000000"/>
                </a:solidFill>
                <a:latin typeface="Ubuntu"/>
                <a:ea typeface="Ubuntu"/>
                <a:cs typeface="Ubuntu"/>
                <a:sym typeface="Ubuntu"/>
              </a:rPr>
              <a:t>R = 10 Ω</a:t>
            </a:r>
            <a:endParaRPr dirty="0"/>
          </a:p>
        </p:txBody>
      </p:sp>
      <p:sp>
        <p:nvSpPr>
          <p:cNvPr id="595" name="Google Shape;595;p34"/>
          <p:cNvSpPr txBox="1">
            <a:spLocks noGrp="1"/>
          </p:cNvSpPr>
          <p:nvPr>
            <p:ph type="title"/>
          </p:nvPr>
        </p:nvSpPr>
        <p:spPr>
          <a:xfrm>
            <a:off x="729419" y="396260"/>
            <a:ext cx="8109900" cy="1118791"/>
          </a:xfrm>
          <a:prstGeom prst="rect">
            <a:avLst/>
          </a:prstGeom>
          <a:noFill/>
          <a:ln>
            <a:noFill/>
          </a:ln>
        </p:spPr>
        <p:txBody>
          <a:bodyPr spcFirstLastPara="1" wrap="square" lIns="91425" tIns="45700" rIns="91425" bIns="45700" anchor="t" anchorCtr="0">
            <a:noAutofit/>
          </a:bodyPr>
          <a:lstStyle/>
          <a:p>
            <a:pPr marL="0" lvl="0" indent="0" algn="l" rtl="0">
              <a:lnSpc>
                <a:spcPct val="111111"/>
              </a:lnSpc>
              <a:spcBef>
                <a:spcPts val="0"/>
              </a:spcBef>
              <a:spcAft>
                <a:spcPts val="0"/>
              </a:spcAft>
              <a:buClr>
                <a:schemeClr val="dk1"/>
              </a:buClr>
              <a:buSzPts val="2000"/>
              <a:buFont typeface="Calibri"/>
              <a:buNone/>
            </a:pPr>
            <a:r>
              <a:rPr lang="en-GB" sz="2800" dirty="0" err="1"/>
              <a:t>Een</a:t>
            </a:r>
            <a:r>
              <a:rPr lang="en-GB" sz="2800" dirty="0"/>
              <a:t> </a:t>
            </a:r>
            <a:r>
              <a:rPr lang="en-GB" sz="2800" dirty="0" err="1"/>
              <a:t>serieschakeling</a:t>
            </a:r>
            <a:r>
              <a:rPr lang="en-GB" sz="2800" dirty="0"/>
              <a:t> </a:t>
            </a:r>
            <a:r>
              <a:rPr lang="en-GB" sz="2800" dirty="0" err="1"/>
              <a:t>heeft</a:t>
            </a:r>
            <a:r>
              <a:rPr lang="en-GB" sz="2800" dirty="0"/>
              <a:t> </a:t>
            </a:r>
            <a:r>
              <a:rPr lang="en-GB" sz="2800" dirty="0" err="1"/>
              <a:t>een</a:t>
            </a:r>
            <a:r>
              <a:rPr lang="en-GB" sz="2800" dirty="0"/>
              <a:t> </a:t>
            </a:r>
            <a:r>
              <a:rPr lang="en-GB" sz="2800" dirty="0" err="1"/>
              <a:t>batterij</a:t>
            </a:r>
            <a:r>
              <a:rPr lang="en-GB" sz="2800" dirty="0"/>
              <a:t> van 5,0 Volt, </a:t>
            </a:r>
            <a:r>
              <a:rPr lang="en-GB" sz="2800" dirty="0" err="1"/>
              <a:t>een</a:t>
            </a:r>
            <a:r>
              <a:rPr lang="en-GB" sz="2800" dirty="0"/>
              <a:t> </a:t>
            </a:r>
            <a:r>
              <a:rPr lang="en-GB" sz="2800" dirty="0" err="1"/>
              <a:t>stroomsterkte</a:t>
            </a:r>
            <a:r>
              <a:rPr lang="en-GB" sz="2800" dirty="0"/>
              <a:t> van 1,0 Ampère </a:t>
            </a:r>
            <a:r>
              <a:rPr lang="en-GB" sz="2800" dirty="0" err="1"/>
              <a:t>en</a:t>
            </a:r>
            <a:r>
              <a:rPr lang="en-GB" sz="2800" dirty="0"/>
              <a:t> twee </a:t>
            </a:r>
            <a:r>
              <a:rPr lang="en-GB" sz="2800" dirty="0" err="1"/>
              <a:t>weerstandjes</a:t>
            </a:r>
            <a:r>
              <a:rPr lang="en-GB" sz="2800" dirty="0"/>
              <a:t> </a:t>
            </a:r>
            <a:r>
              <a:rPr lang="en-GB" sz="2800" dirty="0" err="1"/>
              <a:t>waarvan</a:t>
            </a:r>
            <a:r>
              <a:rPr lang="en-GB" sz="2800" dirty="0"/>
              <a:t> de </a:t>
            </a:r>
            <a:r>
              <a:rPr lang="en-GB" sz="2800" dirty="0" err="1"/>
              <a:t>eerste</a:t>
            </a:r>
            <a:r>
              <a:rPr lang="en-GB" sz="2800" dirty="0"/>
              <a:t> </a:t>
            </a:r>
            <a:r>
              <a:rPr lang="en-GB" sz="2800" dirty="0" err="1"/>
              <a:t>weerstand</a:t>
            </a:r>
            <a:r>
              <a:rPr lang="en-GB" sz="2800" dirty="0"/>
              <a:t> 2,0 Ohm is. </a:t>
            </a:r>
            <a:r>
              <a:rPr lang="en-GB" sz="2800" dirty="0" err="1"/>
              <a:t>Bereken</a:t>
            </a:r>
            <a:r>
              <a:rPr lang="en-GB" sz="2800" dirty="0"/>
              <a:t> de </a:t>
            </a:r>
            <a:r>
              <a:rPr lang="en-GB" sz="2800" dirty="0" err="1"/>
              <a:t>weerstandswaarde</a:t>
            </a:r>
            <a:r>
              <a:rPr lang="en-GB" sz="2800" dirty="0"/>
              <a:t> van de </a:t>
            </a:r>
            <a:r>
              <a:rPr lang="en-GB" sz="2800" dirty="0" err="1"/>
              <a:t>tweede</a:t>
            </a:r>
            <a:r>
              <a:rPr lang="en-GB" sz="2800" dirty="0"/>
              <a:t> </a:t>
            </a:r>
            <a:r>
              <a:rPr lang="en-GB" sz="2800" dirty="0" err="1"/>
              <a:t>weerstand</a:t>
            </a:r>
            <a:r>
              <a:rPr lang="en-GB" sz="2800" dirty="0"/>
              <a:t>.</a:t>
            </a:r>
            <a:endParaRPr sz="2800" dirty="0"/>
          </a:p>
        </p:txBody>
      </p:sp>
    </p:spTree>
  </p:cSld>
  <p:clrMapOvr>
    <a:masterClrMapping/>
  </p:clrMapOvr>
</p:sld>
</file>

<file path=ppt/theme/theme1.xml><?xml version="1.0" encoding="utf-8"?>
<a:theme xmlns:a="http://schemas.openxmlformats.org/drawingml/2006/main" name="Kantoorthema">
  <a:themeElements>
    <a:clrScheme name="Aangepast 1">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3453</Words>
  <Application>Microsoft Office PowerPoint</Application>
  <PresentationFormat>Diavoorstelling (4:3)</PresentationFormat>
  <Paragraphs>336</Paragraphs>
  <Slides>18</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Corbel</vt:lpstr>
      <vt:lpstr>Ubuntu</vt:lpstr>
      <vt:lpstr>Tahoma</vt:lpstr>
      <vt:lpstr>Arial</vt:lpstr>
      <vt:lpstr>Calibri</vt:lpstr>
      <vt:lpstr>Helvetica Neue Light</vt:lpstr>
      <vt:lpstr>Helvetica Neue</vt:lpstr>
      <vt:lpstr>Kantoorthema</vt:lpstr>
      <vt:lpstr>Elektrische schakelingen</vt:lpstr>
      <vt:lpstr>Vergeleken met de stroomsterkte in het gloeiend hete draadje in de gloeilamp, is de stroomsterkte in de toevoerdraden…  </vt:lpstr>
      <vt:lpstr>Twee lampjes zijn aangesloten op een batterij. Lampje 1 brandt feller dan lampje 2. De polen van de batterij worden omgewisseld. Welk lampje brandt nu feller?</vt:lpstr>
      <vt:lpstr>Je sluit twee gloeilampjes in serie aan op een batterij. Het ene lampje heeft een weerstand van 2  Ω, de andere van 4 Ω. Welk lampje brandt het felst?</vt:lpstr>
      <vt:lpstr>In het figuur is een schakeling getekend met twee lampjes. Welke uitspraak is waar?</vt:lpstr>
      <vt:lpstr>Als meer lampjes in een serieschakeling worden aangesloten, dan zal de stroomsterkte… </vt:lpstr>
      <vt:lpstr>In het figuur is een schakeling met twee lampjes getekend. Voltmeter V2 geeft een spanning van 8 V aan. Wat geeft de voltmeter V1 dan aan?</vt:lpstr>
      <vt:lpstr>Als de regelbare weerstand op 100 Ω staat ingesteld, geeft de ampèremeter 60 mA aan. Wat geeft deze aan als de regelbare weerstand op 300 Ω wordt ingesteld?</vt:lpstr>
      <vt:lpstr>Een serieschakeling heeft een batterij van 5,0 Volt, een stroomsterkte van 1,0 Ampère en twee weerstandjes waarvan de eerste weerstand 2,0 Ohm is. Bereken de weerstandswaarde van de tweede weerstand.</vt:lpstr>
      <vt:lpstr>Als meer lampjes in een parallelschakeling worden aangesloten, dan zal de stroomsterkte door de batterij… </vt:lpstr>
      <vt:lpstr>Twee weerstanden, een van 100 Ω en een van 10 Ω worden parallel geschakeld. Welke meter geeft de weerstand van deze twee weerstanden samen het beste weer?</vt:lpstr>
      <vt:lpstr>Twee lampen worden parallel aangesloten op een batterij. Het ene lampje heeft een weerstand van 2 Ω, de andere van 4 Ω. Welk lampje brandt het felst?</vt:lpstr>
      <vt:lpstr>Je hebt 3 gelijke lampjes. Je schakelt eerst 2 lampjes parallel. Zie afbeelding. De ampèremeter uit de afbeelding geeft 6 A aan.Je sluit vervolgens het derde lampje parallel aan. Wat geeft de ampèremeter nu aan? </vt:lpstr>
      <vt:lpstr>Je sluit 3 dezelfde lampjes op de volgende manier aan. Wat geeft ampèremeter A3 aan</vt:lpstr>
      <vt:lpstr>Bekijk de volgende schakelingen. Beide schakelingen hebben dezelfde soort spanningsbron en weerstanden R1,R2,R3 zijn gelijk in beide schakelingen. Welke uitspraak is waar?</vt:lpstr>
      <vt:lpstr>Alle lampjes in onderstaande schakeling zijn identiek. Hoe groot is de spanning over lampje 1?   </vt:lpstr>
      <vt:lpstr>Een transformator in een elektrische schakeling kan …..  omhoog transformeren.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J.C.E. Brill</cp:lastModifiedBy>
  <cp:revision>9</cp:revision>
  <dcterms:modified xsi:type="dcterms:W3CDTF">2025-04-08T06:50:02Z</dcterms:modified>
</cp:coreProperties>
</file>