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Helvetica Neue Light" panose="020B060402020202020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Ubuntu" panose="020B0504030602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JrMxge4lgFpFXEXSxMCfZFWER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61" autoAdjust="0"/>
  </p:normalViewPr>
  <p:slideViewPr>
    <p:cSldViewPr snapToGrid="0">
      <p:cViewPr varScale="1">
        <p:scale>
          <a:sx n="81" d="100"/>
          <a:sy n="81" d="100"/>
        </p:scale>
        <p:origin x="2484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4" name="Google Shape;94;p27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kan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worden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berekend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met 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𝑣</a:t>
                </a:r>
                <a:r>
                  <a:rPr lang="nl-NL" baseline="-25000" dirty="0">
                    <a:latin typeface="Ubuntu"/>
                    <a:ea typeface="Ubuntu"/>
                    <a:cs typeface="Ubuntu"/>
                    <a:sym typeface="Ubuntu"/>
                  </a:rPr>
                  <a:t>gem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=𝑠/𝑡</a:t>
                </a:r>
                <a:endParaRPr lang="nl-NL"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Hierin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is 𝑠 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totale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afstand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die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volgt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uit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oppervlaktemethode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: 𝑠=1⋅60+0,5⋅120=120 km</a:t>
                </a:r>
                <a:endParaRPr lang="nl-NL"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totale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tijd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𝑡 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bedraagt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1,5 h.</a:t>
                </a:r>
                <a:endParaRPr lang="nl-NL"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Invullen geeft: 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𝑣</a:t>
                </a:r>
                <a:r>
                  <a:rPr lang="nl-NL" i="0" baseline="-25000" dirty="0">
                    <a:latin typeface="+mj-lt"/>
                    <a:ea typeface="Ubuntu"/>
                    <a:cs typeface="Ubuntu"/>
                    <a:sym typeface="Ubuntu"/>
                  </a:rPr>
                  <a:t>gem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=120 km/1,5 h=80  km/h</a:t>
                </a:r>
                <a:endParaRPr lang="nl-NL"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Misvatting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: Je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kun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niet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altijd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berekenen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met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  <a:ea typeface="Ubuntu"/>
                            <a:cs typeface="Ubuntu"/>
                            <a:sym typeface="Ubuntu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Ubuntu"/>
                            <a:cs typeface="Ubuntu"/>
                            <a:sym typeface="Ubuntu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  <a:ea typeface="Ubuntu"/>
                            <a:cs typeface="Ubuntu"/>
                            <a:sym typeface="Ubuntu"/>
                          </a:rPr>
                          <m:t>gem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  <a:ea typeface="Ubuntu"/>
                        <a:cs typeface="Ubuntu"/>
                        <a:sym typeface="Ubuntu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  <a:sym typeface="Ubuntu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  <a:sym typeface="Ubuntu"/>
                              </a:rPr>
                              <m:t>begin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  <a:sym typeface="Ubuntu"/>
                          </a:rPr>
                          <m:t>+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  <m:t>𝑣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  <m:t>𝑒𝑖𝑛𝑑</m:t>
                            </m:r>
                          </m:sub>
                        </m:sSub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sym typeface="Ubuntu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. Dat kan alleen als de snelheid gelijkmatig</a:t>
                </a:r>
                <a:r>
                  <a:rPr lang="nl-NL" baseline="0" dirty="0">
                    <a:latin typeface="Ubuntu"/>
                    <a:ea typeface="Ubuntu"/>
                    <a:cs typeface="Ubuntu"/>
                    <a:sym typeface="Ubuntu"/>
                  </a:rPr>
                  <a:t> toe- of afneemt.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A 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Nu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vergeet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auto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daarna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nog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een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half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uur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met 120 km/h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heeft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gereden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B correct!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C 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rijdt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langer met 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60 km/h60 km/h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dan met 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120 km/h120 km/h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Dat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heeft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invloed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op 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Bereken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eerst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totale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afgelegde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weg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(met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behulp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van 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oppervlaktemethode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).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D 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Nu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vergeet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auto in het begin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een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half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uur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met 60 km/h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heeft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gereden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/>
              </a:p>
            </p:txBody>
          </p:sp>
        </mc:Choice>
        <mc:Fallback>
          <p:sp>
            <p:nvSpPr>
              <p:cNvPr id="94" name="Google Shape;94;p27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kan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worden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berekend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met 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𝑣</a:t>
                </a:r>
                <a:r>
                  <a:rPr lang="nl-NL" baseline="-25000" dirty="0">
                    <a:latin typeface="Ubuntu"/>
                    <a:ea typeface="Ubuntu"/>
                    <a:cs typeface="Ubuntu"/>
                    <a:sym typeface="Ubuntu"/>
                  </a:rPr>
                  <a:t>gem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=𝑠/𝑡</a:t>
                </a:r>
                <a:endParaRPr lang="nl-NL"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Hierin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is 𝑠 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totale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afstand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die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volgt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uit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oppervlaktemethode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: 𝑠=1⋅60+0,5⋅120=120 km</a:t>
                </a:r>
                <a:endParaRPr lang="nl-NL"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totale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tijd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𝑡 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bedraagt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1,5 h.</a:t>
                </a:r>
                <a:endParaRPr lang="nl-NL"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Invullen geeft: 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𝑣</a:t>
                </a:r>
                <a:r>
                  <a:rPr lang="nl-NL" i="0" baseline="-25000" dirty="0">
                    <a:latin typeface="+mj-lt"/>
                    <a:ea typeface="Ubuntu"/>
                    <a:cs typeface="Ubuntu"/>
                    <a:sym typeface="Ubuntu"/>
                  </a:rPr>
                  <a:t>gem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=120 km/1,5 h=80  km/h</a:t>
                </a:r>
                <a:endParaRPr lang="nl-NL"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Misvatting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: Je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kun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niet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altijd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berekenen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met </a:t>
                </a:r>
                <a:r>
                  <a:rPr lang="nl-NL" b="0" i="0">
                    <a:latin typeface="Cambria Math" panose="02040503050406030204" pitchFamily="18" charset="0"/>
                    <a:ea typeface="Ubuntu"/>
                    <a:cs typeface="Ubuntu"/>
                    <a:sym typeface="Ubuntu"/>
                  </a:rPr>
                  <a:t>𝑣_gem=</a:t>
                </a:r>
                <a:r>
                  <a:rPr lang="nl-NL" b="0" i="0">
                    <a:latin typeface="Cambria Math" panose="02040503050406030204" pitchFamily="18" charset="0"/>
                    <a:sym typeface="Ubuntu"/>
                  </a:rPr>
                  <a:t>(𝑣_begin+𝑣_𝑒𝑖𝑛𝑑)/2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. Dat kan alleen als de snelheid gelijkmatig</a:t>
                </a:r>
                <a:r>
                  <a:rPr lang="nl-NL" baseline="0" dirty="0">
                    <a:latin typeface="Ubuntu"/>
                    <a:ea typeface="Ubuntu"/>
                    <a:cs typeface="Ubuntu"/>
                    <a:sym typeface="Ubuntu"/>
                  </a:rPr>
                  <a:t> toe- of afneemt.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A 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Nu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vergeet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auto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daarna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nog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een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half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uur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met 120 km/h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heeft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gereden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B correct!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C 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rijdt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langer met 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60 km/h60 km/h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dan met 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120 km/h120 km/h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Dat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heeft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invloed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op 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Bereken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eerst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totale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afgelegde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weg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(met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behulp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van de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oppervlaktemethode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).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D 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Nu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vergeet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auto in het begin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een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half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uur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met 60 km/h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heeft</a:t>
                </a:r>
                <a:r>
                  <a:rPr lang="nl-NL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gereden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/>
              </a:p>
            </p:txBody>
          </p:sp>
        </mc:Fallback>
      </mc:AlternateContent>
      <p:sp>
        <p:nvSpPr>
          <p:cNvPr id="95" name="Google Shape;9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Google Shape;119;p28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rijdt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langer 5 m/s dan 10 m/s.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Bij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het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berekenen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van het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heeft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kleinere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‘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meer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invloed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’. De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is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iets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kleiner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dan het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tussen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5 m/s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en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10 m/s (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kleiner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dan 7,5 m/s) </a:t>
                </a:r>
                <a:endParaRPr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In het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eerste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deel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is de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afstand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: s = 10 x 10 = 100 m. In het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tweede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deel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is de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afstand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: s = 5 x 20 = 100 m. De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is dan 200 /30 = 6,7 m/s</a:t>
                </a:r>
                <a:endParaRPr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Misvatting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: 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kun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niet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altijd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berekenen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met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  <a:ea typeface="Ubuntu"/>
                            <a:cs typeface="Ubuntu"/>
                            <a:sym typeface="Ubuntu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Ubuntu"/>
                            <a:cs typeface="Ubuntu"/>
                            <a:sym typeface="Ubuntu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  <a:ea typeface="Ubuntu"/>
                            <a:cs typeface="Ubuntu"/>
                            <a:sym typeface="Ubuntu"/>
                          </a:rPr>
                          <m:t>gem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  <a:ea typeface="Ubuntu"/>
                        <a:cs typeface="Ubuntu"/>
                        <a:sym typeface="Ubuntu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  <a:sym typeface="Ubuntu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  <a:sym typeface="Ubuntu"/>
                              </a:rPr>
                              <m:t>begin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  <a:sym typeface="Ubuntu"/>
                          </a:rPr>
                          <m:t>+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  <m:t>𝑣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  <m:t>𝑒𝑖𝑛𝑑</m:t>
                            </m:r>
                          </m:sub>
                        </m:sSub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sym typeface="Ubuntu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. Dat kan alleen als de snelheid gelijkmatig</a:t>
                </a:r>
                <a:r>
                  <a:rPr lang="nl-NL" baseline="0" dirty="0">
                    <a:latin typeface="Ubuntu"/>
                    <a:ea typeface="Ubuntu"/>
                    <a:cs typeface="Ubuntu"/>
                    <a:sym typeface="Ubuntu"/>
                  </a:rPr>
                  <a:t> toe- of afneemt.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A Correct.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B 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rijdt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langer met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5 m/s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dan met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10 m/s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Dat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heeft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invloed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op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Het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is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1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niet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(5+10)/2= 7,5 m/s.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C 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rijdt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langer met 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5 m/s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dan met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10 m/s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Daardoor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is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juist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</a:t>
                </a:r>
                <a:r>
                  <a:rPr lang="en-GB" b="0" i="1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lager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dan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7,5 m/s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mc:Choice>
        <mc:Fallback>
          <p:sp>
            <p:nvSpPr>
              <p:cNvPr id="119" name="Google Shape;119;p28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rijdt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langer 5 m/s dan 10 m/s.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Bij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het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berekenen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van het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heeft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kleinere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‘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meer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invloed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’. De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is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iets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kleiner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dan het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tussen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5 m/s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en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10 m/s (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kleiner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dan 7,5 m/s) </a:t>
                </a:r>
                <a:endParaRPr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In het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eerste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deel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is de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afstand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: s = 10 x 10 = 100 m. In het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tweede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deel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is de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afstand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: s = 5 x 20 = 100 m. De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 is dan 200 /30 = 6,7 m/s</a:t>
                </a:r>
                <a:endParaRPr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Misvatting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: 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kun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niet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altijd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berekenen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met </a:t>
                </a:r>
                <a:r>
                  <a:rPr lang="nl-NL" b="0" i="0">
                    <a:latin typeface="Cambria Math" panose="02040503050406030204" pitchFamily="18" charset="0"/>
                    <a:ea typeface="Ubuntu"/>
                    <a:cs typeface="Ubuntu"/>
                    <a:sym typeface="Ubuntu"/>
                  </a:rPr>
                  <a:t>𝑣_gem=</a:t>
                </a:r>
                <a:r>
                  <a:rPr lang="nl-NL" b="0" i="0">
                    <a:latin typeface="Cambria Math" panose="02040503050406030204" pitchFamily="18" charset="0"/>
                    <a:sym typeface="Ubuntu"/>
                  </a:rPr>
                  <a:t>(𝑣_begin+𝑣_𝑒𝑖𝑛𝑑)/2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. Dat kan alleen als de snelheid gelijkmatig</a:t>
                </a:r>
                <a:r>
                  <a:rPr lang="nl-NL" baseline="0" dirty="0">
                    <a:latin typeface="Ubuntu"/>
                    <a:ea typeface="Ubuntu"/>
                    <a:cs typeface="Ubuntu"/>
                    <a:sym typeface="Ubuntu"/>
                  </a:rPr>
                  <a:t> toe- of afneemt.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A Correct.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B 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rijdt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langer met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5 m/s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dan met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10 m/s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Dat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heeft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invloed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op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Het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is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1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niet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(5+10)/2= 7,5 m/s.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C 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rijdt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langer met 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5 m/s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dan met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10 m/s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Daardoor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is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juist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</a:t>
                </a:r>
                <a:r>
                  <a:rPr lang="en-GB" b="0" i="1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lager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dan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7,5 m/s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mc:Fallback>
      </mc:AlternateContent>
      <p:sp>
        <p:nvSpPr>
          <p:cNvPr id="120" name="Google Shape;1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Google Shape;140;p29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Stel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afstand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is 10 km. Dan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duurt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heenweg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0,5h,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terugweg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1h. Je bent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1,5h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onderweg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om 20 km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af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leggen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</a:t>
                </a:r>
                <a:endParaRPr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Dan is 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20/1,5 = 13,33 km/h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Misvatting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: 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kun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niet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altijd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berekenen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met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  <a:ea typeface="Ubuntu"/>
                            <a:cs typeface="Ubuntu"/>
                            <a:sym typeface="Ubuntu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Ubuntu"/>
                            <a:cs typeface="Ubuntu"/>
                            <a:sym typeface="Ubuntu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  <a:ea typeface="Ubuntu"/>
                            <a:cs typeface="Ubuntu"/>
                            <a:sym typeface="Ubuntu"/>
                          </a:rPr>
                          <m:t>gem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  <a:ea typeface="Ubuntu"/>
                        <a:cs typeface="Ubuntu"/>
                        <a:sym typeface="Ubuntu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  <a:sym typeface="Ubuntu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  <a:sym typeface="Ubuntu"/>
                              </a:rPr>
                              <m:t>begin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  <a:sym typeface="Ubuntu"/>
                          </a:rPr>
                          <m:t>+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  <m:t>𝑣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  <a:sym typeface="Ubuntu"/>
                              </a:rPr>
                              <m:t>𝑒𝑖𝑛𝑑</m:t>
                            </m:r>
                          </m:sub>
                        </m:sSub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sym typeface="Ubuntu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. Dat kan alleen als de snelheid gelijkmatig</a:t>
                </a:r>
                <a:r>
                  <a:rPr lang="nl-NL" baseline="0" dirty="0">
                    <a:latin typeface="Ubuntu"/>
                    <a:ea typeface="Ubuntu"/>
                    <a:cs typeface="Ubuntu"/>
                    <a:sym typeface="Ubuntu"/>
                  </a:rPr>
                  <a:t> toe- of afneemt.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A 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vergeet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op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heenweg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20 km/h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fietst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Daardoor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is 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in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ieder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geval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groter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dan 10 km/h.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B correct!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C 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denkt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waarschijnlijk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snelheden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mag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middelen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het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van 10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20 is 15. Maar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bedenk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terugweg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, door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lagere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,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ook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veel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langer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duurt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Je bent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langer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10km/h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a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an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het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fietsen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dan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20</a:t>
                </a:r>
                <a:r>
                  <a:rPr lang="en-GB" i="0" dirty="0">
                    <a:latin typeface="Ubuntu"/>
                    <a:ea typeface="Ubuntu"/>
                    <a:cs typeface="Ubuntu"/>
                    <a:sym typeface="Ubuntu"/>
                  </a:rPr>
                  <a:t>km/h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Het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fietsen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met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10km/h 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'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telt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zwaarder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mee’.</a:t>
                </a:r>
                <a:endParaRPr dirty="0"/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D 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heenweg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(20 km/h)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duurt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korter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dan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terugweg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(10 km/h).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Daardoor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telt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10 km/h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zwaarder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mee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voor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En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daarom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ligt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</a:t>
                </a:r>
                <a:r>
                  <a:rPr lang="en-GB" b="0" i="1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onder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de 15 km/h.</a:t>
                </a:r>
                <a:endParaRPr dirty="0"/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E 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vergeet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op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terugweg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maar 10 km/h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fietst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Daarom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is 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in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ieder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geval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kleiner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dan 20 km/h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/>
              </a:p>
            </p:txBody>
          </p:sp>
        </mc:Choice>
        <mc:Fallback>
          <p:sp>
            <p:nvSpPr>
              <p:cNvPr id="140" name="Google Shape;140;p29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Stel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afstand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is 10 km. Dan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duurt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heenweg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0,5h,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terugweg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1h. Je bent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1,5h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onderweg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om 20 km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af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leggen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</a:t>
                </a:r>
                <a:endParaRPr dirty="0"/>
              </a:p>
              <a:p>
                <a:pPr marL="45720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400"/>
                  <a:buNone/>
                </a:pP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Dan is 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20/1,5 = 13,33 km/h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Misvatting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: 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kun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niet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altijd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nl-NL" dirty="0" err="1">
                    <a:latin typeface="Ubuntu"/>
                    <a:ea typeface="Ubuntu"/>
                    <a:cs typeface="Ubuntu"/>
                    <a:sym typeface="Ubuntu"/>
                  </a:rPr>
                  <a:t>berekenen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 met </a:t>
                </a:r>
                <a:r>
                  <a:rPr lang="nl-NL" b="0" i="0">
                    <a:latin typeface="Cambria Math" panose="02040503050406030204" pitchFamily="18" charset="0"/>
                    <a:ea typeface="Ubuntu"/>
                    <a:cs typeface="Ubuntu"/>
                    <a:sym typeface="Ubuntu"/>
                  </a:rPr>
                  <a:t>𝑣_gem=</a:t>
                </a:r>
                <a:r>
                  <a:rPr lang="nl-NL" b="0" i="0">
                    <a:latin typeface="Cambria Math" panose="02040503050406030204" pitchFamily="18" charset="0"/>
                    <a:sym typeface="Ubuntu"/>
                  </a:rPr>
                  <a:t>(𝑣_begin+𝑣_𝑒𝑖𝑛𝑑)/2</a:t>
                </a:r>
                <a:r>
                  <a:rPr lang="nl-NL" dirty="0">
                    <a:latin typeface="Ubuntu"/>
                    <a:ea typeface="Ubuntu"/>
                    <a:cs typeface="Ubuntu"/>
                    <a:sym typeface="Ubuntu"/>
                  </a:rPr>
                  <a:t>. Dat kan alleen als de snelheid gelijkmatig</a:t>
                </a:r>
                <a:r>
                  <a:rPr lang="nl-NL" baseline="0" dirty="0">
                    <a:latin typeface="Ubuntu"/>
                    <a:ea typeface="Ubuntu"/>
                    <a:cs typeface="Ubuntu"/>
                    <a:sym typeface="Ubuntu"/>
                  </a:rPr>
                  <a:t> toe- of afneemt.</a:t>
                </a: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nl-NL"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A 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vergeet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op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heenweg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20 km/h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fietst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Daardoor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is 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in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ieder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geval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groter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dan 10 km/h.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B correct!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C 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denkt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waarschijnlijk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snelheden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mag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middelen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het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van 10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20 is 15. Maar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bedenk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terugweg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, door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lagere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,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ook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veel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langer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duurt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Je bent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langer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10km/h </a:t>
                </a:r>
                <a:r>
                  <a:rPr lang="en-GB" dirty="0" err="1">
                    <a:latin typeface="Ubuntu"/>
                    <a:ea typeface="Ubuntu"/>
                    <a:cs typeface="Ubuntu"/>
                    <a:sym typeface="Ubuntu"/>
                  </a:rPr>
                  <a:t>a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an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het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fietsen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dan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20</a:t>
                </a:r>
                <a:r>
                  <a:rPr lang="en-GB" i="0" dirty="0">
                    <a:latin typeface="Ubuntu"/>
                    <a:ea typeface="Ubuntu"/>
                    <a:cs typeface="Ubuntu"/>
                    <a:sym typeface="Ubuntu"/>
                  </a:rPr>
                  <a:t>km/h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Het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fietsen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met </a:t>
                </a: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10km/h 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'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telt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dus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zwaarder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mee’.</a:t>
                </a:r>
                <a:endParaRPr dirty="0"/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dirty="0">
                    <a:latin typeface="Ubuntu"/>
                    <a:ea typeface="Ubuntu"/>
                    <a:cs typeface="Ubuntu"/>
                    <a:sym typeface="Ubuntu"/>
                  </a:rPr>
                  <a:t>D 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heenweg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(20 km/h)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duurt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korter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dan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terugweg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(10 km/h).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Daardoor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telt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10 km/h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zwaarder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mee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voor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En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daarom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ligt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</a:t>
                </a:r>
                <a:r>
                  <a:rPr lang="en-GB" b="0" i="1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onder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 de 15 km/h.</a:t>
                </a:r>
                <a:endParaRPr dirty="0"/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E 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vergeet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je op de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terugweg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maar 10 km/h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fietst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.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Daarom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is je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gemiddelde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snelheid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in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ieder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geval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GB" b="0" i="0" dirty="0" err="1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kleiner</a:t>
                </a:r>
                <a:r>
                  <a:rPr lang="en-GB" b="0" i="0" dirty="0">
                    <a:solidFill>
                      <a:srgbClr val="A9A9A9"/>
                    </a:solidFill>
                    <a:latin typeface="Ubuntu"/>
                    <a:ea typeface="Ubuntu"/>
                    <a:cs typeface="Ubuntu"/>
                    <a:sym typeface="Ubuntu"/>
                  </a:rPr>
                  <a:t> dan 20 km/h</a:t>
                </a:r>
                <a:endParaRPr dirty="0">
                  <a:latin typeface="Ubuntu"/>
                  <a:ea typeface="Ubuntu"/>
                  <a:cs typeface="Ubuntu"/>
                  <a:sym typeface="Ubuntu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/>
              </a:p>
            </p:txBody>
          </p:sp>
        </mc:Fallback>
      </mc:AlternateContent>
      <p:sp>
        <p:nvSpPr>
          <p:cNvPr id="141" name="Google Shape;1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De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versnelling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van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een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vallend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voorwerp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is 9,81 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m/s</a:t>
            </a:r>
            <a:r>
              <a:rPr lang="en-GB" baseline="30000" dirty="0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. Er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geldt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 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Δ𝑣=𝑎⋅Δ𝑡=9,81⋅2=19,62 m/s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Hij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begint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stilstand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dus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dit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is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meteen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ook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eindsnelheid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latin typeface="Ubuntu"/>
                <a:ea typeface="Ubuntu"/>
                <a:cs typeface="Ubuntu"/>
                <a:sym typeface="Ubuntu"/>
              </a:rPr>
              <a:t>Misvatting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: </a:t>
            </a:r>
            <a:r>
              <a:rPr lang="en-GB" dirty="0" err="1">
                <a:latin typeface="Ubuntu"/>
                <a:ea typeface="Ubuntu"/>
                <a:cs typeface="Ubuntu"/>
                <a:sym typeface="Ubuntu"/>
              </a:rPr>
              <a:t>Voorwerpen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dirty="0" err="1">
                <a:latin typeface="Ubuntu"/>
                <a:ea typeface="Ubuntu"/>
                <a:cs typeface="Ubuntu"/>
                <a:sym typeface="Ubuntu"/>
              </a:rPr>
              <a:t>vallen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dirty="0" err="1">
                <a:latin typeface="Ubuntu"/>
                <a:ea typeface="Ubuntu"/>
                <a:cs typeface="Ubuntu"/>
                <a:sym typeface="Ubuntu"/>
              </a:rPr>
              <a:t>altijd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 met 9,81 m/s</a:t>
            </a:r>
            <a:endParaRPr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A 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Je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probeert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gemiddelde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snelheid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te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berekenen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met 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𝑣gem=(𝑣𝑏+𝑣𝑔)/2​​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. Maar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hier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wordt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gevraagd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naar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de </a:t>
            </a:r>
            <a:r>
              <a:rPr lang="en-GB" b="1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eind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snelheid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B J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e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denkt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misschien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dat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vallende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voorwerpen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met 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9,81 m/s 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 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bewegen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. Maar het is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juist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versnelling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, 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𝑎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, die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gelijk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is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aan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 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9,81 m s−2</a:t>
            </a:r>
            <a:endParaRPr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Ubuntu"/>
                <a:ea typeface="Ubuntu"/>
                <a:cs typeface="Ubuntu"/>
                <a:sym typeface="Ubuntu"/>
              </a:rPr>
              <a:t>C Correct.</a:t>
            </a:r>
            <a:endParaRPr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D 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Je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hebt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een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2x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te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grote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snelheid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uitgerekend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Misschien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heb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je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geprobeerd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om van de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gemiddelde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snelheid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naar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eindsnelheid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te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gaan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. Maar met </a:t>
            </a:r>
            <a:r>
              <a:rPr lang="en-GB" dirty="0">
                <a:latin typeface="Ubuntu"/>
                <a:ea typeface="Ubuntu"/>
                <a:cs typeface="Ubuntu"/>
                <a:sym typeface="Ubuntu"/>
              </a:rPr>
              <a:t>Δ𝑣=𝑎⋅Δ𝑡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bereken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 je de </a:t>
            </a:r>
            <a:r>
              <a:rPr lang="en-GB" b="0" i="0" dirty="0" err="1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eindsnelheid</a:t>
            </a:r>
            <a:r>
              <a:rPr lang="en-GB" b="0" i="0" dirty="0">
                <a:solidFill>
                  <a:srgbClr val="A9A9A9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68" name="Google Shape;1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lang="en-GB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lang="en-GB" b="0" u="none"/>
              <a:t>https://creativecommons.org/licenses/by-sa/4.0</a:t>
            </a:r>
            <a:endParaRPr/>
          </a:p>
        </p:txBody>
      </p:sp>
      <p:sp>
        <p:nvSpPr>
          <p:cNvPr id="193" name="Google Shape;19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schevragen@nvon.n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>
                <a:solidFill>
                  <a:schemeClr val="accent1"/>
                </a:solidFill>
              </a:rPr>
              <a:t>Rekenen aan beweging</a:t>
            </a:r>
            <a:br>
              <a:rPr lang="en-GB" b="1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27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7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7"/>
          <p:cNvGrpSpPr/>
          <p:nvPr/>
        </p:nvGrpSpPr>
        <p:grpSpPr>
          <a:xfrm>
            <a:off x="729419" y="3695549"/>
            <a:ext cx="908647" cy="908646"/>
            <a:chOff x="1339856" y="4930964"/>
            <a:chExt cx="908647" cy="908646"/>
          </a:xfrm>
        </p:grpSpPr>
        <p:sp>
          <p:nvSpPr>
            <p:cNvPr id="101" name="Google Shape;101;p27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2" name="Google Shape;102;p27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27"/>
          <p:cNvGrpSpPr/>
          <p:nvPr/>
        </p:nvGrpSpPr>
        <p:grpSpPr>
          <a:xfrm>
            <a:off x="729418" y="4842442"/>
            <a:ext cx="908647" cy="908646"/>
            <a:chOff x="4181543" y="4930964"/>
            <a:chExt cx="908647" cy="908646"/>
          </a:xfrm>
        </p:grpSpPr>
        <p:sp>
          <p:nvSpPr>
            <p:cNvPr id="104" name="Google Shape;104;p27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27"/>
          <p:cNvGrpSpPr/>
          <p:nvPr/>
        </p:nvGrpSpPr>
        <p:grpSpPr>
          <a:xfrm>
            <a:off x="4265679" y="3695549"/>
            <a:ext cx="908647" cy="908646"/>
            <a:chOff x="7016818" y="4930964"/>
            <a:chExt cx="908647" cy="908646"/>
          </a:xfrm>
        </p:grpSpPr>
        <p:sp>
          <p:nvSpPr>
            <p:cNvPr id="107" name="Google Shape;107;p27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7"/>
          <p:cNvGrpSpPr/>
          <p:nvPr/>
        </p:nvGrpSpPr>
        <p:grpSpPr>
          <a:xfrm>
            <a:off x="4265678" y="4853719"/>
            <a:ext cx="908647" cy="908646"/>
            <a:chOff x="9854506" y="4930964"/>
            <a:chExt cx="908647" cy="908646"/>
          </a:xfrm>
        </p:grpSpPr>
        <p:sp>
          <p:nvSpPr>
            <p:cNvPr id="110" name="Google Shape;110;p27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27"/>
          <p:cNvSpPr/>
          <p:nvPr/>
        </p:nvSpPr>
        <p:spPr>
          <a:xfrm>
            <a:off x="1890334" y="3777996"/>
            <a:ext cx="2137341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400" b="0" i="1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400" b="0" i="0" u="none" strike="noStrike" cap="none" baseline="-25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4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​=60 km/h</a:t>
            </a:r>
            <a:endParaRPr sz="24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729419" y="548639"/>
            <a:ext cx="3926664" cy="29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8148"/>
              <a:buFont typeface="Calibri"/>
              <a:buNone/>
            </a:pPr>
            <a:r>
              <a:rPr lang="en-GB" sz="2400" b="0" i="0">
                <a:latin typeface="Ubuntu"/>
                <a:ea typeface="Ubuntu"/>
                <a:cs typeface="Ubuntu"/>
                <a:sym typeface="Ubuntu"/>
              </a:rPr>
              <a:t>Een auto rijdt eerst een uur met een snelheid van 60 km/h en daarna een half uur met een snelheid van 120 km/h. Bereken de gemiddelde snelheid.</a:t>
            </a:r>
            <a:br>
              <a:rPr lang="en-GB" sz="2400"/>
            </a:br>
            <a:endParaRPr sz="2400"/>
          </a:p>
        </p:txBody>
      </p:sp>
      <p:pic>
        <p:nvPicPr>
          <p:cNvPr id="114" name="Google Shape;11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548639"/>
            <a:ext cx="3669467" cy="3276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7"/>
          <p:cNvSpPr/>
          <p:nvPr/>
        </p:nvSpPr>
        <p:spPr>
          <a:xfrm>
            <a:off x="1890334" y="4887248"/>
            <a:ext cx="2056023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400" b="0" i="1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400" b="0" i="0" u="none" strike="noStrike" cap="none" baseline="-25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4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​=80 km/h</a:t>
            </a:r>
            <a:endParaRPr sz="24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6" name="Google Shape;116;p27"/>
          <p:cNvSpPr/>
          <p:nvPr/>
        </p:nvSpPr>
        <p:spPr>
          <a:xfrm>
            <a:off x="5359309" y="3793859"/>
            <a:ext cx="2271200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400" b="0" i="1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400" b="0" i="0" u="none" strike="noStrike" cap="none" baseline="-25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4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​=90 km/h</a:t>
            </a:r>
            <a:endParaRPr sz="24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7" name="Google Shape;117;p27"/>
          <p:cNvSpPr/>
          <p:nvPr/>
        </p:nvSpPr>
        <p:spPr>
          <a:xfrm>
            <a:off x="5359308" y="4842442"/>
            <a:ext cx="2442630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400" b="0" i="1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400" b="0" i="0" u="none" strike="noStrike" cap="none" baseline="-25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4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​=120 km/h</a:t>
            </a:r>
            <a:endParaRPr sz="24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3" name="Google Shape;123;p28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8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28"/>
          <p:cNvGrpSpPr/>
          <p:nvPr/>
        </p:nvGrpSpPr>
        <p:grpSpPr>
          <a:xfrm>
            <a:off x="729419" y="3695549"/>
            <a:ext cx="908647" cy="908646"/>
            <a:chOff x="1339856" y="4930964"/>
            <a:chExt cx="908647" cy="908646"/>
          </a:xfrm>
        </p:grpSpPr>
        <p:sp>
          <p:nvSpPr>
            <p:cNvPr id="126" name="Google Shape;126;p28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28"/>
          <p:cNvGrpSpPr/>
          <p:nvPr/>
        </p:nvGrpSpPr>
        <p:grpSpPr>
          <a:xfrm>
            <a:off x="729418" y="4842442"/>
            <a:ext cx="908647" cy="908646"/>
            <a:chOff x="4181543" y="4930964"/>
            <a:chExt cx="908647" cy="908646"/>
          </a:xfrm>
        </p:grpSpPr>
        <p:sp>
          <p:nvSpPr>
            <p:cNvPr id="129" name="Google Shape;129;p28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28"/>
          <p:cNvGrpSpPr/>
          <p:nvPr/>
        </p:nvGrpSpPr>
        <p:grpSpPr>
          <a:xfrm>
            <a:off x="4265679" y="3695549"/>
            <a:ext cx="908647" cy="908646"/>
            <a:chOff x="7016818" y="4930964"/>
            <a:chExt cx="908647" cy="908646"/>
          </a:xfrm>
        </p:grpSpPr>
        <p:sp>
          <p:nvSpPr>
            <p:cNvPr id="132" name="Google Shape;132;p28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28"/>
          <p:cNvSpPr/>
          <p:nvPr/>
        </p:nvSpPr>
        <p:spPr>
          <a:xfrm>
            <a:off x="1858250" y="3777996"/>
            <a:ext cx="2061140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400" b="0" i="1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400" b="0" i="0" u="none" strike="noStrike" cap="none" baseline="-25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4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​ &lt; 7,5 m/s</a:t>
            </a:r>
            <a:endParaRPr sz="24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729419" y="548639"/>
            <a:ext cx="3926664" cy="261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2200" b="0" i="0">
                <a:latin typeface="Ubuntu"/>
                <a:ea typeface="Ubuntu"/>
                <a:cs typeface="Ubuntu"/>
                <a:sym typeface="Ubuntu"/>
              </a:rPr>
              <a:t>Je fietst </a:t>
            </a:r>
            <a:r>
              <a:rPr lang="en-GB" sz="2200">
                <a:latin typeface="Ubuntu"/>
                <a:ea typeface="Ubuntu"/>
                <a:cs typeface="Ubuntu"/>
                <a:sym typeface="Ubuntu"/>
              </a:rPr>
              <a:t>10 s</a:t>
            </a:r>
            <a:r>
              <a:rPr lang="en-GB" sz="2200" b="0" i="0">
                <a:latin typeface="Ubuntu"/>
                <a:ea typeface="Ubuntu"/>
                <a:cs typeface="Ubuntu"/>
                <a:sym typeface="Ubuntu"/>
              </a:rPr>
              <a:t> met een snelheid van </a:t>
            </a:r>
            <a:r>
              <a:rPr lang="en-GB" sz="2200">
                <a:latin typeface="Ubuntu"/>
                <a:ea typeface="Ubuntu"/>
                <a:cs typeface="Ubuntu"/>
                <a:sym typeface="Ubuntu"/>
              </a:rPr>
              <a:t>10 m/s</a:t>
            </a:r>
            <a:r>
              <a:rPr lang="en-GB" sz="2200" b="0" i="0">
                <a:latin typeface="Ubuntu"/>
                <a:ea typeface="Ubuntu"/>
                <a:cs typeface="Ubuntu"/>
                <a:sym typeface="Ubuntu"/>
              </a:rPr>
              <a:t>. Vervolgens fiets je </a:t>
            </a:r>
            <a:r>
              <a:rPr lang="en-GB" sz="2200">
                <a:latin typeface="Ubuntu"/>
                <a:ea typeface="Ubuntu"/>
                <a:cs typeface="Ubuntu"/>
                <a:sym typeface="Ubuntu"/>
              </a:rPr>
              <a:t>20 s</a:t>
            </a:r>
            <a:r>
              <a:rPr lang="en-GB" sz="2200" b="0" i="0">
                <a:latin typeface="Ubuntu"/>
                <a:ea typeface="Ubuntu"/>
                <a:cs typeface="Ubuntu"/>
                <a:sym typeface="Ubuntu"/>
              </a:rPr>
              <a:t> met een snelheid van </a:t>
            </a:r>
            <a:r>
              <a:rPr lang="en-GB" sz="2200">
                <a:latin typeface="Ubuntu"/>
                <a:ea typeface="Ubuntu"/>
                <a:cs typeface="Ubuntu"/>
                <a:sym typeface="Ubuntu"/>
              </a:rPr>
              <a:t>5 m/s</a:t>
            </a:r>
            <a:r>
              <a:rPr lang="en-GB" sz="2200" b="0" i="0">
                <a:latin typeface="Ubuntu"/>
                <a:ea typeface="Ubuntu"/>
                <a:cs typeface="Ubuntu"/>
                <a:sym typeface="Ubuntu"/>
              </a:rPr>
              <a:t>. Wat kun je zeggen over de gemiddelde snelheid, </a:t>
            </a:r>
            <a:r>
              <a:rPr lang="en-GB" sz="2200" i="1"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200" baseline="-25000"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200">
                <a:latin typeface="Ubuntu"/>
                <a:ea typeface="Ubuntu"/>
                <a:cs typeface="Ubuntu"/>
                <a:sym typeface="Ubuntu"/>
              </a:rPr>
              <a:t>​</a:t>
            </a:r>
            <a:r>
              <a:rPr lang="en-GB" sz="2200" b="0" i="0">
                <a:latin typeface="Ubuntu"/>
                <a:ea typeface="Ubuntu"/>
                <a:cs typeface="Ubuntu"/>
                <a:sym typeface="Ubuntu"/>
              </a:rPr>
              <a:t>?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6083" y="505752"/>
            <a:ext cx="3280998" cy="289271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/>
          <p:nvPr/>
        </p:nvSpPr>
        <p:spPr>
          <a:xfrm>
            <a:off x="1890335" y="4924889"/>
            <a:ext cx="2200402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400" b="0" i="1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400" b="0" i="0" u="none" strike="noStrike" cap="none" baseline="-25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4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​ = 7,5 m/s</a:t>
            </a:r>
            <a:endParaRPr sz="24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8" name="Google Shape;138;p28"/>
          <p:cNvSpPr/>
          <p:nvPr/>
        </p:nvSpPr>
        <p:spPr>
          <a:xfrm>
            <a:off x="5488529" y="3777996"/>
            <a:ext cx="2313409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400" b="0" i="1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400" b="0" i="0" u="none" strike="noStrike" cap="none" baseline="-25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4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​ &gt; 7,5 m/s</a:t>
            </a:r>
            <a:endParaRPr sz="24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29"/>
          <p:cNvGrpSpPr/>
          <p:nvPr/>
        </p:nvGrpSpPr>
        <p:grpSpPr>
          <a:xfrm>
            <a:off x="945738" y="2389164"/>
            <a:ext cx="908647" cy="908646"/>
            <a:chOff x="1339856" y="4930964"/>
            <a:chExt cx="908647" cy="908646"/>
          </a:xfrm>
        </p:grpSpPr>
        <p:sp>
          <p:nvSpPr>
            <p:cNvPr id="146" name="Google Shape;146;p29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7" name="Google Shape;147;p29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29"/>
          <p:cNvGrpSpPr/>
          <p:nvPr/>
        </p:nvGrpSpPr>
        <p:grpSpPr>
          <a:xfrm>
            <a:off x="945737" y="3594466"/>
            <a:ext cx="908647" cy="908646"/>
            <a:chOff x="4181543" y="4930964"/>
            <a:chExt cx="908647" cy="908646"/>
          </a:xfrm>
        </p:grpSpPr>
        <p:sp>
          <p:nvSpPr>
            <p:cNvPr id="149" name="Google Shape;149;p29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29"/>
          <p:cNvGrpSpPr/>
          <p:nvPr/>
        </p:nvGrpSpPr>
        <p:grpSpPr>
          <a:xfrm>
            <a:off x="941924" y="4716665"/>
            <a:ext cx="908647" cy="908646"/>
            <a:chOff x="7016818" y="4930964"/>
            <a:chExt cx="908647" cy="908646"/>
          </a:xfrm>
        </p:grpSpPr>
        <p:sp>
          <p:nvSpPr>
            <p:cNvPr id="152" name="Google Shape;152;p29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29"/>
          <p:cNvGrpSpPr/>
          <p:nvPr/>
        </p:nvGrpSpPr>
        <p:grpSpPr>
          <a:xfrm>
            <a:off x="4612625" y="2332932"/>
            <a:ext cx="908647" cy="908646"/>
            <a:chOff x="9854506" y="4930964"/>
            <a:chExt cx="908647" cy="908646"/>
          </a:xfrm>
        </p:grpSpPr>
        <p:sp>
          <p:nvSpPr>
            <p:cNvPr id="155" name="Google Shape;155;p29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729420" y="548639"/>
            <a:ext cx="7630810" cy="154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2200" b="0" i="0">
                <a:latin typeface="Ubuntu"/>
                <a:ea typeface="Ubuntu"/>
                <a:cs typeface="Ubuntu"/>
                <a:sym typeface="Ubuntu"/>
              </a:rPr>
              <a:t>Je fietst naar school met </a:t>
            </a:r>
            <a:r>
              <a:rPr lang="en-GB" sz="2200">
                <a:latin typeface="Ubuntu"/>
                <a:ea typeface="Ubuntu"/>
                <a:cs typeface="Ubuntu"/>
                <a:sym typeface="Ubuntu"/>
              </a:rPr>
              <a:t>20 km/h</a:t>
            </a:r>
            <a:r>
              <a:rPr lang="en-GB" sz="2200" b="0" i="0">
                <a:latin typeface="Ubuntu"/>
                <a:ea typeface="Ubuntu"/>
                <a:cs typeface="Ubuntu"/>
                <a:sym typeface="Ubuntu"/>
              </a:rPr>
              <a:t>.</a:t>
            </a:r>
            <a:br>
              <a:rPr lang="en-GB" sz="2200" b="0" i="0">
                <a:latin typeface="Ubuntu"/>
                <a:ea typeface="Ubuntu"/>
                <a:cs typeface="Ubuntu"/>
                <a:sym typeface="Ubuntu"/>
              </a:rPr>
            </a:br>
            <a:r>
              <a:rPr lang="en-GB" sz="2200" b="0" i="0">
                <a:latin typeface="Ubuntu"/>
                <a:ea typeface="Ubuntu"/>
                <a:cs typeface="Ubuntu"/>
                <a:sym typeface="Ubuntu"/>
              </a:rPr>
              <a:t>'s Middags neem je dezelfde route terug, maar nu rijd je maar </a:t>
            </a:r>
            <a:r>
              <a:rPr lang="en-GB" sz="2200">
                <a:latin typeface="Ubuntu"/>
                <a:ea typeface="Ubuntu"/>
                <a:cs typeface="Ubuntu"/>
                <a:sym typeface="Ubuntu"/>
              </a:rPr>
              <a:t>10 km/h</a:t>
            </a:r>
            <a:r>
              <a:rPr lang="en-GB" sz="2200" b="0" i="0">
                <a:latin typeface="Ubuntu"/>
                <a:ea typeface="Ubuntu"/>
                <a:cs typeface="Ubuntu"/>
                <a:sym typeface="Ubuntu"/>
              </a:rPr>
              <a:t>. Hoe groot is je gemiddelde snelheid?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8" name="Google Shape;158;p29"/>
          <p:cNvGrpSpPr/>
          <p:nvPr/>
        </p:nvGrpSpPr>
        <p:grpSpPr>
          <a:xfrm>
            <a:off x="4650725" y="3581766"/>
            <a:ext cx="908647" cy="908646"/>
            <a:chOff x="4665644" y="2362454"/>
            <a:chExt cx="908647" cy="908646"/>
          </a:xfrm>
        </p:grpSpPr>
        <p:sp>
          <p:nvSpPr>
            <p:cNvPr id="159" name="Google Shape;159;p29"/>
            <p:cNvSpPr/>
            <p:nvPr/>
          </p:nvSpPr>
          <p:spPr>
            <a:xfrm>
              <a:off x="4665644" y="2362454"/>
              <a:ext cx="908647" cy="9086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4979847" y="2546412"/>
              <a:ext cx="356441" cy="5153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</a:t>
              </a: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61" name="Google Shape;161;p29"/>
          <p:cNvSpPr/>
          <p:nvPr/>
        </p:nvSpPr>
        <p:spPr>
          <a:xfrm>
            <a:off x="2168587" y="2428079"/>
            <a:ext cx="2129833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400" b="0" i="1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400" b="0" i="0" u="none" strike="noStrike" cap="none" baseline="-25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4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​ = 10 km/h</a:t>
            </a:r>
            <a:endParaRPr sz="24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2" name="Google Shape;162;p29"/>
          <p:cNvSpPr/>
          <p:nvPr/>
        </p:nvSpPr>
        <p:spPr>
          <a:xfrm>
            <a:off x="2168586" y="3676913"/>
            <a:ext cx="2129833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400" b="0" i="1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400" b="0" i="0" u="none" strike="noStrike" cap="none" baseline="-25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4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​ = 13 km/h</a:t>
            </a:r>
            <a:endParaRPr sz="24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3" name="Google Shape;163;p29"/>
          <p:cNvSpPr/>
          <p:nvPr/>
        </p:nvSpPr>
        <p:spPr>
          <a:xfrm>
            <a:off x="2164774" y="4748837"/>
            <a:ext cx="2407225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400" b="0" i="1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400" b="0" i="0" u="none" strike="noStrike" cap="none" baseline="-25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4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​ = 15 km/h</a:t>
            </a:r>
            <a:endParaRPr sz="24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5835476" y="2403653"/>
            <a:ext cx="2524754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400" b="0" i="1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400" b="0" i="0" u="none" strike="noStrike" cap="none" baseline="-25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4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​ = 17 km/h</a:t>
            </a:r>
            <a:endParaRPr sz="24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5873575" y="3588349"/>
            <a:ext cx="2324688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400" b="0" i="1" u="none" strike="noStrike" cap="none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GB" sz="2400" b="0" i="0" u="none" strike="noStrike" cap="none" baseline="-250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gem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​ </a:t>
            </a:r>
            <a:r>
              <a:rPr lang="en-GB" sz="24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= 20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km/h</a:t>
            </a:r>
            <a:endParaRPr sz="2400" b="0" i="0" u="none" strike="noStrike" cap="none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0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30"/>
          <p:cNvGrpSpPr/>
          <p:nvPr/>
        </p:nvGrpSpPr>
        <p:grpSpPr>
          <a:xfrm>
            <a:off x="970051" y="2915351"/>
            <a:ext cx="908647" cy="908646"/>
            <a:chOff x="1339856" y="4930964"/>
            <a:chExt cx="908647" cy="908646"/>
          </a:xfrm>
        </p:grpSpPr>
        <p:sp>
          <p:nvSpPr>
            <p:cNvPr id="174" name="Google Shape;174;p30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30"/>
          <p:cNvGrpSpPr/>
          <p:nvPr/>
        </p:nvGrpSpPr>
        <p:grpSpPr>
          <a:xfrm>
            <a:off x="970050" y="4062244"/>
            <a:ext cx="908647" cy="908646"/>
            <a:chOff x="4181543" y="4930964"/>
            <a:chExt cx="908647" cy="908646"/>
          </a:xfrm>
        </p:grpSpPr>
        <p:sp>
          <p:nvSpPr>
            <p:cNvPr id="177" name="Google Shape;177;p30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30"/>
          <p:cNvGrpSpPr/>
          <p:nvPr/>
        </p:nvGrpSpPr>
        <p:grpSpPr>
          <a:xfrm>
            <a:off x="4506311" y="2915351"/>
            <a:ext cx="908647" cy="908646"/>
            <a:chOff x="7016818" y="4930964"/>
            <a:chExt cx="908647" cy="908646"/>
          </a:xfrm>
        </p:grpSpPr>
        <p:sp>
          <p:nvSpPr>
            <p:cNvPr id="180" name="Google Shape;180;p30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30"/>
          <p:cNvGrpSpPr/>
          <p:nvPr/>
        </p:nvGrpSpPr>
        <p:grpSpPr>
          <a:xfrm>
            <a:off x="4506310" y="4073521"/>
            <a:ext cx="908647" cy="908646"/>
            <a:chOff x="9854506" y="4930964"/>
            <a:chExt cx="908647" cy="908646"/>
          </a:xfrm>
        </p:grpSpPr>
        <p:sp>
          <p:nvSpPr>
            <p:cNvPr id="183" name="Google Shape;183;p30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30"/>
          <p:cNvSpPr/>
          <p:nvPr/>
        </p:nvSpPr>
        <p:spPr>
          <a:xfrm>
            <a:off x="2130966" y="2997798"/>
            <a:ext cx="2137341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4,905 m/s</a:t>
            </a:r>
            <a:endParaRPr sz="32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70050" y="631087"/>
            <a:ext cx="6874540" cy="170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2800" b="0" i="0">
                <a:latin typeface="Ubuntu"/>
                <a:ea typeface="Ubuntu"/>
                <a:cs typeface="Ubuntu"/>
                <a:sym typeface="Ubuntu"/>
              </a:rPr>
              <a:t>Een voorwerp valt. Luchtwrijving mag verwaarloosd worden. Hoe groot is de snelheid na 2 seconden?</a:t>
            </a:r>
            <a:endParaRPr sz="2800"/>
          </a:p>
        </p:txBody>
      </p:sp>
      <p:sp>
        <p:nvSpPr>
          <p:cNvPr id="187" name="Google Shape;187;p30"/>
          <p:cNvSpPr/>
          <p:nvPr/>
        </p:nvSpPr>
        <p:spPr>
          <a:xfrm>
            <a:off x="2089944" y="4091638"/>
            <a:ext cx="2137341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9,81 m/s</a:t>
            </a:r>
            <a:endParaRPr sz="32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5652962" y="2997797"/>
            <a:ext cx="2137341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19,62 m/s</a:t>
            </a:r>
            <a:endParaRPr sz="32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9" name="Google Shape;189;p30"/>
          <p:cNvSpPr/>
          <p:nvPr/>
        </p:nvSpPr>
        <p:spPr>
          <a:xfrm>
            <a:off x="5791200" y="4093167"/>
            <a:ext cx="1999102" cy="71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39,24 m/s</a:t>
            </a:r>
            <a:endParaRPr sz="32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GB" b="1"/>
            </a:b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628650" y="572530"/>
            <a:ext cx="7886700" cy="336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diagnostische vragen werkgroep van de NVON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Heb je feedback, wil je bijdragen, vragen testen of samenwerken? Laat het weten via:</a:t>
            </a:r>
            <a:b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3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diagnostischevragen@nvon.nl</a:t>
            </a: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0189" y="4281356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4" descr="Creative Commons Attribution-ShareAlike 3.0 Unported - Wiki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1113</Words>
  <Application>Microsoft Office PowerPoint</Application>
  <PresentationFormat>Diavoorstelling (4:3)</PresentationFormat>
  <Paragraphs>95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5" baseType="lpstr">
      <vt:lpstr>Ubuntu</vt:lpstr>
      <vt:lpstr>Cambria Math</vt:lpstr>
      <vt:lpstr>Helvetica Neue Light</vt:lpstr>
      <vt:lpstr>Tahoma</vt:lpstr>
      <vt:lpstr>Arial</vt:lpstr>
      <vt:lpstr>Calibri</vt:lpstr>
      <vt:lpstr>Helvetica Neue</vt:lpstr>
      <vt:lpstr>Corbel</vt:lpstr>
      <vt:lpstr>Kantoorthema</vt:lpstr>
      <vt:lpstr>Rekenen aan beweging </vt:lpstr>
      <vt:lpstr>Een auto rijdt eerst een uur met een snelheid van 60 km/h en daarna een half uur met een snelheid van 120 km/h. Bereken de gemiddelde snelheid. </vt:lpstr>
      <vt:lpstr>Je fietst 10 s met een snelheid van 10 m/s. Vervolgens fiets je 20 s met een snelheid van 5 m/s. Wat kun je zeggen over de gemiddelde snelheid, vgem​?</vt:lpstr>
      <vt:lpstr>Je fietst naar school met 20 km/h. 's Middags neem je dezelfde route terug, maar nu rijd je maar 10 km/h. Hoe groot is je gemiddelde snelheid?</vt:lpstr>
      <vt:lpstr>Een voorwerp valt. Luchtwrijving mag verwaarloosd worden. Hoe groot is de snelheid na 2 seconden?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Erik Hermsen</dc:creator>
  <cp:lastModifiedBy>J.C.E. Brill</cp:lastModifiedBy>
  <cp:revision>7</cp:revision>
  <dcterms:modified xsi:type="dcterms:W3CDTF">2025-01-31T10:27:48Z</dcterms:modified>
</cp:coreProperties>
</file>