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4" r:id="rId11"/>
  </p:sldIdLst>
  <p:sldSz cx="9144000" cy="6858000" type="screen4x3"/>
  <p:notesSz cx="6858000" cy="9144000"/>
  <p:embeddedFontLst>
    <p:embeddedFont>
      <p:font typeface="Corbel" panose="020B0503020204020204" pitchFamily="34" charset="0"/>
      <p:regular r:id="rId13"/>
      <p:bold r:id="rId14"/>
      <p:italic r:id="rId15"/>
      <p:boldItalic r:id="rId16"/>
    </p:embeddedFont>
    <p:embeddedFont>
      <p:font typeface="Helvetica Neue" panose="020B0604020202020204" charset="0"/>
      <p:regular r:id="rId17"/>
      <p:bold r:id="rId18"/>
      <p:italic r:id="rId19"/>
      <p:boldItalic r:id="rId20"/>
    </p:embeddedFont>
    <p:embeddedFont>
      <p:font typeface="Helvetica Neue Light" panose="020B0604020202020204" charset="0"/>
      <p:regular r:id="rId21"/>
      <p:bold r:id="rId22"/>
      <p:italic r:id="rId23"/>
      <p:boldItalic r:id="rId24"/>
    </p:embeddedFont>
    <p:embeddedFont>
      <p:font typeface="Tahoma" panose="020B0604030504040204" pitchFamily="34" charset="0"/>
      <p:regular r:id="rId25"/>
      <p:bold r:id="rId26"/>
    </p:embeddedFont>
    <p:embeddedFont>
      <p:font typeface="Verdana" panose="020B0604030504040204" pitchFamily="34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0" roundtripDataSignature="AMtx7miw38G3CRbWTRUdzcBZ+AkCofC6m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A453653-8168-4082-9451-3B539583D42A}">
  <a:tblStyle styleId="{8A453653-8168-4082-9451-3B539583D42A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0489" autoAdjust="0"/>
  </p:normalViewPr>
  <p:slideViewPr>
    <p:cSldViewPr snapToGrid="0" showGuides="1">
      <p:cViewPr varScale="1">
        <p:scale>
          <a:sx n="50" d="100"/>
          <a:sy n="50" d="100"/>
        </p:scale>
        <p:origin x="1956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font" Target="fonts/font17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40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font" Target="fonts/font18.fntdata"/><Relationship Id="rId43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" name="Google Shape;12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1" name="Google Shape;121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2" name="Google Shape;452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/>
              <a:t>De vragen en toelichtingen vallen onder een </a:t>
            </a:r>
            <a:r>
              <a:rPr lang="en-GB" b="0" i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CC BY-SA 4.0 licentie </a:t>
            </a:r>
            <a:r>
              <a:rPr lang="en-GB" b="0" u="none"/>
              <a:t>https://creativecommons.org/licenses/by-sa/4.0</a:t>
            </a:r>
            <a:endParaRPr/>
          </a:p>
        </p:txBody>
      </p:sp>
      <p:sp>
        <p:nvSpPr>
          <p:cNvPr id="453" name="Google Shape;453;p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10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215f9624703_1_5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je </a:t>
            </a:r>
            <a:r>
              <a:rPr lang="en-GB" dirty="0" err="1"/>
              <a:t>noteert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zuur</a:t>
            </a:r>
            <a:r>
              <a:rPr lang="en-GB" dirty="0"/>
              <a:t> </a:t>
            </a:r>
            <a:r>
              <a:rPr lang="en-GB" dirty="0" err="1"/>
              <a:t>altijd</a:t>
            </a:r>
            <a:r>
              <a:rPr lang="en-GB" dirty="0"/>
              <a:t> in </a:t>
            </a:r>
            <a:r>
              <a:rPr lang="en-GB" dirty="0" err="1"/>
              <a:t>losse</a:t>
            </a:r>
            <a:r>
              <a:rPr lang="en-GB" dirty="0"/>
              <a:t> </a:t>
            </a:r>
            <a:r>
              <a:rPr lang="en-GB" dirty="0" err="1"/>
              <a:t>ionen</a:t>
            </a:r>
            <a:r>
              <a:rPr lang="en-GB" dirty="0"/>
              <a:t>, </a:t>
            </a:r>
            <a:r>
              <a:rPr lang="en-GB" dirty="0" err="1"/>
              <a:t>ook</a:t>
            </a:r>
            <a:r>
              <a:rPr lang="en-GB" dirty="0"/>
              <a:t> </a:t>
            </a:r>
            <a:r>
              <a:rPr lang="en-GB" dirty="0" err="1"/>
              <a:t>als</a:t>
            </a:r>
            <a:r>
              <a:rPr lang="en-GB" dirty="0"/>
              <a:t> het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zwak</a:t>
            </a:r>
            <a:r>
              <a:rPr lang="en-GB" dirty="0"/>
              <a:t> </a:t>
            </a:r>
            <a:r>
              <a:rPr lang="en-GB" dirty="0" err="1"/>
              <a:t>zuur</a:t>
            </a:r>
            <a:r>
              <a:rPr lang="en-GB" dirty="0"/>
              <a:t> is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dit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sterk</a:t>
            </a:r>
            <a:r>
              <a:rPr lang="en-GB" dirty="0"/>
              <a:t> </a:t>
            </a:r>
            <a:r>
              <a:rPr lang="en-GB" dirty="0" err="1"/>
              <a:t>zuur</a:t>
            </a:r>
            <a:r>
              <a:rPr lang="en-GB" dirty="0"/>
              <a:t> is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dit</a:t>
            </a:r>
            <a:r>
              <a:rPr lang="en-GB" dirty="0"/>
              <a:t> is de </a:t>
            </a:r>
            <a:r>
              <a:rPr lang="en-GB" dirty="0" err="1"/>
              <a:t>juiste</a:t>
            </a:r>
            <a:r>
              <a:rPr lang="en-GB" dirty="0"/>
              <a:t> </a:t>
            </a:r>
            <a:r>
              <a:rPr lang="en-GB" dirty="0" err="1"/>
              <a:t>notatie</a:t>
            </a:r>
            <a:r>
              <a:rPr lang="en-GB" dirty="0"/>
              <a:t> van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sterk</a:t>
            </a:r>
            <a:r>
              <a:rPr lang="en-GB" dirty="0"/>
              <a:t> </a:t>
            </a:r>
            <a:r>
              <a:rPr lang="en-GB" dirty="0" err="1"/>
              <a:t>zuur</a:t>
            </a:r>
            <a:r>
              <a:rPr lang="en-GB" dirty="0"/>
              <a:t> in </a:t>
            </a:r>
            <a:r>
              <a:rPr lang="en-GB" dirty="0" err="1"/>
              <a:t>losse</a:t>
            </a:r>
            <a:r>
              <a:rPr lang="en-GB" dirty="0"/>
              <a:t> </a:t>
            </a:r>
            <a:r>
              <a:rPr lang="en-GB" dirty="0" err="1"/>
              <a:t>ionen</a:t>
            </a:r>
            <a:r>
              <a:rPr lang="en-GB" dirty="0"/>
              <a:t>, maar HCOOH is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zwak</a:t>
            </a:r>
            <a:r>
              <a:rPr lang="en-GB" dirty="0"/>
              <a:t> </a:t>
            </a:r>
            <a:r>
              <a:rPr lang="en-GB" dirty="0" err="1"/>
              <a:t>zuur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dit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sterk</a:t>
            </a:r>
            <a:r>
              <a:rPr lang="en-GB" dirty="0"/>
              <a:t> </a:t>
            </a:r>
            <a:r>
              <a:rPr lang="en-GB" dirty="0" err="1"/>
              <a:t>zuur</a:t>
            </a:r>
            <a:r>
              <a:rPr lang="en-GB" dirty="0"/>
              <a:t> is maar </a:t>
            </a:r>
            <a:r>
              <a:rPr lang="en-GB" dirty="0" err="1"/>
              <a:t>geven</a:t>
            </a:r>
            <a:r>
              <a:rPr lang="en-GB" dirty="0"/>
              <a:t> </a:t>
            </a:r>
            <a:r>
              <a:rPr lang="en-GB" dirty="0" err="1"/>
              <a:t>verkeerde</a:t>
            </a:r>
            <a:r>
              <a:rPr lang="en-GB" dirty="0"/>
              <a:t> </a:t>
            </a:r>
            <a:r>
              <a:rPr lang="en-GB" dirty="0" err="1"/>
              <a:t>losse</a:t>
            </a:r>
            <a:r>
              <a:rPr lang="en-GB" dirty="0"/>
              <a:t> </a:t>
            </a:r>
            <a:r>
              <a:rPr lang="en-GB" dirty="0" err="1"/>
              <a:t>ionen</a:t>
            </a:r>
            <a:r>
              <a:rPr lang="en-GB" dirty="0"/>
              <a:t>: </a:t>
            </a:r>
            <a:r>
              <a:rPr lang="en-GB" dirty="0" err="1"/>
              <a:t>geen</a:t>
            </a:r>
            <a:r>
              <a:rPr lang="en-GB" dirty="0"/>
              <a:t> </a:t>
            </a:r>
            <a:r>
              <a:rPr lang="en-GB" dirty="0" err="1"/>
              <a:t>tweewaardig</a:t>
            </a:r>
            <a:r>
              <a:rPr lang="en-GB" dirty="0"/>
              <a:t> </a:t>
            </a:r>
            <a:r>
              <a:rPr lang="en-GB" dirty="0" err="1"/>
              <a:t>zuur</a:t>
            </a:r>
            <a:r>
              <a:rPr lang="en-GB" dirty="0"/>
              <a:t>, CO2 </a:t>
            </a:r>
            <a:r>
              <a:rPr lang="en-GB" dirty="0" err="1"/>
              <a:t>heeft</a:t>
            </a:r>
            <a:r>
              <a:rPr lang="en-GB" dirty="0"/>
              <a:t> </a:t>
            </a:r>
            <a:r>
              <a:rPr lang="en-GB" dirty="0" err="1"/>
              <a:t>ook</a:t>
            </a:r>
            <a:r>
              <a:rPr lang="en-GB" dirty="0"/>
              <a:t> </a:t>
            </a:r>
            <a:r>
              <a:rPr lang="en-GB" dirty="0" err="1"/>
              <a:t>iets</a:t>
            </a:r>
            <a:r>
              <a:rPr lang="en-GB" dirty="0"/>
              <a:t> met </a:t>
            </a:r>
            <a:r>
              <a:rPr lang="en-GB" dirty="0" err="1"/>
              <a:t>zuren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maken</a:t>
            </a:r>
            <a:r>
              <a:rPr lang="en-GB" dirty="0"/>
              <a:t>, </a:t>
            </a:r>
            <a:r>
              <a:rPr lang="en-GB" dirty="0" err="1"/>
              <a:t>toch</a:t>
            </a:r>
            <a:r>
              <a:rPr lang="en-GB" dirty="0"/>
              <a:t>?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</a:t>
            </a:r>
            <a:r>
              <a:rPr lang="en-GB" dirty="0"/>
              <a:t> GOED </a:t>
            </a:r>
            <a:r>
              <a:rPr lang="en-GB" dirty="0" err="1"/>
              <a:t>zwak</a:t>
            </a:r>
            <a:r>
              <a:rPr lang="en-GB" dirty="0"/>
              <a:t> </a:t>
            </a:r>
            <a:r>
              <a:rPr lang="en-GB" dirty="0" err="1"/>
              <a:t>zuur</a:t>
            </a:r>
            <a:r>
              <a:rPr lang="en-GB" dirty="0"/>
              <a:t> </a:t>
            </a:r>
            <a:r>
              <a:rPr lang="en-GB" dirty="0" err="1"/>
              <a:t>noteren</a:t>
            </a:r>
            <a:r>
              <a:rPr lang="en-GB" dirty="0"/>
              <a:t> </a:t>
            </a:r>
            <a:r>
              <a:rPr lang="en-GB" dirty="0" err="1"/>
              <a:t>als</a:t>
            </a:r>
            <a:r>
              <a:rPr lang="en-GB" dirty="0"/>
              <a:t> </a:t>
            </a:r>
            <a:r>
              <a:rPr lang="en-GB" dirty="0" err="1"/>
              <a:t>moleculaire</a:t>
            </a:r>
            <a:r>
              <a:rPr lang="en-GB" dirty="0"/>
              <a:t> </a:t>
            </a:r>
            <a:r>
              <a:rPr lang="en-GB" dirty="0" err="1"/>
              <a:t>stof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er </a:t>
            </a:r>
            <a:r>
              <a:rPr lang="en-GB" dirty="0" err="1"/>
              <a:t>alleen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H </a:t>
            </a:r>
            <a:r>
              <a:rPr lang="en-GB" dirty="0" err="1"/>
              <a:t>afgaat</a:t>
            </a:r>
            <a:r>
              <a:rPr lang="en-GB" dirty="0"/>
              <a:t> </a:t>
            </a:r>
            <a:r>
              <a:rPr lang="en-GB" dirty="0" err="1"/>
              <a:t>bij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zuur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49" name="Google Shape;249;g215f9624703_1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215f9624703_2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je </a:t>
            </a:r>
            <a:r>
              <a:rPr lang="en-GB" dirty="0" err="1"/>
              <a:t>noteert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zuur</a:t>
            </a:r>
            <a:r>
              <a:rPr lang="en-GB" dirty="0"/>
              <a:t> </a:t>
            </a:r>
            <a:r>
              <a:rPr lang="en-GB" dirty="0" err="1"/>
              <a:t>altijd</a:t>
            </a:r>
            <a:r>
              <a:rPr lang="en-GB" dirty="0"/>
              <a:t> in </a:t>
            </a:r>
            <a:r>
              <a:rPr lang="en-GB" dirty="0" err="1"/>
              <a:t>losse</a:t>
            </a:r>
            <a:r>
              <a:rPr lang="en-GB" dirty="0"/>
              <a:t> </a:t>
            </a:r>
            <a:r>
              <a:rPr lang="en-GB" dirty="0" err="1"/>
              <a:t>ionen</a:t>
            </a:r>
            <a:r>
              <a:rPr lang="en-GB" dirty="0"/>
              <a:t>, </a:t>
            </a:r>
            <a:r>
              <a:rPr lang="en-GB" dirty="0" err="1"/>
              <a:t>ook</a:t>
            </a:r>
            <a:r>
              <a:rPr lang="en-GB" dirty="0"/>
              <a:t> </a:t>
            </a:r>
            <a:r>
              <a:rPr lang="en-GB" dirty="0" err="1"/>
              <a:t>als</a:t>
            </a:r>
            <a:r>
              <a:rPr lang="en-GB" dirty="0"/>
              <a:t> het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zwak</a:t>
            </a:r>
            <a:r>
              <a:rPr lang="en-GB" dirty="0"/>
              <a:t> </a:t>
            </a:r>
            <a:r>
              <a:rPr lang="en-GB" dirty="0" err="1"/>
              <a:t>zuur</a:t>
            </a:r>
            <a:r>
              <a:rPr lang="en-GB" dirty="0"/>
              <a:t> is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CH</a:t>
            </a:r>
            <a:r>
              <a:rPr lang="en-GB" baseline="-25000" dirty="0"/>
              <a:t>3</a:t>
            </a:r>
            <a:r>
              <a:rPr lang="en-GB" dirty="0"/>
              <a:t>COOH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sterk</a:t>
            </a:r>
            <a:r>
              <a:rPr lang="en-GB" dirty="0"/>
              <a:t> </a:t>
            </a:r>
            <a:r>
              <a:rPr lang="en-GB" dirty="0" err="1"/>
              <a:t>zuur</a:t>
            </a:r>
            <a:r>
              <a:rPr lang="en-GB" dirty="0"/>
              <a:t> is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dit</a:t>
            </a:r>
            <a:r>
              <a:rPr lang="en-GB" dirty="0"/>
              <a:t> is de </a:t>
            </a:r>
            <a:r>
              <a:rPr lang="en-GB" dirty="0" err="1"/>
              <a:t>notatie</a:t>
            </a:r>
            <a:r>
              <a:rPr lang="en-GB" dirty="0"/>
              <a:t> van </a:t>
            </a:r>
            <a:r>
              <a:rPr lang="en-GB" dirty="0" err="1"/>
              <a:t>sterk</a:t>
            </a:r>
            <a:r>
              <a:rPr lang="en-GB" dirty="0"/>
              <a:t> </a:t>
            </a:r>
            <a:r>
              <a:rPr lang="en-GB" dirty="0" err="1"/>
              <a:t>zuur</a:t>
            </a:r>
            <a:r>
              <a:rPr lang="en-GB" dirty="0"/>
              <a:t> in </a:t>
            </a:r>
            <a:r>
              <a:rPr lang="en-GB" dirty="0" err="1"/>
              <a:t>losse</a:t>
            </a:r>
            <a:r>
              <a:rPr lang="en-GB" dirty="0"/>
              <a:t> </a:t>
            </a:r>
            <a:r>
              <a:rPr lang="en-GB" dirty="0" err="1"/>
              <a:t>ionen</a:t>
            </a:r>
            <a:r>
              <a:rPr lang="en-GB" dirty="0"/>
              <a:t>, maar CH</a:t>
            </a:r>
            <a:r>
              <a:rPr lang="en-GB" baseline="-25000" dirty="0"/>
              <a:t>3</a:t>
            </a:r>
            <a:r>
              <a:rPr lang="en-GB" dirty="0"/>
              <a:t>COOH is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zwak</a:t>
            </a:r>
            <a:r>
              <a:rPr lang="en-GB" dirty="0"/>
              <a:t> </a:t>
            </a:r>
            <a:r>
              <a:rPr lang="en-GB" dirty="0" err="1"/>
              <a:t>zuur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</a:t>
            </a:r>
            <a:r>
              <a:rPr lang="en-GB" dirty="0"/>
              <a:t> GOED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weten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het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zwak</a:t>
            </a:r>
            <a:r>
              <a:rPr lang="en-GB" dirty="0"/>
              <a:t> </a:t>
            </a:r>
            <a:r>
              <a:rPr lang="en-GB" dirty="0" err="1"/>
              <a:t>zuur</a:t>
            </a:r>
            <a:r>
              <a:rPr lang="en-GB" dirty="0"/>
              <a:t> is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als</a:t>
            </a:r>
            <a:r>
              <a:rPr lang="en-GB" dirty="0"/>
              <a:t> </a:t>
            </a:r>
            <a:r>
              <a:rPr lang="en-GB" dirty="0" err="1"/>
              <a:t>moleculaire</a:t>
            </a:r>
            <a:r>
              <a:rPr lang="en-GB" dirty="0"/>
              <a:t> </a:t>
            </a:r>
            <a:r>
              <a:rPr lang="en-GB" dirty="0" err="1"/>
              <a:t>stof</a:t>
            </a:r>
            <a:r>
              <a:rPr lang="en-GB" dirty="0"/>
              <a:t>(</a:t>
            </a:r>
            <a:r>
              <a:rPr lang="en-GB" dirty="0" err="1"/>
              <a:t>aq</a:t>
            </a:r>
            <a:r>
              <a:rPr lang="en-GB" dirty="0"/>
              <a:t>) </a:t>
            </a:r>
            <a:r>
              <a:rPr lang="en-GB" dirty="0" err="1"/>
              <a:t>genoteerd</a:t>
            </a:r>
            <a:r>
              <a:rPr lang="en-GB" dirty="0"/>
              <a:t> </a:t>
            </a:r>
            <a:r>
              <a:rPr lang="en-GB" dirty="0" err="1"/>
              <a:t>wordt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het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vloeibare</a:t>
            </a:r>
            <a:r>
              <a:rPr lang="en-GB" dirty="0"/>
              <a:t> </a:t>
            </a:r>
            <a:r>
              <a:rPr lang="en-GB" dirty="0" err="1"/>
              <a:t>stof</a:t>
            </a:r>
            <a:r>
              <a:rPr lang="en-GB" dirty="0"/>
              <a:t> is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geen</a:t>
            </a:r>
            <a:r>
              <a:rPr lang="en-GB" dirty="0"/>
              <a:t> </a:t>
            </a:r>
            <a:r>
              <a:rPr lang="en-GB" dirty="0" err="1"/>
              <a:t>oplossing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er </a:t>
            </a:r>
            <a:r>
              <a:rPr lang="en-GB" dirty="0" err="1"/>
              <a:t>bij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oplossing</a:t>
            </a:r>
            <a:r>
              <a:rPr lang="en-GB" dirty="0"/>
              <a:t>  </a:t>
            </a:r>
            <a:r>
              <a:rPr lang="en-GB" dirty="0" err="1"/>
              <a:t>altijd</a:t>
            </a:r>
            <a:r>
              <a:rPr lang="en-GB" dirty="0"/>
              <a:t> H</a:t>
            </a:r>
            <a:r>
              <a:rPr lang="en-GB" baseline="-25000" dirty="0"/>
              <a:t>2</a:t>
            </a:r>
            <a:r>
              <a:rPr lang="en-GB" dirty="0"/>
              <a:t>O </a:t>
            </a:r>
            <a:r>
              <a:rPr lang="en-GB" dirty="0" err="1"/>
              <a:t>voor</a:t>
            </a:r>
            <a:r>
              <a:rPr lang="en-GB" dirty="0"/>
              <a:t> de </a:t>
            </a:r>
            <a:r>
              <a:rPr lang="en-GB" dirty="0" err="1"/>
              <a:t>pijl</a:t>
            </a:r>
            <a:r>
              <a:rPr lang="en-GB" dirty="0"/>
              <a:t> </a:t>
            </a:r>
            <a:r>
              <a:rPr lang="en-GB" dirty="0" err="1"/>
              <a:t>moet</a:t>
            </a:r>
            <a:r>
              <a:rPr lang="en-GB" dirty="0"/>
              <a:t> </a:t>
            </a:r>
            <a:r>
              <a:rPr lang="en-GB" dirty="0" err="1"/>
              <a:t>staan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72" name="Google Shape;272;g215f9624703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215f9624703_2_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je </a:t>
            </a:r>
            <a:r>
              <a:rPr lang="en-GB" dirty="0" err="1"/>
              <a:t>noteert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sterk</a:t>
            </a:r>
            <a:r>
              <a:rPr lang="en-GB" dirty="0"/>
              <a:t> </a:t>
            </a:r>
            <a:r>
              <a:rPr lang="en-GB" dirty="0" err="1"/>
              <a:t>zuur</a:t>
            </a:r>
            <a:r>
              <a:rPr lang="en-GB" dirty="0"/>
              <a:t> </a:t>
            </a:r>
            <a:r>
              <a:rPr lang="en-GB" dirty="0" err="1"/>
              <a:t>zoals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zwak</a:t>
            </a:r>
            <a:r>
              <a:rPr lang="en-GB" dirty="0"/>
              <a:t> </a:t>
            </a:r>
            <a:r>
              <a:rPr lang="en-GB" dirty="0" err="1"/>
              <a:t>zuur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</a:t>
            </a:r>
            <a:r>
              <a:rPr lang="en-GB" dirty="0"/>
              <a:t> GOED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weten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salpeterzuur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sterk</a:t>
            </a:r>
            <a:r>
              <a:rPr lang="en-GB" dirty="0"/>
              <a:t> </a:t>
            </a:r>
            <a:r>
              <a:rPr lang="en-GB" dirty="0" err="1"/>
              <a:t>zuur</a:t>
            </a:r>
            <a:r>
              <a:rPr lang="en-GB" dirty="0"/>
              <a:t> is </a:t>
            </a:r>
            <a:r>
              <a:rPr lang="en-GB" dirty="0" err="1"/>
              <a:t>en</a:t>
            </a:r>
            <a:r>
              <a:rPr lang="en-GB" dirty="0"/>
              <a:t> 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dit</a:t>
            </a:r>
            <a:r>
              <a:rPr lang="en-GB" dirty="0"/>
              <a:t> de </a:t>
            </a:r>
            <a:r>
              <a:rPr lang="en-GB" dirty="0" err="1"/>
              <a:t>juiste</a:t>
            </a:r>
            <a:r>
              <a:rPr lang="en-GB" dirty="0"/>
              <a:t> </a:t>
            </a:r>
            <a:r>
              <a:rPr lang="en-GB" dirty="0" err="1"/>
              <a:t>notatie</a:t>
            </a:r>
            <a:r>
              <a:rPr lang="en-GB" dirty="0"/>
              <a:t> is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salpeterzuur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zwak</a:t>
            </a:r>
            <a:r>
              <a:rPr lang="en-GB" dirty="0"/>
              <a:t> </a:t>
            </a:r>
            <a:r>
              <a:rPr lang="en-GB" dirty="0" err="1"/>
              <a:t>zuur</a:t>
            </a:r>
            <a:r>
              <a:rPr lang="en-GB" dirty="0"/>
              <a:t> is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deze</a:t>
            </a:r>
            <a:r>
              <a:rPr lang="en-GB" dirty="0"/>
              <a:t> </a:t>
            </a:r>
            <a:r>
              <a:rPr lang="en-GB" dirty="0" err="1"/>
              <a:t>notatie</a:t>
            </a:r>
            <a:r>
              <a:rPr lang="en-GB" dirty="0"/>
              <a:t> </a:t>
            </a:r>
            <a:r>
              <a:rPr lang="en-GB" dirty="0" err="1"/>
              <a:t>geldt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de </a:t>
            </a:r>
            <a:r>
              <a:rPr lang="en-GB" dirty="0" err="1"/>
              <a:t>notatie</a:t>
            </a:r>
            <a:r>
              <a:rPr lang="en-GB" dirty="0"/>
              <a:t> in </a:t>
            </a:r>
            <a:r>
              <a:rPr lang="en-GB" dirty="0" err="1"/>
              <a:t>losse</a:t>
            </a:r>
            <a:r>
              <a:rPr lang="en-GB" dirty="0"/>
              <a:t> </a:t>
            </a:r>
            <a:r>
              <a:rPr lang="en-GB" dirty="0" err="1"/>
              <a:t>deeltjes</a:t>
            </a:r>
            <a:r>
              <a:rPr lang="en-GB" dirty="0"/>
              <a:t> is, maar </a:t>
            </a:r>
            <a:r>
              <a:rPr lang="en-GB" dirty="0" err="1"/>
              <a:t>dat</a:t>
            </a:r>
            <a:r>
              <a:rPr lang="en-GB" dirty="0"/>
              <a:t> er </a:t>
            </a:r>
            <a:r>
              <a:rPr lang="en-GB" dirty="0" err="1"/>
              <a:t>geen</a:t>
            </a:r>
            <a:r>
              <a:rPr lang="en-GB" dirty="0"/>
              <a:t> </a:t>
            </a:r>
            <a:r>
              <a:rPr lang="en-GB" dirty="0" err="1"/>
              <a:t>ionladingen</a:t>
            </a:r>
            <a:r>
              <a:rPr lang="en-GB" dirty="0"/>
              <a:t> </a:t>
            </a:r>
            <a:r>
              <a:rPr lang="en-GB" dirty="0" err="1"/>
              <a:t>genoteerd</a:t>
            </a:r>
            <a:r>
              <a:rPr lang="en-GB" dirty="0"/>
              <a:t> </a:t>
            </a:r>
            <a:r>
              <a:rPr lang="en-GB" dirty="0" err="1"/>
              <a:t>hoeven</a:t>
            </a:r>
            <a:r>
              <a:rPr lang="en-GB" dirty="0"/>
              <a:t> </a:t>
            </a:r>
            <a:r>
              <a:rPr lang="en-GB" dirty="0" err="1"/>
              <a:t>worden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hebben</a:t>
            </a:r>
            <a:r>
              <a:rPr lang="en-GB" dirty="0"/>
              <a:t> ‘</a:t>
            </a:r>
            <a:r>
              <a:rPr lang="en-GB" dirty="0" err="1"/>
              <a:t>oplossing</a:t>
            </a:r>
            <a:r>
              <a:rPr lang="en-GB" dirty="0"/>
              <a:t>’ </a:t>
            </a:r>
            <a:r>
              <a:rPr lang="en-GB" dirty="0" err="1"/>
              <a:t>opgevat</a:t>
            </a:r>
            <a:r>
              <a:rPr lang="en-GB" dirty="0"/>
              <a:t> </a:t>
            </a:r>
            <a:r>
              <a:rPr lang="en-GB" dirty="0" err="1"/>
              <a:t>als</a:t>
            </a:r>
            <a:r>
              <a:rPr lang="en-GB" dirty="0"/>
              <a:t> </a:t>
            </a:r>
            <a:r>
              <a:rPr lang="en-GB" dirty="0" err="1"/>
              <a:t>molecuul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water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95" name="Google Shape;295;g215f9624703_2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215f9624703_1_7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pH </a:t>
            </a:r>
            <a:r>
              <a:rPr lang="en-GB" dirty="0" err="1"/>
              <a:t>wordt</a:t>
            </a:r>
            <a:r>
              <a:rPr lang="en-GB" dirty="0"/>
              <a:t> </a:t>
            </a:r>
            <a:r>
              <a:rPr lang="en-GB" dirty="0" err="1"/>
              <a:t>hoger</a:t>
            </a:r>
            <a:r>
              <a:rPr lang="en-GB" dirty="0"/>
              <a:t> </a:t>
            </a:r>
            <a:r>
              <a:rPr lang="en-GB" dirty="0" err="1"/>
              <a:t>als</a:t>
            </a:r>
            <a:r>
              <a:rPr lang="en-GB" dirty="0"/>
              <a:t> [H</a:t>
            </a:r>
            <a:r>
              <a:rPr lang="en-GB" baseline="30000" dirty="0"/>
              <a:t>+</a:t>
            </a:r>
            <a:r>
              <a:rPr lang="en-GB" dirty="0"/>
              <a:t>] </a:t>
            </a:r>
            <a:r>
              <a:rPr lang="en-GB" dirty="0" err="1"/>
              <a:t>stijgt</a:t>
            </a:r>
            <a:r>
              <a:rPr lang="en-GB" dirty="0"/>
              <a:t> (</a:t>
            </a:r>
            <a:r>
              <a:rPr lang="en-GB" dirty="0" err="1"/>
              <a:t>voorkennis</a:t>
            </a:r>
            <a:r>
              <a:rPr lang="en-GB" dirty="0"/>
              <a:t> is </a:t>
            </a:r>
            <a:r>
              <a:rPr lang="en-GB" dirty="0" err="1"/>
              <a:t>verschil</a:t>
            </a:r>
            <a:r>
              <a:rPr lang="en-GB" dirty="0"/>
              <a:t> </a:t>
            </a:r>
            <a:r>
              <a:rPr lang="en-GB" dirty="0" err="1"/>
              <a:t>zwakke</a:t>
            </a:r>
            <a:r>
              <a:rPr lang="en-GB" dirty="0"/>
              <a:t> /</a:t>
            </a:r>
            <a:r>
              <a:rPr lang="en-GB" dirty="0" err="1"/>
              <a:t>sterke</a:t>
            </a:r>
            <a:r>
              <a:rPr lang="en-GB" dirty="0"/>
              <a:t> </a:t>
            </a:r>
            <a:r>
              <a:rPr lang="en-GB" dirty="0" err="1"/>
              <a:t>zuren</a:t>
            </a:r>
            <a:r>
              <a:rPr lang="en-GB" dirty="0"/>
              <a:t>!)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dit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zuur</a:t>
            </a:r>
            <a:r>
              <a:rPr lang="en-GB" dirty="0"/>
              <a:t> is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is het </a:t>
            </a:r>
            <a:r>
              <a:rPr lang="en-GB" dirty="0" err="1"/>
              <a:t>niet</a:t>
            </a:r>
            <a:r>
              <a:rPr lang="en-GB" dirty="0"/>
              <a:t>; OF ze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zoutoplossing</a:t>
            </a:r>
            <a:r>
              <a:rPr lang="en-GB" dirty="0"/>
              <a:t> </a:t>
            </a:r>
            <a:r>
              <a:rPr lang="en-GB" dirty="0" err="1"/>
              <a:t>geen</a:t>
            </a:r>
            <a:r>
              <a:rPr lang="en-GB" dirty="0"/>
              <a:t> pH </a:t>
            </a:r>
            <a:r>
              <a:rPr lang="en-GB" dirty="0" err="1"/>
              <a:t>heeft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dus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pH=0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herkennen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sterk</a:t>
            </a:r>
            <a:r>
              <a:rPr lang="en-GB" dirty="0"/>
              <a:t> </a:t>
            </a:r>
            <a:r>
              <a:rPr lang="en-GB" dirty="0" err="1"/>
              <a:t>zuur</a:t>
            </a:r>
            <a:r>
              <a:rPr lang="en-GB" dirty="0"/>
              <a:t>: </a:t>
            </a:r>
            <a:r>
              <a:rPr lang="en-GB" dirty="0" err="1"/>
              <a:t>ioniseert</a:t>
            </a:r>
            <a:r>
              <a:rPr lang="en-GB" dirty="0"/>
              <a:t> </a:t>
            </a:r>
            <a:r>
              <a:rPr lang="en-GB" dirty="0" err="1"/>
              <a:t>volledig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herkennen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eenwaardig</a:t>
            </a:r>
            <a:r>
              <a:rPr lang="en-GB" dirty="0"/>
              <a:t> </a:t>
            </a:r>
            <a:r>
              <a:rPr lang="en-GB" dirty="0" err="1"/>
              <a:t>sterk</a:t>
            </a:r>
            <a:r>
              <a:rPr lang="en-GB" dirty="0"/>
              <a:t> </a:t>
            </a:r>
            <a:r>
              <a:rPr lang="en-GB" dirty="0" err="1"/>
              <a:t>zuur</a:t>
            </a:r>
            <a:r>
              <a:rPr lang="en-GB" dirty="0"/>
              <a:t> </a:t>
            </a:r>
            <a:r>
              <a:rPr lang="en-GB" dirty="0" err="1"/>
              <a:t>dus</a:t>
            </a:r>
            <a:r>
              <a:rPr lang="en-GB" dirty="0"/>
              <a:t> [H</a:t>
            </a:r>
            <a:r>
              <a:rPr lang="en-GB" baseline="30000" dirty="0"/>
              <a:t>+</a:t>
            </a:r>
            <a:r>
              <a:rPr lang="en-GB" dirty="0"/>
              <a:t>] = </a:t>
            </a:r>
            <a:r>
              <a:rPr lang="en-GB" dirty="0" err="1"/>
              <a:t>concentratie</a:t>
            </a:r>
            <a:r>
              <a:rPr lang="en-GB" dirty="0"/>
              <a:t> </a:t>
            </a:r>
            <a:r>
              <a:rPr lang="en-GB" dirty="0" err="1"/>
              <a:t>oplossing</a:t>
            </a:r>
            <a:r>
              <a:rPr lang="en-GB" dirty="0"/>
              <a:t>, maar </a:t>
            </a:r>
            <a:r>
              <a:rPr lang="en-GB" dirty="0" err="1"/>
              <a:t>hebben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gezien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er </a:t>
            </a:r>
            <a:r>
              <a:rPr lang="en-GB" dirty="0" err="1"/>
              <a:t>ook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tweewaardig</a:t>
            </a:r>
            <a:r>
              <a:rPr lang="en-GB" dirty="0"/>
              <a:t> </a:t>
            </a:r>
            <a:r>
              <a:rPr lang="en-GB" dirty="0" err="1"/>
              <a:t>sterk</a:t>
            </a:r>
            <a:r>
              <a:rPr lang="en-GB" dirty="0"/>
              <a:t> </a:t>
            </a:r>
            <a:r>
              <a:rPr lang="en-GB" dirty="0" err="1"/>
              <a:t>zuur</a:t>
            </a:r>
            <a:r>
              <a:rPr lang="en-GB" dirty="0"/>
              <a:t> </a:t>
            </a:r>
            <a:r>
              <a:rPr lang="en-GB" dirty="0" err="1"/>
              <a:t>bij</a:t>
            </a:r>
            <a:r>
              <a:rPr lang="en-GB" dirty="0"/>
              <a:t> </a:t>
            </a:r>
            <a:r>
              <a:rPr lang="en-GB" dirty="0" err="1"/>
              <a:t>staat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</a:t>
            </a:r>
            <a:r>
              <a:rPr lang="en-GB" dirty="0"/>
              <a:t> GOED: </a:t>
            </a:r>
            <a:r>
              <a:rPr lang="en-GB" dirty="0" err="1"/>
              <a:t>tweewaardig</a:t>
            </a:r>
            <a:r>
              <a:rPr lang="en-GB" dirty="0"/>
              <a:t> </a:t>
            </a:r>
            <a:r>
              <a:rPr lang="en-GB" dirty="0" err="1"/>
              <a:t>sterk</a:t>
            </a:r>
            <a:r>
              <a:rPr lang="en-GB" dirty="0"/>
              <a:t> </a:t>
            </a:r>
            <a:r>
              <a:rPr lang="en-GB" dirty="0" err="1"/>
              <a:t>zuur</a:t>
            </a:r>
            <a:r>
              <a:rPr lang="en-GB" dirty="0"/>
              <a:t>: </a:t>
            </a:r>
            <a:r>
              <a:rPr lang="en-GB" dirty="0" err="1"/>
              <a:t>ioniseert</a:t>
            </a:r>
            <a:r>
              <a:rPr lang="en-GB" dirty="0"/>
              <a:t> </a:t>
            </a:r>
            <a:r>
              <a:rPr lang="en-GB" dirty="0" err="1"/>
              <a:t>volledig</a:t>
            </a:r>
            <a:r>
              <a:rPr lang="en-GB" dirty="0"/>
              <a:t> </a:t>
            </a:r>
            <a:r>
              <a:rPr lang="en-GB" dirty="0" err="1"/>
              <a:t>dus</a:t>
            </a:r>
            <a:r>
              <a:rPr lang="en-GB" dirty="0"/>
              <a:t> [H</a:t>
            </a:r>
            <a:r>
              <a:rPr lang="en-GB" baseline="30000" dirty="0"/>
              <a:t>+</a:t>
            </a:r>
            <a:r>
              <a:rPr lang="en-GB" dirty="0"/>
              <a:t>] &gt; </a:t>
            </a:r>
            <a:r>
              <a:rPr lang="en-GB" dirty="0" err="1"/>
              <a:t>concentratie</a:t>
            </a:r>
            <a:r>
              <a:rPr lang="en-GB" dirty="0"/>
              <a:t> </a:t>
            </a:r>
            <a:r>
              <a:rPr lang="en-GB" dirty="0" err="1"/>
              <a:t>oplossing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zien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driewaardig</a:t>
            </a:r>
            <a:r>
              <a:rPr lang="en-GB" dirty="0"/>
              <a:t> </a:t>
            </a:r>
            <a:r>
              <a:rPr lang="en-GB" dirty="0" err="1"/>
              <a:t>zwak</a:t>
            </a:r>
            <a:r>
              <a:rPr lang="en-GB" dirty="0"/>
              <a:t> </a:t>
            </a:r>
            <a:r>
              <a:rPr lang="en-GB" dirty="0" err="1"/>
              <a:t>zuur</a:t>
            </a:r>
            <a:r>
              <a:rPr lang="en-GB" dirty="0"/>
              <a:t> [H</a:t>
            </a:r>
            <a:r>
              <a:rPr lang="en-GB" baseline="30000" dirty="0"/>
              <a:t>+</a:t>
            </a:r>
            <a:r>
              <a:rPr lang="en-GB" dirty="0"/>
              <a:t>] &lt; lager dan </a:t>
            </a:r>
            <a:r>
              <a:rPr lang="en-GB" dirty="0" err="1"/>
              <a:t>concentratie</a:t>
            </a:r>
            <a:r>
              <a:rPr lang="en-GB" dirty="0"/>
              <a:t> </a:t>
            </a:r>
            <a:r>
              <a:rPr lang="en-GB" dirty="0" err="1"/>
              <a:t>oplossing</a:t>
            </a:r>
            <a:r>
              <a:rPr lang="en-GB" dirty="0"/>
              <a:t>, </a:t>
            </a:r>
            <a:r>
              <a:rPr lang="en-GB" dirty="0" err="1"/>
              <a:t>en</a:t>
            </a:r>
            <a:r>
              <a:rPr lang="en-GB" dirty="0"/>
              <a:t> ze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het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sterk</a:t>
            </a:r>
            <a:r>
              <a:rPr lang="en-GB" dirty="0"/>
              <a:t> </a:t>
            </a:r>
            <a:r>
              <a:rPr lang="en-GB" dirty="0" err="1"/>
              <a:t>zuur</a:t>
            </a:r>
            <a:r>
              <a:rPr lang="en-GB" dirty="0"/>
              <a:t> is, met </a:t>
            </a:r>
            <a:r>
              <a:rPr lang="en-GB" dirty="0" err="1"/>
              <a:t>dus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hele </a:t>
            </a:r>
            <a:r>
              <a:rPr lang="en-GB" dirty="0" err="1"/>
              <a:t>lage</a:t>
            </a:r>
            <a:r>
              <a:rPr lang="en-GB" dirty="0"/>
              <a:t> pH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318" name="Google Shape;318;g215f9624703_1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215f9624703_4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pH </a:t>
            </a:r>
            <a:r>
              <a:rPr lang="en-GB" dirty="0" err="1"/>
              <a:t>wordt</a:t>
            </a:r>
            <a:r>
              <a:rPr lang="en-GB" dirty="0"/>
              <a:t> </a:t>
            </a:r>
            <a:r>
              <a:rPr lang="en-GB" dirty="0" err="1"/>
              <a:t>hoger</a:t>
            </a:r>
            <a:r>
              <a:rPr lang="en-GB" dirty="0"/>
              <a:t> </a:t>
            </a:r>
            <a:r>
              <a:rPr lang="en-GB" dirty="0" err="1"/>
              <a:t>als</a:t>
            </a:r>
            <a:r>
              <a:rPr lang="en-GB" dirty="0"/>
              <a:t> [H</a:t>
            </a:r>
            <a:r>
              <a:rPr lang="en-GB" baseline="30000" dirty="0"/>
              <a:t>+</a:t>
            </a:r>
            <a:r>
              <a:rPr lang="en-GB" dirty="0"/>
              <a:t>] </a:t>
            </a:r>
            <a:r>
              <a:rPr lang="en-GB" dirty="0" err="1"/>
              <a:t>stijgt</a:t>
            </a:r>
            <a:r>
              <a:rPr lang="en-GB" dirty="0"/>
              <a:t> (</a:t>
            </a:r>
            <a:r>
              <a:rPr lang="en-GB" dirty="0" err="1"/>
              <a:t>voorkennis</a:t>
            </a:r>
            <a:r>
              <a:rPr lang="en-GB" dirty="0"/>
              <a:t> is </a:t>
            </a:r>
            <a:r>
              <a:rPr lang="en-GB" dirty="0" err="1"/>
              <a:t>verschil</a:t>
            </a:r>
            <a:r>
              <a:rPr lang="en-GB" dirty="0"/>
              <a:t> </a:t>
            </a:r>
            <a:r>
              <a:rPr lang="en-GB" dirty="0" err="1"/>
              <a:t>zwakke</a:t>
            </a:r>
            <a:r>
              <a:rPr lang="en-GB" dirty="0"/>
              <a:t> /</a:t>
            </a:r>
            <a:r>
              <a:rPr lang="en-GB" dirty="0" err="1"/>
              <a:t>sterke</a:t>
            </a:r>
            <a:r>
              <a:rPr lang="en-GB" dirty="0"/>
              <a:t> </a:t>
            </a:r>
            <a:r>
              <a:rPr lang="en-GB" dirty="0" err="1"/>
              <a:t>zuren</a:t>
            </a:r>
            <a:r>
              <a:rPr lang="en-GB" dirty="0"/>
              <a:t>!)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</a:t>
            </a:r>
            <a:r>
              <a:rPr lang="en-GB" dirty="0"/>
              <a:t> GOED pH = 7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weet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water </a:t>
            </a:r>
            <a:r>
              <a:rPr lang="en-GB" dirty="0" err="1"/>
              <a:t>neutraal</a:t>
            </a:r>
            <a:r>
              <a:rPr lang="en-GB" dirty="0"/>
              <a:t> is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de </a:t>
            </a:r>
            <a:r>
              <a:rPr lang="en-GB" dirty="0" err="1"/>
              <a:t>andere</a:t>
            </a:r>
            <a:r>
              <a:rPr lang="en-GB" dirty="0"/>
              <a:t> </a:t>
            </a:r>
            <a:r>
              <a:rPr lang="en-GB" dirty="0" err="1"/>
              <a:t>drie</a:t>
            </a:r>
            <a:r>
              <a:rPr lang="en-GB" dirty="0"/>
              <a:t> </a:t>
            </a:r>
            <a:r>
              <a:rPr lang="en-GB" dirty="0" err="1"/>
              <a:t>zuren</a:t>
            </a:r>
            <a:r>
              <a:rPr lang="en-GB" dirty="0"/>
              <a:t> </a:t>
            </a:r>
            <a:r>
              <a:rPr lang="en-GB" dirty="0" err="1"/>
              <a:t>zijn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dus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pH lager </a:t>
            </a:r>
            <a:r>
              <a:rPr lang="en-GB" dirty="0" err="1"/>
              <a:t>hebben</a:t>
            </a:r>
            <a:r>
              <a:rPr lang="en-GB" dirty="0"/>
              <a:t> dan 7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</a:t>
            </a:r>
            <a:r>
              <a:rPr lang="en-GB" dirty="0"/>
              <a:t> 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herkent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eenwaardig</a:t>
            </a:r>
            <a:r>
              <a:rPr lang="en-GB" dirty="0"/>
              <a:t> </a:t>
            </a:r>
            <a:r>
              <a:rPr lang="en-GB" dirty="0" err="1"/>
              <a:t>sterk</a:t>
            </a:r>
            <a:r>
              <a:rPr lang="en-GB" dirty="0"/>
              <a:t> </a:t>
            </a:r>
            <a:r>
              <a:rPr lang="en-GB" dirty="0" err="1"/>
              <a:t>zuur</a:t>
            </a:r>
            <a:r>
              <a:rPr lang="en-GB" dirty="0"/>
              <a:t>: </a:t>
            </a:r>
            <a:r>
              <a:rPr lang="en-GB" dirty="0" err="1"/>
              <a:t>ioniseert</a:t>
            </a:r>
            <a:r>
              <a:rPr lang="en-GB" dirty="0"/>
              <a:t> </a:t>
            </a:r>
            <a:r>
              <a:rPr lang="en-GB" dirty="0" err="1"/>
              <a:t>volledig</a:t>
            </a:r>
            <a:r>
              <a:rPr lang="en-GB" dirty="0"/>
              <a:t> </a:t>
            </a:r>
            <a:r>
              <a:rPr lang="en-GB" dirty="0" err="1"/>
              <a:t>dus</a:t>
            </a:r>
            <a:r>
              <a:rPr lang="en-GB" dirty="0"/>
              <a:t> [H</a:t>
            </a:r>
            <a:r>
              <a:rPr lang="en-GB" baseline="30000" dirty="0"/>
              <a:t>+</a:t>
            </a:r>
            <a:r>
              <a:rPr lang="en-GB" dirty="0"/>
              <a:t>] = 0,1 M. Hoe </a:t>
            </a:r>
            <a:r>
              <a:rPr lang="en-GB" dirty="0" err="1"/>
              <a:t>meer</a:t>
            </a:r>
            <a:r>
              <a:rPr lang="en-GB" dirty="0"/>
              <a:t> H</a:t>
            </a:r>
            <a:r>
              <a:rPr lang="en-GB" baseline="30000" dirty="0"/>
              <a:t>+ </a:t>
            </a:r>
            <a:r>
              <a:rPr lang="en-GB" dirty="0"/>
              <a:t>= </a:t>
            </a:r>
            <a:r>
              <a:rPr lang="en-GB" dirty="0" err="1"/>
              <a:t>hoger</a:t>
            </a:r>
            <a:r>
              <a:rPr lang="en-GB" dirty="0"/>
              <a:t> pH?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</a:t>
            </a:r>
            <a:r>
              <a:rPr lang="en-GB" dirty="0"/>
              <a:t> 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herkent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tweewaardig</a:t>
            </a:r>
            <a:r>
              <a:rPr lang="en-GB" dirty="0"/>
              <a:t> </a:t>
            </a:r>
            <a:r>
              <a:rPr lang="en-GB" dirty="0" err="1"/>
              <a:t>sterk</a:t>
            </a:r>
            <a:r>
              <a:rPr lang="en-GB" dirty="0"/>
              <a:t> </a:t>
            </a:r>
            <a:r>
              <a:rPr lang="en-GB" dirty="0" err="1"/>
              <a:t>zuur</a:t>
            </a:r>
            <a:r>
              <a:rPr lang="en-GB" dirty="0"/>
              <a:t>: </a:t>
            </a:r>
            <a:r>
              <a:rPr lang="en-GB" dirty="0" err="1"/>
              <a:t>ioniseert</a:t>
            </a:r>
            <a:r>
              <a:rPr lang="en-GB" dirty="0"/>
              <a:t> </a:t>
            </a:r>
            <a:r>
              <a:rPr lang="en-GB" dirty="0" err="1"/>
              <a:t>volledig</a:t>
            </a:r>
            <a:r>
              <a:rPr lang="en-GB" dirty="0"/>
              <a:t> </a:t>
            </a:r>
            <a:r>
              <a:rPr lang="en-GB" dirty="0" err="1"/>
              <a:t>dus</a:t>
            </a:r>
            <a:r>
              <a:rPr lang="en-GB" dirty="0"/>
              <a:t> [H</a:t>
            </a:r>
            <a:r>
              <a:rPr lang="en-GB" baseline="30000" dirty="0"/>
              <a:t>+</a:t>
            </a:r>
            <a:r>
              <a:rPr lang="en-GB" dirty="0"/>
              <a:t>] &gt; 0,1 M.  Hoe </a:t>
            </a:r>
            <a:r>
              <a:rPr lang="en-GB" dirty="0" err="1"/>
              <a:t>meer</a:t>
            </a:r>
            <a:r>
              <a:rPr lang="en-GB" dirty="0"/>
              <a:t> H</a:t>
            </a:r>
            <a:r>
              <a:rPr lang="en-GB" baseline="30000" dirty="0"/>
              <a:t>+ </a:t>
            </a:r>
            <a:r>
              <a:rPr lang="en-GB" dirty="0"/>
              <a:t>= </a:t>
            </a:r>
            <a:r>
              <a:rPr lang="en-GB" dirty="0" err="1"/>
              <a:t>hoger</a:t>
            </a:r>
            <a:r>
              <a:rPr lang="en-GB" dirty="0"/>
              <a:t> pH?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</a:t>
            </a:r>
            <a:r>
              <a:rPr lang="en-GB" dirty="0"/>
              <a:t> 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herkent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driewaardig</a:t>
            </a:r>
            <a:r>
              <a:rPr lang="en-GB" dirty="0"/>
              <a:t> </a:t>
            </a:r>
            <a:r>
              <a:rPr lang="en-GB" dirty="0" err="1"/>
              <a:t>zwak</a:t>
            </a:r>
            <a:r>
              <a:rPr lang="en-GB" dirty="0"/>
              <a:t> </a:t>
            </a:r>
            <a:r>
              <a:rPr lang="en-GB" dirty="0" err="1"/>
              <a:t>zuur</a:t>
            </a:r>
            <a:r>
              <a:rPr lang="en-GB" dirty="0"/>
              <a:t> [H</a:t>
            </a:r>
            <a:r>
              <a:rPr lang="en-GB" baseline="30000" dirty="0"/>
              <a:t>+</a:t>
            </a:r>
            <a:r>
              <a:rPr lang="en-GB" dirty="0"/>
              <a:t>] &lt; 0,1M, </a:t>
            </a:r>
            <a:r>
              <a:rPr lang="en-GB" dirty="0" err="1"/>
              <a:t>wordt</a:t>
            </a:r>
            <a:r>
              <a:rPr lang="en-GB" dirty="0"/>
              <a:t> </a:t>
            </a:r>
            <a:r>
              <a:rPr lang="en-GB" dirty="0" err="1"/>
              <a:t>aangezien</a:t>
            </a:r>
            <a:r>
              <a:rPr lang="en-GB" dirty="0"/>
              <a:t> </a:t>
            </a:r>
            <a:r>
              <a:rPr lang="en-GB" dirty="0" err="1"/>
              <a:t>voor</a:t>
            </a:r>
            <a:r>
              <a:rPr lang="en-GB" dirty="0"/>
              <a:t> </a:t>
            </a:r>
            <a:r>
              <a:rPr lang="en-GB" dirty="0" err="1"/>
              <a:t>sterk</a:t>
            </a:r>
            <a:r>
              <a:rPr lang="en-GB" dirty="0"/>
              <a:t> </a:t>
            </a:r>
            <a:r>
              <a:rPr lang="en-GB" dirty="0" err="1"/>
              <a:t>zuur</a:t>
            </a:r>
            <a:r>
              <a:rPr lang="en-GB" dirty="0"/>
              <a:t>.  Hoe </a:t>
            </a:r>
            <a:r>
              <a:rPr lang="en-GB" dirty="0" err="1"/>
              <a:t>meer</a:t>
            </a:r>
            <a:r>
              <a:rPr lang="en-GB" dirty="0"/>
              <a:t> H</a:t>
            </a:r>
            <a:r>
              <a:rPr lang="en-GB" baseline="30000" dirty="0"/>
              <a:t>+ </a:t>
            </a:r>
            <a:r>
              <a:rPr lang="en-GB" dirty="0"/>
              <a:t>= </a:t>
            </a:r>
            <a:r>
              <a:rPr lang="en-GB" dirty="0" err="1"/>
              <a:t>hoger</a:t>
            </a:r>
            <a:r>
              <a:rPr lang="en-GB" dirty="0"/>
              <a:t> pH?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341" name="Google Shape;341;g215f9624703_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2865ce66003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pH </a:t>
            </a:r>
            <a:r>
              <a:rPr lang="en-GB" dirty="0" err="1"/>
              <a:t>wordt</a:t>
            </a:r>
            <a:r>
              <a:rPr lang="en-GB" dirty="0"/>
              <a:t> </a:t>
            </a:r>
            <a:r>
              <a:rPr lang="en-GB" dirty="0" err="1"/>
              <a:t>hoger</a:t>
            </a:r>
            <a:r>
              <a:rPr lang="en-GB" dirty="0"/>
              <a:t> </a:t>
            </a:r>
            <a:r>
              <a:rPr lang="en-GB" dirty="0" err="1"/>
              <a:t>als</a:t>
            </a:r>
            <a:r>
              <a:rPr lang="en-GB" dirty="0"/>
              <a:t> [H</a:t>
            </a:r>
            <a:r>
              <a:rPr lang="en-GB" baseline="30000" dirty="0"/>
              <a:t>+</a:t>
            </a:r>
            <a:r>
              <a:rPr lang="en-GB" dirty="0"/>
              <a:t>] </a:t>
            </a:r>
            <a:r>
              <a:rPr lang="en-GB" dirty="0" err="1"/>
              <a:t>stijgt</a:t>
            </a:r>
            <a:r>
              <a:rPr lang="en-GB" dirty="0"/>
              <a:t> (</a:t>
            </a:r>
            <a:r>
              <a:rPr lang="en-GB" dirty="0" err="1"/>
              <a:t>voorkennis</a:t>
            </a:r>
            <a:r>
              <a:rPr lang="en-GB" dirty="0"/>
              <a:t> is </a:t>
            </a:r>
            <a:r>
              <a:rPr lang="en-GB" dirty="0" err="1"/>
              <a:t>verschil</a:t>
            </a:r>
            <a:r>
              <a:rPr lang="en-GB" dirty="0"/>
              <a:t> </a:t>
            </a:r>
            <a:r>
              <a:rPr lang="en-GB" dirty="0" err="1"/>
              <a:t>neutrale</a:t>
            </a:r>
            <a:r>
              <a:rPr lang="en-GB" dirty="0"/>
              <a:t> /</a:t>
            </a:r>
            <a:r>
              <a:rPr lang="en-GB" dirty="0" err="1"/>
              <a:t>sterke</a:t>
            </a:r>
            <a:r>
              <a:rPr lang="en-GB" dirty="0"/>
              <a:t> </a:t>
            </a:r>
            <a:r>
              <a:rPr lang="en-GB" dirty="0" err="1"/>
              <a:t>zuren</a:t>
            </a:r>
            <a:r>
              <a:rPr lang="en-GB" dirty="0"/>
              <a:t>/</a:t>
            </a:r>
            <a:r>
              <a:rPr lang="en-GB" dirty="0" err="1"/>
              <a:t>zwakke</a:t>
            </a:r>
            <a:r>
              <a:rPr lang="en-GB" dirty="0"/>
              <a:t>/base!)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denkt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zoutoplossingen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hoge</a:t>
            </a:r>
            <a:r>
              <a:rPr lang="en-GB" dirty="0"/>
              <a:t> pH </a:t>
            </a:r>
            <a:r>
              <a:rPr lang="en-GB" dirty="0" err="1"/>
              <a:t>hebben</a:t>
            </a:r>
            <a:r>
              <a:rPr lang="en-GB" dirty="0"/>
              <a:t> </a:t>
            </a:r>
            <a:r>
              <a:rPr lang="en-GB" dirty="0" err="1"/>
              <a:t>omdat</a:t>
            </a:r>
            <a:r>
              <a:rPr lang="en-GB" dirty="0"/>
              <a:t> er </a:t>
            </a:r>
            <a:r>
              <a:rPr lang="en-GB" dirty="0" err="1"/>
              <a:t>geen</a:t>
            </a:r>
            <a:r>
              <a:rPr lang="en-GB" dirty="0"/>
              <a:t> H</a:t>
            </a:r>
            <a:r>
              <a:rPr lang="en-GB" baseline="30000" dirty="0"/>
              <a:t>+</a:t>
            </a:r>
            <a:r>
              <a:rPr lang="en-GB" dirty="0"/>
              <a:t> is pH = 7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 </a:t>
            </a:r>
            <a:r>
              <a:rPr lang="en-GB" dirty="0"/>
              <a:t>GOED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herkent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F- </a:t>
            </a:r>
            <a:r>
              <a:rPr lang="en-GB" dirty="0" err="1"/>
              <a:t>afgesplitst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basisch</a:t>
            </a:r>
            <a:r>
              <a:rPr lang="en-GB" dirty="0"/>
              <a:t> </a:t>
            </a:r>
            <a:r>
              <a:rPr lang="en-GB" dirty="0" err="1"/>
              <a:t>reageert</a:t>
            </a:r>
            <a:r>
              <a:rPr lang="en-GB" dirty="0"/>
              <a:t> in water pH&gt;7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herkent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tweewaardig</a:t>
            </a:r>
            <a:r>
              <a:rPr lang="en-GB" dirty="0"/>
              <a:t> </a:t>
            </a:r>
            <a:r>
              <a:rPr lang="en-GB" dirty="0" err="1"/>
              <a:t>sterk</a:t>
            </a:r>
            <a:r>
              <a:rPr lang="en-GB" dirty="0"/>
              <a:t> </a:t>
            </a:r>
            <a:r>
              <a:rPr lang="en-GB" dirty="0" err="1"/>
              <a:t>zuur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pH &lt;7. Hoe </a:t>
            </a:r>
            <a:r>
              <a:rPr lang="en-GB" dirty="0" err="1"/>
              <a:t>meer</a:t>
            </a:r>
            <a:r>
              <a:rPr lang="en-GB" dirty="0"/>
              <a:t> H</a:t>
            </a:r>
            <a:r>
              <a:rPr lang="en-GB" baseline="30000" dirty="0"/>
              <a:t>+ </a:t>
            </a:r>
            <a:r>
              <a:rPr lang="en-GB" dirty="0"/>
              <a:t>= </a:t>
            </a:r>
            <a:r>
              <a:rPr lang="en-GB" dirty="0" err="1"/>
              <a:t>hoger</a:t>
            </a:r>
            <a:r>
              <a:rPr lang="en-GB" dirty="0"/>
              <a:t> pH?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</a:t>
            </a:r>
            <a:r>
              <a:rPr lang="en-GB" dirty="0"/>
              <a:t>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herkent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driewaardig</a:t>
            </a:r>
            <a:r>
              <a:rPr lang="en-GB" dirty="0"/>
              <a:t> </a:t>
            </a:r>
            <a:r>
              <a:rPr lang="en-GB" dirty="0" err="1"/>
              <a:t>zwak</a:t>
            </a:r>
            <a:r>
              <a:rPr lang="en-GB" dirty="0"/>
              <a:t> </a:t>
            </a:r>
            <a:r>
              <a:rPr lang="en-GB" dirty="0" err="1"/>
              <a:t>zuur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pH &lt; 7. Hoe </a:t>
            </a:r>
            <a:r>
              <a:rPr lang="en-GB" dirty="0" err="1"/>
              <a:t>meer</a:t>
            </a:r>
            <a:r>
              <a:rPr lang="en-GB" dirty="0"/>
              <a:t> H</a:t>
            </a:r>
            <a:r>
              <a:rPr lang="en-GB" baseline="30000" dirty="0"/>
              <a:t>+ </a:t>
            </a:r>
            <a:r>
              <a:rPr lang="en-GB" dirty="0"/>
              <a:t>= </a:t>
            </a:r>
            <a:r>
              <a:rPr lang="en-GB" dirty="0" err="1"/>
              <a:t>hoger</a:t>
            </a:r>
            <a:r>
              <a:rPr lang="en-GB" dirty="0"/>
              <a:t> pH?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364" name="Google Shape;364;g2865ce6600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252a6e14725_3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dirty="0" err="1"/>
              <a:t>bij</a:t>
            </a:r>
            <a:r>
              <a:rPr lang="en-GB" dirty="0"/>
              <a:t> </a:t>
            </a:r>
            <a:r>
              <a:rPr lang="en-GB" dirty="0" err="1"/>
              <a:t>evenwichtsbeschouwing</a:t>
            </a:r>
            <a:r>
              <a:rPr lang="en-GB" dirty="0"/>
              <a:t> </a:t>
            </a:r>
            <a:r>
              <a:rPr lang="en-GB" dirty="0" err="1"/>
              <a:t>uitgaan</a:t>
            </a:r>
            <a:r>
              <a:rPr lang="en-GB" dirty="0"/>
              <a:t> van </a:t>
            </a:r>
            <a:r>
              <a:rPr lang="en-GB" dirty="0" err="1"/>
              <a:t>reactievergelijking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geen</a:t>
            </a:r>
            <a:r>
              <a:rPr lang="en-GB" dirty="0"/>
              <a:t> </a:t>
            </a:r>
            <a:r>
              <a:rPr lang="en-GB" dirty="0" err="1"/>
              <a:t>rekening</a:t>
            </a:r>
            <a:r>
              <a:rPr lang="en-GB" dirty="0"/>
              <a:t> </a:t>
            </a:r>
            <a:r>
              <a:rPr lang="en-GB" dirty="0" err="1"/>
              <a:t>houden</a:t>
            </a:r>
            <a:r>
              <a:rPr lang="en-GB" dirty="0"/>
              <a:t> met </a:t>
            </a:r>
            <a:r>
              <a:rPr lang="en-GB" dirty="0" err="1"/>
              <a:t>omgeving</a:t>
            </a:r>
            <a:r>
              <a:rPr lang="en-GB" dirty="0"/>
              <a:t> / milieu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 </a:t>
            </a:r>
            <a:r>
              <a:rPr lang="en-GB" dirty="0"/>
              <a:t>GOED (</a:t>
            </a:r>
            <a:r>
              <a:rPr lang="en-GB" dirty="0" err="1"/>
              <a:t>evenwicht</a:t>
            </a:r>
            <a:r>
              <a:rPr lang="en-GB" dirty="0"/>
              <a:t> </a:t>
            </a:r>
            <a:r>
              <a:rPr lang="en-GB" dirty="0" err="1"/>
              <a:t>verschuift</a:t>
            </a:r>
            <a:r>
              <a:rPr lang="en-GB" dirty="0"/>
              <a:t> </a:t>
            </a:r>
            <a:r>
              <a:rPr lang="en-GB" dirty="0" err="1"/>
              <a:t>naar</a:t>
            </a:r>
            <a:r>
              <a:rPr lang="en-GB" dirty="0"/>
              <a:t> links </a:t>
            </a:r>
            <a:r>
              <a:rPr lang="en-GB" dirty="0" err="1"/>
              <a:t>bij</a:t>
            </a:r>
            <a:r>
              <a:rPr lang="en-GB" dirty="0"/>
              <a:t> </a:t>
            </a:r>
            <a:r>
              <a:rPr lang="en-GB" dirty="0" err="1"/>
              <a:t>lage</a:t>
            </a:r>
            <a:r>
              <a:rPr lang="en-GB" dirty="0"/>
              <a:t> pH, want </a:t>
            </a:r>
            <a:r>
              <a:rPr lang="en-GB" dirty="0" err="1"/>
              <a:t>als</a:t>
            </a:r>
            <a:r>
              <a:rPr lang="en-GB" dirty="0"/>
              <a:t> de </a:t>
            </a:r>
            <a:r>
              <a:rPr lang="en-GB" dirty="0" err="1"/>
              <a:t>hoeveelheid</a:t>
            </a:r>
            <a:r>
              <a:rPr lang="en-GB" dirty="0"/>
              <a:t>  H</a:t>
            </a:r>
            <a:r>
              <a:rPr lang="en-GB" baseline="-25000" dirty="0"/>
              <a:t>3</a:t>
            </a:r>
            <a:r>
              <a:rPr lang="en-GB" dirty="0"/>
              <a:t>O</a:t>
            </a:r>
            <a:r>
              <a:rPr lang="en-GB" baseline="30000" dirty="0"/>
              <a:t>+</a:t>
            </a:r>
            <a:r>
              <a:rPr lang="en-GB" dirty="0"/>
              <a:t> </a:t>
            </a:r>
            <a:r>
              <a:rPr lang="en-GB" dirty="0" err="1"/>
              <a:t>groot</a:t>
            </a:r>
            <a:r>
              <a:rPr lang="en-GB" dirty="0"/>
              <a:t> is (</a:t>
            </a:r>
            <a:r>
              <a:rPr lang="en-GB" dirty="0" err="1"/>
              <a:t>bij</a:t>
            </a:r>
            <a:r>
              <a:rPr lang="en-GB" dirty="0"/>
              <a:t> </a:t>
            </a:r>
            <a:r>
              <a:rPr lang="en-GB" dirty="0" err="1"/>
              <a:t>lage</a:t>
            </a:r>
            <a:r>
              <a:rPr lang="en-GB" dirty="0"/>
              <a:t> pH) dan </a:t>
            </a:r>
            <a:r>
              <a:rPr lang="en-GB" dirty="0" err="1"/>
              <a:t>wordt</a:t>
            </a:r>
            <a:r>
              <a:rPr lang="en-GB" dirty="0"/>
              <a:t> de </a:t>
            </a:r>
            <a:r>
              <a:rPr lang="en-GB" dirty="0" err="1"/>
              <a:t>reactie</a:t>
            </a:r>
            <a:r>
              <a:rPr lang="en-GB" dirty="0"/>
              <a:t> </a:t>
            </a:r>
            <a:r>
              <a:rPr lang="en-GB" dirty="0" err="1"/>
              <a:t>naar</a:t>
            </a:r>
            <a:r>
              <a:rPr lang="en-GB" dirty="0"/>
              <a:t> links </a:t>
            </a:r>
            <a:r>
              <a:rPr lang="en-GB" dirty="0" err="1"/>
              <a:t>gestimuleerd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er </a:t>
            </a:r>
            <a:r>
              <a:rPr lang="en-GB" dirty="0" err="1"/>
              <a:t>veel</a:t>
            </a:r>
            <a:r>
              <a:rPr lang="en-GB" dirty="0"/>
              <a:t> H</a:t>
            </a:r>
            <a:r>
              <a:rPr lang="en-GB" baseline="-25000" dirty="0"/>
              <a:t>2</a:t>
            </a:r>
            <a:r>
              <a:rPr lang="en-GB" dirty="0"/>
              <a:t>X</a:t>
            </a:r>
            <a:r>
              <a:rPr lang="en-GB" baseline="30000" dirty="0"/>
              <a:t>2-</a:t>
            </a:r>
            <a:r>
              <a:rPr lang="en-GB" dirty="0"/>
              <a:t> </a:t>
            </a:r>
            <a:r>
              <a:rPr lang="en-GB" dirty="0" err="1"/>
              <a:t>moet</a:t>
            </a:r>
            <a:r>
              <a:rPr lang="en-GB" dirty="0"/>
              <a:t> </a:t>
            </a:r>
            <a:r>
              <a:rPr lang="en-GB" dirty="0" err="1"/>
              <a:t>zijn</a:t>
            </a:r>
            <a:r>
              <a:rPr lang="en-GB" dirty="0"/>
              <a:t> (</a:t>
            </a:r>
            <a:r>
              <a:rPr lang="en-GB" dirty="0" err="1"/>
              <a:t>geweest</a:t>
            </a:r>
            <a:r>
              <a:rPr lang="en-GB" dirty="0"/>
              <a:t>) </a:t>
            </a:r>
            <a:r>
              <a:rPr lang="en-GB" dirty="0" err="1"/>
              <a:t>zodat</a:t>
            </a:r>
            <a:r>
              <a:rPr lang="en-GB" dirty="0"/>
              <a:t> er </a:t>
            </a:r>
            <a:r>
              <a:rPr lang="en-GB" dirty="0" err="1"/>
              <a:t>veel</a:t>
            </a:r>
            <a:r>
              <a:rPr lang="en-GB" dirty="0"/>
              <a:t> H</a:t>
            </a:r>
            <a:r>
              <a:rPr lang="en-GB" baseline="-25000" dirty="0"/>
              <a:t>3</a:t>
            </a:r>
            <a:r>
              <a:rPr lang="en-GB" dirty="0"/>
              <a:t>O</a:t>
            </a:r>
            <a:r>
              <a:rPr lang="en-GB" baseline="30000" dirty="0"/>
              <a:t>+</a:t>
            </a:r>
            <a:r>
              <a:rPr lang="en-GB" dirty="0"/>
              <a:t> </a:t>
            </a:r>
            <a:r>
              <a:rPr lang="en-GB" dirty="0" err="1"/>
              <a:t>kan</a:t>
            </a:r>
            <a:r>
              <a:rPr lang="en-GB" dirty="0"/>
              <a:t> </a:t>
            </a:r>
            <a:r>
              <a:rPr lang="en-GB" dirty="0" err="1"/>
              <a:t>ontstaan</a:t>
            </a:r>
            <a:r>
              <a:rPr lang="en-GB" dirty="0"/>
              <a:t>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 </a:t>
            </a:r>
            <a:r>
              <a:rPr lang="en-GB" b="0" dirty="0" err="1"/>
              <a:t>l</a:t>
            </a:r>
            <a:r>
              <a:rPr lang="en-GB" dirty="0" err="1"/>
              <a:t>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als</a:t>
            </a:r>
            <a:r>
              <a:rPr lang="en-GB" dirty="0"/>
              <a:t> er </a:t>
            </a:r>
            <a:r>
              <a:rPr lang="en-GB" dirty="0" err="1"/>
              <a:t>veel</a:t>
            </a:r>
            <a:r>
              <a:rPr lang="en-GB" dirty="0"/>
              <a:t> H</a:t>
            </a:r>
            <a:r>
              <a:rPr lang="en-GB" baseline="-25000" dirty="0"/>
              <a:t>3</a:t>
            </a:r>
            <a:r>
              <a:rPr lang="en-GB" dirty="0"/>
              <a:t>O</a:t>
            </a:r>
            <a:r>
              <a:rPr lang="en-GB" baseline="30000" dirty="0"/>
              <a:t>+</a:t>
            </a:r>
            <a:r>
              <a:rPr lang="en-GB" dirty="0"/>
              <a:t> is, er </a:t>
            </a:r>
            <a:r>
              <a:rPr lang="en-GB" dirty="0" err="1"/>
              <a:t>ook</a:t>
            </a:r>
            <a:r>
              <a:rPr lang="en-GB" dirty="0"/>
              <a:t> </a:t>
            </a:r>
            <a:r>
              <a:rPr lang="en-GB" dirty="0" err="1"/>
              <a:t>veel</a:t>
            </a:r>
            <a:r>
              <a:rPr lang="en-GB" dirty="0"/>
              <a:t> HX</a:t>
            </a:r>
            <a:r>
              <a:rPr lang="en-GB" baseline="30000" dirty="0"/>
              <a:t>3-</a:t>
            </a:r>
            <a:r>
              <a:rPr lang="en-GB" dirty="0"/>
              <a:t> </a:t>
            </a:r>
            <a:r>
              <a:rPr lang="en-GB" dirty="0" err="1"/>
              <a:t>moet</a:t>
            </a:r>
            <a:r>
              <a:rPr lang="en-GB" dirty="0"/>
              <a:t> </a:t>
            </a:r>
            <a:r>
              <a:rPr lang="en-GB" dirty="0" err="1"/>
              <a:t>zijn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het </a:t>
            </a:r>
            <a:r>
              <a:rPr lang="en-GB" dirty="0" err="1"/>
              <a:t>evenwicht</a:t>
            </a:r>
            <a:r>
              <a:rPr lang="en-GB" dirty="0"/>
              <a:t> </a:t>
            </a:r>
            <a:r>
              <a:rPr lang="en-GB" dirty="0" err="1"/>
              <a:t>dus</a:t>
            </a:r>
            <a:r>
              <a:rPr lang="en-GB" dirty="0"/>
              <a:t> </a:t>
            </a:r>
            <a:r>
              <a:rPr lang="en-GB" dirty="0" err="1"/>
              <a:t>rechts</a:t>
            </a:r>
            <a:r>
              <a:rPr lang="en-GB" dirty="0"/>
              <a:t> </a:t>
            </a:r>
            <a:r>
              <a:rPr lang="en-GB" dirty="0" err="1"/>
              <a:t>ligt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als</a:t>
            </a:r>
            <a:r>
              <a:rPr lang="en-GB" dirty="0"/>
              <a:t> HX</a:t>
            </a:r>
            <a:r>
              <a:rPr lang="en-GB" baseline="30000" dirty="0"/>
              <a:t>3-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 H</a:t>
            </a:r>
            <a:r>
              <a:rPr lang="en-GB" baseline="30000" dirty="0"/>
              <a:t>+</a:t>
            </a:r>
            <a:r>
              <a:rPr lang="en-GB" dirty="0"/>
              <a:t> </a:t>
            </a:r>
            <a:r>
              <a:rPr lang="en-GB" dirty="0" err="1"/>
              <a:t>opneemt</a:t>
            </a:r>
            <a:r>
              <a:rPr lang="en-GB" dirty="0"/>
              <a:t> er </a:t>
            </a:r>
            <a:r>
              <a:rPr lang="en-GB" dirty="0" err="1"/>
              <a:t>juist</a:t>
            </a:r>
            <a:r>
              <a:rPr lang="en-GB" dirty="0"/>
              <a:t> </a:t>
            </a:r>
            <a:r>
              <a:rPr lang="en-GB" dirty="0" err="1"/>
              <a:t>meer</a:t>
            </a:r>
            <a:r>
              <a:rPr lang="en-GB" dirty="0"/>
              <a:t>  HX</a:t>
            </a:r>
            <a:r>
              <a:rPr lang="en-GB" baseline="30000" dirty="0"/>
              <a:t>3-</a:t>
            </a:r>
            <a:r>
              <a:rPr lang="en-GB" dirty="0"/>
              <a:t>  </a:t>
            </a:r>
            <a:r>
              <a:rPr lang="en-GB" dirty="0" err="1"/>
              <a:t>uit</a:t>
            </a:r>
            <a:r>
              <a:rPr lang="en-GB" dirty="0"/>
              <a:t> H</a:t>
            </a:r>
            <a:r>
              <a:rPr lang="en-GB" baseline="-25000" dirty="0"/>
              <a:t>2</a:t>
            </a:r>
            <a:r>
              <a:rPr lang="en-GB" dirty="0"/>
              <a:t>X</a:t>
            </a:r>
            <a:r>
              <a:rPr lang="en-GB" baseline="30000" dirty="0"/>
              <a:t>2-  </a:t>
            </a:r>
            <a:r>
              <a:rPr lang="en-GB" dirty="0" err="1"/>
              <a:t>ontstaat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387" name="Google Shape;387;g252a6e14725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g252a6e14725_3_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dirty="0" err="1"/>
              <a:t>bij</a:t>
            </a:r>
            <a:r>
              <a:rPr lang="en-GB" dirty="0"/>
              <a:t> </a:t>
            </a:r>
            <a:r>
              <a:rPr lang="en-GB" dirty="0" err="1"/>
              <a:t>evenwichtsbeschouwing</a:t>
            </a:r>
            <a:r>
              <a:rPr lang="en-GB" dirty="0"/>
              <a:t> </a:t>
            </a:r>
            <a:r>
              <a:rPr lang="en-GB" dirty="0" err="1"/>
              <a:t>uitgaan</a:t>
            </a:r>
            <a:r>
              <a:rPr lang="en-GB" dirty="0"/>
              <a:t> van </a:t>
            </a:r>
            <a:r>
              <a:rPr lang="en-GB" dirty="0" err="1"/>
              <a:t>reactievergelijking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geen</a:t>
            </a:r>
            <a:r>
              <a:rPr lang="en-GB" dirty="0"/>
              <a:t> </a:t>
            </a:r>
            <a:r>
              <a:rPr lang="en-GB" dirty="0" err="1"/>
              <a:t>rekening</a:t>
            </a:r>
            <a:r>
              <a:rPr lang="en-GB" dirty="0"/>
              <a:t> </a:t>
            </a:r>
            <a:r>
              <a:rPr lang="en-GB" dirty="0" err="1"/>
              <a:t>houden</a:t>
            </a:r>
            <a:r>
              <a:rPr lang="en-GB" dirty="0"/>
              <a:t> met </a:t>
            </a:r>
            <a:r>
              <a:rPr lang="en-GB" dirty="0" err="1"/>
              <a:t>omgeving</a:t>
            </a:r>
            <a:r>
              <a:rPr lang="en-GB" dirty="0"/>
              <a:t> / milieu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als</a:t>
            </a:r>
            <a:r>
              <a:rPr lang="en-GB" dirty="0"/>
              <a:t> er H</a:t>
            </a:r>
            <a:r>
              <a:rPr lang="en-GB" baseline="-25000" dirty="0"/>
              <a:t>2</a:t>
            </a:r>
            <a:r>
              <a:rPr lang="en-GB" dirty="0"/>
              <a:t>O </a:t>
            </a:r>
            <a:r>
              <a:rPr lang="en-GB" dirty="0" err="1"/>
              <a:t>ontstaat</a:t>
            </a:r>
            <a:r>
              <a:rPr lang="en-GB" dirty="0"/>
              <a:t> er </a:t>
            </a:r>
            <a:r>
              <a:rPr lang="en-GB" dirty="0" err="1"/>
              <a:t>dus</a:t>
            </a:r>
            <a:r>
              <a:rPr lang="en-GB" dirty="0"/>
              <a:t> </a:t>
            </a:r>
            <a:r>
              <a:rPr lang="en-GB" dirty="0" err="1"/>
              <a:t>ook</a:t>
            </a:r>
            <a:r>
              <a:rPr lang="en-GB" dirty="0"/>
              <a:t>  H</a:t>
            </a:r>
            <a:r>
              <a:rPr lang="en-GB" baseline="-25000" dirty="0"/>
              <a:t>2</a:t>
            </a:r>
            <a:r>
              <a:rPr lang="en-GB" dirty="0"/>
              <a:t>X</a:t>
            </a:r>
            <a:r>
              <a:rPr lang="en-GB" baseline="30000" dirty="0"/>
              <a:t>2-</a:t>
            </a:r>
            <a:r>
              <a:rPr lang="en-GB" dirty="0"/>
              <a:t> </a:t>
            </a:r>
            <a:r>
              <a:rPr lang="en-GB" dirty="0" err="1"/>
              <a:t>ontstaan</a:t>
            </a:r>
            <a:r>
              <a:rPr lang="en-GB" dirty="0"/>
              <a:t> </a:t>
            </a:r>
            <a:r>
              <a:rPr lang="en-GB" dirty="0" err="1"/>
              <a:t>moet</a:t>
            </a:r>
            <a:r>
              <a:rPr lang="en-GB" dirty="0"/>
              <a:t> </a:t>
            </a:r>
            <a:r>
              <a:rPr lang="en-GB" dirty="0" err="1"/>
              <a:t>zijn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 H</a:t>
            </a:r>
            <a:r>
              <a:rPr lang="en-GB" baseline="-25000" dirty="0"/>
              <a:t>2</a:t>
            </a:r>
            <a:r>
              <a:rPr lang="en-GB" dirty="0"/>
              <a:t>X</a:t>
            </a:r>
            <a:r>
              <a:rPr lang="en-GB" baseline="30000" dirty="0"/>
              <a:t>2-</a:t>
            </a:r>
            <a:r>
              <a:rPr lang="en-GB" dirty="0"/>
              <a:t>  H</a:t>
            </a:r>
            <a:r>
              <a:rPr lang="en-GB" baseline="30000" dirty="0"/>
              <a:t>+</a:t>
            </a:r>
            <a:r>
              <a:rPr lang="en-GB" dirty="0"/>
              <a:t> </a:t>
            </a:r>
            <a:r>
              <a:rPr lang="en-GB" dirty="0" err="1"/>
              <a:t>afstaat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zou</a:t>
            </a:r>
            <a:r>
              <a:rPr lang="en-GB" dirty="0"/>
              <a:t> </a:t>
            </a:r>
            <a:r>
              <a:rPr lang="en-GB" dirty="0" err="1"/>
              <a:t>juist</a:t>
            </a:r>
            <a:r>
              <a:rPr lang="en-GB" dirty="0"/>
              <a:t> </a:t>
            </a:r>
            <a:r>
              <a:rPr lang="en-GB" dirty="0" err="1"/>
              <a:t>voor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lagere</a:t>
            </a:r>
            <a:r>
              <a:rPr lang="en-GB" dirty="0"/>
              <a:t> pH </a:t>
            </a:r>
            <a:r>
              <a:rPr lang="en-GB" dirty="0" err="1"/>
              <a:t>moeten</a:t>
            </a:r>
            <a:r>
              <a:rPr lang="en-GB" dirty="0"/>
              <a:t> </a:t>
            </a:r>
            <a:r>
              <a:rPr lang="en-GB" dirty="0" err="1"/>
              <a:t>zorgen</a:t>
            </a:r>
            <a:r>
              <a:rPr lang="en-GB" dirty="0"/>
              <a:t>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</a:t>
            </a:r>
            <a:r>
              <a:rPr lang="en-GB" dirty="0"/>
              <a:t> GOED,  </a:t>
            </a:r>
            <a:r>
              <a:rPr lang="en-GB" dirty="0" err="1"/>
              <a:t>als</a:t>
            </a:r>
            <a:r>
              <a:rPr lang="en-GB" dirty="0"/>
              <a:t> er </a:t>
            </a:r>
            <a:r>
              <a:rPr lang="en-GB" dirty="0" err="1"/>
              <a:t>veel</a:t>
            </a:r>
            <a:r>
              <a:rPr lang="en-GB" dirty="0"/>
              <a:t> OH</a:t>
            </a:r>
            <a:r>
              <a:rPr lang="en-GB" baseline="30000" dirty="0"/>
              <a:t>-</a:t>
            </a:r>
            <a:r>
              <a:rPr lang="en-GB" dirty="0"/>
              <a:t> is, is al het H</a:t>
            </a:r>
            <a:r>
              <a:rPr lang="en-GB" baseline="-25000" dirty="0"/>
              <a:t>3</a:t>
            </a:r>
            <a:r>
              <a:rPr lang="en-GB" dirty="0"/>
              <a:t>O</a:t>
            </a:r>
            <a:r>
              <a:rPr lang="en-GB" baseline="30000" dirty="0"/>
              <a:t>+</a:t>
            </a:r>
            <a:r>
              <a:rPr lang="en-GB" dirty="0"/>
              <a:t> </a:t>
            </a:r>
            <a:r>
              <a:rPr lang="en-GB" dirty="0" err="1"/>
              <a:t>omgezet</a:t>
            </a:r>
            <a:r>
              <a:rPr lang="en-GB" dirty="0"/>
              <a:t> </a:t>
            </a:r>
            <a:r>
              <a:rPr lang="en-GB" dirty="0" err="1"/>
              <a:t>naar</a:t>
            </a:r>
            <a:r>
              <a:rPr lang="en-GB" dirty="0"/>
              <a:t> H</a:t>
            </a:r>
            <a:r>
              <a:rPr lang="en-GB" baseline="-25000" dirty="0"/>
              <a:t>2</a:t>
            </a:r>
            <a:r>
              <a:rPr lang="en-GB" dirty="0"/>
              <a:t>O, er </a:t>
            </a:r>
            <a:r>
              <a:rPr lang="en-GB" dirty="0" err="1"/>
              <a:t>wordt</a:t>
            </a:r>
            <a:r>
              <a:rPr lang="en-GB" dirty="0"/>
              <a:t> </a:t>
            </a:r>
            <a:r>
              <a:rPr lang="en-GB" dirty="0" err="1"/>
              <a:t>dus</a:t>
            </a:r>
            <a:r>
              <a:rPr lang="en-GB" dirty="0"/>
              <a:t> H</a:t>
            </a:r>
            <a:r>
              <a:rPr lang="en-GB" baseline="-25000" dirty="0"/>
              <a:t>3</a:t>
            </a:r>
            <a:r>
              <a:rPr lang="en-GB" dirty="0"/>
              <a:t>O</a:t>
            </a:r>
            <a:r>
              <a:rPr lang="en-GB" baseline="30000" dirty="0"/>
              <a:t>+</a:t>
            </a:r>
            <a:r>
              <a:rPr lang="en-GB" dirty="0"/>
              <a:t> </a:t>
            </a:r>
            <a:r>
              <a:rPr lang="en-GB" dirty="0" err="1"/>
              <a:t>weggenomen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het </a:t>
            </a:r>
            <a:r>
              <a:rPr lang="en-GB" dirty="0" err="1"/>
              <a:t>evenwicht</a:t>
            </a:r>
            <a:r>
              <a:rPr lang="en-GB" dirty="0"/>
              <a:t> </a:t>
            </a:r>
            <a:r>
              <a:rPr lang="en-GB" dirty="0" err="1"/>
              <a:t>verschuift</a:t>
            </a:r>
            <a:r>
              <a:rPr lang="en-GB" dirty="0"/>
              <a:t> </a:t>
            </a:r>
            <a:r>
              <a:rPr lang="en-GB" dirty="0" err="1"/>
              <a:t>naar</a:t>
            </a:r>
            <a:r>
              <a:rPr lang="en-GB" dirty="0"/>
              <a:t> </a:t>
            </a:r>
            <a:r>
              <a:rPr lang="en-GB" dirty="0" err="1"/>
              <a:t>rechts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er is </a:t>
            </a:r>
            <a:r>
              <a:rPr lang="en-GB" dirty="0" err="1"/>
              <a:t>dus</a:t>
            </a:r>
            <a:r>
              <a:rPr lang="en-GB" dirty="0"/>
              <a:t> </a:t>
            </a:r>
            <a:r>
              <a:rPr lang="en-GB" dirty="0" err="1"/>
              <a:t>meer</a:t>
            </a:r>
            <a:r>
              <a:rPr lang="en-GB" dirty="0"/>
              <a:t> HX</a:t>
            </a:r>
            <a:r>
              <a:rPr lang="en-GB" baseline="30000" dirty="0"/>
              <a:t>3-</a:t>
            </a:r>
            <a:r>
              <a:rPr lang="en-GB" dirty="0"/>
              <a:t> . (</a:t>
            </a:r>
            <a:r>
              <a:rPr lang="en-GB" dirty="0" err="1"/>
              <a:t>Bij</a:t>
            </a:r>
            <a:r>
              <a:rPr lang="en-GB" dirty="0"/>
              <a:t> </a:t>
            </a:r>
            <a:r>
              <a:rPr lang="en-GB" dirty="0" err="1"/>
              <a:t>hoge</a:t>
            </a:r>
            <a:r>
              <a:rPr lang="en-GB" dirty="0"/>
              <a:t> pH </a:t>
            </a:r>
            <a:r>
              <a:rPr lang="en-GB" dirty="0" err="1"/>
              <a:t>wordt</a:t>
            </a:r>
            <a:r>
              <a:rPr lang="en-GB" dirty="0"/>
              <a:t> het </a:t>
            </a:r>
            <a:r>
              <a:rPr lang="en-GB" dirty="0" err="1"/>
              <a:t>zuur</a:t>
            </a:r>
            <a:r>
              <a:rPr lang="en-GB" dirty="0"/>
              <a:t> </a:t>
            </a:r>
            <a:r>
              <a:rPr lang="en-GB" dirty="0" err="1"/>
              <a:t>gedeprotoneerd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ontstaat</a:t>
            </a:r>
            <a:r>
              <a:rPr lang="en-GB" dirty="0"/>
              <a:t> </a:t>
            </a:r>
            <a:r>
              <a:rPr lang="en-GB" dirty="0" err="1"/>
              <a:t>juist</a:t>
            </a:r>
            <a:r>
              <a:rPr lang="en-GB" dirty="0"/>
              <a:t> de base)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als</a:t>
            </a:r>
            <a:r>
              <a:rPr lang="en-GB" dirty="0"/>
              <a:t> HX</a:t>
            </a:r>
            <a:r>
              <a:rPr lang="en-GB" baseline="30000" dirty="0"/>
              <a:t>3-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 H</a:t>
            </a:r>
            <a:r>
              <a:rPr lang="en-GB" baseline="30000" dirty="0"/>
              <a:t>+</a:t>
            </a:r>
            <a:r>
              <a:rPr lang="en-GB" dirty="0"/>
              <a:t> </a:t>
            </a:r>
            <a:r>
              <a:rPr lang="en-GB" dirty="0" err="1"/>
              <a:t>opneemt</a:t>
            </a:r>
            <a:r>
              <a:rPr lang="en-GB" dirty="0"/>
              <a:t> er </a:t>
            </a:r>
            <a:r>
              <a:rPr lang="en-GB" dirty="0" err="1"/>
              <a:t>juist</a:t>
            </a:r>
            <a:r>
              <a:rPr lang="en-GB" dirty="0"/>
              <a:t> </a:t>
            </a:r>
            <a:r>
              <a:rPr lang="en-GB" dirty="0" err="1"/>
              <a:t>meer</a:t>
            </a:r>
            <a:r>
              <a:rPr lang="en-GB" dirty="0"/>
              <a:t>  HX</a:t>
            </a:r>
            <a:r>
              <a:rPr lang="en-GB" baseline="30000" dirty="0"/>
              <a:t>3-</a:t>
            </a:r>
            <a:r>
              <a:rPr lang="en-GB" dirty="0"/>
              <a:t>  </a:t>
            </a:r>
            <a:r>
              <a:rPr lang="en-GB" dirty="0" err="1"/>
              <a:t>uit</a:t>
            </a:r>
            <a:r>
              <a:rPr lang="en-GB" dirty="0"/>
              <a:t> H</a:t>
            </a:r>
            <a:r>
              <a:rPr lang="en-GB" baseline="-25000" dirty="0"/>
              <a:t>2</a:t>
            </a:r>
            <a:r>
              <a:rPr lang="en-GB" dirty="0"/>
              <a:t>X</a:t>
            </a:r>
            <a:r>
              <a:rPr lang="en-GB" baseline="30000" dirty="0"/>
              <a:t>2-  </a:t>
            </a:r>
            <a:r>
              <a:rPr lang="en-GB" dirty="0" err="1"/>
              <a:t>ontstaat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411" name="Google Shape;411;g252a6e14725_3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dia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2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8" name="Google Shape;18;p1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verticale teks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1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e titel en teks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2"/>
          <p:cNvSpPr txBox="1">
            <a:spLocks noGrp="1"/>
          </p:cNvSpPr>
          <p:nvPr>
            <p:ph type="title"/>
          </p:nvPr>
        </p:nvSpPr>
        <p:spPr>
          <a:xfrm rot="5400000">
            <a:off x="2741216" y="2531666"/>
            <a:ext cx="5811838" cy="147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2"/>
          <p:cNvSpPr txBox="1">
            <a:spLocks noGrp="1"/>
          </p:cNvSpPr>
          <p:nvPr>
            <p:ph type="body" idx="1"/>
          </p:nvPr>
        </p:nvSpPr>
        <p:spPr>
          <a:xfrm rot="5400000">
            <a:off x="-273446" y="1110059"/>
            <a:ext cx="5811838" cy="4321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edict - Explain -">
  <p:cSld name="Predict - Explain -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15f9624703_1_22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g215f9624703_1_2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g215f9624703_1_2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g215f9624703_1_2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sp>
        <p:nvSpPr>
          <p:cNvPr id="89" name="Google Shape;89;g215f9624703_1_22"/>
          <p:cNvSpPr txBox="1"/>
          <p:nvPr/>
        </p:nvSpPr>
        <p:spPr>
          <a:xfrm>
            <a:off x="457198" y="1095877"/>
            <a:ext cx="8507400" cy="23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>
                <a:solidFill>
                  <a:srgbClr val="3B2F2A"/>
                </a:solidFill>
                <a:latin typeface="Verdana"/>
                <a:ea typeface="Verdana"/>
                <a:cs typeface="Verdana"/>
                <a:sym typeface="Verdana"/>
              </a:rPr>
              <a:t>Predict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>
                <a:solidFill>
                  <a:srgbClr val="3B2F2A"/>
                </a:solidFill>
                <a:latin typeface="Verdana"/>
                <a:ea typeface="Verdana"/>
                <a:cs typeface="Verdana"/>
                <a:sym typeface="Verdana"/>
              </a:rPr>
              <a:t>Explain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g215f9624703_1_22"/>
          <p:cNvSpPr txBox="1">
            <a:spLocks noGrp="1"/>
          </p:cNvSpPr>
          <p:nvPr>
            <p:ph type="body" idx="1"/>
          </p:nvPr>
        </p:nvSpPr>
        <p:spPr>
          <a:xfrm>
            <a:off x="457197" y="1546523"/>
            <a:ext cx="4230600" cy="13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g215f9624703_1_22"/>
          <p:cNvSpPr txBox="1">
            <a:spLocks noGrp="1"/>
          </p:cNvSpPr>
          <p:nvPr>
            <p:ph type="body" idx="2"/>
          </p:nvPr>
        </p:nvSpPr>
        <p:spPr>
          <a:xfrm>
            <a:off x="457198" y="3274760"/>
            <a:ext cx="4230600" cy="13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g215f9624703_1_22"/>
          <p:cNvSpPr>
            <a:spLocks noGrp="1"/>
          </p:cNvSpPr>
          <p:nvPr>
            <p:ph type="pic" idx="3"/>
          </p:nvPr>
        </p:nvSpPr>
        <p:spPr>
          <a:xfrm>
            <a:off x="4794250" y="931491"/>
            <a:ext cx="3879900" cy="45207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serve - Explain">
  <p:cSld name="Observe - Explain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15f9624703_1_31"/>
          <p:cNvSpPr txBox="1"/>
          <p:nvPr/>
        </p:nvSpPr>
        <p:spPr>
          <a:xfrm>
            <a:off x="457199" y="2049707"/>
            <a:ext cx="8507400" cy="23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>
                <a:solidFill>
                  <a:srgbClr val="3B2F2A"/>
                </a:solidFill>
                <a:latin typeface="Verdana"/>
                <a:ea typeface="Verdana"/>
                <a:cs typeface="Verdana"/>
                <a:sym typeface="Verdana"/>
              </a:rPr>
              <a:t>Observe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>
                <a:solidFill>
                  <a:srgbClr val="3B2F2A"/>
                </a:solidFill>
                <a:latin typeface="Verdana"/>
                <a:ea typeface="Verdana"/>
                <a:cs typeface="Verdana"/>
                <a:sym typeface="Verdana"/>
              </a:rPr>
              <a:t>Explain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g215f9624703_1_3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g215f9624703_1_3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g215f9624703_1_3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g215f9624703_1_3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sp>
        <p:nvSpPr>
          <p:cNvPr id="99" name="Google Shape;99;g215f9624703_1_31"/>
          <p:cNvSpPr txBox="1">
            <a:spLocks noGrp="1"/>
          </p:cNvSpPr>
          <p:nvPr>
            <p:ph type="body" idx="1"/>
          </p:nvPr>
        </p:nvSpPr>
        <p:spPr>
          <a:xfrm>
            <a:off x="475395" y="2477316"/>
            <a:ext cx="5562600" cy="13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0" name="Google Shape;100;g215f9624703_1_31"/>
          <p:cNvSpPr txBox="1">
            <a:spLocks noGrp="1"/>
          </p:cNvSpPr>
          <p:nvPr>
            <p:ph type="body" idx="2"/>
          </p:nvPr>
        </p:nvSpPr>
        <p:spPr>
          <a:xfrm>
            <a:off x="457199" y="4224843"/>
            <a:ext cx="8217000" cy="13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1" name="Google Shape;101;g215f9624703_1_31"/>
          <p:cNvSpPr>
            <a:spLocks noGrp="1"/>
          </p:cNvSpPr>
          <p:nvPr>
            <p:ph type="pic" idx="3"/>
          </p:nvPr>
        </p:nvSpPr>
        <p:spPr>
          <a:xfrm>
            <a:off x="6400800" y="931491"/>
            <a:ext cx="2273400" cy="2709600"/>
          </a:xfrm>
          <a:prstGeom prst="rect">
            <a:avLst/>
          </a:prstGeom>
          <a:noFill/>
          <a:ln>
            <a:noFill/>
          </a:ln>
        </p:spPr>
      </p:sp>
      <p:sp>
        <p:nvSpPr>
          <p:cNvPr id="102" name="Google Shape;102;g215f9624703_1_31"/>
          <p:cNvSpPr txBox="1">
            <a:spLocks noGrp="1"/>
          </p:cNvSpPr>
          <p:nvPr>
            <p:ph type="body" idx="4"/>
          </p:nvPr>
        </p:nvSpPr>
        <p:spPr>
          <a:xfrm>
            <a:off x="457199" y="925794"/>
            <a:ext cx="5562600" cy="800400"/>
          </a:xfrm>
          <a:prstGeom prst="rect">
            <a:avLst/>
          </a:prstGeom>
          <a:solidFill>
            <a:srgbClr val="FAFAEA"/>
          </a:solidFill>
          <a:ln w="9525" cap="flat" cmpd="sng">
            <a:solidFill>
              <a:srgbClr val="3B2F2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 b="1"/>
            </a:lvl1pPr>
            <a:lvl2pPr marL="914400" lvl="1" indent="-34290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2385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3pPr>
            <a:lvl4pPr marL="1828800" lvl="3" indent="-31432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/>
            </a:lvl4pPr>
            <a:lvl5pPr marL="2286000" lvl="4" indent="-31432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ultiple choice    4 answer">
  <p:cSld name="Multiple choice    4 answer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15f9624703_1_4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g215f9624703_1_4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g215f9624703_1_4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g215f9624703_1_4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graphicFrame>
        <p:nvGraphicFramePr>
          <p:cNvPr id="108" name="Google Shape;108;g215f9624703_1_41"/>
          <p:cNvGraphicFramePr/>
          <p:nvPr/>
        </p:nvGraphicFramePr>
        <p:xfrm>
          <a:off x="457207" y="3407767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{8A453653-8168-4082-9451-3B539583D42A}</a:tableStyleId>
              </a:tblPr>
              <a:tblGrid>
                <a:gridCol w="1050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34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rPr lang="en-GB" sz="1350" u="none" strike="noStrike" cap="none">
                          <a:solidFill>
                            <a:srgbClr val="3B2F2A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</a:t>
                      </a:r>
                      <a:endParaRPr sz="1400" u="none" strike="noStrike" cap="none"/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rPr lang="en-GB" sz="1350" u="none" strike="noStrike" cap="none">
                          <a:solidFill>
                            <a:srgbClr val="3B2F2A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B</a:t>
                      </a:r>
                      <a:endParaRPr sz="1400" u="none" strike="noStrike" cap="none"/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rPr lang="en-GB" sz="1350" u="none" strike="noStrike" cap="none">
                          <a:solidFill>
                            <a:srgbClr val="3B2F2A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</a:t>
                      </a:r>
                      <a:endParaRPr sz="1400" u="none" strike="noStrike" cap="none"/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rPr lang="en-GB" sz="1350" u="none" strike="noStrike" cap="none">
                          <a:solidFill>
                            <a:srgbClr val="3B2F2A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</a:t>
                      </a:r>
                      <a:endParaRPr sz="1400" u="none" strike="noStrike" cap="none"/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9" name="Google Shape;109;g215f9624703_1_41"/>
          <p:cNvSpPr txBox="1">
            <a:spLocks noGrp="1"/>
          </p:cNvSpPr>
          <p:nvPr>
            <p:ph type="body" idx="1"/>
          </p:nvPr>
        </p:nvSpPr>
        <p:spPr>
          <a:xfrm>
            <a:off x="457200" y="863126"/>
            <a:ext cx="8285100" cy="24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195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" name="Google Shape;110;g215f9624703_1_41"/>
          <p:cNvSpPr txBox="1">
            <a:spLocks noGrp="1"/>
          </p:cNvSpPr>
          <p:nvPr>
            <p:ph type="body" idx="2"/>
          </p:nvPr>
        </p:nvSpPr>
        <p:spPr>
          <a:xfrm>
            <a:off x="1523992" y="3415646"/>
            <a:ext cx="7218300" cy="5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6195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1" name="Google Shape;111;g215f9624703_1_41"/>
          <p:cNvSpPr txBox="1">
            <a:spLocks noGrp="1"/>
          </p:cNvSpPr>
          <p:nvPr>
            <p:ph type="body" idx="3"/>
          </p:nvPr>
        </p:nvSpPr>
        <p:spPr>
          <a:xfrm>
            <a:off x="1523977" y="4063702"/>
            <a:ext cx="7218300" cy="5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6195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2" name="Google Shape;112;g215f9624703_1_41"/>
          <p:cNvSpPr txBox="1">
            <a:spLocks noGrp="1"/>
          </p:cNvSpPr>
          <p:nvPr>
            <p:ph type="body" idx="4"/>
          </p:nvPr>
        </p:nvSpPr>
        <p:spPr>
          <a:xfrm>
            <a:off x="1523977" y="4717542"/>
            <a:ext cx="7218300" cy="5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6195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3" name="Google Shape;113;g215f9624703_1_41"/>
          <p:cNvSpPr txBox="1">
            <a:spLocks noGrp="1"/>
          </p:cNvSpPr>
          <p:nvPr>
            <p:ph type="body" idx="5"/>
          </p:nvPr>
        </p:nvSpPr>
        <p:spPr>
          <a:xfrm>
            <a:off x="1523977" y="5379294"/>
            <a:ext cx="7218300" cy="5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6195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aphicFrame>
        <p:nvGraphicFramePr>
          <p:cNvPr id="114" name="Google Shape;114;g215f9624703_1_41"/>
          <p:cNvGraphicFramePr/>
          <p:nvPr/>
        </p:nvGraphicFramePr>
        <p:xfrm>
          <a:off x="457200" y="340132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{8A453653-8168-4082-9451-3B539583D42A}</a:tableStyleId>
              </a:tblPr>
              <a:tblGrid>
                <a:gridCol w="828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9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endParaRPr sz="135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5" name="Google Shape;115;g215f9624703_1_41"/>
          <p:cNvGraphicFramePr/>
          <p:nvPr/>
        </p:nvGraphicFramePr>
        <p:xfrm>
          <a:off x="457200" y="406000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{8A453653-8168-4082-9451-3B539583D42A}</a:tableStyleId>
              </a:tblPr>
              <a:tblGrid>
                <a:gridCol w="828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9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endParaRPr sz="135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6" name="Google Shape;116;g215f9624703_1_41"/>
          <p:cNvGraphicFramePr/>
          <p:nvPr/>
        </p:nvGraphicFramePr>
        <p:xfrm>
          <a:off x="457199" y="472613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{8A453653-8168-4082-9451-3B539583D42A}</a:tableStyleId>
              </a:tblPr>
              <a:tblGrid>
                <a:gridCol w="828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9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endParaRPr sz="135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7" name="Google Shape;117;g215f9624703_1_41"/>
          <p:cNvGraphicFramePr/>
          <p:nvPr/>
        </p:nvGraphicFramePr>
        <p:xfrm>
          <a:off x="457199" y="538265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{8A453653-8168-4082-9451-3B539583D42A}</a:tableStyleId>
              </a:tblPr>
              <a:tblGrid>
                <a:gridCol w="828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9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endParaRPr sz="135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objec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3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ekop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4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van twee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5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body" idx="1"/>
          </p:nvPr>
        </p:nvSpPr>
        <p:spPr>
          <a:xfrm>
            <a:off x="471487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5"/>
          <p:cNvSpPr txBox="1">
            <a:spLocks noGrp="1"/>
          </p:cNvSpPr>
          <p:nvPr>
            <p:ph type="body" idx="2"/>
          </p:nvPr>
        </p:nvSpPr>
        <p:spPr>
          <a:xfrm>
            <a:off x="3486150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gelijking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6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lleen titel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7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eg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met bijschrift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9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9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61" name="Google Shape;61;p19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2" name="Google Shape;62;p1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fbeelding met bijschrift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0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0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0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9" name="Google Shape;69;p2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1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diagnostischevragen@nvon.nl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diagnostischevragen.nl/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"/>
          <p:cNvSpPr txBox="1">
            <a:spLocks noGrp="1"/>
          </p:cNvSpPr>
          <p:nvPr>
            <p:ph type="ctrTitle"/>
          </p:nvPr>
        </p:nvSpPr>
        <p:spPr>
          <a:xfrm>
            <a:off x="1143000" y="483455"/>
            <a:ext cx="6858000" cy="4774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Calibri"/>
              <a:buNone/>
            </a:pPr>
            <a:r>
              <a:rPr lang="en-GB" sz="5400" b="1">
                <a:solidFill>
                  <a:schemeClr val="accent1"/>
                </a:solidFill>
              </a:rPr>
              <a:t>Diagnostische vragen scheikunde</a:t>
            </a:r>
            <a:br>
              <a:rPr lang="en-GB" sz="5400" b="1">
                <a:solidFill>
                  <a:schemeClr val="accent1"/>
                </a:solidFill>
              </a:rPr>
            </a:br>
            <a:r>
              <a:rPr lang="en-GB" sz="5400" b="1">
                <a:solidFill>
                  <a:schemeClr val="accent1"/>
                </a:solidFill>
              </a:rPr>
              <a:t>Zuren en basen VWO</a:t>
            </a:r>
            <a:br>
              <a:rPr lang="en-GB" b="1">
                <a:solidFill>
                  <a:schemeClr val="accent1"/>
                </a:solidFill>
              </a:rPr>
            </a:br>
            <a:endParaRPr b="1">
              <a:solidFill>
                <a:schemeClr val="accent1"/>
              </a:solidFill>
            </a:endParaRPr>
          </a:p>
        </p:txBody>
      </p:sp>
      <p:sp>
        <p:nvSpPr>
          <p:cNvPr id="124" name="Google Shape;124;p1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25" name="Google Shape;125;p1">
            <a:hlinkClick r:id="rId3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23"/>
          <p:cNvSpPr txBox="1"/>
          <p:nvPr/>
        </p:nvSpPr>
        <p:spPr>
          <a:xfrm>
            <a:off x="5685183" y="6407433"/>
            <a:ext cx="3458817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        © 2022 NVON </a:t>
            </a:r>
            <a:endParaRPr/>
          </a:p>
        </p:txBody>
      </p:sp>
      <p:sp>
        <p:nvSpPr>
          <p:cNvPr id="456" name="Google Shape;456;p2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4097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br>
              <a:rPr lang="en-GB" b="1"/>
            </a:br>
            <a:endParaRPr/>
          </a:p>
        </p:txBody>
      </p:sp>
      <p:sp>
        <p:nvSpPr>
          <p:cNvPr id="457" name="Google Shape;457;p23"/>
          <p:cNvSpPr txBox="1"/>
          <p:nvPr/>
        </p:nvSpPr>
        <p:spPr>
          <a:xfrm>
            <a:off x="628650" y="572530"/>
            <a:ext cx="7886700" cy="3363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GB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Deze vragen met toelichting zijn ontwikkeld door de diagnostische vragen werkgroep van de NVON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endParaRPr sz="3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GB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Heb je feedback, wil je bijdragen, vragen testen of samenwerken? Laat het weten via:</a:t>
            </a:r>
            <a:br>
              <a:rPr lang="en-GB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GB" sz="3300" b="0" i="0" u="sng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diagnostischevragen@nvon.nl</a:t>
            </a:r>
            <a:r>
              <a:rPr lang="en-GB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458" name="Google Shape;458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50189" y="4281356"/>
            <a:ext cx="4243622" cy="1295421"/>
          </a:xfrm>
          <a:prstGeom prst="rect">
            <a:avLst/>
          </a:prstGeom>
          <a:noFill/>
          <a:ln>
            <a:noFill/>
          </a:ln>
        </p:spPr>
      </p:pic>
      <p:sp>
        <p:nvSpPr>
          <p:cNvPr id="459" name="Google Shape;459;p23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460" name="Google Shape;460;p23" descr="Creative Commons Attribution-ShareAlike 3.0 Unported - Wikidata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8188" y="6332184"/>
            <a:ext cx="1148977" cy="404269"/>
          </a:xfrm>
          <a:prstGeom prst="rect">
            <a:avLst/>
          </a:prstGeom>
          <a:noFill/>
          <a:ln>
            <a:noFill/>
          </a:ln>
        </p:spPr>
      </p:pic>
      <p:sp>
        <p:nvSpPr>
          <p:cNvPr id="461" name="Google Shape;461;p23">
            <a:hlinkClick r:id="rId6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215f9624703_1_56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252" name="Google Shape;252;g215f9624703_1_56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253" name="Google Shape;253;g215f9624703_1_56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4" name="Google Shape;254;g215f9624703_1_56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5" name="Google Shape;255;g215f9624703_1_56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256" name="Google Shape;256;g215f9624703_1_56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7" name="Google Shape;257;g215f9624703_1_56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8" name="Google Shape;258;g215f9624703_1_56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259" name="Google Shape;259;g215f9624703_1_56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60" name="Google Shape;260;g215f9624703_1_56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1" name="Google Shape;261;g215f9624703_1_56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262" name="Google Shape;262;g215f9624703_1_56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63" name="Google Shape;263;g215f9624703_1_56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4" name="Google Shape;264;g215f9624703_1_56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r>
              <a:rPr lang="en-GB" sz="2800" b="0" i="0" u="none" strike="noStrike" cap="none" baseline="30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(aq) + HCOO</a:t>
            </a:r>
            <a:r>
              <a:rPr lang="en-GB" sz="2800" b="0" i="0" u="none" strike="noStrike" cap="none" baseline="30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(aq)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g215f9624703_1_56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r>
              <a:rPr lang="en-GB" sz="2800" b="0" i="0" u="none" strike="noStrike" cap="none" baseline="30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(aq) + CO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2800" b="0" i="0" u="none" strike="noStrike" cap="none" baseline="30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2-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(aq)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g215f9624703_1_56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HCOOH(aq)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g215f9624703_1_56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H(aq) + COOH(aq)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g215f9624703_1_56"/>
          <p:cNvSpPr txBox="1">
            <a:spLocks noGrp="1"/>
          </p:cNvSpPr>
          <p:nvPr>
            <p:ph type="title"/>
          </p:nvPr>
        </p:nvSpPr>
        <p:spPr>
          <a:xfrm>
            <a:off x="729425" y="224790"/>
            <a:ext cx="8109900" cy="125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 dirty="0"/>
              <a:t>1. Wat is de </a:t>
            </a:r>
            <a:r>
              <a:rPr lang="en-GB" sz="3600" dirty="0" err="1"/>
              <a:t>notatie</a:t>
            </a:r>
            <a:r>
              <a:rPr lang="en-GB" sz="3600" dirty="0"/>
              <a:t> van </a:t>
            </a:r>
            <a:r>
              <a:rPr lang="en-GB" sz="3600" dirty="0" err="1"/>
              <a:t>een</a:t>
            </a:r>
            <a:r>
              <a:rPr lang="en-GB" sz="3600" dirty="0"/>
              <a:t> </a:t>
            </a:r>
            <a:r>
              <a:rPr lang="en-GB" sz="3600" dirty="0" err="1"/>
              <a:t>oplossing</a:t>
            </a:r>
            <a:r>
              <a:rPr lang="en-GB" sz="3600" dirty="0"/>
              <a:t> van HCOOH?</a:t>
            </a:r>
            <a:br>
              <a:rPr lang="en-GB" dirty="0"/>
            </a:br>
            <a:endParaRPr dirty="0"/>
          </a:p>
        </p:txBody>
      </p:sp>
      <p:sp>
        <p:nvSpPr>
          <p:cNvPr id="269" name="Google Shape;269;g215f9624703_1_56">
            <a:hlinkClick r:id="rId3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215f9624703_2_0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275" name="Google Shape;275;g215f9624703_2_0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276" name="Google Shape;276;g215f9624703_2_0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77" name="Google Shape;277;g215f9624703_2_0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8" name="Google Shape;278;g215f9624703_2_0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279" name="Google Shape;279;g215f9624703_2_0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80" name="Google Shape;280;g215f9624703_2_0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1" name="Google Shape;281;g215f9624703_2_0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282" name="Google Shape;282;g215f9624703_2_0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83" name="Google Shape;283;g215f9624703_2_0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4" name="Google Shape;284;g215f9624703_2_0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285" name="Google Shape;285;g215f9624703_2_0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86" name="Google Shape;286;g215f9624703_2_0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7" name="Google Shape;287;g215f9624703_2_0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COO</a:t>
            </a:r>
            <a:r>
              <a:rPr lang="en-GB" sz="2800" b="0" i="0" u="none" strike="noStrike" cap="none" baseline="30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(aq) + 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r>
              <a:rPr lang="en-GB" sz="2800" b="0" i="0" u="none" strike="noStrike" cap="none" baseline="30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(aq)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g215f9624703_2_0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COOH(aq)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g215f9624703_2_0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COOH(l)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g215f9624703_2_0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COOH(aq) + 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O(l)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g215f9624703_2_0"/>
          <p:cNvSpPr txBox="1">
            <a:spLocks noGrp="1"/>
          </p:cNvSpPr>
          <p:nvPr>
            <p:ph type="title"/>
          </p:nvPr>
        </p:nvSpPr>
        <p:spPr>
          <a:xfrm>
            <a:off x="729425" y="396247"/>
            <a:ext cx="8109900" cy="11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9089"/>
              <a:buFont typeface="Calibri"/>
              <a:buNone/>
            </a:pPr>
            <a:r>
              <a:rPr lang="en-GB"/>
              <a:t>2. Wat is de notatie van een oplossing van CH</a:t>
            </a:r>
            <a:r>
              <a:rPr lang="en-GB" baseline="-25000"/>
              <a:t>3</a:t>
            </a:r>
            <a:r>
              <a:rPr lang="en-GB"/>
              <a:t>COOH?</a:t>
            </a:r>
            <a:br>
              <a:rPr lang="en-GB"/>
            </a:br>
            <a:endParaRPr/>
          </a:p>
        </p:txBody>
      </p:sp>
      <p:sp>
        <p:nvSpPr>
          <p:cNvPr id="292" name="Google Shape;292;g215f9624703_2_0">
            <a:hlinkClick r:id="rId3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215f9624703_2_22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298" name="Google Shape;298;g215f9624703_2_22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299" name="Google Shape;299;g215f9624703_2_22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00" name="Google Shape;300;g215f9624703_2_22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1" name="Google Shape;301;g215f9624703_2_22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302" name="Google Shape;302;g215f9624703_2_22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03" name="Google Shape;303;g215f9624703_2_22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4" name="Google Shape;304;g215f9624703_2_22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305" name="Google Shape;305;g215f9624703_2_22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06" name="Google Shape;306;g215f9624703_2_22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7" name="Google Shape;307;g215f9624703_2_22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308" name="Google Shape;308;g215f9624703_2_22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09" name="Google Shape;309;g215f9624703_2_22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0" name="Google Shape;310;g215f9624703_2_22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GB" sz="2800" b="0" i="0" u="none" strike="noStrike" cap="none" baseline="30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(aq) + 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r>
              <a:rPr lang="en-GB" sz="2800" b="0" i="0" u="none" strike="noStrike" cap="none" baseline="30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(aq)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g215f9624703_2_22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HNO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(aq)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g215f9624703_2_22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H(aq) + NO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(aq)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g215f9624703_2_22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HNO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(aq) + 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O(l)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g215f9624703_2_22"/>
          <p:cNvSpPr txBox="1">
            <a:spLocks noGrp="1"/>
          </p:cNvSpPr>
          <p:nvPr>
            <p:ph type="title"/>
          </p:nvPr>
        </p:nvSpPr>
        <p:spPr>
          <a:xfrm>
            <a:off x="729425" y="396245"/>
            <a:ext cx="8109900" cy="125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/>
              <a:t>3. Wat is de notatie van een salpeterzuur- oplossing?</a:t>
            </a:r>
            <a:br>
              <a:rPr lang="en-GB"/>
            </a:br>
            <a:endParaRPr/>
          </a:p>
        </p:txBody>
      </p:sp>
      <p:sp>
        <p:nvSpPr>
          <p:cNvPr id="315" name="Google Shape;315;g215f9624703_2_22">
            <a:hlinkClick r:id="rId3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215f9624703_1_78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321" name="Google Shape;321;g215f9624703_1_78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322" name="Google Shape;322;g215f9624703_1_78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23" name="Google Shape;323;g215f9624703_1_78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4" name="Google Shape;324;g215f9624703_1_78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325" name="Google Shape;325;g215f9624703_1_78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26" name="Google Shape;326;g215f9624703_1_78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7" name="Google Shape;327;g215f9624703_1_78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328" name="Google Shape;328;g215f9624703_1_78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29" name="Google Shape;329;g215f9624703_1_78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0" name="Google Shape;330;g215f9624703_1_78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331" name="Google Shape;331;g215f9624703_1_78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32" name="Google Shape;332;g215f9624703_1_78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3" name="Google Shape;333;g215f9624703_1_78"/>
          <p:cNvSpPr/>
          <p:nvPr/>
        </p:nvSpPr>
        <p:spPr>
          <a:xfrm>
            <a:off x="1958101" y="389065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0,1 M 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g215f9624703_1_78"/>
          <p:cNvSpPr/>
          <p:nvPr/>
        </p:nvSpPr>
        <p:spPr>
          <a:xfrm>
            <a:off x="1958101" y="281738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0,1 M HCl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g215f9624703_1_78"/>
          <p:cNvSpPr/>
          <p:nvPr/>
        </p:nvSpPr>
        <p:spPr>
          <a:xfrm>
            <a:off x="1958100" y="49892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0,1M 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g215f9624703_1_78"/>
          <p:cNvSpPr/>
          <p:nvPr/>
        </p:nvSpPr>
        <p:spPr>
          <a:xfrm>
            <a:off x="1958099" y="17440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0,1 M NaCl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g215f9624703_1_78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GB" sz="3600"/>
              <a:t>4. Welke oplossing heeft de laagste pH? </a:t>
            </a:r>
            <a:endParaRPr/>
          </a:p>
        </p:txBody>
      </p:sp>
      <p:sp>
        <p:nvSpPr>
          <p:cNvPr id="338" name="Google Shape;338;g215f9624703_1_78">
            <a:hlinkClick r:id="rId3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215f9624703_4_0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344" name="Google Shape;344;g215f9624703_4_0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345" name="Google Shape;345;g215f9624703_4_0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46" name="Google Shape;346;g215f9624703_4_0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7" name="Google Shape;347;g215f9624703_4_0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348" name="Google Shape;348;g215f9624703_4_0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49" name="Google Shape;349;g215f9624703_4_0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0" name="Google Shape;350;g215f9624703_4_0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351" name="Google Shape;351;g215f9624703_4_0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52" name="Google Shape;352;g215f9624703_4_0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3" name="Google Shape;353;g215f9624703_4_0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354" name="Google Shape;354;g215f9624703_4_0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55" name="Google Shape;355;g215f9624703_4_0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6" name="Google Shape;356;g215f9624703_4_0"/>
          <p:cNvSpPr/>
          <p:nvPr/>
        </p:nvSpPr>
        <p:spPr>
          <a:xfrm>
            <a:off x="1958101" y="389065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0,1 M 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g215f9624703_4_0"/>
          <p:cNvSpPr/>
          <p:nvPr/>
        </p:nvSpPr>
        <p:spPr>
          <a:xfrm>
            <a:off x="1958101" y="281738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0,1 M HCl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g215f9624703_4_0"/>
          <p:cNvSpPr/>
          <p:nvPr/>
        </p:nvSpPr>
        <p:spPr>
          <a:xfrm>
            <a:off x="1958100" y="49892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0,1 M 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g215f9624703_4_0"/>
          <p:cNvSpPr/>
          <p:nvPr/>
        </p:nvSpPr>
        <p:spPr>
          <a:xfrm>
            <a:off x="1958099" y="17440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0,1 M NaCl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g215f9624703_4_0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GB" sz="3600"/>
              <a:t>5. Welke oplossing heeft de hoogste pH? </a:t>
            </a:r>
            <a:endParaRPr/>
          </a:p>
        </p:txBody>
      </p:sp>
      <p:sp>
        <p:nvSpPr>
          <p:cNvPr id="361" name="Google Shape;361;g215f9624703_4_0">
            <a:hlinkClick r:id="rId3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2865ce66003_0_0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367" name="Google Shape;367;g2865ce66003_0_0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368" name="Google Shape;368;g2865ce66003_0_0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69" name="Google Shape;369;g2865ce66003_0_0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0" name="Google Shape;370;g2865ce66003_0_0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371" name="Google Shape;371;g2865ce66003_0_0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72" name="Google Shape;372;g2865ce66003_0_0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3" name="Google Shape;373;g2865ce66003_0_0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374" name="Google Shape;374;g2865ce66003_0_0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75" name="Google Shape;375;g2865ce66003_0_0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6" name="Google Shape;376;g2865ce66003_0_0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377" name="Google Shape;377;g2865ce66003_0_0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78" name="Google Shape;378;g2865ce66003_0_0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9" name="Google Shape;379;g2865ce66003_0_0"/>
          <p:cNvSpPr/>
          <p:nvPr/>
        </p:nvSpPr>
        <p:spPr>
          <a:xfrm>
            <a:off x="1958101" y="389065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0,1 M 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g2865ce66003_0_0"/>
          <p:cNvSpPr/>
          <p:nvPr/>
        </p:nvSpPr>
        <p:spPr>
          <a:xfrm>
            <a:off x="1958101" y="281738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0,1 M NaF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g2865ce66003_0_0"/>
          <p:cNvSpPr/>
          <p:nvPr/>
        </p:nvSpPr>
        <p:spPr>
          <a:xfrm>
            <a:off x="1958100" y="49892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0,1 M 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g2865ce66003_0_0"/>
          <p:cNvSpPr/>
          <p:nvPr/>
        </p:nvSpPr>
        <p:spPr>
          <a:xfrm>
            <a:off x="1958099" y="17440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0,1 M NaCl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g2865ce66003_0_0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GB" sz="3600"/>
              <a:t>6. Welke oplossing heeft de hoogste pH? </a:t>
            </a:r>
            <a:endParaRPr/>
          </a:p>
        </p:txBody>
      </p:sp>
      <p:sp>
        <p:nvSpPr>
          <p:cNvPr id="384" name="Google Shape;384;g2865ce66003_0_0">
            <a:hlinkClick r:id="rId3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252a6e14725_3_0"/>
          <p:cNvSpPr/>
          <p:nvPr/>
        </p:nvSpPr>
        <p:spPr>
          <a:xfrm>
            <a:off x="211015" y="71998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90" name="Google Shape;390;g252a6e14725_3_0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1" name="Google Shape;391;g252a6e14725_3_0"/>
          <p:cNvGrpSpPr/>
          <p:nvPr/>
        </p:nvGrpSpPr>
        <p:grpSpPr>
          <a:xfrm>
            <a:off x="517040" y="1871536"/>
            <a:ext cx="908700" cy="908700"/>
            <a:chOff x="947033" y="2362454"/>
            <a:chExt cx="908700" cy="908700"/>
          </a:xfrm>
        </p:grpSpPr>
        <p:sp>
          <p:nvSpPr>
            <p:cNvPr id="392" name="Google Shape;392;g252a6e14725_3_0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93" name="Google Shape;393;g252a6e14725_3_0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4" name="Google Shape;394;g252a6e14725_3_0"/>
          <p:cNvGrpSpPr/>
          <p:nvPr/>
        </p:nvGrpSpPr>
        <p:grpSpPr>
          <a:xfrm>
            <a:off x="514389" y="3076315"/>
            <a:ext cx="908700" cy="908700"/>
            <a:chOff x="4665644" y="2362454"/>
            <a:chExt cx="908700" cy="908700"/>
          </a:xfrm>
        </p:grpSpPr>
        <p:sp>
          <p:nvSpPr>
            <p:cNvPr id="395" name="Google Shape;395;g252a6e14725_3_0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96" name="Google Shape;396;g252a6e14725_3_0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7" name="Google Shape;397;g252a6e14725_3_0"/>
          <p:cNvGrpSpPr/>
          <p:nvPr/>
        </p:nvGrpSpPr>
        <p:grpSpPr>
          <a:xfrm>
            <a:off x="514388" y="4266163"/>
            <a:ext cx="908700" cy="908700"/>
            <a:chOff x="947033" y="4156948"/>
            <a:chExt cx="908700" cy="908700"/>
          </a:xfrm>
        </p:grpSpPr>
        <p:sp>
          <p:nvSpPr>
            <p:cNvPr id="398" name="Google Shape;398;g252a6e14725_3_0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99" name="Google Shape;399;g252a6e14725_3_0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0" name="Google Shape;400;g252a6e14725_3_0"/>
          <p:cNvGrpSpPr/>
          <p:nvPr/>
        </p:nvGrpSpPr>
        <p:grpSpPr>
          <a:xfrm>
            <a:off x="514365" y="5376769"/>
            <a:ext cx="908700" cy="908700"/>
            <a:chOff x="4513244" y="4148177"/>
            <a:chExt cx="908700" cy="908700"/>
          </a:xfrm>
        </p:grpSpPr>
        <p:sp>
          <p:nvSpPr>
            <p:cNvPr id="401" name="Google Shape;401;g252a6e14725_3_0"/>
            <p:cNvSpPr/>
            <p:nvPr/>
          </p:nvSpPr>
          <p:spPr>
            <a:xfrm>
              <a:off x="45132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402" name="Google Shape;402;g252a6e14725_3_0"/>
            <p:cNvSpPr/>
            <p:nvPr/>
          </p:nvSpPr>
          <p:spPr>
            <a:xfrm>
              <a:off x="48274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3" name="Google Shape;403;g252a6e14725_3_0"/>
          <p:cNvSpPr/>
          <p:nvPr/>
        </p:nvSpPr>
        <p:spPr>
          <a:xfrm>
            <a:off x="1654346" y="2038613"/>
            <a:ext cx="72237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</a:t>
            </a:r>
            <a:r>
              <a:rPr lang="en-GB" sz="2800" b="0" i="0" u="none" strike="noStrike" cap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en-GB" sz="2800" b="0" i="0" u="none" strike="noStrike" cap="none" baseline="30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2-</a:t>
            </a:r>
            <a:r>
              <a:rPr lang="en-GB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omdat er veel H</a:t>
            </a:r>
            <a:r>
              <a:rPr lang="en-GB" sz="2800" b="0" i="0" u="none" strike="noStrike" cap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GB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r>
              <a:rPr lang="en-GB" sz="2800" b="0" i="0" u="none" strike="noStrike" cap="none" baseline="30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r>
              <a:rPr lang="en-GB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is bij lage pH en het evenwicht naar links verschuift</a:t>
            </a:r>
            <a:endParaRPr sz="2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g252a6e14725_3_0"/>
          <p:cNvSpPr/>
          <p:nvPr/>
        </p:nvSpPr>
        <p:spPr>
          <a:xfrm>
            <a:off x="1651920" y="3107884"/>
            <a:ext cx="63339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</a:t>
            </a:r>
            <a:r>
              <a:rPr lang="en-GB" sz="2800" b="0" i="0" u="none" strike="noStrike" cap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en-GB" sz="2800" b="0" i="0" u="none" strike="noStrike" cap="none" baseline="30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2-</a:t>
            </a:r>
            <a:r>
              <a:rPr lang="en-GB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omdat dit</a:t>
            </a:r>
            <a:r>
              <a:rPr lang="en-GB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een zuur is en </a:t>
            </a:r>
            <a:r>
              <a:rPr lang="en-GB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</a:t>
            </a:r>
            <a:r>
              <a:rPr lang="en-GB" sz="2800" b="0" i="0" u="none" strike="noStrike" cap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GB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r>
              <a:rPr lang="en-GB" sz="2800" b="0" i="0" u="none" strike="noStrike" cap="none" baseline="30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r>
              <a:rPr lang="en-GB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afsplitst</a:t>
            </a:r>
            <a:endParaRPr sz="2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405;g252a6e14725_3_0"/>
          <p:cNvSpPr/>
          <p:nvPr/>
        </p:nvSpPr>
        <p:spPr>
          <a:xfrm>
            <a:off x="1651571" y="433698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H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en-GB" sz="2800" baseline="30000"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GB" sz="2800" b="0" i="0" u="none" strike="noStrike" cap="none" baseline="30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omdat er veel 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r>
              <a:rPr lang="en-GB" sz="2800" b="0" i="0" u="none" strike="noStrike" cap="none" baseline="30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is bij lage pH en het evenwicht naar rechts ver</a:t>
            </a: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schuift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" name="Google Shape;406;g252a6e14725_3_0"/>
          <p:cNvSpPr/>
          <p:nvPr/>
        </p:nvSpPr>
        <p:spPr>
          <a:xfrm>
            <a:off x="1651571" y="5452233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H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en-GB" sz="2800" baseline="30000"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GB" sz="2800" b="0" i="0" u="none" strike="noStrike" cap="none" baseline="30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omdat dit een </a:t>
            </a: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base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is en 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r>
              <a:rPr lang="en-GB" sz="2800" b="0" i="0" u="none" strike="noStrike" cap="none" baseline="30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opneemt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g252a6e14725_3_0"/>
          <p:cNvSpPr txBox="1">
            <a:spLocks noGrp="1"/>
          </p:cNvSpPr>
          <p:nvPr>
            <p:ph type="title"/>
          </p:nvPr>
        </p:nvSpPr>
        <p:spPr>
          <a:xfrm>
            <a:off x="517050" y="67301"/>
            <a:ext cx="8109900" cy="18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2900" dirty="0"/>
              <a:t>     H</a:t>
            </a:r>
            <a:r>
              <a:rPr lang="en-GB" sz="2900" baseline="-25000" dirty="0"/>
              <a:t>2</a:t>
            </a:r>
            <a:r>
              <a:rPr lang="en-GB" sz="2900" dirty="0"/>
              <a:t>X</a:t>
            </a:r>
            <a:r>
              <a:rPr lang="en-GB" sz="2900" baseline="30000" dirty="0"/>
              <a:t>2-</a:t>
            </a:r>
            <a:r>
              <a:rPr lang="en-GB" sz="2900" dirty="0"/>
              <a:t> + H</a:t>
            </a:r>
            <a:r>
              <a:rPr lang="en-GB" sz="2900" baseline="-25000" dirty="0"/>
              <a:t>2</a:t>
            </a:r>
            <a:r>
              <a:rPr lang="en-GB" sz="2900" dirty="0"/>
              <a:t>O  ⇔  HX</a:t>
            </a:r>
            <a:r>
              <a:rPr lang="en-GB" sz="2900" baseline="30000" dirty="0"/>
              <a:t>3-</a:t>
            </a:r>
            <a:r>
              <a:rPr lang="en-GB" sz="2900" dirty="0"/>
              <a:t> + H</a:t>
            </a:r>
            <a:r>
              <a:rPr lang="en-GB" sz="2900" baseline="-25000" dirty="0"/>
              <a:t>3</a:t>
            </a:r>
            <a:r>
              <a:rPr lang="en-GB" sz="2900" dirty="0"/>
              <a:t>O</a:t>
            </a:r>
            <a:r>
              <a:rPr lang="en-GB" sz="2900" baseline="30000" dirty="0"/>
              <a:t>+</a:t>
            </a:r>
            <a:endParaRPr sz="2900" baseline="30000" dirty="0"/>
          </a:p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89"/>
              <a:buFont typeface="Calibri"/>
              <a:buNone/>
            </a:pPr>
            <a:r>
              <a:rPr lang="en-GB" sz="2900" dirty="0"/>
              <a:t>7. </a:t>
            </a:r>
            <a:r>
              <a:rPr lang="en-GB" sz="2900" dirty="0" err="1"/>
              <a:t>Bovenstaand</a:t>
            </a:r>
            <a:r>
              <a:rPr lang="en-GB" sz="2900" dirty="0"/>
              <a:t> </a:t>
            </a:r>
            <a:r>
              <a:rPr lang="en-GB" sz="2900" dirty="0" err="1"/>
              <a:t>evenwicht</a:t>
            </a:r>
            <a:r>
              <a:rPr lang="en-GB" sz="2900" dirty="0"/>
              <a:t> </a:t>
            </a:r>
            <a:r>
              <a:rPr lang="en-GB" sz="2900" dirty="0" err="1"/>
              <a:t>stelt</a:t>
            </a:r>
            <a:r>
              <a:rPr lang="en-GB" sz="2900" dirty="0"/>
              <a:t> </a:t>
            </a:r>
            <a:r>
              <a:rPr lang="en-GB" sz="2900" dirty="0" err="1"/>
              <a:t>zich</a:t>
            </a:r>
            <a:r>
              <a:rPr lang="en-GB" sz="2900" dirty="0"/>
              <a:t> in. Leg </a:t>
            </a:r>
            <a:r>
              <a:rPr lang="en-GB" sz="2900" dirty="0" err="1"/>
              <a:t>uit</a:t>
            </a:r>
            <a:r>
              <a:rPr lang="en-GB" sz="2900" dirty="0"/>
              <a:t> </a:t>
            </a:r>
            <a:r>
              <a:rPr lang="en-GB" sz="2900" dirty="0" err="1"/>
              <a:t>welke</a:t>
            </a:r>
            <a:r>
              <a:rPr lang="en-GB" sz="2900" dirty="0"/>
              <a:t> </a:t>
            </a:r>
            <a:r>
              <a:rPr lang="en-GB" sz="2900" dirty="0" err="1"/>
              <a:t>vorm</a:t>
            </a:r>
            <a:r>
              <a:rPr lang="en-GB" sz="2900" dirty="0"/>
              <a:t> ( H</a:t>
            </a:r>
            <a:r>
              <a:rPr lang="en-GB" sz="2900" baseline="-25000" dirty="0"/>
              <a:t>2</a:t>
            </a:r>
            <a:r>
              <a:rPr lang="en-GB" sz="2900" dirty="0"/>
              <a:t>X</a:t>
            </a:r>
            <a:r>
              <a:rPr lang="en-GB" sz="2900" baseline="30000" dirty="0"/>
              <a:t>2-</a:t>
            </a:r>
            <a:r>
              <a:rPr lang="en-GB" sz="2900" dirty="0"/>
              <a:t> of HX</a:t>
            </a:r>
            <a:r>
              <a:rPr lang="en-GB" sz="2900" baseline="30000" dirty="0"/>
              <a:t>3-</a:t>
            </a:r>
            <a:r>
              <a:rPr lang="en-GB" sz="2900" dirty="0"/>
              <a:t>) het </a:t>
            </a:r>
            <a:r>
              <a:rPr lang="en-GB" sz="2900" dirty="0" err="1"/>
              <a:t>meest</a:t>
            </a:r>
            <a:r>
              <a:rPr lang="en-GB" sz="2900" dirty="0"/>
              <a:t> </a:t>
            </a:r>
            <a:r>
              <a:rPr lang="en-GB" sz="2900" dirty="0" err="1"/>
              <a:t>voorkomt</a:t>
            </a:r>
            <a:r>
              <a:rPr lang="en-GB" sz="2900" dirty="0"/>
              <a:t> </a:t>
            </a:r>
            <a:r>
              <a:rPr lang="en-GB" sz="2900" dirty="0" err="1"/>
              <a:t>bij</a:t>
            </a:r>
            <a:r>
              <a:rPr lang="en-GB" sz="2900" dirty="0"/>
              <a:t> </a:t>
            </a:r>
            <a:r>
              <a:rPr lang="en-GB" sz="2900" dirty="0" err="1"/>
              <a:t>lage</a:t>
            </a:r>
            <a:r>
              <a:rPr lang="en-GB" sz="2900" dirty="0"/>
              <a:t> </a:t>
            </a:r>
            <a:r>
              <a:rPr lang="en-GB" sz="2900" dirty="0" err="1"/>
              <a:t>pH.</a:t>
            </a:r>
            <a:endParaRPr sz="2900" dirty="0"/>
          </a:p>
        </p:txBody>
      </p:sp>
      <p:sp>
        <p:nvSpPr>
          <p:cNvPr id="408" name="Google Shape;408;g252a6e14725_3_0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252a6e14725_3_22"/>
          <p:cNvSpPr/>
          <p:nvPr/>
        </p:nvSpPr>
        <p:spPr>
          <a:xfrm>
            <a:off x="211015" y="71998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14" name="Google Shape;414;g252a6e14725_3_22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5" name="Google Shape;415;g252a6e14725_3_22"/>
          <p:cNvGrpSpPr/>
          <p:nvPr/>
        </p:nvGrpSpPr>
        <p:grpSpPr>
          <a:xfrm>
            <a:off x="654488" y="2265570"/>
            <a:ext cx="908700" cy="908700"/>
            <a:chOff x="947033" y="2362454"/>
            <a:chExt cx="908700" cy="908700"/>
          </a:xfrm>
        </p:grpSpPr>
        <p:sp>
          <p:nvSpPr>
            <p:cNvPr id="416" name="Google Shape;416;g252a6e14725_3_22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417" name="Google Shape;417;g252a6e14725_3_22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8" name="Google Shape;418;g252a6e14725_3_22"/>
          <p:cNvGrpSpPr/>
          <p:nvPr/>
        </p:nvGrpSpPr>
        <p:grpSpPr>
          <a:xfrm>
            <a:off x="654512" y="3455449"/>
            <a:ext cx="908700" cy="908700"/>
            <a:chOff x="4665644" y="2362454"/>
            <a:chExt cx="908700" cy="908700"/>
          </a:xfrm>
        </p:grpSpPr>
        <p:sp>
          <p:nvSpPr>
            <p:cNvPr id="419" name="Google Shape;419;g252a6e14725_3_22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420" name="Google Shape;420;g252a6e14725_3_22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1" name="Google Shape;421;g252a6e14725_3_22"/>
          <p:cNvGrpSpPr/>
          <p:nvPr/>
        </p:nvGrpSpPr>
        <p:grpSpPr>
          <a:xfrm>
            <a:off x="654511" y="4645297"/>
            <a:ext cx="908700" cy="908700"/>
            <a:chOff x="947033" y="4156948"/>
            <a:chExt cx="908700" cy="908700"/>
          </a:xfrm>
        </p:grpSpPr>
        <p:sp>
          <p:nvSpPr>
            <p:cNvPr id="422" name="Google Shape;422;g252a6e14725_3_22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423" name="Google Shape;423;g252a6e14725_3_22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4" name="Google Shape;424;g252a6e14725_3_22"/>
          <p:cNvGrpSpPr/>
          <p:nvPr/>
        </p:nvGrpSpPr>
        <p:grpSpPr>
          <a:xfrm>
            <a:off x="654511" y="5743963"/>
            <a:ext cx="908700" cy="908700"/>
            <a:chOff x="4665644" y="4148177"/>
            <a:chExt cx="908700" cy="908700"/>
          </a:xfrm>
        </p:grpSpPr>
        <p:sp>
          <p:nvSpPr>
            <p:cNvPr id="425" name="Google Shape;425;g252a6e14725_3_22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426" name="Google Shape;426;g252a6e14725_3_22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7" name="Google Shape;427;g252a6e14725_3_22"/>
          <p:cNvSpPr/>
          <p:nvPr/>
        </p:nvSpPr>
        <p:spPr>
          <a:xfrm>
            <a:off x="1870350" y="2419863"/>
            <a:ext cx="72237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</a:t>
            </a:r>
            <a:r>
              <a:rPr lang="en-GB" sz="2800" b="0" i="0" u="none" strike="noStrike" cap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en-GB" sz="2800" b="0" i="0" u="none" strike="noStrike" cap="none" baseline="30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2-</a:t>
            </a:r>
            <a:r>
              <a:rPr lang="en-GB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omdat </a:t>
            </a:r>
            <a:r>
              <a:rPr lang="en-GB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</a:t>
            </a:r>
            <a:r>
              <a:rPr lang="en-GB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</a:t>
            </a:r>
            <a:r>
              <a:rPr lang="en-GB" sz="2800" b="0" i="0" u="none" strike="noStrike" cap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GB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r>
              <a:rPr lang="en-GB" sz="2800" b="0" i="0" u="none" strike="noStrike" cap="none" baseline="30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r>
              <a:rPr lang="en-GB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bij hoge pH reageert tot water en het evenwicht naar links verschui</a:t>
            </a:r>
            <a:r>
              <a:rPr lang="en-GB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ft</a:t>
            </a:r>
            <a:endParaRPr sz="2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g252a6e14725_3_22"/>
          <p:cNvSpPr/>
          <p:nvPr/>
        </p:nvSpPr>
        <p:spPr>
          <a:xfrm>
            <a:off x="1870350" y="3519213"/>
            <a:ext cx="63339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</a:t>
            </a:r>
            <a:r>
              <a:rPr lang="en-GB" sz="2800" b="0" i="0" u="none" strike="noStrike" cap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en-GB" sz="2800" b="0" i="0" u="none" strike="noStrike" cap="none" baseline="30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2-</a:t>
            </a:r>
            <a:r>
              <a:rPr lang="en-GB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omdat dit een zuur is en H</a:t>
            </a:r>
            <a:r>
              <a:rPr lang="en-GB" sz="2800" b="0" i="0" u="none" strike="noStrike" cap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GB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r>
              <a:rPr lang="en-GB" sz="2800" b="0" i="0" u="none" strike="noStrike" cap="none" baseline="30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r>
              <a:rPr lang="en-GB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afsplitst</a:t>
            </a:r>
            <a:endParaRPr sz="2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9" name="Google Shape;429;g252a6e14725_3_22"/>
          <p:cNvSpPr/>
          <p:nvPr/>
        </p:nvSpPr>
        <p:spPr>
          <a:xfrm>
            <a:off x="1958100" y="4516550"/>
            <a:ext cx="7136100" cy="9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H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en-GB" sz="2800" baseline="30000"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GB" sz="2800" b="0" i="0" u="none" strike="noStrike" cap="none" baseline="30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omdat </a:t>
            </a: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de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r>
              <a:rPr lang="en-GB" sz="2800" b="0" i="0" u="none" strike="noStrike" cap="none" baseline="30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bij hoge pH tot water reageert en het evenwicht naar rechts verschuift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g252a6e14725_3_22"/>
          <p:cNvSpPr/>
          <p:nvPr/>
        </p:nvSpPr>
        <p:spPr>
          <a:xfrm>
            <a:off x="1958099" y="597993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H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en-GB" sz="2800" baseline="30000"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GB" sz="2800" b="0" i="0" u="none" strike="noStrike" cap="none" baseline="30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omdat dit een </a:t>
            </a: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base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is en 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r>
              <a:rPr lang="en-GB" sz="2800" b="0" i="0" u="none" strike="noStrike" cap="none" baseline="30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opneemt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1" name="Google Shape;431;g252a6e14725_3_22"/>
          <p:cNvSpPr txBox="1">
            <a:spLocks noGrp="1"/>
          </p:cNvSpPr>
          <p:nvPr>
            <p:ph type="title"/>
          </p:nvPr>
        </p:nvSpPr>
        <p:spPr>
          <a:xfrm>
            <a:off x="502100" y="412200"/>
            <a:ext cx="8592000" cy="187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8969"/>
              <a:buFont typeface="Calibri"/>
              <a:buNone/>
            </a:pPr>
            <a:r>
              <a:rPr lang="en-GB" sz="3233"/>
              <a:t>     H</a:t>
            </a:r>
            <a:r>
              <a:rPr lang="en-GB" sz="3233" baseline="-25000"/>
              <a:t>2</a:t>
            </a:r>
            <a:r>
              <a:rPr lang="en-GB" sz="3233"/>
              <a:t>X</a:t>
            </a:r>
            <a:r>
              <a:rPr lang="en-GB" sz="3233" baseline="30000"/>
              <a:t>2-</a:t>
            </a:r>
            <a:r>
              <a:rPr lang="en-GB" sz="3233"/>
              <a:t> + H</a:t>
            </a:r>
            <a:r>
              <a:rPr lang="en-GB" sz="3233" baseline="-25000"/>
              <a:t>2</a:t>
            </a:r>
            <a:r>
              <a:rPr lang="en-GB" sz="3233"/>
              <a:t>O  ⇔  HX</a:t>
            </a:r>
            <a:r>
              <a:rPr lang="en-GB" sz="3233" baseline="30000"/>
              <a:t>3-</a:t>
            </a:r>
            <a:r>
              <a:rPr lang="en-GB" sz="3233"/>
              <a:t> + H</a:t>
            </a:r>
            <a:r>
              <a:rPr lang="en-GB" sz="3233" baseline="-25000"/>
              <a:t>3</a:t>
            </a:r>
            <a:r>
              <a:rPr lang="en-GB" sz="3233"/>
              <a:t>O</a:t>
            </a:r>
            <a:r>
              <a:rPr lang="en-GB" sz="3233" baseline="30000"/>
              <a:t>+</a:t>
            </a:r>
            <a:endParaRPr sz="3533" baseline="30000"/>
          </a:p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3160"/>
              <a:buFont typeface="Calibri"/>
              <a:buNone/>
            </a:pPr>
            <a:r>
              <a:rPr lang="en-GB" sz="3233"/>
              <a:t>8. Bovenstaand evenwicht stelt zich in. Leg uit welke vorm ( H</a:t>
            </a:r>
            <a:r>
              <a:rPr lang="en-GB" sz="3233" baseline="-25000"/>
              <a:t>2</a:t>
            </a:r>
            <a:r>
              <a:rPr lang="en-GB" sz="3233"/>
              <a:t>X</a:t>
            </a:r>
            <a:r>
              <a:rPr lang="en-GB" sz="3233" baseline="30000"/>
              <a:t>2-</a:t>
            </a:r>
            <a:r>
              <a:rPr lang="en-GB" sz="3233"/>
              <a:t> of HX</a:t>
            </a:r>
            <a:r>
              <a:rPr lang="en-GB" sz="3233" baseline="30000"/>
              <a:t>3-</a:t>
            </a:r>
            <a:r>
              <a:rPr lang="en-GB" sz="3233"/>
              <a:t>) het meest voorkomt bij hoge pH.</a:t>
            </a:r>
            <a:endParaRPr sz="3933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Aangepast 1">
      <a:dk1>
        <a:srgbClr val="000000"/>
      </a:dk1>
      <a:lt1>
        <a:srgbClr val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1370</Words>
  <Application>Microsoft Office PowerPoint</Application>
  <PresentationFormat>Diavoorstelling (4:3)</PresentationFormat>
  <Paragraphs>141</Paragraphs>
  <Slides>10</Slides>
  <Notes>10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8" baseType="lpstr">
      <vt:lpstr>Corbel</vt:lpstr>
      <vt:lpstr>Tahoma</vt:lpstr>
      <vt:lpstr>Calibri</vt:lpstr>
      <vt:lpstr>Verdana</vt:lpstr>
      <vt:lpstr>Helvetica Neue Light</vt:lpstr>
      <vt:lpstr>Arial</vt:lpstr>
      <vt:lpstr>Helvetica Neue</vt:lpstr>
      <vt:lpstr>Kantoorthema</vt:lpstr>
      <vt:lpstr>Diagnostische vragen scheikunde Zuren en basen VWO </vt:lpstr>
      <vt:lpstr>1. Wat is de notatie van een oplossing van HCOOH? </vt:lpstr>
      <vt:lpstr>2. Wat is de notatie van een oplossing van CH3COOH? </vt:lpstr>
      <vt:lpstr>3. Wat is de notatie van een salpeterzuur- oplossing? </vt:lpstr>
      <vt:lpstr>4. Welke oplossing heeft de laagste pH? </vt:lpstr>
      <vt:lpstr>5. Welke oplossing heeft de hoogste pH? </vt:lpstr>
      <vt:lpstr>6. Welke oplossing heeft de hoogste pH? </vt:lpstr>
      <vt:lpstr>     H2X2- + H2O  ⇔  HX3- + H3O+ 7. Bovenstaand evenwicht stelt zich in. Leg uit welke vorm ( H2X2- of HX3-) het meest voorkomt bij lage pH.</vt:lpstr>
      <vt:lpstr>     H2X2- + H2O  ⇔  HX3- + H3O+ 8. Bovenstaand evenwicht stelt zich in. Leg uit welke vorm ( H2X2- of HX3-) het meest voorkomt bij hoge pH.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Diagnostische vragen scheikunde Zuren en basen VWO </dc:title>
  <cp:lastModifiedBy>Moos van Dam</cp:lastModifiedBy>
  <cp:revision>2</cp:revision>
  <dcterms:modified xsi:type="dcterms:W3CDTF">2024-02-05T15:31:19Z</dcterms:modified>
</cp:coreProperties>
</file>