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4" r:id="rId11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3"/>
      <p:bold r:id="rId14"/>
      <p:italic r:id="rId15"/>
      <p:boldItalic r:id="rId16"/>
    </p:embeddedFont>
    <p:embeddedFont>
      <p:font typeface="Helvetica Neue" panose="020B0604020202020204" charset="0"/>
      <p:regular r:id="rId17"/>
      <p:bold r:id="rId18"/>
      <p:italic r:id="rId19"/>
      <p:boldItalic r:id="rId20"/>
    </p:embeddedFont>
    <p:embeddedFont>
      <p:font typeface="Helvetica Neue Light" panose="020B0604020202020204" charset="0"/>
      <p:regular r:id="rId21"/>
      <p:bold r:id="rId22"/>
      <p:italic r:id="rId23"/>
      <p:boldItalic r:id="rId24"/>
    </p:embeddedFont>
    <p:embeddedFont>
      <p:font typeface="Tahoma" panose="020B0604030504040204" pitchFamily="34" charset="0"/>
      <p:regular r:id="rId25"/>
      <p:bold r:id="rId26"/>
    </p:embeddedFont>
    <p:embeddedFont>
      <p:font typeface="Verdana" panose="020B0604030504040204" pitchFamily="3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iw38G3CRbWTRUdzcBZ+AkCofC6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A453653-8168-4082-9451-3B539583D42A}">
  <a:tblStyle styleId="{8A453653-8168-4082-9451-3B539583D42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489" autoAdjust="0"/>
  </p:normalViewPr>
  <p:slideViewPr>
    <p:cSldViewPr snapToGrid="0" showGuides="1">
      <p:cViewPr varScale="1">
        <p:scale>
          <a:sx n="50" d="100"/>
          <a:sy n="50" d="100"/>
        </p:scale>
        <p:origin x="195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font" Target="fonts/font17.fntdata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40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font" Target="fonts/font16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font" Target="fonts/font15.fntdata"/><Relationship Id="rId30" Type="http://schemas.openxmlformats.org/officeDocument/2006/relationships/font" Target="fonts/font18.fntdata"/><Relationship Id="rId43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2" name="Google Shape;45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453" name="Google Shape;453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15f9624703_1_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altijd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is de </a:t>
            </a:r>
            <a:r>
              <a:rPr lang="en-GB" dirty="0" err="1"/>
              <a:t>juiste</a:t>
            </a:r>
            <a:r>
              <a:rPr lang="en-GB" dirty="0"/>
              <a:t> </a:t>
            </a:r>
            <a:r>
              <a:rPr lang="en-GB" dirty="0" err="1"/>
              <a:t>notatie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maar HCOOH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maar </a:t>
            </a:r>
            <a:r>
              <a:rPr lang="en-GB" dirty="0" err="1"/>
              <a:t>geven</a:t>
            </a:r>
            <a:r>
              <a:rPr lang="en-GB" dirty="0"/>
              <a:t> </a:t>
            </a:r>
            <a:r>
              <a:rPr lang="en-GB" dirty="0" err="1"/>
              <a:t>verkeerde</a:t>
            </a:r>
            <a:r>
              <a:rPr lang="en-GB" dirty="0"/>
              <a:t>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: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, CO2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iets</a:t>
            </a:r>
            <a:r>
              <a:rPr lang="en-GB" dirty="0"/>
              <a:t> met </a:t>
            </a:r>
            <a:r>
              <a:rPr lang="en-GB" dirty="0" err="1"/>
              <a:t>zuren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maken</a:t>
            </a:r>
            <a:r>
              <a:rPr lang="en-GB" dirty="0"/>
              <a:t>, </a:t>
            </a:r>
            <a:r>
              <a:rPr lang="en-GB" dirty="0" err="1"/>
              <a:t>toch</a:t>
            </a:r>
            <a:r>
              <a:rPr lang="en-GB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noteren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moleculaire</a:t>
            </a:r>
            <a:r>
              <a:rPr lang="en-GB" dirty="0"/>
              <a:t> </a:t>
            </a:r>
            <a:r>
              <a:rPr lang="en-GB" dirty="0" err="1"/>
              <a:t>stof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alleen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H </a:t>
            </a:r>
            <a:r>
              <a:rPr lang="en-GB" dirty="0" err="1"/>
              <a:t>afgaat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49" name="Google Shape;249;g215f9624703_1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15f9624703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altijd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CH</a:t>
            </a:r>
            <a:r>
              <a:rPr lang="en-GB" baseline="-25000" dirty="0"/>
              <a:t>3</a:t>
            </a:r>
            <a:r>
              <a:rPr lang="en-GB" dirty="0"/>
              <a:t>COOH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is de </a:t>
            </a:r>
            <a:r>
              <a:rPr lang="en-GB" dirty="0" err="1"/>
              <a:t>notatie</a:t>
            </a:r>
            <a:r>
              <a:rPr lang="en-GB" dirty="0"/>
              <a:t> van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, maar CH</a:t>
            </a:r>
            <a:r>
              <a:rPr lang="en-GB" baseline="-25000" dirty="0"/>
              <a:t>3</a:t>
            </a:r>
            <a:r>
              <a:rPr lang="en-GB" dirty="0"/>
              <a:t>COOH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GOED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weten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moleculaire</a:t>
            </a:r>
            <a:r>
              <a:rPr lang="en-GB" dirty="0"/>
              <a:t> </a:t>
            </a:r>
            <a:r>
              <a:rPr lang="en-GB" dirty="0" err="1"/>
              <a:t>stof</a:t>
            </a:r>
            <a:r>
              <a:rPr lang="en-GB" dirty="0"/>
              <a:t>(</a:t>
            </a:r>
            <a:r>
              <a:rPr lang="en-GB" dirty="0" err="1"/>
              <a:t>aq</a:t>
            </a:r>
            <a:r>
              <a:rPr lang="en-GB" dirty="0"/>
              <a:t>) </a:t>
            </a:r>
            <a:r>
              <a:rPr lang="en-GB" dirty="0" err="1"/>
              <a:t>genoteerd</a:t>
            </a:r>
            <a:r>
              <a:rPr lang="en-GB" dirty="0"/>
              <a:t> </a:t>
            </a:r>
            <a:r>
              <a:rPr lang="en-GB" dirty="0" err="1"/>
              <a:t>wordt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vloeibare</a:t>
            </a:r>
            <a:r>
              <a:rPr lang="en-GB" dirty="0"/>
              <a:t> </a:t>
            </a:r>
            <a:r>
              <a:rPr lang="en-GB" dirty="0" err="1"/>
              <a:t>stof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  </a:t>
            </a:r>
            <a:r>
              <a:rPr lang="en-GB" dirty="0" err="1"/>
              <a:t>altijd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O </a:t>
            </a:r>
            <a:r>
              <a:rPr lang="en-GB" dirty="0" err="1"/>
              <a:t>voor</a:t>
            </a:r>
            <a:r>
              <a:rPr lang="en-GB" dirty="0"/>
              <a:t> de </a:t>
            </a:r>
            <a:r>
              <a:rPr lang="en-GB" dirty="0" err="1"/>
              <a:t>pijl</a:t>
            </a:r>
            <a:r>
              <a:rPr lang="en-GB" dirty="0"/>
              <a:t> </a:t>
            </a:r>
            <a:r>
              <a:rPr lang="en-GB" dirty="0" err="1"/>
              <a:t>moet</a:t>
            </a:r>
            <a:r>
              <a:rPr lang="en-GB" dirty="0"/>
              <a:t> </a:t>
            </a:r>
            <a:r>
              <a:rPr lang="en-GB" dirty="0" err="1"/>
              <a:t>staan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72" name="Google Shape;272;g215f9624703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215f9624703_2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je </a:t>
            </a:r>
            <a:r>
              <a:rPr lang="en-GB" dirty="0" err="1"/>
              <a:t>noteert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zoals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GOED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weten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salpeterzuur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de </a:t>
            </a:r>
            <a:r>
              <a:rPr lang="en-GB" dirty="0" err="1"/>
              <a:t>juiste</a:t>
            </a:r>
            <a:r>
              <a:rPr lang="en-GB" dirty="0"/>
              <a:t> </a:t>
            </a:r>
            <a:r>
              <a:rPr lang="en-GB" dirty="0" err="1"/>
              <a:t>notatie</a:t>
            </a:r>
            <a:r>
              <a:rPr lang="en-GB" dirty="0"/>
              <a:t>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salpeterzuur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notatie</a:t>
            </a:r>
            <a:r>
              <a:rPr lang="en-GB" dirty="0"/>
              <a:t> </a:t>
            </a:r>
            <a:r>
              <a:rPr lang="en-GB" dirty="0" err="1"/>
              <a:t>geldt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</a:t>
            </a:r>
            <a:r>
              <a:rPr lang="en-GB" dirty="0" err="1"/>
              <a:t>notatie</a:t>
            </a:r>
            <a:r>
              <a:rPr lang="en-GB" dirty="0"/>
              <a:t> in </a:t>
            </a:r>
            <a:r>
              <a:rPr lang="en-GB" dirty="0" err="1"/>
              <a:t>losse</a:t>
            </a:r>
            <a:r>
              <a:rPr lang="en-GB" dirty="0"/>
              <a:t> </a:t>
            </a:r>
            <a:r>
              <a:rPr lang="en-GB" dirty="0" err="1"/>
              <a:t>deeltjes</a:t>
            </a:r>
            <a:r>
              <a:rPr lang="en-GB" dirty="0"/>
              <a:t> is, maar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ionladingen</a:t>
            </a:r>
            <a:r>
              <a:rPr lang="en-GB" dirty="0"/>
              <a:t> </a:t>
            </a:r>
            <a:r>
              <a:rPr lang="en-GB" dirty="0" err="1"/>
              <a:t>genoteerd</a:t>
            </a:r>
            <a:r>
              <a:rPr lang="en-GB" dirty="0"/>
              <a:t> </a:t>
            </a:r>
            <a:r>
              <a:rPr lang="en-GB" dirty="0" err="1"/>
              <a:t>hoeven</a:t>
            </a:r>
            <a:r>
              <a:rPr lang="en-GB" dirty="0"/>
              <a:t> </a:t>
            </a:r>
            <a:r>
              <a:rPr lang="en-GB" dirty="0" err="1"/>
              <a:t>worden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hebben</a:t>
            </a:r>
            <a:r>
              <a:rPr lang="en-GB" dirty="0"/>
              <a:t> ‘</a:t>
            </a:r>
            <a:r>
              <a:rPr lang="en-GB" dirty="0" err="1"/>
              <a:t>oplossing</a:t>
            </a:r>
            <a:r>
              <a:rPr lang="en-GB" dirty="0"/>
              <a:t>’ </a:t>
            </a:r>
            <a:r>
              <a:rPr lang="en-GB" dirty="0" err="1"/>
              <a:t>opgevat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molecuul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water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95" name="Google Shape;295;g215f9624703_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215f9624703_1_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pH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hoger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</a:t>
            </a:r>
            <a:r>
              <a:rPr lang="en-GB" dirty="0" err="1"/>
              <a:t>stijgt</a:t>
            </a:r>
            <a:r>
              <a:rPr lang="en-GB" dirty="0"/>
              <a:t> (</a:t>
            </a:r>
            <a:r>
              <a:rPr lang="en-GB" dirty="0" err="1"/>
              <a:t>voorkennis</a:t>
            </a:r>
            <a:r>
              <a:rPr lang="en-GB" dirty="0"/>
              <a:t> is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zwakke</a:t>
            </a:r>
            <a:r>
              <a:rPr lang="en-GB" dirty="0"/>
              <a:t> /</a:t>
            </a:r>
            <a:r>
              <a:rPr lang="en-GB" dirty="0" err="1"/>
              <a:t>sterke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!)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is het </a:t>
            </a:r>
            <a:r>
              <a:rPr lang="en-GB" dirty="0" err="1"/>
              <a:t>niet</a:t>
            </a:r>
            <a:r>
              <a:rPr lang="en-GB" dirty="0"/>
              <a:t>; OF ze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zoutoplossing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pH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pH=0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herkennen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herkennen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=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, maar </a:t>
            </a:r>
            <a:r>
              <a:rPr lang="en-GB" dirty="0" err="1"/>
              <a:t>hebben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gezien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staat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GOED: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&gt;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driewaardig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&lt; lager dan </a:t>
            </a:r>
            <a:r>
              <a:rPr lang="en-GB" dirty="0" err="1"/>
              <a:t>concentratie</a:t>
            </a:r>
            <a:r>
              <a:rPr lang="en-GB" dirty="0"/>
              <a:t> </a:t>
            </a:r>
            <a:r>
              <a:rPr lang="en-GB" dirty="0" err="1"/>
              <a:t>oplossing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ze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is, met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hele </a:t>
            </a:r>
            <a:r>
              <a:rPr lang="en-GB" dirty="0" err="1"/>
              <a:t>lage</a:t>
            </a:r>
            <a:r>
              <a:rPr lang="en-GB" dirty="0"/>
              <a:t> pH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18" name="Google Shape;318;g215f9624703_1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15f9624703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pH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hoger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</a:t>
            </a:r>
            <a:r>
              <a:rPr lang="en-GB" dirty="0" err="1"/>
              <a:t>stijgt</a:t>
            </a:r>
            <a:r>
              <a:rPr lang="en-GB" dirty="0"/>
              <a:t> (</a:t>
            </a:r>
            <a:r>
              <a:rPr lang="en-GB" dirty="0" err="1"/>
              <a:t>voorkennis</a:t>
            </a:r>
            <a:r>
              <a:rPr lang="en-GB" dirty="0"/>
              <a:t> is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zwakke</a:t>
            </a:r>
            <a:r>
              <a:rPr lang="en-GB" dirty="0"/>
              <a:t> /</a:t>
            </a:r>
            <a:r>
              <a:rPr lang="en-GB" dirty="0" err="1"/>
              <a:t>sterke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!)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GOED pH = 7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weet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water </a:t>
            </a:r>
            <a:r>
              <a:rPr lang="en-GB" dirty="0" err="1"/>
              <a:t>neutraal</a:t>
            </a:r>
            <a:r>
              <a:rPr lang="en-GB" dirty="0"/>
              <a:t> is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</a:t>
            </a:r>
            <a:r>
              <a:rPr lang="en-GB" dirty="0" err="1"/>
              <a:t>andere</a:t>
            </a:r>
            <a:r>
              <a:rPr lang="en-GB" dirty="0"/>
              <a:t> </a:t>
            </a:r>
            <a:r>
              <a:rPr lang="en-GB" dirty="0" err="1"/>
              <a:t>drie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pH lager </a:t>
            </a:r>
            <a:r>
              <a:rPr lang="en-GB" dirty="0" err="1"/>
              <a:t>hebben</a:t>
            </a:r>
            <a:r>
              <a:rPr lang="en-GB" dirty="0"/>
              <a:t> dan 7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= 0,1 M. Hoe </a:t>
            </a:r>
            <a:r>
              <a:rPr lang="en-GB" dirty="0" err="1"/>
              <a:t>meer</a:t>
            </a:r>
            <a:r>
              <a:rPr lang="en-GB" dirty="0"/>
              <a:t> H</a:t>
            </a:r>
            <a:r>
              <a:rPr lang="en-GB" baseline="30000" dirty="0"/>
              <a:t>+ </a:t>
            </a:r>
            <a:r>
              <a:rPr lang="en-GB" dirty="0"/>
              <a:t>= </a:t>
            </a:r>
            <a:r>
              <a:rPr lang="en-GB" dirty="0" err="1"/>
              <a:t>hoger</a:t>
            </a:r>
            <a:r>
              <a:rPr lang="en-GB" dirty="0"/>
              <a:t> pH?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: </a:t>
            </a:r>
            <a:r>
              <a:rPr lang="en-GB" dirty="0" err="1"/>
              <a:t>ioniseert</a:t>
            </a:r>
            <a:r>
              <a:rPr lang="en-GB" dirty="0"/>
              <a:t> </a:t>
            </a:r>
            <a:r>
              <a:rPr lang="en-GB" dirty="0" err="1"/>
              <a:t>volledig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&gt; 0,1 M.  Hoe </a:t>
            </a:r>
            <a:r>
              <a:rPr lang="en-GB" dirty="0" err="1"/>
              <a:t>meer</a:t>
            </a:r>
            <a:r>
              <a:rPr lang="en-GB" dirty="0"/>
              <a:t> H</a:t>
            </a:r>
            <a:r>
              <a:rPr lang="en-GB" baseline="30000" dirty="0"/>
              <a:t>+ </a:t>
            </a:r>
            <a:r>
              <a:rPr lang="en-GB" dirty="0"/>
              <a:t>= </a:t>
            </a:r>
            <a:r>
              <a:rPr lang="en-GB" dirty="0" err="1"/>
              <a:t>hoger</a:t>
            </a:r>
            <a:r>
              <a:rPr lang="en-GB" dirty="0"/>
              <a:t> pH?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driewaardig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&lt; 0,1M,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aangezien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.  Hoe </a:t>
            </a:r>
            <a:r>
              <a:rPr lang="en-GB" dirty="0" err="1"/>
              <a:t>meer</a:t>
            </a:r>
            <a:r>
              <a:rPr lang="en-GB" dirty="0"/>
              <a:t> H</a:t>
            </a:r>
            <a:r>
              <a:rPr lang="en-GB" baseline="30000" dirty="0"/>
              <a:t>+ </a:t>
            </a:r>
            <a:r>
              <a:rPr lang="en-GB" dirty="0"/>
              <a:t>= </a:t>
            </a:r>
            <a:r>
              <a:rPr lang="en-GB" dirty="0" err="1"/>
              <a:t>hoger</a:t>
            </a:r>
            <a:r>
              <a:rPr lang="en-GB" dirty="0"/>
              <a:t> pH?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41" name="Google Shape;341;g215f9624703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2865ce6600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pH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hoger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[H</a:t>
            </a:r>
            <a:r>
              <a:rPr lang="en-GB" baseline="30000" dirty="0"/>
              <a:t>+</a:t>
            </a:r>
            <a:r>
              <a:rPr lang="en-GB" dirty="0"/>
              <a:t>] </a:t>
            </a:r>
            <a:r>
              <a:rPr lang="en-GB" dirty="0" err="1"/>
              <a:t>stijgt</a:t>
            </a:r>
            <a:r>
              <a:rPr lang="en-GB" dirty="0"/>
              <a:t> (</a:t>
            </a:r>
            <a:r>
              <a:rPr lang="en-GB" dirty="0" err="1"/>
              <a:t>voorkennis</a:t>
            </a:r>
            <a:r>
              <a:rPr lang="en-GB" dirty="0"/>
              <a:t> is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neutrale</a:t>
            </a:r>
            <a:r>
              <a:rPr lang="en-GB" dirty="0"/>
              <a:t> /</a:t>
            </a:r>
            <a:r>
              <a:rPr lang="en-GB" dirty="0" err="1"/>
              <a:t>sterke</a:t>
            </a:r>
            <a:r>
              <a:rPr lang="en-GB" dirty="0"/>
              <a:t> </a:t>
            </a:r>
            <a:r>
              <a:rPr lang="en-GB" dirty="0" err="1"/>
              <a:t>zuren</a:t>
            </a:r>
            <a:r>
              <a:rPr lang="en-GB" dirty="0"/>
              <a:t>/</a:t>
            </a:r>
            <a:r>
              <a:rPr lang="en-GB" dirty="0" err="1"/>
              <a:t>zwakke</a:t>
            </a:r>
            <a:r>
              <a:rPr lang="en-GB" dirty="0"/>
              <a:t>/base!)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zoutoplossingen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hoge</a:t>
            </a:r>
            <a:r>
              <a:rPr lang="en-GB" dirty="0"/>
              <a:t> pH </a:t>
            </a:r>
            <a:r>
              <a:rPr lang="en-GB" dirty="0" err="1"/>
              <a:t>hebben</a:t>
            </a:r>
            <a:r>
              <a:rPr lang="en-GB" dirty="0"/>
              <a:t> </a:t>
            </a:r>
            <a:r>
              <a:rPr lang="en-GB" dirty="0" err="1"/>
              <a:t>omdat</a:t>
            </a:r>
            <a:r>
              <a:rPr lang="en-GB" dirty="0"/>
              <a:t> er </a:t>
            </a:r>
            <a:r>
              <a:rPr lang="en-GB" dirty="0" err="1"/>
              <a:t>geen</a:t>
            </a:r>
            <a:r>
              <a:rPr lang="en-GB" dirty="0"/>
              <a:t> H</a:t>
            </a:r>
            <a:r>
              <a:rPr lang="en-GB" baseline="30000" dirty="0"/>
              <a:t>+</a:t>
            </a:r>
            <a:r>
              <a:rPr lang="en-GB" dirty="0"/>
              <a:t> is pH = 7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/>
              <a:t>GOED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F- </a:t>
            </a:r>
            <a:r>
              <a:rPr lang="en-GB" dirty="0" err="1"/>
              <a:t>afgesplitst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basisch</a:t>
            </a:r>
            <a:r>
              <a:rPr lang="en-GB" dirty="0"/>
              <a:t> </a:t>
            </a:r>
            <a:r>
              <a:rPr lang="en-GB" dirty="0" err="1"/>
              <a:t>reageert</a:t>
            </a:r>
            <a:r>
              <a:rPr lang="en-GB" dirty="0"/>
              <a:t> in water pH&gt;7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tweewaardig</a:t>
            </a:r>
            <a:r>
              <a:rPr lang="en-GB" dirty="0"/>
              <a:t> </a:t>
            </a:r>
            <a:r>
              <a:rPr lang="en-GB" dirty="0" err="1"/>
              <a:t>sterk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pH &lt;7. Hoe </a:t>
            </a:r>
            <a:r>
              <a:rPr lang="en-GB" dirty="0" err="1"/>
              <a:t>meer</a:t>
            </a:r>
            <a:r>
              <a:rPr lang="en-GB" dirty="0"/>
              <a:t> H</a:t>
            </a:r>
            <a:r>
              <a:rPr lang="en-GB" baseline="30000" dirty="0"/>
              <a:t>+ </a:t>
            </a:r>
            <a:r>
              <a:rPr lang="en-GB" dirty="0"/>
              <a:t>= </a:t>
            </a:r>
            <a:r>
              <a:rPr lang="en-GB" dirty="0" err="1"/>
              <a:t>hoger</a:t>
            </a:r>
            <a:r>
              <a:rPr lang="en-GB" dirty="0"/>
              <a:t> pH?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herkent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driewaardig</a:t>
            </a:r>
            <a:r>
              <a:rPr lang="en-GB" dirty="0"/>
              <a:t> </a:t>
            </a:r>
            <a:r>
              <a:rPr lang="en-GB" dirty="0" err="1"/>
              <a:t>zwak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pH &lt; 7. Hoe </a:t>
            </a:r>
            <a:r>
              <a:rPr lang="en-GB" dirty="0" err="1"/>
              <a:t>meer</a:t>
            </a:r>
            <a:r>
              <a:rPr lang="en-GB" dirty="0"/>
              <a:t> H</a:t>
            </a:r>
            <a:r>
              <a:rPr lang="en-GB" baseline="30000" dirty="0"/>
              <a:t>+ </a:t>
            </a:r>
            <a:r>
              <a:rPr lang="en-GB" dirty="0"/>
              <a:t>= </a:t>
            </a:r>
            <a:r>
              <a:rPr lang="en-GB" dirty="0" err="1"/>
              <a:t>hoger</a:t>
            </a:r>
            <a:r>
              <a:rPr lang="en-GB" dirty="0"/>
              <a:t> pH?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64" name="Google Shape;364;g2865ce660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252a6e14725_3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evenwichtsbeschouwing</a:t>
            </a:r>
            <a:r>
              <a:rPr lang="en-GB" dirty="0"/>
              <a:t> </a:t>
            </a:r>
            <a:r>
              <a:rPr lang="en-GB" dirty="0" err="1"/>
              <a:t>uitgaan</a:t>
            </a:r>
            <a:r>
              <a:rPr lang="en-GB" dirty="0"/>
              <a:t> van </a:t>
            </a:r>
            <a:r>
              <a:rPr lang="en-GB" dirty="0" err="1"/>
              <a:t>reactievergelijking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</a:t>
            </a:r>
            <a:r>
              <a:rPr lang="en-GB" dirty="0" err="1"/>
              <a:t>houden</a:t>
            </a:r>
            <a:r>
              <a:rPr lang="en-GB" dirty="0"/>
              <a:t> met </a:t>
            </a:r>
            <a:r>
              <a:rPr lang="en-GB" dirty="0" err="1"/>
              <a:t>omgeving</a:t>
            </a:r>
            <a:r>
              <a:rPr lang="en-GB" dirty="0"/>
              <a:t> / milieu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/>
              <a:t>GOED (</a:t>
            </a:r>
            <a:r>
              <a:rPr lang="en-GB" dirty="0" err="1"/>
              <a:t>evenwicht</a:t>
            </a:r>
            <a:r>
              <a:rPr lang="en-GB" dirty="0"/>
              <a:t> </a:t>
            </a:r>
            <a:r>
              <a:rPr lang="en-GB" dirty="0" err="1"/>
              <a:t>verschuift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links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lage</a:t>
            </a:r>
            <a:r>
              <a:rPr lang="en-GB" dirty="0"/>
              <a:t> pH, want </a:t>
            </a:r>
            <a:r>
              <a:rPr lang="en-GB" dirty="0" err="1"/>
              <a:t>als</a:t>
            </a:r>
            <a:r>
              <a:rPr lang="en-GB" dirty="0"/>
              <a:t> de </a:t>
            </a:r>
            <a:r>
              <a:rPr lang="en-GB" dirty="0" err="1"/>
              <a:t>hoeveelheid</a:t>
            </a:r>
            <a:r>
              <a:rPr lang="en-GB" dirty="0"/>
              <a:t> 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groot</a:t>
            </a:r>
            <a:r>
              <a:rPr lang="en-GB" dirty="0"/>
              <a:t> is (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lage</a:t>
            </a:r>
            <a:r>
              <a:rPr lang="en-GB" dirty="0"/>
              <a:t> pH) dan </a:t>
            </a:r>
            <a:r>
              <a:rPr lang="en-GB" dirty="0" err="1"/>
              <a:t>wordt</a:t>
            </a:r>
            <a:r>
              <a:rPr lang="en-GB" dirty="0"/>
              <a:t> de </a:t>
            </a:r>
            <a:r>
              <a:rPr lang="en-GB" dirty="0" err="1"/>
              <a:t>reactie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links </a:t>
            </a:r>
            <a:r>
              <a:rPr lang="en-GB" dirty="0" err="1"/>
              <a:t>gestimuleerd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veel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X</a:t>
            </a:r>
            <a:r>
              <a:rPr lang="en-GB" baseline="30000" dirty="0"/>
              <a:t>2-</a:t>
            </a:r>
            <a:r>
              <a:rPr lang="en-GB" dirty="0"/>
              <a:t> </a:t>
            </a:r>
            <a:r>
              <a:rPr lang="en-GB" dirty="0" err="1"/>
              <a:t>moet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(</a:t>
            </a:r>
            <a:r>
              <a:rPr lang="en-GB" dirty="0" err="1"/>
              <a:t>geweest</a:t>
            </a:r>
            <a:r>
              <a:rPr lang="en-GB" dirty="0"/>
              <a:t>) </a:t>
            </a:r>
            <a:r>
              <a:rPr lang="en-GB" dirty="0" err="1"/>
              <a:t>zodat</a:t>
            </a:r>
            <a:r>
              <a:rPr lang="en-GB" dirty="0"/>
              <a:t> er </a:t>
            </a:r>
            <a:r>
              <a:rPr lang="en-GB" dirty="0" err="1"/>
              <a:t>veel</a:t>
            </a:r>
            <a:r>
              <a:rPr lang="en-GB" dirty="0"/>
              <a:t>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ontstaan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 </a:t>
            </a:r>
            <a:r>
              <a:rPr lang="en-GB" b="0" dirty="0" err="1"/>
              <a:t>l</a:t>
            </a:r>
            <a:r>
              <a:rPr lang="en-GB" dirty="0" err="1"/>
              <a:t>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er </a:t>
            </a:r>
            <a:r>
              <a:rPr lang="en-GB" dirty="0" err="1"/>
              <a:t>veel</a:t>
            </a:r>
            <a:r>
              <a:rPr lang="en-GB" dirty="0"/>
              <a:t>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is, er </a:t>
            </a:r>
            <a:r>
              <a:rPr lang="en-GB" dirty="0" err="1"/>
              <a:t>ook</a:t>
            </a:r>
            <a:r>
              <a:rPr lang="en-GB" dirty="0"/>
              <a:t> </a:t>
            </a:r>
            <a:r>
              <a:rPr lang="en-GB" dirty="0" err="1"/>
              <a:t>veel</a:t>
            </a:r>
            <a:r>
              <a:rPr lang="en-GB" dirty="0"/>
              <a:t> HX</a:t>
            </a:r>
            <a:r>
              <a:rPr lang="en-GB" baseline="30000" dirty="0"/>
              <a:t>3-</a:t>
            </a:r>
            <a:r>
              <a:rPr lang="en-GB" dirty="0"/>
              <a:t> </a:t>
            </a:r>
            <a:r>
              <a:rPr lang="en-GB" dirty="0" err="1"/>
              <a:t>moet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het </a:t>
            </a:r>
            <a:r>
              <a:rPr lang="en-GB" dirty="0" err="1"/>
              <a:t>evenwicht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rechts</a:t>
            </a:r>
            <a:r>
              <a:rPr lang="en-GB" dirty="0"/>
              <a:t> </a:t>
            </a:r>
            <a:r>
              <a:rPr lang="en-GB" dirty="0" err="1"/>
              <a:t>ligt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HX</a:t>
            </a:r>
            <a:r>
              <a:rPr lang="en-GB" baseline="30000" dirty="0"/>
              <a:t>3-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 H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opneemt</a:t>
            </a:r>
            <a:r>
              <a:rPr lang="en-GB" dirty="0"/>
              <a:t> er </a:t>
            </a:r>
            <a:r>
              <a:rPr lang="en-GB" dirty="0" err="1"/>
              <a:t>juist</a:t>
            </a:r>
            <a:r>
              <a:rPr lang="en-GB" dirty="0"/>
              <a:t> </a:t>
            </a:r>
            <a:r>
              <a:rPr lang="en-GB" dirty="0" err="1"/>
              <a:t>meer</a:t>
            </a:r>
            <a:r>
              <a:rPr lang="en-GB" dirty="0"/>
              <a:t>  HX</a:t>
            </a:r>
            <a:r>
              <a:rPr lang="en-GB" baseline="30000" dirty="0"/>
              <a:t>3-</a:t>
            </a:r>
            <a:r>
              <a:rPr lang="en-GB" dirty="0"/>
              <a:t>  </a:t>
            </a:r>
            <a:r>
              <a:rPr lang="en-GB" dirty="0" err="1"/>
              <a:t>uit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X</a:t>
            </a:r>
            <a:r>
              <a:rPr lang="en-GB" baseline="30000" dirty="0"/>
              <a:t>2-  </a:t>
            </a:r>
            <a:r>
              <a:rPr lang="en-GB" dirty="0" err="1"/>
              <a:t>ontstaat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87" name="Google Shape;387;g252a6e14725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252a6e14725_3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evenwichtsbeschouwing</a:t>
            </a:r>
            <a:r>
              <a:rPr lang="en-GB" dirty="0"/>
              <a:t> </a:t>
            </a:r>
            <a:r>
              <a:rPr lang="en-GB" dirty="0" err="1"/>
              <a:t>uitgaan</a:t>
            </a:r>
            <a:r>
              <a:rPr lang="en-GB" dirty="0"/>
              <a:t> van </a:t>
            </a:r>
            <a:r>
              <a:rPr lang="en-GB" dirty="0" err="1"/>
              <a:t>reactievergelijking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</a:t>
            </a:r>
            <a:r>
              <a:rPr lang="en-GB" dirty="0" err="1"/>
              <a:t>houden</a:t>
            </a:r>
            <a:r>
              <a:rPr lang="en-GB" dirty="0"/>
              <a:t> met </a:t>
            </a:r>
            <a:r>
              <a:rPr lang="en-GB" dirty="0" err="1"/>
              <a:t>omgeving</a:t>
            </a:r>
            <a:r>
              <a:rPr lang="en-GB" dirty="0"/>
              <a:t> / milieu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er H</a:t>
            </a:r>
            <a:r>
              <a:rPr lang="en-GB" baseline="-25000" dirty="0"/>
              <a:t>2</a:t>
            </a:r>
            <a:r>
              <a:rPr lang="en-GB" dirty="0"/>
              <a:t>O </a:t>
            </a:r>
            <a:r>
              <a:rPr lang="en-GB" dirty="0" err="1"/>
              <a:t>ontstaat</a:t>
            </a:r>
            <a:r>
              <a:rPr lang="en-GB" dirty="0"/>
              <a:t> er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ook</a:t>
            </a:r>
            <a:r>
              <a:rPr lang="en-GB" dirty="0"/>
              <a:t>  H</a:t>
            </a:r>
            <a:r>
              <a:rPr lang="en-GB" baseline="-25000" dirty="0"/>
              <a:t>2</a:t>
            </a:r>
            <a:r>
              <a:rPr lang="en-GB" dirty="0"/>
              <a:t>X</a:t>
            </a:r>
            <a:r>
              <a:rPr lang="en-GB" baseline="30000" dirty="0"/>
              <a:t>2-</a:t>
            </a:r>
            <a:r>
              <a:rPr lang="en-GB" dirty="0"/>
              <a:t> </a:t>
            </a:r>
            <a:r>
              <a:rPr lang="en-GB" dirty="0" err="1"/>
              <a:t>ontstaan</a:t>
            </a:r>
            <a:r>
              <a:rPr lang="en-GB" dirty="0"/>
              <a:t> </a:t>
            </a:r>
            <a:r>
              <a:rPr lang="en-GB" dirty="0" err="1"/>
              <a:t>moet</a:t>
            </a:r>
            <a:r>
              <a:rPr lang="en-GB" dirty="0"/>
              <a:t> </a:t>
            </a:r>
            <a:r>
              <a:rPr lang="en-GB" dirty="0" err="1"/>
              <a:t>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 H</a:t>
            </a:r>
            <a:r>
              <a:rPr lang="en-GB" baseline="-25000" dirty="0"/>
              <a:t>2</a:t>
            </a:r>
            <a:r>
              <a:rPr lang="en-GB" dirty="0"/>
              <a:t>X</a:t>
            </a:r>
            <a:r>
              <a:rPr lang="en-GB" baseline="30000" dirty="0"/>
              <a:t>2-</a:t>
            </a:r>
            <a:r>
              <a:rPr lang="en-GB" dirty="0"/>
              <a:t>  H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afstaat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zou</a:t>
            </a:r>
            <a:r>
              <a:rPr lang="en-GB" dirty="0"/>
              <a:t> </a:t>
            </a:r>
            <a:r>
              <a:rPr lang="en-GB" dirty="0" err="1"/>
              <a:t>juist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lagere</a:t>
            </a:r>
            <a:r>
              <a:rPr lang="en-GB" dirty="0"/>
              <a:t> pH </a:t>
            </a:r>
            <a:r>
              <a:rPr lang="en-GB" dirty="0" err="1"/>
              <a:t>moeten</a:t>
            </a:r>
            <a:r>
              <a:rPr lang="en-GB" dirty="0"/>
              <a:t> </a:t>
            </a:r>
            <a:r>
              <a:rPr lang="en-GB" dirty="0" err="1"/>
              <a:t>zorgen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GOED,  </a:t>
            </a:r>
            <a:r>
              <a:rPr lang="en-GB" dirty="0" err="1"/>
              <a:t>als</a:t>
            </a:r>
            <a:r>
              <a:rPr lang="en-GB" dirty="0"/>
              <a:t> er </a:t>
            </a:r>
            <a:r>
              <a:rPr lang="en-GB" dirty="0" err="1"/>
              <a:t>veel</a:t>
            </a:r>
            <a:r>
              <a:rPr lang="en-GB" dirty="0"/>
              <a:t> OH</a:t>
            </a:r>
            <a:r>
              <a:rPr lang="en-GB" baseline="30000" dirty="0"/>
              <a:t>-</a:t>
            </a:r>
            <a:r>
              <a:rPr lang="en-GB" dirty="0"/>
              <a:t> is, is al het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omgezet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O, er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weggenomen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het </a:t>
            </a:r>
            <a:r>
              <a:rPr lang="en-GB" dirty="0" err="1"/>
              <a:t>evenwicht</a:t>
            </a:r>
            <a:r>
              <a:rPr lang="en-GB" dirty="0"/>
              <a:t> </a:t>
            </a:r>
            <a:r>
              <a:rPr lang="en-GB" dirty="0" err="1"/>
              <a:t>verschuift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</a:t>
            </a:r>
            <a:r>
              <a:rPr lang="en-GB" dirty="0" err="1"/>
              <a:t>rechts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er is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meer</a:t>
            </a:r>
            <a:r>
              <a:rPr lang="en-GB" dirty="0"/>
              <a:t> HX</a:t>
            </a:r>
            <a:r>
              <a:rPr lang="en-GB" baseline="30000" dirty="0"/>
              <a:t>3-</a:t>
            </a:r>
            <a:r>
              <a:rPr lang="en-GB" dirty="0"/>
              <a:t> . (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hoge</a:t>
            </a:r>
            <a:r>
              <a:rPr lang="en-GB" dirty="0"/>
              <a:t> pH </a:t>
            </a:r>
            <a:r>
              <a:rPr lang="en-GB" dirty="0" err="1"/>
              <a:t>wordt</a:t>
            </a:r>
            <a:r>
              <a:rPr lang="en-GB" dirty="0"/>
              <a:t> het </a:t>
            </a:r>
            <a:r>
              <a:rPr lang="en-GB" dirty="0" err="1"/>
              <a:t>zuur</a:t>
            </a:r>
            <a:r>
              <a:rPr lang="en-GB" dirty="0"/>
              <a:t> </a:t>
            </a:r>
            <a:r>
              <a:rPr lang="en-GB" dirty="0" err="1"/>
              <a:t>gedeprotoneerd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ontstaat</a:t>
            </a:r>
            <a:r>
              <a:rPr lang="en-GB" dirty="0"/>
              <a:t> </a:t>
            </a:r>
            <a:r>
              <a:rPr lang="en-GB" dirty="0" err="1"/>
              <a:t>juist</a:t>
            </a:r>
            <a:r>
              <a:rPr lang="en-GB" dirty="0"/>
              <a:t> de base)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HX</a:t>
            </a:r>
            <a:r>
              <a:rPr lang="en-GB" baseline="30000" dirty="0"/>
              <a:t>3-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 H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opneemt</a:t>
            </a:r>
            <a:r>
              <a:rPr lang="en-GB" dirty="0"/>
              <a:t> er </a:t>
            </a:r>
            <a:r>
              <a:rPr lang="en-GB" dirty="0" err="1"/>
              <a:t>juist</a:t>
            </a:r>
            <a:r>
              <a:rPr lang="en-GB" dirty="0"/>
              <a:t> </a:t>
            </a:r>
            <a:r>
              <a:rPr lang="en-GB" dirty="0" err="1"/>
              <a:t>meer</a:t>
            </a:r>
            <a:r>
              <a:rPr lang="en-GB" dirty="0"/>
              <a:t>  HX</a:t>
            </a:r>
            <a:r>
              <a:rPr lang="en-GB" baseline="30000" dirty="0"/>
              <a:t>3-</a:t>
            </a:r>
            <a:r>
              <a:rPr lang="en-GB" dirty="0"/>
              <a:t>  </a:t>
            </a:r>
            <a:r>
              <a:rPr lang="en-GB" dirty="0" err="1"/>
              <a:t>uit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X</a:t>
            </a:r>
            <a:r>
              <a:rPr lang="en-GB" baseline="30000" dirty="0"/>
              <a:t>2-  </a:t>
            </a:r>
            <a:r>
              <a:rPr lang="en-GB" dirty="0" err="1"/>
              <a:t>ontstaat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411" name="Google Shape;411;g252a6e14725_3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dict - Explain -">
  <p:cSld name="Predict - Explain -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15f9624703_1_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g215f9624703_1_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g215f9624703_1_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215f9624703_1_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89" name="Google Shape;89;g215f9624703_1_22"/>
          <p:cNvSpPr txBox="1"/>
          <p:nvPr/>
        </p:nvSpPr>
        <p:spPr>
          <a:xfrm>
            <a:off x="457198" y="109587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Predict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215f9624703_1_22"/>
          <p:cNvSpPr txBox="1">
            <a:spLocks noGrp="1"/>
          </p:cNvSpPr>
          <p:nvPr>
            <p:ph type="body" idx="1"/>
          </p:nvPr>
        </p:nvSpPr>
        <p:spPr>
          <a:xfrm>
            <a:off x="457197" y="1546523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g215f9624703_1_22"/>
          <p:cNvSpPr txBox="1">
            <a:spLocks noGrp="1"/>
          </p:cNvSpPr>
          <p:nvPr>
            <p:ph type="body" idx="2"/>
          </p:nvPr>
        </p:nvSpPr>
        <p:spPr>
          <a:xfrm>
            <a:off x="457198" y="3274760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g215f9624703_1_22"/>
          <p:cNvSpPr>
            <a:spLocks noGrp="1"/>
          </p:cNvSpPr>
          <p:nvPr>
            <p:ph type="pic" idx="3"/>
          </p:nvPr>
        </p:nvSpPr>
        <p:spPr>
          <a:xfrm>
            <a:off x="4794250" y="931491"/>
            <a:ext cx="3879900" cy="45207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erve - Explain">
  <p:cSld name="Observe - Explai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5f9624703_1_31"/>
          <p:cNvSpPr txBox="1"/>
          <p:nvPr/>
        </p:nvSpPr>
        <p:spPr>
          <a:xfrm>
            <a:off x="457199" y="204970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Observe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215f9624703_1_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15f9624703_1_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215f9624703_1_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g215f9624703_1_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99" name="Google Shape;99;g215f9624703_1_31"/>
          <p:cNvSpPr txBox="1">
            <a:spLocks noGrp="1"/>
          </p:cNvSpPr>
          <p:nvPr>
            <p:ph type="body" idx="1"/>
          </p:nvPr>
        </p:nvSpPr>
        <p:spPr>
          <a:xfrm>
            <a:off x="475395" y="2477316"/>
            <a:ext cx="5562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g215f9624703_1_31"/>
          <p:cNvSpPr txBox="1">
            <a:spLocks noGrp="1"/>
          </p:cNvSpPr>
          <p:nvPr>
            <p:ph type="body" idx="2"/>
          </p:nvPr>
        </p:nvSpPr>
        <p:spPr>
          <a:xfrm>
            <a:off x="457199" y="4224843"/>
            <a:ext cx="82170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g215f9624703_1_31"/>
          <p:cNvSpPr>
            <a:spLocks noGrp="1"/>
          </p:cNvSpPr>
          <p:nvPr>
            <p:ph type="pic" idx="3"/>
          </p:nvPr>
        </p:nvSpPr>
        <p:spPr>
          <a:xfrm>
            <a:off x="6400800" y="931491"/>
            <a:ext cx="2273400" cy="270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g215f9624703_1_31"/>
          <p:cNvSpPr txBox="1">
            <a:spLocks noGrp="1"/>
          </p:cNvSpPr>
          <p:nvPr>
            <p:ph type="body" idx="4"/>
          </p:nvPr>
        </p:nvSpPr>
        <p:spPr>
          <a:xfrm>
            <a:off x="457199" y="925794"/>
            <a:ext cx="5562600" cy="800400"/>
          </a:xfrm>
          <a:prstGeom prst="rect">
            <a:avLst/>
          </a:prstGeom>
          <a:solidFill>
            <a:srgbClr val="FAFAEA"/>
          </a:solidFill>
          <a:ln w="9525" cap="flat" cmpd="sng">
            <a:solidFill>
              <a:srgbClr val="3B2F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1"/>
            </a:lvl1pPr>
            <a:lvl2pPr marL="914400" lvl="1" indent="-34290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2385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4pPr>
            <a:lvl5pPr marL="2286000" lvl="4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choice    4 answer">
  <p:cSld name="Multiple choice    4 answ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15f9624703_1_4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g215f9624703_1_4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215f9624703_1_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g215f9624703_1_4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graphicFrame>
        <p:nvGraphicFramePr>
          <p:cNvPr id="108" name="Google Shape;108;g215f9624703_1_41"/>
          <p:cNvGraphicFramePr/>
          <p:nvPr/>
        </p:nvGraphicFramePr>
        <p:xfrm>
          <a:off x="457207" y="340776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{8A453653-8168-4082-9451-3B539583D42A}</a:tableStyleId>
              </a:tblPr>
              <a:tblGrid>
                <a:gridCol w="105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9" name="Google Shape;109;g215f9624703_1_41"/>
          <p:cNvSpPr txBox="1">
            <a:spLocks noGrp="1"/>
          </p:cNvSpPr>
          <p:nvPr>
            <p:ph type="body" idx="1"/>
          </p:nvPr>
        </p:nvSpPr>
        <p:spPr>
          <a:xfrm>
            <a:off x="457200" y="863126"/>
            <a:ext cx="8285100" cy="24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g215f9624703_1_41"/>
          <p:cNvSpPr txBox="1">
            <a:spLocks noGrp="1"/>
          </p:cNvSpPr>
          <p:nvPr>
            <p:ph type="body" idx="2"/>
          </p:nvPr>
        </p:nvSpPr>
        <p:spPr>
          <a:xfrm>
            <a:off x="1523992" y="3415646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g215f9624703_1_41"/>
          <p:cNvSpPr txBox="1">
            <a:spLocks noGrp="1"/>
          </p:cNvSpPr>
          <p:nvPr>
            <p:ph type="body" idx="3"/>
          </p:nvPr>
        </p:nvSpPr>
        <p:spPr>
          <a:xfrm>
            <a:off x="1523977" y="406370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g215f9624703_1_41"/>
          <p:cNvSpPr txBox="1">
            <a:spLocks noGrp="1"/>
          </p:cNvSpPr>
          <p:nvPr>
            <p:ph type="body" idx="4"/>
          </p:nvPr>
        </p:nvSpPr>
        <p:spPr>
          <a:xfrm>
            <a:off x="1523977" y="471754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g215f9624703_1_41"/>
          <p:cNvSpPr txBox="1">
            <a:spLocks noGrp="1"/>
          </p:cNvSpPr>
          <p:nvPr>
            <p:ph type="body" idx="5"/>
          </p:nvPr>
        </p:nvSpPr>
        <p:spPr>
          <a:xfrm>
            <a:off x="1523977" y="5379294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aphicFrame>
        <p:nvGraphicFramePr>
          <p:cNvPr id="114" name="Google Shape;114;g215f9624703_1_41"/>
          <p:cNvGraphicFramePr/>
          <p:nvPr/>
        </p:nvGraphicFramePr>
        <p:xfrm>
          <a:off x="457200" y="34013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{8A453653-8168-4082-9451-3B539583D42A}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Google Shape;115;g215f9624703_1_41"/>
          <p:cNvGraphicFramePr/>
          <p:nvPr/>
        </p:nvGraphicFramePr>
        <p:xfrm>
          <a:off x="457200" y="40600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{8A453653-8168-4082-9451-3B539583D42A}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6" name="Google Shape;116;g215f9624703_1_41"/>
          <p:cNvGraphicFramePr/>
          <p:nvPr/>
        </p:nvGraphicFramePr>
        <p:xfrm>
          <a:off x="457199" y="47261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{8A453653-8168-4082-9451-3B539583D42A}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7" name="Google Shape;117;g215f9624703_1_41"/>
          <p:cNvGraphicFramePr/>
          <p:nvPr/>
        </p:nvGraphicFramePr>
        <p:xfrm>
          <a:off x="457199" y="53826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{8A453653-8168-4082-9451-3B539583D42A}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agnostischevragen.nl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47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Diagnostische vragen scheikunde</a:t>
            </a:r>
            <a:br>
              <a:rPr lang="en-GB" sz="5400" b="1">
                <a:solidFill>
                  <a:schemeClr val="accent1"/>
                </a:solidFill>
              </a:rPr>
            </a:br>
            <a:r>
              <a:rPr lang="en-GB" sz="5400" b="1">
                <a:solidFill>
                  <a:schemeClr val="accent1"/>
                </a:solidFill>
              </a:rPr>
              <a:t>Zuren en basen VWO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5" name="Google Shape;125;p1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23"/>
          <p:cNvSpPr txBox="1"/>
          <p:nvPr/>
        </p:nvSpPr>
        <p:spPr>
          <a:xfrm>
            <a:off x="5685183" y="6407433"/>
            <a:ext cx="345881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/>
          </a:p>
        </p:txBody>
      </p:sp>
      <p:sp>
        <p:nvSpPr>
          <p:cNvPr id="456" name="Google Shape;456;p2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457" name="Google Shape;457;p23"/>
          <p:cNvSpPr txBox="1"/>
          <p:nvPr/>
        </p:nvSpPr>
        <p:spPr>
          <a:xfrm>
            <a:off x="628650" y="572530"/>
            <a:ext cx="7886700" cy="336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diagnostische vragen werkgroep van de NVON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diagnostischevragen@nvon.nl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458" name="Google Shape;458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4281356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2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460" name="Google Shape;460;p23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sp>
        <p:nvSpPr>
          <p:cNvPr id="461" name="Google Shape;461;p23">
            <a:hlinkClick r:id="rId6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15f9624703_1_5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52" name="Google Shape;252;g215f9624703_1_5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53" name="Google Shape;253;g215f9624703_1_5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4" name="Google Shape;254;g215f9624703_1_5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5" name="Google Shape;255;g215f9624703_1_5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56" name="Google Shape;256;g215f9624703_1_5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7" name="Google Shape;257;g215f9624703_1_5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g215f9624703_1_5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59" name="Google Shape;259;g215f9624703_1_5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0" name="Google Shape;260;g215f9624703_1_5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1" name="Google Shape;261;g215f9624703_1_56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62" name="Google Shape;262;g215f9624703_1_5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3" name="Google Shape;263;g215f9624703_1_5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4" name="Google Shape;264;g215f9624703_1_56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HCOO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15f9624703_1_56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(aq) + CO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215f9624703_1_56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215f9624703_1_56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H(aq) + 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215f9624703_1_56"/>
          <p:cNvSpPr txBox="1">
            <a:spLocks noGrp="1"/>
          </p:cNvSpPr>
          <p:nvPr>
            <p:ph type="title"/>
          </p:nvPr>
        </p:nvSpPr>
        <p:spPr>
          <a:xfrm>
            <a:off x="729425" y="224790"/>
            <a:ext cx="8109900" cy="12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1. Wat is de </a:t>
            </a:r>
            <a:r>
              <a:rPr lang="en-GB" sz="3600" dirty="0" err="1"/>
              <a:t>notatie</a:t>
            </a:r>
            <a:r>
              <a:rPr lang="en-GB" sz="3600" dirty="0"/>
              <a:t> van </a:t>
            </a:r>
            <a:r>
              <a:rPr lang="en-GB" sz="3600" dirty="0" err="1"/>
              <a:t>een</a:t>
            </a:r>
            <a:r>
              <a:rPr lang="en-GB" sz="3600" dirty="0"/>
              <a:t> </a:t>
            </a:r>
            <a:r>
              <a:rPr lang="en-GB" sz="3600" dirty="0" err="1"/>
              <a:t>oplossing</a:t>
            </a:r>
            <a:r>
              <a:rPr lang="en-GB" sz="3600" dirty="0"/>
              <a:t> van HCOOH?</a:t>
            </a:r>
            <a:br>
              <a:rPr lang="en-GB" dirty="0"/>
            </a:br>
            <a:endParaRPr dirty="0"/>
          </a:p>
        </p:txBody>
      </p:sp>
      <p:sp>
        <p:nvSpPr>
          <p:cNvPr id="269" name="Google Shape;269;g215f9624703_1_56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15f9624703_2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75" name="Google Shape;275;g215f9624703_2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76" name="Google Shape;276;g215f9624703_2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7" name="Google Shape;277;g215f9624703_2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8" name="Google Shape;278;g215f9624703_2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79" name="Google Shape;279;g215f9624703_2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0" name="Google Shape;280;g215f9624703_2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1" name="Google Shape;281;g215f9624703_2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82" name="Google Shape;282;g215f9624703_2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3" name="Google Shape;283;g215f9624703_2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4" name="Google Shape;284;g215f9624703_2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85" name="Google Shape;285;g215f9624703_2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6" name="Google Shape;286;g215f9624703_2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7" name="Google Shape;287;g215f9624703_2_0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g215f9624703_2_0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g215f9624703_2_0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215f9624703_2_0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COOH(aq)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g215f9624703_2_0"/>
          <p:cNvSpPr txBox="1">
            <a:spLocks noGrp="1"/>
          </p:cNvSpPr>
          <p:nvPr>
            <p:ph type="title"/>
          </p:nvPr>
        </p:nvSpPr>
        <p:spPr>
          <a:xfrm>
            <a:off x="729425" y="396247"/>
            <a:ext cx="81099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9089"/>
              <a:buFont typeface="Calibri"/>
              <a:buNone/>
            </a:pPr>
            <a:r>
              <a:rPr lang="en-GB"/>
              <a:t>2. Wat is de notatie van een oplossing van CH</a:t>
            </a:r>
            <a:r>
              <a:rPr lang="en-GB" baseline="-25000"/>
              <a:t>3</a:t>
            </a:r>
            <a:r>
              <a:rPr lang="en-GB"/>
              <a:t>COOH?</a:t>
            </a:r>
            <a:br>
              <a:rPr lang="en-GB"/>
            </a:br>
            <a:endParaRPr/>
          </a:p>
        </p:txBody>
      </p:sp>
      <p:sp>
        <p:nvSpPr>
          <p:cNvPr id="292" name="Google Shape;292;g215f9624703_2_0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15f9624703_2_22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98" name="Google Shape;298;g215f9624703_2_22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99" name="Google Shape;299;g215f9624703_2_22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0" name="Google Shape;300;g215f9624703_2_22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1" name="Google Shape;301;g215f9624703_2_22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02" name="Google Shape;302;g215f9624703_2_22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3" name="Google Shape;303;g215f9624703_2_22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" name="Google Shape;304;g215f9624703_2_22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05" name="Google Shape;305;g215f9624703_2_22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6" name="Google Shape;306;g215f9624703_2_22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" name="Google Shape;307;g215f9624703_2_22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08" name="Google Shape;308;g215f9624703_2_22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9" name="Google Shape;309;g215f9624703_2_22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0" name="Google Shape;310;g215f9624703_2_22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215f9624703_2_22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g215f9624703_2_22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H(aq) + 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g215f9624703_2_22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HNO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(aq) +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O(l)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g215f9624703_2_22"/>
          <p:cNvSpPr txBox="1">
            <a:spLocks noGrp="1"/>
          </p:cNvSpPr>
          <p:nvPr>
            <p:ph type="title"/>
          </p:nvPr>
        </p:nvSpPr>
        <p:spPr>
          <a:xfrm>
            <a:off x="729425" y="396245"/>
            <a:ext cx="8109900" cy="12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/>
              <a:t>3. Wat is de notatie van een salpeterzuur- oplossing?</a:t>
            </a:r>
            <a:br>
              <a:rPr lang="en-GB"/>
            </a:br>
            <a:endParaRPr/>
          </a:p>
        </p:txBody>
      </p:sp>
      <p:sp>
        <p:nvSpPr>
          <p:cNvPr id="315" name="Google Shape;315;g215f9624703_2_22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15f9624703_1_7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21" name="Google Shape;321;g215f9624703_1_78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22" name="Google Shape;322;g215f9624703_1_78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3" name="Google Shape;323;g215f9624703_1_78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4" name="Google Shape;324;g215f9624703_1_78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25" name="Google Shape;325;g215f9624703_1_78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6" name="Google Shape;326;g215f9624703_1_78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g215f9624703_1_78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28" name="Google Shape;328;g215f9624703_1_78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9" name="Google Shape;329;g215f9624703_1_78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0" name="Google Shape;330;g215f9624703_1_78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31" name="Google Shape;331;g215f9624703_1_78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32" name="Google Shape;332;g215f9624703_1_78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3" name="Google Shape;333;g215f9624703_1_78"/>
          <p:cNvSpPr/>
          <p:nvPr/>
        </p:nvSpPr>
        <p:spPr>
          <a:xfrm>
            <a:off x="1958101" y="38906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g215f9624703_1_78"/>
          <p:cNvSpPr/>
          <p:nvPr/>
        </p:nvSpPr>
        <p:spPr>
          <a:xfrm>
            <a:off x="1958101" y="28173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g215f9624703_1_78"/>
          <p:cNvSpPr/>
          <p:nvPr/>
        </p:nvSpPr>
        <p:spPr>
          <a:xfrm>
            <a:off x="1958100" y="49892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g215f9624703_1_78"/>
          <p:cNvSpPr/>
          <p:nvPr/>
        </p:nvSpPr>
        <p:spPr>
          <a:xfrm>
            <a:off x="1958099" y="17440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g215f9624703_1_78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/>
              <a:t>4. Welke oplossing heeft de laagste pH? </a:t>
            </a:r>
            <a:endParaRPr/>
          </a:p>
        </p:txBody>
      </p:sp>
      <p:sp>
        <p:nvSpPr>
          <p:cNvPr id="338" name="Google Shape;338;g215f9624703_1_78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15f9624703_4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44" name="Google Shape;344;g215f9624703_4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45" name="Google Shape;345;g215f9624703_4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6" name="Google Shape;346;g215f9624703_4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7" name="Google Shape;347;g215f9624703_4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48" name="Google Shape;348;g215f9624703_4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9" name="Google Shape;349;g215f9624703_4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0" name="Google Shape;350;g215f9624703_4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51" name="Google Shape;351;g215f9624703_4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52" name="Google Shape;352;g215f9624703_4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3" name="Google Shape;353;g215f9624703_4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54" name="Google Shape;354;g215f9624703_4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55" name="Google Shape;355;g215f9624703_4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6" name="Google Shape;356;g215f9624703_4_0"/>
          <p:cNvSpPr/>
          <p:nvPr/>
        </p:nvSpPr>
        <p:spPr>
          <a:xfrm>
            <a:off x="1958101" y="38906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g215f9624703_4_0"/>
          <p:cNvSpPr/>
          <p:nvPr/>
        </p:nvSpPr>
        <p:spPr>
          <a:xfrm>
            <a:off x="1958101" y="28173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g215f9624703_4_0"/>
          <p:cNvSpPr/>
          <p:nvPr/>
        </p:nvSpPr>
        <p:spPr>
          <a:xfrm>
            <a:off x="1958100" y="49892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g215f9624703_4_0"/>
          <p:cNvSpPr/>
          <p:nvPr/>
        </p:nvSpPr>
        <p:spPr>
          <a:xfrm>
            <a:off x="1958099" y="17440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g215f9624703_4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/>
              <a:t>5. Welke oplossing heeft de hoogste pH? </a:t>
            </a:r>
            <a:endParaRPr/>
          </a:p>
        </p:txBody>
      </p:sp>
      <p:sp>
        <p:nvSpPr>
          <p:cNvPr id="361" name="Google Shape;361;g215f9624703_4_0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2865ce66003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67" name="Google Shape;367;g2865ce66003_0_0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368" name="Google Shape;368;g2865ce66003_0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69" name="Google Shape;369;g2865ce66003_0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g2865ce66003_0_0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371" name="Google Shape;371;g2865ce66003_0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72" name="Google Shape;372;g2865ce66003_0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g2865ce66003_0_0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374" name="Google Shape;374;g2865ce66003_0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75" name="Google Shape;375;g2865ce66003_0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6" name="Google Shape;376;g2865ce66003_0_0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377" name="Google Shape;377;g2865ce66003_0_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78" name="Google Shape;378;g2865ce66003_0_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9" name="Google Shape;379;g2865ce66003_0_0"/>
          <p:cNvSpPr/>
          <p:nvPr/>
        </p:nvSpPr>
        <p:spPr>
          <a:xfrm>
            <a:off x="1958101" y="389065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g2865ce66003_0_0"/>
          <p:cNvSpPr/>
          <p:nvPr/>
        </p:nvSpPr>
        <p:spPr>
          <a:xfrm>
            <a:off x="1958101" y="281738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NaF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g2865ce66003_0_0"/>
          <p:cNvSpPr/>
          <p:nvPr/>
        </p:nvSpPr>
        <p:spPr>
          <a:xfrm>
            <a:off x="1958100" y="49892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g2865ce66003_0_0"/>
          <p:cNvSpPr/>
          <p:nvPr/>
        </p:nvSpPr>
        <p:spPr>
          <a:xfrm>
            <a:off x="1958099" y="17440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0,1 M NaCl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g2865ce66003_0_0"/>
          <p:cNvSpPr txBox="1">
            <a:spLocks noGrp="1"/>
          </p:cNvSpPr>
          <p:nvPr>
            <p:ph type="title"/>
          </p:nvPr>
        </p:nvSpPr>
        <p:spPr>
          <a:xfrm>
            <a:off x="729419" y="39626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/>
              <a:t>6. Welke oplossing heeft de hoogste pH? </a:t>
            </a:r>
            <a:endParaRPr/>
          </a:p>
        </p:txBody>
      </p:sp>
      <p:sp>
        <p:nvSpPr>
          <p:cNvPr id="384" name="Google Shape;384;g2865ce66003_0_0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252a6e14725_3_0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90" name="Google Shape;390;g252a6e14725_3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1" name="Google Shape;391;g252a6e14725_3_0"/>
          <p:cNvGrpSpPr/>
          <p:nvPr/>
        </p:nvGrpSpPr>
        <p:grpSpPr>
          <a:xfrm>
            <a:off x="517040" y="1871536"/>
            <a:ext cx="908700" cy="908700"/>
            <a:chOff x="947033" y="2362454"/>
            <a:chExt cx="908700" cy="908700"/>
          </a:xfrm>
        </p:grpSpPr>
        <p:sp>
          <p:nvSpPr>
            <p:cNvPr id="392" name="Google Shape;392;g252a6e14725_3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3" name="Google Shape;393;g252a6e14725_3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4" name="Google Shape;394;g252a6e14725_3_0"/>
          <p:cNvGrpSpPr/>
          <p:nvPr/>
        </p:nvGrpSpPr>
        <p:grpSpPr>
          <a:xfrm>
            <a:off x="514389" y="3076315"/>
            <a:ext cx="908700" cy="908700"/>
            <a:chOff x="4665644" y="2362454"/>
            <a:chExt cx="908700" cy="908700"/>
          </a:xfrm>
        </p:grpSpPr>
        <p:sp>
          <p:nvSpPr>
            <p:cNvPr id="395" name="Google Shape;395;g252a6e14725_3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6" name="Google Shape;396;g252a6e14725_3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7" name="Google Shape;397;g252a6e14725_3_0"/>
          <p:cNvGrpSpPr/>
          <p:nvPr/>
        </p:nvGrpSpPr>
        <p:grpSpPr>
          <a:xfrm>
            <a:off x="514388" y="4266163"/>
            <a:ext cx="908700" cy="908700"/>
            <a:chOff x="947033" y="4156948"/>
            <a:chExt cx="908700" cy="908700"/>
          </a:xfrm>
        </p:grpSpPr>
        <p:sp>
          <p:nvSpPr>
            <p:cNvPr id="398" name="Google Shape;398;g252a6e14725_3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99" name="Google Shape;399;g252a6e14725_3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0" name="Google Shape;400;g252a6e14725_3_0"/>
          <p:cNvGrpSpPr/>
          <p:nvPr/>
        </p:nvGrpSpPr>
        <p:grpSpPr>
          <a:xfrm>
            <a:off x="514365" y="5376769"/>
            <a:ext cx="908700" cy="908700"/>
            <a:chOff x="4513244" y="4148177"/>
            <a:chExt cx="908700" cy="908700"/>
          </a:xfrm>
        </p:grpSpPr>
        <p:sp>
          <p:nvSpPr>
            <p:cNvPr id="401" name="Google Shape;401;g252a6e14725_3_0"/>
            <p:cNvSpPr/>
            <p:nvPr/>
          </p:nvSpPr>
          <p:spPr>
            <a:xfrm>
              <a:off x="45132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402" name="Google Shape;402;g252a6e14725_3_0"/>
            <p:cNvSpPr/>
            <p:nvPr/>
          </p:nvSpPr>
          <p:spPr>
            <a:xfrm>
              <a:off x="48274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3" name="Google Shape;403;g252a6e14725_3_0"/>
          <p:cNvSpPr/>
          <p:nvPr/>
        </p:nvSpPr>
        <p:spPr>
          <a:xfrm>
            <a:off x="1654346" y="2038613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er veel 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bij lage pH en het evenwicht naar links verschuift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252a6e14725_3_0"/>
          <p:cNvSpPr/>
          <p:nvPr/>
        </p:nvSpPr>
        <p:spPr>
          <a:xfrm>
            <a:off x="1651920" y="3107884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dit</a:t>
            </a: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een zuur is en 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afsplitst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g252a6e14725_3_0"/>
          <p:cNvSpPr/>
          <p:nvPr/>
        </p:nvSpPr>
        <p:spPr>
          <a:xfrm>
            <a:off x="1651571" y="433698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er veel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bij lage pH en het evenwicht naar rechts ver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schuift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252a6e14725_3_0"/>
          <p:cNvSpPr/>
          <p:nvPr/>
        </p:nvSpPr>
        <p:spPr>
          <a:xfrm>
            <a:off x="1651571" y="5452233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dit een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en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opneemt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g252a6e14725_3_0"/>
          <p:cNvSpPr txBox="1">
            <a:spLocks noGrp="1"/>
          </p:cNvSpPr>
          <p:nvPr>
            <p:ph type="title"/>
          </p:nvPr>
        </p:nvSpPr>
        <p:spPr>
          <a:xfrm>
            <a:off x="517050" y="67301"/>
            <a:ext cx="8109900" cy="18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900" dirty="0"/>
              <a:t>     H</a:t>
            </a:r>
            <a:r>
              <a:rPr lang="en-GB" sz="2900" baseline="-25000" dirty="0"/>
              <a:t>2</a:t>
            </a:r>
            <a:r>
              <a:rPr lang="en-GB" sz="2900" dirty="0"/>
              <a:t>X</a:t>
            </a:r>
            <a:r>
              <a:rPr lang="en-GB" sz="2900" baseline="30000" dirty="0"/>
              <a:t>2-</a:t>
            </a:r>
            <a:r>
              <a:rPr lang="en-GB" sz="2900" dirty="0"/>
              <a:t> + H</a:t>
            </a:r>
            <a:r>
              <a:rPr lang="en-GB" sz="2900" baseline="-25000" dirty="0"/>
              <a:t>2</a:t>
            </a:r>
            <a:r>
              <a:rPr lang="en-GB" sz="2900" dirty="0"/>
              <a:t>O  ⇔  HX</a:t>
            </a:r>
            <a:r>
              <a:rPr lang="en-GB" sz="2900" baseline="30000" dirty="0"/>
              <a:t>3-</a:t>
            </a:r>
            <a:r>
              <a:rPr lang="en-GB" sz="2900" dirty="0"/>
              <a:t> + H</a:t>
            </a:r>
            <a:r>
              <a:rPr lang="en-GB" sz="2900" baseline="-25000" dirty="0"/>
              <a:t>3</a:t>
            </a:r>
            <a:r>
              <a:rPr lang="en-GB" sz="2900" dirty="0"/>
              <a:t>O</a:t>
            </a:r>
            <a:r>
              <a:rPr lang="en-GB" sz="2900" baseline="30000" dirty="0"/>
              <a:t>+</a:t>
            </a:r>
            <a:endParaRPr sz="2900" baseline="30000" dirty="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89"/>
              <a:buFont typeface="Calibri"/>
              <a:buNone/>
            </a:pPr>
            <a:r>
              <a:rPr lang="en-GB" sz="2900" dirty="0"/>
              <a:t>7. </a:t>
            </a:r>
            <a:r>
              <a:rPr lang="en-GB" sz="2900" dirty="0" err="1"/>
              <a:t>Bovenstaand</a:t>
            </a:r>
            <a:r>
              <a:rPr lang="en-GB" sz="2900" dirty="0"/>
              <a:t> </a:t>
            </a:r>
            <a:r>
              <a:rPr lang="en-GB" sz="2900" dirty="0" err="1"/>
              <a:t>evenwicht</a:t>
            </a:r>
            <a:r>
              <a:rPr lang="en-GB" sz="2900" dirty="0"/>
              <a:t> </a:t>
            </a:r>
            <a:r>
              <a:rPr lang="en-GB" sz="2900" dirty="0" err="1"/>
              <a:t>stelt</a:t>
            </a:r>
            <a:r>
              <a:rPr lang="en-GB" sz="2900" dirty="0"/>
              <a:t> </a:t>
            </a:r>
            <a:r>
              <a:rPr lang="en-GB" sz="2900" dirty="0" err="1"/>
              <a:t>zich</a:t>
            </a:r>
            <a:r>
              <a:rPr lang="en-GB" sz="2900" dirty="0"/>
              <a:t> in. Leg </a:t>
            </a:r>
            <a:r>
              <a:rPr lang="en-GB" sz="2900" dirty="0" err="1"/>
              <a:t>uit</a:t>
            </a:r>
            <a:r>
              <a:rPr lang="en-GB" sz="2900" dirty="0"/>
              <a:t> </a:t>
            </a:r>
            <a:r>
              <a:rPr lang="en-GB" sz="2900" dirty="0" err="1"/>
              <a:t>welke</a:t>
            </a:r>
            <a:r>
              <a:rPr lang="en-GB" sz="2900" dirty="0"/>
              <a:t> </a:t>
            </a:r>
            <a:r>
              <a:rPr lang="en-GB" sz="2900" dirty="0" err="1"/>
              <a:t>vorm</a:t>
            </a:r>
            <a:r>
              <a:rPr lang="en-GB" sz="2900" dirty="0"/>
              <a:t> ( H</a:t>
            </a:r>
            <a:r>
              <a:rPr lang="en-GB" sz="2900" baseline="-25000" dirty="0"/>
              <a:t>2</a:t>
            </a:r>
            <a:r>
              <a:rPr lang="en-GB" sz="2900" dirty="0"/>
              <a:t>X</a:t>
            </a:r>
            <a:r>
              <a:rPr lang="en-GB" sz="2900" baseline="30000" dirty="0"/>
              <a:t>2-</a:t>
            </a:r>
            <a:r>
              <a:rPr lang="en-GB" sz="2900" dirty="0"/>
              <a:t> of HX</a:t>
            </a:r>
            <a:r>
              <a:rPr lang="en-GB" sz="2900" baseline="30000" dirty="0"/>
              <a:t>3-</a:t>
            </a:r>
            <a:r>
              <a:rPr lang="en-GB" sz="2900" dirty="0"/>
              <a:t>) het </a:t>
            </a:r>
            <a:r>
              <a:rPr lang="en-GB" sz="2900" dirty="0" err="1"/>
              <a:t>meest</a:t>
            </a:r>
            <a:r>
              <a:rPr lang="en-GB" sz="2900" dirty="0"/>
              <a:t> </a:t>
            </a:r>
            <a:r>
              <a:rPr lang="en-GB" sz="2900" dirty="0" err="1"/>
              <a:t>voorkomt</a:t>
            </a:r>
            <a:r>
              <a:rPr lang="en-GB" sz="2900" dirty="0"/>
              <a:t> </a:t>
            </a:r>
            <a:r>
              <a:rPr lang="en-GB" sz="2900" dirty="0" err="1"/>
              <a:t>bij</a:t>
            </a:r>
            <a:r>
              <a:rPr lang="en-GB" sz="2900" dirty="0"/>
              <a:t> </a:t>
            </a:r>
            <a:r>
              <a:rPr lang="en-GB" sz="2900" dirty="0" err="1"/>
              <a:t>lage</a:t>
            </a:r>
            <a:r>
              <a:rPr lang="en-GB" sz="2900" dirty="0"/>
              <a:t> </a:t>
            </a:r>
            <a:r>
              <a:rPr lang="en-GB" sz="2900" dirty="0" err="1"/>
              <a:t>pH.</a:t>
            </a:r>
            <a:endParaRPr sz="2900" dirty="0"/>
          </a:p>
        </p:txBody>
      </p:sp>
      <p:sp>
        <p:nvSpPr>
          <p:cNvPr id="408" name="Google Shape;408;g252a6e14725_3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252a6e14725_3_22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14" name="Google Shape;414;g252a6e14725_3_22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5" name="Google Shape;415;g252a6e14725_3_22"/>
          <p:cNvGrpSpPr/>
          <p:nvPr/>
        </p:nvGrpSpPr>
        <p:grpSpPr>
          <a:xfrm>
            <a:off x="654488" y="2265570"/>
            <a:ext cx="908700" cy="908700"/>
            <a:chOff x="947033" y="2362454"/>
            <a:chExt cx="908700" cy="908700"/>
          </a:xfrm>
        </p:grpSpPr>
        <p:sp>
          <p:nvSpPr>
            <p:cNvPr id="416" name="Google Shape;416;g252a6e14725_3_22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417" name="Google Shape;417;g252a6e14725_3_22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8" name="Google Shape;418;g252a6e14725_3_22"/>
          <p:cNvGrpSpPr/>
          <p:nvPr/>
        </p:nvGrpSpPr>
        <p:grpSpPr>
          <a:xfrm>
            <a:off x="654512" y="3455449"/>
            <a:ext cx="908700" cy="908700"/>
            <a:chOff x="4665644" y="2362454"/>
            <a:chExt cx="908700" cy="908700"/>
          </a:xfrm>
        </p:grpSpPr>
        <p:sp>
          <p:nvSpPr>
            <p:cNvPr id="419" name="Google Shape;419;g252a6e14725_3_22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420" name="Google Shape;420;g252a6e14725_3_22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1" name="Google Shape;421;g252a6e14725_3_22"/>
          <p:cNvGrpSpPr/>
          <p:nvPr/>
        </p:nvGrpSpPr>
        <p:grpSpPr>
          <a:xfrm>
            <a:off x="654511" y="4645297"/>
            <a:ext cx="908700" cy="908700"/>
            <a:chOff x="947033" y="4156948"/>
            <a:chExt cx="908700" cy="908700"/>
          </a:xfrm>
        </p:grpSpPr>
        <p:sp>
          <p:nvSpPr>
            <p:cNvPr id="422" name="Google Shape;422;g252a6e14725_3_22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423" name="Google Shape;423;g252a6e14725_3_22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4" name="Google Shape;424;g252a6e14725_3_22"/>
          <p:cNvGrpSpPr/>
          <p:nvPr/>
        </p:nvGrpSpPr>
        <p:grpSpPr>
          <a:xfrm>
            <a:off x="654511" y="5743963"/>
            <a:ext cx="908700" cy="908700"/>
            <a:chOff x="4665644" y="4148177"/>
            <a:chExt cx="908700" cy="908700"/>
          </a:xfrm>
        </p:grpSpPr>
        <p:sp>
          <p:nvSpPr>
            <p:cNvPr id="425" name="Google Shape;425;g252a6e14725_3_22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426" name="Google Shape;426;g252a6e14725_3_22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7" name="Google Shape;427;g252a6e14725_3_22"/>
          <p:cNvSpPr/>
          <p:nvPr/>
        </p:nvSpPr>
        <p:spPr>
          <a:xfrm>
            <a:off x="1870350" y="2419863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</a:t>
            </a: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bij hoge pH reageert tot water en het evenwicht naar links verschui</a:t>
            </a: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ft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g252a6e14725_3_22"/>
          <p:cNvSpPr/>
          <p:nvPr/>
        </p:nvSpPr>
        <p:spPr>
          <a:xfrm>
            <a:off x="1870350" y="3519213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dit een zuur is en 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afsplitst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g252a6e14725_3_22"/>
          <p:cNvSpPr/>
          <p:nvPr/>
        </p:nvSpPr>
        <p:spPr>
          <a:xfrm>
            <a:off x="1958100" y="4516550"/>
            <a:ext cx="7136100" cy="9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de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bij hoge pH tot water reageert en het evenwicht naar rechts verschuift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g252a6e14725_3_22"/>
          <p:cNvSpPr/>
          <p:nvPr/>
        </p:nvSpPr>
        <p:spPr>
          <a:xfrm>
            <a:off x="1958099" y="59799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aseline="3000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dit een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base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 en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opneemt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g252a6e14725_3_22"/>
          <p:cNvSpPr txBox="1">
            <a:spLocks noGrp="1"/>
          </p:cNvSpPr>
          <p:nvPr>
            <p:ph type="title"/>
          </p:nvPr>
        </p:nvSpPr>
        <p:spPr>
          <a:xfrm>
            <a:off x="502100" y="412200"/>
            <a:ext cx="8592000" cy="18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8969"/>
              <a:buFont typeface="Calibri"/>
              <a:buNone/>
            </a:pPr>
            <a:r>
              <a:rPr lang="en-GB" sz="3233"/>
              <a:t>     H</a:t>
            </a:r>
            <a:r>
              <a:rPr lang="en-GB" sz="3233" baseline="-25000"/>
              <a:t>2</a:t>
            </a:r>
            <a:r>
              <a:rPr lang="en-GB" sz="3233"/>
              <a:t>X</a:t>
            </a:r>
            <a:r>
              <a:rPr lang="en-GB" sz="3233" baseline="30000"/>
              <a:t>2-</a:t>
            </a:r>
            <a:r>
              <a:rPr lang="en-GB" sz="3233"/>
              <a:t> + H</a:t>
            </a:r>
            <a:r>
              <a:rPr lang="en-GB" sz="3233" baseline="-25000"/>
              <a:t>2</a:t>
            </a:r>
            <a:r>
              <a:rPr lang="en-GB" sz="3233"/>
              <a:t>O  ⇔  HX</a:t>
            </a:r>
            <a:r>
              <a:rPr lang="en-GB" sz="3233" baseline="30000"/>
              <a:t>3-</a:t>
            </a:r>
            <a:r>
              <a:rPr lang="en-GB" sz="3233"/>
              <a:t> + H</a:t>
            </a:r>
            <a:r>
              <a:rPr lang="en-GB" sz="3233" baseline="-25000"/>
              <a:t>3</a:t>
            </a:r>
            <a:r>
              <a:rPr lang="en-GB" sz="3233"/>
              <a:t>O</a:t>
            </a:r>
            <a:r>
              <a:rPr lang="en-GB" sz="3233" baseline="30000"/>
              <a:t>+</a:t>
            </a:r>
            <a:endParaRPr sz="3533" baseline="300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3160"/>
              <a:buFont typeface="Calibri"/>
              <a:buNone/>
            </a:pPr>
            <a:r>
              <a:rPr lang="en-GB" sz="3233"/>
              <a:t>8. Bovenstaand evenwicht stelt zich in. Leg uit welke vorm ( H</a:t>
            </a:r>
            <a:r>
              <a:rPr lang="en-GB" sz="3233" baseline="-25000"/>
              <a:t>2</a:t>
            </a:r>
            <a:r>
              <a:rPr lang="en-GB" sz="3233"/>
              <a:t>X</a:t>
            </a:r>
            <a:r>
              <a:rPr lang="en-GB" sz="3233" baseline="30000"/>
              <a:t>2-</a:t>
            </a:r>
            <a:r>
              <a:rPr lang="en-GB" sz="3233"/>
              <a:t> of HX</a:t>
            </a:r>
            <a:r>
              <a:rPr lang="en-GB" sz="3233" baseline="30000"/>
              <a:t>3-</a:t>
            </a:r>
            <a:r>
              <a:rPr lang="en-GB" sz="3233"/>
              <a:t>) het meest voorkomt bij hoge pH.</a:t>
            </a:r>
            <a:endParaRPr sz="3933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1370</Words>
  <Application>Microsoft Office PowerPoint</Application>
  <PresentationFormat>Diavoorstelling (4:3)</PresentationFormat>
  <Paragraphs>141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8" baseType="lpstr">
      <vt:lpstr>Corbel</vt:lpstr>
      <vt:lpstr>Tahoma</vt:lpstr>
      <vt:lpstr>Calibri</vt:lpstr>
      <vt:lpstr>Verdana</vt:lpstr>
      <vt:lpstr>Helvetica Neue Light</vt:lpstr>
      <vt:lpstr>Arial</vt:lpstr>
      <vt:lpstr>Helvetica Neue</vt:lpstr>
      <vt:lpstr>Kantoorthema</vt:lpstr>
      <vt:lpstr>Diagnostische vragen scheikunde Zuren en basen VWO </vt:lpstr>
      <vt:lpstr>1. Wat is de notatie van een oplossing van HCOOH? </vt:lpstr>
      <vt:lpstr>2. Wat is de notatie van een oplossing van CH3COOH? </vt:lpstr>
      <vt:lpstr>3. Wat is de notatie van een salpeterzuur- oplossing? </vt:lpstr>
      <vt:lpstr>4. Welke oplossing heeft de laagste pH? </vt:lpstr>
      <vt:lpstr>5. Welke oplossing heeft de hoogste pH? </vt:lpstr>
      <vt:lpstr>6. Welke oplossing heeft de hoogste pH? </vt:lpstr>
      <vt:lpstr>     H2X2- + H2O  ⇔  HX3- + H3O+ 7. Bovenstaand evenwicht stelt zich in. Leg uit welke vorm ( H2X2- of HX3-) het meest voorkomt bij lage pH.</vt:lpstr>
      <vt:lpstr>     H2X2- + H2O  ⇔  HX3- + H3O+ 8. Bovenstaand evenwicht stelt zich in. Leg uit welke vorm ( H2X2- of HX3-) het meest voorkomt bij hoge pH.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Diagnostische vragen scheikunde Zuren en basen VWO </dc:title>
  <cp:lastModifiedBy>Moos van Dam</cp:lastModifiedBy>
  <cp:revision>2</cp:revision>
  <dcterms:modified xsi:type="dcterms:W3CDTF">2024-02-05T15:31:19Z</dcterms:modified>
</cp:coreProperties>
</file>