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Corbel" panose="020B0503020204020204" pitchFamily="34" charset="0"/>
      <p:regular r:id="rId19"/>
      <p:bold r:id="rId20"/>
      <p:italic r:id="rId21"/>
      <p:boldItalic r:id="rId22"/>
    </p:embeddedFont>
    <p:embeddedFont>
      <p:font typeface="Helvetica Neue" panose="020B0604020202020204" charset="0"/>
      <p:regular r:id="rId23"/>
      <p:bold r:id="rId24"/>
      <p:italic r:id="rId25"/>
      <p:boldItalic r:id="rId26"/>
    </p:embeddedFont>
    <p:embeddedFont>
      <p:font typeface="Helvetica Neue Light" panose="020B0604020202020204" charset="0"/>
      <p:regular r:id="rId27"/>
      <p:bold r:id="rId28"/>
      <p:italic r:id="rId29"/>
      <p:boldItalic r:id="rId30"/>
    </p:embeddedFont>
    <p:embeddedFont>
      <p:font typeface="Source Sans Pro" panose="020B0503030403020204" pitchFamily="34" charset="0"/>
      <p:regular r:id="rId31"/>
    </p:embeddedFont>
    <p:embeddedFont>
      <p:font typeface="Tahoma" panose="020B0604030504040204" pitchFamily="3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8cko1mSo6SSDfNbwDJMjCZsQx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2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21" Type="http://schemas.openxmlformats.org/officeDocument/2006/relationships/font" Target="fonts/font7.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Dit is een PowerPoint met diagnostische vragen bij het thema ademhaling.</a:t>
            </a: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a79041e585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Misvatting: Leerling verwart de beweging van de ribben en het middenrif. Bij uitademing gaan de ribben omlaag maar het middenrif omhoog. Hetzelfde geldt voor het aanspannen van de spieren. Bij de tussenribspieren veroorzaakt aanspannen een beweging omhoog terwijl dit bij het middenrif zorgt voor een beweging omlaag.</a:t>
            </a:r>
            <a:endParaRPr/>
          </a:p>
          <a:p>
            <a:pPr marL="0" lvl="0" indent="0" algn="l" rtl="0">
              <a:spcBef>
                <a:spcPts val="0"/>
              </a:spcBef>
              <a:spcAft>
                <a:spcPts val="0"/>
              </a:spcAft>
              <a:buNone/>
            </a:pPr>
            <a:endParaRPr/>
          </a:p>
          <a:p>
            <a:pPr marL="0" lvl="0" indent="0" algn="l" rtl="0">
              <a:spcBef>
                <a:spcPts val="0"/>
              </a:spcBef>
              <a:spcAft>
                <a:spcPts val="0"/>
              </a:spcAft>
              <a:buNone/>
            </a:pPr>
            <a:r>
              <a:rPr lang="en-GB" b="1"/>
              <a:t>A</a:t>
            </a:r>
            <a:r>
              <a:rPr lang="en-GB"/>
              <a:t> Leerling verwart in- en uitademing.</a:t>
            </a:r>
            <a:endParaRPr/>
          </a:p>
          <a:p>
            <a:pPr marL="0" lvl="0" indent="0" algn="l" rtl="0">
              <a:spcBef>
                <a:spcPts val="0"/>
              </a:spcBef>
              <a:spcAft>
                <a:spcPts val="0"/>
              </a:spcAft>
              <a:buNone/>
            </a:pPr>
            <a:r>
              <a:rPr lang="en-GB" b="1"/>
              <a:t>B</a:t>
            </a:r>
            <a:r>
              <a:rPr lang="en-GB"/>
              <a:t> Leerling heeft door dat middenrif omhoog gaat, maar denkt dat dit komt door een aanspanning</a:t>
            </a:r>
            <a:endParaRPr/>
          </a:p>
          <a:p>
            <a:pPr marL="0" lvl="0" indent="0" algn="l" rtl="0">
              <a:spcBef>
                <a:spcPts val="0"/>
              </a:spcBef>
              <a:spcAft>
                <a:spcPts val="0"/>
              </a:spcAft>
              <a:buNone/>
            </a:pPr>
            <a:r>
              <a:rPr lang="en-GB" b="1"/>
              <a:t>C</a:t>
            </a:r>
            <a:r>
              <a:rPr lang="en-GB"/>
              <a:t> Leerling heeft door dat het middenrif ontspant, maar denkt dat deze dan omlaag gaat.</a:t>
            </a:r>
            <a:endParaRPr/>
          </a:p>
          <a:p>
            <a:pPr marL="0" lvl="0" indent="0" algn="l" rtl="0">
              <a:spcBef>
                <a:spcPts val="0"/>
              </a:spcBef>
              <a:spcAft>
                <a:spcPts val="0"/>
              </a:spcAft>
              <a:buNone/>
            </a:pPr>
            <a:r>
              <a:rPr lang="en-GB" b="1"/>
              <a:t>D</a:t>
            </a:r>
            <a:r>
              <a:rPr lang="en-GB"/>
              <a:t> GOED</a:t>
            </a:r>
            <a:endParaRPr/>
          </a:p>
          <a:p>
            <a:pPr marL="0" lvl="0" indent="0" algn="l" rtl="0">
              <a:spcBef>
                <a:spcPts val="0"/>
              </a:spcBef>
              <a:spcAft>
                <a:spcPts val="0"/>
              </a:spcAft>
              <a:buNone/>
            </a:pPr>
            <a:endParaRPr/>
          </a:p>
          <a:p>
            <a:pPr marL="0" lvl="0" indent="0" algn="l" rtl="0">
              <a:spcBef>
                <a:spcPts val="0"/>
              </a:spcBef>
              <a:spcAft>
                <a:spcPts val="0"/>
              </a:spcAft>
              <a:buNone/>
            </a:pPr>
            <a:r>
              <a:rPr lang="en-GB"/>
              <a:t>Tip: varieer deze ook met inademen.</a:t>
            </a:r>
            <a:endParaRPr/>
          </a:p>
          <a:p>
            <a:pPr marL="0" lvl="0" indent="0" algn="l" rtl="0">
              <a:spcBef>
                <a:spcPts val="0"/>
              </a:spcBef>
              <a:spcAft>
                <a:spcPts val="0"/>
              </a:spcAft>
              <a:buNone/>
            </a:pPr>
            <a:endParaRPr/>
          </a:p>
        </p:txBody>
      </p:sp>
      <p:sp>
        <p:nvSpPr>
          <p:cNvPr id="273" name="Google Shape;273;g2a79041e585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a79041e585_1_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Misvatting: Leerlingen denken dat zowel de binnenste als buitenste tussenribspieren samentrekken bij inademing en bij uitademing beide ontspannen. In de onderbouw leren ze dat inademen een actief proces is waarbij spieren samentrekken. De binnenste en buitenste tussenribspieren zijn echter antagonisten, de binnenste trekken samen uitademing. De buitenste trekken samen bij inademing.</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b="1"/>
              <a:t>A</a:t>
            </a:r>
            <a:r>
              <a:rPr lang="en-GB"/>
              <a:t> Leerlingen denken dat de ribben omhoog moeten, dus de spieren moeten aanspannen.</a:t>
            </a:r>
            <a:endParaRPr/>
          </a:p>
          <a:p>
            <a:pPr marL="0" lvl="0" indent="0" algn="l" rtl="0">
              <a:spcBef>
                <a:spcPts val="0"/>
              </a:spcBef>
              <a:spcAft>
                <a:spcPts val="0"/>
              </a:spcAft>
              <a:buClr>
                <a:schemeClr val="dk1"/>
              </a:buClr>
              <a:buSzPts val="1100"/>
              <a:buFont typeface="Arial"/>
              <a:buNone/>
            </a:pPr>
            <a:r>
              <a:rPr lang="en-GB" b="1"/>
              <a:t>B</a:t>
            </a:r>
            <a:r>
              <a:rPr lang="en-GB"/>
              <a:t> Leerlingen halen binnenste en buitenste ribspieren door elkaar (of gokken verkeerd??)</a:t>
            </a:r>
            <a:endParaRPr/>
          </a:p>
          <a:p>
            <a:pPr marL="0" lvl="0" indent="0" algn="l" rtl="0">
              <a:spcBef>
                <a:spcPts val="0"/>
              </a:spcBef>
              <a:spcAft>
                <a:spcPts val="0"/>
              </a:spcAft>
              <a:buClr>
                <a:schemeClr val="dk1"/>
              </a:buClr>
              <a:buSzPts val="1100"/>
              <a:buFont typeface="Arial"/>
              <a:buNone/>
            </a:pPr>
            <a:r>
              <a:rPr lang="en-GB" b="1"/>
              <a:t>C</a:t>
            </a:r>
            <a:r>
              <a:rPr lang="en-GB"/>
              <a:t> GOED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a:t>RECHTEN AFBEELDING????</a:t>
            </a:r>
            <a:endParaRPr/>
          </a:p>
        </p:txBody>
      </p:sp>
      <p:sp>
        <p:nvSpPr>
          <p:cNvPr id="300" name="Google Shape;300;g2a79041e585_1_7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a:t>De vragen en toelichtingen vallen onder een </a:t>
            </a:r>
            <a:r>
              <a:rPr lang="en-GB" b="0" i="0">
                <a:solidFill>
                  <a:srgbClr val="FFFFFF"/>
                </a:solidFill>
                <a:latin typeface="Source Sans Pro"/>
                <a:ea typeface="Source Sans Pro"/>
                <a:cs typeface="Source Sans Pro"/>
                <a:sym typeface="Source Sans Pro"/>
              </a:rPr>
              <a:t>CC BY-SA 4.0 licentie </a:t>
            </a:r>
            <a:r>
              <a:rPr lang="en-GB" b="0" u="none"/>
              <a:t>https://creativecommons.org/licenses/by-sa/4.0</a:t>
            </a:r>
            <a:endParaRPr/>
          </a:p>
        </p:txBody>
      </p:sp>
      <p:sp>
        <p:nvSpPr>
          <p:cNvPr id="321" name="Google Shape;32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GB"/>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Misvatting: Leerlingen denken dat lucht die binnenstroomt de longen vergroot - borstademhaling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b="1"/>
              <a:t>A</a:t>
            </a:r>
            <a:r>
              <a:rPr lang="en-GB"/>
              <a:t> Leerlingen denken dat inademing begint met het binnenstromen van de lucht en daardoor de longen vergroten</a:t>
            </a:r>
            <a:endParaRPr/>
          </a:p>
          <a:p>
            <a:pPr marL="0" lvl="0" indent="0" algn="l" rtl="0">
              <a:lnSpc>
                <a:spcPct val="100000"/>
              </a:lnSpc>
              <a:spcBef>
                <a:spcPts val="0"/>
              </a:spcBef>
              <a:spcAft>
                <a:spcPts val="0"/>
              </a:spcAft>
              <a:buSzPts val="1400"/>
              <a:buNone/>
            </a:pPr>
            <a:r>
              <a:rPr lang="en-GB" b="1"/>
              <a:t>B</a:t>
            </a:r>
            <a:r>
              <a:rPr lang="en-GB"/>
              <a:t> GOED</a:t>
            </a:r>
            <a:endParaRPr/>
          </a:p>
          <a:p>
            <a:pPr marL="0" lvl="0" indent="0" algn="l" rtl="0">
              <a:lnSpc>
                <a:spcPct val="100000"/>
              </a:lnSpc>
              <a:spcBef>
                <a:spcPts val="0"/>
              </a:spcBef>
              <a:spcAft>
                <a:spcPts val="0"/>
              </a:spcAft>
              <a:buSzPts val="1400"/>
              <a:buNone/>
            </a:pPr>
            <a:r>
              <a:rPr lang="en-GB" b="1"/>
              <a:t>C</a:t>
            </a:r>
            <a:r>
              <a:rPr lang="en-GB"/>
              <a:t> Ze weten dat de longen groter worden, maar koppelen dat niet aan een beweging van de borstkas.</a:t>
            </a:r>
            <a:endParaRPr/>
          </a:p>
          <a:p>
            <a:pPr marL="0" lvl="0" indent="0" algn="l" rtl="0">
              <a:lnSpc>
                <a:spcPct val="100000"/>
              </a:lnSpc>
              <a:spcBef>
                <a:spcPts val="0"/>
              </a:spcBef>
              <a:spcAft>
                <a:spcPts val="0"/>
              </a:spcAft>
              <a:buSzPts val="1400"/>
              <a:buNone/>
            </a:pPr>
            <a:r>
              <a:rPr lang="en-GB" b="1"/>
              <a:t>D</a:t>
            </a:r>
            <a:r>
              <a:rPr lang="en-GB"/>
              <a:t> Ze weten dat de ribben eerst moeten bewegen maar niet dat dit door spieren veroorzaakt wordt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Tip: na het beantwoorden van de vraag kunnen de stappen in volgorde worden gezet</a:t>
            </a:r>
            <a:endParaRPr/>
          </a:p>
        </p:txBody>
      </p:sp>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Misvatting: Leerlingen denken dat lucht die binnenstroomt de longen vergroot - buikademhaling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GB" b="1"/>
              <a:t>A</a:t>
            </a:r>
            <a:r>
              <a:rPr lang="en-GB"/>
              <a:t> Leerlingen denken dat inademing begint met het binnenstromen van de lucht en daardoor de longen vergroten</a:t>
            </a:r>
            <a:endParaRPr/>
          </a:p>
          <a:p>
            <a:pPr marL="0" lvl="0" indent="0" algn="l" rtl="0">
              <a:lnSpc>
                <a:spcPct val="100000"/>
              </a:lnSpc>
              <a:spcBef>
                <a:spcPts val="0"/>
              </a:spcBef>
              <a:spcAft>
                <a:spcPts val="0"/>
              </a:spcAft>
              <a:buClr>
                <a:schemeClr val="dk1"/>
              </a:buClr>
              <a:buSzPts val="1100"/>
              <a:buFont typeface="Arial"/>
              <a:buNone/>
            </a:pPr>
            <a:r>
              <a:rPr lang="en-GB" b="1"/>
              <a:t>B</a:t>
            </a:r>
            <a:r>
              <a:rPr lang="en-GB"/>
              <a:t> GOED</a:t>
            </a:r>
            <a:endParaRPr/>
          </a:p>
          <a:p>
            <a:pPr marL="0" lvl="0" indent="0" algn="l" rtl="0">
              <a:lnSpc>
                <a:spcPct val="100000"/>
              </a:lnSpc>
              <a:spcBef>
                <a:spcPts val="0"/>
              </a:spcBef>
              <a:spcAft>
                <a:spcPts val="0"/>
              </a:spcAft>
              <a:buClr>
                <a:schemeClr val="dk1"/>
              </a:buClr>
              <a:buSzPts val="1100"/>
              <a:buFont typeface="Arial"/>
              <a:buNone/>
            </a:pPr>
            <a:r>
              <a:rPr lang="en-GB" b="1"/>
              <a:t>C</a:t>
            </a:r>
            <a:r>
              <a:rPr lang="en-GB"/>
              <a:t> Ze weten dat de longen eerst groter worden maar niet dat spieren dit veroorzaken (via de borstkas)</a:t>
            </a:r>
            <a:endParaRPr/>
          </a:p>
          <a:p>
            <a:pPr marL="0" lvl="0" indent="0" algn="l" rtl="0">
              <a:lnSpc>
                <a:spcPct val="100000"/>
              </a:lnSpc>
              <a:spcBef>
                <a:spcPts val="0"/>
              </a:spcBef>
              <a:spcAft>
                <a:spcPts val="0"/>
              </a:spcAft>
              <a:buClr>
                <a:schemeClr val="dk1"/>
              </a:buClr>
              <a:buSzPts val="1100"/>
              <a:buFont typeface="Arial"/>
              <a:buNone/>
            </a:pPr>
            <a:r>
              <a:rPr lang="en-GB" b="1"/>
              <a:t>D</a:t>
            </a:r>
            <a:r>
              <a:rPr lang="en-GB"/>
              <a:t> Ze weten dat het middenrif eerst moet bewegen maar niet dat dit een spier is die aanspant.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Tip: na het beantwoorden van de vraag kunnen de stappen in volgorde worden gezet</a:t>
            </a:r>
            <a:endParaRPr/>
          </a:p>
        </p:txBody>
      </p:sp>
      <p:sp>
        <p:nvSpPr>
          <p:cNvPr id="122" name="Google Shape;12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Misvatting: Leerlingen halen hier de functies van de neusharen, neusslijmvlies, slijmproducerende cellen en trilharen door elkaar. Het is bij de trilharen moeilijk voor leerlingen de eigenschappen op mirco niveau te vertalen naar macro. Ze denken vaak dat de onzichtbare trilharen ook dingen vangen net zoals de zichtbare neusharen.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GB" b="1"/>
              <a:t>A</a:t>
            </a:r>
            <a:r>
              <a:rPr lang="en-GB"/>
              <a:t> GOED</a:t>
            </a:r>
            <a:endParaRPr/>
          </a:p>
          <a:p>
            <a:pPr marL="0" lvl="0" indent="0" algn="l" rtl="0">
              <a:lnSpc>
                <a:spcPct val="100000"/>
              </a:lnSpc>
              <a:spcBef>
                <a:spcPts val="0"/>
              </a:spcBef>
              <a:spcAft>
                <a:spcPts val="0"/>
              </a:spcAft>
              <a:buClr>
                <a:schemeClr val="dk1"/>
              </a:buClr>
              <a:buSzPts val="1100"/>
              <a:buFont typeface="Arial"/>
              <a:buNone/>
            </a:pPr>
            <a:r>
              <a:rPr lang="en-GB" b="1"/>
              <a:t>B</a:t>
            </a:r>
            <a:r>
              <a:rPr lang="en-GB"/>
              <a:t> Dit is de functie van de slijmproducerende cellen</a:t>
            </a:r>
            <a:endParaRPr/>
          </a:p>
          <a:p>
            <a:pPr marL="0" lvl="0" indent="0" algn="l" rtl="0">
              <a:lnSpc>
                <a:spcPct val="100000"/>
              </a:lnSpc>
              <a:spcBef>
                <a:spcPts val="0"/>
              </a:spcBef>
              <a:spcAft>
                <a:spcPts val="0"/>
              </a:spcAft>
              <a:buClr>
                <a:schemeClr val="dk1"/>
              </a:buClr>
              <a:buSzPts val="1100"/>
              <a:buFont typeface="Arial"/>
              <a:buNone/>
            </a:pPr>
            <a:r>
              <a:rPr lang="en-GB" b="1"/>
              <a:t>C</a:t>
            </a:r>
            <a:r>
              <a:rPr lang="en-GB"/>
              <a:t> Dit is de functie van het neusslijmvlies</a:t>
            </a:r>
            <a:endParaRPr/>
          </a:p>
          <a:p>
            <a:pPr marL="0" lvl="0" indent="0" algn="l" rtl="0">
              <a:lnSpc>
                <a:spcPct val="100000"/>
              </a:lnSpc>
              <a:spcBef>
                <a:spcPts val="0"/>
              </a:spcBef>
              <a:spcAft>
                <a:spcPts val="0"/>
              </a:spcAft>
              <a:buClr>
                <a:schemeClr val="dk1"/>
              </a:buClr>
              <a:buSzPts val="1100"/>
              <a:buFont typeface="Arial"/>
              <a:buNone/>
            </a:pPr>
            <a:r>
              <a:rPr lang="en-GB" b="1"/>
              <a:t>D</a:t>
            </a:r>
            <a:r>
              <a:rPr lang="en-GB"/>
              <a:t> Dit is de functie van de neusharen</a:t>
            </a:r>
            <a:endParaRPr/>
          </a:p>
        </p:txBody>
      </p:sp>
      <p:sp>
        <p:nvSpPr>
          <p:cNvPr id="149" name="Google Shape;14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t>Misvatting: Leerlingen denken dat je alleen koolstofdioxide uitademt</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b="1"/>
              <a:t>A</a:t>
            </a:r>
            <a:r>
              <a:rPr lang="en-GB"/>
              <a:t> Leerlingen denken dat je alleen koolstofdioxide uitademt</a:t>
            </a:r>
            <a:endParaRPr/>
          </a:p>
          <a:p>
            <a:pPr marL="0" lvl="0" indent="0" algn="l" rtl="0">
              <a:lnSpc>
                <a:spcPct val="100000"/>
              </a:lnSpc>
              <a:spcBef>
                <a:spcPts val="0"/>
              </a:spcBef>
              <a:spcAft>
                <a:spcPts val="0"/>
              </a:spcAft>
              <a:buClr>
                <a:schemeClr val="dk1"/>
              </a:buClr>
              <a:buSzPts val="1100"/>
              <a:buFont typeface="Arial"/>
              <a:buNone/>
            </a:pPr>
            <a:r>
              <a:rPr lang="en-GB" b="1"/>
              <a:t>B</a:t>
            </a:r>
            <a:r>
              <a:rPr lang="en-GB"/>
              <a:t> Leerlingen draaien koolstofdioxide en zuurstof om.</a:t>
            </a:r>
            <a:endParaRPr/>
          </a:p>
          <a:p>
            <a:pPr marL="0" lvl="0" indent="0" algn="l" rtl="0">
              <a:lnSpc>
                <a:spcPct val="100000"/>
              </a:lnSpc>
              <a:spcBef>
                <a:spcPts val="0"/>
              </a:spcBef>
              <a:spcAft>
                <a:spcPts val="0"/>
              </a:spcAft>
              <a:buClr>
                <a:schemeClr val="dk1"/>
              </a:buClr>
              <a:buSzPts val="1100"/>
              <a:buFont typeface="Arial"/>
              <a:buNone/>
            </a:pPr>
            <a:r>
              <a:rPr lang="en-GB" b="1"/>
              <a:t>C</a:t>
            </a:r>
            <a:r>
              <a:rPr lang="en-GB"/>
              <a:t> GOED</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Tip: voeg in de uitleg achteraf toe dat er nog meer dingen zijn die in de uitgeademde lucht zitten (stikstof, waterdamp etc..)</a:t>
            </a:r>
            <a:endParaRPr/>
          </a:p>
        </p:txBody>
      </p:sp>
      <p:sp>
        <p:nvSpPr>
          <p:cNvPr id="176" name="Google Shape;17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t>Misvatting: Leerlingen verwarren lucht en zuurstof. Leerlingen denken dat er lucht wordt opgenomen in het bloed.</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b="1"/>
              <a:t>A</a:t>
            </a:r>
            <a:r>
              <a:rPr lang="en-GB"/>
              <a:t> Leerlingen verwarren lucht en zuurstof met elkaar.</a:t>
            </a:r>
            <a:endParaRPr/>
          </a:p>
          <a:p>
            <a:pPr marL="0" lvl="0" indent="0" algn="l" rtl="0">
              <a:lnSpc>
                <a:spcPct val="100000"/>
              </a:lnSpc>
              <a:spcBef>
                <a:spcPts val="0"/>
              </a:spcBef>
              <a:spcAft>
                <a:spcPts val="0"/>
              </a:spcAft>
              <a:buClr>
                <a:schemeClr val="dk1"/>
              </a:buClr>
              <a:buSzPts val="1100"/>
              <a:buFont typeface="Arial"/>
              <a:buNone/>
            </a:pPr>
            <a:r>
              <a:rPr lang="en-GB" b="1"/>
              <a:t>B</a:t>
            </a:r>
            <a:r>
              <a:rPr lang="en-GB"/>
              <a:t> GOED</a:t>
            </a:r>
            <a:endParaRPr/>
          </a:p>
        </p:txBody>
      </p:sp>
      <p:sp>
        <p:nvSpPr>
          <p:cNvPr id="196" name="Google Shape;19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t>Misvatting: Leerlingen denken dat zuurstof altijd gasvormig is en vergeten dat dit in opgeloste vorm in het bloed terecht komt.</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b="1"/>
              <a:t>A</a:t>
            </a:r>
            <a:r>
              <a:rPr lang="en-GB"/>
              <a:t> GOED</a:t>
            </a:r>
            <a:endParaRPr/>
          </a:p>
          <a:p>
            <a:pPr marL="0" lvl="0" indent="0" algn="l" rtl="0">
              <a:lnSpc>
                <a:spcPct val="100000"/>
              </a:lnSpc>
              <a:spcBef>
                <a:spcPts val="0"/>
              </a:spcBef>
              <a:spcAft>
                <a:spcPts val="0"/>
              </a:spcAft>
              <a:buClr>
                <a:schemeClr val="dk1"/>
              </a:buClr>
              <a:buSzPts val="1100"/>
              <a:buFont typeface="Arial"/>
              <a:buNone/>
            </a:pPr>
            <a:r>
              <a:rPr lang="en-GB" b="1"/>
              <a:t>B</a:t>
            </a:r>
            <a:r>
              <a:rPr lang="en-GB"/>
              <a:t> Leerlingen denken dat zuurstof altijd gasvormig is</a:t>
            </a:r>
            <a:endParaRPr/>
          </a:p>
          <a:p>
            <a:pPr marL="0" lvl="0" indent="0" algn="l" rtl="0">
              <a:lnSpc>
                <a:spcPct val="100000"/>
              </a:lnSpc>
              <a:spcBef>
                <a:spcPts val="0"/>
              </a:spcBef>
              <a:spcAft>
                <a:spcPts val="0"/>
              </a:spcAft>
              <a:buClr>
                <a:schemeClr val="dk1"/>
              </a:buClr>
              <a:buSzPts val="1100"/>
              <a:buFont typeface="Arial"/>
              <a:buNone/>
            </a:pPr>
            <a:r>
              <a:rPr lang="en-GB" b="1"/>
              <a:t>C</a:t>
            </a:r>
            <a:r>
              <a:rPr lang="en-GB"/>
              <a:t> Leerlingen denken dat de zuurstof direct aan de hemoglobine wordt gebonden</a:t>
            </a:r>
            <a:endParaRPr/>
          </a:p>
        </p:txBody>
      </p:sp>
      <p:sp>
        <p:nvSpPr>
          <p:cNvPr id="211" name="Google Shape;21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t>Misvatting: Leerlingen begrijpen het proces van ventilatie niet goed. Er zijn misvattingen over de hoeveelheid lucht die ververst wordt.</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b="1"/>
              <a:t>A</a:t>
            </a:r>
            <a:r>
              <a:rPr lang="en-GB"/>
              <a:t> Leerlingen denken dat alle “oude” lucht eruit gaat en vervangen wordt door “verse” lucht terwijl er een nieuw mengsel ontstaat van oude en verse lucht</a:t>
            </a:r>
            <a:endParaRPr/>
          </a:p>
          <a:p>
            <a:pPr marL="0" lvl="0" indent="0" algn="l" rtl="0">
              <a:lnSpc>
                <a:spcPct val="100000"/>
              </a:lnSpc>
              <a:spcBef>
                <a:spcPts val="0"/>
              </a:spcBef>
              <a:spcAft>
                <a:spcPts val="0"/>
              </a:spcAft>
              <a:buClr>
                <a:schemeClr val="dk1"/>
              </a:buClr>
              <a:buSzPts val="1100"/>
              <a:buFont typeface="Arial"/>
              <a:buNone/>
            </a:pPr>
            <a:r>
              <a:rPr lang="en-GB" b="1"/>
              <a:t>B</a:t>
            </a:r>
            <a:r>
              <a:rPr lang="en-GB"/>
              <a:t> GOED</a:t>
            </a:r>
            <a:endParaRPr/>
          </a:p>
          <a:p>
            <a:pPr marL="0" lvl="0" indent="0" algn="l" rtl="0">
              <a:lnSpc>
                <a:spcPct val="100000"/>
              </a:lnSpc>
              <a:spcBef>
                <a:spcPts val="0"/>
              </a:spcBef>
              <a:spcAft>
                <a:spcPts val="0"/>
              </a:spcAft>
              <a:buClr>
                <a:schemeClr val="dk1"/>
              </a:buClr>
              <a:buSzPts val="1100"/>
              <a:buFont typeface="Arial"/>
              <a:buNone/>
            </a:pPr>
            <a:r>
              <a:rPr lang="en-GB" b="1"/>
              <a:t>C</a:t>
            </a:r>
            <a:r>
              <a:rPr lang="en-GB"/>
              <a:t> Leerlingen verwarren lucht en zuurstof met elkaar</a:t>
            </a:r>
            <a:endParaRPr/>
          </a:p>
          <a:p>
            <a:pPr marL="0" lvl="0" indent="0" algn="l" rtl="0">
              <a:lnSpc>
                <a:spcPct val="100000"/>
              </a:lnSpc>
              <a:spcBef>
                <a:spcPts val="0"/>
              </a:spcBef>
              <a:spcAft>
                <a:spcPts val="0"/>
              </a:spcAft>
              <a:buClr>
                <a:schemeClr val="dk1"/>
              </a:buClr>
              <a:buSzPts val="1100"/>
              <a:buFont typeface="Arial"/>
              <a:buNone/>
            </a:pPr>
            <a:r>
              <a:rPr lang="en-GB" b="1"/>
              <a:t>D</a:t>
            </a:r>
            <a:r>
              <a:rPr lang="en-GB"/>
              <a:t> Leerlingen weten dat zuurstof en koolstofdioxide worden uitgeademd, maar vergeten de andere bestanddelen van lucht</a:t>
            </a:r>
            <a:endParaRPr/>
          </a:p>
        </p:txBody>
      </p:sp>
      <p:sp>
        <p:nvSpPr>
          <p:cNvPr id="231" name="Google Shape;231;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t>Misvatting: leerlingen halen ventilatie en gaswisseling door elkaar. </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b="1"/>
              <a:t>A</a:t>
            </a:r>
            <a:r>
              <a:rPr lang="en-GB"/>
              <a:t> Leerlingen denken dat ventilatie en gaswisseling hetzelfde is</a:t>
            </a:r>
            <a:endParaRPr/>
          </a:p>
          <a:p>
            <a:pPr marL="0" lvl="0" indent="0" algn="l" rtl="0">
              <a:lnSpc>
                <a:spcPct val="100000"/>
              </a:lnSpc>
              <a:spcBef>
                <a:spcPts val="0"/>
              </a:spcBef>
              <a:spcAft>
                <a:spcPts val="0"/>
              </a:spcAft>
              <a:buClr>
                <a:schemeClr val="dk1"/>
              </a:buClr>
              <a:buSzPts val="1100"/>
              <a:buFont typeface="Arial"/>
              <a:buNone/>
            </a:pPr>
            <a:r>
              <a:rPr lang="en-GB" b="1"/>
              <a:t>B</a:t>
            </a:r>
            <a:r>
              <a:rPr lang="en-GB"/>
              <a:t> GOED</a:t>
            </a:r>
            <a:endParaRPr/>
          </a:p>
          <a:p>
            <a:pPr marL="0" lvl="0" indent="0" algn="l" rtl="0">
              <a:lnSpc>
                <a:spcPct val="100000"/>
              </a:lnSpc>
              <a:spcBef>
                <a:spcPts val="0"/>
              </a:spcBef>
              <a:spcAft>
                <a:spcPts val="0"/>
              </a:spcAft>
              <a:buClr>
                <a:schemeClr val="dk1"/>
              </a:buClr>
              <a:buSzPts val="1100"/>
              <a:buFont typeface="Arial"/>
              <a:buNone/>
            </a:pPr>
            <a:r>
              <a:rPr lang="en-GB" b="1"/>
              <a:t>C</a:t>
            </a:r>
            <a:r>
              <a:rPr lang="en-GB"/>
              <a:t> Leerlingen halen de termen ventilatie en gaswisseling door elkaar</a:t>
            </a:r>
            <a:endParaRPr/>
          </a:p>
        </p:txBody>
      </p:sp>
      <p:sp>
        <p:nvSpPr>
          <p:cNvPr id="254" name="Google Shape;25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2741216" y="2531666"/>
            <a:ext cx="5811838"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273446" y="1110059"/>
            <a:ext cx="5811838" cy="432196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471487" y="1825625"/>
            <a:ext cx="290036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15"/>
          <p:cNvSpPr txBox="1">
            <a:spLocks noGrp="1"/>
          </p:cNvSpPr>
          <p:nvPr>
            <p:ph type="body" idx="2"/>
          </p:nvPr>
        </p:nvSpPr>
        <p:spPr>
          <a:xfrm>
            <a:off x="3486150" y="1825625"/>
            <a:ext cx="290036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1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1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1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54"/>
        <p:cNvGrpSpPr/>
        <p:nvPr/>
      </p:nvGrpSpPr>
      <p:grpSpPr>
        <a:xfrm>
          <a:off x="0" y="0"/>
          <a:ext cx="0" cy="0"/>
          <a:chOff x="0" y="0"/>
          <a:chExt cx="0" cy="0"/>
        </a:xfrm>
      </p:grpSpPr>
      <p:sp>
        <p:nvSpPr>
          <p:cNvPr id="55" name="Google Shape;55;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1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a:spLocks noGrp="1"/>
          </p:cNvSpPr>
          <p:nvPr>
            <p:ph type="pic" idx="2"/>
          </p:nvPr>
        </p:nvSpPr>
        <p:spPr>
          <a:xfrm>
            <a:off x="3887391" y="987426"/>
            <a:ext cx="4629150" cy="4873625"/>
          </a:xfrm>
          <a:prstGeom prst="rect">
            <a:avLst/>
          </a:prstGeom>
          <a:noFill/>
          <a:ln>
            <a:noFill/>
          </a:ln>
        </p:spPr>
      </p:sp>
      <p:sp>
        <p:nvSpPr>
          <p:cNvPr id="68" name="Google Shape;68;p2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diagnostischevragen@nvon.n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127760" y="2155501"/>
            <a:ext cx="6858000" cy="14685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5400"/>
              <a:buFont typeface="Calibri"/>
              <a:buNone/>
            </a:pPr>
            <a:r>
              <a:rPr lang="en-GB" sz="5400" b="1">
                <a:solidFill>
                  <a:schemeClr val="accent1"/>
                </a:solidFill>
              </a:rPr>
              <a:t>Ademhaling</a:t>
            </a:r>
            <a:br>
              <a:rPr lang="en-GB" b="1">
                <a:solidFill>
                  <a:schemeClr val="accent1"/>
                </a:solidFill>
              </a:rPr>
            </a:br>
            <a:endParaRPr b="1">
              <a:solidFill>
                <a:schemeClr val="accent1"/>
              </a:solidFill>
            </a:endParaRPr>
          </a:p>
        </p:txBody>
      </p:sp>
      <p:sp>
        <p:nvSpPr>
          <p:cNvPr id="90" name="Google Shape;90;p1"/>
          <p:cNvSpPr txBox="1">
            <a:spLocks noGrp="1"/>
          </p:cNvSpPr>
          <p:nvPr>
            <p:ph type="subTitle" idx="1"/>
          </p:nvPr>
        </p:nvSpPr>
        <p:spPr>
          <a:xfrm>
            <a:off x="1143000" y="1754800"/>
            <a:ext cx="6858000" cy="4315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750"/>
              </a:spcBef>
              <a:spcAft>
                <a:spcPts val="0"/>
              </a:spcAft>
              <a:buSzPts val="1800"/>
              <a:buNone/>
            </a:pPr>
            <a:endParaRPr/>
          </a:p>
          <a:p>
            <a:pPr marL="342900" lvl="1" indent="0" algn="l" rtl="0">
              <a:lnSpc>
                <a:spcPct val="90000"/>
              </a:lnSpc>
              <a:spcBef>
                <a:spcPts val="750"/>
              </a:spcBef>
              <a:spcAft>
                <a:spcPts val="0"/>
              </a:spcAft>
              <a:buSzPts val="1500"/>
              <a:buNone/>
            </a:pPr>
            <a:endParaRPr/>
          </a:p>
          <a:p>
            <a:pPr marL="342900" lvl="1" indent="0" algn="l" rtl="0">
              <a:lnSpc>
                <a:spcPct val="90000"/>
              </a:lnSpc>
              <a:spcBef>
                <a:spcPts val="750"/>
              </a:spcBef>
              <a:spcAft>
                <a:spcPts val="0"/>
              </a:spcAft>
              <a:buSzPts val="1500"/>
              <a:buNone/>
            </a:pPr>
            <a:endParaRPr/>
          </a:p>
        </p:txBody>
      </p:sp>
      <p:sp>
        <p:nvSpPr>
          <p:cNvPr id="91" name="Google Shape;91;p1"/>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92" name="Google Shape;92;p1"/>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sz="1050">
              <a:solidFill>
                <a:srgbClr val="FFFFFF"/>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2a79041e585_1_0"/>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76" name="Google Shape;276;g2a79041e585_1_0"/>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277" name="Google Shape;277;g2a79041e585_1_0"/>
          <p:cNvGrpSpPr/>
          <p:nvPr/>
        </p:nvGrpSpPr>
        <p:grpSpPr>
          <a:xfrm>
            <a:off x="806913" y="1496245"/>
            <a:ext cx="7309588" cy="908700"/>
            <a:chOff x="806913" y="1496245"/>
            <a:chExt cx="7309588" cy="908700"/>
          </a:xfrm>
        </p:grpSpPr>
        <p:grpSp>
          <p:nvGrpSpPr>
            <p:cNvPr id="278" name="Google Shape;278;g2a79041e585_1_0"/>
            <p:cNvGrpSpPr/>
            <p:nvPr/>
          </p:nvGrpSpPr>
          <p:grpSpPr>
            <a:xfrm>
              <a:off x="806913" y="1496245"/>
              <a:ext cx="908700" cy="908700"/>
              <a:chOff x="947033" y="2362454"/>
              <a:chExt cx="908700" cy="908700"/>
            </a:xfrm>
          </p:grpSpPr>
          <p:sp>
            <p:nvSpPr>
              <p:cNvPr id="279" name="Google Shape;279;g2a79041e585_1_0"/>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80" name="Google Shape;280;g2a79041e585_1_0"/>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sp>
          <p:nvSpPr>
            <p:cNvPr id="281" name="Google Shape;281;g2a79041e585_1_0"/>
            <p:cNvSpPr/>
            <p:nvPr/>
          </p:nvSpPr>
          <p:spPr>
            <a:xfrm>
              <a:off x="1958101" y="165596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Het spant aan en het gaat omlaag</a:t>
              </a:r>
              <a:endParaRPr sz="2800" b="0" i="0" u="none" strike="noStrike" cap="none">
                <a:solidFill>
                  <a:srgbClr val="000000"/>
                </a:solidFill>
                <a:latin typeface="Calibri"/>
                <a:ea typeface="Calibri"/>
                <a:cs typeface="Calibri"/>
                <a:sym typeface="Calibri"/>
              </a:endParaRPr>
            </a:p>
          </p:txBody>
        </p:sp>
      </p:grpSp>
      <p:grpSp>
        <p:nvGrpSpPr>
          <p:cNvPr id="282" name="Google Shape;282;g2a79041e585_1_0"/>
          <p:cNvGrpSpPr/>
          <p:nvPr/>
        </p:nvGrpSpPr>
        <p:grpSpPr>
          <a:xfrm>
            <a:off x="806912" y="2594911"/>
            <a:ext cx="7309589" cy="908700"/>
            <a:chOff x="806912" y="2594911"/>
            <a:chExt cx="7309589" cy="908700"/>
          </a:xfrm>
        </p:grpSpPr>
        <p:grpSp>
          <p:nvGrpSpPr>
            <p:cNvPr id="283" name="Google Shape;283;g2a79041e585_1_0"/>
            <p:cNvGrpSpPr/>
            <p:nvPr/>
          </p:nvGrpSpPr>
          <p:grpSpPr>
            <a:xfrm>
              <a:off x="806912" y="2594911"/>
              <a:ext cx="908700" cy="908700"/>
              <a:chOff x="4665644" y="2362454"/>
              <a:chExt cx="908700" cy="908700"/>
            </a:xfrm>
          </p:grpSpPr>
          <p:sp>
            <p:nvSpPr>
              <p:cNvPr id="284" name="Google Shape;284;g2a79041e585_1_0"/>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85" name="Google Shape;285;g2a79041e585_1_0"/>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sp>
          <p:nvSpPr>
            <p:cNvPr id="286" name="Google Shape;286;g2a79041e585_1_0"/>
            <p:cNvSpPr/>
            <p:nvPr/>
          </p:nvSpPr>
          <p:spPr>
            <a:xfrm>
              <a:off x="1958101" y="271103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Het spant aan en het gaat omhoog </a:t>
              </a:r>
              <a:endParaRPr sz="2800">
                <a:latin typeface="Calibri"/>
                <a:ea typeface="Calibri"/>
                <a:cs typeface="Calibri"/>
                <a:sym typeface="Calibri"/>
              </a:endParaRPr>
            </a:p>
          </p:txBody>
        </p:sp>
      </p:grpSp>
      <p:grpSp>
        <p:nvGrpSpPr>
          <p:cNvPr id="287" name="Google Shape;287;g2a79041e585_1_0"/>
          <p:cNvGrpSpPr/>
          <p:nvPr/>
        </p:nvGrpSpPr>
        <p:grpSpPr>
          <a:xfrm>
            <a:off x="806911" y="3730897"/>
            <a:ext cx="7309589" cy="908700"/>
            <a:chOff x="806911" y="3730897"/>
            <a:chExt cx="7309589" cy="908700"/>
          </a:xfrm>
        </p:grpSpPr>
        <p:grpSp>
          <p:nvGrpSpPr>
            <p:cNvPr id="288" name="Google Shape;288;g2a79041e585_1_0"/>
            <p:cNvGrpSpPr/>
            <p:nvPr/>
          </p:nvGrpSpPr>
          <p:grpSpPr>
            <a:xfrm>
              <a:off x="806911" y="3730897"/>
              <a:ext cx="908700" cy="908700"/>
              <a:chOff x="947033" y="4156948"/>
              <a:chExt cx="908700" cy="908700"/>
            </a:xfrm>
          </p:grpSpPr>
          <p:sp>
            <p:nvSpPr>
              <p:cNvPr id="289" name="Google Shape;289;g2a79041e585_1_0"/>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90" name="Google Shape;290;g2a79041e585_1_0"/>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sp>
          <p:nvSpPr>
            <p:cNvPr id="291" name="Google Shape;291;g2a79041e585_1_0"/>
            <p:cNvSpPr/>
            <p:nvPr/>
          </p:nvSpPr>
          <p:spPr>
            <a:xfrm>
              <a:off x="1958100" y="38565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Het ontspant en het gaat omlaag</a:t>
              </a:r>
              <a:endParaRPr sz="2800" b="0" i="0" u="none" strike="noStrike" cap="none">
                <a:solidFill>
                  <a:srgbClr val="000000"/>
                </a:solidFill>
                <a:latin typeface="Calibri"/>
                <a:ea typeface="Calibri"/>
                <a:cs typeface="Calibri"/>
                <a:sym typeface="Calibri"/>
              </a:endParaRPr>
            </a:p>
          </p:txBody>
        </p:sp>
      </p:grpSp>
      <p:grpSp>
        <p:nvGrpSpPr>
          <p:cNvPr id="292" name="Google Shape;292;g2a79041e585_1_0"/>
          <p:cNvGrpSpPr/>
          <p:nvPr/>
        </p:nvGrpSpPr>
        <p:grpSpPr>
          <a:xfrm>
            <a:off x="806911" y="4829563"/>
            <a:ext cx="7309588" cy="908700"/>
            <a:chOff x="806911" y="4829563"/>
            <a:chExt cx="7309588" cy="908700"/>
          </a:xfrm>
        </p:grpSpPr>
        <p:grpSp>
          <p:nvGrpSpPr>
            <p:cNvPr id="293" name="Google Shape;293;g2a79041e585_1_0"/>
            <p:cNvGrpSpPr/>
            <p:nvPr/>
          </p:nvGrpSpPr>
          <p:grpSpPr>
            <a:xfrm>
              <a:off x="806911" y="4829563"/>
              <a:ext cx="908700" cy="908700"/>
              <a:chOff x="4665644" y="4148177"/>
              <a:chExt cx="908700" cy="908700"/>
            </a:xfrm>
          </p:grpSpPr>
          <p:sp>
            <p:nvSpPr>
              <p:cNvPr id="294" name="Google Shape;294;g2a79041e585_1_0"/>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95" name="Google Shape;295;g2a79041e585_1_0"/>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296" name="Google Shape;296;g2a79041e585_1_0"/>
            <p:cNvSpPr/>
            <p:nvPr/>
          </p:nvSpPr>
          <p:spPr>
            <a:xfrm>
              <a:off x="1958099" y="49892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Het ontspant en het gaat omhoog</a:t>
              </a:r>
              <a:endParaRPr sz="2800" b="0" i="0" u="none" strike="noStrike" cap="none">
                <a:solidFill>
                  <a:srgbClr val="000000"/>
                </a:solidFill>
                <a:latin typeface="Calibri"/>
                <a:ea typeface="Calibri"/>
                <a:cs typeface="Calibri"/>
                <a:sym typeface="Calibri"/>
              </a:endParaRPr>
            </a:p>
          </p:txBody>
        </p:sp>
      </p:grpSp>
      <p:sp>
        <p:nvSpPr>
          <p:cNvPr id="297" name="Google Shape;297;g2a79041e585_1_0"/>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9090"/>
              <a:buFont typeface="Calibri"/>
              <a:buNone/>
            </a:pPr>
            <a:r>
              <a:rPr lang="en-GB"/>
              <a:t>Wat doet het middenrif tijdens uitademen?</a:t>
            </a:r>
            <a:br>
              <a:rPr lang="en-GB"/>
            </a:b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2a79041e585_1_77"/>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303" name="Google Shape;303;g2a79041e585_1_77"/>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304" name="Google Shape;304;g2a79041e585_1_77"/>
          <p:cNvGrpSpPr/>
          <p:nvPr/>
        </p:nvGrpSpPr>
        <p:grpSpPr>
          <a:xfrm>
            <a:off x="806913" y="1496245"/>
            <a:ext cx="908700" cy="908700"/>
            <a:chOff x="947033" y="2362454"/>
            <a:chExt cx="908700" cy="908700"/>
          </a:xfrm>
        </p:grpSpPr>
        <p:sp>
          <p:nvSpPr>
            <p:cNvPr id="305" name="Google Shape;305;g2a79041e585_1_77"/>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06" name="Google Shape;306;g2a79041e585_1_77"/>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307" name="Google Shape;307;g2a79041e585_1_77"/>
          <p:cNvGrpSpPr/>
          <p:nvPr/>
        </p:nvGrpSpPr>
        <p:grpSpPr>
          <a:xfrm>
            <a:off x="806912" y="2594911"/>
            <a:ext cx="908700" cy="908700"/>
            <a:chOff x="4665644" y="2362454"/>
            <a:chExt cx="908700" cy="908700"/>
          </a:xfrm>
        </p:grpSpPr>
        <p:sp>
          <p:nvSpPr>
            <p:cNvPr id="308" name="Google Shape;308;g2a79041e585_1_77"/>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09" name="Google Shape;309;g2a79041e585_1_77"/>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310" name="Google Shape;310;g2a79041e585_1_77"/>
          <p:cNvGrpSpPr/>
          <p:nvPr/>
        </p:nvGrpSpPr>
        <p:grpSpPr>
          <a:xfrm>
            <a:off x="806911" y="3730897"/>
            <a:ext cx="908700" cy="908700"/>
            <a:chOff x="947033" y="4156948"/>
            <a:chExt cx="908700" cy="908700"/>
          </a:xfrm>
        </p:grpSpPr>
        <p:sp>
          <p:nvSpPr>
            <p:cNvPr id="311" name="Google Shape;311;g2a79041e585_1_77"/>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12" name="Google Shape;312;g2a79041e585_1_77"/>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sp>
        <p:nvSpPr>
          <p:cNvPr id="313" name="Google Shape;313;g2a79041e585_1_77"/>
          <p:cNvSpPr/>
          <p:nvPr/>
        </p:nvSpPr>
        <p:spPr>
          <a:xfrm>
            <a:off x="1958101" y="165596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De binnenste en de buitenste</a:t>
            </a:r>
            <a:endParaRPr sz="2800" b="0" i="0" u="none" strike="noStrike" cap="none">
              <a:solidFill>
                <a:srgbClr val="000000"/>
              </a:solidFill>
              <a:latin typeface="Calibri"/>
              <a:ea typeface="Calibri"/>
              <a:cs typeface="Calibri"/>
              <a:sym typeface="Calibri"/>
            </a:endParaRPr>
          </a:p>
        </p:txBody>
      </p:sp>
      <p:sp>
        <p:nvSpPr>
          <p:cNvPr id="314" name="Google Shape;314;g2a79041e585_1_77"/>
          <p:cNvSpPr/>
          <p:nvPr/>
        </p:nvSpPr>
        <p:spPr>
          <a:xfrm>
            <a:off x="1958101" y="271103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Alleen de buitenste</a:t>
            </a:r>
            <a:endParaRPr sz="2800" b="0" i="0" u="none" strike="noStrike" cap="none">
              <a:solidFill>
                <a:srgbClr val="000000"/>
              </a:solidFill>
              <a:latin typeface="Calibri"/>
              <a:ea typeface="Calibri"/>
              <a:cs typeface="Calibri"/>
              <a:sym typeface="Calibri"/>
            </a:endParaRPr>
          </a:p>
        </p:txBody>
      </p:sp>
      <p:sp>
        <p:nvSpPr>
          <p:cNvPr id="315" name="Google Shape;315;g2a79041e585_1_77"/>
          <p:cNvSpPr/>
          <p:nvPr/>
        </p:nvSpPr>
        <p:spPr>
          <a:xfrm>
            <a:off x="1958100" y="38565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Alleen de buitenste</a:t>
            </a:r>
            <a:endParaRPr sz="2800" b="0" i="0" u="none" strike="noStrike" cap="none">
              <a:solidFill>
                <a:srgbClr val="000000"/>
              </a:solidFill>
              <a:latin typeface="Calibri"/>
              <a:ea typeface="Calibri"/>
              <a:cs typeface="Calibri"/>
              <a:sym typeface="Calibri"/>
            </a:endParaRPr>
          </a:p>
        </p:txBody>
      </p:sp>
      <p:sp>
        <p:nvSpPr>
          <p:cNvPr id="316" name="Google Shape;316;g2a79041e585_1_77"/>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3240"/>
              <a:buFont typeface="Calibri"/>
              <a:buNone/>
            </a:pPr>
            <a:r>
              <a:rPr lang="en-GB" sz="2540"/>
              <a:t>Welke tussenribspieren spannen samen bij inademing?</a:t>
            </a:r>
            <a:endParaRPr sz="1820"/>
          </a:p>
          <a:p>
            <a:pPr marL="0" lvl="0" indent="0" algn="l" rtl="0">
              <a:lnSpc>
                <a:spcPct val="111111"/>
              </a:lnSpc>
              <a:spcBef>
                <a:spcPts val="0"/>
              </a:spcBef>
              <a:spcAft>
                <a:spcPts val="0"/>
              </a:spcAft>
              <a:buClr>
                <a:schemeClr val="dk1"/>
              </a:buClr>
              <a:buSzPts val="3240"/>
              <a:buFont typeface="Calibri"/>
              <a:buNone/>
            </a:pPr>
            <a:br>
              <a:rPr lang="en-GB" sz="1820"/>
            </a:br>
            <a:endParaRPr sz="1820"/>
          </a:p>
        </p:txBody>
      </p:sp>
      <p:pic>
        <p:nvPicPr>
          <p:cNvPr id="317" name="Google Shape;317;g2a79041e585_1_77"/>
          <p:cNvPicPr preferRelativeResize="0"/>
          <p:nvPr/>
        </p:nvPicPr>
        <p:blipFill>
          <a:blip r:embed="rId3">
            <a:alphaModFix/>
          </a:blip>
          <a:stretch>
            <a:fillRect/>
          </a:stretch>
        </p:blipFill>
        <p:spPr>
          <a:xfrm>
            <a:off x="5965251" y="2495151"/>
            <a:ext cx="2874073" cy="2746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0"/>
          <p:cNvSpPr txBox="1"/>
          <p:nvPr/>
        </p:nvSpPr>
        <p:spPr>
          <a:xfrm>
            <a:off x="5685183" y="6407433"/>
            <a:ext cx="3458817"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050" b="0" i="0" u="none" strike="noStrike" cap="none">
                <a:solidFill>
                  <a:srgbClr val="FFFFFF"/>
                </a:solidFill>
                <a:latin typeface="Tahoma"/>
                <a:ea typeface="Tahoma"/>
                <a:cs typeface="Tahoma"/>
                <a:sym typeface="Tahoma"/>
              </a:rPr>
              <a:t>www.nvon.nl/diagnostischevragen        © 2022 NVON </a:t>
            </a:r>
            <a:endParaRPr/>
          </a:p>
        </p:txBody>
      </p:sp>
      <p:sp>
        <p:nvSpPr>
          <p:cNvPr id="324" name="Google Shape;324;p10"/>
          <p:cNvSpPr txBox="1">
            <a:spLocks noGrp="1"/>
          </p:cNvSpPr>
          <p:nvPr>
            <p:ph type="title"/>
          </p:nvPr>
        </p:nvSpPr>
        <p:spPr>
          <a:xfrm>
            <a:off x="628650" y="365126"/>
            <a:ext cx="7886700" cy="40975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br>
              <a:rPr lang="en-GB" b="1"/>
            </a:br>
            <a:endParaRPr/>
          </a:p>
        </p:txBody>
      </p:sp>
      <p:sp>
        <p:nvSpPr>
          <p:cNvPr id="325" name="Google Shape;325;p10"/>
          <p:cNvSpPr txBox="1"/>
          <p:nvPr/>
        </p:nvSpPr>
        <p:spPr>
          <a:xfrm>
            <a:off x="628650" y="572530"/>
            <a:ext cx="7886700" cy="336336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3300"/>
              <a:buFont typeface="Arial"/>
              <a:buNone/>
            </a:pPr>
            <a:r>
              <a:rPr lang="en-GB" sz="3300" b="0" i="0" u="none" strike="noStrike" cap="none">
                <a:solidFill>
                  <a:schemeClr val="dk1"/>
                </a:solidFill>
                <a:latin typeface="Calibri"/>
                <a:ea typeface="Calibri"/>
                <a:cs typeface="Calibri"/>
                <a:sym typeface="Calibri"/>
              </a:rPr>
              <a:t>Deze vragen met toelichting zijn ontwikkeld door de diagnostische vragen werkgroep van de NVON</a:t>
            </a:r>
            <a:endParaRPr/>
          </a:p>
          <a:p>
            <a:pPr marL="0" marR="0" lvl="0" indent="0" algn="l" rtl="0">
              <a:lnSpc>
                <a:spcPct val="90000"/>
              </a:lnSpc>
              <a:spcBef>
                <a:spcPts val="0"/>
              </a:spcBef>
              <a:spcAft>
                <a:spcPts val="0"/>
              </a:spcAft>
              <a:buClr>
                <a:srgbClr val="000000"/>
              </a:buClr>
              <a:buSzPts val="3300"/>
              <a:buFont typeface="Arial"/>
              <a:buNone/>
            </a:pPr>
            <a:endParaRPr sz="33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3300"/>
              <a:buFont typeface="Arial"/>
              <a:buNone/>
            </a:pPr>
            <a:r>
              <a:rPr lang="en-GB" sz="3300" b="0" i="0" u="none" strike="noStrike" cap="none">
                <a:solidFill>
                  <a:schemeClr val="dk1"/>
                </a:solidFill>
                <a:latin typeface="Calibri"/>
                <a:ea typeface="Calibri"/>
                <a:cs typeface="Calibri"/>
                <a:sym typeface="Calibri"/>
              </a:rPr>
              <a:t>Heb je feedback, wil je bijdragen, vragen testen of samenwerken? Laat het weten via:</a:t>
            </a:r>
            <a:br>
              <a:rPr lang="en-GB" sz="3300" b="0" i="0" u="none" strike="noStrike" cap="none">
                <a:solidFill>
                  <a:schemeClr val="dk1"/>
                </a:solidFill>
                <a:latin typeface="Calibri"/>
                <a:ea typeface="Calibri"/>
                <a:cs typeface="Calibri"/>
                <a:sym typeface="Calibri"/>
              </a:rPr>
            </a:br>
            <a:r>
              <a:rPr lang="en-GB" sz="33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diagnostischevragen@nvon.nl</a:t>
            </a:r>
            <a:r>
              <a:rPr lang="en-GB" sz="3300" b="0" i="0" u="none" strike="noStrike" cap="none">
                <a:solidFill>
                  <a:schemeClr val="dk1"/>
                </a:solidFill>
                <a:latin typeface="Calibri"/>
                <a:ea typeface="Calibri"/>
                <a:cs typeface="Calibri"/>
                <a:sym typeface="Calibri"/>
              </a:rPr>
              <a:t> </a:t>
            </a:r>
            <a:endParaRPr/>
          </a:p>
        </p:txBody>
      </p:sp>
      <p:pic>
        <p:nvPicPr>
          <p:cNvPr id="326" name="Google Shape;326;p10"/>
          <p:cNvPicPr preferRelativeResize="0"/>
          <p:nvPr/>
        </p:nvPicPr>
        <p:blipFill rotWithShape="1">
          <a:blip r:embed="rId4">
            <a:alphaModFix/>
          </a:blip>
          <a:srcRect/>
          <a:stretch/>
        </p:blipFill>
        <p:spPr>
          <a:xfrm>
            <a:off x="2450189" y="4281356"/>
            <a:ext cx="4243622" cy="1295421"/>
          </a:xfrm>
          <a:prstGeom prst="rect">
            <a:avLst/>
          </a:prstGeom>
          <a:noFill/>
          <a:ln>
            <a:noFill/>
          </a:ln>
        </p:spPr>
      </p:pic>
      <p:sp>
        <p:nvSpPr>
          <p:cNvPr id="327" name="Google Shape;327;p10"/>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328" name="Google Shape;328;p10"/>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1050"/>
              <a:buFont typeface="Tahoma"/>
              <a:buNone/>
            </a:pPr>
            <a:r>
              <a:rPr lang="en-GB" sz="1050">
                <a:solidFill>
                  <a:srgbClr val="FFFFFF"/>
                </a:solidFill>
                <a:latin typeface="Tahoma"/>
                <a:ea typeface="Tahoma"/>
                <a:cs typeface="Tahoma"/>
                <a:sym typeface="Tahoma"/>
              </a:rPr>
              <a:t>www.</a:t>
            </a:r>
            <a:r>
              <a:rPr lang="en-GB" sz="1050" b="0" i="0" u="none" strike="noStrike" cap="none">
                <a:solidFill>
                  <a:srgbClr val="FFFFFF"/>
                </a:solidFill>
                <a:latin typeface="Tahoma"/>
                <a:ea typeface="Tahoma"/>
                <a:cs typeface="Tahoma"/>
                <a:sym typeface="Tahoma"/>
              </a:rPr>
              <a:t>diagnostischevragen.nl</a:t>
            </a:r>
            <a:endParaRPr sz="1400" b="0" i="0" u="none" strike="noStrike" cap="none">
              <a:solidFill>
                <a:srgbClr val="000000"/>
              </a:solidFill>
              <a:latin typeface="Arial"/>
              <a:ea typeface="Arial"/>
              <a:cs typeface="Arial"/>
              <a:sym typeface="Arial"/>
            </a:endParaRPr>
          </a:p>
        </p:txBody>
      </p:sp>
      <p:pic>
        <p:nvPicPr>
          <p:cNvPr id="329" name="Google Shape;329;p10" descr="Creative Commons Attribution-ShareAlike 3.0 Unported - Wikidata"/>
          <p:cNvPicPr preferRelativeResize="0"/>
          <p:nvPr/>
        </p:nvPicPr>
        <p:blipFill rotWithShape="1">
          <a:blip r:embed="rId5">
            <a:alphaModFix/>
          </a:blip>
          <a:srcRect/>
          <a:stretch/>
        </p:blipFill>
        <p:spPr>
          <a:xfrm>
            <a:off x="328188" y="6332184"/>
            <a:ext cx="1148977" cy="4042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98" name="Google Shape;98;p2"/>
          <p:cNvSpPr txBox="1"/>
          <p:nvPr/>
        </p:nvSpPr>
        <p:spPr>
          <a:xfrm>
            <a:off x="6827520" y="6407433"/>
            <a:ext cx="2316600" cy="4155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solidFill>
                <a:schemeClr val="dk1"/>
              </a:solidFill>
            </a:endParaRPr>
          </a:p>
          <a:p>
            <a:pPr marL="0" marR="0" lvl="0" indent="0" algn="r" rtl="0">
              <a:lnSpc>
                <a:spcPct val="100000"/>
              </a:lnSpc>
              <a:spcBef>
                <a:spcPts val="0"/>
              </a:spcBef>
              <a:spcAft>
                <a:spcPts val="0"/>
              </a:spcAft>
              <a:buClr>
                <a:srgbClr val="FFFFFF"/>
              </a:buClr>
              <a:buSzPts val="1050"/>
              <a:buFont typeface="Tahoma"/>
              <a:buNone/>
            </a:pPr>
            <a:endParaRPr sz="1050">
              <a:solidFill>
                <a:srgbClr val="FFFFFF"/>
              </a:solidFill>
              <a:latin typeface="Tahoma"/>
              <a:ea typeface="Tahoma"/>
              <a:cs typeface="Tahoma"/>
              <a:sym typeface="Tahoma"/>
            </a:endParaRPr>
          </a:p>
        </p:txBody>
      </p:sp>
      <p:grpSp>
        <p:nvGrpSpPr>
          <p:cNvPr id="99" name="Google Shape;99;p2"/>
          <p:cNvGrpSpPr/>
          <p:nvPr/>
        </p:nvGrpSpPr>
        <p:grpSpPr>
          <a:xfrm>
            <a:off x="806913" y="1496245"/>
            <a:ext cx="7309476" cy="908646"/>
            <a:chOff x="806913" y="1496245"/>
            <a:chExt cx="7309476" cy="908646"/>
          </a:xfrm>
        </p:grpSpPr>
        <p:grpSp>
          <p:nvGrpSpPr>
            <p:cNvPr id="100" name="Google Shape;100;p2"/>
            <p:cNvGrpSpPr/>
            <p:nvPr/>
          </p:nvGrpSpPr>
          <p:grpSpPr>
            <a:xfrm>
              <a:off x="806913" y="1496245"/>
              <a:ext cx="908647" cy="908646"/>
              <a:chOff x="947033" y="2362454"/>
              <a:chExt cx="908647" cy="908646"/>
            </a:xfrm>
          </p:grpSpPr>
          <p:sp>
            <p:nvSpPr>
              <p:cNvPr id="101" name="Google Shape;101;p2"/>
              <p:cNvSpPr/>
              <p:nvPr/>
            </p:nvSpPr>
            <p:spPr>
              <a:xfrm>
                <a:off x="947033" y="2362454"/>
                <a:ext cx="908647" cy="908646"/>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02" name="Google Shape;102;p2"/>
              <p:cNvSpPr/>
              <p:nvPr/>
            </p:nvSpPr>
            <p:spPr>
              <a:xfrm>
                <a:off x="1261236"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sp>
          <p:nvSpPr>
            <p:cNvPr id="103" name="Google Shape;103;p2"/>
            <p:cNvSpPr/>
            <p:nvPr/>
          </p:nvSpPr>
          <p:spPr>
            <a:xfrm>
              <a:off x="1958101" y="1655969"/>
              <a:ext cx="6158288"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Lucht stroomt de longen in</a:t>
              </a:r>
              <a:endParaRPr sz="2800" b="0" i="0" u="none" strike="noStrike" cap="none">
                <a:solidFill>
                  <a:srgbClr val="000000"/>
                </a:solidFill>
                <a:latin typeface="Calibri"/>
                <a:ea typeface="Calibri"/>
                <a:cs typeface="Calibri"/>
                <a:sym typeface="Calibri"/>
              </a:endParaRPr>
            </a:p>
          </p:txBody>
        </p:sp>
      </p:grpSp>
      <p:grpSp>
        <p:nvGrpSpPr>
          <p:cNvPr id="104" name="Google Shape;104;p2"/>
          <p:cNvGrpSpPr/>
          <p:nvPr/>
        </p:nvGrpSpPr>
        <p:grpSpPr>
          <a:xfrm>
            <a:off x="806912" y="2594911"/>
            <a:ext cx="7309477" cy="908646"/>
            <a:chOff x="806912" y="2594911"/>
            <a:chExt cx="7309477" cy="908646"/>
          </a:xfrm>
        </p:grpSpPr>
        <p:grpSp>
          <p:nvGrpSpPr>
            <p:cNvPr id="105" name="Google Shape;105;p2"/>
            <p:cNvGrpSpPr/>
            <p:nvPr/>
          </p:nvGrpSpPr>
          <p:grpSpPr>
            <a:xfrm>
              <a:off x="806912" y="2594911"/>
              <a:ext cx="908647" cy="908646"/>
              <a:chOff x="4665644" y="2362454"/>
              <a:chExt cx="908647" cy="908646"/>
            </a:xfrm>
          </p:grpSpPr>
          <p:sp>
            <p:nvSpPr>
              <p:cNvPr id="106" name="Google Shape;106;p2"/>
              <p:cNvSpPr/>
              <p:nvPr/>
            </p:nvSpPr>
            <p:spPr>
              <a:xfrm>
                <a:off x="4665644" y="2362454"/>
                <a:ext cx="908647" cy="908646"/>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07" name="Google Shape;107;p2"/>
              <p:cNvSpPr/>
              <p:nvPr/>
            </p:nvSpPr>
            <p:spPr>
              <a:xfrm>
                <a:off x="4979847"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sp>
          <p:nvSpPr>
            <p:cNvPr id="108" name="Google Shape;108;p2"/>
            <p:cNvSpPr/>
            <p:nvPr/>
          </p:nvSpPr>
          <p:spPr>
            <a:xfrm>
              <a:off x="1958101" y="2711037"/>
              <a:ext cx="6158288"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De tussenribspieren spannen aan</a:t>
              </a:r>
              <a:endParaRPr sz="2800" b="0" i="0" u="none" strike="noStrike" cap="none">
                <a:solidFill>
                  <a:srgbClr val="000000"/>
                </a:solidFill>
                <a:latin typeface="Calibri"/>
                <a:ea typeface="Calibri"/>
                <a:cs typeface="Calibri"/>
                <a:sym typeface="Calibri"/>
              </a:endParaRPr>
            </a:p>
          </p:txBody>
        </p:sp>
      </p:grpSp>
      <p:grpSp>
        <p:nvGrpSpPr>
          <p:cNvPr id="109" name="Google Shape;109;p2"/>
          <p:cNvGrpSpPr/>
          <p:nvPr/>
        </p:nvGrpSpPr>
        <p:grpSpPr>
          <a:xfrm>
            <a:off x="806911" y="3730897"/>
            <a:ext cx="7309478" cy="908646"/>
            <a:chOff x="806911" y="3730897"/>
            <a:chExt cx="7309478" cy="908646"/>
          </a:xfrm>
        </p:grpSpPr>
        <p:grpSp>
          <p:nvGrpSpPr>
            <p:cNvPr id="110" name="Google Shape;110;p2"/>
            <p:cNvGrpSpPr/>
            <p:nvPr/>
          </p:nvGrpSpPr>
          <p:grpSpPr>
            <a:xfrm>
              <a:off x="806911" y="3730897"/>
              <a:ext cx="908647" cy="908646"/>
              <a:chOff x="947033" y="4156948"/>
              <a:chExt cx="908647" cy="908646"/>
            </a:xfrm>
          </p:grpSpPr>
          <p:sp>
            <p:nvSpPr>
              <p:cNvPr id="111" name="Google Shape;111;p2"/>
              <p:cNvSpPr/>
              <p:nvPr/>
            </p:nvSpPr>
            <p:spPr>
              <a:xfrm>
                <a:off x="947033" y="4156948"/>
                <a:ext cx="908647" cy="908646"/>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2" name="Google Shape;112;p2"/>
              <p:cNvSpPr/>
              <p:nvPr/>
            </p:nvSpPr>
            <p:spPr>
              <a:xfrm>
                <a:off x="1261237" y="4382969"/>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sp>
          <p:nvSpPr>
            <p:cNvPr id="113" name="Google Shape;113;p2"/>
            <p:cNvSpPr/>
            <p:nvPr/>
          </p:nvSpPr>
          <p:spPr>
            <a:xfrm>
              <a:off x="1958100" y="3856597"/>
              <a:ext cx="6158289"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De longen worden groter</a:t>
              </a:r>
              <a:endParaRPr sz="2800" b="0" i="0" u="none" strike="noStrike" cap="none">
                <a:solidFill>
                  <a:srgbClr val="000000"/>
                </a:solidFill>
                <a:latin typeface="Calibri"/>
                <a:ea typeface="Calibri"/>
                <a:cs typeface="Calibri"/>
                <a:sym typeface="Calibri"/>
              </a:endParaRPr>
            </a:p>
          </p:txBody>
        </p:sp>
      </p:grpSp>
      <p:grpSp>
        <p:nvGrpSpPr>
          <p:cNvPr id="114" name="Google Shape;114;p2"/>
          <p:cNvGrpSpPr/>
          <p:nvPr/>
        </p:nvGrpSpPr>
        <p:grpSpPr>
          <a:xfrm>
            <a:off x="806911" y="4829563"/>
            <a:ext cx="7309588" cy="908646"/>
            <a:chOff x="806911" y="4829563"/>
            <a:chExt cx="7309588" cy="908646"/>
          </a:xfrm>
        </p:grpSpPr>
        <p:grpSp>
          <p:nvGrpSpPr>
            <p:cNvPr id="115" name="Google Shape;115;p2"/>
            <p:cNvGrpSpPr/>
            <p:nvPr/>
          </p:nvGrpSpPr>
          <p:grpSpPr>
            <a:xfrm>
              <a:off x="806911" y="4829563"/>
              <a:ext cx="908647" cy="908646"/>
              <a:chOff x="4665644" y="4148177"/>
              <a:chExt cx="908647" cy="908646"/>
            </a:xfrm>
          </p:grpSpPr>
          <p:sp>
            <p:nvSpPr>
              <p:cNvPr id="116" name="Google Shape;116;p2"/>
              <p:cNvSpPr/>
              <p:nvPr/>
            </p:nvSpPr>
            <p:spPr>
              <a:xfrm>
                <a:off x="4665644" y="4148177"/>
                <a:ext cx="908647" cy="908646"/>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7" name="Google Shape;117;p2"/>
              <p:cNvSpPr/>
              <p:nvPr/>
            </p:nvSpPr>
            <p:spPr>
              <a:xfrm>
                <a:off x="4979848" y="4374198"/>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1400" b="0" i="0" u="none" strike="noStrike" cap="none">
                  <a:solidFill>
                    <a:srgbClr val="000000"/>
                  </a:solidFill>
                  <a:latin typeface="Arial"/>
                  <a:ea typeface="Arial"/>
                  <a:cs typeface="Arial"/>
                  <a:sym typeface="Arial"/>
                </a:endParaRPr>
              </a:p>
            </p:txBody>
          </p:sp>
        </p:grpSp>
        <p:sp>
          <p:nvSpPr>
            <p:cNvPr id="118" name="Google Shape;118;p2"/>
            <p:cNvSpPr/>
            <p:nvPr/>
          </p:nvSpPr>
          <p:spPr>
            <a:xfrm>
              <a:off x="1958099" y="49892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Borstkas beweegt omhoog en naar voren</a:t>
              </a:r>
              <a:endParaRPr sz="2800" b="0" i="0" u="none" strike="noStrike" cap="none">
                <a:solidFill>
                  <a:srgbClr val="000000"/>
                </a:solidFill>
                <a:latin typeface="Calibri"/>
                <a:ea typeface="Calibri"/>
                <a:cs typeface="Calibri"/>
                <a:sym typeface="Calibri"/>
              </a:endParaRPr>
            </a:p>
          </p:txBody>
        </p:sp>
      </p:grpSp>
      <p:sp>
        <p:nvSpPr>
          <p:cNvPr id="119" name="Google Shape;119;p2"/>
          <p:cNvSpPr txBox="1">
            <a:spLocks noGrp="1"/>
          </p:cNvSpPr>
          <p:nvPr>
            <p:ph type="title"/>
          </p:nvPr>
        </p:nvSpPr>
        <p:spPr>
          <a:xfrm>
            <a:off x="729419" y="396260"/>
            <a:ext cx="8109782" cy="855185"/>
          </a:xfrm>
          <a:prstGeom prst="rect">
            <a:avLst/>
          </a:prstGeom>
          <a:noFill/>
          <a:ln>
            <a:noFill/>
          </a:ln>
        </p:spPr>
        <p:txBody>
          <a:bodyPr spcFirstLastPara="1" wrap="square" lIns="91425" tIns="45700" rIns="91425" bIns="45700" anchor="t" anchorCtr="0">
            <a:normAutofit/>
          </a:bodyPr>
          <a:lstStyle/>
          <a:p>
            <a:pPr marL="0" lvl="0" indent="0" algn="l" rtl="0">
              <a:lnSpc>
                <a:spcPct val="111111"/>
              </a:lnSpc>
              <a:spcBef>
                <a:spcPts val="0"/>
              </a:spcBef>
              <a:spcAft>
                <a:spcPts val="0"/>
              </a:spcAft>
              <a:buClr>
                <a:schemeClr val="dk1"/>
              </a:buClr>
              <a:buSzPts val="3600"/>
              <a:buFont typeface="Calibri"/>
              <a:buNone/>
            </a:pPr>
            <a:r>
              <a:rPr lang="en-GB" sz="3600"/>
              <a:t>Wat is de eerste stap bij inademing?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25" name="Google Shape;125;p3"/>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1050"/>
              <a:buFont typeface="Tahoma"/>
              <a:buNone/>
            </a:pPr>
            <a:r>
              <a:rPr lang="en-GB" sz="1050">
                <a:solidFill>
                  <a:schemeClr val="lt1"/>
                </a:solidFill>
                <a:latin typeface="Tahoma"/>
                <a:ea typeface="Tahoma"/>
                <a:cs typeface="Tahoma"/>
                <a:sym typeface="Tahoma"/>
              </a:rPr>
              <a:t>www.</a:t>
            </a:r>
            <a:r>
              <a:rPr lang="en-GB" sz="1050" b="0" i="0" u="none" strike="noStrike" cap="none">
                <a:solidFill>
                  <a:srgbClr val="FFFFFF"/>
                </a:solidFill>
                <a:latin typeface="Tahoma"/>
                <a:ea typeface="Tahoma"/>
                <a:cs typeface="Tahoma"/>
                <a:sym typeface="Tahoma"/>
              </a:rPr>
              <a:t>diagnostischevragen.</a:t>
            </a:r>
            <a:r>
              <a:rPr lang="en-GB" sz="1050">
                <a:solidFill>
                  <a:srgbClr val="FFFFFF"/>
                </a:solidFill>
                <a:latin typeface="Tahoma"/>
                <a:ea typeface="Tahoma"/>
                <a:cs typeface="Tahoma"/>
                <a:sym typeface="Tahoma"/>
              </a:rPr>
              <a:t>n</a:t>
            </a:r>
            <a:r>
              <a:rPr lang="en-GB" sz="1050" b="0" i="0" u="none" strike="noStrike" cap="none">
                <a:solidFill>
                  <a:srgbClr val="FFFFFF"/>
                </a:solidFill>
                <a:latin typeface="Tahoma"/>
                <a:ea typeface="Tahoma"/>
                <a:cs typeface="Tahoma"/>
                <a:sym typeface="Tahoma"/>
              </a:rPr>
              <a:t>l</a:t>
            </a:r>
            <a:endParaRPr sz="1400" b="0" i="0" u="none" strike="noStrike" cap="none">
              <a:solidFill>
                <a:srgbClr val="000000"/>
              </a:solidFill>
              <a:latin typeface="Arial"/>
              <a:ea typeface="Arial"/>
              <a:cs typeface="Arial"/>
              <a:sym typeface="Arial"/>
            </a:endParaRPr>
          </a:p>
        </p:txBody>
      </p:sp>
      <p:grpSp>
        <p:nvGrpSpPr>
          <p:cNvPr id="126" name="Google Shape;126;p3"/>
          <p:cNvGrpSpPr/>
          <p:nvPr/>
        </p:nvGrpSpPr>
        <p:grpSpPr>
          <a:xfrm>
            <a:off x="806913" y="1496245"/>
            <a:ext cx="7309588" cy="908700"/>
            <a:chOff x="806913" y="1496245"/>
            <a:chExt cx="7309588" cy="908700"/>
          </a:xfrm>
        </p:grpSpPr>
        <p:grpSp>
          <p:nvGrpSpPr>
            <p:cNvPr id="127" name="Google Shape;127;p3"/>
            <p:cNvGrpSpPr/>
            <p:nvPr/>
          </p:nvGrpSpPr>
          <p:grpSpPr>
            <a:xfrm>
              <a:off x="806913" y="1496245"/>
              <a:ext cx="908700" cy="908700"/>
              <a:chOff x="947033" y="2362454"/>
              <a:chExt cx="908700" cy="908700"/>
            </a:xfrm>
          </p:grpSpPr>
          <p:sp>
            <p:nvSpPr>
              <p:cNvPr id="128" name="Google Shape;128;p3"/>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29" name="Google Shape;129;p3"/>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sp>
          <p:nvSpPr>
            <p:cNvPr id="130" name="Google Shape;130;p3"/>
            <p:cNvSpPr/>
            <p:nvPr/>
          </p:nvSpPr>
          <p:spPr>
            <a:xfrm>
              <a:off x="1958101" y="165596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Lucht stroomt de longen in</a:t>
              </a:r>
              <a:endParaRPr sz="2800" b="0" i="0" u="none" strike="noStrike" cap="none">
                <a:solidFill>
                  <a:srgbClr val="000000"/>
                </a:solidFill>
                <a:latin typeface="Calibri"/>
                <a:ea typeface="Calibri"/>
                <a:cs typeface="Calibri"/>
                <a:sym typeface="Calibri"/>
              </a:endParaRPr>
            </a:p>
          </p:txBody>
        </p:sp>
      </p:grpSp>
      <p:grpSp>
        <p:nvGrpSpPr>
          <p:cNvPr id="131" name="Google Shape;131;p3"/>
          <p:cNvGrpSpPr/>
          <p:nvPr/>
        </p:nvGrpSpPr>
        <p:grpSpPr>
          <a:xfrm>
            <a:off x="806912" y="2594911"/>
            <a:ext cx="7309589" cy="908700"/>
            <a:chOff x="806912" y="2594911"/>
            <a:chExt cx="7309589" cy="908700"/>
          </a:xfrm>
        </p:grpSpPr>
        <p:grpSp>
          <p:nvGrpSpPr>
            <p:cNvPr id="132" name="Google Shape;132;p3"/>
            <p:cNvGrpSpPr/>
            <p:nvPr/>
          </p:nvGrpSpPr>
          <p:grpSpPr>
            <a:xfrm>
              <a:off x="806912" y="2594911"/>
              <a:ext cx="908700" cy="908700"/>
              <a:chOff x="4665644" y="2362454"/>
              <a:chExt cx="908700" cy="908700"/>
            </a:xfrm>
          </p:grpSpPr>
          <p:sp>
            <p:nvSpPr>
              <p:cNvPr id="133" name="Google Shape;133;p3"/>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34" name="Google Shape;134;p3"/>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sp>
          <p:nvSpPr>
            <p:cNvPr id="135" name="Google Shape;135;p3"/>
            <p:cNvSpPr/>
            <p:nvPr/>
          </p:nvSpPr>
          <p:spPr>
            <a:xfrm>
              <a:off x="1958101" y="271103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Het middenrif spant aan</a:t>
              </a:r>
              <a:endParaRPr sz="2800" b="0" i="0" u="none" strike="noStrike" cap="none">
                <a:solidFill>
                  <a:srgbClr val="000000"/>
                </a:solidFill>
                <a:latin typeface="Calibri"/>
                <a:ea typeface="Calibri"/>
                <a:cs typeface="Calibri"/>
                <a:sym typeface="Calibri"/>
              </a:endParaRPr>
            </a:p>
          </p:txBody>
        </p:sp>
      </p:grpSp>
      <p:grpSp>
        <p:nvGrpSpPr>
          <p:cNvPr id="136" name="Google Shape;136;p3"/>
          <p:cNvGrpSpPr/>
          <p:nvPr/>
        </p:nvGrpSpPr>
        <p:grpSpPr>
          <a:xfrm>
            <a:off x="806911" y="3730897"/>
            <a:ext cx="7309589" cy="908700"/>
            <a:chOff x="806911" y="3730897"/>
            <a:chExt cx="7309589" cy="908700"/>
          </a:xfrm>
        </p:grpSpPr>
        <p:grpSp>
          <p:nvGrpSpPr>
            <p:cNvPr id="137" name="Google Shape;137;p3"/>
            <p:cNvGrpSpPr/>
            <p:nvPr/>
          </p:nvGrpSpPr>
          <p:grpSpPr>
            <a:xfrm>
              <a:off x="806911" y="3730897"/>
              <a:ext cx="908700" cy="908700"/>
              <a:chOff x="947033" y="4156948"/>
              <a:chExt cx="908700" cy="908700"/>
            </a:xfrm>
          </p:grpSpPr>
          <p:sp>
            <p:nvSpPr>
              <p:cNvPr id="138" name="Google Shape;138;p3"/>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39" name="Google Shape;139;p3"/>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sp>
          <p:nvSpPr>
            <p:cNvPr id="140" name="Google Shape;140;p3"/>
            <p:cNvSpPr/>
            <p:nvPr/>
          </p:nvSpPr>
          <p:spPr>
            <a:xfrm>
              <a:off x="1958100" y="38565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De longen wordt groter</a:t>
              </a:r>
              <a:endParaRPr sz="2800" b="0" i="0" u="none" strike="noStrike" cap="none">
                <a:solidFill>
                  <a:srgbClr val="000000"/>
                </a:solidFill>
                <a:latin typeface="Calibri"/>
                <a:ea typeface="Calibri"/>
                <a:cs typeface="Calibri"/>
                <a:sym typeface="Calibri"/>
              </a:endParaRPr>
            </a:p>
          </p:txBody>
        </p:sp>
      </p:grpSp>
      <p:grpSp>
        <p:nvGrpSpPr>
          <p:cNvPr id="141" name="Google Shape;141;p3"/>
          <p:cNvGrpSpPr/>
          <p:nvPr/>
        </p:nvGrpSpPr>
        <p:grpSpPr>
          <a:xfrm>
            <a:off x="806911" y="4829563"/>
            <a:ext cx="7309588" cy="908700"/>
            <a:chOff x="806911" y="4829563"/>
            <a:chExt cx="7309588" cy="908700"/>
          </a:xfrm>
        </p:grpSpPr>
        <p:grpSp>
          <p:nvGrpSpPr>
            <p:cNvPr id="142" name="Google Shape;142;p3"/>
            <p:cNvGrpSpPr/>
            <p:nvPr/>
          </p:nvGrpSpPr>
          <p:grpSpPr>
            <a:xfrm>
              <a:off x="806911" y="4829563"/>
              <a:ext cx="908700" cy="908700"/>
              <a:chOff x="4665644" y="4148177"/>
              <a:chExt cx="908700" cy="908700"/>
            </a:xfrm>
          </p:grpSpPr>
          <p:sp>
            <p:nvSpPr>
              <p:cNvPr id="143" name="Google Shape;143;p3"/>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44" name="Google Shape;144;p3"/>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1400" b="0" i="0" u="none" strike="noStrike" cap="none">
                  <a:solidFill>
                    <a:srgbClr val="000000"/>
                  </a:solidFill>
                  <a:latin typeface="Arial"/>
                  <a:ea typeface="Arial"/>
                  <a:cs typeface="Arial"/>
                  <a:sym typeface="Arial"/>
                </a:endParaRPr>
              </a:p>
            </p:txBody>
          </p:sp>
        </p:grpSp>
        <p:sp>
          <p:nvSpPr>
            <p:cNvPr id="145" name="Google Shape;145;p3"/>
            <p:cNvSpPr/>
            <p:nvPr/>
          </p:nvSpPr>
          <p:spPr>
            <a:xfrm>
              <a:off x="1958099" y="49892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Het middenrif beweegt omlaag</a:t>
              </a:r>
              <a:endParaRPr sz="2800" b="0" i="0" u="none" strike="noStrike" cap="none">
                <a:solidFill>
                  <a:srgbClr val="000000"/>
                </a:solidFill>
                <a:latin typeface="Calibri"/>
                <a:ea typeface="Calibri"/>
                <a:cs typeface="Calibri"/>
                <a:sym typeface="Calibri"/>
              </a:endParaRPr>
            </a:p>
          </p:txBody>
        </p:sp>
      </p:grpSp>
      <p:sp>
        <p:nvSpPr>
          <p:cNvPr id="146" name="Google Shape;146;p3"/>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rmAutofit/>
          </a:bodyPr>
          <a:lstStyle/>
          <a:p>
            <a:pPr marL="0" lvl="0" indent="0" algn="l" rtl="0">
              <a:lnSpc>
                <a:spcPct val="111111"/>
              </a:lnSpc>
              <a:spcBef>
                <a:spcPts val="0"/>
              </a:spcBef>
              <a:spcAft>
                <a:spcPts val="0"/>
              </a:spcAft>
              <a:buClr>
                <a:schemeClr val="dk1"/>
              </a:buClr>
              <a:buSzPts val="3600"/>
              <a:buFont typeface="Calibri"/>
              <a:buNone/>
            </a:pPr>
            <a:r>
              <a:rPr lang="en-GB" sz="3600"/>
              <a:t>Wat is de eerste stap bij inademing?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4"/>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52" name="Google Shape;152;p4"/>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153" name="Google Shape;153;p4"/>
          <p:cNvGrpSpPr/>
          <p:nvPr/>
        </p:nvGrpSpPr>
        <p:grpSpPr>
          <a:xfrm>
            <a:off x="806913" y="1496245"/>
            <a:ext cx="7309588" cy="908700"/>
            <a:chOff x="806913" y="1496245"/>
            <a:chExt cx="7309588" cy="908700"/>
          </a:xfrm>
        </p:grpSpPr>
        <p:grpSp>
          <p:nvGrpSpPr>
            <p:cNvPr id="154" name="Google Shape;154;p4"/>
            <p:cNvGrpSpPr/>
            <p:nvPr/>
          </p:nvGrpSpPr>
          <p:grpSpPr>
            <a:xfrm>
              <a:off x="806913" y="1496245"/>
              <a:ext cx="908700" cy="908700"/>
              <a:chOff x="947033" y="2362454"/>
              <a:chExt cx="908700" cy="908700"/>
            </a:xfrm>
          </p:grpSpPr>
          <p:sp>
            <p:nvSpPr>
              <p:cNvPr id="155" name="Google Shape;155;p4"/>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56" name="Google Shape;156;p4"/>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sp>
          <p:nvSpPr>
            <p:cNvPr id="157" name="Google Shape;157;p4"/>
            <p:cNvSpPr/>
            <p:nvPr/>
          </p:nvSpPr>
          <p:spPr>
            <a:xfrm>
              <a:off x="1958101" y="165596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Slijm</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verplaatsen</a:t>
              </a:r>
              <a:endParaRPr sz="2800" b="0" i="0" u="none" strike="noStrike" cap="none" dirty="0">
                <a:solidFill>
                  <a:srgbClr val="000000"/>
                </a:solidFill>
                <a:latin typeface="Calibri"/>
                <a:ea typeface="Calibri"/>
                <a:cs typeface="Calibri"/>
                <a:sym typeface="Calibri"/>
              </a:endParaRPr>
            </a:p>
          </p:txBody>
        </p:sp>
      </p:grpSp>
      <p:grpSp>
        <p:nvGrpSpPr>
          <p:cNvPr id="158" name="Google Shape;158;p4"/>
          <p:cNvGrpSpPr/>
          <p:nvPr/>
        </p:nvGrpSpPr>
        <p:grpSpPr>
          <a:xfrm>
            <a:off x="806912" y="2594911"/>
            <a:ext cx="7309589" cy="908700"/>
            <a:chOff x="806912" y="2594911"/>
            <a:chExt cx="7309589" cy="908700"/>
          </a:xfrm>
        </p:grpSpPr>
        <p:grpSp>
          <p:nvGrpSpPr>
            <p:cNvPr id="159" name="Google Shape;159;p4"/>
            <p:cNvGrpSpPr/>
            <p:nvPr/>
          </p:nvGrpSpPr>
          <p:grpSpPr>
            <a:xfrm>
              <a:off x="806912" y="2594911"/>
              <a:ext cx="908700" cy="908700"/>
              <a:chOff x="4665644" y="2362454"/>
              <a:chExt cx="908700" cy="908700"/>
            </a:xfrm>
          </p:grpSpPr>
          <p:sp>
            <p:nvSpPr>
              <p:cNvPr id="160" name="Google Shape;160;p4"/>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61" name="Google Shape;161;p4"/>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sp>
          <p:nvSpPr>
            <p:cNvPr id="162" name="Google Shape;162;p4"/>
            <p:cNvSpPr/>
            <p:nvPr/>
          </p:nvSpPr>
          <p:spPr>
            <a:xfrm>
              <a:off x="1958101" y="271103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Slijm</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aanmaken</a:t>
              </a:r>
              <a:endParaRPr sz="2800" b="0" i="0" u="none" strike="noStrike" cap="none" dirty="0">
                <a:solidFill>
                  <a:srgbClr val="000000"/>
                </a:solidFill>
                <a:latin typeface="Calibri"/>
                <a:ea typeface="Calibri"/>
                <a:cs typeface="Calibri"/>
                <a:sym typeface="Calibri"/>
              </a:endParaRPr>
            </a:p>
          </p:txBody>
        </p:sp>
      </p:grpSp>
      <p:grpSp>
        <p:nvGrpSpPr>
          <p:cNvPr id="163" name="Google Shape;163;p4"/>
          <p:cNvGrpSpPr/>
          <p:nvPr/>
        </p:nvGrpSpPr>
        <p:grpSpPr>
          <a:xfrm>
            <a:off x="806911" y="3730897"/>
            <a:ext cx="7309589" cy="908700"/>
            <a:chOff x="806911" y="3730897"/>
            <a:chExt cx="7309589" cy="908700"/>
          </a:xfrm>
        </p:grpSpPr>
        <p:grpSp>
          <p:nvGrpSpPr>
            <p:cNvPr id="164" name="Google Shape;164;p4"/>
            <p:cNvGrpSpPr/>
            <p:nvPr/>
          </p:nvGrpSpPr>
          <p:grpSpPr>
            <a:xfrm>
              <a:off x="806911" y="3730897"/>
              <a:ext cx="908700" cy="908700"/>
              <a:chOff x="947033" y="4156948"/>
              <a:chExt cx="908700" cy="908700"/>
            </a:xfrm>
          </p:grpSpPr>
          <p:sp>
            <p:nvSpPr>
              <p:cNvPr id="165" name="Google Shape;165;p4"/>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66" name="Google Shape;166;p4"/>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sp>
          <p:nvSpPr>
            <p:cNvPr id="167" name="Google Shape;167;p4"/>
            <p:cNvSpPr/>
            <p:nvPr/>
          </p:nvSpPr>
          <p:spPr>
            <a:xfrm>
              <a:off x="1958100" y="38565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Ziekteverwekkers vangen</a:t>
              </a:r>
              <a:endParaRPr sz="2800" b="0" i="0" u="none" strike="noStrike" cap="none">
                <a:solidFill>
                  <a:srgbClr val="000000"/>
                </a:solidFill>
                <a:latin typeface="Calibri"/>
                <a:ea typeface="Calibri"/>
                <a:cs typeface="Calibri"/>
                <a:sym typeface="Calibri"/>
              </a:endParaRPr>
            </a:p>
          </p:txBody>
        </p:sp>
      </p:grpSp>
      <p:grpSp>
        <p:nvGrpSpPr>
          <p:cNvPr id="168" name="Google Shape;168;p4"/>
          <p:cNvGrpSpPr/>
          <p:nvPr/>
        </p:nvGrpSpPr>
        <p:grpSpPr>
          <a:xfrm>
            <a:off x="806911" y="4829563"/>
            <a:ext cx="7309588" cy="908700"/>
            <a:chOff x="806911" y="4829563"/>
            <a:chExt cx="7309588" cy="908700"/>
          </a:xfrm>
        </p:grpSpPr>
        <p:grpSp>
          <p:nvGrpSpPr>
            <p:cNvPr id="169" name="Google Shape;169;p4"/>
            <p:cNvGrpSpPr/>
            <p:nvPr/>
          </p:nvGrpSpPr>
          <p:grpSpPr>
            <a:xfrm>
              <a:off x="806911" y="4829563"/>
              <a:ext cx="908700" cy="908700"/>
              <a:chOff x="4665644" y="4148177"/>
              <a:chExt cx="908700" cy="908700"/>
            </a:xfrm>
          </p:grpSpPr>
          <p:sp>
            <p:nvSpPr>
              <p:cNvPr id="170" name="Google Shape;170;p4"/>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71" name="Google Shape;171;p4"/>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1400" b="0" i="0" u="none" strike="noStrike" cap="none">
                  <a:solidFill>
                    <a:srgbClr val="000000"/>
                  </a:solidFill>
                  <a:latin typeface="Arial"/>
                  <a:ea typeface="Arial"/>
                  <a:cs typeface="Arial"/>
                  <a:sym typeface="Arial"/>
                </a:endParaRPr>
              </a:p>
            </p:txBody>
          </p:sp>
        </p:grpSp>
        <p:sp>
          <p:nvSpPr>
            <p:cNvPr id="172" name="Google Shape;172;p4"/>
            <p:cNvSpPr/>
            <p:nvPr/>
          </p:nvSpPr>
          <p:spPr>
            <a:xfrm>
              <a:off x="1958099" y="49892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Grote stofdeeltjes vangen</a:t>
              </a:r>
              <a:endParaRPr sz="2800" b="0" i="0" u="none" strike="noStrike" cap="none">
                <a:solidFill>
                  <a:srgbClr val="000000"/>
                </a:solidFill>
                <a:latin typeface="Calibri"/>
                <a:ea typeface="Calibri"/>
                <a:cs typeface="Calibri"/>
                <a:sym typeface="Calibri"/>
              </a:endParaRPr>
            </a:p>
          </p:txBody>
        </p:sp>
      </p:grpSp>
      <p:sp>
        <p:nvSpPr>
          <p:cNvPr id="173" name="Google Shape;173;p4"/>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rmAutofit/>
          </a:bodyPr>
          <a:lstStyle/>
          <a:p>
            <a:pPr marL="0" lvl="0" indent="0" algn="l" rtl="0">
              <a:lnSpc>
                <a:spcPct val="111111"/>
              </a:lnSpc>
              <a:spcBef>
                <a:spcPts val="0"/>
              </a:spcBef>
              <a:spcAft>
                <a:spcPts val="0"/>
              </a:spcAft>
              <a:buClr>
                <a:schemeClr val="dk1"/>
              </a:buClr>
              <a:buSzPts val="3600"/>
              <a:buFont typeface="Calibri"/>
              <a:buNone/>
            </a:pPr>
            <a:r>
              <a:rPr lang="en-GB" sz="3600"/>
              <a:t>Wat is de functie van trilhaarcellen?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79" name="Google Shape;179;p5"/>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1050"/>
              <a:buFont typeface="Tahoma"/>
              <a:buNone/>
            </a:pPr>
            <a:r>
              <a:rPr lang="en-GB" sz="1050">
                <a:solidFill>
                  <a:schemeClr val="lt1"/>
                </a:solidFill>
                <a:latin typeface="Tahoma"/>
                <a:ea typeface="Tahoma"/>
                <a:cs typeface="Tahoma"/>
                <a:sym typeface="Tahoma"/>
              </a:rPr>
              <a:t>www.</a:t>
            </a:r>
            <a:r>
              <a:rPr lang="en-GB" sz="1050" b="0" i="0" u="none" strike="noStrike" cap="none">
                <a:solidFill>
                  <a:srgbClr val="FFFFFF"/>
                </a:solidFill>
                <a:latin typeface="Tahoma"/>
                <a:ea typeface="Tahoma"/>
                <a:cs typeface="Tahoma"/>
                <a:sym typeface="Tahoma"/>
              </a:rPr>
              <a:t>diagnostischevragen.nl</a:t>
            </a:r>
            <a:endParaRPr sz="1400" b="0" i="0" u="none" strike="noStrike" cap="none">
              <a:solidFill>
                <a:srgbClr val="000000"/>
              </a:solidFill>
              <a:latin typeface="Arial"/>
              <a:ea typeface="Arial"/>
              <a:cs typeface="Arial"/>
              <a:sym typeface="Arial"/>
            </a:endParaRPr>
          </a:p>
        </p:txBody>
      </p:sp>
      <p:grpSp>
        <p:nvGrpSpPr>
          <p:cNvPr id="180" name="Google Shape;180;p5"/>
          <p:cNvGrpSpPr/>
          <p:nvPr/>
        </p:nvGrpSpPr>
        <p:grpSpPr>
          <a:xfrm>
            <a:off x="806913" y="1496245"/>
            <a:ext cx="908700" cy="908700"/>
            <a:chOff x="947033" y="2362454"/>
            <a:chExt cx="908700" cy="908700"/>
          </a:xfrm>
        </p:grpSpPr>
        <p:sp>
          <p:nvSpPr>
            <p:cNvPr id="181" name="Google Shape;181;p5"/>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82" name="Google Shape;182;p5"/>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grpSp>
        <p:nvGrpSpPr>
          <p:cNvPr id="183" name="Google Shape;183;p5"/>
          <p:cNvGrpSpPr/>
          <p:nvPr/>
        </p:nvGrpSpPr>
        <p:grpSpPr>
          <a:xfrm>
            <a:off x="806912" y="2594911"/>
            <a:ext cx="908700" cy="908700"/>
            <a:chOff x="4665644" y="2362454"/>
            <a:chExt cx="908700" cy="908700"/>
          </a:xfrm>
        </p:grpSpPr>
        <p:sp>
          <p:nvSpPr>
            <p:cNvPr id="184" name="Google Shape;184;p5"/>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85" name="Google Shape;185;p5"/>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grpSp>
        <p:nvGrpSpPr>
          <p:cNvPr id="186" name="Google Shape;186;p5"/>
          <p:cNvGrpSpPr/>
          <p:nvPr/>
        </p:nvGrpSpPr>
        <p:grpSpPr>
          <a:xfrm>
            <a:off x="806911" y="3730897"/>
            <a:ext cx="908700" cy="908700"/>
            <a:chOff x="947033" y="4156948"/>
            <a:chExt cx="908700" cy="908700"/>
          </a:xfrm>
        </p:grpSpPr>
        <p:sp>
          <p:nvSpPr>
            <p:cNvPr id="187" name="Google Shape;187;p5"/>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88" name="Google Shape;188;p5"/>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sp>
        <p:nvSpPr>
          <p:cNvPr id="189" name="Google Shape;189;p5"/>
          <p:cNvSpPr/>
          <p:nvPr/>
        </p:nvSpPr>
        <p:spPr>
          <a:xfrm>
            <a:off x="1958101" y="165596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Alleen koolstofdioxide</a:t>
            </a:r>
            <a:endParaRPr sz="2800" b="0" i="0" u="none" strike="noStrike" cap="none">
              <a:solidFill>
                <a:srgbClr val="000000"/>
              </a:solidFill>
              <a:latin typeface="Calibri"/>
              <a:ea typeface="Calibri"/>
              <a:cs typeface="Calibri"/>
              <a:sym typeface="Calibri"/>
            </a:endParaRPr>
          </a:p>
        </p:txBody>
      </p:sp>
      <p:sp>
        <p:nvSpPr>
          <p:cNvPr id="190" name="Google Shape;190;p5"/>
          <p:cNvSpPr/>
          <p:nvPr/>
        </p:nvSpPr>
        <p:spPr>
          <a:xfrm>
            <a:off x="1958101" y="271103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Alleen zuurstof</a:t>
            </a:r>
            <a:endParaRPr sz="2800" b="0" i="0" u="none" strike="noStrike" cap="none">
              <a:solidFill>
                <a:srgbClr val="000000"/>
              </a:solidFill>
              <a:latin typeface="Calibri"/>
              <a:ea typeface="Calibri"/>
              <a:cs typeface="Calibri"/>
              <a:sym typeface="Calibri"/>
            </a:endParaRPr>
          </a:p>
        </p:txBody>
      </p:sp>
      <p:sp>
        <p:nvSpPr>
          <p:cNvPr id="191" name="Google Shape;191;p5"/>
          <p:cNvSpPr/>
          <p:nvPr/>
        </p:nvSpPr>
        <p:spPr>
          <a:xfrm>
            <a:off x="1958100" y="38565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Koolstofdioxide en zuurstof</a:t>
            </a:r>
            <a:endParaRPr sz="2800" b="0" i="0" u="none" strike="noStrike" cap="none">
              <a:solidFill>
                <a:srgbClr val="000000"/>
              </a:solidFill>
              <a:latin typeface="Calibri"/>
              <a:ea typeface="Calibri"/>
              <a:cs typeface="Calibri"/>
              <a:sym typeface="Calibri"/>
            </a:endParaRPr>
          </a:p>
        </p:txBody>
      </p:sp>
      <p:sp>
        <p:nvSpPr>
          <p:cNvPr id="192" name="Google Shape;192;p5"/>
          <p:cNvSpPr/>
          <p:nvPr/>
        </p:nvSpPr>
        <p:spPr>
          <a:xfrm>
            <a:off x="1958099" y="498933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endParaRPr sz="2800" b="0" i="0" u="none" strike="noStrike" cap="none">
              <a:solidFill>
                <a:srgbClr val="000000"/>
              </a:solidFill>
              <a:latin typeface="Calibri"/>
              <a:ea typeface="Calibri"/>
              <a:cs typeface="Calibri"/>
              <a:sym typeface="Calibri"/>
            </a:endParaRPr>
          </a:p>
        </p:txBody>
      </p:sp>
      <p:sp>
        <p:nvSpPr>
          <p:cNvPr id="193" name="Google Shape;193;p5"/>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rmAutofit/>
          </a:bodyPr>
          <a:lstStyle/>
          <a:p>
            <a:pPr marL="0" lvl="0" indent="0" algn="l" rtl="0">
              <a:lnSpc>
                <a:spcPct val="111111"/>
              </a:lnSpc>
              <a:spcBef>
                <a:spcPts val="0"/>
              </a:spcBef>
              <a:spcAft>
                <a:spcPts val="0"/>
              </a:spcAft>
              <a:buClr>
                <a:schemeClr val="dk1"/>
              </a:buClr>
              <a:buSzPts val="3600"/>
              <a:buFont typeface="Calibri"/>
              <a:buNone/>
            </a:pPr>
            <a:r>
              <a:rPr lang="en-GB" sz="3600"/>
              <a:t>Wat adem je uit?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6"/>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99" name="Google Shape;199;p6"/>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200" name="Google Shape;200;p6"/>
          <p:cNvGrpSpPr/>
          <p:nvPr/>
        </p:nvGrpSpPr>
        <p:grpSpPr>
          <a:xfrm>
            <a:off x="729437" y="3454311"/>
            <a:ext cx="908700" cy="908700"/>
            <a:chOff x="4665644" y="2362454"/>
            <a:chExt cx="908700" cy="908700"/>
          </a:xfrm>
        </p:grpSpPr>
        <p:sp>
          <p:nvSpPr>
            <p:cNvPr id="201" name="Google Shape;201;p6"/>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02" name="Google Shape;202;p6"/>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grpSp>
        <p:nvGrpSpPr>
          <p:cNvPr id="203" name="Google Shape;203;p6"/>
          <p:cNvGrpSpPr/>
          <p:nvPr/>
        </p:nvGrpSpPr>
        <p:grpSpPr>
          <a:xfrm>
            <a:off x="729438" y="2355645"/>
            <a:ext cx="908700" cy="908700"/>
            <a:chOff x="947033" y="2362454"/>
            <a:chExt cx="908700" cy="908700"/>
          </a:xfrm>
        </p:grpSpPr>
        <p:sp>
          <p:nvSpPr>
            <p:cNvPr id="204" name="Google Shape;204;p6"/>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05" name="Google Shape;205;p6"/>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sp>
        <p:nvSpPr>
          <p:cNvPr id="206" name="Google Shape;206;p6"/>
          <p:cNvSpPr/>
          <p:nvPr/>
        </p:nvSpPr>
        <p:spPr>
          <a:xfrm>
            <a:off x="1880626" y="251536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Juist</a:t>
            </a:r>
            <a:endParaRPr sz="2800" b="0" i="0" u="none" strike="noStrike" cap="none">
              <a:solidFill>
                <a:srgbClr val="000000"/>
              </a:solidFill>
              <a:latin typeface="Calibri"/>
              <a:ea typeface="Calibri"/>
              <a:cs typeface="Calibri"/>
              <a:sym typeface="Calibri"/>
            </a:endParaRPr>
          </a:p>
        </p:txBody>
      </p:sp>
      <p:sp>
        <p:nvSpPr>
          <p:cNvPr id="207" name="Google Shape;207;p6"/>
          <p:cNvSpPr/>
          <p:nvPr/>
        </p:nvSpPr>
        <p:spPr>
          <a:xfrm>
            <a:off x="1880626" y="357043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Onjuist</a:t>
            </a:r>
            <a:endParaRPr sz="2800" b="0" i="0" u="none" strike="noStrike" cap="none">
              <a:solidFill>
                <a:srgbClr val="000000"/>
              </a:solidFill>
              <a:latin typeface="Calibri"/>
              <a:ea typeface="Calibri"/>
              <a:cs typeface="Calibri"/>
              <a:sym typeface="Calibri"/>
            </a:endParaRPr>
          </a:p>
        </p:txBody>
      </p:sp>
      <p:sp>
        <p:nvSpPr>
          <p:cNvPr id="208" name="Google Shape;208;p6"/>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0000"/>
              <a:buFont typeface="Calibri"/>
              <a:buNone/>
            </a:pPr>
            <a:r>
              <a:rPr lang="en-GB" sz="3600"/>
              <a:t>Vanuit het longblaasje wordt lucht opgenomen in het bloed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7"/>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14" name="Google Shape;214;p7"/>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215" name="Google Shape;215;p7"/>
          <p:cNvGrpSpPr/>
          <p:nvPr/>
        </p:nvGrpSpPr>
        <p:grpSpPr>
          <a:xfrm>
            <a:off x="729437" y="3454311"/>
            <a:ext cx="908700" cy="908700"/>
            <a:chOff x="4665644" y="2362454"/>
            <a:chExt cx="908700" cy="908700"/>
          </a:xfrm>
        </p:grpSpPr>
        <p:sp>
          <p:nvSpPr>
            <p:cNvPr id="216" name="Google Shape;216;p7"/>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7" name="Google Shape;217;p7"/>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grpSp>
        <p:nvGrpSpPr>
          <p:cNvPr id="218" name="Google Shape;218;p7"/>
          <p:cNvGrpSpPr/>
          <p:nvPr/>
        </p:nvGrpSpPr>
        <p:grpSpPr>
          <a:xfrm>
            <a:off x="729438" y="2355645"/>
            <a:ext cx="908700" cy="908700"/>
            <a:chOff x="947033" y="2362454"/>
            <a:chExt cx="908700" cy="908700"/>
          </a:xfrm>
        </p:grpSpPr>
        <p:sp>
          <p:nvSpPr>
            <p:cNvPr id="219" name="Google Shape;219;p7"/>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20" name="Google Shape;220;p7"/>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sp>
        <p:nvSpPr>
          <p:cNvPr id="221" name="Google Shape;221;p7"/>
          <p:cNvSpPr/>
          <p:nvPr/>
        </p:nvSpPr>
        <p:spPr>
          <a:xfrm>
            <a:off x="1880626" y="251536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Opgeloste vorm</a:t>
            </a:r>
            <a:endParaRPr sz="2800" b="0" i="0" u="none" strike="noStrike" cap="none">
              <a:solidFill>
                <a:srgbClr val="000000"/>
              </a:solidFill>
              <a:latin typeface="Calibri"/>
              <a:ea typeface="Calibri"/>
              <a:cs typeface="Calibri"/>
              <a:sym typeface="Calibri"/>
            </a:endParaRPr>
          </a:p>
        </p:txBody>
      </p:sp>
      <p:sp>
        <p:nvSpPr>
          <p:cNvPr id="222" name="Google Shape;222;p7"/>
          <p:cNvSpPr/>
          <p:nvPr/>
        </p:nvSpPr>
        <p:spPr>
          <a:xfrm>
            <a:off x="1880626" y="4756412"/>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endParaRPr sz="2800" b="0" i="0" u="none" strike="noStrike" cap="none">
              <a:solidFill>
                <a:srgbClr val="000000"/>
              </a:solidFill>
              <a:latin typeface="Calibri"/>
              <a:ea typeface="Calibri"/>
              <a:cs typeface="Calibri"/>
              <a:sym typeface="Calibri"/>
            </a:endParaRPr>
          </a:p>
        </p:txBody>
      </p:sp>
      <p:sp>
        <p:nvSpPr>
          <p:cNvPr id="223" name="Google Shape;223;p7"/>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0000"/>
              <a:buFont typeface="Calibri"/>
              <a:buNone/>
            </a:pPr>
            <a:r>
              <a:rPr lang="en-GB" sz="3600"/>
              <a:t>In welke vorm komt zuurstof van de lucht in het bloed?</a:t>
            </a:r>
            <a:endParaRPr/>
          </a:p>
        </p:txBody>
      </p:sp>
      <p:grpSp>
        <p:nvGrpSpPr>
          <p:cNvPr id="224" name="Google Shape;224;p7"/>
          <p:cNvGrpSpPr/>
          <p:nvPr/>
        </p:nvGrpSpPr>
        <p:grpSpPr>
          <a:xfrm>
            <a:off x="729436" y="4756410"/>
            <a:ext cx="908700" cy="908700"/>
            <a:chOff x="869558" y="5201123"/>
            <a:chExt cx="908700" cy="908700"/>
          </a:xfrm>
        </p:grpSpPr>
        <p:sp>
          <p:nvSpPr>
            <p:cNvPr id="225" name="Google Shape;225;p7"/>
            <p:cNvSpPr/>
            <p:nvPr/>
          </p:nvSpPr>
          <p:spPr>
            <a:xfrm>
              <a:off x="869558" y="5201123"/>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26" name="Google Shape;226;p7"/>
            <p:cNvSpPr/>
            <p:nvPr/>
          </p:nvSpPr>
          <p:spPr>
            <a:xfrm>
              <a:off x="1145712" y="543991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sp>
        <p:nvSpPr>
          <p:cNvPr id="227" name="Google Shape;227;p7"/>
          <p:cNvSpPr/>
          <p:nvPr/>
        </p:nvSpPr>
        <p:spPr>
          <a:xfrm>
            <a:off x="1880625" y="4916160"/>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Gebonden vorm</a:t>
            </a:r>
            <a:endParaRPr sz="2800" b="0" i="0" u="none" strike="noStrike" cap="none">
              <a:solidFill>
                <a:srgbClr val="000000"/>
              </a:solidFill>
              <a:latin typeface="Calibri"/>
              <a:ea typeface="Calibri"/>
              <a:cs typeface="Calibri"/>
              <a:sym typeface="Calibri"/>
            </a:endParaRPr>
          </a:p>
        </p:txBody>
      </p:sp>
      <p:sp>
        <p:nvSpPr>
          <p:cNvPr id="228" name="Google Shape;228;p7"/>
          <p:cNvSpPr/>
          <p:nvPr/>
        </p:nvSpPr>
        <p:spPr>
          <a:xfrm>
            <a:off x="1880625" y="3715772"/>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Gasvormig</a:t>
            </a:r>
            <a:endParaRPr sz="2800" b="0" i="0" u="none" strike="noStrike" cap="non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8"/>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34" name="Google Shape;234;p8"/>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235" name="Google Shape;235;p8"/>
          <p:cNvGrpSpPr/>
          <p:nvPr/>
        </p:nvGrpSpPr>
        <p:grpSpPr>
          <a:xfrm>
            <a:off x="806913" y="1496245"/>
            <a:ext cx="908700" cy="908700"/>
            <a:chOff x="947033" y="2362454"/>
            <a:chExt cx="908700" cy="908700"/>
          </a:xfrm>
        </p:grpSpPr>
        <p:sp>
          <p:nvSpPr>
            <p:cNvPr id="236" name="Google Shape;236;p8"/>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7" name="Google Shape;237;p8"/>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grpSp>
        <p:nvGrpSpPr>
          <p:cNvPr id="238" name="Google Shape;238;p8"/>
          <p:cNvGrpSpPr/>
          <p:nvPr/>
        </p:nvGrpSpPr>
        <p:grpSpPr>
          <a:xfrm>
            <a:off x="806912" y="2594911"/>
            <a:ext cx="908700" cy="908700"/>
            <a:chOff x="4665644" y="2362454"/>
            <a:chExt cx="908700" cy="908700"/>
          </a:xfrm>
        </p:grpSpPr>
        <p:sp>
          <p:nvSpPr>
            <p:cNvPr id="239" name="Google Shape;239;p8"/>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40" name="Google Shape;240;p8"/>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grpSp>
        <p:nvGrpSpPr>
          <p:cNvPr id="241" name="Google Shape;241;p8"/>
          <p:cNvGrpSpPr/>
          <p:nvPr/>
        </p:nvGrpSpPr>
        <p:grpSpPr>
          <a:xfrm>
            <a:off x="806911" y="3712235"/>
            <a:ext cx="908700" cy="908700"/>
            <a:chOff x="947033" y="4156948"/>
            <a:chExt cx="908700" cy="908700"/>
          </a:xfrm>
        </p:grpSpPr>
        <p:sp>
          <p:nvSpPr>
            <p:cNvPr id="242" name="Google Shape;242;p8"/>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43" name="Google Shape;243;p8"/>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grpSp>
        <p:nvGrpSpPr>
          <p:cNvPr id="244" name="Google Shape;244;p8"/>
          <p:cNvGrpSpPr/>
          <p:nvPr/>
        </p:nvGrpSpPr>
        <p:grpSpPr>
          <a:xfrm>
            <a:off x="806911" y="4829563"/>
            <a:ext cx="908700" cy="908700"/>
            <a:chOff x="4665644" y="4148177"/>
            <a:chExt cx="908700" cy="908700"/>
          </a:xfrm>
        </p:grpSpPr>
        <p:sp>
          <p:nvSpPr>
            <p:cNvPr id="245" name="Google Shape;245;p8"/>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46" name="Google Shape;246;p8"/>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1400" b="0" i="0" u="none" strike="noStrike" cap="none">
                <a:solidFill>
                  <a:srgbClr val="000000"/>
                </a:solidFill>
                <a:latin typeface="Arial"/>
                <a:ea typeface="Arial"/>
                <a:cs typeface="Arial"/>
                <a:sym typeface="Arial"/>
              </a:endParaRPr>
            </a:p>
          </p:txBody>
        </p:sp>
      </p:grpSp>
      <p:sp>
        <p:nvSpPr>
          <p:cNvPr id="247" name="Google Shape;247;p8"/>
          <p:cNvSpPr/>
          <p:nvPr/>
        </p:nvSpPr>
        <p:spPr>
          <a:xfrm>
            <a:off x="1958100" y="1655975"/>
            <a:ext cx="67767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 </a:t>
            </a:r>
            <a:r>
              <a:rPr lang="en-GB" sz="2700" b="0" i="0" u="none" strike="noStrike" cap="none">
                <a:solidFill>
                  <a:srgbClr val="000000"/>
                </a:solidFill>
                <a:latin typeface="Calibri"/>
                <a:ea typeface="Calibri"/>
                <a:cs typeface="Calibri"/>
                <a:sym typeface="Calibri"/>
              </a:rPr>
              <a:t>alle lucht in de longblaasjes ververst </a:t>
            </a:r>
            <a:endParaRPr sz="2700" b="0" i="0" u="none" strike="noStrike" cap="none">
              <a:solidFill>
                <a:srgbClr val="000000"/>
              </a:solidFill>
              <a:latin typeface="Calibri"/>
              <a:ea typeface="Calibri"/>
              <a:cs typeface="Calibri"/>
              <a:sym typeface="Calibri"/>
            </a:endParaRPr>
          </a:p>
        </p:txBody>
      </p:sp>
      <p:sp>
        <p:nvSpPr>
          <p:cNvPr id="248" name="Google Shape;248;p8"/>
          <p:cNvSpPr/>
          <p:nvPr/>
        </p:nvSpPr>
        <p:spPr>
          <a:xfrm>
            <a:off x="1958100" y="2711025"/>
            <a:ext cx="71859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700" b="0" i="0" u="none" strike="noStrike" cap="none">
                <a:solidFill>
                  <a:srgbClr val="000000"/>
                </a:solidFill>
                <a:latin typeface="Calibri"/>
                <a:ea typeface="Calibri"/>
                <a:cs typeface="Calibri"/>
                <a:sym typeface="Calibri"/>
              </a:rPr>
              <a:t>een deel van de lucht in de longblaasjes ververst</a:t>
            </a:r>
            <a:endParaRPr sz="2700" b="0" i="0" u="none" strike="noStrike" cap="none">
              <a:solidFill>
                <a:srgbClr val="000000"/>
              </a:solidFill>
              <a:latin typeface="Calibri"/>
              <a:ea typeface="Calibri"/>
              <a:cs typeface="Calibri"/>
              <a:sym typeface="Calibri"/>
            </a:endParaRPr>
          </a:p>
        </p:txBody>
      </p:sp>
      <p:sp>
        <p:nvSpPr>
          <p:cNvPr id="249" name="Google Shape;249;p8"/>
          <p:cNvSpPr/>
          <p:nvPr/>
        </p:nvSpPr>
        <p:spPr>
          <a:xfrm>
            <a:off x="1958100" y="3837925"/>
            <a:ext cx="70683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alleen de zuurstof in de longblaasjes ververst</a:t>
            </a:r>
            <a:endParaRPr sz="2800" b="0" i="0" u="none" strike="noStrike" cap="none">
              <a:solidFill>
                <a:srgbClr val="000000"/>
              </a:solidFill>
              <a:latin typeface="Calibri"/>
              <a:ea typeface="Calibri"/>
              <a:cs typeface="Calibri"/>
              <a:sym typeface="Calibri"/>
            </a:endParaRPr>
          </a:p>
        </p:txBody>
      </p:sp>
      <p:sp>
        <p:nvSpPr>
          <p:cNvPr id="250" name="Google Shape;250;p8"/>
          <p:cNvSpPr/>
          <p:nvPr/>
        </p:nvSpPr>
        <p:spPr>
          <a:xfrm>
            <a:off x="1958099" y="498933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alleen de zuurstof en koolstofdioxide in de longblaasje wordt ververst</a:t>
            </a:r>
            <a:endParaRPr sz="2800" b="0" i="0" u="none" strike="noStrike" cap="none">
              <a:solidFill>
                <a:srgbClr val="000000"/>
              </a:solidFill>
              <a:latin typeface="Calibri"/>
              <a:ea typeface="Calibri"/>
              <a:cs typeface="Calibri"/>
              <a:sym typeface="Calibri"/>
            </a:endParaRPr>
          </a:p>
        </p:txBody>
      </p:sp>
      <p:sp>
        <p:nvSpPr>
          <p:cNvPr id="251" name="Google Shape;251;p8"/>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rmAutofit/>
          </a:bodyPr>
          <a:lstStyle/>
          <a:p>
            <a:pPr marL="0" lvl="0" indent="0" algn="l" rtl="0">
              <a:lnSpc>
                <a:spcPct val="111111"/>
              </a:lnSpc>
              <a:spcBef>
                <a:spcPts val="0"/>
              </a:spcBef>
              <a:spcAft>
                <a:spcPts val="0"/>
              </a:spcAft>
              <a:buClr>
                <a:schemeClr val="dk1"/>
              </a:buClr>
              <a:buSzPts val="3600"/>
              <a:buFont typeface="Calibri"/>
              <a:buNone/>
            </a:pPr>
            <a:r>
              <a:rPr lang="en-GB" sz="3600"/>
              <a:t>Na een keer in- en uitademen is…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9"/>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57" name="Google Shape;257;p9"/>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258" name="Google Shape;258;p9"/>
          <p:cNvGrpSpPr/>
          <p:nvPr/>
        </p:nvGrpSpPr>
        <p:grpSpPr>
          <a:xfrm>
            <a:off x="806913" y="2029645"/>
            <a:ext cx="908700" cy="908700"/>
            <a:chOff x="947033" y="2362454"/>
            <a:chExt cx="908700" cy="908700"/>
          </a:xfrm>
        </p:grpSpPr>
        <p:sp>
          <p:nvSpPr>
            <p:cNvPr id="259" name="Google Shape;259;p9"/>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60" name="Google Shape;260;p9"/>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grpSp>
        <p:nvGrpSpPr>
          <p:cNvPr id="261" name="Google Shape;261;p9"/>
          <p:cNvGrpSpPr/>
          <p:nvPr/>
        </p:nvGrpSpPr>
        <p:grpSpPr>
          <a:xfrm>
            <a:off x="806912" y="3204511"/>
            <a:ext cx="908700" cy="908700"/>
            <a:chOff x="4665644" y="2362454"/>
            <a:chExt cx="908700" cy="908700"/>
          </a:xfrm>
        </p:grpSpPr>
        <p:sp>
          <p:nvSpPr>
            <p:cNvPr id="262" name="Google Shape;262;p9"/>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63" name="Google Shape;263;p9"/>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grpSp>
        <p:nvGrpSpPr>
          <p:cNvPr id="264" name="Google Shape;264;p9"/>
          <p:cNvGrpSpPr/>
          <p:nvPr/>
        </p:nvGrpSpPr>
        <p:grpSpPr>
          <a:xfrm>
            <a:off x="806911" y="4550435"/>
            <a:ext cx="908700" cy="908700"/>
            <a:chOff x="947033" y="4156948"/>
            <a:chExt cx="908700" cy="908700"/>
          </a:xfrm>
        </p:grpSpPr>
        <p:sp>
          <p:nvSpPr>
            <p:cNvPr id="265" name="Google Shape;265;p9"/>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66" name="Google Shape;266;p9"/>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sp>
        <p:nvSpPr>
          <p:cNvPr id="267" name="Google Shape;267;p9"/>
          <p:cNvSpPr/>
          <p:nvPr/>
        </p:nvSpPr>
        <p:spPr>
          <a:xfrm>
            <a:off x="1958101" y="218936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Er is geen verschil</a:t>
            </a:r>
            <a:endParaRPr sz="2800" b="0" i="0" u="none" strike="noStrike" cap="none">
              <a:solidFill>
                <a:srgbClr val="000000"/>
              </a:solidFill>
              <a:latin typeface="Calibri"/>
              <a:ea typeface="Calibri"/>
              <a:cs typeface="Calibri"/>
              <a:sym typeface="Calibri"/>
            </a:endParaRPr>
          </a:p>
        </p:txBody>
      </p:sp>
      <p:sp>
        <p:nvSpPr>
          <p:cNvPr id="268" name="Google Shape;268;p9"/>
          <p:cNvSpPr/>
          <p:nvPr/>
        </p:nvSpPr>
        <p:spPr>
          <a:xfrm>
            <a:off x="1884126" y="3356550"/>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Ventilatie = lucht verversen; </a:t>
            </a:r>
            <a:endParaRPr sz="2800" b="0" i="0" u="none" strike="noStrike" cap="none">
              <a:solidFill>
                <a:srgbClr val="000000"/>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Gaswisseling = diffusie van O</a:t>
            </a:r>
            <a:r>
              <a:rPr lang="en-GB" sz="2800" b="0" i="0" u="none" strike="noStrike" cap="none" baseline="-25000">
                <a:solidFill>
                  <a:srgbClr val="000000"/>
                </a:solidFill>
                <a:latin typeface="Calibri"/>
                <a:ea typeface="Calibri"/>
                <a:cs typeface="Calibri"/>
                <a:sym typeface="Calibri"/>
              </a:rPr>
              <a:t>2 </a:t>
            </a:r>
            <a:r>
              <a:rPr lang="en-GB" sz="2800" b="0" i="0" u="none" strike="noStrike" cap="none">
                <a:solidFill>
                  <a:srgbClr val="000000"/>
                </a:solidFill>
                <a:latin typeface="Calibri"/>
                <a:ea typeface="Calibri"/>
                <a:cs typeface="Calibri"/>
                <a:sym typeface="Calibri"/>
              </a:rPr>
              <a:t>en CO</a:t>
            </a:r>
            <a:r>
              <a:rPr lang="en-GB" sz="2800" b="0" i="0" u="none" strike="noStrike" cap="none" baseline="-25000">
                <a:solidFill>
                  <a:srgbClr val="000000"/>
                </a:solidFill>
                <a:latin typeface="Calibri"/>
                <a:ea typeface="Calibri"/>
                <a:cs typeface="Calibri"/>
                <a:sym typeface="Calibri"/>
              </a:rPr>
              <a:t>2</a:t>
            </a:r>
            <a:endParaRPr sz="2800" b="0" i="0" u="none" strike="noStrike" cap="none" baseline="-25000">
              <a:solidFill>
                <a:srgbClr val="000000"/>
              </a:solidFill>
              <a:latin typeface="Calibri"/>
              <a:ea typeface="Calibri"/>
              <a:cs typeface="Calibri"/>
              <a:sym typeface="Calibri"/>
            </a:endParaRPr>
          </a:p>
        </p:txBody>
      </p:sp>
      <p:sp>
        <p:nvSpPr>
          <p:cNvPr id="269" name="Google Shape;269;p9"/>
          <p:cNvSpPr/>
          <p:nvPr/>
        </p:nvSpPr>
        <p:spPr>
          <a:xfrm>
            <a:off x="1958100" y="4676135"/>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chemeClr val="dk1"/>
              </a:buClr>
              <a:buSzPts val="2800"/>
              <a:buFont typeface="Calibri"/>
              <a:buNone/>
            </a:pPr>
            <a:r>
              <a:rPr lang="en-GB" sz="2800" b="0" i="0" u="none" strike="noStrike" cap="none">
                <a:solidFill>
                  <a:schemeClr val="dk1"/>
                </a:solidFill>
                <a:latin typeface="Calibri"/>
                <a:ea typeface="Calibri"/>
                <a:cs typeface="Calibri"/>
                <a:sym typeface="Calibri"/>
              </a:rPr>
              <a:t>Ventilatie = diffusie van O</a:t>
            </a:r>
            <a:r>
              <a:rPr lang="en-GB" sz="2800" b="0" i="0" u="none" strike="noStrike" cap="none" baseline="-25000">
                <a:solidFill>
                  <a:schemeClr val="dk1"/>
                </a:solidFill>
                <a:latin typeface="Calibri"/>
                <a:ea typeface="Calibri"/>
                <a:cs typeface="Calibri"/>
                <a:sym typeface="Calibri"/>
              </a:rPr>
              <a:t>2 </a:t>
            </a:r>
            <a:r>
              <a:rPr lang="en-GB" sz="2800" b="0" i="0" u="none" strike="noStrike" cap="none">
                <a:solidFill>
                  <a:schemeClr val="dk1"/>
                </a:solidFill>
                <a:latin typeface="Calibri"/>
                <a:ea typeface="Calibri"/>
                <a:cs typeface="Calibri"/>
                <a:sym typeface="Calibri"/>
              </a:rPr>
              <a:t>en CO</a:t>
            </a:r>
            <a:r>
              <a:rPr lang="en-GB" sz="2800" b="0" i="0" u="none" strike="noStrike" cap="none" baseline="-25000">
                <a:solidFill>
                  <a:schemeClr val="dk1"/>
                </a:solidFill>
                <a:latin typeface="Calibri"/>
                <a:ea typeface="Calibri"/>
                <a:cs typeface="Calibri"/>
                <a:sym typeface="Calibri"/>
              </a:rPr>
              <a:t>2</a:t>
            </a:r>
            <a:r>
              <a:rPr lang="en-GB" sz="2800" b="0" i="0" u="none" strike="noStrike" cap="none">
                <a:solidFill>
                  <a:schemeClr val="dk1"/>
                </a:solidFill>
                <a:latin typeface="Calibri"/>
                <a:ea typeface="Calibri"/>
                <a:cs typeface="Calibri"/>
                <a:sym typeface="Calibri"/>
              </a:rPr>
              <a:t>;</a:t>
            </a:r>
            <a:endParaRPr sz="2800" b="0" i="0" u="none" strike="noStrike" cap="none">
              <a:solidFill>
                <a:schemeClr val="dk1"/>
              </a:solidFill>
              <a:latin typeface="Calibri"/>
              <a:ea typeface="Calibri"/>
              <a:cs typeface="Calibri"/>
              <a:sym typeface="Calibri"/>
            </a:endParaRPr>
          </a:p>
          <a:p>
            <a:pPr marL="0" marR="0" lvl="0" indent="0" algn="l" rtl="0">
              <a:lnSpc>
                <a:spcPct val="120000"/>
              </a:lnSpc>
              <a:spcBef>
                <a:spcPts val="0"/>
              </a:spcBef>
              <a:spcAft>
                <a:spcPts val="0"/>
              </a:spcAft>
              <a:buClr>
                <a:schemeClr val="dk1"/>
              </a:buClr>
              <a:buSzPts val="2800"/>
              <a:buFont typeface="Calibri"/>
              <a:buNone/>
            </a:pPr>
            <a:r>
              <a:rPr lang="en-GB" sz="2800" b="0" i="0" u="none" strike="noStrike" cap="none">
                <a:solidFill>
                  <a:schemeClr val="dk1"/>
                </a:solidFill>
                <a:latin typeface="Calibri"/>
                <a:ea typeface="Calibri"/>
                <a:cs typeface="Calibri"/>
                <a:sym typeface="Calibri"/>
              </a:rPr>
              <a:t>Gaswisseling = lucht verversen</a:t>
            </a:r>
            <a:endParaRPr sz="2800" b="0" i="0" u="none" strike="noStrike" cap="none">
              <a:solidFill>
                <a:srgbClr val="000000"/>
              </a:solidFill>
              <a:latin typeface="Calibri"/>
              <a:ea typeface="Calibri"/>
              <a:cs typeface="Calibri"/>
              <a:sym typeface="Calibri"/>
            </a:endParaRPr>
          </a:p>
        </p:txBody>
      </p:sp>
      <p:sp>
        <p:nvSpPr>
          <p:cNvPr id="270" name="Google Shape;270;p9"/>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0000"/>
              <a:buFont typeface="Calibri"/>
              <a:buNone/>
            </a:pPr>
            <a:r>
              <a:rPr lang="en-GB" sz="3600"/>
              <a:t>Wat is het verschil tussen ventilatie en gaswisseling?</a:t>
            </a:r>
            <a:endParaRPr/>
          </a:p>
        </p:txBody>
      </p:sp>
    </p:spTree>
  </p:cSld>
  <p:clrMapOvr>
    <a:masterClrMapping/>
  </p:clrMapOvr>
</p:sld>
</file>

<file path=ppt/theme/theme1.xml><?xml version="1.0" encoding="utf-8"?>
<a:theme xmlns:a="http://schemas.openxmlformats.org/drawingml/2006/main" name="Kantoorthema">
  <a:themeElements>
    <a:clrScheme name="Aangepast 1">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1102</Words>
  <Application>Microsoft Office PowerPoint</Application>
  <PresentationFormat>Diavoorstelling (4:3)</PresentationFormat>
  <Paragraphs>168</Paragraphs>
  <Slides>12</Slides>
  <Notes>12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12</vt:i4>
      </vt:variant>
    </vt:vector>
  </HeadingPairs>
  <TitlesOfParts>
    <vt:vector size="20" baseType="lpstr">
      <vt:lpstr>Source Sans Pro</vt:lpstr>
      <vt:lpstr>Calibri</vt:lpstr>
      <vt:lpstr>Helvetica Neue Light</vt:lpstr>
      <vt:lpstr>Tahoma</vt:lpstr>
      <vt:lpstr>Arial</vt:lpstr>
      <vt:lpstr>Helvetica Neue</vt:lpstr>
      <vt:lpstr>Corbel</vt:lpstr>
      <vt:lpstr>Kantoorthema</vt:lpstr>
      <vt:lpstr>Ademhaling </vt:lpstr>
      <vt:lpstr>Wat is de eerste stap bij inademing?</vt:lpstr>
      <vt:lpstr>Wat is de eerste stap bij inademing?</vt:lpstr>
      <vt:lpstr>Wat is de functie van trilhaarcellen?</vt:lpstr>
      <vt:lpstr>Wat adem je uit?</vt:lpstr>
      <vt:lpstr>Vanuit het longblaasje wordt lucht opgenomen in het bloed</vt:lpstr>
      <vt:lpstr>In welke vorm komt zuurstof van de lucht in het bloed?</vt:lpstr>
      <vt:lpstr>Na een keer in- en uitademen is…</vt:lpstr>
      <vt:lpstr>Wat is het verschil tussen ventilatie en gaswisseling?</vt:lpstr>
      <vt:lpstr>Wat doet het middenrif tijdens uitademen? </vt:lpstr>
      <vt:lpstr>Welke tussenribspieren spannen samen bij inademing?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Ademhaling </dc:title>
  <dc:creator>Sofie Faes</dc:creator>
  <cp:lastModifiedBy>Dominique de Koning</cp:lastModifiedBy>
  <cp:revision>1</cp:revision>
  <dcterms:modified xsi:type="dcterms:W3CDTF">2023-12-16T12:47:00Z</dcterms:modified>
</cp:coreProperties>
</file>