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367" r:id="rId3"/>
    <p:sldId id="258" r:id="rId4"/>
    <p:sldId id="265" r:id="rId5"/>
    <p:sldId id="266" r:id="rId6"/>
    <p:sldId id="268" r:id="rId7"/>
    <p:sldId id="357" r:id="rId8"/>
    <p:sldId id="361" r:id="rId9"/>
    <p:sldId id="270" r:id="rId10"/>
    <p:sldId id="271" r:id="rId11"/>
    <p:sldId id="272" r:id="rId12"/>
    <p:sldId id="273" r:id="rId13"/>
    <p:sldId id="356" r:id="rId14"/>
    <p:sldId id="275" r:id="rId15"/>
    <p:sldId id="277" r:id="rId16"/>
    <p:sldId id="281" r:id="rId17"/>
    <p:sldId id="363" r:id="rId18"/>
    <p:sldId id="286" r:id="rId19"/>
    <p:sldId id="287" r:id="rId20"/>
    <p:sldId id="364" r:id="rId21"/>
    <p:sldId id="290" r:id="rId22"/>
    <p:sldId id="291" r:id="rId23"/>
    <p:sldId id="292" r:id="rId24"/>
    <p:sldId id="298" r:id="rId25"/>
    <p:sldId id="365" r:id="rId26"/>
    <p:sldId id="302" r:id="rId27"/>
    <p:sldId id="299" r:id="rId28"/>
    <p:sldId id="304" r:id="rId29"/>
    <p:sldId id="305" r:id="rId30"/>
    <p:sldId id="318" r:id="rId31"/>
    <p:sldId id="329" r:id="rId32"/>
    <p:sldId id="349" r:id="rId33"/>
    <p:sldId id="366" r:id="rId34"/>
    <p:sldId id="330" r:id="rId35"/>
    <p:sldId id="332" r:id="rId36"/>
    <p:sldId id="336" r:id="rId37"/>
    <p:sldId id="338" r:id="rId38"/>
    <p:sldId id="340" r:id="rId39"/>
    <p:sldId id="341" r:id="rId40"/>
    <p:sldId id="333" r:id="rId41"/>
    <p:sldId id="343" r:id="rId42"/>
    <p:sldId id="344" r:id="rId43"/>
    <p:sldId id="346" r:id="rId44"/>
    <p:sldId id="347" r:id="rId45"/>
    <p:sldId id="348" r:id="rId46"/>
    <p:sldId id="351" r:id="rId47"/>
  </p:sldIdLst>
  <p:sldSz cx="9144000" cy="6858000" type="screen4x3"/>
  <p:notesSz cx="6858000" cy="9144000"/>
  <p:defaultTextStyle>
    <a:defPPr>
      <a:defRPr lang="nl-N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jl, gemiddeld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Stijl, thema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5758FB7-9AC5-4552-8A53-C91805E547FA}" styleName="Stijl, thema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16D9F66E-5EB9-4882-86FB-DCBF35E3C3E4}" styleName="Stijl, gemiddeld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654" autoAdjust="0"/>
    <p:restoredTop sz="76837" autoAdjust="0"/>
  </p:normalViewPr>
  <p:slideViewPr>
    <p:cSldViewPr>
      <p:cViewPr varScale="1">
        <p:scale>
          <a:sx n="170" d="100"/>
          <a:sy n="170" d="100"/>
        </p:scale>
        <p:origin x="2520" y="192"/>
      </p:cViewPr>
      <p:guideLst>
        <p:guide orient="horz" pos="2160"/>
        <p:guide pos="2880"/>
      </p:guideLst>
    </p:cSldViewPr>
  </p:slideViewPr>
  <p:outlineViewPr>
    <p:cViewPr>
      <p:scale>
        <a:sx n="33" d="100"/>
        <a:sy n="33" d="100"/>
      </p:scale>
      <p:origin x="0" y="-15557"/>
    </p:cViewPr>
  </p:outlineViewPr>
  <p:notesTextViewPr>
    <p:cViewPr>
      <p:scale>
        <a:sx n="100" d="100"/>
        <a:sy n="100" d="100"/>
      </p:scale>
      <p:origin x="0" y="0"/>
    </p:cViewPr>
  </p:notesTextViewPr>
  <p:sorterViewPr>
    <p:cViewPr>
      <p:scale>
        <a:sx n="200" d="100"/>
        <a:sy n="200" d="100"/>
      </p:scale>
      <p:origin x="0" y="0"/>
    </p:cViewPr>
  </p:sorterViewPr>
  <p:notesViewPr>
    <p:cSldViewPr>
      <p:cViewPr varScale="1">
        <p:scale>
          <a:sx n="56" d="100"/>
          <a:sy n="56" d="100"/>
        </p:scale>
        <p:origin x="-283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nl-NL"/>
          </a:p>
        </p:txBody>
      </p:sp>
      <p:sp>
        <p:nvSpPr>
          <p:cNvPr id="1024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nl-NL"/>
          </a:p>
        </p:txBody>
      </p:sp>
      <p:sp>
        <p:nvSpPr>
          <p:cNvPr id="1843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024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1024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nl-NL"/>
          </a:p>
        </p:txBody>
      </p:sp>
      <p:sp>
        <p:nvSpPr>
          <p:cNvPr id="1024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BEA4444E-41C7-41A2-8E60-62A568EAE555}" type="slidenum">
              <a:rPr lang="nl-NL"/>
              <a:pPr>
                <a:defRPr/>
              </a:pPr>
              <a:t>‹nr.›</a:t>
            </a:fld>
            <a:endParaRPr lang="nl-NL"/>
          </a:p>
        </p:txBody>
      </p:sp>
    </p:spTree>
    <p:extLst>
      <p:ext uri="{BB962C8B-B14F-4D97-AF65-F5344CB8AC3E}">
        <p14:creationId xmlns:p14="http://schemas.microsoft.com/office/powerpoint/2010/main" val="26592149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youtube.com/watch?v=k3Fa4lOQfbA"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www.uitzendinggemist.nl/afleveringen/1149747"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nl-NL" sz="1200" u="none" strike="noStrike" kern="1200" dirty="0">
                <a:solidFill>
                  <a:srgbClr val="000000"/>
                </a:solidFill>
                <a:effectLst/>
                <a:latin typeface="Arial" charset="0"/>
                <a:ea typeface="+mn-ea"/>
                <a:cs typeface="+mn-cs"/>
                <a:hlinkClick r:id="rId3"/>
              </a:rPr>
              <a:t>Tips en</a:t>
            </a:r>
            <a:r>
              <a:rPr lang="nl-NL" sz="1200" u="none" strike="noStrike" kern="1200" baseline="0" dirty="0">
                <a:solidFill>
                  <a:srgbClr val="000000"/>
                </a:solidFill>
                <a:effectLst/>
                <a:latin typeface="Arial" charset="0"/>
                <a:ea typeface="+mn-ea"/>
                <a:cs typeface="+mn-cs"/>
                <a:hlinkClick r:id="rId3"/>
              </a:rPr>
              <a:t> feedback:</a:t>
            </a:r>
          </a:p>
          <a:p>
            <a:pPr marL="0" marR="0" indent="0" algn="l" defTabSz="914400" rtl="0" eaLnBrk="0" fontAlgn="base" latinLnBrk="0" hangingPunct="0">
              <a:lnSpc>
                <a:spcPct val="100000"/>
              </a:lnSpc>
              <a:spcBef>
                <a:spcPct val="30000"/>
              </a:spcBef>
              <a:spcAft>
                <a:spcPct val="0"/>
              </a:spcAft>
              <a:buClrTx/>
              <a:buSzTx/>
              <a:buFontTx/>
              <a:buNone/>
              <a:tabLst/>
              <a:defRPr/>
            </a:pPr>
            <a:r>
              <a:rPr lang="nl-NL" sz="1200" u="none" strike="noStrike" kern="1200" dirty="0">
                <a:solidFill>
                  <a:srgbClr val="000000"/>
                </a:solidFill>
                <a:effectLst/>
                <a:latin typeface="Arial" charset="0"/>
                <a:ea typeface="+mn-ea"/>
                <a:cs typeface="+mn-cs"/>
                <a:hlinkClick r:id="rId3"/>
              </a:rPr>
              <a:t>Geschiedenis inperken</a:t>
            </a:r>
          </a:p>
          <a:p>
            <a:pPr marL="0" marR="0" indent="0" algn="l" defTabSz="914400" rtl="0" eaLnBrk="0" fontAlgn="base" latinLnBrk="0" hangingPunct="0">
              <a:lnSpc>
                <a:spcPct val="100000"/>
              </a:lnSpc>
              <a:spcBef>
                <a:spcPct val="30000"/>
              </a:spcBef>
              <a:spcAft>
                <a:spcPct val="0"/>
              </a:spcAft>
              <a:buClrTx/>
              <a:buSzTx/>
              <a:buFontTx/>
              <a:buNone/>
              <a:tabLst/>
              <a:defRPr/>
            </a:pPr>
            <a:r>
              <a:rPr lang="nl-NL" sz="1200" u="none" strike="noStrike" kern="1200" dirty="0">
                <a:solidFill>
                  <a:srgbClr val="000000"/>
                </a:solidFill>
                <a:effectLst/>
                <a:latin typeface="Arial" charset="0"/>
                <a:ea typeface="+mn-ea"/>
                <a:cs typeface="+mn-cs"/>
                <a:hlinkClick r:id="rId3"/>
              </a:rPr>
              <a:t>Bed idem</a:t>
            </a:r>
          </a:p>
          <a:p>
            <a:pPr marL="0" marR="0" indent="0" algn="l" defTabSz="914400" rtl="0" eaLnBrk="0" fontAlgn="base" latinLnBrk="0" hangingPunct="0">
              <a:lnSpc>
                <a:spcPct val="100000"/>
              </a:lnSpc>
              <a:spcBef>
                <a:spcPct val="30000"/>
              </a:spcBef>
              <a:spcAft>
                <a:spcPct val="0"/>
              </a:spcAft>
              <a:buClrTx/>
              <a:buSzTx/>
              <a:buFontTx/>
              <a:buNone/>
              <a:tabLst/>
              <a:defRPr/>
            </a:pPr>
            <a:r>
              <a:rPr lang="nl-NL" sz="1200" u="none" strike="noStrike" kern="1200" dirty="0">
                <a:solidFill>
                  <a:srgbClr val="000000"/>
                </a:solidFill>
                <a:effectLst/>
                <a:latin typeface="Arial" charset="0"/>
                <a:ea typeface="+mn-ea"/>
                <a:cs typeface="+mn-cs"/>
                <a:hlinkClick r:id="rId3"/>
              </a:rPr>
              <a:t>Plaatjes en filmpjes werken goed</a:t>
            </a:r>
          </a:p>
          <a:p>
            <a:pPr marL="0" marR="0" indent="0" algn="l" defTabSz="914400" rtl="0" eaLnBrk="0" fontAlgn="base" latinLnBrk="0" hangingPunct="0">
              <a:lnSpc>
                <a:spcPct val="100000"/>
              </a:lnSpc>
              <a:spcBef>
                <a:spcPct val="30000"/>
              </a:spcBef>
              <a:spcAft>
                <a:spcPct val="0"/>
              </a:spcAft>
              <a:buClrTx/>
              <a:buSzTx/>
              <a:buFontTx/>
              <a:buNone/>
              <a:tabLst/>
              <a:defRPr/>
            </a:pPr>
            <a:r>
              <a:rPr lang="nl-NL" sz="1200" u="none" strike="noStrike" kern="1200" dirty="0">
                <a:solidFill>
                  <a:srgbClr val="000000"/>
                </a:solidFill>
                <a:effectLst/>
                <a:latin typeface="Arial" charset="0"/>
                <a:ea typeface="+mn-ea"/>
                <a:cs typeface="+mn-cs"/>
                <a:hlinkClick r:id="rId3"/>
              </a:rPr>
              <a:t>Aan het begin doelstelling aangeven</a:t>
            </a:r>
          </a:p>
          <a:p>
            <a:pPr marL="0" marR="0" indent="0" algn="l" defTabSz="914400" rtl="0" eaLnBrk="0" fontAlgn="base" latinLnBrk="0" hangingPunct="0">
              <a:lnSpc>
                <a:spcPct val="100000"/>
              </a:lnSpc>
              <a:spcBef>
                <a:spcPct val="30000"/>
              </a:spcBef>
              <a:spcAft>
                <a:spcPct val="0"/>
              </a:spcAft>
              <a:buClrTx/>
              <a:buSzTx/>
              <a:buFontTx/>
              <a:buNone/>
              <a:tabLst/>
              <a:defRPr/>
            </a:pPr>
            <a:r>
              <a:rPr lang="nl-NL" sz="1200" u="none" strike="noStrike" kern="1200" dirty="0">
                <a:solidFill>
                  <a:srgbClr val="000000"/>
                </a:solidFill>
                <a:effectLst/>
                <a:latin typeface="Arial" charset="0"/>
                <a:ea typeface="+mn-ea"/>
                <a:cs typeface="+mn-cs"/>
                <a:hlinkClick r:id="rId3"/>
              </a:rPr>
              <a:t>Ergo: minder kennis en meer vewondering en na laten denken</a:t>
            </a:r>
          </a:p>
          <a:p>
            <a:pPr marL="0" marR="0" indent="0" algn="l" defTabSz="914400" rtl="0" eaLnBrk="0" fontAlgn="base" latinLnBrk="0" hangingPunct="0">
              <a:lnSpc>
                <a:spcPct val="100000"/>
              </a:lnSpc>
              <a:spcBef>
                <a:spcPct val="30000"/>
              </a:spcBef>
              <a:spcAft>
                <a:spcPct val="0"/>
              </a:spcAft>
              <a:buClrTx/>
              <a:buSzTx/>
              <a:buFontTx/>
              <a:buNone/>
              <a:tabLst/>
              <a:defRPr/>
            </a:pPr>
            <a:endParaRPr lang="nl-NL" sz="1200" u="sng" kern="1200" dirty="0">
              <a:solidFill>
                <a:schemeClr val="tx1"/>
              </a:solidFill>
              <a:effectLst/>
              <a:latin typeface="Arial" charset="0"/>
              <a:ea typeface="+mn-ea"/>
              <a:cs typeface="+mn-cs"/>
              <a:hlinkClick r:id="rId3"/>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nl-NL" sz="1200" u="sng" kern="1200" dirty="0">
              <a:solidFill>
                <a:schemeClr val="tx1"/>
              </a:solidFill>
              <a:effectLst/>
              <a:latin typeface="Arial" charset="0"/>
              <a:ea typeface="+mn-ea"/>
              <a:cs typeface="+mn-cs"/>
              <a:hlinkClick r:id="rId3"/>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nl-NL" sz="1200" u="sng" kern="1200" dirty="0">
                <a:solidFill>
                  <a:schemeClr val="tx1"/>
                </a:solidFill>
                <a:effectLst/>
                <a:latin typeface="Arial" charset="0"/>
                <a:ea typeface="+mn-ea"/>
                <a:cs typeface="+mn-cs"/>
                <a:hlinkClick r:id="rId3"/>
              </a:rPr>
              <a:t>http://www.youtube.com/watch?v=k3Fa4lOQfbA</a:t>
            </a:r>
            <a:r>
              <a:rPr lang="nl-NL" sz="1200" kern="1200" dirty="0">
                <a:solidFill>
                  <a:schemeClr val="tx1"/>
                </a:solidFill>
                <a:effectLst/>
                <a:latin typeface="Arial" charset="0"/>
                <a:ea typeface="+mn-ea"/>
                <a:cs typeface="+mn-cs"/>
              </a:rPr>
              <a:t> </a:t>
            </a:r>
          </a:p>
          <a:p>
            <a:endParaRPr lang="nl-NL" dirty="0"/>
          </a:p>
          <a:p>
            <a:r>
              <a:rPr lang="nl-NL" sz="1200" kern="1200" dirty="0">
                <a:solidFill>
                  <a:schemeClr val="tx1"/>
                </a:solidFill>
                <a:effectLst/>
                <a:latin typeface="Arial" charset="0"/>
                <a:ea typeface="+mn-ea"/>
                <a:cs typeface="+mn-cs"/>
              </a:rPr>
              <a:t>Filmpje seks in Israël: </a:t>
            </a:r>
            <a:r>
              <a:rPr lang="nl-NL" sz="1200" u="sng" kern="1200" dirty="0">
                <a:solidFill>
                  <a:schemeClr val="tx1"/>
                </a:solidFill>
                <a:effectLst/>
                <a:latin typeface="Arial" charset="0"/>
                <a:ea typeface="+mn-ea"/>
                <a:cs typeface="+mn-cs"/>
                <a:hlinkClick r:id="rId4"/>
              </a:rPr>
              <a:t>http://www.uitzendinggemist.nl/afleveringen/1149747</a:t>
            </a:r>
            <a:endParaRPr lang="nl-NL" sz="1200" kern="1200" dirty="0">
              <a:solidFill>
                <a:schemeClr val="tx1"/>
              </a:solidFill>
              <a:effectLst/>
              <a:latin typeface="Arial" charset="0"/>
              <a:ea typeface="+mn-ea"/>
              <a:cs typeface="+mn-cs"/>
            </a:endParaRPr>
          </a:p>
          <a:p>
            <a:r>
              <a:rPr lang="nl-NL" sz="1200" kern="1200" dirty="0">
                <a:solidFill>
                  <a:schemeClr val="tx1"/>
                </a:solidFill>
                <a:effectLst/>
                <a:latin typeface="Arial" charset="0"/>
                <a:ea typeface="+mn-ea"/>
                <a:cs typeface="+mn-cs"/>
              </a:rPr>
              <a:t>Start bij 13 minuten.</a:t>
            </a:r>
          </a:p>
          <a:p>
            <a:r>
              <a:rPr lang="nl-NL" sz="1200" kern="1200" dirty="0">
                <a:solidFill>
                  <a:schemeClr val="tx1"/>
                </a:solidFill>
                <a:effectLst/>
                <a:latin typeface="Arial" charset="0"/>
                <a:ea typeface="+mn-ea"/>
                <a:cs typeface="+mn-cs"/>
              </a:rPr>
              <a:t> </a:t>
            </a:r>
          </a:p>
          <a:p>
            <a:endParaRPr lang="nl-NL" sz="1200" kern="1200" dirty="0">
              <a:solidFill>
                <a:schemeClr val="tx1"/>
              </a:solidFill>
              <a:effectLst/>
              <a:latin typeface="Arial" charset="0"/>
              <a:ea typeface="+mn-ea"/>
              <a:cs typeface="+mn-cs"/>
            </a:endParaRPr>
          </a:p>
          <a:p>
            <a:endParaRPr lang="nl-NL" sz="1200" kern="1200" dirty="0">
              <a:solidFill>
                <a:schemeClr val="tx1"/>
              </a:solidFill>
              <a:effectLst/>
              <a:latin typeface="Arial" charset="0"/>
              <a:ea typeface="+mn-ea"/>
              <a:cs typeface="+mn-cs"/>
            </a:endParaRPr>
          </a:p>
          <a:p>
            <a:r>
              <a:rPr lang="nl-NL" sz="1200" kern="1200" dirty="0">
                <a:solidFill>
                  <a:schemeClr val="tx1"/>
                </a:solidFill>
                <a:effectLst/>
                <a:latin typeface="Arial" charset="0"/>
                <a:ea typeface="+mn-ea"/>
                <a:cs typeface="+mn-cs"/>
              </a:rPr>
              <a:t>Waarom zouden ze dit doen? Vragen wat ze er van vinden? Vind je het tegenstrijdig? Ethiek.</a:t>
            </a:r>
          </a:p>
          <a:p>
            <a:endParaRPr lang="nl-NL" dirty="0"/>
          </a:p>
        </p:txBody>
      </p:sp>
      <p:sp>
        <p:nvSpPr>
          <p:cNvPr id="4" name="Tijdelijke aanduiding voor dianummer 3"/>
          <p:cNvSpPr>
            <a:spLocks noGrp="1"/>
          </p:cNvSpPr>
          <p:nvPr>
            <p:ph type="sldNum" sz="quarter" idx="10"/>
          </p:nvPr>
        </p:nvSpPr>
        <p:spPr/>
        <p:txBody>
          <a:bodyPr/>
          <a:lstStyle/>
          <a:p>
            <a:pPr>
              <a:defRPr/>
            </a:pPr>
            <a:fld id="{BEA4444E-41C7-41A2-8E60-62A568EAE555}" type="slidenum">
              <a:rPr lang="nl-NL" smtClean="0"/>
              <a:pPr>
                <a:defRPr/>
              </a:pPr>
              <a:t>1</a:t>
            </a:fld>
            <a:endParaRPr lang="nl-NL"/>
          </a:p>
        </p:txBody>
      </p:sp>
    </p:spTree>
    <p:extLst>
      <p:ext uri="{BB962C8B-B14F-4D97-AF65-F5344CB8AC3E}">
        <p14:creationId xmlns:p14="http://schemas.microsoft.com/office/powerpoint/2010/main" val="17775242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Hierna filmpje Joden</a:t>
            </a:r>
          </a:p>
        </p:txBody>
      </p:sp>
      <p:sp>
        <p:nvSpPr>
          <p:cNvPr id="4" name="Tijdelijke aanduiding voor dianummer 3"/>
          <p:cNvSpPr>
            <a:spLocks noGrp="1"/>
          </p:cNvSpPr>
          <p:nvPr>
            <p:ph type="sldNum" sz="quarter" idx="10"/>
          </p:nvPr>
        </p:nvSpPr>
        <p:spPr/>
        <p:txBody>
          <a:bodyPr/>
          <a:lstStyle/>
          <a:p>
            <a:pPr>
              <a:defRPr/>
            </a:pPr>
            <a:fld id="{BEA4444E-41C7-41A2-8E60-62A568EAE555}" type="slidenum">
              <a:rPr lang="nl-NL" smtClean="0"/>
              <a:pPr>
                <a:defRPr/>
              </a:pPr>
              <a:t>3</a:t>
            </a:fld>
            <a:endParaRPr lang="nl-NL"/>
          </a:p>
        </p:txBody>
      </p:sp>
    </p:spTree>
    <p:extLst>
      <p:ext uri="{BB962C8B-B14F-4D97-AF65-F5344CB8AC3E}">
        <p14:creationId xmlns:p14="http://schemas.microsoft.com/office/powerpoint/2010/main" val="341593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0"/>
            <a:r>
              <a:rPr lang="nl-NL" dirty="0"/>
              <a:t>In Genesis 3 wordt door het verlies van naïviteit (kennis van goed en kwaad) de naaktheid zichtbaar. </a:t>
            </a:r>
          </a:p>
          <a:p>
            <a:pPr lvl="0"/>
            <a:endParaRPr lang="nl-NL" dirty="0"/>
          </a:p>
          <a:p>
            <a:pPr lvl="0"/>
            <a:r>
              <a:rPr lang="nl-NL" dirty="0"/>
              <a:t>Door de zichtbaarheid van onze naaktheid krijgen we zelfbewustzijn en richten we ons op onze omgeving.  </a:t>
            </a:r>
          </a:p>
          <a:p>
            <a:pPr lvl="0"/>
            <a:r>
              <a:rPr lang="nl-NL" dirty="0"/>
              <a:t>Dat maakt ons kwetsbaar.</a:t>
            </a:r>
          </a:p>
          <a:p>
            <a:pPr lvl="0"/>
            <a:r>
              <a:rPr lang="nl-NL" dirty="0"/>
              <a:t>Door de culturele aankleding wordt de pasgeborene één van ons</a:t>
            </a:r>
            <a:r>
              <a:rPr lang="nl-NL" baseline="0" dirty="0"/>
              <a:t> en ontstaat er een intimiteit.</a:t>
            </a:r>
            <a:endParaRPr lang="nl-NL" dirty="0"/>
          </a:p>
          <a:p>
            <a:r>
              <a:rPr lang="nl-NL" dirty="0"/>
              <a:t>Ook het medisch onderzoek vlak na de geboorte is te zien als cultureel aankleden.</a:t>
            </a:r>
          </a:p>
          <a:p>
            <a:endParaRPr lang="nl-NL" dirty="0"/>
          </a:p>
        </p:txBody>
      </p:sp>
      <p:sp>
        <p:nvSpPr>
          <p:cNvPr id="4" name="Tijdelijke aanduiding voor dianummer 3"/>
          <p:cNvSpPr>
            <a:spLocks noGrp="1"/>
          </p:cNvSpPr>
          <p:nvPr>
            <p:ph type="sldNum" sz="quarter" idx="10"/>
          </p:nvPr>
        </p:nvSpPr>
        <p:spPr/>
        <p:txBody>
          <a:bodyPr/>
          <a:lstStyle/>
          <a:p>
            <a:pPr>
              <a:defRPr/>
            </a:pPr>
            <a:fld id="{BEA4444E-41C7-41A2-8E60-62A568EAE555}" type="slidenum">
              <a:rPr lang="nl-NL" smtClean="0"/>
              <a:pPr>
                <a:defRPr/>
              </a:pPr>
              <a:t>4</a:t>
            </a:fld>
            <a:endParaRPr lang="nl-NL"/>
          </a:p>
        </p:txBody>
      </p:sp>
    </p:spTree>
    <p:extLst>
      <p:ext uri="{BB962C8B-B14F-4D97-AF65-F5344CB8AC3E}">
        <p14:creationId xmlns:p14="http://schemas.microsoft.com/office/powerpoint/2010/main" val="30541501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pPr>
              <a:defRPr/>
            </a:pPr>
            <a:fld id="{BEA4444E-41C7-41A2-8E60-62A568EAE555}" type="slidenum">
              <a:rPr lang="nl-NL" smtClean="0"/>
              <a:pPr>
                <a:defRPr/>
              </a:pPr>
              <a:t>5</a:t>
            </a:fld>
            <a:endParaRPr lang="nl-NL"/>
          </a:p>
        </p:txBody>
      </p:sp>
    </p:spTree>
    <p:extLst>
      <p:ext uri="{BB962C8B-B14F-4D97-AF65-F5344CB8AC3E}">
        <p14:creationId xmlns:p14="http://schemas.microsoft.com/office/powerpoint/2010/main" val="84322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BEA4444E-41C7-41A2-8E60-62A568EAE555}" type="slidenum">
              <a:rPr lang="nl-NL" smtClean="0"/>
              <a:pPr>
                <a:defRPr/>
              </a:pPr>
              <a:t>9</a:t>
            </a:fld>
            <a:endParaRPr lang="nl-NL"/>
          </a:p>
        </p:txBody>
      </p:sp>
    </p:spTree>
    <p:extLst>
      <p:ext uri="{BB962C8B-B14F-4D97-AF65-F5344CB8AC3E}">
        <p14:creationId xmlns:p14="http://schemas.microsoft.com/office/powerpoint/2010/main" val="2935512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pPr>
              <a:defRPr/>
            </a:pPr>
            <a:fld id="{BEA4444E-41C7-41A2-8E60-62A568EAE555}" type="slidenum">
              <a:rPr lang="nl-NL" smtClean="0"/>
              <a:pPr>
                <a:defRPr/>
              </a:pPr>
              <a:t>11</a:t>
            </a:fld>
            <a:endParaRPr lang="nl-NL"/>
          </a:p>
        </p:txBody>
      </p:sp>
    </p:spTree>
    <p:extLst>
      <p:ext uri="{BB962C8B-B14F-4D97-AF65-F5344CB8AC3E}">
        <p14:creationId xmlns:p14="http://schemas.microsoft.com/office/powerpoint/2010/main" val="35589243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Tot </a:t>
            </a:r>
            <a:r>
              <a:rPr lang="nl-NL"/>
              <a:t>hier gekomen</a:t>
            </a:r>
          </a:p>
        </p:txBody>
      </p:sp>
      <p:sp>
        <p:nvSpPr>
          <p:cNvPr id="4" name="Tijdelijke aanduiding voor dianummer 3"/>
          <p:cNvSpPr>
            <a:spLocks noGrp="1"/>
          </p:cNvSpPr>
          <p:nvPr>
            <p:ph type="sldNum" sz="quarter" idx="10"/>
          </p:nvPr>
        </p:nvSpPr>
        <p:spPr/>
        <p:txBody>
          <a:bodyPr/>
          <a:lstStyle/>
          <a:p>
            <a:pPr>
              <a:defRPr/>
            </a:pPr>
            <a:fld id="{BEA4444E-41C7-41A2-8E60-62A568EAE555}" type="slidenum">
              <a:rPr lang="nl-NL" smtClean="0"/>
              <a:pPr>
                <a:defRPr/>
              </a:pPr>
              <a:t>14</a:t>
            </a:fld>
            <a:endParaRPr lang="nl-NL"/>
          </a:p>
        </p:txBody>
      </p:sp>
    </p:spTree>
    <p:extLst>
      <p:ext uri="{BB962C8B-B14F-4D97-AF65-F5344CB8AC3E}">
        <p14:creationId xmlns:p14="http://schemas.microsoft.com/office/powerpoint/2010/main" val="692297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de Griekse kunst kwamen beelden van naakte mannen veelvuldig voor. </a:t>
            </a:r>
          </a:p>
          <a:p>
            <a:r>
              <a:rPr lang="nl-NL" dirty="0"/>
              <a:t>Maatschappijstructuur</a:t>
            </a:r>
          </a:p>
          <a:p>
            <a:pPr lvl="1"/>
            <a:r>
              <a:rPr lang="nl-NL" dirty="0"/>
              <a:t>sterk gelaagde samenleving.</a:t>
            </a:r>
          </a:p>
          <a:p>
            <a:pPr lvl="1"/>
            <a:r>
              <a:rPr lang="nl-NL" dirty="0"/>
              <a:t>circa 25% van de totale bevolking slaaf. </a:t>
            </a:r>
          </a:p>
          <a:p>
            <a:pPr lvl="1"/>
            <a:r>
              <a:rPr lang="nl-NL" dirty="0"/>
              <a:t>groot verschil tussen vrijen en slaven. </a:t>
            </a:r>
          </a:p>
          <a:p>
            <a:pPr lvl="1"/>
            <a:r>
              <a:rPr lang="nl-NL" dirty="0"/>
              <a:t>leven van een slaaf was geen prettig leven, want een slaaf werd vaak seksueel misbruikt.</a:t>
            </a:r>
          </a:p>
          <a:p>
            <a:r>
              <a:rPr lang="nl-NL" dirty="0"/>
              <a:t>Kleine vrije elite</a:t>
            </a:r>
          </a:p>
          <a:p>
            <a:r>
              <a:rPr lang="nl-NL" dirty="0"/>
              <a:t>Vrouwen en kinderen hadden een uitermate ondergeschikte positie.</a:t>
            </a:r>
          </a:p>
          <a:p>
            <a:r>
              <a:rPr lang="nl-NL" dirty="0"/>
              <a:t>Vrouw had geen bevoegdheden, juridisch handelingsonbekwaam.</a:t>
            </a:r>
          </a:p>
          <a:p>
            <a:r>
              <a:rPr lang="nl-NL" dirty="0"/>
              <a:t>Huwelijk instelling tot het verkrijgen van kinderen. </a:t>
            </a:r>
          </a:p>
          <a:p>
            <a:r>
              <a:rPr lang="nl-NL" dirty="0"/>
              <a:t>Man kon zijn vrouw zonder opgave van redenen wegzenden en het huwelijk verbreken. </a:t>
            </a:r>
          </a:p>
          <a:p>
            <a:endParaRPr lang="nl-NL" dirty="0"/>
          </a:p>
        </p:txBody>
      </p:sp>
      <p:sp>
        <p:nvSpPr>
          <p:cNvPr id="4" name="Tijdelijke aanduiding voor dianummer 3"/>
          <p:cNvSpPr>
            <a:spLocks noGrp="1"/>
          </p:cNvSpPr>
          <p:nvPr>
            <p:ph type="sldNum" sz="quarter" idx="10"/>
          </p:nvPr>
        </p:nvSpPr>
        <p:spPr/>
        <p:txBody>
          <a:bodyPr/>
          <a:lstStyle/>
          <a:p>
            <a:pPr>
              <a:defRPr/>
            </a:pPr>
            <a:fld id="{BEA4444E-41C7-41A2-8E60-62A568EAE555}" type="slidenum">
              <a:rPr lang="nl-NL" smtClean="0"/>
              <a:pPr>
                <a:defRPr/>
              </a:pPr>
              <a:t>15</a:t>
            </a:fld>
            <a:endParaRPr lang="nl-NL"/>
          </a:p>
        </p:txBody>
      </p:sp>
    </p:spTree>
    <p:extLst>
      <p:ext uri="{BB962C8B-B14F-4D97-AF65-F5344CB8AC3E}">
        <p14:creationId xmlns:p14="http://schemas.microsoft.com/office/powerpoint/2010/main" val="13385295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Eén van de aspecten van een wettig huwelijk was dat het meisje, de bruid, overging van het gezag van haar vader naar het gezag, van haar echtgenoot. </a:t>
            </a:r>
          </a:p>
          <a:p>
            <a:r>
              <a:rPr lang="nl-NL" dirty="0"/>
              <a:t>Aanvankelijk alleen mogelijk voor patriciërs onderling.</a:t>
            </a:r>
          </a:p>
          <a:p>
            <a:r>
              <a:rPr lang="nl-NL" dirty="0"/>
              <a:t>Voor plebejers (gewone burgers) onderling bestond wel een vorm van civielrechtelijk huwelijk, maar dit had niet het juridische effect dat de vrouw overging naar de familie van de echtgenoot. </a:t>
            </a:r>
          </a:p>
          <a:p>
            <a:r>
              <a:rPr lang="nl-NL" dirty="0"/>
              <a:t>Later werd bepaald dat als man en vrouw een jaar lang zonder onderbreking samenleefden, hun relatie gold als civielrechtelijk huwelijk. </a:t>
            </a:r>
          </a:p>
          <a:p>
            <a:endParaRPr lang="nl-NL" dirty="0"/>
          </a:p>
          <a:p>
            <a:endParaRPr lang="nl-NL" dirty="0"/>
          </a:p>
        </p:txBody>
      </p:sp>
      <p:sp>
        <p:nvSpPr>
          <p:cNvPr id="4" name="Tijdelijke aanduiding voor dianummer 3"/>
          <p:cNvSpPr>
            <a:spLocks noGrp="1"/>
          </p:cNvSpPr>
          <p:nvPr>
            <p:ph type="sldNum" sz="quarter" idx="10"/>
          </p:nvPr>
        </p:nvSpPr>
        <p:spPr/>
        <p:txBody>
          <a:bodyPr/>
          <a:lstStyle/>
          <a:p>
            <a:pPr>
              <a:defRPr/>
            </a:pPr>
            <a:fld id="{BEA4444E-41C7-41A2-8E60-62A568EAE555}" type="slidenum">
              <a:rPr lang="nl-NL" smtClean="0"/>
              <a:pPr>
                <a:defRPr/>
              </a:pPr>
              <a:t>17</a:t>
            </a:fld>
            <a:endParaRPr lang="nl-NL"/>
          </a:p>
        </p:txBody>
      </p:sp>
    </p:spTree>
    <p:extLst>
      <p:ext uri="{BB962C8B-B14F-4D97-AF65-F5344CB8AC3E}">
        <p14:creationId xmlns:p14="http://schemas.microsoft.com/office/powerpoint/2010/main" val="3720680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Seksuele moraal:</a:t>
            </a:r>
          </a:p>
          <a:p>
            <a:pPr lvl="1"/>
            <a:r>
              <a:rPr lang="nl-NL" sz="3200" dirty="0"/>
              <a:t>De boodschappers van het Evangelie brengen strikte zedelijke moraal. </a:t>
            </a:r>
          </a:p>
          <a:p>
            <a:pPr lvl="1"/>
            <a:r>
              <a:rPr lang="nl-NL" sz="3200" dirty="0"/>
              <a:t>Seksualiteit moet geheel plaatsvinden op basis van vrijwilligheid en beperkt blijven tot de relatie tussen man en vrouw binnen het huwelijk. </a:t>
            </a:r>
          </a:p>
          <a:p>
            <a:pPr lvl="1"/>
            <a:r>
              <a:rPr lang="nl-NL" sz="3200" dirty="0"/>
              <a:t>Andere vormen van seksualiteit en seksueel geweld worden afgewezen. </a:t>
            </a:r>
          </a:p>
          <a:p>
            <a:endParaRPr lang="nl-NL" dirty="0"/>
          </a:p>
        </p:txBody>
      </p:sp>
      <p:sp>
        <p:nvSpPr>
          <p:cNvPr id="4" name="Tijdelijke aanduiding voor dianummer 3"/>
          <p:cNvSpPr>
            <a:spLocks noGrp="1"/>
          </p:cNvSpPr>
          <p:nvPr>
            <p:ph type="sldNum" sz="quarter" idx="10"/>
          </p:nvPr>
        </p:nvSpPr>
        <p:spPr/>
        <p:txBody>
          <a:bodyPr/>
          <a:lstStyle/>
          <a:p>
            <a:pPr>
              <a:defRPr/>
            </a:pPr>
            <a:fld id="{BEA4444E-41C7-41A2-8E60-62A568EAE555}" type="slidenum">
              <a:rPr lang="nl-NL" smtClean="0"/>
              <a:pPr>
                <a:defRPr/>
              </a:pPr>
              <a:t>23</a:t>
            </a:fld>
            <a:endParaRPr lang="nl-NL"/>
          </a:p>
        </p:txBody>
      </p:sp>
    </p:spTree>
    <p:extLst>
      <p:ext uri="{BB962C8B-B14F-4D97-AF65-F5344CB8AC3E}">
        <p14:creationId xmlns:p14="http://schemas.microsoft.com/office/powerpoint/2010/main" val="24292917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Wat valt op?</a:t>
            </a:r>
          </a:p>
          <a:p>
            <a:pPr marL="171450" indent="-171450">
              <a:buFontTx/>
              <a:buChar char="-"/>
            </a:pPr>
            <a:r>
              <a:rPr lang="nl-NL" dirty="0"/>
              <a:t>Geen vagina en penis is niet toevallig</a:t>
            </a:r>
          </a:p>
          <a:p>
            <a:pPr marL="171450" indent="-171450">
              <a:buFontTx/>
              <a:buChar char="-"/>
            </a:pPr>
            <a:r>
              <a:rPr lang="nl-NL" dirty="0"/>
              <a:t>Navel bij Adam en Eva</a:t>
            </a:r>
          </a:p>
        </p:txBody>
      </p:sp>
      <p:sp>
        <p:nvSpPr>
          <p:cNvPr id="4" name="Tijdelijke aanduiding voor dianummer 3"/>
          <p:cNvSpPr>
            <a:spLocks noGrp="1"/>
          </p:cNvSpPr>
          <p:nvPr>
            <p:ph type="sldNum" sz="quarter" idx="10"/>
          </p:nvPr>
        </p:nvSpPr>
        <p:spPr/>
        <p:txBody>
          <a:bodyPr/>
          <a:lstStyle/>
          <a:p>
            <a:pPr>
              <a:defRPr/>
            </a:pPr>
            <a:fld id="{BEA4444E-41C7-41A2-8E60-62A568EAE555}" type="slidenum">
              <a:rPr lang="nl-NL" smtClean="0"/>
              <a:pPr>
                <a:defRPr/>
              </a:pPr>
              <a:t>27</a:t>
            </a:fld>
            <a:endParaRPr lang="nl-NL"/>
          </a:p>
        </p:txBody>
      </p:sp>
    </p:spTree>
    <p:extLst>
      <p:ext uri="{BB962C8B-B14F-4D97-AF65-F5344CB8AC3E}">
        <p14:creationId xmlns:p14="http://schemas.microsoft.com/office/powerpoint/2010/main" val="10754036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Victoriaans: tijd waarin moraalridders de mensen bepaalde normen en waarden wensten op te leggen. Heden ten dage een curieuze kijk op dat tijdperk geven. </a:t>
            </a:r>
          </a:p>
          <a:p>
            <a:r>
              <a:rPr lang="nl-NL" dirty="0"/>
              <a:t>Dat wat destijds als pornografie werd beschouwd, in de moraal van 21e eeuw geheel anders kan worden beoordeeld.</a:t>
            </a:r>
          </a:p>
          <a:p>
            <a:r>
              <a:rPr lang="nl-NL" dirty="0"/>
              <a:t>Kinderen hoorden aseksueel te zijn</a:t>
            </a:r>
            <a:endParaRPr lang="nl-NL" u="sng" dirty="0"/>
          </a:p>
          <a:p>
            <a:r>
              <a:rPr lang="nl-NL" dirty="0"/>
              <a:t>Seksuele leven vaak in nevelen verhuld. literatuur zogenaamde “Galante lectuur”, mondelinge overdrachten (vertellingen) later zijn opgeschreven, prenten en liederen. </a:t>
            </a:r>
          </a:p>
          <a:p>
            <a:r>
              <a:rPr lang="nl-NL" dirty="0"/>
              <a:t>Schilderkunst (naakten) was deels verborgen pornografie.</a:t>
            </a:r>
          </a:p>
          <a:p>
            <a:endParaRPr lang="nl-NL" dirty="0"/>
          </a:p>
        </p:txBody>
      </p:sp>
      <p:sp>
        <p:nvSpPr>
          <p:cNvPr id="4" name="Tijdelijke aanduiding voor dianummer 3"/>
          <p:cNvSpPr>
            <a:spLocks noGrp="1"/>
          </p:cNvSpPr>
          <p:nvPr>
            <p:ph type="sldNum" sz="quarter" idx="10"/>
          </p:nvPr>
        </p:nvSpPr>
        <p:spPr/>
        <p:txBody>
          <a:bodyPr/>
          <a:lstStyle/>
          <a:p>
            <a:pPr>
              <a:defRPr/>
            </a:pPr>
            <a:fld id="{BEA4444E-41C7-41A2-8E60-62A568EAE555}" type="slidenum">
              <a:rPr lang="nl-NL" smtClean="0"/>
              <a:pPr>
                <a:defRPr/>
              </a:pPr>
              <a:t>29</a:t>
            </a:fld>
            <a:endParaRPr lang="nl-NL"/>
          </a:p>
        </p:txBody>
      </p:sp>
    </p:spTree>
    <p:extLst>
      <p:ext uri="{BB962C8B-B14F-4D97-AF65-F5344CB8AC3E}">
        <p14:creationId xmlns:p14="http://schemas.microsoft.com/office/powerpoint/2010/main" val="17164564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Nederland veel vrijer dan in Amerika. </a:t>
            </a:r>
            <a:endParaRPr lang="nl-NL" u="sng" dirty="0"/>
          </a:p>
          <a:p>
            <a:r>
              <a:rPr lang="nl-NL" dirty="0"/>
              <a:t>Kinderen gaan tot de puberteit veelal samen in bad, soms zelfs broertjes en zusjes samen. Vaak is het normaal dat de kinderen naakt spelen, bijvoorbeeld nadat ze uit het bad komen, maar er zijn ook ouders die dat niet toestaan, omdat ze het onfatsoenlijk of onhygiënisch vinden. </a:t>
            </a:r>
          </a:p>
          <a:p>
            <a:pPr marL="0" marR="0" indent="0" algn="l" defTabSz="914400" rtl="0" eaLnBrk="0" fontAlgn="base" latinLnBrk="0" hangingPunct="0">
              <a:lnSpc>
                <a:spcPct val="100000"/>
              </a:lnSpc>
              <a:spcBef>
                <a:spcPct val="30000"/>
              </a:spcBef>
              <a:spcAft>
                <a:spcPct val="0"/>
              </a:spcAft>
              <a:buClrTx/>
              <a:buSzTx/>
              <a:buFontTx/>
              <a:buNone/>
              <a:tabLst/>
              <a:defRPr/>
            </a:pPr>
            <a:r>
              <a:rPr lang="nl-NL" dirty="0"/>
              <a:t>Ontstaan van lichaamscultuur. B.v. Sauna, massage, </a:t>
            </a:r>
            <a:r>
              <a:rPr lang="nl-NL" dirty="0" err="1"/>
              <a:t>wellness</a:t>
            </a:r>
            <a:endParaRPr lang="nl-NL" dirty="0"/>
          </a:p>
          <a:p>
            <a:pPr marL="0" marR="0" indent="0" algn="l" defTabSz="914400" rtl="0" eaLnBrk="0" fontAlgn="base" latinLnBrk="0" hangingPunct="0">
              <a:lnSpc>
                <a:spcPct val="100000"/>
              </a:lnSpc>
              <a:spcBef>
                <a:spcPct val="30000"/>
              </a:spcBef>
              <a:spcAft>
                <a:spcPct val="0"/>
              </a:spcAft>
              <a:buClrTx/>
              <a:buSzTx/>
              <a:buFontTx/>
              <a:buNone/>
              <a:tabLst/>
              <a:defRPr/>
            </a:pPr>
            <a:r>
              <a:rPr lang="nl-NL" dirty="0"/>
              <a:t>Andere kijk op het</a:t>
            </a:r>
            <a:r>
              <a:rPr lang="nl-NL" baseline="0" dirty="0"/>
              <a:t> lichaam met oosterse invloeden: chakra’s, tai-</a:t>
            </a:r>
            <a:r>
              <a:rPr lang="nl-NL" baseline="0" dirty="0" err="1"/>
              <a:t>chi</a:t>
            </a:r>
            <a:r>
              <a:rPr lang="nl-NL" baseline="0" dirty="0"/>
              <a:t>, </a:t>
            </a:r>
            <a:r>
              <a:rPr lang="nl-NL" baseline="0" dirty="0" err="1"/>
              <a:t>qi</a:t>
            </a:r>
            <a:r>
              <a:rPr lang="nl-NL" baseline="0" dirty="0"/>
              <a:t> gong</a:t>
            </a:r>
            <a:endParaRPr lang="nl-NL" dirty="0"/>
          </a:p>
          <a:p>
            <a:endParaRPr lang="nl-NL" dirty="0"/>
          </a:p>
        </p:txBody>
      </p:sp>
      <p:sp>
        <p:nvSpPr>
          <p:cNvPr id="4" name="Tijdelijke aanduiding voor dianummer 3"/>
          <p:cNvSpPr>
            <a:spLocks noGrp="1"/>
          </p:cNvSpPr>
          <p:nvPr>
            <p:ph type="sldNum" sz="quarter" idx="10"/>
          </p:nvPr>
        </p:nvSpPr>
        <p:spPr/>
        <p:txBody>
          <a:bodyPr/>
          <a:lstStyle/>
          <a:p>
            <a:pPr>
              <a:defRPr/>
            </a:pPr>
            <a:fld id="{BEA4444E-41C7-41A2-8E60-62A568EAE555}" type="slidenum">
              <a:rPr lang="nl-NL" smtClean="0"/>
              <a:pPr>
                <a:defRPr/>
              </a:pPr>
              <a:t>31</a:t>
            </a:fld>
            <a:endParaRPr lang="nl-NL"/>
          </a:p>
        </p:txBody>
      </p:sp>
    </p:spTree>
    <p:extLst>
      <p:ext uri="{BB962C8B-B14F-4D97-AF65-F5344CB8AC3E}">
        <p14:creationId xmlns:p14="http://schemas.microsoft.com/office/powerpoint/2010/main" val="25282768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steden wordt daarentegen van mensen toch verwacht dat ze, ook als het warm is, ten minste boven- en onderkleding dragen. </a:t>
            </a:r>
          </a:p>
          <a:p>
            <a:r>
              <a:rPr lang="nl-NL" dirty="0"/>
              <a:t>Ook in formele omgevingen zoals de zakenwereld wordt meestal volledige lichaamsbedekking verwacht, en zijn doorkijkblouses en korte rokjes meestal niet toegestaan.</a:t>
            </a:r>
          </a:p>
          <a:p>
            <a:r>
              <a:rPr lang="nl-NL" dirty="0"/>
              <a:t>Het is vrij normaal dat kleine kinderen in het openbaar verkleed of verschoond worden. </a:t>
            </a:r>
          </a:p>
          <a:p>
            <a:r>
              <a:rPr lang="nl-NL" dirty="0"/>
              <a:t>Blote kinderen zijn op het strand of in het zwembad niet uitzonderlijk. </a:t>
            </a:r>
          </a:p>
          <a:p>
            <a:r>
              <a:rPr lang="nl-NL" dirty="0"/>
              <a:t>Meisjes mogen voor de puberteit zonder bezwaar een blote borst hebben.</a:t>
            </a:r>
          </a:p>
          <a:p>
            <a:endParaRPr lang="nl-NL" dirty="0"/>
          </a:p>
        </p:txBody>
      </p:sp>
      <p:sp>
        <p:nvSpPr>
          <p:cNvPr id="4" name="Tijdelijke aanduiding voor dianummer 3"/>
          <p:cNvSpPr>
            <a:spLocks noGrp="1"/>
          </p:cNvSpPr>
          <p:nvPr>
            <p:ph type="sldNum" sz="quarter" idx="10"/>
          </p:nvPr>
        </p:nvSpPr>
        <p:spPr/>
        <p:txBody>
          <a:bodyPr/>
          <a:lstStyle/>
          <a:p>
            <a:pPr>
              <a:defRPr/>
            </a:pPr>
            <a:fld id="{BEA4444E-41C7-41A2-8E60-62A568EAE555}" type="slidenum">
              <a:rPr lang="nl-NL" smtClean="0"/>
              <a:pPr>
                <a:defRPr/>
              </a:pPr>
              <a:t>35</a:t>
            </a:fld>
            <a:endParaRPr lang="nl-NL"/>
          </a:p>
        </p:txBody>
      </p:sp>
    </p:spTree>
    <p:extLst>
      <p:ext uri="{BB962C8B-B14F-4D97-AF65-F5344CB8AC3E}">
        <p14:creationId xmlns:p14="http://schemas.microsoft.com/office/powerpoint/2010/main" val="41046385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nl-NL" dirty="0"/>
              <a:t>De trend op televisie en bij fotografie lijkt de laatste jaren eerder andersom: hier worden juist blote kinderen meer vermeden. Dit kunnen onterechte associaties met kindermisbruik zijn.</a:t>
            </a:r>
          </a:p>
          <a:p>
            <a:r>
              <a:rPr lang="nl-NL" dirty="0"/>
              <a:t>Sauna naakt</a:t>
            </a:r>
          </a:p>
          <a:p>
            <a:r>
              <a:rPr lang="nl-NL" dirty="0"/>
              <a:t>Niet in alle landen (bijv. Engeland, Noorwegen)</a:t>
            </a:r>
          </a:p>
          <a:p>
            <a:r>
              <a:rPr lang="nl-NL" dirty="0"/>
              <a:t>Soms aparte vrouwenavonden</a:t>
            </a:r>
            <a:endParaRPr lang="nl-NL" u="sng" dirty="0"/>
          </a:p>
          <a:p>
            <a:pPr marL="0" marR="0" indent="0" algn="l" defTabSz="914400" rtl="0" eaLnBrk="0" fontAlgn="base" latinLnBrk="0" hangingPunct="0">
              <a:lnSpc>
                <a:spcPct val="100000"/>
              </a:lnSpc>
              <a:spcBef>
                <a:spcPct val="30000"/>
              </a:spcBef>
              <a:spcAft>
                <a:spcPct val="0"/>
              </a:spcAft>
              <a:buClrTx/>
              <a:buSzTx/>
              <a:buFontTx/>
              <a:buNone/>
              <a:tabLst/>
              <a:defRPr/>
            </a:pPr>
            <a:r>
              <a:rPr lang="nl-NL" dirty="0"/>
              <a:t>Het zich naakt vertonen in het openbaar is over het algemeen in de westerse samenleving een taboe, maar wel aan verandering onderhevig. </a:t>
            </a:r>
          </a:p>
          <a:p>
            <a:endParaRPr lang="nl-NL" dirty="0"/>
          </a:p>
        </p:txBody>
      </p:sp>
      <p:sp>
        <p:nvSpPr>
          <p:cNvPr id="4" name="Tijdelijke aanduiding voor dianummer 3"/>
          <p:cNvSpPr>
            <a:spLocks noGrp="1"/>
          </p:cNvSpPr>
          <p:nvPr>
            <p:ph type="sldNum" sz="quarter" idx="10"/>
          </p:nvPr>
        </p:nvSpPr>
        <p:spPr/>
        <p:txBody>
          <a:bodyPr/>
          <a:lstStyle/>
          <a:p>
            <a:pPr>
              <a:defRPr/>
            </a:pPr>
            <a:fld id="{BEA4444E-41C7-41A2-8E60-62A568EAE555}" type="slidenum">
              <a:rPr lang="nl-NL" smtClean="0"/>
              <a:pPr>
                <a:defRPr/>
              </a:pPr>
              <a:t>36</a:t>
            </a:fld>
            <a:endParaRPr lang="nl-NL"/>
          </a:p>
        </p:txBody>
      </p:sp>
    </p:spTree>
    <p:extLst>
      <p:ext uri="{BB962C8B-B14F-4D97-AF65-F5344CB8AC3E}">
        <p14:creationId xmlns:p14="http://schemas.microsoft.com/office/powerpoint/2010/main" val="34389783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nl-NL" dirty="0"/>
              <a:t>Het commercieel naakt is in de westerse maatschappij algemeen aanvaard. In veel reclame-uitingen op televisie of abri’s maken de adverteerders van het geldende taboe gebruik om met steeds meer naakt de aandacht voor hun product te trekken. </a:t>
            </a:r>
          </a:p>
          <a:p>
            <a:pPr marL="0" marR="0" indent="0" algn="l" defTabSz="914400" rtl="0" eaLnBrk="0" fontAlgn="base" latinLnBrk="0" hangingPunct="0">
              <a:lnSpc>
                <a:spcPct val="100000"/>
              </a:lnSpc>
              <a:spcBef>
                <a:spcPct val="30000"/>
              </a:spcBef>
              <a:spcAft>
                <a:spcPct val="0"/>
              </a:spcAft>
              <a:buClrTx/>
              <a:buSzTx/>
              <a:buFontTx/>
              <a:buNone/>
              <a:tabLst/>
              <a:defRPr/>
            </a:pPr>
            <a:r>
              <a:rPr lang="nl-NL" dirty="0"/>
              <a:t>Men gaat zelfs zover dat op kruispunten, die voor de veiligheid in eerste instantie overzichtelijk zijn ingericht, dominante reclamezuilen worden neergezet met bewegend naakt die de aandacht van de bestuurder voor het verkeer afleiden.</a:t>
            </a:r>
          </a:p>
          <a:p>
            <a:endParaRPr lang="nl-NL" dirty="0"/>
          </a:p>
        </p:txBody>
      </p:sp>
      <p:sp>
        <p:nvSpPr>
          <p:cNvPr id="4" name="Tijdelijke aanduiding voor dianummer 3"/>
          <p:cNvSpPr>
            <a:spLocks noGrp="1"/>
          </p:cNvSpPr>
          <p:nvPr>
            <p:ph type="sldNum" sz="quarter" idx="10"/>
          </p:nvPr>
        </p:nvSpPr>
        <p:spPr/>
        <p:txBody>
          <a:bodyPr/>
          <a:lstStyle/>
          <a:p>
            <a:pPr>
              <a:defRPr/>
            </a:pPr>
            <a:fld id="{BEA4444E-41C7-41A2-8E60-62A568EAE555}" type="slidenum">
              <a:rPr lang="nl-NL" smtClean="0"/>
              <a:pPr>
                <a:defRPr/>
              </a:pPr>
              <a:t>38</a:t>
            </a:fld>
            <a:endParaRPr lang="nl-NL"/>
          </a:p>
        </p:txBody>
      </p:sp>
    </p:spTree>
    <p:extLst>
      <p:ext uri="{BB962C8B-B14F-4D97-AF65-F5344CB8AC3E}">
        <p14:creationId xmlns:p14="http://schemas.microsoft.com/office/powerpoint/2010/main" val="1207495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BEA4444E-41C7-41A2-8E60-62A568EAE555}" type="slidenum">
              <a:rPr lang="nl-NL" smtClean="0"/>
              <a:pPr>
                <a:defRPr/>
              </a:pPr>
              <a:t>40</a:t>
            </a:fld>
            <a:endParaRPr lang="nl-NL"/>
          </a:p>
        </p:txBody>
      </p:sp>
    </p:spTree>
    <p:extLst>
      <p:ext uri="{BB962C8B-B14F-4D97-AF65-F5344CB8AC3E}">
        <p14:creationId xmlns:p14="http://schemas.microsoft.com/office/powerpoint/2010/main" val="26429957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Amerika is seks alleen penetreren. De rest is geen seks. </a:t>
            </a:r>
          </a:p>
          <a:p>
            <a:r>
              <a:rPr lang="nl-NL" dirty="0"/>
              <a:t>Clinton zij onder ede geen seks te hebben gehad en kwam er me weg, omdat Monica hem oraal had bevredigd en dus geen seks.</a:t>
            </a:r>
            <a:endParaRPr lang="nl-NL" u="sng" dirty="0"/>
          </a:p>
          <a:p>
            <a:endParaRPr lang="nl-NL" dirty="0"/>
          </a:p>
        </p:txBody>
      </p:sp>
      <p:sp>
        <p:nvSpPr>
          <p:cNvPr id="4" name="Tijdelijke aanduiding voor dianummer 3"/>
          <p:cNvSpPr>
            <a:spLocks noGrp="1"/>
          </p:cNvSpPr>
          <p:nvPr>
            <p:ph type="sldNum" sz="quarter" idx="10"/>
          </p:nvPr>
        </p:nvSpPr>
        <p:spPr/>
        <p:txBody>
          <a:bodyPr/>
          <a:lstStyle/>
          <a:p>
            <a:pPr>
              <a:defRPr/>
            </a:pPr>
            <a:fld id="{BEA4444E-41C7-41A2-8E60-62A568EAE555}" type="slidenum">
              <a:rPr lang="nl-NL" smtClean="0"/>
              <a:pPr>
                <a:defRPr/>
              </a:pPr>
              <a:t>41</a:t>
            </a:fld>
            <a:endParaRPr lang="nl-NL"/>
          </a:p>
        </p:txBody>
      </p:sp>
    </p:spTree>
    <p:extLst>
      <p:ext uri="{BB962C8B-B14F-4D97-AF65-F5344CB8AC3E}">
        <p14:creationId xmlns:p14="http://schemas.microsoft.com/office/powerpoint/2010/main" val="11315879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Ouders zijn daar ook </a:t>
            </a:r>
            <a:r>
              <a:rPr lang="nl-NL" dirty="0" err="1"/>
              <a:t>controlerender</a:t>
            </a:r>
            <a:r>
              <a:rPr lang="nl-NL" dirty="0"/>
              <a:t> en wantrouwiger naar hun kinderen. </a:t>
            </a:r>
          </a:p>
          <a:p>
            <a:r>
              <a:rPr lang="nl-NL" dirty="0"/>
              <a:t>Vriendjes komen daar aan de deur om de dochter te halen om na een bioscoop of restaurant te gaan. Jongen betaald en hoe duurder en chiquer, hoe meer achteraf van het meisje verwacht mag worden op seksueel gebied b.v. bij het terug naar huis rijden.</a:t>
            </a:r>
            <a:endParaRPr lang="nl-NL" u="sng" dirty="0"/>
          </a:p>
          <a:p>
            <a:r>
              <a:rPr lang="nl-NL" dirty="0"/>
              <a:t>Standpunt nog steeds: geen seks onder mijn dak. (In Nederland gold dat tot ongeveer eind jaren 60)</a:t>
            </a:r>
            <a:endParaRPr lang="nl-NL" u="sng" dirty="0"/>
          </a:p>
          <a:p>
            <a:endParaRPr lang="nl-NL" dirty="0"/>
          </a:p>
        </p:txBody>
      </p:sp>
      <p:sp>
        <p:nvSpPr>
          <p:cNvPr id="4" name="Tijdelijke aanduiding voor dianummer 3"/>
          <p:cNvSpPr>
            <a:spLocks noGrp="1"/>
          </p:cNvSpPr>
          <p:nvPr>
            <p:ph type="sldNum" sz="quarter" idx="10"/>
          </p:nvPr>
        </p:nvSpPr>
        <p:spPr/>
        <p:txBody>
          <a:bodyPr/>
          <a:lstStyle/>
          <a:p>
            <a:pPr>
              <a:defRPr/>
            </a:pPr>
            <a:fld id="{BEA4444E-41C7-41A2-8E60-62A568EAE555}" type="slidenum">
              <a:rPr lang="nl-NL" smtClean="0"/>
              <a:pPr>
                <a:defRPr/>
              </a:pPr>
              <a:t>42</a:t>
            </a:fld>
            <a:endParaRPr lang="nl-NL"/>
          </a:p>
        </p:txBody>
      </p:sp>
    </p:spTree>
    <p:extLst>
      <p:ext uri="{BB962C8B-B14F-4D97-AF65-F5344CB8AC3E}">
        <p14:creationId xmlns:p14="http://schemas.microsoft.com/office/powerpoint/2010/main" val="30009811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pPr>
              <a:defRPr/>
            </a:pPr>
            <a:fld id="{BEA4444E-41C7-41A2-8E60-62A568EAE555}" type="slidenum">
              <a:rPr lang="nl-NL" smtClean="0"/>
              <a:pPr>
                <a:defRPr/>
              </a:pPr>
              <a:t>44</a:t>
            </a:fld>
            <a:endParaRPr lang="nl-NL"/>
          </a:p>
        </p:txBody>
      </p:sp>
    </p:spTree>
    <p:extLst>
      <p:ext uri="{BB962C8B-B14F-4D97-AF65-F5344CB8AC3E}">
        <p14:creationId xmlns:p14="http://schemas.microsoft.com/office/powerpoint/2010/main" val="2889079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2130425"/>
            <a:ext cx="7772400" cy="1470025"/>
          </a:xfrm>
        </p:spPr>
        <p:txBody>
          <a:bodyPr/>
          <a:lstStyle>
            <a:lvl1pPr>
              <a:defRPr/>
            </a:lvl1pPr>
          </a:lstStyle>
          <a:p>
            <a:r>
              <a:rPr lang="nl-NL"/>
              <a:t>Klik om het opmaakprofiel te bewerken</a:t>
            </a:r>
          </a:p>
        </p:txBody>
      </p:sp>
      <p:sp>
        <p:nvSpPr>
          <p:cNvPr id="3075" name="Rectangle 3"/>
          <p:cNvSpPr>
            <a:spLocks noGrp="1" noChangeArrowheads="1"/>
          </p:cNvSpPr>
          <p:nvPr>
            <p:ph type="subTitle" idx="1"/>
          </p:nvPr>
        </p:nvSpPr>
        <p:spPr>
          <a:xfrm>
            <a:off x="1371600" y="3886200"/>
            <a:ext cx="6400800" cy="1752600"/>
          </a:xfrm>
        </p:spPr>
        <p:txBody>
          <a:bodyPr/>
          <a:lstStyle>
            <a:lvl1pPr marL="0" indent="0" algn="ctr">
              <a:buFontTx/>
              <a:buNone/>
              <a:defRPr>
                <a:latin typeface="NHRounded" pitchFamily="2" charset="0"/>
              </a:defRPr>
            </a:lvl1pPr>
          </a:lstStyle>
          <a:p>
            <a:r>
              <a:rPr lang="nl-NL"/>
              <a:t>Klik om het opmaakprofiel van de modelondertitel te bewerken</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457200" y="1600200"/>
            <a:ext cx="4038600" cy="3916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48200" y="1600200"/>
            <a:ext cx="4038600" cy="3916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241925"/>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457200" y="274638"/>
            <a:ext cx="6019800" cy="52419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el en tab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nl-NL"/>
              <a:t>Klik om de stijl te bewerken</a:t>
            </a:r>
          </a:p>
        </p:txBody>
      </p:sp>
      <p:sp>
        <p:nvSpPr>
          <p:cNvPr id="3" name="Tijdelijke aanduiding voor tabel 2"/>
          <p:cNvSpPr>
            <a:spLocks noGrp="1"/>
          </p:cNvSpPr>
          <p:nvPr>
            <p:ph type="tbl" idx="1"/>
          </p:nvPr>
        </p:nvSpPr>
        <p:spPr>
          <a:xfrm>
            <a:off x="457200" y="1600200"/>
            <a:ext cx="8229600" cy="3916363"/>
          </a:xfrm>
        </p:spPr>
        <p:txBody>
          <a:bodyPr/>
          <a:lstStyle/>
          <a:p>
            <a:pPr lvl="0"/>
            <a:endParaRPr lang="nl-NL" noProof="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reserve="1">
  <p:cSld name="Titel, inhoud en 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nl-NL"/>
              <a:t>Klik om de stijl te bewerken</a:t>
            </a:r>
          </a:p>
        </p:txBody>
      </p:sp>
      <p:sp>
        <p:nvSpPr>
          <p:cNvPr id="3" name="Tijdelijke aanduiding voor inhoud 2"/>
          <p:cNvSpPr>
            <a:spLocks noGrp="1"/>
          </p:cNvSpPr>
          <p:nvPr>
            <p:ph sz="half" idx="1"/>
          </p:nvPr>
        </p:nvSpPr>
        <p:spPr>
          <a:xfrm>
            <a:off x="457200" y="1600200"/>
            <a:ext cx="4038600" cy="3916363"/>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648200" y="1600200"/>
            <a:ext cx="4038600" cy="3916363"/>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l-NL"/>
              <a:t>Klik om het opmaakprofiel te bewerken</a:t>
            </a:r>
          </a:p>
        </p:txBody>
      </p:sp>
      <p:sp>
        <p:nvSpPr>
          <p:cNvPr id="1027" name="Rectangle 3"/>
          <p:cNvSpPr>
            <a:spLocks noGrp="1" noChangeArrowheads="1"/>
          </p:cNvSpPr>
          <p:nvPr>
            <p:ph type="body" idx="1"/>
          </p:nvPr>
        </p:nvSpPr>
        <p:spPr bwMode="auto">
          <a:xfrm>
            <a:off x="457200" y="1600200"/>
            <a:ext cx="8229600" cy="3916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l-NL"/>
              <a:t>Klik om de opmaakprofielen van de modeltekst te bewerken</a:t>
            </a:r>
          </a:p>
          <a:p>
            <a:pPr lvl="1"/>
            <a:r>
              <a:rPr lang="nl-NL"/>
              <a:t>Tweede niveau</a:t>
            </a:r>
          </a:p>
          <a:p>
            <a:pPr lvl="2"/>
            <a:r>
              <a:rPr lang="nl-NL"/>
              <a:t>Derde niveau</a:t>
            </a:r>
          </a:p>
          <a:p>
            <a:pPr lvl="3"/>
            <a:r>
              <a:rPr lang="nl-NL"/>
              <a:t>Vierde niveau</a:t>
            </a:r>
          </a:p>
          <a:p>
            <a:pPr lvl="4"/>
            <a:r>
              <a:rPr lang="nl-NL"/>
              <a:t>Vijfde niveau</a:t>
            </a:r>
          </a:p>
        </p:txBody>
      </p:sp>
    </p:spTree>
  </p:cSld>
  <p:clrMap bg1="lt1" tx1="dk1" bg2="lt2" tx2="dk2" accent1="accent1" accent2="accent2" accent3="accent3" accent4="accent4" accent5="accent5" accent6="accent6" hlink="hlink" folHlink="folHlink"/>
  <p:sldLayoutIdLst>
    <p:sldLayoutId id="2147483717"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NHRounded" pitchFamily="2" charset="0"/>
        </a:defRPr>
      </a:lvl2pPr>
      <a:lvl3pPr algn="ctr" rtl="0" eaLnBrk="0" fontAlgn="base" hangingPunct="0">
        <a:spcBef>
          <a:spcPct val="0"/>
        </a:spcBef>
        <a:spcAft>
          <a:spcPct val="0"/>
        </a:spcAft>
        <a:defRPr sz="4400">
          <a:solidFill>
            <a:schemeClr val="tx2"/>
          </a:solidFill>
          <a:latin typeface="NHRounded" pitchFamily="2" charset="0"/>
        </a:defRPr>
      </a:lvl3pPr>
      <a:lvl4pPr algn="ctr" rtl="0" eaLnBrk="0" fontAlgn="base" hangingPunct="0">
        <a:spcBef>
          <a:spcPct val="0"/>
        </a:spcBef>
        <a:spcAft>
          <a:spcPct val="0"/>
        </a:spcAft>
        <a:defRPr sz="4400">
          <a:solidFill>
            <a:schemeClr val="tx2"/>
          </a:solidFill>
          <a:latin typeface="NHRounded" pitchFamily="2" charset="0"/>
        </a:defRPr>
      </a:lvl4pPr>
      <a:lvl5pPr algn="ctr" rtl="0" eaLnBrk="0" fontAlgn="base" hangingPunct="0">
        <a:spcBef>
          <a:spcPct val="0"/>
        </a:spcBef>
        <a:spcAft>
          <a:spcPct val="0"/>
        </a:spcAft>
        <a:defRPr sz="4400">
          <a:solidFill>
            <a:schemeClr val="tx2"/>
          </a:solidFill>
          <a:latin typeface="NHRounded" pitchFamily="2" charset="0"/>
        </a:defRPr>
      </a:lvl5pPr>
      <a:lvl6pPr marL="457200" algn="ctr" rtl="0" fontAlgn="base">
        <a:spcBef>
          <a:spcPct val="0"/>
        </a:spcBef>
        <a:spcAft>
          <a:spcPct val="0"/>
        </a:spcAft>
        <a:defRPr sz="4400">
          <a:solidFill>
            <a:schemeClr val="tx2"/>
          </a:solidFill>
          <a:latin typeface="NHRounded" pitchFamily="2" charset="0"/>
        </a:defRPr>
      </a:lvl6pPr>
      <a:lvl7pPr marL="914400" algn="ctr" rtl="0" fontAlgn="base">
        <a:spcBef>
          <a:spcPct val="0"/>
        </a:spcBef>
        <a:spcAft>
          <a:spcPct val="0"/>
        </a:spcAft>
        <a:defRPr sz="4400">
          <a:solidFill>
            <a:schemeClr val="tx2"/>
          </a:solidFill>
          <a:latin typeface="NHRounded" pitchFamily="2" charset="0"/>
        </a:defRPr>
      </a:lvl7pPr>
      <a:lvl8pPr marL="1371600" algn="ctr" rtl="0" fontAlgn="base">
        <a:spcBef>
          <a:spcPct val="0"/>
        </a:spcBef>
        <a:spcAft>
          <a:spcPct val="0"/>
        </a:spcAft>
        <a:defRPr sz="4400">
          <a:solidFill>
            <a:schemeClr val="tx2"/>
          </a:solidFill>
          <a:latin typeface="NHRounded" pitchFamily="2" charset="0"/>
        </a:defRPr>
      </a:lvl8pPr>
      <a:lvl9pPr marL="1828800" algn="ctr" rtl="0" fontAlgn="base">
        <a:spcBef>
          <a:spcPct val="0"/>
        </a:spcBef>
        <a:spcAft>
          <a:spcPct val="0"/>
        </a:spcAft>
        <a:defRPr sz="4400">
          <a:solidFill>
            <a:schemeClr val="tx2"/>
          </a:solidFill>
          <a:latin typeface="NHRounded" pitchFamily="2"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www.youtube.com/watch?v=My2FRPA3Gf8"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endParaRPr lang="nl-NL" dirty="0"/>
          </a:p>
        </p:txBody>
      </p:sp>
      <p:sp>
        <p:nvSpPr>
          <p:cNvPr id="3" name="Subtitel 2"/>
          <p:cNvSpPr>
            <a:spLocks noGrp="1"/>
          </p:cNvSpPr>
          <p:nvPr>
            <p:ph type="subTitle" idx="1"/>
          </p:nvPr>
        </p:nvSpPr>
        <p:spPr/>
        <p:txBody>
          <a:bodyPr/>
          <a:lstStyle/>
          <a:p>
            <a:endParaRPr lang="nl-NL" dirty="0"/>
          </a:p>
        </p:txBody>
      </p:sp>
      <p:sp>
        <p:nvSpPr>
          <p:cNvPr id="4" name="Tekstvak 3"/>
          <p:cNvSpPr txBox="1"/>
          <p:nvPr/>
        </p:nvSpPr>
        <p:spPr>
          <a:xfrm rot="21108799">
            <a:off x="-712668" y="-2466028"/>
            <a:ext cx="9984108" cy="10433622"/>
          </a:xfrm>
          <a:prstGeom prst="rect">
            <a:avLst/>
          </a:prstGeom>
          <a:noFill/>
        </p:spPr>
        <p:txBody>
          <a:bodyPr wrap="square" rtlCol="0">
            <a:spAutoFit/>
          </a:bodyPr>
          <a:lstStyle/>
          <a:p>
            <a:pPr algn="just"/>
            <a:r>
              <a:rPr lang="en-US" sz="2400" dirty="0" err="1"/>
              <a:t>aan</a:t>
            </a:r>
            <a:r>
              <a:rPr lang="en-US" sz="2400" dirty="0"/>
              <a:t> Venus </a:t>
            </a:r>
            <a:r>
              <a:rPr lang="en-US" sz="2400" dirty="0" err="1"/>
              <a:t>offeren</a:t>
            </a:r>
            <a:r>
              <a:rPr lang="en-US" sz="2400" dirty="0"/>
              <a:t>, </a:t>
            </a:r>
            <a:r>
              <a:rPr lang="en-US" sz="2400" dirty="0" err="1"/>
              <a:t>aanduwen</a:t>
            </a:r>
            <a:r>
              <a:rPr lang="en-US" sz="2400" dirty="0"/>
              <a:t>, </a:t>
            </a:r>
            <a:r>
              <a:rPr lang="en-US" sz="2400" dirty="0" err="1"/>
              <a:t>afkarren</a:t>
            </a:r>
            <a:r>
              <a:rPr lang="en-US" sz="2400" dirty="0"/>
              <a:t>, </a:t>
            </a:r>
            <a:r>
              <a:rPr lang="en-US" sz="2400" dirty="0" err="1"/>
              <a:t>afrijden</a:t>
            </a:r>
            <a:r>
              <a:rPr lang="en-US" sz="2400" dirty="0"/>
              <a:t>, </a:t>
            </a:r>
            <a:r>
              <a:rPr lang="en-US" sz="2400" dirty="0" err="1"/>
              <a:t>afsteken</a:t>
            </a:r>
            <a:r>
              <a:rPr lang="en-US" sz="2400" dirty="0"/>
              <a:t>, </a:t>
            </a:r>
            <a:r>
              <a:rPr lang="en-US" sz="2400" dirty="0" err="1"/>
              <a:t>aftoppen</a:t>
            </a:r>
            <a:r>
              <a:rPr lang="en-US" sz="2400" dirty="0"/>
              <a:t>, </a:t>
            </a:r>
            <a:r>
              <a:rPr lang="en-US" sz="2400" dirty="0" err="1"/>
              <a:t>alle</a:t>
            </a:r>
            <a:r>
              <a:rPr lang="en-US" sz="2400" dirty="0"/>
              <a:t> </a:t>
            </a:r>
            <a:r>
              <a:rPr lang="en-US" sz="2400" dirty="0" err="1"/>
              <a:t>hoeken</a:t>
            </a:r>
            <a:r>
              <a:rPr lang="en-US" sz="2400" dirty="0"/>
              <a:t> van de </a:t>
            </a:r>
            <a:r>
              <a:rPr lang="en-US" sz="2400" kern="1200" dirty="0" err="1"/>
              <a:t>kamer</a:t>
            </a:r>
            <a:r>
              <a:rPr lang="en-US" sz="2400" kern="1200" dirty="0"/>
              <a:t>/het bed </a:t>
            </a:r>
            <a:r>
              <a:rPr lang="en-US" sz="2400" kern="1200" dirty="0" err="1"/>
              <a:t>laten</a:t>
            </a:r>
            <a:r>
              <a:rPr lang="en-US" sz="2400" kern="1200" dirty="0"/>
              <a:t> </a:t>
            </a:r>
            <a:r>
              <a:rPr lang="en-US" sz="2400" kern="1200" dirty="0" err="1"/>
              <a:t>zien</a:t>
            </a:r>
            <a:r>
              <a:rPr lang="en-US" sz="2400" kern="1200" dirty="0"/>
              <a:t>, </a:t>
            </a:r>
            <a:r>
              <a:rPr lang="en-US" sz="2400" kern="1200" dirty="0" err="1"/>
              <a:t>baarmoeder</a:t>
            </a:r>
            <a:r>
              <a:rPr lang="en-US" sz="2400" kern="1200" dirty="0"/>
              <a:t> </a:t>
            </a:r>
            <a:r>
              <a:rPr lang="en-US" sz="2400" kern="1200" dirty="0" err="1"/>
              <a:t>verven</a:t>
            </a:r>
            <a:r>
              <a:rPr lang="en-US" sz="2400" kern="1200" dirty="0"/>
              <a:t>, </a:t>
            </a:r>
            <a:r>
              <a:rPr lang="en-US" sz="2400" kern="1200" dirty="0" err="1"/>
              <a:t>ballen</a:t>
            </a:r>
            <a:r>
              <a:rPr lang="en-US" sz="2400" kern="1200" dirty="0"/>
              <a:t>, </a:t>
            </a:r>
            <a:r>
              <a:rPr lang="en-US" sz="2400" kern="1200" dirty="0" err="1"/>
              <a:t>batsen</a:t>
            </a:r>
            <a:r>
              <a:rPr lang="en-US" sz="2400" kern="1200" dirty="0"/>
              <a:t>, het bed </a:t>
            </a:r>
            <a:r>
              <a:rPr lang="en-US" sz="2400" kern="1200" dirty="0" err="1"/>
              <a:t>delen</a:t>
            </a:r>
            <a:r>
              <a:rPr lang="en-US" sz="2400" kern="1200" dirty="0"/>
              <a:t>, </a:t>
            </a:r>
            <a:r>
              <a:rPr lang="en-US" sz="2400" kern="1200" dirty="0" err="1"/>
              <a:t>bekennen</a:t>
            </a:r>
            <a:r>
              <a:rPr lang="en-US" sz="2400" kern="1200" dirty="0"/>
              <a:t>, </a:t>
            </a:r>
            <a:r>
              <a:rPr lang="en-US" sz="2400" kern="1200" dirty="0" err="1"/>
              <a:t>berijden</a:t>
            </a:r>
            <a:r>
              <a:rPr lang="en-US" sz="2400" kern="1200" dirty="0"/>
              <a:t>, </a:t>
            </a:r>
            <a:r>
              <a:rPr lang="en-US" sz="2400" kern="1200" dirty="0" err="1"/>
              <a:t>beuken</a:t>
            </a:r>
            <a:r>
              <a:rPr lang="en-US" sz="2400" kern="1200" dirty="0"/>
              <a:t>, </a:t>
            </a:r>
            <a:r>
              <a:rPr lang="en-US" sz="2400" kern="1200" dirty="0" err="1"/>
              <a:t>een</a:t>
            </a:r>
            <a:r>
              <a:rPr lang="en-US" sz="2400" kern="1200" dirty="0"/>
              <a:t> </a:t>
            </a:r>
            <a:r>
              <a:rPr lang="en-US" sz="2400" kern="1200" dirty="0" err="1"/>
              <a:t>beurt</a:t>
            </a:r>
            <a:r>
              <a:rPr lang="en-US" sz="2400" kern="1200" dirty="0"/>
              <a:t> </a:t>
            </a:r>
            <a:r>
              <a:rPr lang="en-US" sz="2400" kern="1200" dirty="0" err="1"/>
              <a:t>geven</a:t>
            </a:r>
            <a:r>
              <a:rPr lang="en-US" sz="2400" kern="1200" dirty="0"/>
              <a:t>, </a:t>
            </a:r>
            <a:r>
              <a:rPr lang="en-US" sz="2400" kern="1200" dirty="0" err="1"/>
              <a:t>bezwangeren</a:t>
            </a:r>
            <a:r>
              <a:rPr lang="en-US" sz="2400" kern="1200" dirty="0"/>
              <a:t>, </a:t>
            </a:r>
            <a:r>
              <a:rPr lang="en-US" sz="2400" kern="1200" dirty="0" err="1"/>
              <a:t>biechten</a:t>
            </a:r>
            <a:r>
              <a:rPr lang="en-US" sz="2400" kern="1200" dirty="0"/>
              <a:t>, </a:t>
            </a:r>
            <a:r>
              <a:rPr lang="en-US" sz="2400" kern="1200" dirty="0" err="1"/>
              <a:t>bijslapen</a:t>
            </a:r>
            <a:r>
              <a:rPr lang="en-US" sz="2400" kern="1200" dirty="0"/>
              <a:t>, </a:t>
            </a:r>
            <a:r>
              <a:rPr lang="en-US" sz="2400" kern="1200" dirty="0" err="1"/>
              <a:t>bonken</a:t>
            </a:r>
            <a:r>
              <a:rPr lang="en-US" sz="2400" kern="1200" dirty="0"/>
              <a:t>, </a:t>
            </a:r>
            <a:r>
              <a:rPr lang="en-US" sz="2400" kern="1200" dirty="0" err="1"/>
              <a:t>iemand</a:t>
            </a:r>
            <a:r>
              <a:rPr lang="en-US" sz="2400" kern="1200" dirty="0"/>
              <a:t> de </a:t>
            </a:r>
            <a:r>
              <a:rPr lang="en-US" sz="2400" kern="1200" dirty="0" err="1"/>
              <a:t>broek</a:t>
            </a:r>
            <a:r>
              <a:rPr lang="en-US" sz="2400" kern="1200" dirty="0"/>
              <a:t> </a:t>
            </a:r>
            <a:r>
              <a:rPr lang="en-US" sz="2400" kern="1200" dirty="0" err="1"/>
              <a:t>vol</a:t>
            </a:r>
            <a:r>
              <a:rPr lang="en-US" sz="2400" kern="1200" dirty="0"/>
              <a:t> </a:t>
            </a:r>
            <a:r>
              <a:rPr lang="en-US" sz="2400" kern="1200" dirty="0" err="1"/>
              <a:t>jong'n</a:t>
            </a:r>
            <a:r>
              <a:rPr lang="en-US" sz="2400" kern="1200" dirty="0"/>
              <a:t> </a:t>
            </a:r>
            <a:r>
              <a:rPr lang="en-US" sz="2400" kern="1200" dirty="0" err="1"/>
              <a:t>jaag'n</a:t>
            </a:r>
            <a:r>
              <a:rPr lang="en-US" sz="2400" kern="1200" dirty="0"/>
              <a:t> (</a:t>
            </a:r>
            <a:r>
              <a:rPr lang="en-US" sz="2400" kern="1200" dirty="0" err="1"/>
              <a:t>Oud-Twents</a:t>
            </a:r>
            <a:r>
              <a:rPr lang="en-US" sz="2400" kern="1200" dirty="0"/>
              <a:t>), </a:t>
            </a:r>
            <a:r>
              <a:rPr lang="en-US" sz="2400" kern="1200" dirty="0" err="1"/>
              <a:t>cohabiteren</a:t>
            </a:r>
            <a:r>
              <a:rPr lang="en-US" sz="2400" kern="1200" dirty="0"/>
              <a:t>, </a:t>
            </a:r>
            <a:r>
              <a:rPr lang="en-US" sz="2400" kern="1200" dirty="0" err="1"/>
              <a:t>coïre</a:t>
            </a:r>
            <a:r>
              <a:rPr lang="en-US" sz="2400" kern="1200" dirty="0"/>
              <a:t>, </a:t>
            </a:r>
            <a:r>
              <a:rPr lang="en-US" sz="2400" kern="1200" dirty="0" err="1"/>
              <a:t>coïteren</a:t>
            </a:r>
            <a:r>
              <a:rPr lang="en-US" sz="2400" kern="1200" dirty="0"/>
              <a:t> (</a:t>
            </a:r>
            <a:r>
              <a:rPr lang="en-US" sz="2400" kern="1200" dirty="0" err="1"/>
              <a:t>contaminatie</a:t>
            </a:r>
            <a:r>
              <a:rPr lang="en-US" sz="2400" kern="1200" dirty="0"/>
              <a:t> van de twee </a:t>
            </a:r>
            <a:r>
              <a:rPr lang="en-US" sz="2400" kern="1200" dirty="0" err="1"/>
              <a:t>voorgaande</a:t>
            </a:r>
            <a:r>
              <a:rPr lang="en-US" sz="2400" kern="1200" dirty="0"/>
              <a:t>), </a:t>
            </a:r>
            <a:r>
              <a:rPr lang="en-US" sz="2400" kern="1200" dirty="0" err="1"/>
              <a:t>consumeren</a:t>
            </a:r>
            <a:r>
              <a:rPr lang="en-US" sz="2400" kern="1200" dirty="0"/>
              <a:t>, </a:t>
            </a:r>
            <a:r>
              <a:rPr lang="en-US" sz="2400" kern="1200" dirty="0" err="1"/>
              <a:t>copuleren</a:t>
            </a:r>
            <a:r>
              <a:rPr lang="en-US" sz="2400" kern="1200" dirty="0"/>
              <a:t>, </a:t>
            </a:r>
            <a:r>
              <a:rPr lang="en-US" sz="2400" kern="1200" dirty="0" err="1"/>
              <a:t>dakken</a:t>
            </a:r>
            <a:r>
              <a:rPr lang="en-US" sz="2400" kern="1200" dirty="0"/>
              <a:t>, </a:t>
            </a:r>
            <a:r>
              <a:rPr lang="en-US" sz="2400" kern="1200" dirty="0" err="1"/>
              <a:t>dammen</a:t>
            </a:r>
            <a:r>
              <a:rPr lang="en-US" sz="2400" kern="1200" dirty="0"/>
              <a:t>, </a:t>
            </a:r>
            <a:r>
              <a:rPr lang="en-US" sz="2400" kern="1200" dirty="0" err="1"/>
              <a:t>dekken</a:t>
            </a:r>
            <a:r>
              <a:rPr lang="en-US" sz="2400" kern="1200" dirty="0"/>
              <a:t>, het </a:t>
            </a:r>
            <a:r>
              <a:rPr lang="en-US" sz="2400" kern="1200" dirty="0" err="1"/>
              <a:t>doen</a:t>
            </a:r>
            <a:r>
              <a:rPr lang="en-US" sz="2400" kern="1200" dirty="0"/>
              <a:t>, de </a:t>
            </a:r>
            <a:r>
              <a:rPr lang="en-US" sz="2400" kern="1200" dirty="0" err="1"/>
              <a:t>hele</a:t>
            </a:r>
            <a:r>
              <a:rPr lang="en-US" sz="2400" kern="1200" dirty="0"/>
              <a:t> </a:t>
            </a:r>
            <a:r>
              <a:rPr lang="en-US" sz="2400" kern="1200" dirty="0" err="1"/>
              <a:t>kamer</a:t>
            </a:r>
            <a:r>
              <a:rPr lang="en-US" sz="2400" kern="1200" dirty="0"/>
              <a:t> (of: het </a:t>
            </a:r>
            <a:r>
              <a:rPr lang="en-US" sz="2400" kern="1200" dirty="0" err="1"/>
              <a:t>hele</a:t>
            </a:r>
            <a:r>
              <a:rPr lang="en-US" sz="2400" kern="1200" dirty="0"/>
              <a:t> bed) </a:t>
            </a:r>
            <a:r>
              <a:rPr lang="en-US" sz="2400" kern="1200" dirty="0" err="1"/>
              <a:t>doorjagen</a:t>
            </a:r>
            <a:r>
              <a:rPr lang="en-US" sz="2400" kern="1200" dirty="0"/>
              <a:t>, de </a:t>
            </a:r>
            <a:r>
              <a:rPr lang="en-US" sz="2400" kern="1200" dirty="0" err="1"/>
              <a:t>kelder</a:t>
            </a:r>
            <a:r>
              <a:rPr lang="en-US" sz="2400" kern="1200" dirty="0"/>
              <a:t> </a:t>
            </a:r>
            <a:r>
              <a:rPr lang="en-US" sz="2400" kern="1200" dirty="0" err="1"/>
              <a:t>witten</a:t>
            </a:r>
            <a:r>
              <a:rPr lang="en-US" sz="2400" kern="1200" dirty="0"/>
              <a:t>, de </a:t>
            </a:r>
            <a:r>
              <a:rPr lang="en-US" sz="2400" kern="1200" dirty="0" err="1"/>
              <a:t>koffer</a:t>
            </a:r>
            <a:r>
              <a:rPr lang="en-US" sz="2400" kern="1200" dirty="0"/>
              <a:t> </a:t>
            </a:r>
            <a:r>
              <a:rPr lang="en-US" sz="2400" kern="1200" dirty="0" err="1"/>
              <a:t>induiken</a:t>
            </a:r>
            <a:r>
              <a:rPr lang="en-US" sz="2400" kern="1200" dirty="0"/>
              <a:t>, de </a:t>
            </a:r>
            <a:r>
              <a:rPr lang="en-US" sz="2400" kern="1200" dirty="0" err="1"/>
              <a:t>liefde</a:t>
            </a:r>
            <a:r>
              <a:rPr lang="en-US" sz="2400" kern="1200" dirty="0"/>
              <a:t> </a:t>
            </a:r>
            <a:r>
              <a:rPr lang="en-US" sz="2400" kern="1200" dirty="0" err="1"/>
              <a:t>bedrijven</a:t>
            </a:r>
            <a:r>
              <a:rPr lang="en-US" sz="2400" kern="1200" dirty="0"/>
              <a:t>, de </a:t>
            </a:r>
            <a:r>
              <a:rPr lang="en-US" sz="2400" kern="1200" dirty="0" err="1"/>
              <a:t>oudste</a:t>
            </a:r>
            <a:r>
              <a:rPr lang="en-US" sz="2400" kern="1200" dirty="0"/>
              <a:t> </a:t>
            </a:r>
            <a:r>
              <a:rPr lang="en-US" sz="2400" kern="1200" dirty="0" err="1"/>
              <a:t>beweging</a:t>
            </a:r>
            <a:r>
              <a:rPr lang="en-US" sz="2400" kern="1200" dirty="0"/>
              <a:t> </a:t>
            </a:r>
            <a:r>
              <a:rPr lang="en-US" sz="2400" kern="1200" dirty="0" err="1"/>
              <a:t>ter</a:t>
            </a:r>
            <a:r>
              <a:rPr lang="en-US" sz="2400" kern="1200" dirty="0"/>
              <a:t> </a:t>
            </a:r>
            <a:r>
              <a:rPr lang="en-US" sz="2400" kern="1200" dirty="0" err="1"/>
              <a:t>wereld</a:t>
            </a:r>
            <a:r>
              <a:rPr lang="en-US" sz="2400" kern="1200" dirty="0"/>
              <a:t> </a:t>
            </a:r>
            <a:r>
              <a:rPr lang="en-US" sz="2400" kern="1200" dirty="0" err="1"/>
              <a:t>maken</a:t>
            </a:r>
            <a:r>
              <a:rPr lang="en-US" sz="2400" kern="1200" dirty="0"/>
              <a:t>, de </a:t>
            </a:r>
            <a:r>
              <a:rPr lang="en-US" sz="2400" kern="1200" dirty="0" err="1"/>
              <a:t>puddingbuks</a:t>
            </a:r>
            <a:r>
              <a:rPr lang="en-US" sz="2400" kern="1200" dirty="0"/>
              <a:t> </a:t>
            </a:r>
            <a:r>
              <a:rPr lang="en-US" sz="2400" kern="1200" dirty="0" err="1"/>
              <a:t>doorladen</a:t>
            </a:r>
            <a:r>
              <a:rPr lang="en-US" sz="2400" kern="1200" dirty="0"/>
              <a:t>, </a:t>
            </a:r>
            <a:r>
              <a:rPr lang="en-US" sz="2400" kern="1200" dirty="0" err="1"/>
              <a:t>doktertje</a:t>
            </a:r>
            <a:r>
              <a:rPr lang="en-US" sz="2400" kern="1200" dirty="0"/>
              <a:t> </a:t>
            </a:r>
            <a:r>
              <a:rPr lang="en-US" sz="2400" kern="1200" dirty="0" err="1"/>
              <a:t>spelen</a:t>
            </a:r>
            <a:r>
              <a:rPr lang="en-US" sz="2400" kern="1200" dirty="0"/>
              <a:t>, </a:t>
            </a:r>
            <a:r>
              <a:rPr lang="en-US" sz="2400" kern="1200" dirty="0" err="1"/>
              <a:t>doppen</a:t>
            </a:r>
            <a:r>
              <a:rPr lang="en-US" sz="2400" kern="1200" dirty="0"/>
              <a:t>, </a:t>
            </a:r>
            <a:r>
              <a:rPr lang="en-US" sz="2400" kern="1200" dirty="0" err="1"/>
              <a:t>een</a:t>
            </a:r>
            <a:r>
              <a:rPr lang="en-US" sz="2400" kern="1200" dirty="0"/>
              <a:t> </a:t>
            </a:r>
            <a:r>
              <a:rPr lang="en-US" sz="2400" kern="1200" dirty="0" err="1"/>
              <a:t>doppie</a:t>
            </a:r>
            <a:r>
              <a:rPr lang="en-US" sz="2400" kern="1200" dirty="0"/>
              <a:t> </a:t>
            </a:r>
            <a:r>
              <a:rPr lang="en-US" sz="2400" kern="1200" dirty="0" err="1"/>
              <a:t>maken</a:t>
            </a:r>
            <a:r>
              <a:rPr lang="en-US" sz="2400" kern="1200" dirty="0"/>
              <a:t>, d(o)</a:t>
            </a:r>
            <a:r>
              <a:rPr lang="en-US" sz="2400" kern="1200" dirty="0" err="1"/>
              <a:t>uwen</a:t>
            </a:r>
            <a:r>
              <a:rPr lang="en-US" sz="2400" kern="1200" dirty="0"/>
              <a:t>, </a:t>
            </a:r>
            <a:r>
              <a:rPr lang="en-US" sz="2400" kern="1200" dirty="0" err="1"/>
              <a:t>een</a:t>
            </a:r>
            <a:r>
              <a:rPr lang="en-US" sz="2400" kern="1200" dirty="0"/>
              <a:t> d(o)</a:t>
            </a:r>
            <a:r>
              <a:rPr lang="en-US" sz="2400" kern="1200" dirty="0" err="1"/>
              <a:t>uw</a:t>
            </a:r>
            <a:r>
              <a:rPr lang="en-US" sz="2400" kern="1200" dirty="0"/>
              <a:t> </a:t>
            </a:r>
            <a:r>
              <a:rPr lang="en-US" sz="2400" kern="1200" dirty="0" err="1"/>
              <a:t>zetten</a:t>
            </a:r>
            <a:r>
              <a:rPr lang="en-US" sz="2400" kern="1200" dirty="0"/>
              <a:t>, </a:t>
            </a:r>
            <a:r>
              <a:rPr lang="en-US" sz="2400" kern="1200" dirty="0" err="1"/>
              <a:t>één</a:t>
            </a:r>
            <a:r>
              <a:rPr lang="en-US" sz="2400" kern="1200" dirty="0"/>
              <a:t> </a:t>
            </a:r>
            <a:r>
              <a:rPr lang="en-US" sz="2400" kern="1200" dirty="0" err="1"/>
              <a:t>vleesch</a:t>
            </a:r>
            <a:r>
              <a:rPr lang="en-US" sz="2400" kern="1200" dirty="0"/>
              <a:t> </a:t>
            </a:r>
            <a:r>
              <a:rPr lang="en-US" sz="2400" kern="1200" dirty="0" err="1"/>
              <a:t>worden</a:t>
            </a:r>
            <a:r>
              <a:rPr lang="en-US" sz="2400" kern="1200" dirty="0"/>
              <a:t>, </a:t>
            </a:r>
            <a:r>
              <a:rPr lang="en-US" sz="2400" kern="1200" dirty="0" err="1"/>
              <a:t>eigen</a:t>
            </a:r>
            <a:r>
              <a:rPr lang="en-US" sz="2400" kern="1200" dirty="0"/>
              <a:t> </a:t>
            </a:r>
            <a:r>
              <a:rPr lang="en-US" sz="2400" kern="1200" dirty="0" err="1"/>
              <a:t>inbreng</a:t>
            </a:r>
            <a:r>
              <a:rPr lang="en-US" sz="2400" kern="1200" dirty="0"/>
              <a:t> </a:t>
            </a:r>
            <a:r>
              <a:rPr lang="en-US" sz="2400" kern="1200" dirty="0" err="1"/>
              <a:t>geven</a:t>
            </a:r>
            <a:r>
              <a:rPr lang="en-US" sz="2400" kern="1200" dirty="0"/>
              <a:t> </a:t>
            </a:r>
            <a:r>
              <a:rPr lang="en-US" sz="2400" kern="1200" dirty="0" err="1"/>
              <a:t>aan</a:t>
            </a:r>
            <a:r>
              <a:rPr lang="en-US" sz="2400" kern="1200" dirty="0"/>
              <a:t>, </a:t>
            </a:r>
            <a:r>
              <a:rPr lang="en-US" sz="2400" kern="1200" dirty="0" err="1"/>
              <a:t>fietsen</a:t>
            </a:r>
            <a:r>
              <a:rPr lang="en-US" sz="2400" kern="1200" dirty="0"/>
              <a:t>, </a:t>
            </a:r>
            <a:r>
              <a:rPr lang="en-US" sz="2400" kern="1200" dirty="0" err="1"/>
              <a:t>flenzen</a:t>
            </a:r>
            <a:r>
              <a:rPr lang="en-US" sz="2400" kern="1200" dirty="0"/>
              <a:t>, </a:t>
            </a:r>
            <a:r>
              <a:rPr lang="en-US" sz="2400" kern="1200" dirty="0" err="1"/>
              <a:t>glijden</a:t>
            </a:r>
            <a:r>
              <a:rPr lang="en-US" sz="2400" kern="1200" dirty="0"/>
              <a:t>, </a:t>
            </a:r>
            <a:r>
              <a:rPr lang="en-US" sz="2400" kern="1200" dirty="0" err="1"/>
              <a:t>hokken</a:t>
            </a:r>
            <a:r>
              <a:rPr lang="en-US" sz="2400" kern="1200" dirty="0"/>
              <a:t>, in de </a:t>
            </a:r>
            <a:r>
              <a:rPr lang="en-US" sz="2400" kern="1200" dirty="0" err="1"/>
              <a:t>suikerpot</a:t>
            </a:r>
            <a:r>
              <a:rPr lang="en-US" sz="2400" kern="1200" dirty="0"/>
              <a:t> </a:t>
            </a:r>
            <a:r>
              <a:rPr lang="en-US" sz="2400" kern="1200" dirty="0" err="1"/>
              <a:t>roeren</a:t>
            </a:r>
            <a:r>
              <a:rPr lang="en-US" sz="2400" kern="1200" dirty="0"/>
              <a:t>, </a:t>
            </a:r>
            <a:r>
              <a:rPr lang="en-US" sz="2400" kern="1200" dirty="0" err="1"/>
              <a:t>ingaan</a:t>
            </a:r>
            <a:r>
              <a:rPr lang="en-US" sz="2400" kern="1200" dirty="0"/>
              <a:t> tot, (de auto) </a:t>
            </a:r>
            <a:r>
              <a:rPr lang="en-US" sz="2400" kern="1200" dirty="0" err="1"/>
              <a:t>inparkeren</a:t>
            </a:r>
            <a:r>
              <a:rPr lang="en-US" sz="2400" kern="1200" dirty="0"/>
              <a:t>, </a:t>
            </a:r>
            <a:r>
              <a:rPr lang="en-US" sz="2400" kern="1200" dirty="0" err="1"/>
              <a:t>keppe</a:t>
            </a:r>
            <a:r>
              <a:rPr lang="en-US" sz="2400" kern="1200" dirty="0"/>
              <a:t> </a:t>
            </a:r>
            <a:r>
              <a:rPr lang="en-US" sz="2400" kern="1200" dirty="0" err="1"/>
              <a:t>doen</a:t>
            </a:r>
            <a:r>
              <a:rPr lang="en-US" sz="2400" kern="1200" dirty="0"/>
              <a:t> (West-</a:t>
            </a:r>
            <a:r>
              <a:rPr lang="en-US" sz="2400" kern="1200" dirty="0" err="1"/>
              <a:t>Vlaams</a:t>
            </a:r>
            <a:r>
              <a:rPr lang="en-US" sz="2400" kern="1200" dirty="0"/>
              <a:t>), </a:t>
            </a:r>
            <a:r>
              <a:rPr lang="en-US" sz="2400" kern="1200" dirty="0" err="1"/>
              <a:t>ketsen</a:t>
            </a:r>
            <a:r>
              <a:rPr lang="en-US" sz="2400" kern="1200" dirty="0"/>
              <a:t>, </a:t>
            </a:r>
            <a:r>
              <a:rPr lang="en-US" sz="2400" kern="1200" dirty="0" err="1"/>
              <a:t>kezen</a:t>
            </a:r>
            <a:r>
              <a:rPr lang="en-US" sz="2400" kern="1200" dirty="0"/>
              <a:t>, </a:t>
            </a:r>
            <a:r>
              <a:rPr lang="en-US" sz="2400" kern="1200" dirty="0" err="1"/>
              <a:t>kieren</a:t>
            </a:r>
            <a:r>
              <a:rPr lang="en-US" sz="2400" kern="1200" dirty="0"/>
              <a:t>, </a:t>
            </a:r>
            <a:r>
              <a:rPr lang="en-US" sz="2400" kern="1200" dirty="0" err="1"/>
              <a:t>kierklappen</a:t>
            </a:r>
            <a:r>
              <a:rPr lang="en-US" sz="2400" kern="1200" dirty="0"/>
              <a:t>, kitten, </a:t>
            </a:r>
            <a:r>
              <a:rPr lang="en-US" sz="2400" kern="1200" dirty="0" err="1"/>
              <a:t>klepelen</a:t>
            </a:r>
            <a:r>
              <a:rPr lang="en-US" sz="2400" kern="1200" dirty="0"/>
              <a:t>, </a:t>
            </a:r>
            <a:r>
              <a:rPr lang="en-US" sz="2400" kern="1200" dirty="0" err="1"/>
              <a:t>knikkeren</a:t>
            </a:r>
            <a:r>
              <a:rPr lang="en-US" sz="2400" kern="1200" dirty="0"/>
              <a:t>, </a:t>
            </a:r>
            <a:r>
              <a:rPr lang="en-US" sz="2400" kern="1200" dirty="0" err="1"/>
              <a:t>krikken</a:t>
            </a:r>
            <a:r>
              <a:rPr lang="en-US" sz="2400" kern="1200" dirty="0"/>
              <a:t>, </a:t>
            </a:r>
            <a:r>
              <a:rPr lang="en-US" sz="2400" kern="1200" dirty="0" err="1"/>
              <a:t>masten</a:t>
            </a:r>
            <a:r>
              <a:rPr lang="en-US" sz="2400" kern="1200" dirty="0"/>
              <a:t>, met de </a:t>
            </a:r>
            <a:r>
              <a:rPr lang="en-US" sz="2400" kern="1200" dirty="0" err="1"/>
              <a:t>puddingbuks</a:t>
            </a:r>
            <a:r>
              <a:rPr lang="en-US" sz="2400" kern="1200" dirty="0"/>
              <a:t> </a:t>
            </a:r>
            <a:r>
              <a:rPr lang="en-US" sz="2400" kern="1200" dirty="0" err="1"/>
              <a:t>deur</a:t>
            </a:r>
            <a:r>
              <a:rPr lang="en-US" sz="2400" kern="1200" dirty="0"/>
              <a:t> de </a:t>
            </a:r>
            <a:r>
              <a:rPr lang="en-US" sz="2400" kern="1200" dirty="0" err="1"/>
              <a:t>vla-deus</a:t>
            </a:r>
            <a:r>
              <a:rPr lang="en-US" sz="2400" kern="1200" dirty="0"/>
              <a:t> </a:t>
            </a:r>
            <a:r>
              <a:rPr lang="en-US" sz="2400" kern="1200" dirty="0" err="1"/>
              <a:t>reur'n</a:t>
            </a:r>
            <a:r>
              <a:rPr lang="en-US" sz="2400" kern="1200" dirty="0"/>
              <a:t> (</a:t>
            </a:r>
            <a:r>
              <a:rPr lang="en-US" sz="2400" kern="1200" dirty="0" err="1"/>
              <a:t>Twents</a:t>
            </a:r>
            <a:r>
              <a:rPr lang="en-US" sz="2400" kern="1200" dirty="0"/>
              <a:t>), </a:t>
            </a:r>
            <a:r>
              <a:rPr lang="en-US" sz="2400" kern="1200" dirty="0" err="1"/>
              <a:t>mo</a:t>
            </a:r>
            <a:r>
              <a:rPr lang="en-US" sz="2400" kern="1200" dirty="0"/>
              <a:t>(r)</a:t>
            </a:r>
            <a:r>
              <a:rPr lang="en-US" sz="2400" kern="1200" dirty="0" err="1"/>
              <a:t>sen</a:t>
            </a:r>
            <a:r>
              <a:rPr lang="en-US" sz="2400" kern="1200" dirty="0"/>
              <a:t>, </a:t>
            </a:r>
            <a:r>
              <a:rPr lang="en-US" sz="2400" kern="1200" dirty="0" err="1"/>
              <a:t>naaien</a:t>
            </a:r>
            <a:r>
              <a:rPr lang="en-US" sz="2400" kern="1200" dirty="0"/>
              <a:t>, </a:t>
            </a:r>
            <a:r>
              <a:rPr lang="en-US" sz="2400" kern="1200" dirty="0" err="1"/>
              <a:t>naar</a:t>
            </a:r>
            <a:r>
              <a:rPr lang="en-US" sz="2400" kern="1200" dirty="0"/>
              <a:t> bed </a:t>
            </a:r>
            <a:r>
              <a:rPr lang="en-US" sz="2400" kern="1200" dirty="0" err="1"/>
              <a:t>gaan</a:t>
            </a:r>
            <a:r>
              <a:rPr lang="en-US" sz="2400" kern="1200" dirty="0"/>
              <a:t>, </a:t>
            </a:r>
            <a:r>
              <a:rPr lang="en-US" sz="2400" kern="1200" dirty="0" err="1"/>
              <a:t>een</a:t>
            </a:r>
            <a:r>
              <a:rPr lang="en-US" sz="2400" kern="1200" dirty="0"/>
              <a:t> </a:t>
            </a:r>
            <a:r>
              <a:rPr lang="en-US" sz="2400" kern="1200" dirty="0" err="1"/>
              <a:t>natte</a:t>
            </a:r>
            <a:r>
              <a:rPr lang="en-US" sz="2400" kern="1200" dirty="0"/>
              <a:t> </a:t>
            </a:r>
            <a:r>
              <a:rPr lang="en-US" sz="2400" kern="1200" dirty="0" err="1"/>
              <a:t>neus</a:t>
            </a:r>
            <a:r>
              <a:rPr lang="en-US" sz="2400" kern="1200" dirty="0"/>
              <a:t> </a:t>
            </a:r>
            <a:r>
              <a:rPr lang="en-US" sz="2400" kern="1200" dirty="0" err="1"/>
              <a:t>halen</a:t>
            </a:r>
            <a:r>
              <a:rPr lang="en-US" sz="2400" kern="1200" dirty="0"/>
              <a:t>, </a:t>
            </a:r>
            <a:r>
              <a:rPr lang="en-US" sz="2400" kern="1200" dirty="0" err="1"/>
              <a:t>nemen</a:t>
            </a:r>
            <a:r>
              <a:rPr lang="en-US" sz="2400" kern="1200" dirty="0"/>
              <a:t>, </a:t>
            </a:r>
            <a:r>
              <a:rPr lang="en-US" sz="2400" kern="1200" dirty="0" err="1"/>
              <a:t>neuken</a:t>
            </a:r>
            <a:r>
              <a:rPr lang="en-US" sz="2400" kern="1200" dirty="0"/>
              <a:t>, </a:t>
            </a:r>
            <a:r>
              <a:rPr lang="en-US" sz="2400" kern="1200" dirty="0" err="1"/>
              <a:t>nummeren</a:t>
            </a:r>
            <a:r>
              <a:rPr lang="en-US" sz="2400" kern="1200" dirty="0"/>
              <a:t>, </a:t>
            </a:r>
            <a:r>
              <a:rPr lang="en-US" sz="2400" kern="1200" dirty="0" err="1"/>
              <a:t>een</a:t>
            </a:r>
            <a:r>
              <a:rPr lang="en-US" sz="2400" kern="1200" dirty="0"/>
              <a:t> </a:t>
            </a:r>
            <a:r>
              <a:rPr lang="en-US" sz="2400" kern="1200" dirty="0" err="1"/>
              <a:t>nummertje</a:t>
            </a:r>
            <a:r>
              <a:rPr lang="en-US" sz="2400" kern="1200" dirty="0"/>
              <a:t> </a:t>
            </a:r>
            <a:r>
              <a:rPr lang="en-US" sz="2400" kern="1200" dirty="0" err="1"/>
              <a:t>maken</a:t>
            </a:r>
            <a:r>
              <a:rPr lang="en-US" sz="2400" kern="1200" dirty="0"/>
              <a:t>, </a:t>
            </a:r>
            <a:r>
              <a:rPr lang="en-US" sz="2400" kern="1200" dirty="0" err="1"/>
              <a:t>oliën</a:t>
            </a:r>
            <a:r>
              <a:rPr lang="en-US" sz="2400" kern="1200" dirty="0"/>
              <a:t>-en-</a:t>
            </a:r>
            <a:r>
              <a:rPr lang="en-US" sz="2400" kern="1200" dirty="0" err="1"/>
              <a:t>doorsmeren</a:t>
            </a:r>
            <a:r>
              <a:rPr lang="en-US" sz="2400" kern="1200" dirty="0"/>
              <a:t>, op de </a:t>
            </a:r>
            <a:r>
              <a:rPr lang="en-US" sz="2400" kern="1200" dirty="0" err="1"/>
              <a:t>muts</a:t>
            </a:r>
            <a:r>
              <a:rPr lang="en-US" sz="2400" kern="1200" dirty="0"/>
              <a:t> </a:t>
            </a:r>
            <a:r>
              <a:rPr lang="en-US" sz="2400" kern="1200" dirty="0" err="1"/>
              <a:t>gaan</a:t>
            </a:r>
            <a:r>
              <a:rPr lang="en-US" sz="2400" kern="1200" dirty="0"/>
              <a:t>, op de </a:t>
            </a:r>
            <a:r>
              <a:rPr lang="en-US" sz="2400" kern="1200" dirty="0" err="1"/>
              <a:t>schroef</a:t>
            </a:r>
            <a:r>
              <a:rPr lang="en-US" sz="2400" kern="1200" dirty="0"/>
              <a:t> </a:t>
            </a:r>
            <a:r>
              <a:rPr lang="en-US" sz="2400" kern="1200" dirty="0" err="1"/>
              <a:t>gaan</a:t>
            </a:r>
            <a:r>
              <a:rPr lang="en-US" sz="2400" kern="1200" dirty="0"/>
              <a:t>, </a:t>
            </a:r>
            <a:r>
              <a:rPr lang="en-US" sz="2400" kern="1200" dirty="0" err="1"/>
              <a:t>er</a:t>
            </a:r>
            <a:r>
              <a:rPr lang="en-US" sz="2400" kern="1200" dirty="0"/>
              <a:t> </a:t>
            </a:r>
            <a:r>
              <a:rPr lang="en-US" sz="2400" kern="1200" dirty="0" err="1"/>
              <a:t>overheen</a:t>
            </a:r>
            <a:r>
              <a:rPr lang="en-US" sz="2400" kern="1200" dirty="0"/>
              <a:t> </a:t>
            </a:r>
            <a:r>
              <a:rPr lang="en-US" sz="2400" kern="1200" dirty="0" err="1"/>
              <a:t>gaan</a:t>
            </a:r>
            <a:r>
              <a:rPr lang="en-US" sz="2400" kern="1200" dirty="0"/>
              <a:t>/</a:t>
            </a:r>
            <a:r>
              <a:rPr lang="en-US" sz="2400" kern="1200" dirty="0" err="1"/>
              <a:t>klappen</a:t>
            </a:r>
            <a:r>
              <a:rPr lang="en-US" sz="2400" kern="1200" dirty="0"/>
              <a:t>, </a:t>
            </a:r>
            <a:r>
              <a:rPr lang="en-US" sz="2400" kern="1200" dirty="0" err="1"/>
              <a:t>paalzitten</a:t>
            </a:r>
            <a:r>
              <a:rPr lang="en-US" sz="2400" kern="1200" dirty="0"/>
              <a:t>, (</a:t>
            </a:r>
            <a:r>
              <a:rPr lang="en-US" sz="2400" kern="1200" dirty="0" err="1"/>
              <a:t>iemand</a:t>
            </a:r>
            <a:r>
              <a:rPr lang="en-US" sz="2400" kern="1200" dirty="0"/>
              <a:t>) </a:t>
            </a:r>
            <a:r>
              <a:rPr lang="en-US" sz="2400" kern="1200" dirty="0" err="1"/>
              <a:t>pakken</a:t>
            </a:r>
            <a:r>
              <a:rPr lang="en-US" sz="2400" kern="1200" dirty="0"/>
              <a:t>, </a:t>
            </a:r>
            <a:r>
              <a:rPr lang="en-US" sz="2400" kern="1200" dirty="0" err="1"/>
              <a:t>palen</a:t>
            </a:r>
            <a:r>
              <a:rPr lang="en-US" sz="2400" kern="1200" dirty="0"/>
              <a:t>, </a:t>
            </a:r>
            <a:r>
              <a:rPr lang="en-US" sz="2400" kern="1200" dirty="0" err="1"/>
              <a:t>palen</a:t>
            </a:r>
            <a:r>
              <a:rPr lang="en-US" sz="2400" kern="1200" dirty="0"/>
              <a:t> </a:t>
            </a:r>
            <a:r>
              <a:rPr lang="en-US" sz="2400" kern="1200" dirty="0" err="1"/>
              <a:t>laaien</a:t>
            </a:r>
            <a:r>
              <a:rPr lang="en-US" sz="2400" kern="1200" dirty="0"/>
              <a:t> (= </a:t>
            </a:r>
            <a:r>
              <a:rPr lang="en-US" sz="2400" kern="1200" dirty="0" err="1"/>
              <a:t>palen</a:t>
            </a:r>
            <a:r>
              <a:rPr lang="en-US" sz="2400" kern="1200" dirty="0"/>
              <a:t> laden (</a:t>
            </a:r>
            <a:r>
              <a:rPr lang="en-US" sz="2400" kern="1200" dirty="0" err="1"/>
              <a:t>Brabants</a:t>
            </a:r>
            <a:r>
              <a:rPr lang="en-US" sz="2400" kern="1200" dirty="0"/>
              <a:t>)), </a:t>
            </a:r>
            <a:r>
              <a:rPr lang="en-US" sz="2400" kern="1200" dirty="0" err="1"/>
              <a:t>paren</a:t>
            </a:r>
            <a:r>
              <a:rPr lang="en-US" sz="2400" kern="1200" dirty="0"/>
              <a:t>, </a:t>
            </a:r>
            <a:r>
              <a:rPr lang="en-US" sz="2400" kern="1200" dirty="0" err="1"/>
              <a:t>partijtje</a:t>
            </a:r>
            <a:r>
              <a:rPr lang="en-US" sz="2400" kern="1200" dirty="0"/>
              <a:t> </a:t>
            </a:r>
            <a:r>
              <a:rPr lang="en-US" sz="2400" kern="1200" dirty="0" err="1"/>
              <a:t>gemengd</a:t>
            </a:r>
            <a:r>
              <a:rPr lang="en-US" sz="2400" kern="1200" dirty="0"/>
              <a:t> </a:t>
            </a:r>
            <a:r>
              <a:rPr lang="en-US" sz="2400" kern="1200" dirty="0" err="1"/>
              <a:t>dubbel</a:t>
            </a:r>
            <a:r>
              <a:rPr lang="en-US" sz="2400" kern="1200" dirty="0"/>
              <a:t> </a:t>
            </a:r>
            <a:r>
              <a:rPr lang="en-US" sz="2400" kern="1200" dirty="0" err="1"/>
              <a:t>spelen</a:t>
            </a:r>
            <a:r>
              <a:rPr lang="en-US" sz="2400" kern="1200" dirty="0"/>
              <a:t>, </a:t>
            </a:r>
            <a:r>
              <a:rPr lang="en-US" sz="2400" kern="1200" dirty="0" err="1"/>
              <a:t>een</a:t>
            </a:r>
            <a:r>
              <a:rPr lang="en-US" sz="2400" kern="1200" dirty="0"/>
              <a:t> </a:t>
            </a:r>
            <a:r>
              <a:rPr lang="en-US" sz="2400" kern="1200" dirty="0" err="1"/>
              <a:t>plaatje</a:t>
            </a:r>
            <a:r>
              <a:rPr lang="en-US" sz="2400" kern="1200" dirty="0"/>
              <a:t> </a:t>
            </a:r>
            <a:r>
              <a:rPr lang="en-US" sz="2400" kern="1200" dirty="0" err="1"/>
              <a:t>peperkoek</a:t>
            </a:r>
            <a:r>
              <a:rPr lang="en-US" sz="2400" kern="1200" dirty="0"/>
              <a:t> </a:t>
            </a:r>
            <a:r>
              <a:rPr lang="en-US" sz="2400" kern="1200" dirty="0" err="1"/>
              <a:t>eten</a:t>
            </a:r>
            <a:r>
              <a:rPr lang="en-US" sz="2400" kern="1200" dirty="0"/>
              <a:t>/</a:t>
            </a:r>
            <a:r>
              <a:rPr lang="en-US" sz="2400" kern="1200" dirty="0" err="1"/>
              <a:t>nemen</a:t>
            </a:r>
            <a:r>
              <a:rPr lang="en-US" sz="2400" kern="1200" dirty="0"/>
              <a:t>, plat </a:t>
            </a:r>
            <a:r>
              <a:rPr lang="en-US" sz="2400" kern="1200" dirty="0" err="1"/>
              <a:t>gaan</a:t>
            </a:r>
            <a:r>
              <a:rPr lang="en-US" sz="2400" kern="1200" dirty="0"/>
              <a:t>, </a:t>
            </a:r>
            <a:r>
              <a:rPr lang="en-US" sz="2400" kern="1200" dirty="0" err="1"/>
              <a:t>plempen</a:t>
            </a:r>
            <a:r>
              <a:rPr lang="en-US" sz="2400" kern="1200" dirty="0"/>
              <a:t>, </a:t>
            </a:r>
            <a:r>
              <a:rPr lang="en-US" sz="2400" kern="1200" dirty="0" err="1"/>
              <a:t>ploppen</a:t>
            </a:r>
            <a:r>
              <a:rPr lang="en-US" sz="2400" kern="1200" dirty="0"/>
              <a:t>, </a:t>
            </a:r>
            <a:r>
              <a:rPr lang="en-US" sz="2400" kern="1200" dirty="0" err="1"/>
              <a:t>poepen</a:t>
            </a:r>
            <a:r>
              <a:rPr lang="en-US" sz="2400" kern="1200" dirty="0"/>
              <a:t> (</a:t>
            </a:r>
            <a:r>
              <a:rPr lang="en-US" sz="2400" kern="1200" dirty="0" err="1"/>
              <a:t>alleen</a:t>
            </a:r>
            <a:r>
              <a:rPr lang="en-US" sz="2400" kern="1200" dirty="0"/>
              <a:t> in </a:t>
            </a:r>
            <a:r>
              <a:rPr lang="en-US" sz="2400" kern="1200" dirty="0" err="1"/>
              <a:t>België</a:t>
            </a:r>
            <a:r>
              <a:rPr lang="en-US" sz="2400" kern="1200" dirty="0"/>
              <a:t>), </a:t>
            </a:r>
            <a:r>
              <a:rPr lang="en-US" sz="2400" kern="1200" dirty="0" err="1"/>
              <a:t>poken</a:t>
            </a:r>
            <a:r>
              <a:rPr lang="en-US" sz="2400" kern="1200" dirty="0"/>
              <a:t>, </a:t>
            </a:r>
            <a:r>
              <a:rPr lang="en-US" sz="2400" kern="1200" dirty="0" err="1"/>
              <a:t>pompen</a:t>
            </a:r>
            <a:r>
              <a:rPr lang="en-US" sz="2400" kern="1200" dirty="0"/>
              <a:t>, </a:t>
            </a:r>
            <a:r>
              <a:rPr lang="en-US" sz="2400" kern="1200" dirty="0" err="1"/>
              <a:t>pookstoten</a:t>
            </a:r>
            <a:r>
              <a:rPr lang="en-US" sz="2400" kern="1200" dirty="0"/>
              <a:t>, </a:t>
            </a:r>
            <a:r>
              <a:rPr lang="en-US" sz="2400" kern="1200" dirty="0" err="1"/>
              <a:t>prikken</a:t>
            </a:r>
            <a:r>
              <a:rPr lang="en-US" sz="2400" kern="1200" dirty="0"/>
              <a:t>, </a:t>
            </a:r>
            <a:r>
              <a:rPr lang="en-US" sz="2400" kern="1200" dirty="0" err="1"/>
              <a:t>pruimen</a:t>
            </a:r>
            <a:r>
              <a:rPr lang="en-US" sz="2400" kern="1200" dirty="0"/>
              <a:t> op sap </a:t>
            </a:r>
            <a:r>
              <a:rPr lang="en-US" sz="2400" kern="1200" dirty="0" err="1"/>
              <a:t>zetten</a:t>
            </a:r>
            <a:r>
              <a:rPr lang="en-US" sz="2400" kern="1200" dirty="0"/>
              <a:t>, </a:t>
            </a:r>
            <a:r>
              <a:rPr lang="en-US" sz="2400" kern="1200" dirty="0" err="1"/>
              <a:t>een</a:t>
            </a:r>
            <a:r>
              <a:rPr lang="en-US" sz="2400" kern="1200" dirty="0"/>
              <a:t> punt </a:t>
            </a:r>
            <a:r>
              <a:rPr lang="en-US" sz="2400" kern="1200" dirty="0" err="1"/>
              <a:t>zetten</a:t>
            </a:r>
            <a:r>
              <a:rPr lang="en-US" sz="2400" kern="1200" dirty="0"/>
              <a:t>, </a:t>
            </a:r>
            <a:r>
              <a:rPr lang="en-US" sz="2400" kern="1200" dirty="0" err="1"/>
              <a:t>raggen</a:t>
            </a:r>
            <a:r>
              <a:rPr lang="en-US" sz="2400" kern="1200" dirty="0"/>
              <a:t>, </a:t>
            </a:r>
            <a:r>
              <a:rPr lang="en-US" sz="2400" kern="1200" dirty="0" err="1"/>
              <a:t>rammen</a:t>
            </a:r>
            <a:r>
              <a:rPr lang="en-US" sz="2400" kern="1200" dirty="0"/>
              <a:t>, </a:t>
            </a:r>
            <a:r>
              <a:rPr lang="en-US" sz="2400" kern="1200" dirty="0" err="1"/>
              <a:t>rampetampen</a:t>
            </a:r>
            <a:r>
              <a:rPr lang="en-US" sz="2400" kern="1200" dirty="0"/>
              <a:t>, </a:t>
            </a:r>
            <a:r>
              <a:rPr lang="en-US" sz="2400" kern="1200" dirty="0" err="1"/>
              <a:t>regelen</a:t>
            </a:r>
            <a:r>
              <a:rPr lang="en-US" sz="2400" kern="1200" dirty="0"/>
              <a:t>, </a:t>
            </a:r>
            <a:r>
              <a:rPr lang="en-US" sz="2400" kern="1200" dirty="0" err="1"/>
              <a:t>rijden</a:t>
            </a:r>
            <a:r>
              <a:rPr lang="en-US" sz="2400" kern="1200" dirty="0"/>
              <a:t>, </a:t>
            </a:r>
            <a:r>
              <a:rPr lang="en-US" sz="2400" kern="1200" dirty="0" err="1"/>
              <a:t>rimpelstiften</a:t>
            </a:r>
            <a:r>
              <a:rPr lang="en-US" sz="2400" kern="1200" dirty="0"/>
              <a:t>, </a:t>
            </a:r>
            <a:r>
              <a:rPr lang="en-US" sz="2400" kern="1200" dirty="0" err="1"/>
              <a:t>rollebollen</a:t>
            </a:r>
            <a:r>
              <a:rPr lang="en-US" sz="2400" kern="1200" dirty="0"/>
              <a:t>, </a:t>
            </a:r>
            <a:r>
              <a:rPr lang="en-US" sz="2400" kern="1200" dirty="0" err="1"/>
              <a:t>roompotje</a:t>
            </a:r>
            <a:r>
              <a:rPr lang="en-US" sz="2400" kern="1200" dirty="0"/>
              <a:t> </a:t>
            </a:r>
            <a:r>
              <a:rPr lang="en-US" sz="2400" kern="1200" dirty="0" err="1"/>
              <a:t>roeren</a:t>
            </a:r>
            <a:r>
              <a:rPr lang="en-US" sz="2400" kern="1200" dirty="0"/>
              <a:t>, </a:t>
            </a:r>
            <a:r>
              <a:rPr lang="en-US" sz="2400" kern="1200" dirty="0" err="1"/>
              <a:t>haar</a:t>
            </a:r>
            <a:r>
              <a:rPr lang="en-US" sz="2400" kern="1200" dirty="0"/>
              <a:t> </a:t>
            </a:r>
            <a:r>
              <a:rPr lang="en-US" sz="2400" kern="1200" dirty="0" err="1"/>
              <a:t>rozenperkje</a:t>
            </a:r>
            <a:r>
              <a:rPr lang="en-US" sz="2400" kern="1200" dirty="0"/>
              <a:t> </a:t>
            </a:r>
            <a:r>
              <a:rPr lang="en-US" sz="2400" kern="1200" dirty="0" err="1"/>
              <a:t>wieden</a:t>
            </a:r>
            <a:r>
              <a:rPr lang="en-US" sz="2400" kern="1200" dirty="0"/>
              <a:t>, </a:t>
            </a:r>
            <a:r>
              <a:rPr lang="en-US" sz="2400" kern="1200" dirty="0" err="1"/>
              <a:t>schaambeenbonken</a:t>
            </a:r>
            <a:r>
              <a:rPr lang="en-US" sz="2400" kern="1200" dirty="0"/>
              <a:t>, </a:t>
            </a:r>
            <a:r>
              <a:rPr lang="en-US" sz="2400" kern="1200" dirty="0" err="1"/>
              <a:t>sjemmen</a:t>
            </a:r>
            <a:r>
              <a:rPr lang="en-US" sz="2400" kern="1200" dirty="0"/>
              <a:t>, </a:t>
            </a:r>
            <a:r>
              <a:rPr lang="en-US" sz="2400" kern="1200" dirty="0" err="1"/>
              <a:t>slootpoken</a:t>
            </a:r>
            <a:r>
              <a:rPr lang="en-US" sz="2400" kern="1200" dirty="0"/>
              <a:t>, </a:t>
            </a:r>
            <a:r>
              <a:rPr lang="en-US" sz="2400" kern="1200" dirty="0" err="1"/>
              <a:t>soppen</a:t>
            </a:r>
            <a:r>
              <a:rPr lang="en-US" sz="2400" kern="1200" dirty="0"/>
              <a:t>, </a:t>
            </a:r>
            <a:r>
              <a:rPr lang="en-US" sz="2400" kern="1200" dirty="0" err="1"/>
              <a:t>sporten</a:t>
            </a:r>
            <a:r>
              <a:rPr lang="en-US" sz="2400" kern="1200" dirty="0"/>
              <a:t>, </a:t>
            </a:r>
            <a:r>
              <a:rPr lang="en-US" sz="2400" kern="1200" dirty="0" err="1"/>
              <a:t>steken</a:t>
            </a:r>
            <a:r>
              <a:rPr lang="en-US" sz="2400" kern="1200" dirty="0"/>
              <a:t>, </a:t>
            </a:r>
            <a:r>
              <a:rPr lang="en-US" sz="2400" kern="1200" dirty="0" err="1"/>
              <a:t>stoten</a:t>
            </a:r>
            <a:r>
              <a:rPr lang="en-US" sz="2400" kern="1200" dirty="0"/>
              <a:t>, </a:t>
            </a:r>
            <a:r>
              <a:rPr lang="en-US" sz="2400" kern="1200" dirty="0" err="1"/>
              <a:t>tjoppen</a:t>
            </a:r>
            <a:r>
              <a:rPr lang="en-US" sz="2400" kern="1200" dirty="0"/>
              <a:t>, </a:t>
            </a:r>
            <a:r>
              <a:rPr lang="en-US" sz="2400" kern="1200" dirty="0" err="1"/>
              <a:t>tunnelen</a:t>
            </a:r>
            <a:r>
              <a:rPr lang="en-US" sz="2400" kern="1200" dirty="0"/>
              <a:t>, </a:t>
            </a:r>
            <a:r>
              <a:rPr lang="en-US" sz="2400" kern="1200" dirty="0" err="1"/>
              <a:t>uw</a:t>
            </a:r>
            <a:r>
              <a:rPr lang="en-US" sz="2400" kern="1200" dirty="0"/>
              <a:t> </a:t>
            </a:r>
            <a:r>
              <a:rPr lang="en-US" sz="2400" kern="1200" dirty="0" err="1"/>
              <a:t>mannelijkheid</a:t>
            </a:r>
            <a:r>
              <a:rPr lang="en-US" sz="2400" kern="1200" dirty="0"/>
              <a:t> in het </a:t>
            </a:r>
            <a:r>
              <a:rPr lang="en-US" sz="2400" kern="1200" dirty="0" err="1"/>
              <a:t>geding</a:t>
            </a:r>
            <a:r>
              <a:rPr lang="en-US" sz="2400" kern="1200" dirty="0"/>
              <a:t> </a:t>
            </a:r>
            <a:r>
              <a:rPr lang="en-US" sz="2400" kern="1200" dirty="0" err="1"/>
              <a:t>brengen</a:t>
            </a:r>
            <a:r>
              <a:rPr lang="en-US" sz="2400" kern="1200" dirty="0"/>
              <a:t>, van </a:t>
            </a:r>
            <a:r>
              <a:rPr lang="en-US" sz="2400" kern="1200" dirty="0" err="1"/>
              <a:t>bil</a:t>
            </a:r>
            <a:r>
              <a:rPr lang="en-US" sz="2400" kern="1200" dirty="0"/>
              <a:t> </a:t>
            </a:r>
            <a:r>
              <a:rPr lang="en-US" sz="2400" kern="1200" dirty="0" err="1"/>
              <a:t>gaan</a:t>
            </a:r>
            <a:r>
              <a:rPr lang="en-US" sz="2400" kern="1200" dirty="0"/>
              <a:t>, van de </a:t>
            </a:r>
            <a:r>
              <a:rPr lang="en-US" sz="2400" kern="1200" dirty="0" err="1"/>
              <a:t>grond</a:t>
            </a:r>
            <a:r>
              <a:rPr lang="en-US" sz="2400" kern="1200" dirty="0"/>
              <a:t> </a:t>
            </a:r>
            <a:r>
              <a:rPr lang="en-US" sz="2400" kern="1200" dirty="0" err="1"/>
              <a:t>gaan</a:t>
            </a:r>
            <a:r>
              <a:rPr lang="en-US" sz="2400" kern="1200" dirty="0"/>
              <a:t>/</a:t>
            </a:r>
            <a:r>
              <a:rPr lang="en-US" sz="2400" kern="1200" dirty="0" err="1"/>
              <a:t>komen</a:t>
            </a:r>
            <a:r>
              <a:rPr lang="en-US" sz="2400" kern="1200" dirty="0"/>
              <a:t>, van </a:t>
            </a:r>
            <a:r>
              <a:rPr lang="en-US" sz="2400" kern="1200" dirty="0" err="1"/>
              <a:t>Wippestein</a:t>
            </a:r>
            <a:r>
              <a:rPr lang="en-US" sz="2400" kern="1200" dirty="0"/>
              <a:t> </a:t>
            </a:r>
            <a:r>
              <a:rPr lang="en-US" sz="2400" kern="1200" dirty="0" err="1"/>
              <a:t>gaan</a:t>
            </a:r>
            <a:r>
              <a:rPr lang="en-US" sz="2400" kern="1200" dirty="0"/>
              <a:t>, </a:t>
            </a:r>
            <a:r>
              <a:rPr lang="en-US" sz="2400" kern="1200" dirty="0" err="1"/>
              <a:t>een</a:t>
            </a:r>
            <a:r>
              <a:rPr lang="en-US" sz="2400" kern="1200" dirty="0"/>
              <a:t> </a:t>
            </a:r>
            <a:r>
              <a:rPr lang="en-US" sz="2400" kern="1200" dirty="0" err="1"/>
              <a:t>veeg</a:t>
            </a:r>
            <a:r>
              <a:rPr lang="en-US" sz="2400" kern="1200" dirty="0"/>
              <a:t> </a:t>
            </a:r>
            <a:r>
              <a:rPr lang="en-US" sz="2400" kern="1200" dirty="0" err="1"/>
              <a:t>geven</a:t>
            </a:r>
            <a:r>
              <a:rPr lang="en-US" sz="2400" kern="1200" dirty="0"/>
              <a:t>, video </a:t>
            </a:r>
            <a:r>
              <a:rPr lang="en-US" sz="2400" kern="1200" dirty="0" err="1"/>
              <a:t>kijken</a:t>
            </a:r>
            <a:r>
              <a:rPr lang="en-US" sz="2400" kern="1200" dirty="0"/>
              <a:t>, </a:t>
            </a:r>
            <a:r>
              <a:rPr lang="en-US" sz="2400" kern="1200" dirty="0" err="1"/>
              <a:t>vogelen</a:t>
            </a:r>
            <a:r>
              <a:rPr lang="en-US" sz="2400" kern="1200" dirty="0"/>
              <a:t>, </a:t>
            </a:r>
            <a:r>
              <a:rPr lang="en-US" sz="2400" kern="1200" dirty="0" err="1"/>
              <a:t>volblaffen</a:t>
            </a:r>
            <a:r>
              <a:rPr lang="en-US" sz="2400" kern="1200" dirty="0"/>
              <a:t>, </a:t>
            </a:r>
            <a:r>
              <a:rPr lang="en-US" sz="2400" kern="1200" dirty="0" err="1"/>
              <a:t>volstouwen</a:t>
            </a:r>
            <a:r>
              <a:rPr lang="en-US" sz="2400" kern="1200" dirty="0"/>
              <a:t>, </a:t>
            </a:r>
            <a:r>
              <a:rPr lang="en-US" sz="2400" kern="1200" dirty="0" err="1"/>
              <a:t>vossen</a:t>
            </a:r>
            <a:r>
              <a:rPr lang="en-US" sz="2400" kern="1200" dirty="0"/>
              <a:t>, </a:t>
            </a:r>
            <a:r>
              <a:rPr lang="en-US" sz="2400" kern="1200" dirty="0" err="1"/>
              <a:t>vozen</a:t>
            </a:r>
            <a:r>
              <a:rPr lang="en-US" sz="2400" kern="1200" dirty="0"/>
              <a:t>, </a:t>
            </a:r>
            <a:r>
              <a:rPr lang="en-US" sz="2400" kern="1200" dirty="0" err="1"/>
              <a:t>vrijen</a:t>
            </a:r>
            <a:r>
              <a:rPr lang="en-US" sz="2400" kern="1200" dirty="0"/>
              <a:t>, </a:t>
            </a:r>
            <a:r>
              <a:rPr lang="en-US" sz="2400" kern="1200" dirty="0" err="1"/>
              <a:t>vruchten</a:t>
            </a:r>
            <a:r>
              <a:rPr lang="en-US" sz="2400" kern="1200" dirty="0"/>
              <a:t> </a:t>
            </a:r>
            <a:r>
              <a:rPr lang="en-US" sz="2400" kern="1200" dirty="0" err="1"/>
              <a:t>plukken</a:t>
            </a:r>
            <a:r>
              <a:rPr lang="en-US" sz="2400" kern="1200" dirty="0"/>
              <a:t>, </a:t>
            </a:r>
            <a:r>
              <a:rPr lang="en-US" sz="2400" kern="1200" dirty="0" err="1"/>
              <a:t>wippen</a:t>
            </a:r>
            <a:r>
              <a:rPr lang="en-US" sz="2400" kern="1200" dirty="0"/>
              <a:t>, </a:t>
            </a:r>
            <a:r>
              <a:rPr lang="en-US" sz="2400" kern="1200" dirty="0" err="1"/>
              <a:t>worpen</a:t>
            </a:r>
            <a:endParaRPr lang="en-GB" sz="2400" kern="1200" dirty="0"/>
          </a:p>
        </p:txBody>
      </p:sp>
    </p:spTree>
    <p:extLst>
      <p:ext uri="{BB962C8B-B14F-4D97-AF65-F5344CB8AC3E}">
        <p14:creationId xmlns:p14="http://schemas.microsoft.com/office/powerpoint/2010/main" val="16190801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D81DEC-DC27-7B45-BBFF-AF09C0FF05CC}"/>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id="{6DC818DC-74A8-9248-AA8F-07021E772C1A}"/>
              </a:ext>
            </a:extLst>
          </p:cNvPr>
          <p:cNvSpPr>
            <a:spLocks noGrp="1"/>
          </p:cNvSpPr>
          <p:nvPr>
            <p:ph idx="1"/>
          </p:nvPr>
        </p:nvSpPr>
        <p:spPr/>
        <p:txBody>
          <a:bodyPr/>
          <a:lstStyle/>
          <a:p>
            <a:pPr marL="0" indent="0">
              <a:buNone/>
            </a:pPr>
            <a:r>
              <a:rPr lang="nl-NL" dirty="0"/>
              <a:t>Waar hang het van af of je iets lichamelijk, seksueel of intiem noemt? </a:t>
            </a:r>
          </a:p>
          <a:p>
            <a:r>
              <a:rPr lang="nl-NL" dirty="0"/>
              <a:t>De inhoud(beeld)?</a:t>
            </a:r>
          </a:p>
          <a:p>
            <a:r>
              <a:rPr lang="nl-NL" dirty="0"/>
              <a:t>De betekenis (dat wat het uitdrukt)?</a:t>
            </a:r>
          </a:p>
          <a:p>
            <a:r>
              <a:rPr lang="nl-NL" dirty="0"/>
              <a:t>Of de vorm (de manier waarop het gepresenteerd wordt)?</a:t>
            </a:r>
          </a:p>
        </p:txBody>
      </p:sp>
    </p:spTree>
    <p:extLst>
      <p:ext uri="{BB962C8B-B14F-4D97-AF65-F5344CB8AC3E}">
        <p14:creationId xmlns:p14="http://schemas.microsoft.com/office/powerpoint/2010/main" val="5923196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Inhoud hoorcollege:</a:t>
            </a:r>
          </a:p>
        </p:txBody>
      </p:sp>
      <p:sp>
        <p:nvSpPr>
          <p:cNvPr id="3" name="Tijdelijke aanduiding voor inhoud 2"/>
          <p:cNvSpPr>
            <a:spLocks noGrp="1"/>
          </p:cNvSpPr>
          <p:nvPr>
            <p:ph idx="1"/>
          </p:nvPr>
        </p:nvSpPr>
        <p:spPr/>
        <p:txBody>
          <a:bodyPr/>
          <a:lstStyle/>
          <a:p>
            <a:pPr marL="0" indent="0">
              <a:buNone/>
            </a:pPr>
            <a:r>
              <a:rPr lang="nl-NL" dirty="0"/>
              <a:t>- Een beschouwing over intimiteit, lichamelijkheid en seksualiteit vanuit filosofisch, cultuurhistorisch en antropologisch perspectief.</a:t>
            </a:r>
          </a:p>
          <a:p>
            <a:pPr marL="0" indent="0">
              <a:buNone/>
            </a:pPr>
            <a:r>
              <a:rPr lang="nl-NL" dirty="0"/>
              <a:t>- Overwegingen, meningen en achtergronden over intimiteit, lichamelijkheid en seksualiteit.</a:t>
            </a:r>
          </a:p>
        </p:txBody>
      </p:sp>
    </p:spTree>
    <p:extLst>
      <p:ext uri="{BB962C8B-B14F-4D97-AF65-F5344CB8AC3E}">
        <p14:creationId xmlns:p14="http://schemas.microsoft.com/office/powerpoint/2010/main" val="9349280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A4481A-593F-C34F-BA5F-4B5B814828E7}"/>
              </a:ext>
            </a:extLst>
          </p:cNvPr>
          <p:cNvSpPr>
            <a:spLocks noGrp="1"/>
          </p:cNvSpPr>
          <p:nvPr>
            <p:ph type="title"/>
          </p:nvPr>
        </p:nvSpPr>
        <p:spPr/>
        <p:txBody>
          <a:bodyPr/>
          <a:lstStyle/>
          <a:p>
            <a:r>
              <a:rPr lang="nl-NL" dirty="0"/>
              <a:t>In de beginne…</a:t>
            </a:r>
          </a:p>
        </p:txBody>
      </p:sp>
      <p:sp>
        <p:nvSpPr>
          <p:cNvPr id="3" name="Tijdelijke aanduiding voor inhoud 2"/>
          <p:cNvSpPr>
            <a:spLocks noGrp="1"/>
          </p:cNvSpPr>
          <p:nvPr>
            <p:ph idx="1"/>
          </p:nvPr>
        </p:nvSpPr>
        <p:spPr>
          <a:xfrm>
            <a:off x="457200" y="1196752"/>
            <a:ext cx="8229600" cy="3916363"/>
          </a:xfrm>
        </p:spPr>
        <p:txBody>
          <a:bodyPr/>
          <a:lstStyle/>
          <a:p>
            <a:pPr lvl="0"/>
            <a:r>
              <a:rPr lang="nl-NL" dirty="0"/>
              <a:t>In Genesis 3 wordt de naaktheid zichtbaar.</a:t>
            </a:r>
          </a:p>
          <a:p>
            <a:pPr lvl="0"/>
            <a:r>
              <a:rPr lang="nl-NL" dirty="0"/>
              <a:t>Hierdoor krijgen we zelfbewustzijn en richten we ons op onze omgeving. </a:t>
            </a:r>
          </a:p>
          <a:p>
            <a:pPr lvl="0"/>
            <a:r>
              <a:rPr lang="nl-NL" dirty="0"/>
              <a:t>Maakt ons kwetsbaar.</a:t>
            </a:r>
          </a:p>
          <a:p>
            <a:pPr lvl="0"/>
            <a:r>
              <a:rPr lang="nl-NL" dirty="0"/>
              <a:t>Door culturele aankleding wordt de pasgeborene één van ons.</a:t>
            </a:r>
          </a:p>
          <a:p>
            <a:r>
              <a:rPr lang="nl-NL" dirty="0"/>
              <a:t>Ook het medisch onderzoek vlak na de geboorte is te zien als cultureel aankleden.</a:t>
            </a:r>
          </a:p>
          <a:p>
            <a:pPr lvl="0"/>
            <a:endParaRPr lang="nl-NL" dirty="0"/>
          </a:p>
          <a:p>
            <a:pPr lvl="0"/>
            <a:endParaRPr lang="nl-NL" dirty="0"/>
          </a:p>
          <a:p>
            <a:endParaRPr lang="nl-NL" dirty="0"/>
          </a:p>
        </p:txBody>
      </p:sp>
    </p:spTree>
    <p:extLst>
      <p:ext uri="{BB962C8B-B14F-4D97-AF65-F5344CB8AC3E}">
        <p14:creationId xmlns:p14="http://schemas.microsoft.com/office/powerpoint/2010/main" val="9732286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57200" y="260648"/>
            <a:ext cx="8229600" cy="5255915"/>
          </a:xfrm>
        </p:spPr>
        <p:txBody>
          <a:bodyPr/>
          <a:lstStyle/>
          <a:p>
            <a:r>
              <a:rPr lang="nl-NL" dirty="0"/>
              <a:t>Naaktheid wordt beschouwd als natuur, die vooraf gaat aan cultuur.</a:t>
            </a:r>
          </a:p>
          <a:p>
            <a:r>
              <a:rPr lang="nl-NL" dirty="0"/>
              <a:t>Een kind wordt door ouders gesitueerd in cultuur en mythologie.</a:t>
            </a:r>
          </a:p>
          <a:p>
            <a:r>
              <a:rPr lang="nl-NL" dirty="0"/>
              <a:t>Daarmee wordt hij met een identiteit bekleed.</a:t>
            </a:r>
          </a:p>
          <a:p>
            <a:r>
              <a:rPr lang="nl-NL" dirty="0"/>
              <a:t>De naaktheid en kwetsbaarheid doet een appel op ons.</a:t>
            </a:r>
          </a:p>
          <a:p>
            <a:r>
              <a:rPr lang="nl-NL" dirty="0"/>
              <a:t>Naaktheid laat onze existentiële gebrekkigheid zien, waardoor onze schaamte ontstaat. </a:t>
            </a:r>
          </a:p>
          <a:p>
            <a:endParaRPr lang="nl-NL" dirty="0"/>
          </a:p>
          <a:p>
            <a:endParaRPr lang="nl-NL" dirty="0"/>
          </a:p>
        </p:txBody>
      </p:sp>
    </p:spTree>
    <p:extLst>
      <p:ext uri="{BB962C8B-B14F-4D97-AF65-F5344CB8AC3E}">
        <p14:creationId xmlns:p14="http://schemas.microsoft.com/office/powerpoint/2010/main" val="4245131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5698976" cy="1143000"/>
          </a:xfrm>
        </p:spPr>
        <p:txBody>
          <a:bodyPr/>
          <a:lstStyle/>
          <a:p>
            <a:r>
              <a:rPr lang="nl-NL" dirty="0"/>
              <a:t>Het bed</a:t>
            </a:r>
          </a:p>
        </p:txBody>
      </p:sp>
      <p:sp>
        <p:nvSpPr>
          <p:cNvPr id="3" name="Tijdelijke aanduiding voor inhoud 2"/>
          <p:cNvSpPr>
            <a:spLocks noGrp="1"/>
          </p:cNvSpPr>
          <p:nvPr>
            <p:ph idx="1"/>
          </p:nvPr>
        </p:nvSpPr>
        <p:spPr/>
        <p:txBody>
          <a:bodyPr/>
          <a:lstStyle/>
          <a:p>
            <a:pPr>
              <a:buFont typeface="Arial"/>
              <a:buChar char="•"/>
            </a:pPr>
            <a:r>
              <a:rPr lang="nl-NL" dirty="0"/>
              <a:t>Geboren in bed</a:t>
            </a:r>
          </a:p>
          <a:p>
            <a:pPr>
              <a:buFont typeface="Arial"/>
              <a:buChar char="•"/>
            </a:pPr>
            <a:r>
              <a:rPr lang="nl-NL" dirty="0"/>
              <a:t>Aangekleed</a:t>
            </a:r>
          </a:p>
          <a:p>
            <a:pPr>
              <a:buFont typeface="Arial"/>
              <a:buChar char="•"/>
            </a:pPr>
            <a:r>
              <a:rPr lang="nl-NL" dirty="0"/>
              <a:t>De wieg: onze eerste vertrouwde en veilige omgeving, waarin een kind veel verblijft, slaapt.</a:t>
            </a:r>
          </a:p>
          <a:p>
            <a:endParaRPr lang="nl-NL" dirty="0"/>
          </a:p>
        </p:txBody>
      </p:sp>
      <p:pic>
        <p:nvPicPr>
          <p:cNvPr id="4" name="Afbeelding 3">
            <a:extLst>
              <a:ext uri="{FF2B5EF4-FFF2-40B4-BE49-F238E27FC236}">
                <a16:creationId xmlns:a16="http://schemas.microsoft.com/office/drawing/2014/main" id="{2152612D-E98D-374E-BB0B-906120AD7039}"/>
              </a:ext>
            </a:extLst>
          </p:cNvPr>
          <p:cNvPicPr>
            <a:picLocks noChangeAspect="1"/>
          </p:cNvPicPr>
          <p:nvPr/>
        </p:nvPicPr>
        <p:blipFill>
          <a:blip r:embed="rId2"/>
          <a:stretch>
            <a:fillRect/>
          </a:stretch>
        </p:blipFill>
        <p:spPr>
          <a:xfrm>
            <a:off x="5148063" y="121494"/>
            <a:ext cx="3560441" cy="2765552"/>
          </a:xfrm>
          <a:prstGeom prst="rect">
            <a:avLst/>
          </a:prstGeom>
        </p:spPr>
      </p:pic>
    </p:spTree>
    <p:extLst>
      <p:ext uri="{BB962C8B-B14F-4D97-AF65-F5344CB8AC3E}">
        <p14:creationId xmlns:p14="http://schemas.microsoft.com/office/powerpoint/2010/main" val="12716985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191210202-2.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2536" y="0"/>
            <a:ext cx="9533926" cy="6910496"/>
          </a:xfrm>
          <a:prstGeom prst="rect">
            <a:avLst/>
          </a:prstGeom>
        </p:spPr>
      </p:pic>
    </p:spTree>
    <p:extLst>
      <p:ext uri="{BB962C8B-B14F-4D97-AF65-F5344CB8AC3E}">
        <p14:creationId xmlns:p14="http://schemas.microsoft.com/office/powerpoint/2010/main" val="33705638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Ziek</a:t>
            </a:r>
          </a:p>
        </p:txBody>
      </p:sp>
      <p:sp>
        <p:nvSpPr>
          <p:cNvPr id="3" name="Tijdelijke aanduiding voor inhoud 2"/>
          <p:cNvSpPr>
            <a:spLocks noGrp="1"/>
          </p:cNvSpPr>
          <p:nvPr>
            <p:ph idx="1"/>
          </p:nvPr>
        </p:nvSpPr>
        <p:spPr>
          <a:xfrm>
            <a:off x="457200" y="1600200"/>
            <a:ext cx="5372100" cy="3916363"/>
          </a:xfrm>
        </p:spPr>
        <p:txBody>
          <a:bodyPr/>
          <a:lstStyle/>
          <a:p>
            <a:r>
              <a:rPr lang="nl-NL" dirty="0"/>
              <a:t>Ook bij ziekte houdt het bed zijn alledaagse vertrouwdheid</a:t>
            </a:r>
          </a:p>
          <a:p>
            <a:r>
              <a:rPr lang="nl-NL" dirty="0"/>
              <a:t>Maar</a:t>
            </a:r>
            <a:r>
              <a:rPr lang="is-IS" dirty="0"/>
              <a:t>….......</a:t>
            </a:r>
            <a:r>
              <a:rPr lang="nl-NL" dirty="0"/>
              <a:t> dit geldt niet voor het ziekenhuisbed</a:t>
            </a:r>
          </a:p>
        </p:txBody>
      </p:sp>
      <p:pic>
        <p:nvPicPr>
          <p:cNvPr id="4" name="Afbeelding 3">
            <a:extLst>
              <a:ext uri="{FF2B5EF4-FFF2-40B4-BE49-F238E27FC236}">
                <a16:creationId xmlns:a16="http://schemas.microsoft.com/office/drawing/2014/main" id="{7D0F8996-FCB1-C848-B6FC-C7603E141371}"/>
              </a:ext>
            </a:extLst>
          </p:cNvPr>
          <p:cNvPicPr>
            <a:picLocks noChangeAspect="1"/>
          </p:cNvPicPr>
          <p:nvPr/>
        </p:nvPicPr>
        <p:blipFill>
          <a:blip r:embed="rId2"/>
          <a:stretch>
            <a:fillRect/>
          </a:stretch>
        </p:blipFill>
        <p:spPr>
          <a:xfrm>
            <a:off x="5839645" y="0"/>
            <a:ext cx="2857500" cy="2857500"/>
          </a:xfrm>
          <a:prstGeom prst="rect">
            <a:avLst/>
          </a:prstGeom>
        </p:spPr>
      </p:pic>
    </p:spTree>
    <p:extLst>
      <p:ext uri="{BB962C8B-B14F-4D97-AF65-F5344CB8AC3E}">
        <p14:creationId xmlns:p14="http://schemas.microsoft.com/office/powerpoint/2010/main" val="11511337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16F068BB-6AFE-DD4C-8D25-8346CC91F898}"/>
              </a:ext>
            </a:extLst>
          </p:cNvPr>
          <p:cNvPicPr>
            <a:picLocks noChangeAspect="1"/>
          </p:cNvPicPr>
          <p:nvPr/>
        </p:nvPicPr>
        <p:blipFill>
          <a:blip r:embed="rId3"/>
          <a:stretch>
            <a:fillRect/>
          </a:stretch>
        </p:blipFill>
        <p:spPr>
          <a:xfrm>
            <a:off x="-955422" y="0"/>
            <a:ext cx="11054844" cy="6858000"/>
          </a:xfrm>
          <a:prstGeom prst="rect">
            <a:avLst/>
          </a:prstGeom>
        </p:spPr>
      </p:pic>
      <p:sp>
        <p:nvSpPr>
          <p:cNvPr id="3" name="Tijdelijke aanduiding voor inhoud 2"/>
          <p:cNvSpPr>
            <a:spLocks noGrp="1"/>
          </p:cNvSpPr>
          <p:nvPr>
            <p:ph idx="1"/>
          </p:nvPr>
        </p:nvSpPr>
        <p:spPr>
          <a:xfrm>
            <a:off x="457200" y="476672"/>
            <a:ext cx="8229600" cy="5255915"/>
          </a:xfrm>
        </p:spPr>
        <p:txBody>
          <a:bodyPr/>
          <a:lstStyle/>
          <a:p>
            <a:pPr marL="285750" indent="-285750">
              <a:buFont typeface="Arial"/>
              <a:buChar char="•"/>
            </a:pPr>
            <a:r>
              <a:rPr lang="nl-NL" dirty="0">
                <a:solidFill>
                  <a:schemeClr val="bg1"/>
                </a:solidFill>
              </a:rPr>
              <a:t>Naast de seksualiteit rondom het bed kleden mensen zich letterlijk uit voor elkaar bij het bed.</a:t>
            </a:r>
          </a:p>
          <a:p>
            <a:pPr marL="285750" indent="-285750">
              <a:buFont typeface="Arial"/>
              <a:buChar char="•"/>
            </a:pPr>
            <a:r>
              <a:rPr lang="en-US" dirty="0">
                <a:solidFill>
                  <a:schemeClr val="bg1"/>
                </a:solidFill>
              </a:rPr>
              <a:t>Het bed </a:t>
            </a:r>
            <a:r>
              <a:rPr lang="en-US" dirty="0" err="1">
                <a:solidFill>
                  <a:schemeClr val="bg1"/>
                </a:solidFill>
              </a:rPr>
              <a:t>neemt</a:t>
            </a:r>
            <a:r>
              <a:rPr lang="en-US" dirty="0">
                <a:solidFill>
                  <a:schemeClr val="bg1"/>
                </a:solidFill>
              </a:rPr>
              <a:t> </a:t>
            </a:r>
            <a:r>
              <a:rPr lang="en-US" dirty="0" err="1">
                <a:solidFill>
                  <a:schemeClr val="bg1"/>
                </a:solidFill>
              </a:rPr>
              <a:t>dus</a:t>
            </a:r>
            <a:r>
              <a:rPr lang="en-US" dirty="0">
                <a:solidFill>
                  <a:schemeClr val="bg1"/>
                </a:solidFill>
              </a:rPr>
              <a:t> </a:t>
            </a:r>
            <a:r>
              <a:rPr lang="en-US" dirty="0" err="1">
                <a:solidFill>
                  <a:schemeClr val="bg1"/>
                </a:solidFill>
              </a:rPr>
              <a:t>een</a:t>
            </a:r>
            <a:r>
              <a:rPr lang="en-US" dirty="0">
                <a:solidFill>
                  <a:schemeClr val="bg1"/>
                </a:solidFill>
              </a:rPr>
              <a:t> </a:t>
            </a:r>
            <a:r>
              <a:rPr lang="en-US" dirty="0" err="1">
                <a:solidFill>
                  <a:schemeClr val="bg1"/>
                </a:solidFill>
              </a:rPr>
              <a:t>centrale</a:t>
            </a:r>
            <a:r>
              <a:rPr lang="en-US" dirty="0">
                <a:solidFill>
                  <a:schemeClr val="bg1"/>
                </a:solidFill>
              </a:rPr>
              <a:t> </a:t>
            </a:r>
            <a:r>
              <a:rPr lang="en-US" dirty="0" err="1">
                <a:solidFill>
                  <a:schemeClr val="bg1"/>
                </a:solidFill>
              </a:rPr>
              <a:t>plaats</a:t>
            </a:r>
            <a:r>
              <a:rPr lang="en-US" dirty="0">
                <a:solidFill>
                  <a:schemeClr val="bg1"/>
                </a:solidFill>
              </a:rPr>
              <a:t> in in </a:t>
            </a:r>
            <a:r>
              <a:rPr lang="en-US" dirty="0" err="1">
                <a:solidFill>
                  <a:schemeClr val="bg1"/>
                </a:solidFill>
              </a:rPr>
              <a:t>ons</a:t>
            </a:r>
            <a:r>
              <a:rPr lang="en-US" dirty="0">
                <a:solidFill>
                  <a:schemeClr val="bg1"/>
                </a:solidFill>
              </a:rPr>
              <a:t> </a:t>
            </a:r>
            <a:r>
              <a:rPr lang="en-US" dirty="0" err="1">
                <a:solidFill>
                  <a:schemeClr val="bg1"/>
                </a:solidFill>
              </a:rPr>
              <a:t>leven</a:t>
            </a:r>
            <a:r>
              <a:rPr lang="en-US" dirty="0">
                <a:solidFill>
                  <a:schemeClr val="bg1"/>
                </a:solidFill>
              </a:rPr>
              <a:t>; </a:t>
            </a:r>
            <a:r>
              <a:rPr lang="en-US" dirty="0" err="1">
                <a:solidFill>
                  <a:schemeClr val="bg1"/>
                </a:solidFill>
              </a:rPr>
              <a:t>geboren</a:t>
            </a:r>
            <a:r>
              <a:rPr lang="en-US" dirty="0">
                <a:solidFill>
                  <a:schemeClr val="bg1"/>
                </a:solidFill>
              </a:rPr>
              <a:t>, </a:t>
            </a:r>
            <a:r>
              <a:rPr lang="en-US" dirty="0" err="1">
                <a:solidFill>
                  <a:schemeClr val="bg1"/>
                </a:solidFill>
              </a:rPr>
              <a:t>sterven</a:t>
            </a:r>
            <a:r>
              <a:rPr lang="en-US" dirty="0">
                <a:solidFill>
                  <a:schemeClr val="bg1"/>
                </a:solidFill>
              </a:rPr>
              <a:t>, </a:t>
            </a:r>
            <a:r>
              <a:rPr lang="en-US" dirty="0" err="1">
                <a:solidFill>
                  <a:schemeClr val="bg1"/>
                </a:solidFill>
              </a:rPr>
              <a:t>opstaan</a:t>
            </a:r>
            <a:r>
              <a:rPr lang="en-US" dirty="0">
                <a:solidFill>
                  <a:schemeClr val="bg1"/>
                </a:solidFill>
              </a:rPr>
              <a:t>, </a:t>
            </a:r>
            <a:r>
              <a:rPr lang="en-US" dirty="0" err="1">
                <a:solidFill>
                  <a:schemeClr val="bg1"/>
                </a:solidFill>
              </a:rPr>
              <a:t>slapen</a:t>
            </a:r>
            <a:r>
              <a:rPr lang="en-US" dirty="0">
                <a:solidFill>
                  <a:schemeClr val="bg1"/>
                </a:solidFill>
              </a:rPr>
              <a:t> </a:t>
            </a:r>
            <a:r>
              <a:rPr lang="en-US" dirty="0" err="1">
                <a:solidFill>
                  <a:schemeClr val="bg1"/>
                </a:solidFill>
              </a:rPr>
              <a:t>gaan</a:t>
            </a:r>
            <a:r>
              <a:rPr lang="en-US" dirty="0">
                <a:solidFill>
                  <a:schemeClr val="bg1"/>
                </a:solidFill>
              </a:rPr>
              <a:t>, </a:t>
            </a:r>
            <a:r>
              <a:rPr lang="en-US" dirty="0" err="1">
                <a:solidFill>
                  <a:schemeClr val="bg1"/>
                </a:solidFill>
              </a:rPr>
              <a:t>ziek</a:t>
            </a:r>
            <a:r>
              <a:rPr lang="en-US" dirty="0">
                <a:solidFill>
                  <a:schemeClr val="bg1"/>
                </a:solidFill>
              </a:rPr>
              <a:t> </a:t>
            </a:r>
            <a:r>
              <a:rPr lang="en-US" dirty="0" err="1">
                <a:solidFill>
                  <a:schemeClr val="bg1"/>
                </a:solidFill>
              </a:rPr>
              <a:t>zijn</a:t>
            </a:r>
            <a:r>
              <a:rPr lang="en-US" dirty="0">
                <a:solidFill>
                  <a:schemeClr val="bg1"/>
                </a:solidFill>
              </a:rPr>
              <a:t>, </a:t>
            </a:r>
            <a:r>
              <a:rPr lang="en-US" dirty="0" err="1">
                <a:solidFill>
                  <a:schemeClr val="bg1"/>
                </a:solidFill>
              </a:rPr>
              <a:t>kinderen</a:t>
            </a:r>
            <a:r>
              <a:rPr lang="en-US" dirty="0">
                <a:solidFill>
                  <a:schemeClr val="bg1"/>
                </a:solidFill>
              </a:rPr>
              <a:t> </a:t>
            </a:r>
            <a:r>
              <a:rPr lang="en-US" dirty="0" err="1">
                <a:solidFill>
                  <a:schemeClr val="bg1"/>
                </a:solidFill>
              </a:rPr>
              <a:t>verwekken</a:t>
            </a:r>
            <a:r>
              <a:rPr lang="en-US" dirty="0">
                <a:solidFill>
                  <a:schemeClr val="bg1"/>
                </a:solidFill>
              </a:rPr>
              <a:t>.</a:t>
            </a:r>
          </a:p>
          <a:p>
            <a:endParaRPr lang="nl-NL" dirty="0">
              <a:solidFill>
                <a:schemeClr val="bg1"/>
              </a:solidFill>
            </a:endParaRPr>
          </a:p>
        </p:txBody>
      </p:sp>
    </p:spTree>
    <p:extLst>
      <p:ext uri="{BB962C8B-B14F-4D97-AF65-F5344CB8AC3E}">
        <p14:creationId xmlns:p14="http://schemas.microsoft.com/office/powerpoint/2010/main" val="37235242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67544" y="476672"/>
            <a:ext cx="8229600" cy="5255915"/>
          </a:xfrm>
        </p:spPr>
        <p:txBody>
          <a:bodyPr/>
          <a:lstStyle/>
          <a:p>
            <a:r>
              <a:rPr lang="en-US" dirty="0"/>
              <a:t>Die </a:t>
            </a:r>
            <a:r>
              <a:rPr lang="en-US" dirty="0" err="1"/>
              <a:t>centrale</a:t>
            </a:r>
            <a:r>
              <a:rPr lang="en-US" dirty="0"/>
              <a:t> </a:t>
            </a:r>
            <a:r>
              <a:rPr lang="en-US" dirty="0" err="1"/>
              <a:t>plaats</a:t>
            </a:r>
            <a:r>
              <a:rPr lang="en-US" dirty="0"/>
              <a:t> </a:t>
            </a:r>
            <a:r>
              <a:rPr lang="en-US" dirty="0" err="1"/>
              <a:t>neemt</a:t>
            </a:r>
            <a:r>
              <a:rPr lang="en-US" dirty="0"/>
              <a:t> steeds minder </a:t>
            </a:r>
            <a:r>
              <a:rPr lang="en-US" dirty="0" err="1"/>
              <a:t>een</a:t>
            </a:r>
            <a:r>
              <a:rPr lang="en-US" dirty="0"/>
              <a:t> </a:t>
            </a:r>
            <a:r>
              <a:rPr lang="en-US" dirty="0" err="1"/>
              <a:t>plaats</a:t>
            </a:r>
            <a:r>
              <a:rPr lang="en-US" dirty="0"/>
              <a:t> in in </a:t>
            </a:r>
            <a:r>
              <a:rPr lang="en-US" dirty="0" err="1"/>
              <a:t>ons</a:t>
            </a:r>
            <a:r>
              <a:rPr lang="en-US" dirty="0"/>
              <a:t> </a:t>
            </a:r>
            <a:r>
              <a:rPr lang="en-US" dirty="0" err="1"/>
              <a:t>leven</a:t>
            </a:r>
            <a:r>
              <a:rPr lang="en-US" dirty="0"/>
              <a:t>:</a:t>
            </a:r>
          </a:p>
          <a:p>
            <a:pPr lvl="1"/>
            <a:r>
              <a:rPr lang="en-US" sz="3200" dirty="0" err="1">
                <a:ea typeface="+mn-ea"/>
                <a:cs typeface="+mn-cs"/>
              </a:rPr>
              <a:t>Geboren</a:t>
            </a:r>
            <a:r>
              <a:rPr lang="en-US" sz="3200" dirty="0">
                <a:ea typeface="+mn-ea"/>
                <a:cs typeface="+mn-cs"/>
              </a:rPr>
              <a:t> in het </a:t>
            </a:r>
            <a:r>
              <a:rPr lang="en-US" sz="3200" dirty="0" err="1">
                <a:ea typeface="+mn-ea"/>
                <a:cs typeface="+mn-cs"/>
              </a:rPr>
              <a:t>ziekenhuis</a:t>
            </a:r>
            <a:endParaRPr lang="en-US" sz="3200" dirty="0">
              <a:ea typeface="+mn-ea"/>
              <a:cs typeface="+mn-cs"/>
            </a:endParaRPr>
          </a:p>
          <a:p>
            <a:pPr lvl="1"/>
            <a:r>
              <a:rPr lang="en-US" sz="3200" dirty="0">
                <a:ea typeface="+mn-ea"/>
                <a:cs typeface="+mn-cs"/>
              </a:rPr>
              <a:t>In bad, op </a:t>
            </a:r>
            <a:r>
              <a:rPr lang="en-US" sz="3200" dirty="0" err="1">
                <a:ea typeface="+mn-ea"/>
                <a:cs typeface="+mn-cs"/>
              </a:rPr>
              <a:t>een</a:t>
            </a:r>
            <a:r>
              <a:rPr lang="en-US" sz="3200" dirty="0">
                <a:ea typeface="+mn-ea"/>
                <a:cs typeface="+mn-cs"/>
              </a:rPr>
              <a:t> </a:t>
            </a:r>
            <a:r>
              <a:rPr lang="en-US" sz="3200" dirty="0" err="1">
                <a:ea typeface="+mn-ea"/>
                <a:cs typeface="+mn-cs"/>
              </a:rPr>
              <a:t>baarkruk</a:t>
            </a:r>
            <a:r>
              <a:rPr lang="en-US" sz="3200" dirty="0">
                <a:ea typeface="+mn-ea"/>
                <a:cs typeface="+mn-cs"/>
              </a:rPr>
              <a:t> </a:t>
            </a:r>
            <a:r>
              <a:rPr lang="en-US" sz="3200" dirty="0" err="1">
                <a:ea typeface="+mn-ea"/>
                <a:cs typeface="+mn-cs"/>
              </a:rPr>
              <a:t>ect</a:t>
            </a:r>
            <a:r>
              <a:rPr lang="en-US" sz="3200" dirty="0">
                <a:ea typeface="+mn-ea"/>
                <a:cs typeface="+mn-cs"/>
              </a:rPr>
              <a:t>.</a:t>
            </a:r>
          </a:p>
          <a:p>
            <a:pPr lvl="1"/>
            <a:r>
              <a:rPr lang="en-US" sz="3200" dirty="0" err="1">
                <a:ea typeface="+mn-ea"/>
                <a:cs typeface="+mn-cs"/>
              </a:rPr>
              <a:t>Soms</a:t>
            </a:r>
            <a:r>
              <a:rPr lang="en-US" sz="3200" dirty="0">
                <a:ea typeface="+mn-ea"/>
                <a:cs typeface="+mn-cs"/>
              </a:rPr>
              <a:t> </a:t>
            </a:r>
            <a:r>
              <a:rPr lang="en-US" sz="3200" dirty="0" err="1">
                <a:ea typeface="+mn-ea"/>
                <a:cs typeface="+mn-cs"/>
              </a:rPr>
              <a:t>kunstmatig</a:t>
            </a:r>
            <a:r>
              <a:rPr lang="en-US" sz="3200" dirty="0">
                <a:ea typeface="+mn-ea"/>
                <a:cs typeface="+mn-cs"/>
              </a:rPr>
              <a:t> </a:t>
            </a:r>
            <a:r>
              <a:rPr lang="en-US" sz="3200" dirty="0" err="1">
                <a:ea typeface="+mn-ea"/>
                <a:cs typeface="+mn-cs"/>
              </a:rPr>
              <a:t>verwekt</a:t>
            </a:r>
            <a:r>
              <a:rPr lang="en-US" sz="3200" dirty="0">
                <a:ea typeface="+mn-ea"/>
                <a:cs typeface="+mn-cs"/>
              </a:rPr>
              <a:t> </a:t>
            </a:r>
            <a:r>
              <a:rPr lang="en-US" sz="3200" dirty="0" err="1">
                <a:ea typeface="+mn-ea"/>
                <a:cs typeface="+mn-cs"/>
              </a:rPr>
              <a:t>nadat</a:t>
            </a:r>
            <a:r>
              <a:rPr lang="en-US" sz="3200" dirty="0">
                <a:ea typeface="+mn-ea"/>
                <a:cs typeface="+mn-cs"/>
              </a:rPr>
              <a:t> de arts </a:t>
            </a:r>
            <a:r>
              <a:rPr lang="en-US" sz="3200" dirty="0" err="1">
                <a:ea typeface="+mn-ea"/>
                <a:cs typeface="+mn-cs"/>
              </a:rPr>
              <a:t>verschillende</a:t>
            </a:r>
            <a:r>
              <a:rPr lang="en-US" sz="3200" dirty="0">
                <a:ea typeface="+mn-ea"/>
                <a:cs typeface="+mn-cs"/>
              </a:rPr>
              <a:t> </a:t>
            </a:r>
            <a:r>
              <a:rPr lang="en-US" sz="3200" dirty="0" err="1">
                <a:ea typeface="+mn-ea"/>
                <a:cs typeface="+mn-cs"/>
              </a:rPr>
              <a:t>onderzoek</a:t>
            </a:r>
            <a:r>
              <a:rPr lang="en-US" sz="3200" dirty="0">
                <a:ea typeface="+mn-ea"/>
                <a:cs typeface="+mn-cs"/>
              </a:rPr>
              <a:t> </a:t>
            </a:r>
            <a:r>
              <a:rPr lang="en-US" sz="3200" dirty="0" err="1">
                <a:ea typeface="+mn-ea"/>
                <a:cs typeface="+mn-cs"/>
              </a:rPr>
              <a:t>heeft</a:t>
            </a:r>
            <a:r>
              <a:rPr lang="en-US" sz="3200" dirty="0">
                <a:ea typeface="+mn-ea"/>
                <a:cs typeface="+mn-cs"/>
              </a:rPr>
              <a:t> </a:t>
            </a:r>
            <a:r>
              <a:rPr lang="en-US" sz="3200" dirty="0" err="1">
                <a:ea typeface="+mn-ea"/>
                <a:cs typeface="+mn-cs"/>
              </a:rPr>
              <a:t>gedaan</a:t>
            </a:r>
            <a:r>
              <a:rPr lang="en-US" sz="3200" dirty="0">
                <a:ea typeface="+mn-ea"/>
                <a:cs typeface="+mn-cs"/>
              </a:rPr>
              <a:t> </a:t>
            </a:r>
            <a:r>
              <a:rPr lang="en-US" sz="3200" dirty="0" err="1">
                <a:ea typeface="+mn-ea"/>
                <a:cs typeface="+mn-cs"/>
              </a:rPr>
              <a:t>bij</a:t>
            </a:r>
            <a:r>
              <a:rPr lang="en-US" sz="3200" dirty="0">
                <a:ea typeface="+mn-ea"/>
                <a:cs typeface="+mn-cs"/>
              </a:rPr>
              <a:t> </a:t>
            </a:r>
            <a:r>
              <a:rPr lang="en-US" sz="3200" dirty="0" err="1">
                <a:ea typeface="+mn-ea"/>
                <a:cs typeface="+mn-cs"/>
              </a:rPr>
              <a:t>een</a:t>
            </a:r>
            <a:r>
              <a:rPr lang="en-US" sz="3200" dirty="0">
                <a:ea typeface="+mn-ea"/>
                <a:cs typeface="+mn-cs"/>
              </a:rPr>
              <a:t> ‘</a:t>
            </a:r>
            <a:r>
              <a:rPr lang="en-US" sz="3200" dirty="0" err="1">
                <a:ea typeface="+mn-ea"/>
                <a:cs typeface="+mn-cs"/>
              </a:rPr>
              <a:t>weerloze</a:t>
            </a:r>
            <a:r>
              <a:rPr lang="en-US" sz="3200" dirty="0">
                <a:ea typeface="+mn-ea"/>
                <a:cs typeface="+mn-cs"/>
              </a:rPr>
              <a:t> patient’ die op de </a:t>
            </a:r>
            <a:r>
              <a:rPr lang="en-US" sz="3200" dirty="0" err="1">
                <a:ea typeface="+mn-ea"/>
                <a:cs typeface="+mn-cs"/>
              </a:rPr>
              <a:t>onderzoekstafel</a:t>
            </a:r>
            <a:r>
              <a:rPr lang="en-US" sz="3200" dirty="0">
                <a:ea typeface="+mn-ea"/>
                <a:cs typeface="+mn-cs"/>
              </a:rPr>
              <a:t> </a:t>
            </a:r>
            <a:r>
              <a:rPr lang="en-US" sz="3200" dirty="0" err="1">
                <a:ea typeface="+mn-ea"/>
                <a:cs typeface="+mn-cs"/>
              </a:rPr>
              <a:t>ligt</a:t>
            </a:r>
            <a:endParaRPr lang="en-US" sz="3200" dirty="0">
              <a:ea typeface="+mn-ea"/>
              <a:cs typeface="+mn-cs"/>
            </a:endParaRPr>
          </a:p>
          <a:p>
            <a:pPr lvl="1"/>
            <a:r>
              <a:rPr lang="en-US" sz="3200" dirty="0">
                <a:ea typeface="+mn-ea"/>
                <a:cs typeface="+mn-cs"/>
              </a:rPr>
              <a:t>We </a:t>
            </a:r>
            <a:r>
              <a:rPr lang="en-US" sz="3200" dirty="0" err="1">
                <a:ea typeface="+mn-ea"/>
                <a:cs typeface="+mn-cs"/>
              </a:rPr>
              <a:t>sterven</a:t>
            </a:r>
            <a:r>
              <a:rPr lang="en-US" sz="3200" dirty="0">
                <a:ea typeface="+mn-ea"/>
                <a:cs typeface="+mn-cs"/>
              </a:rPr>
              <a:t> in </a:t>
            </a:r>
            <a:r>
              <a:rPr lang="en-US" sz="3200" dirty="0" err="1">
                <a:ea typeface="+mn-ea"/>
                <a:cs typeface="+mn-cs"/>
              </a:rPr>
              <a:t>een</a:t>
            </a:r>
            <a:r>
              <a:rPr lang="en-US" sz="3200" dirty="0">
                <a:ea typeface="+mn-ea"/>
                <a:cs typeface="+mn-cs"/>
              </a:rPr>
              <a:t> </a:t>
            </a:r>
            <a:r>
              <a:rPr lang="en-US" sz="3200" dirty="0" err="1">
                <a:ea typeface="+mn-ea"/>
                <a:cs typeface="+mn-cs"/>
              </a:rPr>
              <a:t>vreemd</a:t>
            </a:r>
            <a:r>
              <a:rPr lang="en-US" sz="3200" dirty="0">
                <a:ea typeface="+mn-ea"/>
                <a:cs typeface="+mn-cs"/>
              </a:rPr>
              <a:t> bed in </a:t>
            </a:r>
            <a:r>
              <a:rPr lang="en-US" sz="3200" dirty="0" err="1">
                <a:ea typeface="+mn-ea"/>
                <a:cs typeface="+mn-cs"/>
              </a:rPr>
              <a:t>een</a:t>
            </a:r>
            <a:r>
              <a:rPr lang="en-US" sz="3200" dirty="0">
                <a:ea typeface="+mn-ea"/>
                <a:cs typeface="+mn-cs"/>
              </a:rPr>
              <a:t> </a:t>
            </a:r>
            <a:r>
              <a:rPr lang="en-US" sz="3200" dirty="0" err="1">
                <a:ea typeface="+mn-ea"/>
                <a:cs typeface="+mn-cs"/>
              </a:rPr>
              <a:t>hospitium</a:t>
            </a:r>
            <a:endParaRPr lang="nl-NL" sz="3200" dirty="0">
              <a:ea typeface="+mn-ea"/>
              <a:cs typeface="+mn-cs"/>
            </a:endParaRPr>
          </a:p>
          <a:p>
            <a:endParaRPr lang="en-US" dirty="0"/>
          </a:p>
          <a:p>
            <a:endParaRPr lang="nl-NL" dirty="0"/>
          </a:p>
        </p:txBody>
      </p:sp>
    </p:spTree>
    <p:extLst>
      <p:ext uri="{BB962C8B-B14F-4D97-AF65-F5344CB8AC3E}">
        <p14:creationId xmlns:p14="http://schemas.microsoft.com/office/powerpoint/2010/main" val="29537365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539552" y="332656"/>
            <a:ext cx="8229600" cy="5255915"/>
          </a:xfrm>
        </p:spPr>
        <p:txBody>
          <a:bodyPr/>
          <a:lstStyle/>
          <a:p>
            <a:pPr>
              <a:buFont typeface="Arial"/>
              <a:buChar char="•"/>
            </a:pPr>
            <a:r>
              <a:rPr lang="nl-NL" dirty="0"/>
              <a:t>In de middeleeuwen neemt het bed een prominente plaats in als meubelstuk om te pronken en als symbool van vruchtbaarheid. </a:t>
            </a:r>
          </a:p>
          <a:p>
            <a:pPr>
              <a:buFont typeface="Arial"/>
              <a:buChar char="•"/>
            </a:pPr>
            <a:r>
              <a:rPr lang="nl-NL" dirty="0"/>
              <a:t>Adelijken ontvingen bezoek naast hun bed, terwijl ze er in lagen.</a:t>
            </a:r>
          </a:p>
          <a:p>
            <a:pPr>
              <a:buFont typeface="Arial"/>
              <a:buChar char="•"/>
            </a:pPr>
            <a:r>
              <a:rPr lang="nl-NL" dirty="0"/>
              <a:t>Enkele eeuwen later wordt het bed weer naar de achtergrond gedrongen vanwege de associatie met seksualiteit. </a:t>
            </a:r>
          </a:p>
          <a:p>
            <a:endParaRPr lang="nl-NL" dirty="0"/>
          </a:p>
        </p:txBody>
      </p:sp>
    </p:spTree>
    <p:extLst>
      <p:ext uri="{BB962C8B-B14F-4D97-AF65-F5344CB8AC3E}">
        <p14:creationId xmlns:p14="http://schemas.microsoft.com/office/powerpoint/2010/main" val="6859199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57200" y="260648"/>
            <a:ext cx="8229600" cy="5255915"/>
          </a:xfrm>
        </p:spPr>
        <p:txBody>
          <a:bodyPr/>
          <a:lstStyle/>
          <a:p>
            <a:r>
              <a:rPr lang="nl-NL" dirty="0"/>
              <a:t>In de tweede helft van de twintigste eeuw draait het allemaal om transparantie bij het bed; meer glas en meer te zien. </a:t>
            </a:r>
          </a:p>
        </p:txBody>
      </p:sp>
      <p:pic>
        <p:nvPicPr>
          <p:cNvPr id="4" name="Afbeelding 3" descr="warme-moderne-slaapkamer-vittoria2.jpg">
            <a:extLst>
              <a:ext uri="{FF2B5EF4-FFF2-40B4-BE49-F238E27FC236}">
                <a16:creationId xmlns:a16="http://schemas.microsoft.com/office/drawing/2014/main" id="{67918B3B-F09F-C145-A2E3-B327317F8B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664" y="1844824"/>
            <a:ext cx="7357725" cy="4725144"/>
          </a:xfrm>
          <a:prstGeom prst="rect">
            <a:avLst/>
          </a:prstGeom>
        </p:spPr>
      </p:pic>
    </p:spTree>
    <p:extLst>
      <p:ext uri="{BB962C8B-B14F-4D97-AF65-F5344CB8AC3E}">
        <p14:creationId xmlns:p14="http://schemas.microsoft.com/office/powerpoint/2010/main" val="34584748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8E505996-2606-0849-B2BF-504F4032E1ED}"/>
              </a:ext>
            </a:extLst>
          </p:cNvPr>
          <p:cNvPicPr>
            <a:picLocks noChangeAspect="1"/>
          </p:cNvPicPr>
          <p:nvPr/>
        </p:nvPicPr>
        <p:blipFill>
          <a:blip r:embed="rId2"/>
          <a:stretch>
            <a:fillRect/>
          </a:stretch>
        </p:blipFill>
        <p:spPr>
          <a:xfrm>
            <a:off x="-1184076" y="0"/>
            <a:ext cx="10328076" cy="6885384"/>
          </a:xfrm>
          <a:prstGeom prst="rect">
            <a:avLst/>
          </a:prstGeom>
        </p:spPr>
      </p:pic>
      <p:sp>
        <p:nvSpPr>
          <p:cNvPr id="2" name="Rechthoek 1">
            <a:extLst>
              <a:ext uri="{FF2B5EF4-FFF2-40B4-BE49-F238E27FC236}">
                <a16:creationId xmlns:a16="http://schemas.microsoft.com/office/drawing/2014/main" id="{EE1FF504-8267-F74E-9327-DF4108FD492E}"/>
              </a:ext>
            </a:extLst>
          </p:cNvPr>
          <p:cNvSpPr/>
          <p:nvPr/>
        </p:nvSpPr>
        <p:spPr>
          <a:xfrm>
            <a:off x="4283968" y="116632"/>
            <a:ext cx="4178610" cy="584775"/>
          </a:xfrm>
          <a:prstGeom prst="rect">
            <a:avLst/>
          </a:prstGeom>
        </p:spPr>
        <p:txBody>
          <a:bodyPr wrap="square">
            <a:spAutoFit/>
          </a:bodyPr>
          <a:lstStyle/>
          <a:p>
            <a:r>
              <a:rPr lang="nl-NL" sz="3200" dirty="0">
                <a:latin typeface="+mn-lt"/>
              </a:rPr>
              <a:t>Ook in badkamers.</a:t>
            </a:r>
          </a:p>
        </p:txBody>
      </p:sp>
    </p:spTree>
    <p:extLst>
      <p:ext uri="{BB962C8B-B14F-4D97-AF65-F5344CB8AC3E}">
        <p14:creationId xmlns:p14="http://schemas.microsoft.com/office/powerpoint/2010/main" val="31655991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3"/>
          <a:stretch>
            <a:fillRect/>
          </a:stretch>
        </p:blipFill>
        <p:spPr>
          <a:xfrm>
            <a:off x="0" y="1"/>
            <a:ext cx="9809450" cy="6854354"/>
          </a:xfrm>
          <a:prstGeom prst="rect">
            <a:avLst/>
          </a:prstGeom>
        </p:spPr>
      </p:pic>
      <p:sp>
        <p:nvSpPr>
          <p:cNvPr id="2" name="Titel 1"/>
          <p:cNvSpPr>
            <a:spLocks noGrp="1"/>
          </p:cNvSpPr>
          <p:nvPr>
            <p:ph type="title"/>
          </p:nvPr>
        </p:nvSpPr>
        <p:spPr/>
        <p:txBody>
          <a:bodyPr/>
          <a:lstStyle/>
          <a:p>
            <a:pPr algn="l"/>
            <a:r>
              <a:rPr lang="nl-NL" dirty="0"/>
              <a:t>De oude Grieken</a:t>
            </a:r>
          </a:p>
        </p:txBody>
      </p:sp>
      <p:sp>
        <p:nvSpPr>
          <p:cNvPr id="3" name="Tijdelijke aanduiding voor inhoud 2"/>
          <p:cNvSpPr>
            <a:spLocks noGrp="1"/>
          </p:cNvSpPr>
          <p:nvPr>
            <p:ph idx="1"/>
          </p:nvPr>
        </p:nvSpPr>
        <p:spPr/>
        <p:txBody>
          <a:bodyPr/>
          <a:lstStyle/>
          <a:p>
            <a:endParaRPr lang="nl-NL"/>
          </a:p>
        </p:txBody>
      </p:sp>
    </p:spTree>
    <p:extLst>
      <p:ext uri="{BB962C8B-B14F-4D97-AF65-F5344CB8AC3E}">
        <p14:creationId xmlns:p14="http://schemas.microsoft.com/office/powerpoint/2010/main" val="24667933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Oude Grieken</a:t>
            </a:r>
          </a:p>
        </p:txBody>
      </p:sp>
      <p:sp>
        <p:nvSpPr>
          <p:cNvPr id="3" name="Tijdelijke aanduiding voor inhoud 2"/>
          <p:cNvSpPr>
            <a:spLocks noGrp="1"/>
          </p:cNvSpPr>
          <p:nvPr>
            <p:ph idx="1"/>
          </p:nvPr>
        </p:nvSpPr>
        <p:spPr>
          <a:xfrm>
            <a:off x="457200" y="1417638"/>
            <a:ext cx="8229600" cy="4098925"/>
          </a:xfrm>
        </p:spPr>
        <p:txBody>
          <a:bodyPr/>
          <a:lstStyle/>
          <a:p>
            <a:r>
              <a:rPr lang="nl-NL" dirty="0"/>
              <a:t>Masculiene maatschappij</a:t>
            </a:r>
          </a:p>
          <a:p>
            <a:r>
              <a:rPr lang="nl-NL" dirty="0"/>
              <a:t>Huwelijk vooral juridisch</a:t>
            </a:r>
          </a:p>
          <a:p>
            <a:r>
              <a:rPr lang="nl-NL" dirty="0"/>
              <a:t>Meisjes uitgehuwelijkt </a:t>
            </a:r>
          </a:p>
          <a:p>
            <a:r>
              <a:rPr lang="nl-NL" dirty="0"/>
              <a:t>Openbare baden</a:t>
            </a:r>
          </a:p>
          <a:p>
            <a:r>
              <a:rPr lang="nl-NL" dirty="0"/>
              <a:t>Ontstaan gezondheids- en lichaamscultuur</a:t>
            </a:r>
          </a:p>
          <a:p>
            <a:r>
              <a:rPr lang="nl-NL" dirty="0"/>
              <a:t>Prostitutie </a:t>
            </a:r>
          </a:p>
          <a:p>
            <a:r>
              <a:rPr lang="nl-NL" dirty="0"/>
              <a:t>Pederastie</a:t>
            </a:r>
          </a:p>
          <a:p>
            <a:endParaRPr lang="nl-NL" dirty="0"/>
          </a:p>
          <a:p>
            <a:endParaRPr lang="nl-NL" dirty="0"/>
          </a:p>
          <a:p>
            <a:endParaRPr lang="nl-NL" dirty="0"/>
          </a:p>
        </p:txBody>
      </p:sp>
    </p:spTree>
    <p:extLst>
      <p:ext uri="{BB962C8B-B14F-4D97-AF65-F5344CB8AC3E}">
        <p14:creationId xmlns:p14="http://schemas.microsoft.com/office/powerpoint/2010/main" val="22084806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2"/>
          <a:stretch>
            <a:fillRect/>
          </a:stretch>
        </p:blipFill>
        <p:spPr>
          <a:xfrm>
            <a:off x="-4758" y="0"/>
            <a:ext cx="9148758" cy="7226918"/>
          </a:xfrm>
          <a:prstGeom prst="rect">
            <a:avLst/>
          </a:prstGeom>
        </p:spPr>
      </p:pic>
      <p:sp>
        <p:nvSpPr>
          <p:cNvPr id="2" name="Titel 1"/>
          <p:cNvSpPr>
            <a:spLocks noGrp="1"/>
          </p:cNvSpPr>
          <p:nvPr>
            <p:ph type="title"/>
          </p:nvPr>
        </p:nvSpPr>
        <p:spPr/>
        <p:txBody>
          <a:bodyPr/>
          <a:lstStyle/>
          <a:p>
            <a:pPr algn="l"/>
            <a:r>
              <a:rPr lang="nl-NL" dirty="0"/>
              <a:t>De oude Romeinen</a:t>
            </a:r>
          </a:p>
        </p:txBody>
      </p:sp>
      <p:sp>
        <p:nvSpPr>
          <p:cNvPr id="3" name="Tijdelijke aanduiding voor inhoud 2"/>
          <p:cNvSpPr>
            <a:spLocks noGrp="1"/>
          </p:cNvSpPr>
          <p:nvPr>
            <p:ph idx="1"/>
          </p:nvPr>
        </p:nvSpPr>
        <p:spPr/>
        <p:txBody>
          <a:bodyPr/>
          <a:lstStyle/>
          <a:p>
            <a:endParaRPr lang="nl-NL"/>
          </a:p>
        </p:txBody>
      </p:sp>
    </p:spTree>
    <p:extLst>
      <p:ext uri="{BB962C8B-B14F-4D97-AF65-F5344CB8AC3E}">
        <p14:creationId xmlns:p14="http://schemas.microsoft.com/office/powerpoint/2010/main" val="12924123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0"/>
            <a:ext cx="8229600" cy="1143000"/>
          </a:xfrm>
        </p:spPr>
        <p:txBody>
          <a:bodyPr/>
          <a:lstStyle/>
          <a:p>
            <a:r>
              <a:rPr lang="nl-NL" dirty="0"/>
              <a:t>Huwelijk</a:t>
            </a:r>
          </a:p>
        </p:txBody>
      </p:sp>
      <p:sp>
        <p:nvSpPr>
          <p:cNvPr id="3" name="Tijdelijke aanduiding voor inhoud 2"/>
          <p:cNvSpPr>
            <a:spLocks noGrp="1"/>
          </p:cNvSpPr>
          <p:nvPr>
            <p:ph idx="1"/>
          </p:nvPr>
        </p:nvSpPr>
        <p:spPr>
          <a:xfrm>
            <a:off x="467544" y="908720"/>
            <a:ext cx="8229600" cy="3916363"/>
          </a:xfrm>
        </p:spPr>
        <p:txBody>
          <a:bodyPr/>
          <a:lstStyle/>
          <a:p>
            <a:r>
              <a:rPr lang="nl-NL" dirty="0"/>
              <a:t>Gezag over meisje</a:t>
            </a:r>
          </a:p>
          <a:p>
            <a:r>
              <a:rPr lang="nl-NL" dirty="0"/>
              <a:t>Naast huwelijk vrije, buitenechtelijke seksuele relaties</a:t>
            </a:r>
          </a:p>
          <a:p>
            <a:r>
              <a:rPr lang="nl-NL" dirty="0"/>
              <a:t>Vrouwen in Rome met buitenechtelijke sekscontacten waren slavinnen, vrijgelatenen, of vrij levende vrouwen uit hogere standen. </a:t>
            </a:r>
          </a:p>
          <a:p>
            <a:endParaRPr lang="nl-NL" dirty="0"/>
          </a:p>
          <a:p>
            <a:endParaRPr lang="nl-NL" dirty="0"/>
          </a:p>
        </p:txBody>
      </p:sp>
    </p:spTree>
    <p:extLst>
      <p:ext uri="{BB962C8B-B14F-4D97-AF65-F5344CB8AC3E}">
        <p14:creationId xmlns:p14="http://schemas.microsoft.com/office/powerpoint/2010/main" val="7695999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Concubinaat</a:t>
            </a:r>
          </a:p>
        </p:txBody>
      </p:sp>
      <p:sp>
        <p:nvSpPr>
          <p:cNvPr id="3" name="Tijdelijke aanduiding voor inhoud 2"/>
          <p:cNvSpPr>
            <a:spLocks noGrp="1"/>
          </p:cNvSpPr>
          <p:nvPr>
            <p:ph idx="1"/>
          </p:nvPr>
        </p:nvSpPr>
        <p:spPr/>
        <p:txBody>
          <a:bodyPr/>
          <a:lstStyle/>
          <a:p>
            <a:r>
              <a:rPr lang="nl-NL" dirty="0"/>
              <a:t>Naast het huwelijk het zogenoemde concubinaat (samenwonen). </a:t>
            </a:r>
          </a:p>
          <a:p>
            <a:r>
              <a:rPr lang="nl-NL" dirty="0"/>
              <a:t>Anders dan bij de Grieken slechts toegestaan aan niet-gehuwde mannen. </a:t>
            </a:r>
          </a:p>
          <a:p>
            <a:endParaRPr lang="nl-NL" dirty="0"/>
          </a:p>
        </p:txBody>
      </p:sp>
    </p:spTree>
    <p:extLst>
      <p:ext uri="{BB962C8B-B14F-4D97-AF65-F5344CB8AC3E}">
        <p14:creationId xmlns:p14="http://schemas.microsoft.com/office/powerpoint/2010/main" val="30103188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Homoseksualiteit en pederastie</a:t>
            </a:r>
          </a:p>
        </p:txBody>
      </p:sp>
      <p:sp>
        <p:nvSpPr>
          <p:cNvPr id="3" name="Tijdelijke aanduiding voor inhoud 2"/>
          <p:cNvSpPr>
            <a:spLocks noGrp="1"/>
          </p:cNvSpPr>
          <p:nvPr>
            <p:ph idx="1"/>
          </p:nvPr>
        </p:nvSpPr>
        <p:spPr/>
        <p:txBody>
          <a:bodyPr/>
          <a:lstStyle/>
          <a:p>
            <a:r>
              <a:rPr lang="nl-NL" dirty="0"/>
              <a:t>Sommige voorname Romeinen hadden een zogenoemde ‘lustknaap’ in dienst. </a:t>
            </a:r>
          </a:p>
          <a:p>
            <a:r>
              <a:rPr lang="nl-NL" dirty="0"/>
              <a:t>Onderging soms de seksuele voorkeuren van zijn meester.</a:t>
            </a:r>
          </a:p>
          <a:p>
            <a:endParaRPr lang="nl-NL" dirty="0"/>
          </a:p>
        </p:txBody>
      </p:sp>
    </p:spTree>
    <p:extLst>
      <p:ext uri="{BB962C8B-B14F-4D97-AF65-F5344CB8AC3E}">
        <p14:creationId xmlns:p14="http://schemas.microsoft.com/office/powerpoint/2010/main" val="34943869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Revolutie: opkomst Christendom</a:t>
            </a:r>
          </a:p>
        </p:txBody>
      </p:sp>
      <p:pic>
        <p:nvPicPr>
          <p:cNvPr id="4" name="Tijdelijke aanduiding voor inhoud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7624" y="1417638"/>
            <a:ext cx="4464497" cy="4449665"/>
          </a:xfrm>
        </p:spPr>
      </p:pic>
    </p:spTree>
    <p:extLst>
      <p:ext uri="{BB962C8B-B14F-4D97-AF65-F5344CB8AC3E}">
        <p14:creationId xmlns:p14="http://schemas.microsoft.com/office/powerpoint/2010/main" val="5898443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74638"/>
            <a:ext cx="6732240" cy="1143000"/>
          </a:xfrm>
        </p:spPr>
        <p:txBody>
          <a:bodyPr/>
          <a:lstStyle/>
          <a:p>
            <a:r>
              <a:rPr lang="nl-NL" dirty="0"/>
              <a:t>De vroegchristelijke kerk</a:t>
            </a:r>
          </a:p>
        </p:txBody>
      </p:sp>
      <p:sp>
        <p:nvSpPr>
          <p:cNvPr id="5" name="Rechthoek 4"/>
          <p:cNvSpPr/>
          <p:nvPr/>
        </p:nvSpPr>
        <p:spPr>
          <a:xfrm>
            <a:off x="0" y="-20445"/>
            <a:ext cx="6681638" cy="687844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
        <p:nvSpPr>
          <p:cNvPr id="3" name="Tijdelijke aanduiding voor inhoud 2"/>
          <p:cNvSpPr>
            <a:spLocks noGrp="1"/>
          </p:cNvSpPr>
          <p:nvPr>
            <p:ph idx="1"/>
          </p:nvPr>
        </p:nvSpPr>
        <p:spPr>
          <a:xfrm>
            <a:off x="0" y="0"/>
            <a:ext cx="6732240" cy="5301209"/>
          </a:xfrm>
        </p:spPr>
        <p:txBody>
          <a:bodyPr/>
          <a:lstStyle/>
          <a:p>
            <a:pPr marL="0" indent="0">
              <a:buNone/>
            </a:pPr>
            <a:r>
              <a:rPr lang="nl-NL" dirty="0"/>
              <a:t>Paulus kwam met de boodschap:</a:t>
            </a:r>
          </a:p>
          <a:p>
            <a:pPr marL="0" indent="0">
              <a:buNone/>
            </a:pPr>
            <a:endParaRPr lang="nl-NL" dirty="0"/>
          </a:p>
          <a:p>
            <a:pPr marL="0" indent="0">
              <a:buNone/>
            </a:pPr>
            <a:r>
              <a:rPr lang="en-US" dirty="0"/>
              <a:t>U </a:t>
            </a:r>
            <a:r>
              <a:rPr lang="en-US" dirty="0" err="1"/>
              <a:t>allen</a:t>
            </a:r>
            <a:r>
              <a:rPr lang="en-US" dirty="0"/>
              <a:t> die door de </a:t>
            </a:r>
            <a:r>
              <a:rPr lang="en-US" dirty="0" err="1"/>
              <a:t>doop</a:t>
            </a:r>
            <a:r>
              <a:rPr lang="en-US" dirty="0"/>
              <a:t> </a:t>
            </a:r>
            <a:r>
              <a:rPr lang="en-US" dirty="0" err="1"/>
              <a:t>één</a:t>
            </a:r>
            <a:r>
              <a:rPr lang="en-US" dirty="0"/>
              <a:t> met </a:t>
            </a:r>
            <a:r>
              <a:rPr lang="en-US" dirty="0" err="1"/>
              <a:t>Christus</a:t>
            </a:r>
            <a:r>
              <a:rPr lang="en-US" dirty="0"/>
              <a:t> bent </a:t>
            </a:r>
            <a:r>
              <a:rPr lang="en-US" dirty="0" err="1"/>
              <a:t>geworden</a:t>
            </a:r>
            <a:r>
              <a:rPr lang="en-US" dirty="0"/>
              <a:t>, </a:t>
            </a:r>
            <a:r>
              <a:rPr lang="en-US" dirty="0" err="1"/>
              <a:t>hebt</a:t>
            </a:r>
            <a:r>
              <a:rPr lang="en-US" dirty="0"/>
              <a:t> u met </a:t>
            </a:r>
            <a:r>
              <a:rPr lang="en-US" dirty="0" err="1"/>
              <a:t>Christus</a:t>
            </a:r>
            <a:r>
              <a:rPr lang="en-US" dirty="0"/>
              <a:t> </a:t>
            </a:r>
            <a:r>
              <a:rPr lang="en-US" dirty="0" err="1"/>
              <a:t>omkleed</a:t>
            </a:r>
            <a:r>
              <a:rPr lang="en-US" dirty="0"/>
              <a:t>. </a:t>
            </a:r>
            <a:r>
              <a:rPr lang="en-US" dirty="0" err="1"/>
              <a:t>Er</a:t>
            </a:r>
            <a:r>
              <a:rPr lang="en-US" dirty="0"/>
              <a:t> </a:t>
            </a:r>
            <a:r>
              <a:rPr lang="en-US" dirty="0" err="1"/>
              <a:t>zijn</a:t>
            </a:r>
            <a:r>
              <a:rPr lang="en-US" dirty="0"/>
              <a:t> </a:t>
            </a:r>
            <a:r>
              <a:rPr lang="en-US" dirty="0" err="1"/>
              <a:t>geen</a:t>
            </a:r>
            <a:r>
              <a:rPr lang="en-US" dirty="0"/>
              <a:t> </a:t>
            </a:r>
            <a:r>
              <a:rPr lang="en-US" dirty="0" err="1"/>
              <a:t>Joden</a:t>
            </a:r>
            <a:r>
              <a:rPr lang="en-US" dirty="0"/>
              <a:t> of </a:t>
            </a:r>
            <a:r>
              <a:rPr lang="en-US" dirty="0" err="1"/>
              <a:t>Grieken</a:t>
            </a:r>
            <a:r>
              <a:rPr lang="en-US" dirty="0"/>
              <a:t> </a:t>
            </a:r>
            <a:r>
              <a:rPr lang="en-US" dirty="0" err="1"/>
              <a:t>meer</a:t>
            </a:r>
            <a:r>
              <a:rPr lang="en-US" dirty="0"/>
              <a:t>, </a:t>
            </a:r>
            <a:r>
              <a:rPr lang="en-US" dirty="0" err="1"/>
              <a:t>slaven</a:t>
            </a:r>
            <a:r>
              <a:rPr lang="en-US" dirty="0"/>
              <a:t> of </a:t>
            </a:r>
            <a:r>
              <a:rPr lang="en-US" dirty="0" err="1"/>
              <a:t>vrijen</a:t>
            </a:r>
            <a:r>
              <a:rPr lang="en-US" dirty="0"/>
              <a:t>, </a:t>
            </a:r>
            <a:r>
              <a:rPr lang="en-US" dirty="0" err="1"/>
              <a:t>mannen</a:t>
            </a:r>
            <a:r>
              <a:rPr lang="en-US" dirty="0"/>
              <a:t> of </a:t>
            </a:r>
            <a:r>
              <a:rPr lang="en-US" dirty="0" err="1"/>
              <a:t>vrouwen</a:t>
            </a:r>
            <a:r>
              <a:rPr lang="en-US" dirty="0"/>
              <a:t> – u bent </a:t>
            </a:r>
            <a:r>
              <a:rPr lang="en-US" dirty="0" err="1"/>
              <a:t>allen</a:t>
            </a:r>
            <a:r>
              <a:rPr lang="en-US" dirty="0"/>
              <a:t> </a:t>
            </a:r>
            <a:r>
              <a:rPr lang="en-US" dirty="0" err="1"/>
              <a:t>één</a:t>
            </a:r>
            <a:r>
              <a:rPr lang="en-US" dirty="0"/>
              <a:t> in </a:t>
            </a:r>
            <a:r>
              <a:rPr lang="en-US" dirty="0" err="1"/>
              <a:t>Christus</a:t>
            </a:r>
            <a:r>
              <a:rPr lang="en-US" dirty="0"/>
              <a:t> </a:t>
            </a:r>
            <a:r>
              <a:rPr lang="en-US" dirty="0" err="1"/>
              <a:t>Jezus</a:t>
            </a:r>
            <a:r>
              <a:rPr lang="en-US" dirty="0"/>
              <a:t>. </a:t>
            </a:r>
          </a:p>
          <a:p>
            <a:pPr marL="0" indent="0">
              <a:buNone/>
            </a:pPr>
            <a:endParaRPr lang="en-US" dirty="0"/>
          </a:p>
          <a:p>
            <a:pPr marL="0" indent="0">
              <a:buNone/>
            </a:pPr>
            <a:r>
              <a:rPr lang="en-US" dirty="0"/>
              <a:t>(Gal. 3:27-28). </a:t>
            </a:r>
            <a:endParaRPr lang="en-GB" dirty="0"/>
          </a:p>
          <a:p>
            <a:endParaRPr lang="nl-NL" dirty="0"/>
          </a:p>
        </p:txBody>
      </p:sp>
      <p:pic>
        <p:nvPicPr>
          <p:cNvPr id="4" name="Afbeelding 3"/>
          <p:cNvPicPr>
            <a:picLocks noChangeAspect="1"/>
          </p:cNvPicPr>
          <p:nvPr/>
        </p:nvPicPr>
        <p:blipFill>
          <a:blip r:embed="rId2"/>
          <a:stretch>
            <a:fillRect/>
          </a:stretch>
        </p:blipFill>
        <p:spPr>
          <a:xfrm>
            <a:off x="6681638" y="-20445"/>
            <a:ext cx="2462478" cy="6858000"/>
          </a:xfrm>
          <a:prstGeom prst="rect">
            <a:avLst/>
          </a:prstGeom>
        </p:spPr>
      </p:pic>
    </p:spTree>
    <p:extLst>
      <p:ext uri="{BB962C8B-B14F-4D97-AF65-F5344CB8AC3E}">
        <p14:creationId xmlns:p14="http://schemas.microsoft.com/office/powerpoint/2010/main" val="33062813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67544" y="260648"/>
            <a:ext cx="8229600" cy="6571551"/>
          </a:xfrm>
        </p:spPr>
        <p:txBody>
          <a:bodyPr/>
          <a:lstStyle/>
          <a:p>
            <a:r>
              <a:rPr lang="nl-NL" dirty="0"/>
              <a:t>Dus iedereen is voor God gelijk. </a:t>
            </a:r>
          </a:p>
          <a:p>
            <a:r>
              <a:rPr lang="nl-NL" dirty="0"/>
              <a:t>In de gemeente behoren geen rangen en standen te gelden. </a:t>
            </a:r>
          </a:p>
          <a:p>
            <a:r>
              <a:rPr lang="nl-NL" dirty="0"/>
              <a:t>In de gemeente is iedereen broeder of zuster van elkaar. </a:t>
            </a:r>
          </a:p>
          <a:p>
            <a:r>
              <a:rPr lang="nl-NL" dirty="0"/>
              <a:t>Heel opmerkelijke en nieuwe gedachte in de klassieke wereld.</a:t>
            </a:r>
          </a:p>
          <a:p>
            <a:endParaRPr lang="nl-NL" dirty="0"/>
          </a:p>
        </p:txBody>
      </p:sp>
    </p:spTree>
    <p:extLst>
      <p:ext uri="{BB962C8B-B14F-4D97-AF65-F5344CB8AC3E}">
        <p14:creationId xmlns:p14="http://schemas.microsoft.com/office/powerpoint/2010/main" val="8194456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Seksuele moraal</a:t>
            </a:r>
          </a:p>
        </p:txBody>
      </p:sp>
      <p:sp>
        <p:nvSpPr>
          <p:cNvPr id="3" name="Tijdelijke aanduiding voor inhoud 2"/>
          <p:cNvSpPr>
            <a:spLocks noGrp="1"/>
          </p:cNvSpPr>
          <p:nvPr>
            <p:ph idx="1"/>
          </p:nvPr>
        </p:nvSpPr>
        <p:spPr>
          <a:xfrm>
            <a:off x="457200" y="1417638"/>
            <a:ext cx="8229600" cy="6408712"/>
          </a:xfrm>
        </p:spPr>
        <p:txBody>
          <a:bodyPr/>
          <a:lstStyle/>
          <a:p>
            <a:pPr lvl="1"/>
            <a:r>
              <a:rPr lang="nl-NL" sz="3200" dirty="0"/>
              <a:t>strikte zedelijke moraal.</a:t>
            </a:r>
          </a:p>
          <a:p>
            <a:pPr lvl="1"/>
            <a:r>
              <a:rPr lang="nl-NL" sz="3200" dirty="0"/>
              <a:t>Seksualiteit op basis van vrijwilligheid en beperkt blijven tot de relatie tussen man en vrouw binnen het huwelijk. </a:t>
            </a:r>
          </a:p>
          <a:p>
            <a:pPr lvl="1"/>
            <a:r>
              <a:rPr lang="nl-NL" sz="3200" dirty="0"/>
              <a:t>Andere vormen van seksualiteit en seksueel geweld worden afgewezen. </a:t>
            </a:r>
          </a:p>
          <a:p>
            <a:pPr lvl="1"/>
            <a:r>
              <a:rPr lang="nl-NL" sz="3200" dirty="0"/>
              <a:t>Gebaseerd op de Tien geboden</a:t>
            </a:r>
          </a:p>
          <a:p>
            <a:pPr lvl="1"/>
            <a:endParaRPr lang="nl-NL" sz="3200" dirty="0"/>
          </a:p>
        </p:txBody>
      </p:sp>
      <p:pic>
        <p:nvPicPr>
          <p:cNvPr id="4" name="Afbeelding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itel 1"/>
          <p:cNvSpPr txBox="1">
            <a:spLocks/>
          </p:cNvSpPr>
          <p:nvPr/>
        </p:nvSpPr>
        <p:spPr bwMode="auto">
          <a:xfrm>
            <a:off x="609600" y="4270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NHRounded" pitchFamily="2" charset="0"/>
              </a:defRPr>
            </a:lvl2pPr>
            <a:lvl3pPr algn="ctr" rtl="0" eaLnBrk="0" fontAlgn="base" hangingPunct="0">
              <a:spcBef>
                <a:spcPct val="0"/>
              </a:spcBef>
              <a:spcAft>
                <a:spcPct val="0"/>
              </a:spcAft>
              <a:defRPr sz="4400">
                <a:solidFill>
                  <a:schemeClr val="tx2"/>
                </a:solidFill>
                <a:latin typeface="NHRounded" pitchFamily="2" charset="0"/>
              </a:defRPr>
            </a:lvl3pPr>
            <a:lvl4pPr algn="ctr" rtl="0" eaLnBrk="0" fontAlgn="base" hangingPunct="0">
              <a:spcBef>
                <a:spcPct val="0"/>
              </a:spcBef>
              <a:spcAft>
                <a:spcPct val="0"/>
              </a:spcAft>
              <a:defRPr sz="4400">
                <a:solidFill>
                  <a:schemeClr val="tx2"/>
                </a:solidFill>
                <a:latin typeface="NHRounded" pitchFamily="2" charset="0"/>
              </a:defRPr>
            </a:lvl4pPr>
            <a:lvl5pPr algn="ctr" rtl="0" eaLnBrk="0" fontAlgn="base" hangingPunct="0">
              <a:spcBef>
                <a:spcPct val="0"/>
              </a:spcBef>
              <a:spcAft>
                <a:spcPct val="0"/>
              </a:spcAft>
              <a:defRPr sz="4400">
                <a:solidFill>
                  <a:schemeClr val="tx2"/>
                </a:solidFill>
                <a:latin typeface="NHRounded" pitchFamily="2" charset="0"/>
              </a:defRPr>
            </a:lvl5pPr>
            <a:lvl6pPr marL="457200" algn="ctr" rtl="0" fontAlgn="base">
              <a:spcBef>
                <a:spcPct val="0"/>
              </a:spcBef>
              <a:spcAft>
                <a:spcPct val="0"/>
              </a:spcAft>
              <a:defRPr sz="4400">
                <a:solidFill>
                  <a:schemeClr val="tx2"/>
                </a:solidFill>
                <a:latin typeface="NHRounded" pitchFamily="2" charset="0"/>
              </a:defRPr>
            </a:lvl6pPr>
            <a:lvl7pPr marL="914400" algn="ctr" rtl="0" fontAlgn="base">
              <a:spcBef>
                <a:spcPct val="0"/>
              </a:spcBef>
              <a:spcAft>
                <a:spcPct val="0"/>
              </a:spcAft>
              <a:defRPr sz="4400">
                <a:solidFill>
                  <a:schemeClr val="tx2"/>
                </a:solidFill>
                <a:latin typeface="NHRounded" pitchFamily="2" charset="0"/>
              </a:defRPr>
            </a:lvl7pPr>
            <a:lvl8pPr marL="1371600" algn="ctr" rtl="0" fontAlgn="base">
              <a:spcBef>
                <a:spcPct val="0"/>
              </a:spcBef>
              <a:spcAft>
                <a:spcPct val="0"/>
              </a:spcAft>
              <a:defRPr sz="4400">
                <a:solidFill>
                  <a:schemeClr val="tx2"/>
                </a:solidFill>
                <a:latin typeface="NHRounded" pitchFamily="2" charset="0"/>
              </a:defRPr>
            </a:lvl8pPr>
            <a:lvl9pPr marL="1828800" algn="ctr" rtl="0" fontAlgn="base">
              <a:spcBef>
                <a:spcPct val="0"/>
              </a:spcBef>
              <a:spcAft>
                <a:spcPct val="0"/>
              </a:spcAft>
              <a:defRPr sz="4400">
                <a:solidFill>
                  <a:schemeClr val="tx2"/>
                </a:solidFill>
                <a:latin typeface="NHRounded" pitchFamily="2" charset="0"/>
              </a:defRPr>
            </a:lvl9pPr>
          </a:lstStyle>
          <a:p>
            <a:r>
              <a:rPr lang="nl-NL" kern="0" dirty="0">
                <a:solidFill>
                  <a:schemeClr val="bg1"/>
                </a:solidFill>
              </a:rPr>
              <a:t>Vroege middeleeuwen (4-10 eeuw)</a:t>
            </a:r>
          </a:p>
        </p:txBody>
      </p:sp>
    </p:spTree>
    <p:extLst>
      <p:ext uri="{BB962C8B-B14F-4D97-AF65-F5344CB8AC3E}">
        <p14:creationId xmlns:p14="http://schemas.microsoft.com/office/powerpoint/2010/main" val="2260888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dirty="0"/>
          </a:p>
        </p:txBody>
      </p:sp>
      <p:sp>
        <p:nvSpPr>
          <p:cNvPr id="3" name="Tijdelijke aanduiding voor inhoud 2"/>
          <p:cNvSpPr>
            <a:spLocks noGrp="1"/>
          </p:cNvSpPr>
          <p:nvPr>
            <p:ph idx="1"/>
          </p:nvPr>
        </p:nvSpPr>
        <p:spPr/>
        <p:txBody>
          <a:bodyPr/>
          <a:lstStyle/>
          <a:p>
            <a:r>
              <a:rPr lang="nl-NL" dirty="0"/>
              <a:t>Radicalisering van christelijke boodschap. </a:t>
            </a:r>
          </a:p>
          <a:p>
            <a:r>
              <a:rPr lang="nl-NL" dirty="0"/>
              <a:t>Tendens om iedere seksualiteit te wantrouwen. </a:t>
            </a:r>
          </a:p>
          <a:p>
            <a:r>
              <a:rPr lang="nl-NL" dirty="0"/>
              <a:t>Speelde een rol bij celibaat van priesters (1123 Eerste </a:t>
            </a:r>
            <a:r>
              <a:rPr lang="nl-NL" dirty="0" err="1"/>
              <a:t>Lateraanse</a:t>
            </a:r>
            <a:r>
              <a:rPr lang="nl-NL" dirty="0"/>
              <a:t> concilie)</a:t>
            </a:r>
          </a:p>
          <a:p>
            <a:r>
              <a:rPr lang="nl-NL" dirty="0"/>
              <a:t>Wassen, nagel-, haar- en gebitsverzorging werd bij adel belangrijk. </a:t>
            </a:r>
          </a:p>
        </p:txBody>
      </p:sp>
    </p:spTree>
    <p:extLst>
      <p:ext uri="{BB962C8B-B14F-4D97-AF65-F5344CB8AC3E}">
        <p14:creationId xmlns:p14="http://schemas.microsoft.com/office/powerpoint/2010/main" val="4546435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5" name="Rechthoek 4"/>
          <p:cNvSpPr/>
          <p:nvPr/>
        </p:nvSpPr>
        <p:spPr>
          <a:xfrm>
            <a:off x="0" y="0"/>
            <a:ext cx="9144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nl-NL"/>
          </a:p>
        </p:txBody>
      </p:sp>
      <p:pic>
        <p:nvPicPr>
          <p:cNvPr id="4" name="Tijdelijke aanduiding voor inhoud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9596" y="1548990"/>
            <a:ext cx="7826853" cy="5165724"/>
          </a:xfrm>
        </p:spPr>
      </p:pic>
      <p:sp>
        <p:nvSpPr>
          <p:cNvPr id="7" name="Titel 1"/>
          <p:cNvSpPr txBox="1">
            <a:spLocks/>
          </p:cNvSpPr>
          <p:nvPr/>
        </p:nvSpPr>
        <p:spPr bwMode="auto">
          <a:xfrm>
            <a:off x="488223" y="280057"/>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NHRounded" pitchFamily="2" charset="0"/>
              </a:defRPr>
            </a:lvl2pPr>
            <a:lvl3pPr algn="ctr" rtl="0" eaLnBrk="0" fontAlgn="base" hangingPunct="0">
              <a:spcBef>
                <a:spcPct val="0"/>
              </a:spcBef>
              <a:spcAft>
                <a:spcPct val="0"/>
              </a:spcAft>
              <a:defRPr sz="4400">
                <a:solidFill>
                  <a:schemeClr val="tx2"/>
                </a:solidFill>
                <a:latin typeface="NHRounded" pitchFamily="2" charset="0"/>
              </a:defRPr>
            </a:lvl3pPr>
            <a:lvl4pPr algn="ctr" rtl="0" eaLnBrk="0" fontAlgn="base" hangingPunct="0">
              <a:spcBef>
                <a:spcPct val="0"/>
              </a:spcBef>
              <a:spcAft>
                <a:spcPct val="0"/>
              </a:spcAft>
              <a:defRPr sz="4400">
                <a:solidFill>
                  <a:schemeClr val="tx2"/>
                </a:solidFill>
                <a:latin typeface="NHRounded" pitchFamily="2" charset="0"/>
              </a:defRPr>
            </a:lvl4pPr>
            <a:lvl5pPr algn="ctr" rtl="0" eaLnBrk="0" fontAlgn="base" hangingPunct="0">
              <a:spcBef>
                <a:spcPct val="0"/>
              </a:spcBef>
              <a:spcAft>
                <a:spcPct val="0"/>
              </a:spcAft>
              <a:defRPr sz="4400">
                <a:solidFill>
                  <a:schemeClr val="tx2"/>
                </a:solidFill>
                <a:latin typeface="NHRounded" pitchFamily="2" charset="0"/>
              </a:defRPr>
            </a:lvl5pPr>
            <a:lvl6pPr marL="457200" algn="ctr" rtl="0" fontAlgn="base">
              <a:spcBef>
                <a:spcPct val="0"/>
              </a:spcBef>
              <a:spcAft>
                <a:spcPct val="0"/>
              </a:spcAft>
              <a:defRPr sz="4400">
                <a:solidFill>
                  <a:schemeClr val="tx2"/>
                </a:solidFill>
                <a:latin typeface="NHRounded" pitchFamily="2" charset="0"/>
              </a:defRPr>
            </a:lvl6pPr>
            <a:lvl7pPr marL="914400" algn="ctr" rtl="0" fontAlgn="base">
              <a:spcBef>
                <a:spcPct val="0"/>
              </a:spcBef>
              <a:spcAft>
                <a:spcPct val="0"/>
              </a:spcAft>
              <a:defRPr sz="4400">
                <a:solidFill>
                  <a:schemeClr val="tx2"/>
                </a:solidFill>
                <a:latin typeface="NHRounded" pitchFamily="2" charset="0"/>
              </a:defRPr>
            </a:lvl7pPr>
            <a:lvl8pPr marL="1371600" algn="ctr" rtl="0" fontAlgn="base">
              <a:spcBef>
                <a:spcPct val="0"/>
              </a:spcBef>
              <a:spcAft>
                <a:spcPct val="0"/>
              </a:spcAft>
              <a:defRPr sz="4400">
                <a:solidFill>
                  <a:schemeClr val="tx2"/>
                </a:solidFill>
                <a:latin typeface="NHRounded" pitchFamily="2" charset="0"/>
              </a:defRPr>
            </a:lvl8pPr>
            <a:lvl9pPr marL="1828800" algn="ctr" rtl="0" fontAlgn="base">
              <a:spcBef>
                <a:spcPct val="0"/>
              </a:spcBef>
              <a:spcAft>
                <a:spcPct val="0"/>
              </a:spcAft>
              <a:defRPr sz="4400">
                <a:solidFill>
                  <a:schemeClr val="tx2"/>
                </a:solidFill>
                <a:latin typeface="NHRounded" pitchFamily="2" charset="0"/>
              </a:defRPr>
            </a:lvl9pPr>
          </a:lstStyle>
          <a:p>
            <a:r>
              <a:rPr lang="nl-NL" kern="0" dirty="0">
                <a:solidFill>
                  <a:schemeClr val="bg1"/>
                </a:solidFill>
              </a:rPr>
              <a:t>Hoge en late middeleeuwen (10-17 eeuw)</a:t>
            </a:r>
          </a:p>
        </p:txBody>
      </p:sp>
    </p:spTree>
    <p:extLst>
      <p:ext uri="{BB962C8B-B14F-4D97-AF65-F5344CB8AC3E}">
        <p14:creationId xmlns:p14="http://schemas.microsoft.com/office/powerpoint/2010/main" val="17174420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lstStyle/>
          <a:p>
            <a:r>
              <a:rPr lang="nl-NL" dirty="0"/>
              <a:t>Amper restricties op seksueel gebied. </a:t>
            </a:r>
          </a:p>
          <a:p>
            <a:r>
              <a:rPr lang="nl-NL" dirty="0"/>
              <a:t>Veel openbaarheid</a:t>
            </a:r>
          </a:p>
          <a:p>
            <a:r>
              <a:rPr lang="nl-NL" dirty="0"/>
              <a:t>Seksualiteit hoorde er aanvankelijk gewoon bij in het dagelijks leven. Was vrij openbaar. </a:t>
            </a:r>
          </a:p>
          <a:p>
            <a:r>
              <a:rPr lang="nl-NL" dirty="0"/>
              <a:t>Kinderen werden amper gezien. Was geen aandacht voor. </a:t>
            </a:r>
          </a:p>
          <a:p>
            <a:endParaRPr lang="nl-NL" dirty="0"/>
          </a:p>
        </p:txBody>
      </p:sp>
    </p:spTree>
    <p:extLst>
      <p:ext uri="{BB962C8B-B14F-4D97-AF65-F5344CB8AC3E}">
        <p14:creationId xmlns:p14="http://schemas.microsoft.com/office/powerpoint/2010/main" val="18869016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p:txBody>
          <a:bodyPr/>
          <a:lstStyle/>
          <a:p>
            <a:endParaRPr lang="nl-NL"/>
          </a:p>
        </p:txBody>
      </p:sp>
      <p:sp>
        <p:nvSpPr>
          <p:cNvPr id="5" name="Rechthoek 4"/>
          <p:cNvSpPr/>
          <p:nvPr/>
        </p:nvSpPr>
        <p:spPr>
          <a:xfrm>
            <a:off x="0" y="0"/>
            <a:ext cx="9144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nl-NL"/>
              <a:t>18</a:t>
            </a:r>
          </a:p>
        </p:txBody>
      </p:sp>
      <p:pic>
        <p:nvPicPr>
          <p:cNvPr id="4" name="Afbeelding 3"/>
          <p:cNvPicPr>
            <a:picLocks noChangeAspect="1"/>
          </p:cNvPicPr>
          <p:nvPr/>
        </p:nvPicPr>
        <p:blipFill>
          <a:blip r:embed="rId3"/>
          <a:stretch>
            <a:fillRect/>
          </a:stretch>
        </p:blipFill>
        <p:spPr>
          <a:xfrm>
            <a:off x="3779912" y="-1187"/>
            <a:ext cx="4512623" cy="6859187"/>
          </a:xfrm>
          <a:prstGeom prst="rect">
            <a:avLst/>
          </a:prstGeom>
        </p:spPr>
      </p:pic>
      <p:sp>
        <p:nvSpPr>
          <p:cNvPr id="6" name="Tekstvak 5"/>
          <p:cNvSpPr txBox="1"/>
          <p:nvPr/>
        </p:nvSpPr>
        <p:spPr>
          <a:xfrm>
            <a:off x="238943" y="922835"/>
            <a:ext cx="3396953" cy="769441"/>
          </a:xfrm>
          <a:prstGeom prst="rect">
            <a:avLst/>
          </a:prstGeom>
          <a:solidFill>
            <a:schemeClr val="tx1"/>
          </a:solidFill>
        </p:spPr>
        <p:txBody>
          <a:bodyPr wrap="square" rtlCol="0">
            <a:spAutoFit/>
          </a:bodyPr>
          <a:lstStyle/>
          <a:p>
            <a:r>
              <a:rPr lang="nl-NL" sz="4400" dirty="0">
                <a:solidFill>
                  <a:schemeClr val="bg1"/>
                </a:solidFill>
                <a:latin typeface="+mj-lt"/>
              </a:rPr>
              <a:t>18-19 eeuw</a:t>
            </a:r>
          </a:p>
        </p:txBody>
      </p:sp>
    </p:spTree>
    <p:extLst>
      <p:ext uri="{BB962C8B-B14F-4D97-AF65-F5344CB8AC3E}">
        <p14:creationId xmlns:p14="http://schemas.microsoft.com/office/powerpoint/2010/main" val="7838565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Toenemende </a:t>
            </a:r>
            <a:r>
              <a:rPr lang="nl-NL" dirty="0" err="1"/>
              <a:t>verpreutsing</a:t>
            </a:r>
            <a:endParaRPr lang="nl-NL" dirty="0"/>
          </a:p>
        </p:txBody>
      </p:sp>
      <p:sp>
        <p:nvSpPr>
          <p:cNvPr id="3" name="Tijdelijke aanduiding voor inhoud 2"/>
          <p:cNvSpPr>
            <a:spLocks noGrp="1"/>
          </p:cNvSpPr>
          <p:nvPr>
            <p:ph idx="1"/>
          </p:nvPr>
        </p:nvSpPr>
        <p:spPr/>
        <p:txBody>
          <a:bodyPr/>
          <a:lstStyle/>
          <a:p>
            <a:r>
              <a:rPr lang="nl-NL" dirty="0"/>
              <a:t>Kunstenaars grepen terug op de klassieke heroïsche beelden. </a:t>
            </a:r>
          </a:p>
          <a:p>
            <a:r>
              <a:rPr lang="nl-NL" dirty="0"/>
              <a:t>Was deels verborgen pornografie.</a:t>
            </a:r>
          </a:p>
          <a:p>
            <a:r>
              <a:rPr lang="nl-NL" dirty="0"/>
              <a:t>Afkeer van kinderlijke seksualiteit en lichamelijkheid: </a:t>
            </a:r>
          </a:p>
          <a:p>
            <a:pPr lvl="1"/>
            <a:r>
              <a:rPr lang="nl-NL" dirty="0"/>
              <a:t>niet knuffelen </a:t>
            </a:r>
          </a:p>
          <a:p>
            <a:pPr lvl="1"/>
            <a:r>
              <a:rPr lang="nl-NL" dirty="0"/>
              <a:t>geen lijfstraffen </a:t>
            </a:r>
          </a:p>
          <a:p>
            <a:pPr lvl="1"/>
            <a:r>
              <a:rPr lang="nl-NL" dirty="0"/>
              <a:t>angst voor verderf</a:t>
            </a:r>
          </a:p>
          <a:p>
            <a:endParaRPr lang="nl-NL" dirty="0"/>
          </a:p>
          <a:p>
            <a:endParaRPr lang="nl-NL" dirty="0"/>
          </a:p>
        </p:txBody>
      </p:sp>
    </p:spTree>
    <p:extLst>
      <p:ext uri="{BB962C8B-B14F-4D97-AF65-F5344CB8AC3E}">
        <p14:creationId xmlns:p14="http://schemas.microsoft.com/office/powerpoint/2010/main" val="18511213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539552" y="260648"/>
            <a:ext cx="8229600" cy="3916363"/>
          </a:xfrm>
        </p:spPr>
        <p:txBody>
          <a:bodyPr/>
          <a:lstStyle/>
          <a:p>
            <a:r>
              <a:rPr lang="nl-NL" dirty="0"/>
              <a:t>Kinderen aseksueel  </a:t>
            </a:r>
          </a:p>
          <a:p>
            <a:r>
              <a:rPr lang="nl-NL" dirty="0"/>
              <a:t>Masturbatie door mannen, was niet gewenst. Masturberen van vrouwen en meisjes werd als verschrikkelijk en verdorven beschouwd.</a:t>
            </a:r>
          </a:p>
          <a:p>
            <a:r>
              <a:rPr lang="nl-NL" dirty="0"/>
              <a:t>Verslavend </a:t>
            </a:r>
          </a:p>
          <a:p>
            <a:r>
              <a:rPr lang="nl-NL" dirty="0"/>
              <a:t>Verschijnselen:</a:t>
            </a:r>
          </a:p>
          <a:p>
            <a:pPr lvl="1"/>
            <a:r>
              <a:rPr lang="nl-NL" dirty="0"/>
              <a:t>Bleek en ingevallen gelaat</a:t>
            </a:r>
          </a:p>
          <a:p>
            <a:pPr lvl="1"/>
            <a:r>
              <a:rPr lang="nl-NL" dirty="0"/>
              <a:t>Zwakke ogen</a:t>
            </a:r>
          </a:p>
          <a:p>
            <a:pPr lvl="1"/>
            <a:r>
              <a:rPr lang="nl-NL" dirty="0"/>
              <a:t>Mager lichaam</a:t>
            </a:r>
          </a:p>
          <a:p>
            <a:endParaRPr lang="nl-NL" dirty="0"/>
          </a:p>
          <a:p>
            <a:endParaRPr lang="nl-NL" dirty="0"/>
          </a:p>
        </p:txBody>
      </p:sp>
    </p:spTree>
    <p:extLst>
      <p:ext uri="{BB962C8B-B14F-4D97-AF65-F5344CB8AC3E}">
        <p14:creationId xmlns:p14="http://schemas.microsoft.com/office/powerpoint/2010/main" val="16161527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457200" y="260648"/>
            <a:ext cx="8229600" cy="5255915"/>
          </a:xfrm>
        </p:spPr>
        <p:txBody>
          <a:bodyPr/>
          <a:lstStyle/>
          <a:p>
            <a:pPr lvl="1"/>
            <a:r>
              <a:rPr lang="nl-NL" dirty="0"/>
              <a:t>Het gehele zenuwstelsel aangedaan</a:t>
            </a:r>
          </a:p>
          <a:p>
            <a:pPr lvl="1"/>
            <a:r>
              <a:rPr lang="nl-NL" dirty="0"/>
              <a:t>Ziekten aan geslachtsdelen, maar ook algemene ziekten werden aan onanie toegeschreven. </a:t>
            </a:r>
          </a:p>
          <a:p>
            <a:pPr>
              <a:buFont typeface="Arial" charset="0"/>
              <a:buChar char="•"/>
            </a:pPr>
            <a:r>
              <a:rPr lang="nl-NL" dirty="0"/>
              <a:t>Masturbatie werd gezien als kwaal. </a:t>
            </a:r>
          </a:p>
          <a:p>
            <a:pPr lvl="1"/>
            <a:endParaRPr lang="nl-NL" dirty="0"/>
          </a:p>
          <a:p>
            <a:pPr>
              <a:buFont typeface="Arial" charset="0"/>
              <a:buChar char="•"/>
            </a:pPr>
            <a:endParaRPr lang="nl-NL" dirty="0"/>
          </a:p>
        </p:txBody>
      </p:sp>
    </p:spTree>
    <p:extLst>
      <p:ext uri="{BB962C8B-B14F-4D97-AF65-F5344CB8AC3E}">
        <p14:creationId xmlns:p14="http://schemas.microsoft.com/office/powerpoint/2010/main" val="38398516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0"/>
            <a:ext cx="8229600" cy="1143000"/>
          </a:xfrm>
        </p:spPr>
        <p:txBody>
          <a:bodyPr/>
          <a:lstStyle/>
          <a:p>
            <a:r>
              <a:rPr lang="nl-NL" dirty="0"/>
              <a:t>Laatste </a:t>
            </a:r>
            <a:r>
              <a:rPr lang="nl-NL" dirty="0" err="1"/>
              <a:t>decenia</a:t>
            </a:r>
            <a:endParaRPr lang="nl-NL" dirty="0"/>
          </a:p>
        </p:txBody>
      </p:sp>
      <p:sp>
        <p:nvSpPr>
          <p:cNvPr id="3" name="Tijdelijke aanduiding voor inhoud 2"/>
          <p:cNvSpPr>
            <a:spLocks noGrp="1"/>
          </p:cNvSpPr>
          <p:nvPr>
            <p:ph idx="1"/>
          </p:nvPr>
        </p:nvSpPr>
        <p:spPr>
          <a:xfrm>
            <a:off x="467544" y="908720"/>
            <a:ext cx="8229600" cy="3916363"/>
          </a:xfrm>
        </p:spPr>
        <p:txBody>
          <a:bodyPr/>
          <a:lstStyle/>
          <a:p>
            <a:r>
              <a:rPr lang="nl-NL" dirty="0"/>
              <a:t>In Nederland veel vrijer dan in Amerika. </a:t>
            </a:r>
            <a:endParaRPr lang="nl-NL" u="sng" dirty="0"/>
          </a:p>
          <a:p>
            <a:r>
              <a:rPr lang="nl-NL" dirty="0"/>
              <a:t>Kinderen gaan tot de puberteit vaak samen in bad, soms broertjes en zusjes samen. </a:t>
            </a:r>
          </a:p>
          <a:p>
            <a:r>
              <a:rPr lang="nl-NL" dirty="0"/>
              <a:t>Vaak is het normaal dat de kinderen naakt spelen</a:t>
            </a:r>
          </a:p>
          <a:p>
            <a:r>
              <a:rPr lang="nl-NL" dirty="0"/>
              <a:t>Ontstaan van lichaamscultuur</a:t>
            </a:r>
          </a:p>
          <a:p>
            <a:r>
              <a:rPr lang="nl-NL" dirty="0"/>
              <a:t>Andere kijk op het lichaam met oosterse invloeden</a:t>
            </a:r>
          </a:p>
        </p:txBody>
      </p:sp>
    </p:spTree>
    <p:extLst>
      <p:ext uri="{BB962C8B-B14F-4D97-AF65-F5344CB8AC3E}">
        <p14:creationId xmlns:p14="http://schemas.microsoft.com/office/powerpoint/2010/main" val="33187166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57200" y="1196753"/>
            <a:ext cx="8229600" cy="4778892"/>
          </a:xfrm>
        </p:spPr>
        <p:txBody>
          <a:bodyPr/>
          <a:lstStyle/>
          <a:p>
            <a:r>
              <a:rPr lang="nl-NL" dirty="0"/>
              <a:t>In 1956 werden vrouwen handelingsbekwaam.</a:t>
            </a:r>
          </a:p>
          <a:p>
            <a:r>
              <a:rPr lang="nl-NL" dirty="0"/>
              <a:t>In 1968 48% ouders vinden dat je niet met kinderen hoort te douchen in 1986 is dat 17%</a:t>
            </a:r>
            <a:endParaRPr lang="nl-NL" u="sng" dirty="0"/>
          </a:p>
          <a:p>
            <a:r>
              <a:rPr lang="nl-NL" dirty="0"/>
              <a:t>In mijn eigen klas op de lagere school (1967-1973) was een meisje die met haar zwempak onder de douche ging.</a:t>
            </a:r>
            <a:endParaRPr lang="nl-NL" u="sng" dirty="0"/>
          </a:p>
          <a:p>
            <a:endParaRPr lang="nl-NL" dirty="0"/>
          </a:p>
        </p:txBody>
      </p:sp>
      <p:sp>
        <p:nvSpPr>
          <p:cNvPr id="6" name="Titel 1">
            <a:extLst>
              <a:ext uri="{FF2B5EF4-FFF2-40B4-BE49-F238E27FC236}">
                <a16:creationId xmlns:a16="http://schemas.microsoft.com/office/drawing/2014/main" id="{187FC4E8-D5B3-7045-93C4-361F54007B95}"/>
              </a:ext>
            </a:extLst>
          </p:cNvPr>
          <p:cNvSpPr txBox="1">
            <a:spLocks/>
          </p:cNvSpPr>
          <p:nvPr/>
        </p:nvSpPr>
        <p:spPr bwMode="auto">
          <a:xfrm>
            <a:off x="1043608"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NHRounded" pitchFamily="2" charset="0"/>
              </a:defRPr>
            </a:lvl2pPr>
            <a:lvl3pPr algn="ctr" rtl="0" eaLnBrk="0" fontAlgn="base" hangingPunct="0">
              <a:spcBef>
                <a:spcPct val="0"/>
              </a:spcBef>
              <a:spcAft>
                <a:spcPct val="0"/>
              </a:spcAft>
              <a:defRPr sz="4400">
                <a:solidFill>
                  <a:schemeClr val="tx2"/>
                </a:solidFill>
                <a:latin typeface="NHRounded" pitchFamily="2" charset="0"/>
              </a:defRPr>
            </a:lvl3pPr>
            <a:lvl4pPr algn="ctr" rtl="0" eaLnBrk="0" fontAlgn="base" hangingPunct="0">
              <a:spcBef>
                <a:spcPct val="0"/>
              </a:spcBef>
              <a:spcAft>
                <a:spcPct val="0"/>
              </a:spcAft>
              <a:defRPr sz="4400">
                <a:solidFill>
                  <a:schemeClr val="tx2"/>
                </a:solidFill>
                <a:latin typeface="NHRounded" pitchFamily="2" charset="0"/>
              </a:defRPr>
            </a:lvl4pPr>
            <a:lvl5pPr algn="ctr" rtl="0" eaLnBrk="0" fontAlgn="base" hangingPunct="0">
              <a:spcBef>
                <a:spcPct val="0"/>
              </a:spcBef>
              <a:spcAft>
                <a:spcPct val="0"/>
              </a:spcAft>
              <a:defRPr sz="4400">
                <a:solidFill>
                  <a:schemeClr val="tx2"/>
                </a:solidFill>
                <a:latin typeface="NHRounded" pitchFamily="2" charset="0"/>
              </a:defRPr>
            </a:lvl5pPr>
            <a:lvl6pPr marL="457200" algn="ctr" rtl="0" fontAlgn="base">
              <a:spcBef>
                <a:spcPct val="0"/>
              </a:spcBef>
              <a:spcAft>
                <a:spcPct val="0"/>
              </a:spcAft>
              <a:defRPr sz="4400">
                <a:solidFill>
                  <a:schemeClr val="tx2"/>
                </a:solidFill>
                <a:latin typeface="NHRounded" pitchFamily="2" charset="0"/>
              </a:defRPr>
            </a:lvl6pPr>
            <a:lvl7pPr marL="914400" algn="ctr" rtl="0" fontAlgn="base">
              <a:spcBef>
                <a:spcPct val="0"/>
              </a:spcBef>
              <a:spcAft>
                <a:spcPct val="0"/>
              </a:spcAft>
              <a:defRPr sz="4400">
                <a:solidFill>
                  <a:schemeClr val="tx2"/>
                </a:solidFill>
                <a:latin typeface="NHRounded" pitchFamily="2" charset="0"/>
              </a:defRPr>
            </a:lvl7pPr>
            <a:lvl8pPr marL="1371600" algn="ctr" rtl="0" fontAlgn="base">
              <a:spcBef>
                <a:spcPct val="0"/>
              </a:spcBef>
              <a:spcAft>
                <a:spcPct val="0"/>
              </a:spcAft>
              <a:defRPr sz="4400">
                <a:solidFill>
                  <a:schemeClr val="tx2"/>
                </a:solidFill>
                <a:latin typeface="NHRounded" pitchFamily="2" charset="0"/>
              </a:defRPr>
            </a:lvl8pPr>
            <a:lvl9pPr marL="1828800" algn="ctr" rtl="0" fontAlgn="base">
              <a:spcBef>
                <a:spcPct val="0"/>
              </a:spcBef>
              <a:spcAft>
                <a:spcPct val="0"/>
              </a:spcAft>
              <a:defRPr sz="4400">
                <a:solidFill>
                  <a:schemeClr val="tx2"/>
                </a:solidFill>
                <a:latin typeface="NHRounded" pitchFamily="2" charset="0"/>
              </a:defRPr>
            </a:lvl9pPr>
          </a:lstStyle>
          <a:p>
            <a:r>
              <a:rPr lang="nl-NL" kern="0" dirty="0"/>
              <a:t>Laatste decennia</a:t>
            </a:r>
          </a:p>
        </p:txBody>
      </p:sp>
    </p:spTree>
    <p:extLst>
      <p:ext uri="{BB962C8B-B14F-4D97-AF65-F5344CB8AC3E}">
        <p14:creationId xmlns:p14="http://schemas.microsoft.com/office/powerpoint/2010/main" val="23402914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7CA4F1-7E38-4849-93C7-06DD6FCE9CFA}"/>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6B3D8923-0244-5D48-AC34-02130D120224}"/>
              </a:ext>
            </a:extLst>
          </p:cNvPr>
          <p:cNvSpPr>
            <a:spLocks noGrp="1"/>
          </p:cNvSpPr>
          <p:nvPr>
            <p:ph idx="1"/>
          </p:nvPr>
        </p:nvSpPr>
        <p:spPr>
          <a:xfrm>
            <a:off x="455070" y="274638"/>
            <a:ext cx="8229600" cy="3916363"/>
          </a:xfrm>
        </p:spPr>
        <p:txBody>
          <a:bodyPr/>
          <a:lstStyle/>
          <a:p>
            <a:r>
              <a:rPr lang="nl-NL" dirty="0"/>
              <a:t>In 1975 zegt een rechercheur van de zedenpolitie Amsterdam in het blad Opzij zonder omhaal dat hij zijn vrouw vaak verkracht heeft als ze niet wou. </a:t>
            </a:r>
          </a:p>
          <a:p>
            <a:r>
              <a:rPr lang="nl-NL" dirty="0"/>
              <a:t>Verkrachting in het huwelijk werd in 1991 strafbaar.</a:t>
            </a:r>
            <a:endParaRPr lang="nl-NL" u="sng" dirty="0"/>
          </a:p>
          <a:p>
            <a:endParaRPr lang="nl-NL" dirty="0"/>
          </a:p>
        </p:txBody>
      </p:sp>
    </p:spTree>
    <p:extLst>
      <p:ext uri="{BB962C8B-B14F-4D97-AF65-F5344CB8AC3E}">
        <p14:creationId xmlns:p14="http://schemas.microsoft.com/office/powerpoint/2010/main" val="13529804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457200" y="260648"/>
            <a:ext cx="8229600" cy="5255915"/>
          </a:xfrm>
        </p:spPr>
        <p:txBody>
          <a:bodyPr/>
          <a:lstStyle/>
          <a:p>
            <a:r>
              <a:rPr lang="nl-NL" dirty="0"/>
              <a:t>Veel films waarbij bloot niet helemaal vermeden, maar wel beperkt tot momenten. </a:t>
            </a:r>
          </a:p>
          <a:p>
            <a:r>
              <a:rPr lang="nl-NL" dirty="0"/>
              <a:t>Vaak worden juist die korte momenten in een filmtrailer opgenomen, zelfs als ze in de film geen rol van betekenis spelen.</a:t>
            </a:r>
          </a:p>
          <a:p>
            <a:r>
              <a:rPr lang="nl-NL" dirty="0"/>
              <a:t>Toelaatbaar dat iemand zich op een textielstrand snel verkleedt. </a:t>
            </a:r>
          </a:p>
          <a:p>
            <a:endParaRPr lang="nl-NL" dirty="0"/>
          </a:p>
        </p:txBody>
      </p:sp>
    </p:spTree>
    <p:extLst>
      <p:ext uri="{BB962C8B-B14F-4D97-AF65-F5344CB8AC3E}">
        <p14:creationId xmlns:p14="http://schemas.microsoft.com/office/powerpoint/2010/main" val="27918907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457200" y="260648"/>
            <a:ext cx="8229600" cy="5255915"/>
          </a:xfrm>
        </p:spPr>
        <p:txBody>
          <a:bodyPr/>
          <a:lstStyle/>
          <a:p>
            <a:r>
              <a:rPr lang="nl-NL" dirty="0"/>
              <a:t>Vrij normaal dat kleine kinderen in het openbaar verkleed of verschoond worden. </a:t>
            </a:r>
          </a:p>
          <a:p>
            <a:r>
              <a:rPr lang="nl-NL" dirty="0"/>
              <a:t>Blote kinderen op strand of in zwembad niet uitzonderlijk. </a:t>
            </a:r>
          </a:p>
          <a:p>
            <a:r>
              <a:rPr lang="nl-NL" dirty="0"/>
              <a:t>Meisjes mogen voor de puberteit zonder bezwaar een blote borst hebben.</a:t>
            </a:r>
          </a:p>
          <a:p>
            <a:endParaRPr lang="nl-NL" dirty="0"/>
          </a:p>
          <a:p>
            <a:endParaRPr lang="nl-NL" dirty="0"/>
          </a:p>
          <a:p>
            <a:endParaRPr lang="nl-NL" dirty="0"/>
          </a:p>
        </p:txBody>
      </p:sp>
    </p:spTree>
    <p:extLst>
      <p:ext uri="{BB962C8B-B14F-4D97-AF65-F5344CB8AC3E}">
        <p14:creationId xmlns:p14="http://schemas.microsoft.com/office/powerpoint/2010/main" val="631954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457200" y="260648"/>
            <a:ext cx="8229600" cy="5255915"/>
          </a:xfrm>
        </p:spPr>
        <p:txBody>
          <a:bodyPr/>
          <a:lstStyle/>
          <a:p>
            <a:r>
              <a:rPr lang="nl-NL" dirty="0"/>
              <a:t>Sauna naakt</a:t>
            </a:r>
          </a:p>
          <a:p>
            <a:r>
              <a:rPr lang="nl-NL" dirty="0"/>
              <a:t>Soms aparte vrouwenavonden of kledingdagen</a:t>
            </a:r>
          </a:p>
          <a:p>
            <a:r>
              <a:rPr lang="nl-NL" dirty="0"/>
              <a:t>Naakt vertonen in het openbaar is over het algemeen in het westers een taboe.</a:t>
            </a:r>
          </a:p>
          <a:p>
            <a:r>
              <a:rPr lang="nl-NL" dirty="0"/>
              <a:t>Naakt douchen na sport gebruikelijk.</a:t>
            </a:r>
          </a:p>
          <a:p>
            <a:r>
              <a:rPr lang="nl-NL" dirty="0"/>
              <a:t>In ballet soms ook naakte optredens als bijzondere vorm van expressie. Omdat dit een kunstvorm is, wordt het geheel geaccepteerd.</a:t>
            </a:r>
          </a:p>
          <a:p>
            <a:endParaRPr lang="nl-NL" dirty="0"/>
          </a:p>
          <a:p>
            <a:endParaRPr lang="nl-NL" dirty="0"/>
          </a:p>
        </p:txBody>
      </p:sp>
    </p:spTree>
    <p:extLst>
      <p:ext uri="{BB962C8B-B14F-4D97-AF65-F5344CB8AC3E}">
        <p14:creationId xmlns:p14="http://schemas.microsoft.com/office/powerpoint/2010/main" val="31111206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a:blip r:embed="rId2"/>
          <a:stretch>
            <a:fillRect/>
          </a:stretch>
        </p:blipFill>
        <p:spPr>
          <a:xfrm>
            <a:off x="-158180" y="0"/>
            <a:ext cx="12367896" cy="6852483"/>
          </a:xfrm>
          <a:prstGeom prst="rect">
            <a:avLst/>
          </a:prstGeom>
        </p:spPr>
      </p:pic>
    </p:spTree>
    <p:extLst>
      <p:ext uri="{BB962C8B-B14F-4D97-AF65-F5344CB8AC3E}">
        <p14:creationId xmlns:p14="http://schemas.microsoft.com/office/powerpoint/2010/main" val="37038533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Commercie</a:t>
            </a:r>
          </a:p>
        </p:txBody>
      </p:sp>
      <p:sp>
        <p:nvSpPr>
          <p:cNvPr id="3" name="Tijdelijke aanduiding voor inhoud 2"/>
          <p:cNvSpPr>
            <a:spLocks noGrp="1"/>
          </p:cNvSpPr>
          <p:nvPr>
            <p:ph idx="1"/>
          </p:nvPr>
        </p:nvSpPr>
        <p:spPr/>
        <p:txBody>
          <a:bodyPr/>
          <a:lstStyle/>
          <a:p>
            <a:r>
              <a:rPr lang="nl-NL" dirty="0"/>
              <a:t>Commercieel naakt in de westerse maatschappij algemeen aanvaard. </a:t>
            </a:r>
          </a:p>
          <a:p>
            <a:r>
              <a:rPr lang="nl-NL" dirty="0"/>
              <a:t>In veel reclame-uitingen op televisie of abri’s maken de adverteerders van het geldende taboe gebruik om met steeds meer naakt de aandacht voor hun product te trekken. </a:t>
            </a:r>
          </a:p>
        </p:txBody>
      </p:sp>
    </p:spTree>
    <p:extLst>
      <p:ext uri="{BB962C8B-B14F-4D97-AF65-F5344CB8AC3E}">
        <p14:creationId xmlns:p14="http://schemas.microsoft.com/office/powerpoint/2010/main" val="12201233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p:txBody>
          <a:bodyPr/>
          <a:lstStyle/>
          <a:p>
            <a:endParaRPr lang="nl-NL"/>
          </a:p>
        </p:txBody>
      </p:sp>
      <p:sp>
        <p:nvSpPr>
          <p:cNvPr id="5" name="Rechthoek 4"/>
          <p:cNvSpPr/>
          <p:nvPr/>
        </p:nvSpPr>
        <p:spPr>
          <a:xfrm>
            <a:off x="0" y="0"/>
            <a:ext cx="9144000" cy="687646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4" name="Afbeelding 3"/>
          <p:cNvPicPr>
            <a:picLocks noChangeAspect="1"/>
          </p:cNvPicPr>
          <p:nvPr/>
        </p:nvPicPr>
        <p:blipFill>
          <a:blip r:embed="rId2"/>
          <a:stretch>
            <a:fillRect/>
          </a:stretch>
        </p:blipFill>
        <p:spPr>
          <a:xfrm>
            <a:off x="1925319" y="0"/>
            <a:ext cx="5294877" cy="6876464"/>
          </a:xfrm>
          <a:prstGeom prst="rect">
            <a:avLst/>
          </a:prstGeom>
        </p:spPr>
      </p:pic>
    </p:spTree>
    <p:extLst>
      <p:ext uri="{BB962C8B-B14F-4D97-AF65-F5344CB8AC3E}">
        <p14:creationId xmlns:p14="http://schemas.microsoft.com/office/powerpoint/2010/main" val="23101493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3"/>
          <a:stretch>
            <a:fillRect/>
          </a:stretch>
        </p:blipFill>
        <p:spPr>
          <a:xfrm>
            <a:off x="-388361" y="1"/>
            <a:ext cx="9939130" cy="6858000"/>
          </a:xfrm>
          <a:prstGeom prst="rect">
            <a:avLst/>
          </a:prstGeom>
        </p:spPr>
      </p:pic>
      <p:sp>
        <p:nvSpPr>
          <p:cNvPr id="2" name="Titel 1"/>
          <p:cNvSpPr>
            <a:spLocks noGrp="1"/>
          </p:cNvSpPr>
          <p:nvPr>
            <p:ph type="title"/>
          </p:nvPr>
        </p:nvSpPr>
        <p:spPr>
          <a:xfrm>
            <a:off x="-108520" y="3072"/>
            <a:ext cx="7772400" cy="1362075"/>
          </a:xfrm>
        </p:spPr>
        <p:txBody>
          <a:bodyPr/>
          <a:lstStyle/>
          <a:p>
            <a:r>
              <a:rPr lang="nl-NL" dirty="0">
                <a:solidFill>
                  <a:schemeClr val="bg1"/>
                </a:solidFill>
              </a:rPr>
              <a:t>Californië</a:t>
            </a:r>
          </a:p>
        </p:txBody>
      </p:sp>
      <p:sp>
        <p:nvSpPr>
          <p:cNvPr id="3" name="Tijdelijke aanduiding voor tekst 2"/>
          <p:cNvSpPr>
            <a:spLocks noGrp="1"/>
          </p:cNvSpPr>
          <p:nvPr>
            <p:ph type="body" idx="1"/>
          </p:nvPr>
        </p:nvSpPr>
        <p:spPr/>
        <p:txBody>
          <a:bodyPr/>
          <a:lstStyle/>
          <a:p>
            <a:endParaRPr lang="nl-NL" dirty="0"/>
          </a:p>
        </p:txBody>
      </p:sp>
    </p:spTree>
    <p:extLst>
      <p:ext uri="{BB962C8B-B14F-4D97-AF65-F5344CB8AC3E}">
        <p14:creationId xmlns:p14="http://schemas.microsoft.com/office/powerpoint/2010/main" val="27101861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29750"/>
            <a:ext cx="8229600" cy="1143000"/>
          </a:xfrm>
        </p:spPr>
        <p:txBody>
          <a:bodyPr/>
          <a:lstStyle/>
          <a:p>
            <a:r>
              <a:rPr lang="nl-NL" dirty="0"/>
              <a:t>Amerika</a:t>
            </a:r>
          </a:p>
        </p:txBody>
      </p:sp>
      <p:sp>
        <p:nvSpPr>
          <p:cNvPr id="3" name="Tijdelijke aanduiding voor inhoud 2"/>
          <p:cNvSpPr>
            <a:spLocks noGrp="1"/>
          </p:cNvSpPr>
          <p:nvPr>
            <p:ph idx="1"/>
          </p:nvPr>
        </p:nvSpPr>
        <p:spPr>
          <a:xfrm>
            <a:off x="467544" y="1124744"/>
            <a:ext cx="8229600" cy="3916363"/>
          </a:xfrm>
        </p:spPr>
        <p:txBody>
          <a:bodyPr/>
          <a:lstStyle/>
          <a:p>
            <a:r>
              <a:rPr lang="nl-NL" dirty="0"/>
              <a:t>Amerika is seks alleen penetreren. </a:t>
            </a:r>
          </a:p>
          <a:p>
            <a:r>
              <a:rPr lang="nl-NL" dirty="0"/>
              <a:t>Clinton zij onder ede geen seks te hebben gehad en kwam er mee weg, omdat Monica hem oraal had bevredigd</a:t>
            </a:r>
          </a:p>
          <a:p>
            <a:r>
              <a:rPr lang="nl-NL" dirty="0"/>
              <a:t>Ouders zijn daar ook </a:t>
            </a:r>
            <a:r>
              <a:rPr lang="nl-NL" dirty="0" err="1"/>
              <a:t>controlerender</a:t>
            </a:r>
            <a:r>
              <a:rPr lang="nl-NL" dirty="0"/>
              <a:t> en wantrouwiger naar hun kinderen. </a:t>
            </a:r>
          </a:p>
          <a:p>
            <a:r>
              <a:rPr lang="nl-NL" dirty="0"/>
              <a:t>Vriendjes komen daar aan de deur om de dochter te halen om na een bioscoop of restaurant te gaan. </a:t>
            </a:r>
          </a:p>
          <a:p>
            <a:endParaRPr lang="nl-NL" dirty="0"/>
          </a:p>
        </p:txBody>
      </p:sp>
    </p:spTree>
    <p:extLst>
      <p:ext uri="{BB962C8B-B14F-4D97-AF65-F5344CB8AC3E}">
        <p14:creationId xmlns:p14="http://schemas.microsoft.com/office/powerpoint/2010/main" val="23732957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3" name="Tijdelijke aanduiding voor inhoud 2"/>
          <p:cNvSpPr>
            <a:spLocks noGrp="1"/>
          </p:cNvSpPr>
          <p:nvPr>
            <p:ph idx="1"/>
          </p:nvPr>
        </p:nvSpPr>
        <p:spPr>
          <a:xfrm>
            <a:off x="457200" y="260648"/>
            <a:ext cx="8229600" cy="5255915"/>
          </a:xfrm>
        </p:spPr>
        <p:txBody>
          <a:bodyPr/>
          <a:lstStyle/>
          <a:p>
            <a:r>
              <a:rPr lang="nl-NL" dirty="0"/>
              <a:t>Standpunt nog steeds: geen seks onder mijn dak. (In Nederland gold dat tot ongeveer eind jaren 60)</a:t>
            </a:r>
            <a:endParaRPr lang="nl-NL" u="sng" dirty="0"/>
          </a:p>
          <a:p>
            <a:r>
              <a:rPr lang="nl-NL" dirty="0"/>
              <a:t>Andere opvatting over blote borsten.</a:t>
            </a:r>
          </a:p>
          <a:p>
            <a:r>
              <a:rPr lang="nl-NL" u="sng" dirty="0">
                <a:hlinkClick r:id="rId3"/>
              </a:rPr>
              <a:t>http://www.youtube.com/watch?v=My2FRPA3Gf8</a:t>
            </a:r>
            <a:r>
              <a:rPr lang="nl-NL" dirty="0"/>
              <a:t> </a:t>
            </a:r>
          </a:p>
          <a:p>
            <a:r>
              <a:rPr lang="nl-NL" dirty="0"/>
              <a:t>Vanaf 1.15 minuut</a:t>
            </a:r>
          </a:p>
          <a:p>
            <a:endParaRPr lang="nl-NL" dirty="0"/>
          </a:p>
          <a:p>
            <a:endParaRPr lang="nl-NL" dirty="0"/>
          </a:p>
        </p:txBody>
      </p:sp>
    </p:spTree>
    <p:extLst>
      <p:ext uri="{BB962C8B-B14F-4D97-AF65-F5344CB8AC3E}">
        <p14:creationId xmlns:p14="http://schemas.microsoft.com/office/powerpoint/2010/main" val="23505083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Nieuwe Nederlanders</a:t>
            </a:r>
          </a:p>
        </p:txBody>
      </p:sp>
      <p:sp>
        <p:nvSpPr>
          <p:cNvPr id="3" name="Tijdelijke aanduiding voor inhoud 2"/>
          <p:cNvSpPr>
            <a:spLocks noGrp="1"/>
          </p:cNvSpPr>
          <p:nvPr>
            <p:ph idx="1"/>
          </p:nvPr>
        </p:nvSpPr>
        <p:spPr>
          <a:xfrm>
            <a:off x="457200" y="1417638"/>
            <a:ext cx="8229600" cy="4098925"/>
          </a:xfrm>
        </p:spPr>
        <p:txBody>
          <a:bodyPr/>
          <a:lstStyle/>
          <a:p>
            <a:r>
              <a:rPr lang="nl-NL" dirty="0"/>
              <a:t>Onder nieuwe Nederlanders komt nu ongeveer dezelfde seksuele moraal door als in de jaren tussen de tweede wereldoorlog en nu in Nederland. </a:t>
            </a:r>
          </a:p>
          <a:p>
            <a:r>
              <a:rPr lang="nl-NL" dirty="0"/>
              <a:t>Bijv. over homoseksualiteit, seks voor het huwelijk en (geen) gesprekken met ouders. Maar veranderend snel.</a:t>
            </a:r>
            <a:endParaRPr lang="nl-NL" u="sng" dirty="0"/>
          </a:p>
          <a:p>
            <a:endParaRPr lang="nl-NL" dirty="0"/>
          </a:p>
          <a:p>
            <a:endParaRPr lang="nl-NL" dirty="0"/>
          </a:p>
          <a:p>
            <a:endParaRPr lang="nl-NL" dirty="0"/>
          </a:p>
          <a:p>
            <a:endParaRPr lang="nl-NL" dirty="0"/>
          </a:p>
        </p:txBody>
      </p:sp>
    </p:spTree>
    <p:extLst>
      <p:ext uri="{BB962C8B-B14F-4D97-AF65-F5344CB8AC3E}">
        <p14:creationId xmlns:p14="http://schemas.microsoft.com/office/powerpoint/2010/main" val="18209640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Schoonheidsideaal</a:t>
            </a:r>
          </a:p>
        </p:txBody>
      </p:sp>
      <p:sp>
        <p:nvSpPr>
          <p:cNvPr id="3" name="Tijdelijke aanduiding voor inhoud 2"/>
          <p:cNvSpPr>
            <a:spLocks noGrp="1"/>
          </p:cNvSpPr>
          <p:nvPr>
            <p:ph idx="1"/>
          </p:nvPr>
        </p:nvSpPr>
        <p:spPr>
          <a:xfrm>
            <a:off x="457200" y="1417638"/>
            <a:ext cx="8229600" cy="4098925"/>
          </a:xfrm>
        </p:spPr>
        <p:txBody>
          <a:bodyPr/>
          <a:lstStyle/>
          <a:p>
            <a:r>
              <a:rPr lang="nl-NL" dirty="0"/>
              <a:t>Lichamelijke schoonheid wordt nu vooral gedomineerd door de media.</a:t>
            </a:r>
            <a:endParaRPr lang="nl-NL" u="sng" dirty="0"/>
          </a:p>
          <a:p>
            <a:r>
              <a:rPr lang="nl-NL" dirty="0"/>
              <a:t>Verschil met vroeger is dat we ons spiegelen aan een schoonheid die niet te realiseren is.</a:t>
            </a:r>
          </a:p>
          <a:p>
            <a:r>
              <a:rPr lang="nl-NL" dirty="0"/>
              <a:t>Grote voorbeeld is een jong slank lichaam. In tegenstelling tot de Grieken die oude wijze mannen als ideaal hadden.</a:t>
            </a:r>
            <a:endParaRPr lang="nl-NL" u="sng" dirty="0"/>
          </a:p>
          <a:p>
            <a:endParaRPr lang="nl-NL" dirty="0"/>
          </a:p>
        </p:txBody>
      </p:sp>
    </p:spTree>
    <p:extLst>
      <p:ext uri="{BB962C8B-B14F-4D97-AF65-F5344CB8AC3E}">
        <p14:creationId xmlns:p14="http://schemas.microsoft.com/office/powerpoint/2010/main" val="11867418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Schermafbeelding 2014-12-05 om 19.44.4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97" y="0"/>
            <a:ext cx="9144000" cy="4868883"/>
          </a:xfrm>
          <a:prstGeom prst="rect">
            <a:avLst/>
          </a:prstGeom>
        </p:spPr>
      </p:pic>
      <p:sp>
        <p:nvSpPr>
          <p:cNvPr id="5" name="Rechthoek 4"/>
          <p:cNvSpPr/>
          <p:nvPr/>
        </p:nvSpPr>
        <p:spPr>
          <a:xfrm>
            <a:off x="1403648" y="5013176"/>
            <a:ext cx="4572000" cy="1200329"/>
          </a:xfrm>
          <a:prstGeom prst="rect">
            <a:avLst/>
          </a:prstGeom>
        </p:spPr>
        <p:txBody>
          <a:bodyPr>
            <a:spAutoFit/>
          </a:bodyPr>
          <a:lstStyle/>
          <a:p>
            <a:pPr eaLnBrk="0" hangingPunct="0"/>
            <a:r>
              <a:rPr lang="nl-NL" dirty="0"/>
              <a:t>http://</a:t>
            </a:r>
            <a:r>
              <a:rPr lang="nl-NL" dirty="0" err="1"/>
              <a:t>www.dailymotion.com</a:t>
            </a:r>
            <a:r>
              <a:rPr lang="nl-NL" dirty="0"/>
              <a:t>/video/x16obot_the-power-of-photoshop-demonstrates-society-s-unrealistic-expectations-of-beauty_tech</a:t>
            </a:r>
            <a:endParaRPr lang="nl-NL" u="sng" dirty="0"/>
          </a:p>
        </p:txBody>
      </p:sp>
    </p:spTree>
    <p:extLst>
      <p:ext uri="{BB962C8B-B14F-4D97-AF65-F5344CB8AC3E}">
        <p14:creationId xmlns:p14="http://schemas.microsoft.com/office/powerpoint/2010/main" val="7878277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Het laatste woord is aan de sekszusjes</a:t>
            </a:r>
          </a:p>
        </p:txBody>
      </p:sp>
      <p:sp>
        <p:nvSpPr>
          <p:cNvPr id="3" name="Tijdelijke aanduiding voor inhoud 2"/>
          <p:cNvSpPr>
            <a:spLocks noGrp="1"/>
          </p:cNvSpPr>
          <p:nvPr>
            <p:ph idx="1"/>
          </p:nvPr>
        </p:nvSpPr>
        <p:spPr>
          <a:xfrm>
            <a:off x="457200" y="1484784"/>
            <a:ext cx="8229600" cy="4031779"/>
          </a:xfrm>
        </p:spPr>
        <p:txBody>
          <a:bodyPr/>
          <a:lstStyle/>
          <a:p>
            <a:pPr marL="0" indent="0">
              <a:buNone/>
            </a:pPr>
            <a:endParaRPr lang="nl-NL" u="sng" dirty="0"/>
          </a:p>
          <a:p>
            <a:pPr marL="0" indent="0">
              <a:buNone/>
            </a:pPr>
            <a:r>
              <a:rPr lang="nl-NL" u="sng" dirty="0" err="1"/>
              <a:t>https</a:t>
            </a:r>
            <a:r>
              <a:rPr lang="nl-NL" u="sng" dirty="0"/>
              <a:t>://</a:t>
            </a:r>
            <a:r>
              <a:rPr lang="nl-NL" u="sng" dirty="0" err="1"/>
              <a:t>www.vpro.nl</a:t>
            </a:r>
            <a:r>
              <a:rPr lang="nl-NL" u="sng" dirty="0"/>
              <a:t>/</a:t>
            </a:r>
            <a:r>
              <a:rPr lang="nl-NL" u="sng" dirty="0" err="1"/>
              <a:t>programmas</a:t>
            </a:r>
            <a:r>
              <a:rPr lang="nl-NL" u="sng" dirty="0"/>
              <a:t>/sekszusjes-tv/aflevering-1.html</a:t>
            </a:r>
          </a:p>
        </p:txBody>
      </p:sp>
    </p:spTree>
    <p:extLst>
      <p:ext uri="{BB962C8B-B14F-4D97-AF65-F5344CB8AC3E}">
        <p14:creationId xmlns:p14="http://schemas.microsoft.com/office/powerpoint/2010/main" val="358133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theme1.xml><?xml version="1.0" encoding="utf-8"?>
<a:theme xmlns:a="http://schemas.openxmlformats.org/drawingml/2006/main" name="Standaardontwerp">
  <a:themeElements>
    <a:clrScheme name="Standaardontwe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ardontwerp">
      <a:majorFont>
        <a:latin typeface="NHRounded"/>
        <a:ea typeface=""/>
        <a:cs typeface=""/>
      </a:majorFont>
      <a:minorFont>
        <a:latin typeface="NHBasic"/>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ardontwe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ardontwerp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ardontwerp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ardontwerp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ardontwerp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ardontwerp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ardontwerp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ardontwerp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ardontwerp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ardontwerp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ardontwerp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ardontwerp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2327</TotalTime>
  <Words>2687</Words>
  <Application>Microsoft Macintosh PowerPoint</Application>
  <PresentationFormat>Diavoorstelling (4:3)</PresentationFormat>
  <Paragraphs>247</Paragraphs>
  <Slides>46</Slides>
  <Notes>20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46</vt:i4>
      </vt:variant>
    </vt:vector>
  </HeadingPairs>
  <TitlesOfParts>
    <vt:vector size="50" baseType="lpstr">
      <vt:lpstr>Arial</vt:lpstr>
      <vt:lpstr>NHBasic</vt:lpstr>
      <vt:lpstr>NHRounded</vt:lpstr>
      <vt:lpstr>Standaardontwerp</vt:lpstr>
      <vt:lpstr>PowerPoint-presentatie</vt:lpstr>
      <vt:lpstr>PowerPoint-presentatie</vt:lpstr>
      <vt:lpstr>Inhoud hoorcollege:</vt:lpstr>
      <vt:lpstr>In de beginne…</vt:lpstr>
      <vt:lpstr>PowerPoint-presentatie</vt:lpstr>
      <vt:lpstr>Het bed</vt:lpstr>
      <vt:lpstr>PowerPoint-presentatie</vt:lpstr>
      <vt:lpstr>Ziek</vt:lpstr>
      <vt:lpstr>PowerPoint-presentatie</vt:lpstr>
      <vt:lpstr>PowerPoint-presentatie</vt:lpstr>
      <vt:lpstr>PowerPoint-presentatie</vt:lpstr>
      <vt:lpstr>PowerPoint-presentatie</vt:lpstr>
      <vt:lpstr>PowerPoint-presentatie</vt:lpstr>
      <vt:lpstr>De oude Grieken</vt:lpstr>
      <vt:lpstr>Oude Grieken</vt:lpstr>
      <vt:lpstr>De oude Romeinen</vt:lpstr>
      <vt:lpstr>Huwelijk</vt:lpstr>
      <vt:lpstr>Concubinaat</vt:lpstr>
      <vt:lpstr>Homoseksualiteit en pederastie</vt:lpstr>
      <vt:lpstr>Revolutie: opkomst Christendom</vt:lpstr>
      <vt:lpstr>De vroegchristelijke kerk</vt:lpstr>
      <vt:lpstr>PowerPoint-presentatie</vt:lpstr>
      <vt:lpstr>Seksuele moraal</vt:lpstr>
      <vt:lpstr>PowerPoint-presentatie</vt:lpstr>
      <vt:lpstr>PowerPoint-presentatie</vt:lpstr>
      <vt:lpstr>PowerPoint-presentatie</vt:lpstr>
      <vt:lpstr>PowerPoint-presentatie</vt:lpstr>
      <vt:lpstr>Toenemende verpreutsing</vt:lpstr>
      <vt:lpstr>PowerPoint-presentatie</vt:lpstr>
      <vt:lpstr>PowerPoint-presentatie</vt:lpstr>
      <vt:lpstr>Laatste decenia</vt:lpstr>
      <vt:lpstr>PowerPoint-presentatie</vt:lpstr>
      <vt:lpstr>PowerPoint-presentatie</vt:lpstr>
      <vt:lpstr>PowerPoint-presentatie</vt:lpstr>
      <vt:lpstr>PowerPoint-presentatie</vt:lpstr>
      <vt:lpstr>PowerPoint-presentatie</vt:lpstr>
      <vt:lpstr>PowerPoint-presentatie</vt:lpstr>
      <vt:lpstr>Commercie</vt:lpstr>
      <vt:lpstr>PowerPoint-presentatie</vt:lpstr>
      <vt:lpstr>Californië</vt:lpstr>
      <vt:lpstr>Amerika</vt:lpstr>
      <vt:lpstr>PowerPoint-presentatie</vt:lpstr>
      <vt:lpstr>Nieuwe Nederlanders</vt:lpstr>
      <vt:lpstr>Schoonheidsideaal</vt:lpstr>
      <vt:lpstr>PowerPoint-presentatie</vt:lpstr>
      <vt:lpstr>Het laatste woord is aan de sekszusjes</vt:lpstr>
    </vt:vector>
  </TitlesOfParts>
  <Company>Noordelijke Hogeschool Leeuwarden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van Deel</dc:creator>
  <cp:lastModifiedBy>Allersma, P.T.</cp:lastModifiedBy>
  <cp:revision>183</cp:revision>
  <cp:lastPrinted>2014-12-05T18:56:51Z</cp:lastPrinted>
  <dcterms:created xsi:type="dcterms:W3CDTF">2009-09-22T08:32:10Z</dcterms:created>
  <dcterms:modified xsi:type="dcterms:W3CDTF">2019-05-16T18:23:27Z</dcterms:modified>
</cp:coreProperties>
</file>