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21" r:id="rId4"/>
  </p:sldMasterIdLst>
  <p:notesMasterIdLst>
    <p:notesMasterId r:id="rId39"/>
  </p:notesMasterIdLst>
  <p:handoutMasterIdLst>
    <p:handoutMasterId r:id="rId40"/>
  </p:handoutMasterIdLst>
  <p:sldIdLst>
    <p:sldId id="259" r:id="rId5"/>
    <p:sldId id="256" r:id="rId6"/>
    <p:sldId id="412" r:id="rId7"/>
    <p:sldId id="454" r:id="rId8"/>
    <p:sldId id="434" r:id="rId9"/>
    <p:sldId id="435" r:id="rId10"/>
    <p:sldId id="436" r:id="rId11"/>
    <p:sldId id="437" r:id="rId12"/>
    <p:sldId id="438" r:id="rId13"/>
    <p:sldId id="458" r:id="rId14"/>
    <p:sldId id="440" r:id="rId15"/>
    <p:sldId id="470" r:id="rId16"/>
    <p:sldId id="455" r:id="rId17"/>
    <p:sldId id="444" r:id="rId18"/>
    <p:sldId id="445" r:id="rId19"/>
    <p:sldId id="446" r:id="rId20"/>
    <p:sldId id="459" r:id="rId21"/>
    <p:sldId id="471" r:id="rId22"/>
    <p:sldId id="460" r:id="rId23"/>
    <p:sldId id="456" r:id="rId24"/>
    <p:sldId id="461" r:id="rId25"/>
    <p:sldId id="432" r:id="rId26"/>
    <p:sldId id="462" r:id="rId27"/>
    <p:sldId id="464" r:id="rId28"/>
    <p:sldId id="465" r:id="rId29"/>
    <p:sldId id="472" r:id="rId30"/>
    <p:sldId id="466" r:id="rId31"/>
    <p:sldId id="467" r:id="rId32"/>
    <p:sldId id="468" r:id="rId33"/>
    <p:sldId id="469" r:id="rId34"/>
    <p:sldId id="415" r:id="rId35"/>
    <p:sldId id="427" r:id="rId36"/>
    <p:sldId id="417" r:id="rId37"/>
    <p:sldId id="266" r:id="rId38"/>
  </p:sldIdLst>
  <p:sldSz cx="9144000" cy="5143500" type="screen16x9"/>
  <p:notesSz cx="6858000" cy="9144000"/>
  <p:defaultTextStyle>
    <a:defPPr>
      <a:defRPr lang="nl-NL"/>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tandaardsectie" id="{80BFA01C-CD74-7845-B021-672224978863}">
          <p14:sldIdLst>
            <p14:sldId id="259"/>
            <p14:sldId id="256"/>
            <p14:sldId id="412"/>
            <p14:sldId id="454"/>
            <p14:sldId id="434"/>
            <p14:sldId id="435"/>
            <p14:sldId id="436"/>
            <p14:sldId id="437"/>
            <p14:sldId id="438"/>
            <p14:sldId id="458"/>
            <p14:sldId id="440"/>
            <p14:sldId id="470"/>
            <p14:sldId id="455"/>
            <p14:sldId id="444"/>
            <p14:sldId id="445"/>
            <p14:sldId id="446"/>
            <p14:sldId id="459"/>
            <p14:sldId id="471"/>
            <p14:sldId id="460"/>
            <p14:sldId id="456"/>
            <p14:sldId id="461"/>
            <p14:sldId id="432"/>
            <p14:sldId id="462"/>
            <p14:sldId id="464"/>
            <p14:sldId id="465"/>
            <p14:sldId id="472"/>
            <p14:sldId id="466"/>
            <p14:sldId id="467"/>
            <p14:sldId id="468"/>
            <p14:sldId id="469"/>
            <p14:sldId id="415"/>
            <p14:sldId id="427"/>
            <p14:sldId id="417"/>
            <p14:sldId id="266"/>
          </p14:sldIdLst>
        </p14:section>
      </p14:sectionLst>
    </p:ex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2" frameSlides="1"/>
  <p:clrMru>
    <a:srgbClr val="FFFFFF"/>
    <a:srgbClr val="EF8DF1"/>
    <a:srgbClr val="660066"/>
    <a:srgbClr val="F70FFD"/>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Stijl, gemiddeld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EB9631B5-78F2-41C9-869B-9F39066F8104}" styleName="Stijl, gemiddeld 3 - Acc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62409" autoAdjust="0"/>
  </p:normalViewPr>
  <p:slideViewPr>
    <p:cSldViewPr snapToGrid="0" snapToObjects="1">
      <p:cViewPr varScale="1">
        <p:scale>
          <a:sx n="60" d="100"/>
          <a:sy n="60" d="100"/>
        </p:scale>
        <p:origin x="1668" y="66"/>
      </p:cViewPr>
      <p:guideLst>
        <p:guide orient="horz" pos="162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A845046B-E3A6-4E43-9D24-8C38ABDF8202}" type="datetimeFigureOut">
              <a:t>18-9-2019</a:t>
            </a:fld>
            <a:endParaRPr lang="nl-NL"/>
          </a:p>
        </p:txBody>
      </p:sp>
      <p:sp>
        <p:nvSpPr>
          <p:cNvPr id="4" name="Tijdelijke aanduiding voor voettekst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nl-NL"/>
          </a:p>
        </p:txBody>
      </p:sp>
      <p:sp>
        <p:nvSpPr>
          <p:cNvPr id="5" name="Tijdelijke aanduiding voor dianumm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6D2CFB6-CBE2-1D40-B0FD-77D0D9479B87}" type="slidenum">
              <a:t>‹nr.›</a:t>
            </a:fld>
            <a:endParaRPr lang="nl-NL"/>
          </a:p>
        </p:txBody>
      </p:sp>
    </p:spTree>
    <p:extLst>
      <p:ext uri="{BB962C8B-B14F-4D97-AF65-F5344CB8AC3E}">
        <p14:creationId xmlns:p14="http://schemas.microsoft.com/office/powerpoint/2010/main" val="24842573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6A27D65-CC24-4C59-9CBC-386FC9D5890F}" type="datetimeFigureOut">
              <a:rPr lang="nl-NL" smtClean="0"/>
              <a:t>18-9-2019</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smtClean="0"/>
              <a:t>Tekststijl van het model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D7BC8F2-A54C-41E8-A7A6-4BEB5B952DB5}" type="slidenum">
              <a:rPr lang="nl-NL" smtClean="0"/>
              <a:t>‹nr.›</a:t>
            </a:fld>
            <a:endParaRPr lang="nl-NL"/>
          </a:p>
        </p:txBody>
      </p:sp>
    </p:spTree>
    <p:extLst>
      <p:ext uri="{BB962C8B-B14F-4D97-AF65-F5344CB8AC3E}">
        <p14:creationId xmlns:p14="http://schemas.microsoft.com/office/powerpoint/2010/main" val="23959600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fld id="{3D7BC8F2-A54C-41E8-A7A6-4BEB5B952DB5}" type="slidenum">
              <a:rPr lang="nl-NL" smtClean="0"/>
              <a:t>4</a:t>
            </a:fld>
            <a:endParaRPr lang="nl-NL"/>
          </a:p>
        </p:txBody>
      </p:sp>
    </p:spTree>
    <p:extLst>
      <p:ext uri="{BB962C8B-B14F-4D97-AF65-F5344CB8AC3E}">
        <p14:creationId xmlns:p14="http://schemas.microsoft.com/office/powerpoint/2010/main" val="17792530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fld id="{DDA84EC3-2F6E-4FE4-BD31-A83DEA533D93}" type="slidenum">
              <a:rPr lang="nl-NL" smtClean="0"/>
              <a:t>6</a:t>
            </a:fld>
            <a:endParaRPr lang="nl-NL"/>
          </a:p>
        </p:txBody>
      </p:sp>
    </p:spTree>
    <p:extLst>
      <p:ext uri="{BB962C8B-B14F-4D97-AF65-F5344CB8AC3E}">
        <p14:creationId xmlns:p14="http://schemas.microsoft.com/office/powerpoint/2010/main" val="29670314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smtClean="0"/>
              <a:t>Aanraken / markeren / personaliseren /symbolische afbakening / harde afbakening / toegang bewaken / reactief verdedigen / langer bezet houden / intimidatie / juridische middelen</a:t>
            </a:r>
            <a:endParaRPr lang="nl-NL" dirty="0"/>
          </a:p>
        </p:txBody>
      </p:sp>
      <p:sp>
        <p:nvSpPr>
          <p:cNvPr id="4" name="Tijdelijke aanduiding voor dianummer 3"/>
          <p:cNvSpPr>
            <a:spLocks noGrp="1"/>
          </p:cNvSpPr>
          <p:nvPr>
            <p:ph type="sldNum" sz="quarter" idx="10"/>
          </p:nvPr>
        </p:nvSpPr>
        <p:spPr/>
        <p:txBody>
          <a:bodyPr/>
          <a:lstStyle/>
          <a:p>
            <a:fld id="{DDA84EC3-2F6E-4FE4-BD31-A83DEA533D93}" type="slidenum">
              <a:rPr lang="nl-NL" smtClean="0"/>
              <a:t>7</a:t>
            </a:fld>
            <a:endParaRPr lang="nl-NL"/>
          </a:p>
        </p:txBody>
      </p:sp>
    </p:spTree>
    <p:extLst>
      <p:ext uri="{BB962C8B-B14F-4D97-AF65-F5344CB8AC3E}">
        <p14:creationId xmlns:p14="http://schemas.microsoft.com/office/powerpoint/2010/main" val="15815282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b="1" dirty="0" smtClean="0"/>
              <a:t>Frustratieagressie</a:t>
            </a:r>
            <a:r>
              <a:rPr lang="nl-NL" dirty="0" smtClean="0"/>
              <a:t>: bij deze vorm van agressie kunnen opgestapelde frustraties en emoties plots  loskomen. Bijvoorbeeld door onvrede over het tijdgebrek van de verzorgende of de manier waarop deze de cliënt verzorgt. </a:t>
            </a:r>
            <a:r>
              <a:rPr lang="nl-NL" baseline="0" dirty="0" smtClean="0"/>
              <a:t> </a:t>
            </a:r>
            <a:r>
              <a:rPr lang="nl-NL" b="1" dirty="0" smtClean="0"/>
              <a:t>Luisteren/open houding/oplossingsgericht</a:t>
            </a:r>
          </a:p>
          <a:p>
            <a:endParaRPr lang="nl-NL" b="1" dirty="0" smtClean="0"/>
          </a:p>
          <a:p>
            <a:r>
              <a:rPr lang="nl-NL" b="1" dirty="0" smtClean="0"/>
              <a:t>Instrumentele agressie</a:t>
            </a:r>
            <a:r>
              <a:rPr lang="nl-NL" dirty="0" smtClean="0"/>
              <a:t>: hierbij gaat het vooral om manipulerend, eisend gedrag. De cliënt eist bijvoorbeeld bepaalde zorg 'omdat ik daar recht op heb'. Of: 'Je collega doet dit ook altijd.' Deze vorm van agressie heeft als doel om iets van je gedaan te krijgen. </a:t>
            </a:r>
            <a:r>
              <a:rPr lang="nl-NL" b="1" dirty="0" smtClean="0"/>
              <a:t>Grenzen stellen</a:t>
            </a:r>
          </a:p>
          <a:p>
            <a:endParaRPr lang="nl-NL" b="1" dirty="0" smtClean="0"/>
          </a:p>
          <a:p>
            <a:r>
              <a:rPr lang="nl-NL" b="1" dirty="0" smtClean="0"/>
              <a:t>Psychopathologische agressie</a:t>
            </a:r>
            <a:r>
              <a:rPr lang="nl-NL" dirty="0" smtClean="0"/>
              <a:t>: deze vorm zie je vaak in combinatie met middelengebruik (drank/drugs, medicatie) of als gevolg van neurologische of psychiatrische aandoeningen, zoals dementie en PTSS. Doordat je niet precies weet wat er in het hoofd van de cliënt omgaat is het lastig in te schatten hoe hij zal handelen.</a:t>
            </a:r>
          </a:p>
          <a:p>
            <a:r>
              <a:rPr lang="nl-NL" b="1" dirty="0" smtClean="0"/>
              <a:t>Veiligheid voorop.</a:t>
            </a:r>
            <a:endParaRPr lang="nl-NL" b="1" dirty="0"/>
          </a:p>
        </p:txBody>
      </p:sp>
      <p:sp>
        <p:nvSpPr>
          <p:cNvPr id="4" name="Tijdelijke aanduiding voor dianummer 3"/>
          <p:cNvSpPr>
            <a:spLocks noGrp="1"/>
          </p:cNvSpPr>
          <p:nvPr>
            <p:ph type="sldNum" sz="quarter" idx="10"/>
          </p:nvPr>
        </p:nvSpPr>
        <p:spPr/>
        <p:txBody>
          <a:bodyPr/>
          <a:lstStyle/>
          <a:p>
            <a:fld id="{DDA84EC3-2F6E-4FE4-BD31-A83DEA533D93}" type="slidenum">
              <a:rPr lang="nl-NL" smtClean="0"/>
              <a:t>11</a:t>
            </a:fld>
            <a:endParaRPr lang="nl-NL"/>
          </a:p>
        </p:txBody>
      </p:sp>
    </p:spTree>
    <p:extLst>
      <p:ext uri="{BB962C8B-B14F-4D97-AF65-F5344CB8AC3E}">
        <p14:creationId xmlns:p14="http://schemas.microsoft.com/office/powerpoint/2010/main" val="27615394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b="1" dirty="0" smtClean="0"/>
              <a:t>Frustratieagressie</a:t>
            </a:r>
            <a:r>
              <a:rPr lang="nl-NL" dirty="0" smtClean="0"/>
              <a:t>: bij deze vorm van agressie kunnen opgestapelde frustraties en emoties plots  loskomen. Bijvoorbeeld door onvrede over het tijdgebrek van de verzorgende of de manier waarop deze de cliënt verzorgt. </a:t>
            </a:r>
          </a:p>
          <a:p>
            <a:r>
              <a:rPr lang="nl-NL" b="1" dirty="0" smtClean="0"/>
              <a:t>                                Luisteren/open houding/oplossingsgericht</a:t>
            </a:r>
          </a:p>
          <a:p>
            <a:r>
              <a:rPr lang="nl-NL" b="1" dirty="0" smtClean="0"/>
              <a:t>Instrumentele agressie</a:t>
            </a:r>
            <a:r>
              <a:rPr lang="nl-NL" dirty="0" smtClean="0"/>
              <a:t>: hierbij gaat het vooral om manipulerend, eisend gedrag. De cliënt eist bijvoorbeeld bepaalde zorg 'omdat ik daar recht op heb'. Of: 'Je collega doet dit ook altijd.' </a:t>
            </a:r>
          </a:p>
          <a:p>
            <a:r>
              <a:rPr lang="nl-NL" dirty="0" smtClean="0"/>
              <a:t>                                         Deze vorm van agressie heeft als doel om iets van je gedaan te krijgen. </a:t>
            </a:r>
          </a:p>
          <a:p>
            <a:r>
              <a:rPr lang="nl-NL" b="1" dirty="0" smtClean="0"/>
              <a:t>                                         Grenzen stellen</a:t>
            </a:r>
          </a:p>
          <a:p>
            <a:r>
              <a:rPr lang="nl-NL" b="1" dirty="0" smtClean="0"/>
              <a:t>Psychopathologische agressie</a:t>
            </a:r>
            <a:r>
              <a:rPr lang="nl-NL" dirty="0" smtClean="0"/>
              <a:t>: deze vorm zie je vaak in combinatie met middelengebruik (drank/drugs, medicatie) of als gevolg van neurologische of psychiatrische aandoeningen, zoals dementie en PTSS. </a:t>
            </a:r>
          </a:p>
          <a:p>
            <a:r>
              <a:rPr lang="nl-NL" dirty="0" smtClean="0"/>
              <a:t>                                                     Doordat je niet precies weet wat er in het hoofd van de cliënt omgaat is het lastig in te schatten hoe hij zal handelen.</a:t>
            </a:r>
          </a:p>
          <a:p>
            <a:r>
              <a:rPr lang="nl-NL" b="1" smtClean="0"/>
              <a:t>                                                     Veiligheid </a:t>
            </a:r>
            <a:r>
              <a:rPr lang="nl-NL" b="1" dirty="0" smtClean="0"/>
              <a:t>voorop.</a:t>
            </a:r>
            <a:endParaRPr lang="nl-NL" b="1" dirty="0"/>
          </a:p>
        </p:txBody>
      </p:sp>
      <p:sp>
        <p:nvSpPr>
          <p:cNvPr id="4" name="Tijdelijke aanduiding voor dianummer 3"/>
          <p:cNvSpPr>
            <a:spLocks noGrp="1"/>
          </p:cNvSpPr>
          <p:nvPr>
            <p:ph type="sldNum" sz="quarter" idx="10"/>
          </p:nvPr>
        </p:nvSpPr>
        <p:spPr/>
        <p:txBody>
          <a:bodyPr/>
          <a:lstStyle/>
          <a:p>
            <a:fld id="{DDA84EC3-2F6E-4FE4-BD31-A83DEA533D93}" type="slidenum">
              <a:rPr lang="nl-NL" smtClean="0"/>
              <a:t>12</a:t>
            </a:fld>
            <a:endParaRPr lang="nl-NL"/>
          </a:p>
        </p:txBody>
      </p:sp>
    </p:spTree>
    <p:extLst>
      <p:ext uri="{BB962C8B-B14F-4D97-AF65-F5344CB8AC3E}">
        <p14:creationId xmlns:p14="http://schemas.microsoft.com/office/powerpoint/2010/main" val="3789643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smtClean="0"/>
              <a:t>Gebruik roos van </a:t>
            </a:r>
            <a:r>
              <a:rPr lang="nl-NL" dirty="0" err="1" smtClean="0"/>
              <a:t>Leary</a:t>
            </a:r>
            <a:r>
              <a:rPr lang="nl-NL" dirty="0" smtClean="0"/>
              <a:t>!</a:t>
            </a:r>
            <a:endParaRPr lang="nl-NL" dirty="0"/>
          </a:p>
        </p:txBody>
      </p:sp>
      <p:sp>
        <p:nvSpPr>
          <p:cNvPr id="4" name="Tijdelijke aanduiding voor dianummer 3"/>
          <p:cNvSpPr>
            <a:spLocks noGrp="1"/>
          </p:cNvSpPr>
          <p:nvPr>
            <p:ph type="sldNum" sz="quarter" idx="10"/>
          </p:nvPr>
        </p:nvSpPr>
        <p:spPr/>
        <p:txBody>
          <a:bodyPr/>
          <a:lstStyle/>
          <a:p>
            <a:fld id="{3D7BC8F2-A54C-41E8-A7A6-4BEB5B952DB5}" type="slidenum">
              <a:rPr lang="nl-NL" smtClean="0"/>
              <a:t>16</a:t>
            </a:fld>
            <a:endParaRPr lang="nl-NL"/>
          </a:p>
        </p:txBody>
      </p:sp>
    </p:spTree>
    <p:extLst>
      <p:ext uri="{BB962C8B-B14F-4D97-AF65-F5344CB8AC3E}">
        <p14:creationId xmlns:p14="http://schemas.microsoft.com/office/powerpoint/2010/main" val="13659546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sz="1200" kern="1200" dirty="0" smtClean="0">
                <a:solidFill>
                  <a:schemeClr val="tx1"/>
                </a:solidFill>
                <a:effectLst/>
                <a:latin typeface="+mn-lt"/>
                <a:ea typeface="+mn-ea"/>
                <a:cs typeface="+mn-cs"/>
              </a:rPr>
              <a:t>Opmerkelijk is dat de meeste patiënten een redelijk vaste volgorde hebben waarin zich ziekteverschijnselen in opklimmende ernst voordoen en een vaste tijd die er verstrijkt tussen het eerste teken van ziekte en een volledige decompensatie. Bijgevolg is het mogelijk om systematisch ziekteverschijnselen en effectieve interventies tegen de achtergrond van de tijd te inventariseren en in de vorm van een systematisch opgezet signaleringsplan uit te schrijven. Deze methodiek heet het werken met signaleringsplannen of wel signalenkaarten.</a:t>
            </a:r>
            <a:endParaRPr lang="nl-NL" sz="1200" kern="1200" dirty="0">
              <a:solidFill>
                <a:schemeClr val="tx1"/>
              </a:solidFill>
              <a:effectLst/>
              <a:latin typeface="+mn-lt"/>
              <a:ea typeface="+mn-ea"/>
              <a:cs typeface="+mn-cs"/>
            </a:endParaRPr>
          </a:p>
        </p:txBody>
      </p:sp>
      <p:sp>
        <p:nvSpPr>
          <p:cNvPr id="4" name="Tijdelijke aanduiding voor dianummer 3"/>
          <p:cNvSpPr>
            <a:spLocks noGrp="1"/>
          </p:cNvSpPr>
          <p:nvPr>
            <p:ph type="sldNum" sz="quarter" idx="10"/>
          </p:nvPr>
        </p:nvSpPr>
        <p:spPr/>
        <p:txBody>
          <a:bodyPr/>
          <a:lstStyle/>
          <a:p>
            <a:fld id="{8003A36E-E6C6-49E5-9B3C-30814E838DC8}" type="slidenum">
              <a:rPr lang="nl-NL" smtClean="0"/>
              <a:t>24</a:t>
            </a:fld>
            <a:endParaRPr lang="nl-NL"/>
          </a:p>
        </p:txBody>
      </p:sp>
    </p:spTree>
    <p:extLst>
      <p:ext uri="{BB962C8B-B14F-4D97-AF65-F5344CB8AC3E}">
        <p14:creationId xmlns:p14="http://schemas.microsoft.com/office/powerpoint/2010/main" val="41520643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smtClean="0"/>
              <a:t>In fase 0 is er rust en ontspanning. Er is weinig of geen lading en mensen doen wat ze graag doen. Dat ziet er per persoon weer anders uit, voor de een betekent dit passief genieten van muziek, boek of tv terwijl een ander juist sport of inspanning zoekt.  </a:t>
            </a:r>
          </a:p>
          <a:p>
            <a:endParaRPr lang="nl-NL" dirty="0" smtClean="0"/>
          </a:p>
          <a:p>
            <a:r>
              <a:rPr lang="nl-NL" dirty="0" smtClean="0"/>
              <a:t>Fase 1 kenmerkt zich door het feit dat het gedrag verandert. Er ontstaat spanning en onrust en soms bestaat er de angst om controle te verliezen. Ook hier ziet het gedrag voor iedereen er anders uit. Voorbeelden zijn onrust, bewegelijkheid, luidruchtigheid, slecht slapen, te veel slapen, terugtrekken, emotionaliteit, aanklampen etc. </a:t>
            </a:r>
          </a:p>
          <a:p>
            <a:endParaRPr lang="nl-NL" dirty="0" smtClean="0"/>
          </a:p>
          <a:p>
            <a:r>
              <a:rPr lang="nl-NL" dirty="0" smtClean="0"/>
              <a:t>Fase twee kenmerkt zich doordat er grenzen worden overschreden en de spanning voelbaar toeneemt. De </a:t>
            </a:r>
            <a:r>
              <a:rPr lang="nl-NL" dirty="0" err="1" smtClean="0"/>
              <a:t>client</a:t>
            </a:r>
            <a:r>
              <a:rPr lang="nl-NL" dirty="0" smtClean="0"/>
              <a:t> heeft zich vaak niet volledig in de hand. Het gedrag kan de vorm aannemen van schelden, dreigen, aanvallen of juist zich volledig terugtrekken en </a:t>
            </a:r>
            <a:r>
              <a:rPr lang="nl-NL" dirty="0" err="1" smtClean="0"/>
              <a:t>onbenaderbaarheid</a:t>
            </a:r>
            <a:r>
              <a:rPr lang="nl-NL" dirty="0" smtClean="0"/>
              <a:t>. </a:t>
            </a:r>
          </a:p>
          <a:p>
            <a:endParaRPr lang="nl-NL" dirty="0" smtClean="0"/>
          </a:p>
          <a:p>
            <a:r>
              <a:rPr lang="nl-NL" dirty="0" smtClean="0"/>
              <a:t>In fase drie is de controle weg en ontstaan er gevaarlijke situaties die ingrijpen noodzakelijk maken. Er wordt fysiek geweld gebruikt, er wordt met spullen gegooid, de dreiging is groot en men is niet meer voor rede vatbaar. </a:t>
            </a:r>
          </a:p>
          <a:p>
            <a:endParaRPr lang="nl-NL" dirty="0" smtClean="0"/>
          </a:p>
          <a:p>
            <a:r>
              <a:rPr lang="nl-NL" dirty="0" smtClean="0"/>
              <a:t>In fase vier is de rust teruggekeerd. Er is soms sprake van nasleep door schade of schuldgevoelens. Het is het moment waarop iemand terug kan kijken op de situatie, toch gebeurt dat vaak niet vanzelf.</a:t>
            </a:r>
            <a:endParaRPr lang="nl-NL" dirty="0"/>
          </a:p>
        </p:txBody>
      </p:sp>
      <p:sp>
        <p:nvSpPr>
          <p:cNvPr id="4" name="Tijdelijke aanduiding voor dianummer 3"/>
          <p:cNvSpPr>
            <a:spLocks noGrp="1"/>
          </p:cNvSpPr>
          <p:nvPr>
            <p:ph type="sldNum" sz="quarter" idx="10"/>
          </p:nvPr>
        </p:nvSpPr>
        <p:spPr/>
        <p:txBody>
          <a:bodyPr/>
          <a:lstStyle/>
          <a:p>
            <a:fld id="{3D7BC8F2-A54C-41E8-A7A6-4BEB5B952DB5}" type="slidenum">
              <a:rPr lang="nl-NL" smtClean="0"/>
              <a:t>25</a:t>
            </a:fld>
            <a:endParaRPr lang="nl-NL"/>
          </a:p>
        </p:txBody>
      </p:sp>
    </p:spTree>
    <p:extLst>
      <p:ext uri="{BB962C8B-B14F-4D97-AF65-F5344CB8AC3E}">
        <p14:creationId xmlns:p14="http://schemas.microsoft.com/office/powerpoint/2010/main" val="110969206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dirty="0" smtClean="0"/>
              <a:t>Psychopathologische agressie dus veiligheid voorop! Maar ook: rustig blijven, grenzen aangeven.</a:t>
            </a:r>
            <a:r>
              <a:rPr lang="nl-NL" baseline="0" dirty="0" smtClean="0"/>
              <a:t> </a:t>
            </a:r>
            <a:endParaRPr lang="nl-NL" dirty="0" smtClean="0"/>
          </a:p>
          <a:p>
            <a:endParaRPr lang="nl-NL" dirty="0"/>
          </a:p>
        </p:txBody>
      </p:sp>
      <p:sp>
        <p:nvSpPr>
          <p:cNvPr id="4" name="Tijdelijke aanduiding voor dianummer 3"/>
          <p:cNvSpPr>
            <a:spLocks noGrp="1"/>
          </p:cNvSpPr>
          <p:nvPr>
            <p:ph type="sldNum" sz="quarter" idx="10"/>
          </p:nvPr>
        </p:nvSpPr>
        <p:spPr/>
        <p:txBody>
          <a:bodyPr/>
          <a:lstStyle/>
          <a:p>
            <a:fld id="{3D7BC8F2-A54C-41E8-A7A6-4BEB5B952DB5}" type="slidenum">
              <a:rPr lang="nl-NL" smtClean="0"/>
              <a:t>28</a:t>
            </a:fld>
            <a:endParaRPr lang="nl-NL"/>
          </a:p>
        </p:txBody>
      </p:sp>
    </p:spTree>
    <p:extLst>
      <p:ext uri="{BB962C8B-B14F-4D97-AF65-F5344CB8AC3E}">
        <p14:creationId xmlns:p14="http://schemas.microsoft.com/office/powerpoint/2010/main" val="44431063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fld id="{AF8C171C-CA55-4ADC-AD48-CB2BFDDEB7CE}" type="slidenum">
              <a:rPr lang="nl-NL" smtClean="0"/>
              <a:t>31</a:t>
            </a:fld>
            <a:endParaRPr lang="nl-NL"/>
          </a:p>
        </p:txBody>
      </p:sp>
    </p:spTree>
    <p:extLst>
      <p:ext uri="{BB962C8B-B14F-4D97-AF65-F5344CB8AC3E}">
        <p14:creationId xmlns:p14="http://schemas.microsoft.com/office/powerpoint/2010/main" val="117868753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CCF2A1A-916C-495A-81D0-B2BC1987CFF5}" type="slidenum">
              <a:rPr lang="nl-NL" altLang="nl-NL"/>
              <a:pPr>
                <a:spcBef>
                  <a:spcPct val="0"/>
                </a:spcBef>
              </a:pPr>
              <a:t>33</a:t>
            </a:fld>
            <a:endParaRPr lang="nl-NL" altLang="nl-NL"/>
          </a:p>
        </p:txBody>
      </p:sp>
      <p:sp>
        <p:nvSpPr>
          <p:cNvPr id="11267" name="Rectangle 2"/>
          <p:cNvSpPr>
            <a:spLocks noGrp="1" noRot="1" noChangeAspect="1" noChangeArrowheads="1" noTextEdit="1"/>
          </p:cNvSpPr>
          <p:nvPr>
            <p:ph type="sldImg"/>
          </p:nvPr>
        </p:nvSpPr>
        <p:spPr>
          <a:ln/>
        </p:spPr>
      </p:sp>
      <p:sp>
        <p:nvSpPr>
          <p:cNvPr id="11268" name="Rectangle 3"/>
          <p:cNvSpPr>
            <a:spLocks noGrp="1" noChangeArrowheads="1"/>
          </p:cNvSpPr>
          <p:nvPr>
            <p:ph type="body" idx="1"/>
          </p:nvPr>
        </p:nvSpPr>
        <p:spPr>
          <a:noFill/>
        </p:spPr>
        <p:txBody>
          <a:bodyPr/>
          <a:lstStyle/>
          <a:p>
            <a:pPr eaLnBrk="1" hangingPunct="1"/>
            <a:endParaRPr lang="nl-NL" altLang="nl-NL" smtClean="0">
              <a:latin typeface="Arial" panose="020B0604020202020204" pitchFamily="34" charset="0"/>
            </a:endParaRPr>
          </a:p>
        </p:txBody>
      </p:sp>
    </p:spTree>
    <p:extLst>
      <p:ext uri="{BB962C8B-B14F-4D97-AF65-F5344CB8AC3E}">
        <p14:creationId xmlns:p14="http://schemas.microsoft.com/office/powerpoint/2010/main" val="7910307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lvl1pPr>
              <a:defRPr sz="2800"/>
            </a:lvl1pPr>
          </a:lstStyle>
          <a:p>
            <a:r>
              <a:rPr lang="nl-NL" dirty="0" smtClean="0"/>
              <a:t>Titel </a:t>
            </a:r>
            <a:r>
              <a:rPr lang="nl-NL" dirty="0" err="1" smtClean="0"/>
              <a:t>volgblad</a:t>
            </a:r>
            <a:r>
              <a:rPr lang="nl-NL" dirty="0" smtClean="0"/>
              <a:t> </a:t>
            </a:r>
            <a:r>
              <a:rPr lang="nl-NL" dirty="0" err="1" smtClean="0"/>
              <a:t>Arial</a:t>
            </a:r>
            <a:r>
              <a:rPr lang="nl-NL" dirty="0" smtClean="0"/>
              <a:t> 28pt</a:t>
            </a:r>
            <a:endParaRPr lang="nl-NL" dirty="0"/>
          </a:p>
        </p:txBody>
      </p:sp>
      <p:sp>
        <p:nvSpPr>
          <p:cNvPr id="3" name="Tijdelijke aanduiding voor inhoud 2"/>
          <p:cNvSpPr>
            <a:spLocks noGrp="1"/>
          </p:cNvSpPr>
          <p:nvPr>
            <p:ph idx="1" hasCustomPrompt="1"/>
          </p:nvPr>
        </p:nvSpPr>
        <p:spPr/>
        <p:txBody>
          <a:bodyPr/>
          <a:lstStyle>
            <a:lvl1pPr>
              <a:defRPr sz="2400">
                <a:latin typeface="Arial"/>
                <a:cs typeface="Arial"/>
              </a:defRPr>
            </a:lvl1pPr>
            <a:lvl2pPr>
              <a:defRPr sz="2000"/>
            </a:lvl2pPr>
          </a:lstStyle>
          <a:p>
            <a:pPr lvl="0"/>
            <a:r>
              <a:rPr lang="nl-NL" dirty="0" smtClean="0"/>
              <a:t>Klik om de tekststijl van het sjabloon te bewerken</a:t>
            </a:r>
          </a:p>
          <a:p>
            <a:pPr lvl="1"/>
            <a:r>
              <a:rPr lang="nl-NL" dirty="0" smtClean="0"/>
              <a:t>Tweede niveau</a:t>
            </a:r>
          </a:p>
        </p:txBody>
      </p:sp>
      <p:sp>
        <p:nvSpPr>
          <p:cNvPr id="7" name="Tijdelijke aanduiding voor voettekst 4"/>
          <p:cNvSpPr>
            <a:spLocks noGrp="1"/>
          </p:cNvSpPr>
          <p:nvPr>
            <p:ph type="ftr" sz="quarter" idx="11"/>
          </p:nvPr>
        </p:nvSpPr>
        <p:spPr>
          <a:xfrm>
            <a:off x="1912139" y="4630341"/>
            <a:ext cx="4870548" cy="273844"/>
          </a:xfrm>
          <a:prstGeom prst="rect">
            <a:avLst/>
          </a:prstGeom>
        </p:spPr>
        <p:txBody>
          <a:bodyPr/>
          <a:lstStyle/>
          <a:p>
            <a:endParaRPr lang="nl-NL" dirty="0"/>
          </a:p>
        </p:txBody>
      </p:sp>
      <p:sp>
        <p:nvSpPr>
          <p:cNvPr id="8" name="Tijdelijke aanduiding voor dianummer 5"/>
          <p:cNvSpPr>
            <a:spLocks noGrp="1"/>
          </p:cNvSpPr>
          <p:nvPr>
            <p:ph type="sldNum" sz="quarter" idx="12"/>
          </p:nvPr>
        </p:nvSpPr>
        <p:spPr>
          <a:xfrm>
            <a:off x="6970292" y="4641986"/>
            <a:ext cx="829797" cy="273844"/>
          </a:xfrm>
          <a:prstGeom prst="rect">
            <a:avLst/>
          </a:prstGeom>
        </p:spPr>
        <p:txBody>
          <a:bodyPr/>
          <a:lstStyle/>
          <a:p>
            <a:fld id="{CC1A7FFB-7E9A-E347-8F80-8E2C647B3625}" type="slidenum">
              <a:rPr lang="nl-NL"/>
              <a:t>‹nr.›</a:t>
            </a:fld>
            <a:endParaRPr lang="nl-NL"/>
          </a:p>
        </p:txBody>
      </p:sp>
    </p:spTree>
    <p:extLst>
      <p:ext uri="{BB962C8B-B14F-4D97-AF65-F5344CB8AC3E}">
        <p14:creationId xmlns:p14="http://schemas.microsoft.com/office/powerpoint/2010/main" val="41306218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woObj" preserve="1">
  <p:cSld name="Twee objecten">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normAutofit/>
          </a:bodyPr>
          <a:lstStyle>
            <a:lvl1pPr>
              <a:defRPr sz="2800"/>
            </a:lvl1pPr>
          </a:lstStyle>
          <a:p>
            <a:r>
              <a:rPr lang="nl-NL" dirty="0" smtClean="0"/>
              <a:t>Titel </a:t>
            </a:r>
            <a:r>
              <a:rPr lang="nl-NL" dirty="0" err="1" smtClean="0"/>
              <a:t>volgblad</a:t>
            </a:r>
            <a:r>
              <a:rPr lang="nl-NL" dirty="0" smtClean="0"/>
              <a:t> </a:t>
            </a:r>
            <a:r>
              <a:rPr lang="nl-NL" dirty="0" err="1" smtClean="0"/>
              <a:t>Arial</a:t>
            </a:r>
            <a:r>
              <a:rPr lang="nl-NL" dirty="0" smtClean="0"/>
              <a:t> 28pt</a:t>
            </a:r>
            <a:endParaRPr lang="nl-NL" dirty="0"/>
          </a:p>
        </p:txBody>
      </p:sp>
      <p:sp>
        <p:nvSpPr>
          <p:cNvPr id="3" name="Tijdelijke aanduiding voor inhoud 2"/>
          <p:cNvSpPr>
            <a:spLocks noGrp="1"/>
          </p:cNvSpPr>
          <p:nvPr>
            <p:ph sz="half" idx="1"/>
          </p:nvPr>
        </p:nvSpPr>
        <p:spPr>
          <a:xfrm>
            <a:off x="457200" y="1200151"/>
            <a:ext cx="4038600" cy="2894954"/>
          </a:xfrm>
        </p:spPr>
        <p:txBody>
          <a:bodyPr>
            <a:normAutofit/>
          </a:bodyPr>
          <a:lstStyle>
            <a:lvl1pPr>
              <a:defRPr sz="2000">
                <a:latin typeface="Arial"/>
                <a:cs typeface="Arial"/>
              </a:defRPr>
            </a:lvl1pPr>
            <a:lvl2pPr>
              <a:defRPr sz="1800">
                <a:latin typeface="Arial"/>
                <a:cs typeface="Arial"/>
              </a:defRPr>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smtClean="0"/>
              <a:t>Tekststijl van het model bewerken</a:t>
            </a:r>
          </a:p>
          <a:p>
            <a:pPr lvl="1"/>
            <a:r>
              <a:rPr lang="nl-NL" smtClean="0"/>
              <a:t>Tweede niveau</a:t>
            </a:r>
          </a:p>
        </p:txBody>
      </p:sp>
      <p:sp>
        <p:nvSpPr>
          <p:cNvPr id="4" name="Tijdelijke aanduiding voor inhoud 3"/>
          <p:cNvSpPr>
            <a:spLocks noGrp="1"/>
          </p:cNvSpPr>
          <p:nvPr>
            <p:ph sz="half" idx="2"/>
          </p:nvPr>
        </p:nvSpPr>
        <p:spPr>
          <a:xfrm>
            <a:off x="4648200" y="1200150"/>
            <a:ext cx="4038600" cy="2894955"/>
          </a:xfrm>
        </p:spPr>
        <p:txBody>
          <a:bodyPr>
            <a:normAutofit/>
          </a:bodyPr>
          <a:lstStyle>
            <a:lvl1pPr>
              <a:defRPr sz="2000">
                <a:latin typeface="Arial"/>
                <a:cs typeface="Arial"/>
              </a:defRPr>
            </a:lvl1pPr>
            <a:lvl2pPr>
              <a:defRPr sz="1800">
                <a:latin typeface="Arial"/>
                <a:cs typeface="Arial"/>
              </a:defRPr>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smtClean="0"/>
              <a:t>Tekststijl van het model bewerken</a:t>
            </a:r>
          </a:p>
          <a:p>
            <a:pPr lvl="1"/>
            <a:r>
              <a:rPr lang="nl-NL" smtClean="0"/>
              <a:t>Tweede niveau</a:t>
            </a:r>
          </a:p>
        </p:txBody>
      </p:sp>
      <p:sp>
        <p:nvSpPr>
          <p:cNvPr id="8" name="Tijdelijke aanduiding voor voettekst 4"/>
          <p:cNvSpPr>
            <a:spLocks noGrp="1"/>
          </p:cNvSpPr>
          <p:nvPr>
            <p:ph type="ftr" sz="quarter" idx="11"/>
          </p:nvPr>
        </p:nvSpPr>
        <p:spPr>
          <a:xfrm>
            <a:off x="1912139" y="4630341"/>
            <a:ext cx="4870548" cy="273844"/>
          </a:xfrm>
          <a:prstGeom prst="rect">
            <a:avLst/>
          </a:prstGeom>
        </p:spPr>
        <p:txBody>
          <a:bodyPr/>
          <a:lstStyle/>
          <a:p>
            <a:endParaRPr lang="nl-NL" dirty="0"/>
          </a:p>
        </p:txBody>
      </p:sp>
      <p:sp>
        <p:nvSpPr>
          <p:cNvPr id="9" name="Tijdelijke aanduiding voor dianummer 5"/>
          <p:cNvSpPr>
            <a:spLocks noGrp="1"/>
          </p:cNvSpPr>
          <p:nvPr>
            <p:ph type="sldNum" sz="quarter" idx="12"/>
          </p:nvPr>
        </p:nvSpPr>
        <p:spPr>
          <a:xfrm>
            <a:off x="6970292" y="4641986"/>
            <a:ext cx="829797" cy="273844"/>
          </a:xfrm>
          <a:prstGeom prst="rect">
            <a:avLst/>
          </a:prstGeom>
        </p:spPr>
        <p:txBody>
          <a:bodyPr/>
          <a:lstStyle/>
          <a:p>
            <a:fld id="{CC1A7FFB-7E9A-E347-8F80-8E2C647B3625}" type="slidenum">
              <a:rPr lang="nl-NL"/>
              <a:t>‹nr.›</a:t>
            </a:fld>
            <a:endParaRPr lang="nl-NL"/>
          </a:p>
        </p:txBody>
      </p:sp>
    </p:spTree>
    <p:extLst>
      <p:ext uri="{BB962C8B-B14F-4D97-AF65-F5344CB8AC3E}">
        <p14:creationId xmlns:p14="http://schemas.microsoft.com/office/powerpoint/2010/main" val="29802780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Vergelijking">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normAutofit/>
          </a:bodyPr>
          <a:lstStyle>
            <a:lvl1pPr>
              <a:defRPr sz="2800"/>
            </a:lvl1pPr>
          </a:lstStyle>
          <a:p>
            <a:r>
              <a:rPr lang="nl-NL" dirty="0" smtClean="0"/>
              <a:t>Titel </a:t>
            </a:r>
            <a:r>
              <a:rPr lang="nl-NL" dirty="0" err="1" smtClean="0"/>
              <a:t>volgblad</a:t>
            </a:r>
            <a:r>
              <a:rPr lang="nl-NL" dirty="0" smtClean="0"/>
              <a:t> </a:t>
            </a:r>
            <a:r>
              <a:rPr lang="nl-NL" dirty="0" err="1" smtClean="0"/>
              <a:t>Arial</a:t>
            </a:r>
            <a:r>
              <a:rPr lang="nl-NL" dirty="0" smtClean="0"/>
              <a:t> 28pt</a:t>
            </a:r>
            <a:endParaRPr lang="nl-NL" dirty="0"/>
          </a:p>
        </p:txBody>
      </p:sp>
      <p:sp>
        <p:nvSpPr>
          <p:cNvPr id="4" name="Tijdelijke aanduiding voor inhoud 3"/>
          <p:cNvSpPr>
            <a:spLocks noGrp="1"/>
          </p:cNvSpPr>
          <p:nvPr>
            <p:ph sz="half" idx="2"/>
          </p:nvPr>
        </p:nvSpPr>
        <p:spPr>
          <a:xfrm>
            <a:off x="457200" y="1285598"/>
            <a:ext cx="4040188" cy="2962275"/>
          </a:xfrm>
        </p:spPr>
        <p:txBody>
          <a:bodyPr>
            <a:normAutofit/>
          </a:bodyPr>
          <a:lstStyle>
            <a:lvl1pPr>
              <a:defRPr sz="20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smtClean="0"/>
              <a:t>Tekststijl van het model bewerken</a:t>
            </a:r>
          </a:p>
        </p:txBody>
      </p:sp>
      <p:sp>
        <p:nvSpPr>
          <p:cNvPr id="6" name="Tijdelijke aanduiding voor inhoud 5"/>
          <p:cNvSpPr>
            <a:spLocks noGrp="1"/>
          </p:cNvSpPr>
          <p:nvPr>
            <p:ph sz="quarter" idx="4"/>
          </p:nvPr>
        </p:nvSpPr>
        <p:spPr>
          <a:xfrm>
            <a:off x="4645025" y="1285598"/>
            <a:ext cx="4041775" cy="2962275"/>
          </a:xfrm>
        </p:spPr>
        <p:txBody>
          <a:bodyPr>
            <a:normAutofit/>
          </a:bodyPr>
          <a:lstStyle>
            <a:lvl1pPr>
              <a:defRPr sz="20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smtClean="0"/>
              <a:t>Tekststijl van het model bewerken</a:t>
            </a:r>
          </a:p>
        </p:txBody>
      </p:sp>
      <p:sp>
        <p:nvSpPr>
          <p:cNvPr id="10" name="Tijdelijke aanduiding voor voettekst 4"/>
          <p:cNvSpPr>
            <a:spLocks noGrp="1"/>
          </p:cNvSpPr>
          <p:nvPr>
            <p:ph type="ftr" sz="quarter" idx="11"/>
          </p:nvPr>
        </p:nvSpPr>
        <p:spPr>
          <a:xfrm>
            <a:off x="1912139" y="4630341"/>
            <a:ext cx="4870548" cy="273844"/>
          </a:xfrm>
          <a:prstGeom prst="rect">
            <a:avLst/>
          </a:prstGeom>
        </p:spPr>
        <p:txBody>
          <a:bodyPr/>
          <a:lstStyle/>
          <a:p>
            <a:endParaRPr lang="nl-NL" dirty="0"/>
          </a:p>
        </p:txBody>
      </p:sp>
      <p:sp>
        <p:nvSpPr>
          <p:cNvPr id="11" name="Tijdelijke aanduiding voor dianummer 5"/>
          <p:cNvSpPr>
            <a:spLocks noGrp="1"/>
          </p:cNvSpPr>
          <p:nvPr>
            <p:ph type="sldNum" sz="quarter" idx="12"/>
          </p:nvPr>
        </p:nvSpPr>
        <p:spPr>
          <a:xfrm>
            <a:off x="6970292" y="4641986"/>
            <a:ext cx="829797" cy="273844"/>
          </a:xfrm>
          <a:prstGeom prst="rect">
            <a:avLst/>
          </a:prstGeom>
        </p:spPr>
        <p:txBody>
          <a:bodyPr/>
          <a:lstStyle/>
          <a:p>
            <a:fld id="{CC1A7FFB-7E9A-E347-8F80-8E2C647B3625}" type="slidenum">
              <a:rPr lang="nl-NL"/>
              <a:t>‹nr.›</a:t>
            </a:fld>
            <a:endParaRPr lang="nl-NL"/>
          </a:p>
        </p:txBody>
      </p:sp>
    </p:spTree>
    <p:extLst>
      <p:ext uri="{BB962C8B-B14F-4D97-AF65-F5344CB8AC3E}">
        <p14:creationId xmlns:p14="http://schemas.microsoft.com/office/powerpoint/2010/main" val="35781571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3600450"/>
            <a:ext cx="5486400" cy="425450"/>
          </a:xfrm>
        </p:spPr>
        <p:txBody>
          <a:bodyPr anchor="b">
            <a:noAutofit/>
          </a:bodyPr>
          <a:lstStyle>
            <a:lvl1pPr algn="l">
              <a:defRPr sz="2000" b="1"/>
            </a:lvl1pPr>
          </a:lstStyle>
          <a:p>
            <a:r>
              <a:rPr lang="nl-NL" smtClean="0"/>
              <a:t>Klik om de stijl te bewerken</a:t>
            </a:r>
            <a:endParaRPr lang="nl-NL" dirty="0"/>
          </a:p>
        </p:txBody>
      </p:sp>
      <p:sp>
        <p:nvSpPr>
          <p:cNvPr id="3" name="Tijdelijke aanduiding voor afbeelding 2"/>
          <p:cNvSpPr>
            <a:spLocks noGrp="1"/>
          </p:cNvSpPr>
          <p:nvPr>
            <p:ph type="pic" idx="1"/>
          </p:nvPr>
        </p:nvSpPr>
        <p:spPr>
          <a:xfrm>
            <a:off x="1792288" y="460375"/>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smtClean="0"/>
              <a:t>Klik op het pictogram als u een afbeelding wilt toevoegen</a:t>
            </a:r>
            <a:endParaRPr lang="nl-NL" dirty="0"/>
          </a:p>
        </p:txBody>
      </p:sp>
      <p:sp>
        <p:nvSpPr>
          <p:cNvPr id="4" name="Tijdelijke aanduiding voor tekst 3"/>
          <p:cNvSpPr>
            <a:spLocks noGrp="1"/>
          </p:cNvSpPr>
          <p:nvPr>
            <p:ph type="body" sz="half" idx="2"/>
          </p:nvPr>
        </p:nvSpPr>
        <p:spPr>
          <a:xfrm>
            <a:off x="1792288" y="4025900"/>
            <a:ext cx="5486400" cy="60325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smtClean="0"/>
              <a:t>Tekststijl van het model bewerken</a:t>
            </a:r>
          </a:p>
        </p:txBody>
      </p:sp>
    </p:spTree>
    <p:extLst>
      <p:ext uri="{BB962C8B-B14F-4D97-AF65-F5344CB8AC3E}">
        <p14:creationId xmlns:p14="http://schemas.microsoft.com/office/powerpoint/2010/main" val="32209393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iteldia-A_NL">
    <p:spTree>
      <p:nvGrpSpPr>
        <p:cNvPr id="1" name=""/>
        <p:cNvGrpSpPr/>
        <p:nvPr/>
      </p:nvGrpSpPr>
      <p:grpSpPr>
        <a:xfrm>
          <a:off x="0" y="0"/>
          <a:ext cx="0" cy="0"/>
          <a:chOff x="0" y="0"/>
          <a:chExt cx="0" cy="0"/>
        </a:xfrm>
      </p:grpSpPr>
      <p:pic>
        <p:nvPicPr>
          <p:cNvPr id="4" name="Afbeelding 3" descr="sheet breedbeeld PPT-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81279" cy="5166000"/>
          </a:xfrm>
          <a:prstGeom prst="rect">
            <a:avLst/>
          </a:prstGeom>
        </p:spPr>
      </p:pic>
    </p:spTree>
    <p:extLst>
      <p:ext uri="{BB962C8B-B14F-4D97-AF65-F5344CB8AC3E}">
        <p14:creationId xmlns:p14="http://schemas.microsoft.com/office/powerpoint/2010/main" val="479279233"/>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Titeldia-B_NL">
    <p:spTree>
      <p:nvGrpSpPr>
        <p:cNvPr id="1" name=""/>
        <p:cNvGrpSpPr/>
        <p:nvPr/>
      </p:nvGrpSpPr>
      <p:grpSpPr>
        <a:xfrm>
          <a:off x="0" y="0"/>
          <a:ext cx="0" cy="0"/>
          <a:chOff x="0" y="0"/>
          <a:chExt cx="0" cy="0"/>
        </a:xfrm>
      </p:grpSpPr>
      <p:pic>
        <p:nvPicPr>
          <p:cNvPr id="2" name="Afbeelding 1" descr="sheet breedbeeld PPT-B.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81279" cy="5166000"/>
          </a:xfrm>
          <a:prstGeom prst="rect">
            <a:avLst/>
          </a:prstGeom>
        </p:spPr>
      </p:pic>
    </p:spTree>
    <p:extLst>
      <p:ext uri="{BB962C8B-B14F-4D97-AF65-F5344CB8AC3E}">
        <p14:creationId xmlns:p14="http://schemas.microsoft.com/office/powerpoint/2010/main" val="579147785"/>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Titelblad-A_NL">
    <p:spTree>
      <p:nvGrpSpPr>
        <p:cNvPr id="1" name=""/>
        <p:cNvGrpSpPr/>
        <p:nvPr/>
      </p:nvGrpSpPr>
      <p:grpSpPr>
        <a:xfrm>
          <a:off x="0" y="0"/>
          <a:ext cx="0" cy="0"/>
          <a:chOff x="0" y="0"/>
          <a:chExt cx="0" cy="0"/>
        </a:xfrm>
      </p:grpSpPr>
      <p:pic>
        <p:nvPicPr>
          <p:cNvPr id="7" name="Afbeelding 6" descr="sheet breedbeeld PPT-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9289" cy="5148000"/>
          </a:xfrm>
          <a:prstGeom prst="rect">
            <a:avLst/>
          </a:prstGeom>
        </p:spPr>
      </p:pic>
      <p:sp>
        <p:nvSpPr>
          <p:cNvPr id="2" name="Titel 1"/>
          <p:cNvSpPr>
            <a:spLocks noGrp="1"/>
          </p:cNvSpPr>
          <p:nvPr>
            <p:ph type="title" hasCustomPrompt="1"/>
          </p:nvPr>
        </p:nvSpPr>
        <p:spPr>
          <a:xfrm>
            <a:off x="457200" y="279400"/>
            <a:ext cx="8229600" cy="1837267"/>
          </a:xfrm>
        </p:spPr>
        <p:txBody>
          <a:bodyPr anchor="t"/>
          <a:lstStyle>
            <a:lvl1pPr>
              <a:defRPr sz="3200"/>
            </a:lvl1pPr>
          </a:lstStyle>
          <a:p>
            <a:r>
              <a:rPr lang="nl-NL"/>
              <a:t>Titel van presentatie, Arial 32pt</a:t>
            </a:r>
          </a:p>
        </p:txBody>
      </p:sp>
      <p:sp>
        <p:nvSpPr>
          <p:cNvPr id="5" name="Tijdelijke aanduiding voor voettekst 4"/>
          <p:cNvSpPr>
            <a:spLocks noGrp="1"/>
          </p:cNvSpPr>
          <p:nvPr>
            <p:ph type="ftr" sz="quarter" idx="11"/>
          </p:nvPr>
        </p:nvSpPr>
        <p:spPr>
          <a:xfrm>
            <a:off x="1738642" y="4767263"/>
            <a:ext cx="4281158" cy="274637"/>
          </a:xfrm>
          <a:prstGeom prst="rect">
            <a:avLst/>
          </a:prstGeom>
        </p:spPr>
        <p:txBody>
          <a:bodyPr/>
          <a:lstStyle/>
          <a:p>
            <a:endParaRPr lang="nl-NL"/>
          </a:p>
        </p:txBody>
      </p:sp>
      <p:sp>
        <p:nvSpPr>
          <p:cNvPr id="6" name="Tijdelijke aanduiding voor dianummer 5"/>
          <p:cNvSpPr>
            <a:spLocks noGrp="1"/>
          </p:cNvSpPr>
          <p:nvPr>
            <p:ph type="sldNum" sz="quarter" idx="12"/>
          </p:nvPr>
        </p:nvSpPr>
        <p:spPr>
          <a:xfrm>
            <a:off x="6553200" y="4767263"/>
            <a:ext cx="1610267" cy="274637"/>
          </a:xfrm>
          <a:prstGeom prst="rect">
            <a:avLst/>
          </a:prstGeom>
        </p:spPr>
        <p:txBody>
          <a:bodyPr/>
          <a:lstStyle/>
          <a:p>
            <a:fld id="{CC1A7FFB-7E9A-E347-8F80-8E2C647B3625}" type="slidenum">
              <a:rPr lang="nl-NL"/>
              <a:t>‹nr.›</a:t>
            </a:fld>
            <a:endParaRPr lang="nl-NL"/>
          </a:p>
        </p:txBody>
      </p:sp>
    </p:spTree>
    <p:extLst>
      <p:ext uri="{BB962C8B-B14F-4D97-AF65-F5344CB8AC3E}">
        <p14:creationId xmlns:p14="http://schemas.microsoft.com/office/powerpoint/2010/main" val="1136131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Titelblad-B_NL">
    <p:spTree>
      <p:nvGrpSpPr>
        <p:cNvPr id="1" name=""/>
        <p:cNvGrpSpPr/>
        <p:nvPr/>
      </p:nvGrpSpPr>
      <p:grpSpPr>
        <a:xfrm>
          <a:off x="0" y="0"/>
          <a:ext cx="0" cy="0"/>
          <a:chOff x="0" y="0"/>
          <a:chExt cx="0" cy="0"/>
        </a:xfrm>
      </p:grpSpPr>
      <p:pic>
        <p:nvPicPr>
          <p:cNvPr id="2" name="Afbeelding 1" descr="sheet breedbeeld PPT-2.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9288" cy="5148000"/>
          </a:xfrm>
          <a:prstGeom prst="rect">
            <a:avLst/>
          </a:prstGeom>
        </p:spPr>
      </p:pic>
      <p:sp>
        <p:nvSpPr>
          <p:cNvPr id="5" name="Tijdelijke aanduiding voor voettekst 4"/>
          <p:cNvSpPr>
            <a:spLocks noGrp="1"/>
          </p:cNvSpPr>
          <p:nvPr>
            <p:ph type="ftr" sz="quarter" idx="11"/>
          </p:nvPr>
        </p:nvSpPr>
        <p:spPr>
          <a:xfrm>
            <a:off x="1738642" y="4767263"/>
            <a:ext cx="4281158" cy="274637"/>
          </a:xfrm>
          <a:prstGeom prst="rect">
            <a:avLst/>
          </a:prstGeom>
        </p:spPr>
        <p:txBody>
          <a:bodyPr/>
          <a:lstStyle/>
          <a:p>
            <a:r>
              <a:rPr lang="nl-NL"/>
              <a:t>Voettekst</a:t>
            </a:r>
          </a:p>
        </p:txBody>
      </p:sp>
      <p:sp>
        <p:nvSpPr>
          <p:cNvPr id="6" name="Tijdelijke aanduiding voor dianummer 5"/>
          <p:cNvSpPr>
            <a:spLocks noGrp="1"/>
          </p:cNvSpPr>
          <p:nvPr>
            <p:ph type="sldNum" sz="quarter" idx="12"/>
          </p:nvPr>
        </p:nvSpPr>
        <p:spPr>
          <a:xfrm>
            <a:off x="6553200" y="4767263"/>
            <a:ext cx="1610267" cy="274637"/>
          </a:xfrm>
          <a:prstGeom prst="rect">
            <a:avLst/>
          </a:prstGeom>
        </p:spPr>
        <p:txBody>
          <a:bodyPr/>
          <a:lstStyle/>
          <a:p>
            <a:fld id="{CC1A7FFB-7E9A-E347-8F80-8E2C647B3625}" type="slidenum">
              <a:rPr lang="nl-NL"/>
              <a:t>‹nr.›</a:t>
            </a:fld>
            <a:endParaRPr lang="nl-NL"/>
          </a:p>
        </p:txBody>
      </p:sp>
      <p:sp>
        <p:nvSpPr>
          <p:cNvPr id="8" name="Titel 1"/>
          <p:cNvSpPr>
            <a:spLocks noGrp="1"/>
          </p:cNvSpPr>
          <p:nvPr>
            <p:ph type="title" hasCustomPrompt="1"/>
          </p:nvPr>
        </p:nvSpPr>
        <p:spPr>
          <a:xfrm>
            <a:off x="457200" y="279400"/>
            <a:ext cx="8229600" cy="1837267"/>
          </a:xfrm>
        </p:spPr>
        <p:txBody>
          <a:bodyPr anchor="t"/>
          <a:lstStyle>
            <a:lvl1pPr>
              <a:defRPr sz="3200"/>
            </a:lvl1pPr>
          </a:lstStyle>
          <a:p>
            <a:r>
              <a:rPr lang="nl-NL" dirty="0"/>
              <a:t>Titel van presentatie, </a:t>
            </a:r>
            <a:r>
              <a:rPr lang="nl-NL" dirty="0" err="1"/>
              <a:t>Arial</a:t>
            </a:r>
            <a:r>
              <a:rPr lang="nl-NL" dirty="0"/>
              <a:t> 32pt</a:t>
            </a:r>
          </a:p>
        </p:txBody>
      </p:sp>
    </p:spTree>
    <p:extLst>
      <p:ext uri="{BB962C8B-B14F-4D97-AF65-F5344CB8AC3E}">
        <p14:creationId xmlns:p14="http://schemas.microsoft.com/office/powerpoint/2010/main" val="6349976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jp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Afbeelding 6" descr="sheet breedbeeld PPT-5.jpg"/>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a:xfrm>
            <a:off x="0" y="0"/>
            <a:ext cx="9141291" cy="5143500"/>
          </a:xfrm>
          <a:prstGeom prst="rect">
            <a:avLst/>
          </a:prstGeom>
        </p:spPr>
      </p:pic>
      <p:sp>
        <p:nvSpPr>
          <p:cNvPr id="2" name="Tijdelijke aanduiding voor titel 1"/>
          <p:cNvSpPr>
            <a:spLocks noGrp="1"/>
          </p:cNvSpPr>
          <p:nvPr>
            <p:ph type="title"/>
          </p:nvPr>
        </p:nvSpPr>
        <p:spPr>
          <a:xfrm>
            <a:off x="457200" y="206375"/>
            <a:ext cx="8229600" cy="857250"/>
          </a:xfrm>
          <a:prstGeom prst="rect">
            <a:avLst/>
          </a:prstGeom>
        </p:spPr>
        <p:txBody>
          <a:bodyPr vert="horz" lIns="91440" tIns="45720" rIns="91440" bIns="45720" rtlCol="0" anchor="ctr">
            <a:normAutofit/>
          </a:bodyPr>
          <a:lstStyle/>
          <a:p>
            <a:r>
              <a:rPr lang="nl-NL" dirty="0" smtClean="0"/>
              <a:t>Titel van presentatie, </a:t>
            </a:r>
            <a:r>
              <a:rPr lang="nl-NL" dirty="0" err="1" smtClean="0"/>
              <a:t>Arial</a:t>
            </a:r>
            <a:r>
              <a:rPr lang="nl-NL" dirty="0" smtClean="0"/>
              <a:t> 32pt</a:t>
            </a:r>
            <a:endParaRPr lang="nl-NL" dirty="0"/>
          </a:p>
        </p:txBody>
      </p:sp>
      <p:sp>
        <p:nvSpPr>
          <p:cNvPr id="3" name="Tijdelijke aanduiding voor tekst 2"/>
          <p:cNvSpPr>
            <a:spLocks noGrp="1"/>
          </p:cNvSpPr>
          <p:nvPr>
            <p:ph type="body" idx="1"/>
          </p:nvPr>
        </p:nvSpPr>
        <p:spPr>
          <a:xfrm>
            <a:off x="457200" y="1200151"/>
            <a:ext cx="8229600" cy="2874582"/>
          </a:xfrm>
          <a:prstGeom prst="rect">
            <a:avLst/>
          </a:prstGeom>
        </p:spPr>
        <p:txBody>
          <a:bodyPr vert="horz" lIns="91440" tIns="45720" rIns="91440" bIns="45720" rtlCol="0">
            <a:normAutofit/>
          </a:bodyPr>
          <a:lstStyle/>
          <a:p>
            <a:pPr lvl="0"/>
            <a:r>
              <a:rPr lang="nl-NL" dirty="0" smtClean="0"/>
              <a:t>Klik om de tekststijl van het sjabloon te bewerken</a:t>
            </a:r>
          </a:p>
        </p:txBody>
      </p:sp>
      <p:sp>
        <p:nvSpPr>
          <p:cNvPr id="10" name="Tijdelijke aanduiding voor voettekst 4"/>
          <p:cNvSpPr>
            <a:spLocks noGrp="1"/>
          </p:cNvSpPr>
          <p:nvPr>
            <p:ph type="ftr" sz="quarter" idx="3"/>
          </p:nvPr>
        </p:nvSpPr>
        <p:spPr>
          <a:xfrm>
            <a:off x="1912139" y="4630341"/>
            <a:ext cx="4870548" cy="273844"/>
          </a:xfrm>
          <a:prstGeom prst="rect">
            <a:avLst/>
          </a:prstGeom>
        </p:spPr>
        <p:txBody>
          <a:bodyPr vert="horz" lIns="91440" tIns="45720" rIns="91440" bIns="45720" rtlCol="0" anchor="ctr"/>
          <a:lstStyle>
            <a:lvl1pPr algn="ctr">
              <a:defRPr sz="1200">
                <a:solidFill>
                  <a:schemeClr val="tx1">
                    <a:tint val="75000"/>
                  </a:schemeClr>
                </a:solidFill>
                <a:latin typeface="Arial"/>
                <a:cs typeface="Arial"/>
              </a:defRPr>
            </a:lvl1pPr>
          </a:lstStyle>
          <a:p>
            <a:endParaRPr lang="nl-NL" dirty="0"/>
          </a:p>
        </p:txBody>
      </p:sp>
      <p:sp>
        <p:nvSpPr>
          <p:cNvPr id="11" name="Tijdelijke aanduiding voor dianummer 5"/>
          <p:cNvSpPr>
            <a:spLocks noGrp="1"/>
          </p:cNvSpPr>
          <p:nvPr>
            <p:ph type="sldNum" sz="quarter" idx="4"/>
          </p:nvPr>
        </p:nvSpPr>
        <p:spPr>
          <a:xfrm>
            <a:off x="6970292" y="4641986"/>
            <a:ext cx="829797" cy="273844"/>
          </a:xfrm>
          <a:prstGeom prst="rect">
            <a:avLst/>
          </a:prstGeom>
        </p:spPr>
        <p:txBody>
          <a:bodyPr vert="horz" lIns="91440" tIns="45720" rIns="91440" bIns="45720" rtlCol="0" anchor="ctr"/>
          <a:lstStyle>
            <a:lvl1pPr algn="r">
              <a:defRPr sz="1200">
                <a:solidFill>
                  <a:schemeClr val="tx1">
                    <a:tint val="75000"/>
                  </a:schemeClr>
                </a:solidFill>
                <a:latin typeface="Arial"/>
                <a:cs typeface="Arial"/>
              </a:defRPr>
            </a:lvl1pPr>
          </a:lstStyle>
          <a:p>
            <a:fld id="{CC1A7FFB-7E9A-E347-8F80-8E2C647B3625}" type="slidenum">
              <a:rPr lang="nl-NL" smtClean="0"/>
              <a:pPr/>
              <a:t>‹nr.›</a:t>
            </a:fld>
            <a:endParaRPr lang="nl-NL" dirty="0"/>
          </a:p>
        </p:txBody>
      </p:sp>
    </p:spTree>
    <p:extLst>
      <p:ext uri="{BB962C8B-B14F-4D97-AF65-F5344CB8AC3E}">
        <p14:creationId xmlns:p14="http://schemas.microsoft.com/office/powerpoint/2010/main" val="3299562382"/>
      </p:ext>
    </p:extLst>
  </p:cSld>
  <p:clrMap bg1="lt1" tx1="dk1" bg2="lt2" tx2="dk2" accent1="accent1" accent2="accent2" accent3="accent3" accent4="accent4" accent5="accent5" accent6="accent6" hlink="hlink" folHlink="folHlink"/>
  <p:sldLayoutIdLst>
    <p:sldLayoutId id="2147483823" r:id="rId1"/>
    <p:sldLayoutId id="2147483825" r:id="rId2"/>
    <p:sldLayoutId id="2147483826" r:id="rId3"/>
    <p:sldLayoutId id="2147483830" r:id="rId4"/>
    <p:sldLayoutId id="2147483814" r:id="rId5"/>
    <p:sldLayoutId id="2147483831" r:id="rId6"/>
    <p:sldLayoutId id="2147483796" r:id="rId7"/>
    <p:sldLayoutId id="2147483811" r:id="rId8"/>
  </p:sldLayoutIdLst>
  <p:txStyles>
    <p:titleStyle>
      <a:lvl1pPr algn="l" defTabSz="457200" rtl="0" eaLnBrk="1" latinLnBrk="0" hangingPunct="1">
        <a:spcBef>
          <a:spcPct val="0"/>
        </a:spcBef>
        <a:buNone/>
        <a:defRPr sz="3200" b="1" kern="1200" baseline="0">
          <a:solidFill>
            <a:srgbClr val="660066"/>
          </a:solidFill>
          <a:latin typeface="Arial"/>
          <a:ea typeface="+mj-ea"/>
          <a:cs typeface="Arial"/>
        </a:defRPr>
      </a:lvl1pPr>
    </p:titleStyle>
    <p:bodyStyle>
      <a:lvl1pPr marL="342900" indent="-342900" algn="l" defTabSz="457200" rtl="0" eaLnBrk="1" latinLnBrk="0" hangingPunct="1">
        <a:spcBef>
          <a:spcPct val="20000"/>
        </a:spcBef>
        <a:buFont typeface="Arial"/>
        <a:buChar char="•"/>
        <a:defRPr sz="2400" kern="1200">
          <a:solidFill>
            <a:schemeClr val="tx1"/>
          </a:solidFill>
          <a:latin typeface="Arial"/>
          <a:ea typeface="+mn-ea"/>
          <a:cs typeface="Aria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nl-NL"/>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hyperlink" Target="https://www.venvn.nl/artikelen/id/1341097/enquete-vvn-agressie-neemt-toe"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hyperlink" Target="https://www.cbs.nl/nl-nl/nieuws/2012/29/helft-werknemers-zorg-heeft-te-maken-met-agressie-op-het-werk" TargetMode="External"/></Relationships>
</file>

<file path=ppt/slides/_rels/slide5.xml.rels><?xml version="1.0" encoding="UTF-8" standalone="yes"?>
<Relationships xmlns="http://schemas.openxmlformats.org/package/2006/relationships"><Relationship Id="rId2" Type="http://schemas.openxmlformats.org/officeDocument/2006/relationships/hyperlink" Target="https://www.youtube.com/watch?v=EO_vT_iD-E8" TargetMode="Externa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hyperlink" Target="https://demonitor.kro-ncrv.nl/uitzendingen/agressie-tegen-hulpverleners-in-de-psychiatrie" TargetMode="Externa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hyperlink" Target="https://www.google.nl/url?sa=i&amp;rct=j&amp;q=&amp;esrc=s&amp;source=images&amp;cd=&amp;cad=rja&amp;uact=8&amp;ved=2ahUKEwictqbQh8XeAhXLalAKHbIVDEEQjRx6BAgBEAU&amp;url=https://pixabay.com/nl/post-it-memo--s-notities-info-1975179/&amp;psig=AOvVaw04bXD5sp0zkrWgRWMLhYsj&amp;ust=1541775516088815" TargetMode="Externa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hyperlink" Target="https://www.youtube.com/watch?v=gUEGvHr9084" TargetMode="External"/><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2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hyperlink" Target="https://www.google.nl/url?sa=i&amp;rct=j&amp;q=&amp;esrc=s&amp;source=images&amp;cd=&amp;cad=rja&amp;uact=8&amp;ved=2ahUKEwjI7pSNh8XeAhWRJ1AKHQVXAiAQjRx6BAgBEAU&amp;url=https://twitter.com/casuscircus&amp;psig=AOvVaw2io1JdmF_8TbWBReYM4IhZ&amp;ust=1541775384941066" TargetMode="Externa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txBox="1">
            <a:spLocks/>
          </p:cNvSpPr>
          <p:nvPr/>
        </p:nvSpPr>
        <p:spPr>
          <a:xfrm rot="16200000">
            <a:off x="-1691927" y="545501"/>
            <a:ext cx="5437604" cy="737436"/>
          </a:xfrm>
          <a:prstGeom prst="rect">
            <a:avLst/>
          </a:prstGeom>
        </p:spPr>
        <p:txBody>
          <a:bodyPr/>
          <a:lstStyle>
            <a:lvl1pPr algn="l" defTabSz="457200" rtl="0" eaLnBrk="1" latinLnBrk="0" hangingPunct="1">
              <a:spcBef>
                <a:spcPct val="0"/>
              </a:spcBef>
              <a:buNone/>
              <a:defRPr sz="3200" b="1" kern="1200" baseline="0">
                <a:solidFill>
                  <a:srgbClr val="660066"/>
                </a:solidFill>
                <a:latin typeface="Arial"/>
                <a:ea typeface="+mj-ea"/>
                <a:cs typeface="Arial"/>
              </a:defRPr>
            </a:lvl1pPr>
          </a:lstStyle>
          <a:p>
            <a:r>
              <a:rPr lang="nl-NL" sz="2400" dirty="0" smtClean="0">
                <a:solidFill>
                  <a:schemeClr val="bg1"/>
                </a:solidFill>
              </a:rPr>
              <a:t>Minor Complexe zorg</a:t>
            </a:r>
            <a:endParaRPr lang="nl-NL" sz="2400" dirty="0">
              <a:solidFill>
                <a:schemeClr val="bg1"/>
              </a:solidFill>
            </a:endParaRPr>
          </a:p>
        </p:txBody>
      </p:sp>
      <p:sp>
        <p:nvSpPr>
          <p:cNvPr id="4" name="Titel 1"/>
          <p:cNvSpPr txBox="1">
            <a:spLocks/>
          </p:cNvSpPr>
          <p:nvPr/>
        </p:nvSpPr>
        <p:spPr>
          <a:xfrm>
            <a:off x="6664960" y="3901440"/>
            <a:ext cx="5316812" cy="918647"/>
          </a:xfrm>
          <a:prstGeom prst="rect">
            <a:avLst/>
          </a:prstGeom>
        </p:spPr>
        <p:txBody>
          <a:bodyPr/>
          <a:lstStyle>
            <a:lvl1pPr algn="l" defTabSz="457200" rtl="0" eaLnBrk="1" latinLnBrk="0" hangingPunct="1">
              <a:spcBef>
                <a:spcPct val="0"/>
              </a:spcBef>
              <a:buNone/>
              <a:defRPr sz="3200" b="1" kern="1200" baseline="0">
                <a:solidFill>
                  <a:srgbClr val="660066"/>
                </a:solidFill>
                <a:latin typeface="Arial"/>
                <a:ea typeface="+mj-ea"/>
                <a:cs typeface="Arial"/>
              </a:defRPr>
            </a:lvl1pPr>
          </a:lstStyle>
          <a:p>
            <a:r>
              <a:rPr lang="nl-NL" sz="2000" dirty="0" smtClean="0">
                <a:solidFill>
                  <a:schemeClr val="bg1"/>
                </a:solidFill>
              </a:rPr>
              <a:t>Blok </a:t>
            </a:r>
          </a:p>
          <a:p>
            <a:r>
              <a:rPr lang="nl-NL" sz="2000" dirty="0" smtClean="0">
                <a:solidFill>
                  <a:schemeClr val="bg1"/>
                </a:solidFill>
              </a:rPr>
              <a:t>Probleemgedrag </a:t>
            </a:r>
            <a:endParaRPr lang="nl-NL" sz="2000" dirty="0">
              <a:solidFill>
                <a:schemeClr val="bg1"/>
              </a:solidFill>
            </a:endParaRPr>
          </a:p>
        </p:txBody>
      </p:sp>
    </p:spTree>
    <p:extLst>
      <p:ext uri="{BB962C8B-B14F-4D97-AF65-F5344CB8AC3E}">
        <p14:creationId xmlns:p14="http://schemas.microsoft.com/office/powerpoint/2010/main" val="30142954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1"/>
          <p:cNvSpPr txBox="1">
            <a:spLocks/>
          </p:cNvSpPr>
          <p:nvPr/>
        </p:nvSpPr>
        <p:spPr>
          <a:xfrm>
            <a:off x="2355012" y="1948354"/>
            <a:ext cx="5078223" cy="1021045"/>
          </a:xfrm>
          <a:prstGeom prst="rect">
            <a:avLst/>
          </a:prstGeom>
        </p:spPr>
        <p:txBody>
          <a:bodyPr/>
          <a:lstStyle>
            <a:lvl1pPr algn="l" defTabSz="457200" rtl="0" eaLnBrk="1" latinLnBrk="0" hangingPunct="1">
              <a:spcBef>
                <a:spcPct val="0"/>
              </a:spcBef>
              <a:buNone/>
              <a:defRPr sz="3200" b="1" kern="1200" baseline="0">
                <a:solidFill>
                  <a:srgbClr val="660066"/>
                </a:solidFill>
                <a:latin typeface="Arial"/>
                <a:ea typeface="+mj-ea"/>
                <a:cs typeface="Arial"/>
              </a:defRPr>
            </a:lvl1pPr>
          </a:lstStyle>
          <a:p>
            <a:r>
              <a:rPr lang="nl-NL" sz="6600" dirty="0" smtClean="0">
                <a:solidFill>
                  <a:srgbClr val="7030A0"/>
                </a:solidFill>
              </a:rPr>
              <a:t>WELKOM!</a:t>
            </a:r>
            <a:endParaRPr lang="nl-NL" sz="6600" dirty="0">
              <a:solidFill>
                <a:srgbClr val="7030A0"/>
              </a:solidFill>
            </a:endParaRPr>
          </a:p>
        </p:txBody>
      </p:sp>
      <p:sp>
        <p:nvSpPr>
          <p:cNvPr id="4" name="Titel 1"/>
          <p:cNvSpPr txBox="1">
            <a:spLocks/>
          </p:cNvSpPr>
          <p:nvPr/>
        </p:nvSpPr>
        <p:spPr>
          <a:xfrm>
            <a:off x="472086" y="351538"/>
            <a:ext cx="5783748" cy="1044643"/>
          </a:xfrm>
          <a:prstGeom prst="rect">
            <a:avLst/>
          </a:prstGeom>
        </p:spPr>
        <p:txBody>
          <a:bodyPr/>
          <a:lstStyle>
            <a:lvl1pPr algn="l" defTabSz="457200" rtl="0" eaLnBrk="1" latinLnBrk="0" hangingPunct="1">
              <a:spcBef>
                <a:spcPct val="0"/>
              </a:spcBef>
              <a:buNone/>
              <a:defRPr sz="3200" b="1" kern="1200" baseline="0">
                <a:solidFill>
                  <a:srgbClr val="660066"/>
                </a:solidFill>
                <a:latin typeface="Arial"/>
                <a:ea typeface="+mj-ea"/>
                <a:cs typeface="Arial"/>
              </a:defRPr>
            </a:lvl1pPr>
          </a:lstStyle>
          <a:p>
            <a:endParaRPr lang="nl-NL" dirty="0">
              <a:solidFill>
                <a:schemeClr val="tx1"/>
              </a:solidFill>
            </a:endParaRPr>
          </a:p>
        </p:txBody>
      </p:sp>
    </p:spTree>
    <p:extLst>
      <p:ext uri="{BB962C8B-B14F-4D97-AF65-F5344CB8AC3E}">
        <p14:creationId xmlns:p14="http://schemas.microsoft.com/office/powerpoint/2010/main" val="98214341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smtClean="0"/>
              <a:t>Leerdoelen bijeenkomst</a:t>
            </a:r>
            <a:endParaRPr lang="nl-NL" dirty="0"/>
          </a:p>
        </p:txBody>
      </p:sp>
      <p:sp>
        <p:nvSpPr>
          <p:cNvPr id="3" name="Tijdelijke aanduiding voor inhoud 2"/>
          <p:cNvSpPr>
            <a:spLocks noGrp="1"/>
          </p:cNvSpPr>
          <p:nvPr>
            <p:ph idx="1"/>
          </p:nvPr>
        </p:nvSpPr>
        <p:spPr>
          <a:xfrm>
            <a:off x="362607" y="1429407"/>
            <a:ext cx="8229600" cy="2364827"/>
          </a:xfrm>
        </p:spPr>
        <p:txBody>
          <a:bodyPr>
            <a:noAutofit/>
          </a:bodyPr>
          <a:lstStyle/>
          <a:p>
            <a:pPr marL="0" indent="0">
              <a:buNone/>
            </a:pPr>
            <a:r>
              <a:rPr lang="nl-NL" sz="1600" dirty="0" smtClean="0"/>
              <a:t>De </a:t>
            </a:r>
            <a:r>
              <a:rPr lang="nl-NL" sz="1600" dirty="0"/>
              <a:t>student:</a:t>
            </a:r>
          </a:p>
          <a:p>
            <a:pPr lvl="0"/>
            <a:r>
              <a:rPr lang="nl-NL" sz="1600" dirty="0"/>
              <a:t>De student is instaat om te verwoorden wat agressie met hem of haar doet.</a:t>
            </a:r>
          </a:p>
          <a:p>
            <a:pPr lvl="0"/>
            <a:r>
              <a:rPr lang="nl-NL" sz="1600" dirty="0"/>
              <a:t>De student ontwikkelt vaardigheden om te leren omgaan met escalatie.</a:t>
            </a:r>
          </a:p>
          <a:p>
            <a:pPr lvl="0"/>
            <a:r>
              <a:rPr lang="nl-NL" sz="1600" dirty="0"/>
              <a:t>De student kan verschillende factoren benoemen die invloed hebben op agressief gedrag.</a:t>
            </a:r>
          </a:p>
          <a:p>
            <a:pPr lvl="0"/>
            <a:r>
              <a:rPr lang="nl-NL" sz="1600" dirty="0"/>
              <a:t>De student is instaat om gedragsescalatie te voorkomen. </a:t>
            </a:r>
          </a:p>
          <a:p>
            <a:pPr lvl="0"/>
            <a:r>
              <a:rPr lang="nl-NL" sz="1600" dirty="0"/>
              <a:t>De student formuleert wat claimend en agressief gedrag met hem of haar doet.</a:t>
            </a:r>
          </a:p>
          <a:p>
            <a:pPr marL="0" indent="0">
              <a:buNone/>
            </a:pPr>
            <a:endParaRPr lang="nl-NL" sz="1600" dirty="0"/>
          </a:p>
        </p:txBody>
      </p:sp>
    </p:spTree>
    <p:extLst>
      <p:ext uri="{BB962C8B-B14F-4D97-AF65-F5344CB8AC3E}">
        <p14:creationId xmlns:p14="http://schemas.microsoft.com/office/powerpoint/2010/main" val="378489838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p:cNvSpPr>
            <a:spLocks noGrp="1"/>
          </p:cNvSpPr>
          <p:nvPr>
            <p:ph type="title"/>
          </p:nvPr>
        </p:nvSpPr>
        <p:spPr/>
        <p:txBody>
          <a:bodyPr/>
          <a:lstStyle/>
          <a:p>
            <a:r>
              <a:rPr lang="nl-NL" dirty="0" smtClean="0"/>
              <a:t>Cijfers </a:t>
            </a:r>
            <a:r>
              <a:rPr lang="nl-NL" dirty="0"/>
              <a:t>over agressie in de zorg</a:t>
            </a:r>
          </a:p>
        </p:txBody>
      </p:sp>
      <p:sp>
        <p:nvSpPr>
          <p:cNvPr id="6" name="Tijdelijke aanduiding voor inhoud 5"/>
          <p:cNvSpPr>
            <a:spLocks noGrp="1"/>
          </p:cNvSpPr>
          <p:nvPr>
            <p:ph idx="1"/>
          </p:nvPr>
        </p:nvSpPr>
        <p:spPr>
          <a:xfrm>
            <a:off x="457200" y="3862196"/>
            <a:ext cx="8229600" cy="644691"/>
          </a:xfrm>
        </p:spPr>
        <p:txBody>
          <a:bodyPr>
            <a:normAutofit/>
          </a:bodyPr>
          <a:lstStyle/>
          <a:p>
            <a:pPr marL="0" indent="0">
              <a:buNone/>
            </a:pPr>
            <a:r>
              <a:rPr lang="nl-NL" sz="1400" u="sng" dirty="0" smtClean="0">
                <a:hlinkClick r:id="rId3"/>
              </a:rPr>
              <a:t>https</a:t>
            </a:r>
            <a:r>
              <a:rPr lang="nl-NL" sz="1400" u="sng" dirty="0">
                <a:hlinkClick r:id="rId3"/>
              </a:rPr>
              <a:t>://</a:t>
            </a:r>
            <a:r>
              <a:rPr lang="nl-NL" sz="1400" u="sng" dirty="0" smtClean="0">
                <a:hlinkClick r:id="rId3"/>
              </a:rPr>
              <a:t>www.venvn.nl/artikelen/id/1341097/enquete-vvn-agressie-neemt-toe</a:t>
            </a:r>
            <a:r>
              <a:rPr lang="nl-NL" sz="1400" u="sng" dirty="0" smtClean="0"/>
              <a:t> en </a:t>
            </a:r>
            <a:r>
              <a:rPr lang="nl-NL" sz="1400" u="sng" dirty="0" smtClean="0">
                <a:hlinkClick r:id="rId4"/>
              </a:rPr>
              <a:t>https</a:t>
            </a:r>
            <a:r>
              <a:rPr lang="nl-NL" sz="1400" u="sng" dirty="0">
                <a:hlinkClick r:id="rId4"/>
              </a:rPr>
              <a:t>://www.cbs.nl/nl-nl/nieuws/2012/29/helft-werknemers-zorg-heeft-te-maken-met-agressie-op-het-werk</a:t>
            </a:r>
            <a:endParaRPr lang="nl-NL" sz="1400" dirty="0"/>
          </a:p>
          <a:p>
            <a:endParaRPr lang="nl-NL" dirty="0"/>
          </a:p>
        </p:txBody>
      </p:sp>
      <p:sp>
        <p:nvSpPr>
          <p:cNvPr id="2" name="Tekstvak 1"/>
          <p:cNvSpPr txBox="1"/>
          <p:nvPr/>
        </p:nvSpPr>
        <p:spPr>
          <a:xfrm>
            <a:off x="240631" y="1483528"/>
            <a:ext cx="1652337" cy="1477328"/>
          </a:xfrm>
          <a:prstGeom prst="rect">
            <a:avLst/>
          </a:prstGeom>
          <a:noFill/>
        </p:spPr>
        <p:txBody>
          <a:bodyPr wrap="square" rtlCol="0">
            <a:spAutoFit/>
          </a:bodyPr>
          <a:lstStyle/>
          <a:p>
            <a:r>
              <a:rPr lang="nl-NL" dirty="0" smtClean="0"/>
              <a:t>52% van </a:t>
            </a:r>
            <a:r>
              <a:rPr lang="nl-NL" dirty="0"/>
              <a:t>de werknemers in de verpleging </a:t>
            </a:r>
            <a:r>
              <a:rPr lang="nl-NL" dirty="0" smtClean="0"/>
              <a:t>krijgt te </a:t>
            </a:r>
            <a:r>
              <a:rPr lang="nl-NL" dirty="0"/>
              <a:t>maken </a:t>
            </a:r>
            <a:r>
              <a:rPr lang="nl-NL" dirty="0" smtClean="0"/>
              <a:t>met </a:t>
            </a:r>
            <a:r>
              <a:rPr lang="nl-NL" dirty="0"/>
              <a:t>agressie</a:t>
            </a:r>
          </a:p>
        </p:txBody>
      </p:sp>
      <p:sp>
        <p:nvSpPr>
          <p:cNvPr id="3" name="Tekstvak 2"/>
          <p:cNvSpPr txBox="1"/>
          <p:nvPr/>
        </p:nvSpPr>
        <p:spPr>
          <a:xfrm>
            <a:off x="2412330" y="1432876"/>
            <a:ext cx="2069432" cy="2308324"/>
          </a:xfrm>
          <a:prstGeom prst="rect">
            <a:avLst/>
          </a:prstGeom>
          <a:noFill/>
        </p:spPr>
        <p:txBody>
          <a:bodyPr wrap="square" rtlCol="0">
            <a:spAutoFit/>
          </a:bodyPr>
          <a:lstStyle/>
          <a:p>
            <a:r>
              <a:rPr lang="nl-NL" dirty="0" smtClean="0"/>
              <a:t>17% van </a:t>
            </a:r>
            <a:r>
              <a:rPr lang="nl-NL" dirty="0"/>
              <a:t>de </a:t>
            </a:r>
            <a:r>
              <a:rPr lang="nl-NL" dirty="0" smtClean="0"/>
              <a:t>vpk, </a:t>
            </a:r>
            <a:r>
              <a:rPr lang="nl-NL" dirty="0"/>
              <a:t>verzorgenden en verpleegkundig specialisten </a:t>
            </a:r>
            <a:r>
              <a:rPr lang="nl-NL" dirty="0" smtClean="0"/>
              <a:t>hiervan hebben dagelijks met </a:t>
            </a:r>
            <a:r>
              <a:rPr lang="nl-NL" dirty="0"/>
              <a:t>agressie te </a:t>
            </a:r>
            <a:r>
              <a:rPr lang="nl-NL" dirty="0" smtClean="0"/>
              <a:t>maken, 26% wekelijks</a:t>
            </a:r>
            <a:endParaRPr lang="nl-NL" dirty="0"/>
          </a:p>
        </p:txBody>
      </p:sp>
      <p:sp>
        <p:nvSpPr>
          <p:cNvPr id="7" name="Tekstvak 6"/>
          <p:cNvSpPr txBox="1"/>
          <p:nvPr/>
        </p:nvSpPr>
        <p:spPr>
          <a:xfrm>
            <a:off x="5001124" y="1376925"/>
            <a:ext cx="1688433" cy="1754326"/>
          </a:xfrm>
          <a:prstGeom prst="rect">
            <a:avLst/>
          </a:prstGeom>
          <a:noFill/>
        </p:spPr>
        <p:txBody>
          <a:bodyPr wrap="square" rtlCol="0">
            <a:spAutoFit/>
          </a:bodyPr>
          <a:lstStyle/>
          <a:p>
            <a:r>
              <a:rPr lang="nl-NL" dirty="0"/>
              <a:t>Bij </a:t>
            </a:r>
            <a:r>
              <a:rPr lang="nl-NL" dirty="0" smtClean="0"/>
              <a:t>69% gaat </a:t>
            </a:r>
            <a:r>
              <a:rPr lang="nl-NL" dirty="0"/>
              <a:t>het om verbale én fysieke agressie en bij </a:t>
            </a:r>
            <a:r>
              <a:rPr lang="nl-NL" dirty="0" smtClean="0"/>
              <a:t>25% gaat </a:t>
            </a:r>
            <a:r>
              <a:rPr lang="nl-NL" dirty="0"/>
              <a:t>het alleen om verbale </a:t>
            </a:r>
            <a:r>
              <a:rPr lang="nl-NL" dirty="0" smtClean="0"/>
              <a:t>agressie</a:t>
            </a:r>
            <a:endParaRPr lang="nl-NL" dirty="0"/>
          </a:p>
        </p:txBody>
      </p:sp>
      <p:sp>
        <p:nvSpPr>
          <p:cNvPr id="8" name="Tekstvak 7"/>
          <p:cNvSpPr txBox="1"/>
          <p:nvPr/>
        </p:nvSpPr>
        <p:spPr>
          <a:xfrm>
            <a:off x="7208919" y="1432876"/>
            <a:ext cx="1507958" cy="2031325"/>
          </a:xfrm>
          <a:prstGeom prst="rect">
            <a:avLst/>
          </a:prstGeom>
          <a:noFill/>
        </p:spPr>
        <p:txBody>
          <a:bodyPr wrap="square" rtlCol="0">
            <a:spAutoFit/>
          </a:bodyPr>
          <a:lstStyle/>
          <a:p>
            <a:r>
              <a:rPr lang="nl-NL" dirty="0" smtClean="0"/>
              <a:t>63% ervaart </a:t>
            </a:r>
            <a:r>
              <a:rPr lang="nl-NL" dirty="0"/>
              <a:t>dat incidenten met agressie de afgelopen vijf jaar zijn toegenomen.</a:t>
            </a:r>
          </a:p>
        </p:txBody>
      </p:sp>
      <p:sp>
        <p:nvSpPr>
          <p:cNvPr id="9" name="Pijl-rechts 8"/>
          <p:cNvSpPr/>
          <p:nvPr/>
        </p:nvSpPr>
        <p:spPr>
          <a:xfrm>
            <a:off x="1892968" y="2083692"/>
            <a:ext cx="519362" cy="364846"/>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a:p>
        </p:txBody>
      </p:sp>
      <p:sp>
        <p:nvSpPr>
          <p:cNvPr id="10" name="Pijl-rechts 9"/>
          <p:cNvSpPr/>
          <p:nvPr/>
        </p:nvSpPr>
        <p:spPr>
          <a:xfrm>
            <a:off x="4481762" y="2085505"/>
            <a:ext cx="519362" cy="364846"/>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a:p>
        </p:txBody>
      </p:sp>
      <p:sp>
        <p:nvSpPr>
          <p:cNvPr id="11" name="Pijl-rechts 10"/>
          <p:cNvSpPr/>
          <p:nvPr/>
        </p:nvSpPr>
        <p:spPr>
          <a:xfrm>
            <a:off x="6689557" y="2085505"/>
            <a:ext cx="519362" cy="364846"/>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230037636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smtClean="0"/>
              <a:t>Hoe ga je om met agressie?</a:t>
            </a:r>
            <a:endParaRPr lang="nl-NL" dirty="0"/>
          </a:p>
        </p:txBody>
      </p:sp>
      <p:sp>
        <p:nvSpPr>
          <p:cNvPr id="3" name="Tijdelijke aanduiding voor inhoud 2"/>
          <p:cNvSpPr>
            <a:spLocks noGrp="1"/>
          </p:cNvSpPr>
          <p:nvPr>
            <p:ph idx="1"/>
          </p:nvPr>
        </p:nvSpPr>
        <p:spPr/>
        <p:txBody>
          <a:bodyPr/>
          <a:lstStyle/>
          <a:p>
            <a:pPr marL="0" indent="0">
              <a:buNone/>
            </a:pPr>
            <a:r>
              <a:rPr lang="nl-NL" dirty="0">
                <a:latin typeface="+mj-lt"/>
                <a:hlinkClick r:id="rId2"/>
              </a:rPr>
              <a:t>https://</a:t>
            </a:r>
            <a:r>
              <a:rPr lang="nl-NL" dirty="0" smtClean="0">
                <a:latin typeface="+mj-lt"/>
                <a:hlinkClick r:id="rId2"/>
              </a:rPr>
              <a:t>www.youtube.com/watch?v=EO_vT_iD-E8</a:t>
            </a:r>
            <a:r>
              <a:rPr lang="nl-NL" dirty="0" smtClean="0">
                <a:latin typeface="+mj-lt"/>
              </a:rPr>
              <a:t> </a:t>
            </a:r>
          </a:p>
          <a:p>
            <a:endParaRPr lang="nl-NL" dirty="0" smtClean="0">
              <a:latin typeface="+mj-lt"/>
            </a:endParaRPr>
          </a:p>
          <a:p>
            <a:r>
              <a:rPr lang="nl-NL" dirty="0" smtClean="0">
                <a:latin typeface="+mj-lt"/>
              </a:rPr>
              <a:t>Wat doet de verpleegkundige goed in deze situatie?</a:t>
            </a:r>
          </a:p>
          <a:p>
            <a:r>
              <a:rPr lang="nl-NL" dirty="0" smtClean="0">
                <a:latin typeface="+mj-lt"/>
              </a:rPr>
              <a:t>Wat vind je niet goed gaan?</a:t>
            </a:r>
          </a:p>
          <a:p>
            <a:r>
              <a:rPr lang="nl-NL" dirty="0" smtClean="0">
                <a:latin typeface="+mj-lt"/>
              </a:rPr>
              <a:t>Hoe zou je zelf handelen in deze situatie?</a:t>
            </a:r>
          </a:p>
        </p:txBody>
      </p:sp>
    </p:spTree>
    <p:extLst>
      <p:ext uri="{BB962C8B-B14F-4D97-AF65-F5344CB8AC3E}">
        <p14:creationId xmlns:p14="http://schemas.microsoft.com/office/powerpoint/2010/main" val="110474578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nl-NL" dirty="0" smtClean="0"/>
              <a:t>Territorium</a:t>
            </a:r>
            <a:endParaRPr lang="nl-NL" dirty="0"/>
          </a:p>
        </p:txBody>
      </p:sp>
      <p:sp>
        <p:nvSpPr>
          <p:cNvPr id="3" name="Tijdelijke aanduiding voor inhoud 2"/>
          <p:cNvSpPr>
            <a:spLocks noGrp="1"/>
          </p:cNvSpPr>
          <p:nvPr>
            <p:ph idx="1"/>
          </p:nvPr>
        </p:nvSpPr>
        <p:spPr>
          <a:xfrm>
            <a:off x="457200" y="1063624"/>
            <a:ext cx="8229600" cy="3636713"/>
          </a:xfrm>
        </p:spPr>
        <p:txBody>
          <a:bodyPr>
            <a:normAutofit fontScale="62500" lnSpcReduction="20000"/>
          </a:bodyPr>
          <a:lstStyle/>
          <a:p>
            <a:r>
              <a:rPr lang="nl-NL" dirty="0" smtClean="0">
                <a:latin typeface="+mj-lt"/>
              </a:rPr>
              <a:t>Het </a:t>
            </a:r>
            <a:r>
              <a:rPr lang="nl-NL" dirty="0">
                <a:latin typeface="+mj-lt"/>
              </a:rPr>
              <a:t>gaat bij territorium om meer/minder afstand tot anderen. Zowel ruimtelijk als psychosociaal. </a:t>
            </a:r>
          </a:p>
          <a:p>
            <a:endParaRPr lang="nl-NL" dirty="0" smtClean="0">
              <a:latin typeface="+mj-lt"/>
            </a:endParaRPr>
          </a:p>
          <a:p>
            <a:r>
              <a:rPr lang="nl-NL" dirty="0" smtClean="0">
                <a:latin typeface="+mj-lt"/>
              </a:rPr>
              <a:t>We </a:t>
            </a:r>
            <a:r>
              <a:rPr lang="nl-NL" dirty="0">
                <a:latin typeface="+mj-lt"/>
              </a:rPr>
              <a:t>proberen dit af te bakenen</a:t>
            </a:r>
            <a:r>
              <a:rPr lang="nl-NL" dirty="0" smtClean="0">
                <a:latin typeface="+mj-lt"/>
              </a:rPr>
              <a:t>: </a:t>
            </a:r>
          </a:p>
          <a:p>
            <a:pPr lvl="1"/>
            <a:r>
              <a:rPr lang="nl-NL" dirty="0" smtClean="0">
                <a:latin typeface="+mj-lt"/>
              </a:rPr>
              <a:t>Intimiteitsruimte (gewenste/ongewenste </a:t>
            </a:r>
            <a:r>
              <a:rPr lang="nl-NL" dirty="0">
                <a:latin typeface="+mj-lt"/>
              </a:rPr>
              <a:t>intimiteiten, bijvoorbeeld </a:t>
            </a:r>
            <a:r>
              <a:rPr lang="nl-NL" dirty="0" smtClean="0">
                <a:latin typeface="+mj-lt"/>
              </a:rPr>
              <a:t>aanrakingen) </a:t>
            </a:r>
          </a:p>
          <a:p>
            <a:pPr lvl="1"/>
            <a:r>
              <a:rPr lang="nl-NL" dirty="0" smtClean="0">
                <a:latin typeface="+mj-lt"/>
              </a:rPr>
              <a:t>Persoonlijke </a:t>
            </a:r>
            <a:r>
              <a:rPr lang="nl-NL" dirty="0">
                <a:latin typeface="+mj-lt"/>
              </a:rPr>
              <a:t>ruimte </a:t>
            </a:r>
            <a:r>
              <a:rPr lang="nl-NL" dirty="0" smtClean="0">
                <a:latin typeface="+mj-lt"/>
              </a:rPr>
              <a:t>(omgang </a:t>
            </a:r>
            <a:r>
              <a:rPr lang="nl-NL" dirty="0">
                <a:latin typeface="+mj-lt"/>
              </a:rPr>
              <a:t>met anderen, houding, </a:t>
            </a:r>
            <a:r>
              <a:rPr lang="nl-NL" dirty="0" smtClean="0">
                <a:latin typeface="+mj-lt"/>
              </a:rPr>
              <a:t>gedrag)</a:t>
            </a:r>
          </a:p>
          <a:p>
            <a:pPr lvl="1"/>
            <a:r>
              <a:rPr lang="nl-NL" dirty="0" smtClean="0">
                <a:latin typeface="+mj-lt"/>
              </a:rPr>
              <a:t>Sociale </a:t>
            </a:r>
            <a:r>
              <a:rPr lang="nl-NL" dirty="0">
                <a:latin typeface="+mj-lt"/>
              </a:rPr>
              <a:t>ruimte </a:t>
            </a:r>
            <a:r>
              <a:rPr lang="nl-NL" dirty="0" smtClean="0">
                <a:latin typeface="+mj-lt"/>
              </a:rPr>
              <a:t>(ruimte in de directe sociale omgeving, vrienden etc</a:t>
            </a:r>
            <a:r>
              <a:rPr lang="nl-NL" dirty="0">
                <a:latin typeface="+mj-lt"/>
              </a:rPr>
              <a:t>.) </a:t>
            </a:r>
            <a:endParaRPr lang="nl-NL" dirty="0" smtClean="0">
              <a:latin typeface="+mj-lt"/>
            </a:endParaRPr>
          </a:p>
          <a:p>
            <a:pPr lvl="1"/>
            <a:r>
              <a:rPr lang="nl-NL" dirty="0" smtClean="0">
                <a:latin typeface="+mj-lt"/>
              </a:rPr>
              <a:t>Publieke </a:t>
            </a:r>
            <a:r>
              <a:rPr lang="nl-NL" dirty="0">
                <a:latin typeface="+mj-lt"/>
              </a:rPr>
              <a:t>ruimte </a:t>
            </a:r>
            <a:r>
              <a:rPr lang="nl-NL" dirty="0" smtClean="0">
                <a:latin typeface="+mj-lt"/>
              </a:rPr>
              <a:t>(anoniem </a:t>
            </a:r>
            <a:r>
              <a:rPr lang="nl-NL" dirty="0">
                <a:latin typeface="+mj-lt"/>
              </a:rPr>
              <a:t>sociaal </a:t>
            </a:r>
            <a:r>
              <a:rPr lang="nl-NL" dirty="0" smtClean="0">
                <a:latin typeface="+mj-lt"/>
              </a:rPr>
              <a:t>verkeer)</a:t>
            </a:r>
          </a:p>
          <a:p>
            <a:pPr marL="0" indent="0">
              <a:buNone/>
            </a:pPr>
            <a:endParaRPr lang="nl-NL" dirty="0">
              <a:latin typeface="+mj-lt"/>
            </a:endParaRPr>
          </a:p>
          <a:p>
            <a:r>
              <a:rPr lang="nl-NL" i="1" dirty="0">
                <a:latin typeface="+mj-lt"/>
              </a:rPr>
              <a:t>Wat betekent dit voor een </a:t>
            </a:r>
            <a:r>
              <a:rPr lang="nl-NL" i="1" dirty="0" smtClean="0">
                <a:latin typeface="+mj-lt"/>
              </a:rPr>
              <a:t>verpleegkundige?</a:t>
            </a:r>
          </a:p>
          <a:p>
            <a:endParaRPr lang="nl-NL" dirty="0" smtClean="0">
              <a:latin typeface="+mj-lt"/>
            </a:endParaRPr>
          </a:p>
          <a:p>
            <a:r>
              <a:rPr lang="nl-NL" dirty="0" smtClean="0">
                <a:latin typeface="+mj-lt"/>
              </a:rPr>
              <a:t>Al </a:t>
            </a:r>
            <a:r>
              <a:rPr lang="nl-NL" dirty="0">
                <a:latin typeface="+mj-lt"/>
              </a:rPr>
              <a:t>naar gelang stemming, zelfvertrouwen etc. maken we deze ruimte groter/kleiner. </a:t>
            </a:r>
            <a:r>
              <a:rPr lang="nl-NL" i="1" dirty="0" smtClean="0">
                <a:latin typeface="+mj-lt"/>
              </a:rPr>
              <a:t>Hoe </a:t>
            </a:r>
            <a:r>
              <a:rPr lang="nl-NL" i="1" dirty="0">
                <a:latin typeface="+mj-lt"/>
              </a:rPr>
              <a:t>kan je daar als verpleegkundige rekening mee houden</a:t>
            </a:r>
            <a:r>
              <a:rPr lang="nl-NL" i="1" dirty="0" smtClean="0">
                <a:latin typeface="+mj-lt"/>
              </a:rPr>
              <a:t>??</a:t>
            </a:r>
          </a:p>
          <a:p>
            <a:pPr marL="0" indent="0">
              <a:buNone/>
            </a:pPr>
            <a:endParaRPr lang="nl-NL" i="1" dirty="0" smtClean="0">
              <a:latin typeface="+mj-lt"/>
            </a:endParaRPr>
          </a:p>
          <a:p>
            <a:r>
              <a:rPr lang="nl-NL" i="1" dirty="0" smtClean="0">
                <a:latin typeface="+mj-lt"/>
              </a:rPr>
              <a:t>Hoe dring je in iemands territorium binnen?</a:t>
            </a:r>
            <a:endParaRPr lang="nl-NL" dirty="0">
              <a:latin typeface="+mj-lt"/>
            </a:endParaRPr>
          </a:p>
        </p:txBody>
      </p:sp>
    </p:spTree>
    <p:extLst>
      <p:ext uri="{BB962C8B-B14F-4D97-AF65-F5344CB8AC3E}">
        <p14:creationId xmlns:p14="http://schemas.microsoft.com/office/powerpoint/2010/main" val="206411521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smtClean="0"/>
              <a:t>Hoe baken jij af en verdedig jij?</a:t>
            </a:r>
            <a:endParaRPr lang="nl-NL" dirty="0"/>
          </a:p>
        </p:txBody>
      </p:sp>
      <p:sp>
        <p:nvSpPr>
          <p:cNvPr id="3" name="Tijdelijke aanduiding voor inhoud 2"/>
          <p:cNvSpPr>
            <a:spLocks noGrp="1"/>
          </p:cNvSpPr>
          <p:nvPr>
            <p:ph idx="1"/>
          </p:nvPr>
        </p:nvSpPr>
        <p:spPr>
          <a:xfrm>
            <a:off x="457200" y="1200150"/>
            <a:ext cx="8229600" cy="3085663"/>
          </a:xfrm>
        </p:spPr>
        <p:txBody>
          <a:bodyPr>
            <a:normAutofit fontScale="85000" lnSpcReduction="10000"/>
          </a:bodyPr>
          <a:lstStyle/>
          <a:p>
            <a:pPr marL="0" indent="0">
              <a:buNone/>
            </a:pPr>
            <a:r>
              <a:rPr lang="nl-NL" dirty="0">
                <a:latin typeface="+mj-lt"/>
              </a:rPr>
              <a:t>In 2-tallen </a:t>
            </a:r>
            <a:r>
              <a:rPr lang="nl-NL" dirty="0" smtClean="0">
                <a:latin typeface="+mj-lt"/>
              </a:rPr>
              <a:t>bespreken:</a:t>
            </a:r>
            <a:endParaRPr lang="nl-NL" dirty="0">
              <a:latin typeface="+mj-lt"/>
            </a:endParaRPr>
          </a:p>
          <a:p>
            <a:r>
              <a:rPr lang="nl-NL" dirty="0" smtClean="0">
                <a:latin typeface="+mj-lt"/>
              </a:rPr>
              <a:t>Beschrijf kort hoe jouw territorium eruit ziet (bijv. thuis, school, werk)</a:t>
            </a:r>
          </a:p>
          <a:p>
            <a:r>
              <a:rPr lang="nl-NL" dirty="0" smtClean="0">
                <a:latin typeface="+mj-lt"/>
              </a:rPr>
              <a:t>Zou je jouw territorium op een bepaald vlak willen uitbreiden? </a:t>
            </a:r>
          </a:p>
          <a:p>
            <a:r>
              <a:rPr lang="nl-NL" dirty="0" smtClean="0">
                <a:latin typeface="+mj-lt"/>
              </a:rPr>
              <a:t>Welk deel van jouw territorium zou je absoluut niet kwijt willen?</a:t>
            </a:r>
          </a:p>
          <a:p>
            <a:r>
              <a:rPr lang="nl-NL" dirty="0" smtClean="0">
                <a:latin typeface="+mj-lt"/>
              </a:rPr>
              <a:t>Welke wapens zet jij in om je territorium uit te breiden?</a:t>
            </a:r>
            <a:endParaRPr lang="nl-NL" dirty="0">
              <a:latin typeface="+mj-lt"/>
            </a:endParaRPr>
          </a:p>
          <a:p>
            <a:r>
              <a:rPr lang="nl-NL" dirty="0" smtClean="0">
                <a:latin typeface="+mj-lt"/>
              </a:rPr>
              <a:t>Voor welke wapens ben jij gevoelig wanneer ze ingezet worden om jouw territorium binnen te dringen?</a:t>
            </a:r>
          </a:p>
          <a:p>
            <a:r>
              <a:rPr lang="nl-NL" dirty="0" smtClean="0">
                <a:latin typeface="+mj-lt"/>
              </a:rPr>
              <a:t>Heb jij een ‘veilige ruimte’ waar je jezelf altijd letterlijk of figuurlijk in kan terugtrekken?</a:t>
            </a:r>
          </a:p>
          <a:p>
            <a:pPr marL="0" indent="0">
              <a:buNone/>
            </a:pPr>
            <a:endParaRPr lang="nl-NL" dirty="0">
              <a:latin typeface="+mj-lt"/>
            </a:endParaRPr>
          </a:p>
        </p:txBody>
      </p:sp>
    </p:spTree>
    <p:extLst>
      <p:ext uri="{BB962C8B-B14F-4D97-AF65-F5344CB8AC3E}">
        <p14:creationId xmlns:p14="http://schemas.microsoft.com/office/powerpoint/2010/main" val="336645713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nl-NL" dirty="0" smtClean="0"/>
              <a:t>Hoe dring je binnen in iemands territorium?</a:t>
            </a:r>
            <a:br>
              <a:rPr lang="nl-NL" dirty="0" smtClean="0"/>
            </a:br>
            <a:r>
              <a:rPr lang="nl-NL" dirty="0" smtClean="0"/>
              <a:t>Gebruik van ‘wapens’:</a:t>
            </a:r>
            <a:endParaRPr lang="nl-NL" dirty="0"/>
          </a:p>
        </p:txBody>
      </p:sp>
      <p:sp>
        <p:nvSpPr>
          <p:cNvPr id="3" name="Tijdelijke aanduiding voor inhoud 2"/>
          <p:cNvSpPr>
            <a:spLocks noGrp="1"/>
          </p:cNvSpPr>
          <p:nvPr>
            <p:ph idx="1"/>
          </p:nvPr>
        </p:nvSpPr>
        <p:spPr>
          <a:xfrm>
            <a:off x="457200" y="1200150"/>
            <a:ext cx="8229600" cy="3403933"/>
          </a:xfrm>
        </p:spPr>
        <p:txBody>
          <a:bodyPr>
            <a:normAutofit fontScale="55000" lnSpcReduction="20000"/>
          </a:bodyPr>
          <a:lstStyle/>
          <a:p>
            <a:pPr marL="0" indent="0">
              <a:buNone/>
            </a:pPr>
            <a:endParaRPr lang="nl-NL" dirty="0" smtClean="0"/>
          </a:p>
          <a:p>
            <a:r>
              <a:rPr lang="nl-NL" dirty="0" smtClean="0"/>
              <a:t>Over </a:t>
            </a:r>
            <a:r>
              <a:rPr lang="nl-NL" dirty="0"/>
              <a:t>schouder </a:t>
            </a:r>
            <a:r>
              <a:rPr lang="nl-NL" dirty="0" smtClean="0"/>
              <a:t>meelezen</a:t>
            </a:r>
            <a:endParaRPr lang="nl-NL" dirty="0"/>
          </a:p>
          <a:p>
            <a:r>
              <a:rPr lang="nl-NL" dirty="0" smtClean="0"/>
              <a:t>‘Om </a:t>
            </a:r>
            <a:r>
              <a:rPr lang="nl-NL" dirty="0"/>
              <a:t>je </a:t>
            </a:r>
            <a:r>
              <a:rPr lang="nl-NL" dirty="0" smtClean="0"/>
              <a:t>bestwil’ technieken</a:t>
            </a:r>
            <a:endParaRPr lang="nl-NL" dirty="0"/>
          </a:p>
          <a:p>
            <a:r>
              <a:rPr lang="nl-NL" dirty="0" smtClean="0"/>
              <a:t>Geschenken, hulpvaardigheid</a:t>
            </a:r>
            <a:endParaRPr lang="nl-NL" dirty="0"/>
          </a:p>
          <a:p>
            <a:r>
              <a:rPr lang="nl-NL" dirty="0" smtClean="0"/>
              <a:t>Hulpeloosheid, onzekerheid</a:t>
            </a:r>
          </a:p>
          <a:p>
            <a:r>
              <a:rPr lang="nl-NL" dirty="0" smtClean="0"/>
              <a:t>Definiëring/veralgemenisering (‘het is zoals het is..’, ‘jij bent ook altijd..’)</a:t>
            </a:r>
            <a:endParaRPr lang="nl-NL" dirty="0"/>
          </a:p>
          <a:p>
            <a:r>
              <a:rPr lang="nl-NL" dirty="0" smtClean="0"/>
              <a:t>Ziekte (als </a:t>
            </a:r>
            <a:r>
              <a:rPr lang="nl-NL" dirty="0"/>
              <a:t>excuus..)</a:t>
            </a:r>
          </a:p>
          <a:p>
            <a:r>
              <a:rPr lang="nl-NL" dirty="0" smtClean="0"/>
              <a:t>Verleiding, charme</a:t>
            </a:r>
          </a:p>
          <a:p>
            <a:r>
              <a:rPr lang="nl-NL" dirty="0" smtClean="0"/>
              <a:t>Verwijt</a:t>
            </a:r>
            <a:endParaRPr lang="nl-NL" dirty="0"/>
          </a:p>
          <a:p>
            <a:r>
              <a:rPr lang="nl-NL" dirty="0" smtClean="0"/>
              <a:t>Chantage</a:t>
            </a:r>
            <a:endParaRPr lang="nl-NL" dirty="0"/>
          </a:p>
          <a:p>
            <a:r>
              <a:rPr lang="nl-NL" dirty="0" smtClean="0"/>
              <a:t>Bedreigen</a:t>
            </a:r>
            <a:endParaRPr lang="nl-NL" dirty="0"/>
          </a:p>
          <a:p>
            <a:r>
              <a:rPr lang="nl-NL" dirty="0" smtClean="0"/>
              <a:t>Mishandelen</a:t>
            </a:r>
            <a:endParaRPr lang="nl-NL" dirty="0"/>
          </a:p>
          <a:p>
            <a:r>
              <a:rPr lang="nl-NL" dirty="0" smtClean="0"/>
              <a:t>Maar </a:t>
            </a:r>
            <a:r>
              <a:rPr lang="nl-NL" dirty="0"/>
              <a:t>ook: bekwaamheid </a:t>
            </a:r>
            <a:r>
              <a:rPr lang="nl-NL" dirty="0" smtClean="0"/>
              <a:t>benutten</a:t>
            </a:r>
          </a:p>
          <a:p>
            <a:pPr marL="0" indent="0">
              <a:buNone/>
            </a:pPr>
            <a:endParaRPr lang="nl-NL" dirty="0" smtClean="0"/>
          </a:p>
          <a:p>
            <a:pPr marL="0" indent="0">
              <a:buNone/>
            </a:pPr>
            <a:r>
              <a:rPr lang="nl-NL" dirty="0" smtClean="0"/>
              <a:t>Wat gaat aan agressie vooraf?</a:t>
            </a:r>
            <a:endParaRPr lang="nl-NL" dirty="0"/>
          </a:p>
          <a:p>
            <a:endParaRPr lang="nl-NL" dirty="0"/>
          </a:p>
        </p:txBody>
      </p:sp>
    </p:spTree>
    <p:extLst>
      <p:ext uri="{BB962C8B-B14F-4D97-AF65-F5344CB8AC3E}">
        <p14:creationId xmlns:p14="http://schemas.microsoft.com/office/powerpoint/2010/main" val="370346486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smtClean="0"/>
              <a:t>Agressie</a:t>
            </a:r>
            <a:endParaRPr lang="nl-NL" dirty="0"/>
          </a:p>
        </p:txBody>
      </p:sp>
      <p:sp>
        <p:nvSpPr>
          <p:cNvPr id="3" name="Tijdelijke aanduiding voor inhoud 2"/>
          <p:cNvSpPr>
            <a:spLocks noGrp="1"/>
          </p:cNvSpPr>
          <p:nvPr>
            <p:ph idx="1"/>
          </p:nvPr>
        </p:nvSpPr>
        <p:spPr>
          <a:xfrm>
            <a:off x="457200" y="1200150"/>
            <a:ext cx="8229600" cy="3403933"/>
          </a:xfrm>
        </p:spPr>
        <p:txBody>
          <a:bodyPr>
            <a:normAutofit fontScale="70000" lnSpcReduction="20000"/>
          </a:bodyPr>
          <a:lstStyle/>
          <a:p>
            <a:pPr marL="0" indent="0">
              <a:buNone/>
            </a:pPr>
            <a:r>
              <a:rPr lang="nl-NL" dirty="0" smtClean="0">
                <a:latin typeface="+mj-lt"/>
              </a:rPr>
              <a:t>Wat </a:t>
            </a:r>
            <a:r>
              <a:rPr lang="nl-NL" dirty="0">
                <a:latin typeface="+mj-lt"/>
              </a:rPr>
              <a:t>gaat aan agressie vooraf?</a:t>
            </a:r>
          </a:p>
          <a:p>
            <a:r>
              <a:rPr lang="nl-NL" dirty="0" smtClean="0">
                <a:latin typeface="+mj-lt"/>
              </a:rPr>
              <a:t>Verliesaspect</a:t>
            </a:r>
          </a:p>
          <a:p>
            <a:pPr lvl="1"/>
            <a:r>
              <a:rPr lang="nl-NL" dirty="0" smtClean="0">
                <a:latin typeface="+mj-lt"/>
              </a:rPr>
              <a:t>materieel</a:t>
            </a:r>
            <a:r>
              <a:rPr lang="nl-NL" dirty="0">
                <a:latin typeface="+mj-lt"/>
              </a:rPr>
              <a:t>, geliefde </a:t>
            </a:r>
            <a:r>
              <a:rPr lang="nl-NL" dirty="0" smtClean="0">
                <a:latin typeface="+mj-lt"/>
              </a:rPr>
              <a:t>etc.</a:t>
            </a:r>
          </a:p>
          <a:p>
            <a:r>
              <a:rPr lang="nl-NL" dirty="0" smtClean="0">
                <a:latin typeface="+mj-lt"/>
              </a:rPr>
              <a:t>Ontberingsaspect </a:t>
            </a:r>
          </a:p>
          <a:p>
            <a:pPr lvl="1"/>
            <a:r>
              <a:rPr lang="nl-NL" dirty="0" smtClean="0">
                <a:latin typeface="+mj-lt"/>
              </a:rPr>
              <a:t>missen </a:t>
            </a:r>
            <a:r>
              <a:rPr lang="nl-NL" dirty="0">
                <a:latin typeface="+mj-lt"/>
              </a:rPr>
              <a:t>waar men behoefte aan </a:t>
            </a:r>
            <a:r>
              <a:rPr lang="nl-NL" dirty="0" smtClean="0">
                <a:latin typeface="+mj-lt"/>
              </a:rPr>
              <a:t>heeft</a:t>
            </a:r>
            <a:r>
              <a:rPr lang="nl-NL" dirty="0">
                <a:latin typeface="+mj-lt"/>
              </a:rPr>
              <a:t> </a:t>
            </a:r>
            <a:r>
              <a:rPr lang="nl-NL" dirty="0" smtClean="0">
                <a:latin typeface="+mj-lt"/>
              </a:rPr>
              <a:t>(zorg/geld/geluk/..)</a:t>
            </a:r>
            <a:endParaRPr lang="nl-NL" dirty="0">
              <a:latin typeface="+mj-lt"/>
            </a:endParaRPr>
          </a:p>
          <a:p>
            <a:r>
              <a:rPr lang="nl-NL" dirty="0" smtClean="0">
                <a:latin typeface="+mj-lt"/>
              </a:rPr>
              <a:t>Aantastingsaspect </a:t>
            </a:r>
          </a:p>
          <a:p>
            <a:pPr lvl="1"/>
            <a:r>
              <a:rPr lang="nl-NL" dirty="0" smtClean="0">
                <a:latin typeface="+mj-lt"/>
              </a:rPr>
              <a:t>lichaam</a:t>
            </a:r>
            <a:r>
              <a:rPr lang="nl-NL" dirty="0">
                <a:latin typeface="+mj-lt"/>
              </a:rPr>
              <a:t>, </a:t>
            </a:r>
            <a:r>
              <a:rPr lang="nl-NL" dirty="0" err="1" smtClean="0">
                <a:latin typeface="+mj-lt"/>
              </a:rPr>
              <a:t>psyche</a:t>
            </a:r>
            <a:endParaRPr lang="nl-NL" dirty="0">
              <a:latin typeface="+mj-lt"/>
            </a:endParaRPr>
          </a:p>
          <a:p>
            <a:r>
              <a:rPr lang="nl-NL" dirty="0" smtClean="0">
                <a:latin typeface="+mj-lt"/>
              </a:rPr>
              <a:t>Bedreigingsaspect</a:t>
            </a:r>
            <a:endParaRPr lang="nl-NL" dirty="0">
              <a:latin typeface="+mj-lt"/>
            </a:endParaRPr>
          </a:p>
          <a:p>
            <a:pPr lvl="1"/>
            <a:r>
              <a:rPr lang="nl-NL" dirty="0" smtClean="0">
                <a:latin typeface="+mj-lt"/>
              </a:rPr>
              <a:t>daadwerkelijke bedreiging</a:t>
            </a:r>
          </a:p>
          <a:p>
            <a:pPr lvl="1"/>
            <a:endParaRPr lang="nl-NL" dirty="0">
              <a:latin typeface="+mj-lt"/>
            </a:endParaRPr>
          </a:p>
          <a:p>
            <a:pPr marL="0" indent="0">
              <a:buNone/>
            </a:pPr>
            <a:r>
              <a:rPr lang="nl-NL" dirty="0">
                <a:latin typeface="+mj-lt"/>
              </a:rPr>
              <a:t>Cliënten verliezen veel als ze opgenomen worden. De privé schuilplaats en de persoonlijke ruimte worden vaak </a:t>
            </a:r>
            <a:r>
              <a:rPr lang="nl-NL" dirty="0" smtClean="0">
                <a:latin typeface="+mj-lt"/>
              </a:rPr>
              <a:t>geschonden. Bij </a:t>
            </a:r>
            <a:r>
              <a:rPr lang="nl-NL" dirty="0">
                <a:latin typeface="+mj-lt"/>
              </a:rPr>
              <a:t>teveel verliezen hiervan ontstaat mogelijk vijandigheid</a:t>
            </a:r>
            <a:r>
              <a:rPr lang="nl-NL" dirty="0" smtClean="0">
                <a:latin typeface="+mj-lt"/>
              </a:rPr>
              <a:t>.</a:t>
            </a:r>
            <a:endParaRPr lang="nl-NL" dirty="0">
              <a:latin typeface="+mj-lt"/>
            </a:endParaRPr>
          </a:p>
          <a:p>
            <a:endParaRPr lang="nl-NL" dirty="0">
              <a:latin typeface="+mj-lt"/>
            </a:endParaRPr>
          </a:p>
        </p:txBody>
      </p:sp>
    </p:spTree>
    <p:extLst>
      <p:ext uri="{BB962C8B-B14F-4D97-AF65-F5344CB8AC3E}">
        <p14:creationId xmlns:p14="http://schemas.microsoft.com/office/powerpoint/2010/main" val="28000376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Titel 4"/>
          <p:cNvSpPr>
            <a:spLocks noGrp="1"/>
          </p:cNvSpPr>
          <p:nvPr>
            <p:ph type="title"/>
          </p:nvPr>
        </p:nvSpPr>
        <p:spPr/>
        <p:txBody>
          <a:bodyPr>
            <a:normAutofit fontScale="90000"/>
          </a:bodyPr>
          <a:lstStyle/>
          <a:p>
            <a:r>
              <a:rPr lang="nl-NL" dirty="0" smtClean="0"/>
              <a:t>Agressie in de psychiatrie: wanneer gaat het te ver? </a:t>
            </a:r>
            <a:endParaRPr lang="nl-NL" dirty="0"/>
          </a:p>
        </p:txBody>
      </p:sp>
      <p:sp>
        <p:nvSpPr>
          <p:cNvPr id="6" name="Tijdelijke aanduiding voor inhoud 5"/>
          <p:cNvSpPr>
            <a:spLocks noGrp="1"/>
          </p:cNvSpPr>
          <p:nvPr>
            <p:ph idx="1"/>
          </p:nvPr>
        </p:nvSpPr>
        <p:spPr/>
        <p:txBody>
          <a:bodyPr/>
          <a:lstStyle/>
          <a:p>
            <a:r>
              <a:rPr lang="nl-NL" dirty="0">
                <a:hlinkClick r:id="rId2"/>
              </a:rPr>
              <a:t>https://</a:t>
            </a:r>
            <a:r>
              <a:rPr lang="nl-NL" dirty="0" smtClean="0">
                <a:hlinkClick r:id="rId2"/>
              </a:rPr>
              <a:t>demonitor.kro-ncrv.nl/uitzendingen/agressie-tegen-hulpverleners-in-de-psychiatrie</a:t>
            </a:r>
            <a:endParaRPr lang="nl-NL" dirty="0" smtClean="0"/>
          </a:p>
          <a:p>
            <a:endParaRPr lang="nl-NL" dirty="0"/>
          </a:p>
        </p:txBody>
      </p:sp>
    </p:spTree>
    <p:extLst>
      <p:ext uri="{BB962C8B-B14F-4D97-AF65-F5344CB8AC3E}">
        <p14:creationId xmlns:p14="http://schemas.microsoft.com/office/powerpoint/2010/main" val="6344607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smtClean="0"/>
              <a:t>Soorten agressie </a:t>
            </a:r>
            <a:endParaRPr lang="nl-NL" dirty="0"/>
          </a:p>
        </p:txBody>
      </p:sp>
      <p:sp>
        <p:nvSpPr>
          <p:cNvPr id="3" name="Tijdelijke aanduiding voor inhoud 2"/>
          <p:cNvSpPr>
            <a:spLocks noGrp="1"/>
          </p:cNvSpPr>
          <p:nvPr>
            <p:ph idx="1"/>
          </p:nvPr>
        </p:nvSpPr>
        <p:spPr>
          <a:xfrm>
            <a:off x="457200" y="1063626"/>
            <a:ext cx="8686800" cy="3922442"/>
          </a:xfrm>
        </p:spPr>
        <p:txBody>
          <a:bodyPr>
            <a:normAutofit fontScale="55000" lnSpcReduction="20000"/>
          </a:bodyPr>
          <a:lstStyle/>
          <a:p>
            <a:pPr marL="0" indent="0">
              <a:buNone/>
            </a:pPr>
            <a:r>
              <a:rPr lang="nl-NL" sz="2800" b="1" dirty="0" smtClean="0"/>
              <a:t>Frustratieagressie</a:t>
            </a:r>
          </a:p>
          <a:p>
            <a:r>
              <a:rPr lang="nl-NL" sz="2800" dirty="0"/>
              <a:t>Plots loskomen van frustraties en emoties </a:t>
            </a:r>
            <a:r>
              <a:rPr lang="nl-NL" sz="2800" dirty="0" smtClean="0"/>
              <a:t>					</a:t>
            </a:r>
            <a:endParaRPr lang="nl-NL" sz="2800" i="1" dirty="0"/>
          </a:p>
          <a:p>
            <a:r>
              <a:rPr lang="nl-NL" sz="2800" dirty="0"/>
              <a:t>A</a:t>
            </a:r>
            <a:r>
              <a:rPr lang="nl-NL" sz="2800" dirty="0" smtClean="0"/>
              <a:t>gressie </a:t>
            </a:r>
            <a:r>
              <a:rPr lang="nl-NL" sz="2800" dirty="0"/>
              <a:t>komt voort uit een gevoel van boosheid / machteloosheid / verdriet. </a:t>
            </a:r>
            <a:endParaRPr lang="nl-NL" sz="2800" dirty="0" smtClean="0"/>
          </a:p>
          <a:p>
            <a:r>
              <a:rPr lang="nl-NL" sz="2800" dirty="0" smtClean="0"/>
              <a:t>Deze </a:t>
            </a:r>
            <a:r>
              <a:rPr lang="nl-NL" sz="2800" dirty="0"/>
              <a:t>vorm van agressie is niet persoonsgericht. </a:t>
            </a:r>
            <a:endParaRPr lang="nl-NL" sz="2800" dirty="0" smtClean="0"/>
          </a:p>
          <a:p>
            <a:endParaRPr lang="nl-NL" sz="2800" dirty="0" smtClean="0"/>
          </a:p>
          <a:p>
            <a:pPr marL="0" indent="0">
              <a:buNone/>
            </a:pPr>
            <a:r>
              <a:rPr lang="nl-NL" sz="2800" b="1" dirty="0"/>
              <a:t>Instrumentele </a:t>
            </a:r>
            <a:r>
              <a:rPr lang="nl-NL" sz="2800" b="1" dirty="0" smtClean="0"/>
              <a:t>agressie</a:t>
            </a:r>
          </a:p>
          <a:p>
            <a:r>
              <a:rPr lang="nl-NL" sz="2800" dirty="0" smtClean="0"/>
              <a:t>Agressie met als doel om iets gedaan te krijgen / je </a:t>
            </a:r>
            <a:r>
              <a:rPr lang="nl-NL" sz="2800" dirty="0"/>
              <a:t>zin te krijgen</a:t>
            </a:r>
            <a:r>
              <a:rPr lang="nl-NL" sz="2800" dirty="0" smtClean="0"/>
              <a:t>.</a:t>
            </a:r>
            <a:r>
              <a:rPr lang="nl-NL" sz="2800" dirty="0"/>
              <a:t> </a:t>
            </a:r>
            <a:r>
              <a:rPr lang="nl-NL" sz="2800" dirty="0" smtClean="0"/>
              <a:t>			</a:t>
            </a:r>
          </a:p>
          <a:p>
            <a:r>
              <a:rPr lang="nl-NL" sz="2800" dirty="0" smtClean="0"/>
              <a:t>Zolang </a:t>
            </a:r>
            <a:r>
              <a:rPr lang="nl-NL" sz="2800" dirty="0"/>
              <a:t>het doel niet bereikt is, groeit de agressie. </a:t>
            </a:r>
            <a:endParaRPr lang="nl-NL" sz="2800" dirty="0" smtClean="0"/>
          </a:p>
          <a:p>
            <a:r>
              <a:rPr lang="nl-NL" sz="2800" dirty="0" smtClean="0"/>
              <a:t>Deze </a:t>
            </a:r>
            <a:r>
              <a:rPr lang="nl-NL" sz="2800" dirty="0"/>
              <a:t>persoon is in het verleden beloond voor zijn agressief gedrag. </a:t>
            </a:r>
            <a:r>
              <a:rPr lang="nl-NL" sz="2800" dirty="0" smtClean="0"/>
              <a:t/>
            </a:r>
            <a:br>
              <a:rPr lang="nl-NL" sz="2800" dirty="0" smtClean="0"/>
            </a:br>
            <a:endParaRPr lang="nl-NL" sz="2800" dirty="0" smtClean="0"/>
          </a:p>
          <a:p>
            <a:endParaRPr lang="nl-NL" sz="2800" dirty="0" smtClean="0"/>
          </a:p>
          <a:p>
            <a:pPr marL="0" indent="0">
              <a:buNone/>
            </a:pPr>
            <a:r>
              <a:rPr lang="nl-NL" sz="2800" b="1" dirty="0"/>
              <a:t>Psychopathologische </a:t>
            </a:r>
            <a:r>
              <a:rPr lang="nl-NL" sz="2800" b="1" dirty="0" smtClean="0"/>
              <a:t>agressie</a:t>
            </a:r>
          </a:p>
          <a:p>
            <a:r>
              <a:rPr lang="nl-NL" sz="2800" dirty="0" smtClean="0"/>
              <a:t>Agressie voortkomend vanuit pathologie (middelengebruik, dementie, psychose, </a:t>
            </a:r>
            <a:r>
              <a:rPr lang="nl-NL" sz="2800" dirty="0"/>
              <a:t>..) </a:t>
            </a:r>
            <a:r>
              <a:rPr lang="nl-NL" sz="2800" dirty="0" smtClean="0"/>
              <a:t>	</a:t>
            </a:r>
            <a:endParaRPr lang="nl-NL" sz="2800" i="1" dirty="0"/>
          </a:p>
          <a:p>
            <a:r>
              <a:rPr lang="nl-NL" sz="2800" dirty="0" smtClean="0"/>
              <a:t>De </a:t>
            </a:r>
            <a:r>
              <a:rPr lang="nl-NL" sz="2800" dirty="0"/>
              <a:t>persoon mist het vermogen om zichzelf te beheersen. </a:t>
            </a:r>
            <a:endParaRPr lang="nl-NL" sz="2800" dirty="0" smtClean="0"/>
          </a:p>
          <a:p>
            <a:pPr marL="0" indent="0">
              <a:buNone/>
            </a:pPr>
            <a:r>
              <a:rPr lang="nl-NL" sz="2800" dirty="0"/>
              <a:t>											</a:t>
            </a:r>
            <a:r>
              <a:rPr lang="nl-NL" sz="2800" dirty="0" smtClean="0"/>
              <a:t>	</a:t>
            </a:r>
            <a:r>
              <a:rPr lang="nl-NL" sz="2800" dirty="0" smtClean="0">
                <a:solidFill>
                  <a:schemeClr val="bg1">
                    <a:lumMod val="65000"/>
                  </a:schemeClr>
                </a:solidFill>
              </a:rPr>
              <a:t>(</a:t>
            </a:r>
            <a:r>
              <a:rPr lang="nl-NL" sz="2800" dirty="0" err="1">
                <a:solidFill>
                  <a:schemeClr val="bg1">
                    <a:lumMod val="65000"/>
                  </a:schemeClr>
                </a:solidFill>
              </a:rPr>
              <a:t>Buijssen</a:t>
            </a:r>
            <a:r>
              <a:rPr lang="nl-NL" sz="2800" dirty="0">
                <a:solidFill>
                  <a:schemeClr val="bg1">
                    <a:lumMod val="65000"/>
                  </a:schemeClr>
                </a:solidFill>
              </a:rPr>
              <a:t>, 2009, blz. 9-10)</a:t>
            </a:r>
          </a:p>
          <a:p>
            <a:endParaRPr lang="nl-NL" sz="2800" dirty="0"/>
          </a:p>
          <a:p>
            <a:pPr marL="0" indent="0">
              <a:buNone/>
            </a:pPr>
            <a:r>
              <a:rPr lang="nl-NL" sz="2800" i="1" dirty="0" smtClean="0"/>
              <a:t>		</a:t>
            </a:r>
            <a:r>
              <a:rPr lang="nl-NL" sz="2800" b="1" i="1" dirty="0" smtClean="0"/>
              <a:t>Waarin verschilt de aanpak van deze vormen van agressie?</a:t>
            </a:r>
            <a:endParaRPr lang="nl-NL" sz="2800" b="1" i="1" dirty="0"/>
          </a:p>
        </p:txBody>
      </p:sp>
    </p:spTree>
    <p:extLst>
      <p:ext uri="{BB962C8B-B14F-4D97-AF65-F5344CB8AC3E}">
        <p14:creationId xmlns:p14="http://schemas.microsoft.com/office/powerpoint/2010/main" val="47483530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smtClean="0"/>
              <a:t>Soorten agressie </a:t>
            </a:r>
            <a:endParaRPr lang="nl-NL" dirty="0"/>
          </a:p>
        </p:txBody>
      </p:sp>
      <p:sp>
        <p:nvSpPr>
          <p:cNvPr id="3" name="Tijdelijke aanduiding voor inhoud 2"/>
          <p:cNvSpPr>
            <a:spLocks noGrp="1"/>
          </p:cNvSpPr>
          <p:nvPr>
            <p:ph idx="1"/>
          </p:nvPr>
        </p:nvSpPr>
        <p:spPr>
          <a:xfrm>
            <a:off x="457200" y="1063626"/>
            <a:ext cx="8686800" cy="3922442"/>
          </a:xfrm>
        </p:spPr>
        <p:txBody>
          <a:bodyPr>
            <a:normAutofit fontScale="47500" lnSpcReduction="20000"/>
          </a:bodyPr>
          <a:lstStyle/>
          <a:p>
            <a:pPr marL="0" indent="0">
              <a:buNone/>
            </a:pPr>
            <a:r>
              <a:rPr lang="nl-NL" sz="2800" b="1" dirty="0" smtClean="0"/>
              <a:t>Frustratieagressie</a:t>
            </a:r>
          </a:p>
          <a:p>
            <a:r>
              <a:rPr lang="nl-NL" sz="2800" dirty="0"/>
              <a:t>Plots loskomen van frustraties en emoties </a:t>
            </a:r>
            <a:r>
              <a:rPr lang="nl-NL" sz="2800" dirty="0" smtClean="0"/>
              <a:t>					</a:t>
            </a:r>
            <a:r>
              <a:rPr lang="nl-NL" sz="2800" i="1" dirty="0" smtClean="0"/>
              <a:t>Erkennen</a:t>
            </a:r>
            <a:r>
              <a:rPr lang="nl-NL" sz="2800" i="1" dirty="0"/>
              <a:t>, luisteren, oplossingsgericht</a:t>
            </a:r>
          </a:p>
          <a:p>
            <a:r>
              <a:rPr lang="nl-NL" sz="2800" dirty="0" smtClean="0"/>
              <a:t>agressie </a:t>
            </a:r>
            <a:r>
              <a:rPr lang="nl-NL" sz="2800" dirty="0"/>
              <a:t>komt voort uit een gevoel van boosheid / machteloosheid / verdriet. </a:t>
            </a:r>
            <a:endParaRPr lang="nl-NL" sz="2800" dirty="0" smtClean="0"/>
          </a:p>
          <a:p>
            <a:r>
              <a:rPr lang="nl-NL" sz="2800" dirty="0" smtClean="0"/>
              <a:t>Deze </a:t>
            </a:r>
            <a:r>
              <a:rPr lang="nl-NL" sz="2800" dirty="0"/>
              <a:t>vorm van agressie is niet persoonsgericht. </a:t>
            </a:r>
            <a:endParaRPr lang="nl-NL" sz="2800" dirty="0" smtClean="0"/>
          </a:p>
          <a:p>
            <a:endParaRPr lang="nl-NL" sz="2800" dirty="0" smtClean="0"/>
          </a:p>
          <a:p>
            <a:pPr marL="0" indent="0">
              <a:buNone/>
            </a:pPr>
            <a:r>
              <a:rPr lang="nl-NL" sz="2800" b="1" dirty="0"/>
              <a:t>Instrumentele </a:t>
            </a:r>
            <a:r>
              <a:rPr lang="nl-NL" sz="2800" b="1" dirty="0" smtClean="0"/>
              <a:t>agressie</a:t>
            </a:r>
          </a:p>
          <a:p>
            <a:r>
              <a:rPr lang="nl-NL" sz="2800" dirty="0" smtClean="0"/>
              <a:t>Agressie met als doel om iets gedaan te krijgen / je </a:t>
            </a:r>
            <a:r>
              <a:rPr lang="nl-NL" sz="2800" dirty="0"/>
              <a:t>zin te krijgen</a:t>
            </a:r>
            <a:r>
              <a:rPr lang="nl-NL" sz="2800" dirty="0" smtClean="0"/>
              <a:t>.</a:t>
            </a:r>
            <a:r>
              <a:rPr lang="nl-NL" sz="2800" dirty="0"/>
              <a:t> </a:t>
            </a:r>
            <a:r>
              <a:rPr lang="nl-NL" sz="2800" dirty="0" smtClean="0"/>
              <a:t>			</a:t>
            </a:r>
            <a:r>
              <a:rPr lang="nl-NL" sz="2800" i="1" dirty="0" smtClean="0"/>
              <a:t>Grenzen </a:t>
            </a:r>
            <a:r>
              <a:rPr lang="nl-NL" sz="2800" i="1" dirty="0"/>
              <a:t>aangeven</a:t>
            </a:r>
          </a:p>
          <a:p>
            <a:r>
              <a:rPr lang="nl-NL" sz="2800" dirty="0" smtClean="0"/>
              <a:t>Zolang </a:t>
            </a:r>
            <a:r>
              <a:rPr lang="nl-NL" sz="2800" dirty="0"/>
              <a:t>het doel niet bereikt is, groeit de agressie. </a:t>
            </a:r>
            <a:endParaRPr lang="nl-NL" sz="2800" dirty="0" smtClean="0"/>
          </a:p>
          <a:p>
            <a:r>
              <a:rPr lang="nl-NL" sz="2800" dirty="0" smtClean="0"/>
              <a:t>Deze </a:t>
            </a:r>
            <a:r>
              <a:rPr lang="nl-NL" sz="2800" dirty="0"/>
              <a:t>persoon is in het verleden beloond voor zijn agressief gedrag. </a:t>
            </a:r>
            <a:r>
              <a:rPr lang="nl-NL" sz="2800" dirty="0" smtClean="0"/>
              <a:t/>
            </a:r>
            <a:br>
              <a:rPr lang="nl-NL" sz="2800" dirty="0" smtClean="0"/>
            </a:br>
            <a:endParaRPr lang="nl-NL" sz="2800" dirty="0" smtClean="0"/>
          </a:p>
          <a:p>
            <a:endParaRPr lang="nl-NL" sz="2800" dirty="0" smtClean="0"/>
          </a:p>
          <a:p>
            <a:pPr marL="0" indent="0">
              <a:buNone/>
            </a:pPr>
            <a:r>
              <a:rPr lang="nl-NL" sz="2800" b="1" dirty="0"/>
              <a:t>Psychopathologische </a:t>
            </a:r>
            <a:r>
              <a:rPr lang="nl-NL" sz="2800" b="1" dirty="0" smtClean="0"/>
              <a:t>agressie</a:t>
            </a:r>
          </a:p>
          <a:p>
            <a:r>
              <a:rPr lang="nl-NL" sz="2800" dirty="0" smtClean="0"/>
              <a:t>Agressie voortkomend vanuit pathologie (middelengebruik, dementie, psychose, </a:t>
            </a:r>
            <a:r>
              <a:rPr lang="nl-NL" sz="2800" dirty="0"/>
              <a:t>..) </a:t>
            </a:r>
            <a:r>
              <a:rPr lang="nl-NL" sz="2800" dirty="0" smtClean="0"/>
              <a:t>	</a:t>
            </a:r>
            <a:r>
              <a:rPr lang="nl-NL" sz="2800" i="1" dirty="0" smtClean="0"/>
              <a:t>Veiligheid </a:t>
            </a:r>
            <a:r>
              <a:rPr lang="nl-NL" sz="2800" i="1" dirty="0"/>
              <a:t>voorop!</a:t>
            </a:r>
          </a:p>
          <a:p>
            <a:r>
              <a:rPr lang="nl-NL" sz="2800" dirty="0" smtClean="0"/>
              <a:t>De </a:t>
            </a:r>
            <a:r>
              <a:rPr lang="nl-NL" sz="2800" dirty="0"/>
              <a:t>persoon mist het vermogen om zichzelf te beheersen. </a:t>
            </a:r>
            <a:endParaRPr lang="nl-NL" sz="2800" dirty="0" smtClean="0"/>
          </a:p>
          <a:p>
            <a:pPr marL="0" indent="0">
              <a:buNone/>
            </a:pPr>
            <a:r>
              <a:rPr lang="nl-NL" sz="2800" dirty="0"/>
              <a:t>											</a:t>
            </a:r>
            <a:r>
              <a:rPr lang="nl-NL" sz="2800" dirty="0" smtClean="0"/>
              <a:t>	</a:t>
            </a:r>
            <a:r>
              <a:rPr lang="nl-NL" sz="2800" dirty="0" smtClean="0">
                <a:solidFill>
                  <a:schemeClr val="bg1">
                    <a:lumMod val="65000"/>
                  </a:schemeClr>
                </a:solidFill>
              </a:rPr>
              <a:t>(</a:t>
            </a:r>
            <a:r>
              <a:rPr lang="nl-NL" sz="2800" dirty="0" err="1">
                <a:solidFill>
                  <a:schemeClr val="bg1">
                    <a:lumMod val="65000"/>
                  </a:schemeClr>
                </a:solidFill>
              </a:rPr>
              <a:t>Buijssen</a:t>
            </a:r>
            <a:r>
              <a:rPr lang="nl-NL" sz="2800" dirty="0">
                <a:solidFill>
                  <a:schemeClr val="bg1">
                    <a:lumMod val="65000"/>
                  </a:schemeClr>
                </a:solidFill>
              </a:rPr>
              <a:t>, 2009, blz. 9-10)</a:t>
            </a:r>
          </a:p>
          <a:p>
            <a:endParaRPr lang="nl-NL" sz="2800" dirty="0"/>
          </a:p>
          <a:p>
            <a:pPr marL="0" indent="0">
              <a:buNone/>
            </a:pPr>
            <a:r>
              <a:rPr lang="nl-NL" sz="2800" i="1" dirty="0" smtClean="0"/>
              <a:t>		</a:t>
            </a:r>
            <a:r>
              <a:rPr lang="nl-NL" sz="2800" b="1" i="1" dirty="0" smtClean="0"/>
              <a:t>Waarin verschilt de aanpak van deze vormen van agressie?</a:t>
            </a:r>
            <a:endParaRPr lang="nl-NL" sz="2800" b="1" i="1" dirty="0"/>
          </a:p>
        </p:txBody>
      </p:sp>
    </p:spTree>
    <p:extLst>
      <p:ext uri="{BB962C8B-B14F-4D97-AF65-F5344CB8AC3E}">
        <p14:creationId xmlns:p14="http://schemas.microsoft.com/office/powerpoint/2010/main" val="9856322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p:cNvSpPr>
            <a:spLocks noGrp="1"/>
          </p:cNvSpPr>
          <p:nvPr>
            <p:ph type="title"/>
          </p:nvPr>
        </p:nvSpPr>
        <p:spPr/>
        <p:txBody>
          <a:bodyPr/>
          <a:lstStyle/>
          <a:p>
            <a:r>
              <a:rPr lang="nl-NL" dirty="0" smtClean="0"/>
              <a:t>Beïnvloedende factoren </a:t>
            </a:r>
            <a:endParaRPr lang="nl-NL" dirty="0"/>
          </a:p>
        </p:txBody>
      </p:sp>
      <p:sp>
        <p:nvSpPr>
          <p:cNvPr id="6" name="Tijdelijke aanduiding voor inhoud 5"/>
          <p:cNvSpPr>
            <a:spLocks noGrp="1"/>
          </p:cNvSpPr>
          <p:nvPr>
            <p:ph idx="1"/>
          </p:nvPr>
        </p:nvSpPr>
        <p:spPr>
          <a:xfrm>
            <a:off x="457200" y="1200151"/>
            <a:ext cx="8229600" cy="3439582"/>
          </a:xfrm>
        </p:spPr>
        <p:txBody>
          <a:bodyPr>
            <a:normAutofit fontScale="70000" lnSpcReduction="20000"/>
          </a:bodyPr>
          <a:lstStyle/>
          <a:p>
            <a:pPr marL="0" indent="0">
              <a:buNone/>
            </a:pPr>
            <a:r>
              <a:rPr lang="nl-NL" dirty="0"/>
              <a:t>Agressief gewelddadige gedragingen en claimend gedrag zijn bij verslaafde cliënten vaak het gevolg van fysiologisch aangestuurde behoefte. </a:t>
            </a:r>
          </a:p>
          <a:p>
            <a:pPr marL="0" indent="0">
              <a:buNone/>
            </a:pPr>
            <a:r>
              <a:rPr lang="nl-NL" dirty="0"/>
              <a:t> </a:t>
            </a:r>
          </a:p>
          <a:p>
            <a:pPr marL="0" indent="0">
              <a:buNone/>
            </a:pPr>
            <a:r>
              <a:rPr lang="nl-NL" dirty="0"/>
              <a:t>Andere beïnvloedende factoren: </a:t>
            </a:r>
          </a:p>
          <a:p>
            <a:r>
              <a:rPr lang="nl-NL" dirty="0"/>
              <a:t>Machteloosheid bij slecht nieuws (agressie is een poging grip te krijgen op de angst)</a:t>
            </a:r>
          </a:p>
          <a:p>
            <a:r>
              <a:rPr lang="nl-NL" dirty="0"/>
              <a:t>Agressie als aangeleerd gedrag </a:t>
            </a:r>
          </a:p>
          <a:p>
            <a:r>
              <a:rPr lang="nl-NL" dirty="0"/>
              <a:t>Agressie door angst als gevolg van verstoring van het denken/als chaotisch ervaren van de leefwereld bij cliënten met psychiatrische problematiek of een verstandelijke beperking</a:t>
            </a:r>
          </a:p>
          <a:p>
            <a:r>
              <a:rPr lang="nl-NL" dirty="0"/>
              <a:t>Agressie door situaties niet meer begrijpen/niet begrepen worden bij </a:t>
            </a:r>
            <a:r>
              <a:rPr lang="nl-NL" dirty="0" smtClean="0"/>
              <a:t>psychogeriatrische </a:t>
            </a:r>
            <a:r>
              <a:rPr lang="nl-NL" dirty="0"/>
              <a:t>patiënten </a:t>
            </a:r>
          </a:p>
          <a:p>
            <a:r>
              <a:rPr lang="nl-NL" dirty="0" err="1"/>
              <a:t>Etc</a:t>
            </a:r>
            <a:r>
              <a:rPr lang="nl-NL" dirty="0"/>
              <a:t> </a:t>
            </a:r>
          </a:p>
          <a:p>
            <a:pPr marL="0" indent="0">
              <a:buNone/>
            </a:pPr>
            <a:r>
              <a:rPr lang="nl-NL" dirty="0"/>
              <a:t> </a:t>
            </a:r>
          </a:p>
          <a:p>
            <a:endParaRPr lang="nl-NL" dirty="0"/>
          </a:p>
        </p:txBody>
      </p:sp>
    </p:spTree>
    <p:extLst>
      <p:ext uri="{BB962C8B-B14F-4D97-AF65-F5344CB8AC3E}">
        <p14:creationId xmlns:p14="http://schemas.microsoft.com/office/powerpoint/2010/main" val="191890092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smtClean="0"/>
              <a:t>Agressie: wat is jouw benadering?</a:t>
            </a:r>
            <a:endParaRPr lang="nl-NL" dirty="0"/>
          </a:p>
        </p:txBody>
      </p:sp>
      <p:sp>
        <p:nvSpPr>
          <p:cNvPr id="3" name="Tijdelijke aanduiding voor inhoud 2"/>
          <p:cNvSpPr>
            <a:spLocks noGrp="1"/>
          </p:cNvSpPr>
          <p:nvPr>
            <p:ph idx="1"/>
          </p:nvPr>
        </p:nvSpPr>
        <p:spPr>
          <a:xfrm>
            <a:off x="457200" y="1497667"/>
            <a:ext cx="8229600" cy="3015916"/>
          </a:xfrm>
        </p:spPr>
        <p:txBody>
          <a:bodyPr>
            <a:normAutofit fontScale="77500" lnSpcReduction="20000"/>
          </a:bodyPr>
          <a:lstStyle/>
          <a:p>
            <a:r>
              <a:rPr lang="nl-NL" i="1" dirty="0" smtClean="0"/>
              <a:t>Vechten</a:t>
            </a:r>
            <a:r>
              <a:rPr lang="nl-NL" i="1" dirty="0"/>
              <a:t>.</a:t>
            </a:r>
            <a:r>
              <a:rPr lang="nl-NL" dirty="0"/>
              <a:t> Dat is het aangaan van een machtsstrijd door de verpleegkundige.</a:t>
            </a:r>
          </a:p>
          <a:p>
            <a:pPr marL="0" indent="0">
              <a:buNone/>
            </a:pPr>
            <a:endParaRPr lang="nl-NL" dirty="0"/>
          </a:p>
          <a:p>
            <a:r>
              <a:rPr lang="nl-NL" i="1" dirty="0" smtClean="0"/>
              <a:t>Vluchten</a:t>
            </a:r>
            <a:r>
              <a:rPr lang="nl-NL" dirty="0"/>
              <a:t>. Dan ga je als verpleegkundige de situatie uit de weg.</a:t>
            </a:r>
          </a:p>
          <a:p>
            <a:pPr marL="0" indent="0">
              <a:buNone/>
            </a:pPr>
            <a:endParaRPr lang="nl-NL" dirty="0"/>
          </a:p>
          <a:p>
            <a:r>
              <a:rPr lang="nl-NL" i="1" dirty="0" smtClean="0"/>
              <a:t>Geweldloos</a:t>
            </a:r>
            <a:r>
              <a:rPr lang="nl-NL" dirty="0"/>
              <a:t>. Hier is de intentie van de verpleegkundige gericht op de dialoog aangaan en het </a:t>
            </a:r>
            <a:r>
              <a:rPr lang="nl-NL" dirty="0" smtClean="0"/>
              <a:t>in </a:t>
            </a:r>
            <a:r>
              <a:rPr lang="nl-NL" dirty="0"/>
              <a:t>contact blijven. In een conflictsituatie is het goed als allebei winnaar zijn. </a:t>
            </a:r>
            <a:r>
              <a:rPr lang="nl-NL" dirty="0" smtClean="0"/>
              <a:t>Als </a:t>
            </a:r>
            <a:r>
              <a:rPr lang="nl-NL" dirty="0"/>
              <a:t>de cliënt verliest is de relatie verloren</a:t>
            </a:r>
            <a:r>
              <a:rPr lang="nl-NL" dirty="0" smtClean="0"/>
              <a:t>.</a:t>
            </a:r>
          </a:p>
          <a:p>
            <a:endParaRPr lang="nl-NL" dirty="0" smtClean="0"/>
          </a:p>
          <a:p>
            <a:pPr marL="0" indent="0">
              <a:buNone/>
            </a:pPr>
            <a:r>
              <a:rPr lang="nl-NL" dirty="0" smtClean="0"/>
              <a:t>     		</a:t>
            </a:r>
            <a:endParaRPr lang="nl-NL" dirty="0"/>
          </a:p>
          <a:p>
            <a:pPr marL="0" indent="0">
              <a:buNone/>
            </a:pPr>
            <a:endParaRPr lang="nl-NL" dirty="0"/>
          </a:p>
          <a:p>
            <a:endParaRPr lang="nl-NL" dirty="0"/>
          </a:p>
        </p:txBody>
      </p:sp>
    </p:spTree>
    <p:extLst>
      <p:ext uri="{BB962C8B-B14F-4D97-AF65-F5344CB8AC3E}">
        <p14:creationId xmlns:p14="http://schemas.microsoft.com/office/powerpoint/2010/main" val="57822711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smtClean="0"/>
              <a:t>Machtsstrijd: een voorbeeld</a:t>
            </a:r>
            <a:endParaRPr lang="nl-NL" dirty="0"/>
          </a:p>
        </p:txBody>
      </p:sp>
      <p:sp>
        <p:nvSpPr>
          <p:cNvPr id="3" name="Tijdelijke aanduiding voor inhoud 2"/>
          <p:cNvSpPr>
            <a:spLocks noGrp="1"/>
          </p:cNvSpPr>
          <p:nvPr>
            <p:ph idx="1"/>
          </p:nvPr>
        </p:nvSpPr>
        <p:spPr/>
        <p:txBody>
          <a:bodyPr/>
          <a:lstStyle/>
          <a:p>
            <a:pPr marL="0" indent="0">
              <a:buNone/>
            </a:pPr>
            <a:r>
              <a:rPr lang="nl-NL" dirty="0" smtClean="0"/>
              <a:t>Client wil ‘s avonds laat nog koken in de keuken maar de afdelingsregels laten dat niet toe. Hij ageert tegen de afdelingsregels.</a:t>
            </a:r>
          </a:p>
          <a:p>
            <a:pPr marL="0" indent="0">
              <a:buNone/>
            </a:pPr>
            <a:endParaRPr lang="nl-NL" dirty="0" smtClean="0"/>
          </a:p>
          <a:p>
            <a:pPr marL="0" indent="0">
              <a:buNone/>
            </a:pPr>
            <a:r>
              <a:rPr lang="nl-NL" dirty="0" smtClean="0"/>
              <a:t>Hoe reageer je?</a:t>
            </a:r>
            <a:endParaRPr lang="nl-NL" dirty="0"/>
          </a:p>
        </p:txBody>
      </p:sp>
    </p:spTree>
    <p:extLst>
      <p:ext uri="{BB962C8B-B14F-4D97-AF65-F5344CB8AC3E}">
        <p14:creationId xmlns:p14="http://schemas.microsoft.com/office/powerpoint/2010/main" val="334164350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nl-NL" dirty="0"/>
              <a:t>Voorbeeld machtsstrijd:</a:t>
            </a:r>
            <a:br>
              <a:rPr lang="nl-NL" dirty="0"/>
            </a:br>
            <a:endParaRPr lang="nl-NL" dirty="0"/>
          </a:p>
        </p:txBody>
      </p:sp>
      <p:sp>
        <p:nvSpPr>
          <p:cNvPr id="3" name="Tijdelijke aanduiding voor inhoud 2"/>
          <p:cNvSpPr>
            <a:spLocks noGrp="1"/>
          </p:cNvSpPr>
          <p:nvPr>
            <p:ph sz="half" idx="1"/>
          </p:nvPr>
        </p:nvSpPr>
        <p:spPr>
          <a:xfrm>
            <a:off x="232913" y="929168"/>
            <a:ext cx="4339087" cy="3311464"/>
          </a:xfrm>
        </p:spPr>
        <p:txBody>
          <a:bodyPr>
            <a:normAutofit/>
          </a:bodyPr>
          <a:lstStyle/>
          <a:p>
            <a:endParaRPr lang="nl-NL" dirty="0"/>
          </a:p>
          <a:p>
            <a:pPr marL="0" indent="0" algn="ctr">
              <a:buNone/>
            </a:pPr>
            <a:r>
              <a:rPr lang="nl-NL" i="1" dirty="0"/>
              <a:t>“We hebben hier nu eenmaal afdelingsregels en je moet je aan die regels houden of je kan vertrekken”</a:t>
            </a:r>
          </a:p>
          <a:p>
            <a:pPr marL="0" indent="0" algn="ctr">
              <a:buNone/>
            </a:pPr>
            <a:endParaRPr lang="nl-NL" dirty="0"/>
          </a:p>
          <a:p>
            <a:pPr marL="0" indent="0" algn="ctr">
              <a:buNone/>
            </a:pPr>
            <a:r>
              <a:rPr lang="nl-NL" dirty="0"/>
              <a:t>Of</a:t>
            </a:r>
          </a:p>
          <a:p>
            <a:pPr marL="0" indent="0" algn="ctr">
              <a:buNone/>
            </a:pPr>
            <a:endParaRPr lang="nl-NL" dirty="0"/>
          </a:p>
          <a:p>
            <a:pPr marL="0" indent="0" algn="ctr">
              <a:buNone/>
            </a:pPr>
            <a:r>
              <a:rPr lang="nl-NL" i="1" dirty="0"/>
              <a:t>“Heb je een idee waarom deze regels zijn opgesteld”</a:t>
            </a:r>
            <a:endParaRPr lang="nl-NL" dirty="0"/>
          </a:p>
          <a:p>
            <a:endParaRPr lang="nl-NL" dirty="0"/>
          </a:p>
        </p:txBody>
      </p:sp>
      <p:pic>
        <p:nvPicPr>
          <p:cNvPr id="4" name="Tijdelijke aanduiding voor inhoud 3"/>
          <p:cNvPicPr/>
          <p:nvPr/>
        </p:nvPicPr>
        <p:blipFill rotWithShape="1">
          <a:blip r:embed="rId3"/>
          <a:srcRect l="5657" t="1294" r="7585" b="2053"/>
          <a:stretch/>
        </p:blipFill>
        <p:spPr bwMode="auto">
          <a:xfrm>
            <a:off x="4796287" y="600284"/>
            <a:ext cx="4347713" cy="3640348"/>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02058760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nl-NL" dirty="0"/>
              <a:t>De-escalerend </a:t>
            </a:r>
            <a:r>
              <a:rPr lang="nl-NL" dirty="0" smtClean="0"/>
              <a:t>werken</a:t>
            </a:r>
            <a:endParaRPr lang="nl-NL" dirty="0"/>
          </a:p>
        </p:txBody>
      </p:sp>
      <p:sp>
        <p:nvSpPr>
          <p:cNvPr id="3" name="Tijdelijke aanduiding voor inhoud 2"/>
          <p:cNvSpPr>
            <a:spLocks noGrp="1"/>
          </p:cNvSpPr>
          <p:nvPr>
            <p:ph idx="1"/>
          </p:nvPr>
        </p:nvSpPr>
        <p:spPr/>
        <p:txBody>
          <a:bodyPr>
            <a:normAutofit fontScale="92500" lnSpcReduction="20000"/>
          </a:bodyPr>
          <a:lstStyle/>
          <a:p>
            <a:r>
              <a:rPr lang="nl-NL" dirty="0" smtClean="0"/>
              <a:t>Technieken/houding </a:t>
            </a:r>
            <a:r>
              <a:rPr lang="nl-NL" dirty="0"/>
              <a:t>gericht op het ombuigen en zo mogelijk neutraliseren van gevoelens van angst, onmacht, woede of </a:t>
            </a:r>
            <a:r>
              <a:rPr lang="nl-NL" dirty="0" smtClean="0"/>
              <a:t>frustratie.</a:t>
            </a:r>
          </a:p>
          <a:p>
            <a:r>
              <a:rPr lang="nl-NL" dirty="0" smtClean="0"/>
              <a:t>Doelstelling</a:t>
            </a:r>
            <a:r>
              <a:rPr lang="nl-NL" dirty="0"/>
              <a:t>: kalmeren/willen begrijpen van de agressieve persoon om escalatie te voorkomen en communicatie weer mogelijk te maken  </a:t>
            </a:r>
          </a:p>
          <a:p>
            <a:pPr marL="0" indent="0">
              <a:buNone/>
            </a:pPr>
            <a:endParaRPr lang="nl-NL" dirty="0" smtClean="0"/>
          </a:p>
          <a:p>
            <a:pPr marL="0" indent="0">
              <a:buNone/>
            </a:pPr>
            <a:r>
              <a:rPr lang="nl-NL" i="1" dirty="0" smtClean="0"/>
              <a:t>Onze </a:t>
            </a:r>
            <a:r>
              <a:rPr lang="nl-NL" i="1" dirty="0"/>
              <a:t>houding </a:t>
            </a:r>
            <a:r>
              <a:rPr lang="nl-NL" i="1" dirty="0" smtClean="0"/>
              <a:t>is mede bepalend of </a:t>
            </a:r>
            <a:r>
              <a:rPr lang="nl-NL" i="1" dirty="0"/>
              <a:t>een conflict opgelost kan worden of juist verder uit de hand kan </a:t>
            </a:r>
            <a:r>
              <a:rPr lang="nl-NL" i="1" dirty="0" smtClean="0"/>
              <a:t>lopen</a:t>
            </a:r>
            <a:r>
              <a:rPr lang="nl-NL" i="1" dirty="0"/>
              <a:t>!</a:t>
            </a:r>
          </a:p>
          <a:p>
            <a:endParaRPr lang="nl-NL" dirty="0"/>
          </a:p>
        </p:txBody>
      </p:sp>
    </p:spTree>
    <p:extLst>
      <p:ext uri="{BB962C8B-B14F-4D97-AF65-F5344CB8AC3E}">
        <p14:creationId xmlns:p14="http://schemas.microsoft.com/office/powerpoint/2010/main" val="24923686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Titel 4"/>
          <p:cNvSpPr>
            <a:spLocks noGrp="1"/>
          </p:cNvSpPr>
          <p:nvPr>
            <p:ph type="title"/>
          </p:nvPr>
        </p:nvSpPr>
        <p:spPr/>
        <p:txBody>
          <a:bodyPr/>
          <a:lstStyle/>
          <a:p>
            <a:endParaRPr lang="nl-NL"/>
          </a:p>
        </p:txBody>
      </p:sp>
      <p:pic>
        <p:nvPicPr>
          <p:cNvPr id="7" name="Tijdelijke aanduiding voor inhoud 6"/>
          <p:cNvPicPr>
            <a:picLocks noGrp="1" noChangeAspect="1"/>
          </p:cNvPicPr>
          <p:nvPr>
            <p:ph idx="1"/>
          </p:nvPr>
        </p:nvPicPr>
        <p:blipFill>
          <a:blip r:embed="rId2"/>
          <a:stretch>
            <a:fillRect/>
          </a:stretch>
        </p:blipFill>
        <p:spPr>
          <a:xfrm>
            <a:off x="128472" y="1352550"/>
            <a:ext cx="4443528" cy="2874963"/>
          </a:xfrm>
          <a:prstGeom prst="rect">
            <a:avLst/>
          </a:prstGeom>
        </p:spPr>
      </p:pic>
      <p:pic>
        <p:nvPicPr>
          <p:cNvPr id="8" name="Afbeelding 7"/>
          <p:cNvPicPr>
            <a:picLocks noChangeAspect="1"/>
          </p:cNvPicPr>
          <p:nvPr/>
        </p:nvPicPr>
        <p:blipFill>
          <a:blip r:embed="rId3"/>
          <a:stretch>
            <a:fillRect/>
          </a:stretch>
        </p:blipFill>
        <p:spPr>
          <a:xfrm>
            <a:off x="4779433" y="694531"/>
            <a:ext cx="4191000" cy="4191000"/>
          </a:xfrm>
          <a:prstGeom prst="rect">
            <a:avLst/>
          </a:prstGeom>
        </p:spPr>
      </p:pic>
    </p:spTree>
    <p:extLst>
      <p:ext uri="{BB962C8B-B14F-4D97-AF65-F5344CB8AC3E}">
        <p14:creationId xmlns:p14="http://schemas.microsoft.com/office/powerpoint/2010/main" val="300003316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smtClean="0"/>
              <a:t>De-escalerend werken </a:t>
            </a:r>
            <a:endParaRPr lang="nl-NL" dirty="0"/>
          </a:p>
        </p:txBody>
      </p:sp>
      <p:sp>
        <p:nvSpPr>
          <p:cNvPr id="3" name="Tijdelijke aanduiding voor inhoud 2"/>
          <p:cNvSpPr>
            <a:spLocks noGrp="1"/>
          </p:cNvSpPr>
          <p:nvPr>
            <p:ph sz="half" idx="1"/>
          </p:nvPr>
        </p:nvSpPr>
        <p:spPr>
          <a:xfrm>
            <a:off x="457199" y="1200151"/>
            <a:ext cx="7528095" cy="2894954"/>
          </a:xfrm>
        </p:spPr>
        <p:txBody>
          <a:bodyPr/>
          <a:lstStyle/>
          <a:p>
            <a:pPr marL="0" indent="0">
              <a:buNone/>
            </a:pPr>
            <a:r>
              <a:rPr lang="nl-NL" dirty="0" smtClean="0"/>
              <a:t>Beschrijf in 2-tallen op post-</a:t>
            </a:r>
            <a:r>
              <a:rPr lang="nl-NL" dirty="0" err="1" smtClean="0"/>
              <a:t>its</a:t>
            </a:r>
            <a:r>
              <a:rPr lang="nl-NL" dirty="0" smtClean="0"/>
              <a:t> welke </a:t>
            </a:r>
          </a:p>
          <a:p>
            <a:r>
              <a:rPr lang="nl-NL" dirty="0" smtClean="0"/>
              <a:t>houdingsaspecten </a:t>
            </a:r>
          </a:p>
          <a:p>
            <a:pPr marL="0" indent="0">
              <a:buNone/>
            </a:pPr>
            <a:r>
              <a:rPr lang="nl-NL" dirty="0" smtClean="0"/>
              <a:t>en </a:t>
            </a:r>
          </a:p>
          <a:p>
            <a:r>
              <a:rPr lang="nl-NL" dirty="0" smtClean="0"/>
              <a:t>gesprekstechnieken </a:t>
            </a:r>
          </a:p>
          <a:p>
            <a:pPr marL="0" indent="0">
              <a:buNone/>
            </a:pPr>
            <a:r>
              <a:rPr lang="nl-NL" dirty="0" smtClean="0"/>
              <a:t>je kunt inzetten bij de-escalerend werken. </a:t>
            </a:r>
          </a:p>
          <a:p>
            <a:pPr marL="0" indent="0">
              <a:buNone/>
            </a:pPr>
            <a:endParaRPr lang="nl-NL" dirty="0" smtClean="0"/>
          </a:p>
          <a:p>
            <a:pPr marL="0" indent="0">
              <a:buNone/>
            </a:pPr>
            <a:endParaRPr lang="nl-NL" dirty="0" smtClean="0"/>
          </a:p>
        </p:txBody>
      </p:sp>
      <p:pic>
        <p:nvPicPr>
          <p:cNvPr id="4" name="Afbeelding 3" descr="Afbeeldingsresultaat voor post-it">
            <a:hlinkClick r:id="rId2" tgtFrame="&quot;_blank&quot;"/>
          </p:cNvPr>
          <p:cNvPicPr/>
          <p:nvPr/>
        </p:nvPicPr>
        <p:blipFill>
          <a:blip r:embed="rId3">
            <a:extLst>
              <a:ext uri="{28A0092B-C50C-407E-A947-70E740481C1C}">
                <a14:useLocalDpi xmlns:a14="http://schemas.microsoft.com/office/drawing/2010/main" val="0"/>
              </a:ext>
            </a:extLst>
          </a:blip>
          <a:srcRect/>
          <a:stretch>
            <a:fillRect/>
          </a:stretch>
        </p:blipFill>
        <p:spPr bwMode="auto">
          <a:xfrm>
            <a:off x="5798632" y="1063625"/>
            <a:ext cx="3066587" cy="2861604"/>
          </a:xfrm>
          <a:prstGeom prst="rect">
            <a:avLst/>
          </a:prstGeom>
          <a:noFill/>
          <a:ln>
            <a:noFill/>
          </a:ln>
        </p:spPr>
      </p:pic>
    </p:spTree>
    <p:extLst>
      <p:ext uri="{BB962C8B-B14F-4D97-AF65-F5344CB8AC3E}">
        <p14:creationId xmlns:p14="http://schemas.microsoft.com/office/powerpoint/2010/main" val="105182388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Titel 4"/>
          <p:cNvSpPr>
            <a:spLocks noGrp="1"/>
          </p:cNvSpPr>
          <p:nvPr>
            <p:ph type="title"/>
          </p:nvPr>
        </p:nvSpPr>
        <p:spPr/>
        <p:txBody>
          <a:bodyPr>
            <a:normAutofit/>
          </a:bodyPr>
          <a:lstStyle/>
          <a:p>
            <a:r>
              <a:rPr lang="nl-NL" dirty="0"/>
              <a:t>Patiënt en/of naasten </a:t>
            </a:r>
            <a:r>
              <a:rPr lang="nl-NL" dirty="0" smtClean="0"/>
              <a:t>zijn </a:t>
            </a:r>
            <a:r>
              <a:rPr lang="nl-NL" dirty="0"/>
              <a:t>verbaal </a:t>
            </a:r>
            <a:r>
              <a:rPr lang="nl-NL" dirty="0" smtClean="0"/>
              <a:t>agressief</a:t>
            </a:r>
            <a:endParaRPr lang="nl-NL" dirty="0"/>
          </a:p>
        </p:txBody>
      </p:sp>
      <p:sp>
        <p:nvSpPr>
          <p:cNvPr id="6" name="Tijdelijke aanduiding voor inhoud 5"/>
          <p:cNvSpPr>
            <a:spLocks noGrp="1"/>
          </p:cNvSpPr>
          <p:nvPr>
            <p:ph idx="1"/>
          </p:nvPr>
        </p:nvSpPr>
        <p:spPr>
          <a:xfrm>
            <a:off x="457200" y="1063625"/>
            <a:ext cx="8229600" cy="3564689"/>
          </a:xfrm>
        </p:spPr>
        <p:txBody>
          <a:bodyPr>
            <a:normAutofit fontScale="55000" lnSpcReduction="20000"/>
          </a:bodyPr>
          <a:lstStyle/>
          <a:p>
            <a:pPr marL="0" indent="0">
              <a:buNone/>
            </a:pPr>
            <a:r>
              <a:rPr lang="nl-NL" dirty="0" smtClean="0"/>
              <a:t>Verbaal </a:t>
            </a:r>
            <a:r>
              <a:rPr lang="nl-NL" dirty="0"/>
              <a:t>agressieve reacties uit paniek, zorg, last, pijn, frustratie en/of onmacht geuit door </a:t>
            </a:r>
            <a:r>
              <a:rPr lang="nl-NL" dirty="0" smtClean="0"/>
              <a:t>de patiënt of </a:t>
            </a:r>
            <a:r>
              <a:rPr lang="nl-NL" dirty="0"/>
              <a:t>naasten (familie, vrienden, bekenden, ouders) van de patiënt</a:t>
            </a:r>
            <a:r>
              <a:rPr lang="nl-NL" dirty="0" smtClean="0"/>
              <a:t>.</a:t>
            </a:r>
          </a:p>
          <a:p>
            <a:endParaRPr lang="nl-NL" dirty="0"/>
          </a:p>
          <a:p>
            <a:pPr marL="0" indent="0">
              <a:buNone/>
            </a:pPr>
            <a:r>
              <a:rPr lang="nl-NL" b="1" dirty="0"/>
              <a:t>Niet Doen</a:t>
            </a:r>
          </a:p>
          <a:p>
            <a:r>
              <a:rPr lang="nl-NL" dirty="0"/>
              <a:t>&gt; Ga geen discussie aan.</a:t>
            </a:r>
          </a:p>
          <a:p>
            <a:r>
              <a:rPr lang="nl-NL" dirty="0"/>
              <a:t>&gt; Ga geen machtsstrijd aan.</a:t>
            </a:r>
          </a:p>
          <a:p>
            <a:r>
              <a:rPr lang="nl-NL" dirty="0"/>
              <a:t>&gt; Ga niet smeken om…</a:t>
            </a:r>
          </a:p>
          <a:p>
            <a:pPr marL="0" indent="0">
              <a:buNone/>
            </a:pPr>
            <a:endParaRPr lang="nl-NL" b="1" dirty="0" smtClean="0"/>
          </a:p>
          <a:p>
            <a:pPr marL="0" indent="0">
              <a:buNone/>
            </a:pPr>
            <a:r>
              <a:rPr lang="nl-NL" b="1" dirty="0" smtClean="0"/>
              <a:t>Doen</a:t>
            </a:r>
            <a:endParaRPr lang="nl-NL" b="1" dirty="0"/>
          </a:p>
          <a:p>
            <a:r>
              <a:rPr lang="nl-NL" dirty="0"/>
              <a:t>Probeer uitingen van paniek, zorg, last, pijn, frustratie, achterdocht, dreiging voor wat er kan of gaat gebeuren en/of onmacht te verminderen door:</a:t>
            </a:r>
          </a:p>
          <a:p>
            <a:r>
              <a:rPr lang="nl-NL" dirty="0"/>
              <a:t>&gt; korte, duidelijke informatie te geven;</a:t>
            </a:r>
          </a:p>
          <a:p>
            <a:r>
              <a:rPr lang="nl-NL" dirty="0"/>
              <a:t>&gt; aandacht te schenken;</a:t>
            </a:r>
          </a:p>
          <a:p>
            <a:r>
              <a:rPr lang="nl-NL" dirty="0"/>
              <a:t>&gt; iets te doen/zeggen wat belangrijk is voor de patiënt en/of de naasten;</a:t>
            </a:r>
          </a:p>
          <a:p>
            <a:r>
              <a:rPr lang="nl-NL" dirty="0"/>
              <a:t>&gt; het geven van </a:t>
            </a:r>
            <a:r>
              <a:rPr lang="nl-NL" dirty="0" smtClean="0"/>
              <a:t>complimenten</a:t>
            </a:r>
            <a:r>
              <a:rPr lang="nl-NL" dirty="0"/>
              <a:t> </a:t>
            </a:r>
            <a:r>
              <a:rPr lang="nl-NL" dirty="0" smtClean="0"/>
              <a:t>en </a:t>
            </a:r>
            <a:r>
              <a:rPr lang="nl-NL" dirty="0"/>
              <a:t>te luisteren.</a:t>
            </a:r>
          </a:p>
          <a:p>
            <a:r>
              <a:rPr lang="nl-NL" dirty="0"/>
              <a:t>En zeg dan: ‘Ik ben hier verpleegkundige en doe alles wat mogelijk is om (naam patiënt) zo goed mogelijk te helpen.’</a:t>
            </a:r>
          </a:p>
          <a:p>
            <a:endParaRPr lang="nl-NL" dirty="0"/>
          </a:p>
        </p:txBody>
      </p:sp>
      <p:sp>
        <p:nvSpPr>
          <p:cNvPr id="7" name="Tekstvak 6"/>
          <p:cNvSpPr txBox="1"/>
          <p:nvPr/>
        </p:nvSpPr>
        <p:spPr>
          <a:xfrm>
            <a:off x="6529137" y="4628315"/>
            <a:ext cx="1572126" cy="307777"/>
          </a:xfrm>
          <a:prstGeom prst="rect">
            <a:avLst/>
          </a:prstGeom>
          <a:noFill/>
        </p:spPr>
        <p:txBody>
          <a:bodyPr wrap="square" rtlCol="0">
            <a:spAutoFit/>
          </a:bodyPr>
          <a:lstStyle/>
          <a:p>
            <a:r>
              <a:rPr lang="nl-NL" sz="1400" i="1" dirty="0" smtClean="0"/>
              <a:t>Bijzijn XL, 2013</a:t>
            </a:r>
            <a:endParaRPr lang="nl-NL" sz="1400" i="1" dirty="0"/>
          </a:p>
        </p:txBody>
      </p:sp>
    </p:spTree>
    <p:extLst>
      <p:ext uri="{BB962C8B-B14F-4D97-AF65-F5344CB8AC3E}">
        <p14:creationId xmlns:p14="http://schemas.microsoft.com/office/powerpoint/2010/main" val="244898622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nl-NL" dirty="0" smtClean="0"/>
              <a:t>Houding</a:t>
            </a:r>
            <a:endParaRPr lang="nl-NL" dirty="0"/>
          </a:p>
        </p:txBody>
      </p:sp>
      <p:sp>
        <p:nvSpPr>
          <p:cNvPr id="3" name="Tijdelijke aanduiding voor inhoud 2"/>
          <p:cNvSpPr>
            <a:spLocks noGrp="1"/>
          </p:cNvSpPr>
          <p:nvPr>
            <p:ph idx="1"/>
          </p:nvPr>
        </p:nvSpPr>
        <p:spPr>
          <a:xfrm>
            <a:off x="457200" y="1431568"/>
            <a:ext cx="8229600" cy="3740387"/>
          </a:xfrm>
        </p:spPr>
        <p:txBody>
          <a:bodyPr>
            <a:normAutofit fontScale="92500" lnSpcReduction="20000"/>
          </a:bodyPr>
          <a:lstStyle/>
          <a:p>
            <a:r>
              <a:rPr lang="nl-NL" dirty="0" smtClean="0"/>
              <a:t>Let </a:t>
            </a:r>
            <a:r>
              <a:rPr lang="nl-NL" dirty="0"/>
              <a:t>op je houding, zowel verbaal als non-verbaal</a:t>
            </a:r>
            <a:r>
              <a:rPr lang="nl-NL" dirty="0" smtClean="0"/>
              <a:t>. Zorg dat je rust uitstraalt. </a:t>
            </a:r>
          </a:p>
          <a:p>
            <a:r>
              <a:rPr lang="nl-NL" dirty="0" smtClean="0"/>
              <a:t>Afstand </a:t>
            </a:r>
            <a:r>
              <a:rPr lang="nl-NL" dirty="0"/>
              <a:t>bewaren (5m) om territorium cliënt te respecteren</a:t>
            </a:r>
          </a:p>
          <a:p>
            <a:pPr lvl="0"/>
            <a:r>
              <a:rPr lang="nl-NL" dirty="0" smtClean="0"/>
              <a:t>Hoofd </a:t>
            </a:r>
            <a:r>
              <a:rPr lang="nl-NL" dirty="0"/>
              <a:t>erbij houden. Zorg voor een </a:t>
            </a:r>
            <a:r>
              <a:rPr lang="nl-NL" dirty="0" smtClean="0"/>
              <a:t>kalme </a:t>
            </a:r>
            <a:r>
              <a:rPr lang="nl-NL" dirty="0"/>
              <a:t>toon en sfeer </a:t>
            </a:r>
            <a:r>
              <a:rPr lang="nl-NL" dirty="0" smtClean="0"/>
              <a:t>in </a:t>
            </a:r>
            <a:r>
              <a:rPr lang="nl-NL" dirty="0"/>
              <a:t>de interactie. Kwaad worden zal resulteren in meer boosheid van de cliënt. ( symmetrie in de communicatie</a:t>
            </a:r>
            <a:r>
              <a:rPr lang="nl-NL" dirty="0" smtClean="0"/>
              <a:t>)</a:t>
            </a:r>
          </a:p>
          <a:p>
            <a:pPr lvl="0"/>
            <a:endParaRPr lang="nl-NL" dirty="0"/>
          </a:p>
          <a:p>
            <a:pPr lvl="0"/>
            <a:endParaRPr lang="nl-NL" dirty="0" smtClean="0"/>
          </a:p>
          <a:p>
            <a:pPr lvl="0"/>
            <a:endParaRPr lang="nl-NL" dirty="0"/>
          </a:p>
          <a:p>
            <a:pPr marL="0" indent="0">
              <a:buNone/>
            </a:pPr>
            <a:endParaRPr lang="nl-NL" dirty="0"/>
          </a:p>
          <a:p>
            <a:pPr marL="0" indent="0">
              <a:buNone/>
            </a:pPr>
            <a:r>
              <a:rPr lang="nl-NL" dirty="0"/>
              <a:t> </a:t>
            </a:r>
          </a:p>
          <a:p>
            <a:pPr lvl="0"/>
            <a:endParaRPr lang="nl-NL" dirty="0" smtClean="0"/>
          </a:p>
          <a:p>
            <a:endParaRPr lang="nl-NL" dirty="0"/>
          </a:p>
        </p:txBody>
      </p:sp>
    </p:spTree>
    <p:extLst>
      <p:ext uri="{BB962C8B-B14F-4D97-AF65-F5344CB8AC3E}">
        <p14:creationId xmlns:p14="http://schemas.microsoft.com/office/powerpoint/2010/main" val="351619685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Titel 4"/>
          <p:cNvSpPr>
            <a:spLocks noGrp="1"/>
          </p:cNvSpPr>
          <p:nvPr>
            <p:ph type="title"/>
          </p:nvPr>
        </p:nvSpPr>
        <p:spPr/>
        <p:txBody>
          <a:bodyPr/>
          <a:lstStyle/>
          <a:p>
            <a:r>
              <a:rPr lang="nl-NL" dirty="0" smtClean="0"/>
              <a:t>Middelen om je veiligheid te vergroten </a:t>
            </a:r>
            <a:endParaRPr lang="nl-NL" dirty="0"/>
          </a:p>
        </p:txBody>
      </p:sp>
      <p:sp>
        <p:nvSpPr>
          <p:cNvPr id="6" name="Tijdelijke aanduiding voor inhoud 5"/>
          <p:cNvSpPr>
            <a:spLocks noGrp="1"/>
          </p:cNvSpPr>
          <p:nvPr>
            <p:ph idx="1"/>
          </p:nvPr>
        </p:nvSpPr>
        <p:spPr/>
        <p:txBody>
          <a:bodyPr>
            <a:normAutofit fontScale="62500" lnSpcReduction="20000"/>
          </a:bodyPr>
          <a:lstStyle/>
          <a:p>
            <a:pPr marL="0" lvl="0" indent="0">
              <a:buNone/>
            </a:pPr>
            <a:r>
              <a:rPr lang="nl-NL" dirty="0" smtClean="0"/>
              <a:t>Camera, alarmknop, samen met een collega </a:t>
            </a:r>
            <a:r>
              <a:rPr lang="nl-NL" dirty="0" err="1" smtClean="0"/>
              <a:t>etc</a:t>
            </a:r>
            <a:r>
              <a:rPr lang="nl-NL" dirty="0" smtClean="0"/>
              <a:t> </a:t>
            </a:r>
          </a:p>
          <a:p>
            <a:pPr marL="0" lvl="0" indent="0">
              <a:buNone/>
            </a:pPr>
            <a:endParaRPr lang="nl-NL" dirty="0" smtClean="0"/>
          </a:p>
          <a:p>
            <a:pPr marL="0" lvl="0" indent="0">
              <a:buNone/>
            </a:pPr>
            <a:r>
              <a:rPr lang="nl-NL" dirty="0" smtClean="0"/>
              <a:t>Middelen en maatregelen</a:t>
            </a:r>
            <a:endParaRPr lang="nl-NL" dirty="0"/>
          </a:p>
          <a:p>
            <a:pPr lvl="0"/>
            <a:r>
              <a:rPr lang="nl-NL" dirty="0" smtClean="0"/>
              <a:t>Afzondering</a:t>
            </a:r>
            <a:r>
              <a:rPr lang="nl-NL" dirty="0"/>
              <a:t>: de cliënt moet in een kamer blijven met alleen een bed, een tafel, een stoel, een kast en een wastafel. De deur is op slot.</a:t>
            </a:r>
          </a:p>
          <a:p>
            <a:pPr lvl="0"/>
            <a:r>
              <a:rPr lang="nl-NL" dirty="0"/>
              <a:t>Separatie: de cliënt moet in een kale kamer blijven met alleen een matras en een deken. De deur is op slot. Separatie is alleen toegestaan in de GGZ, niet in de ouderen- en gehandicaptenzorg.</a:t>
            </a:r>
          </a:p>
          <a:p>
            <a:pPr lvl="0"/>
            <a:r>
              <a:rPr lang="nl-NL" dirty="0"/>
              <a:t>Fixatie: de cliënt wordt vastgebonden op een stoel of bed.</a:t>
            </a:r>
          </a:p>
          <a:p>
            <a:pPr lvl="0"/>
            <a:r>
              <a:rPr lang="nl-NL" dirty="0"/>
              <a:t>Medicatie: de cliënt krijgt tegen zijn wil kortwerkende medicatie.</a:t>
            </a:r>
          </a:p>
          <a:p>
            <a:pPr lvl="0"/>
            <a:r>
              <a:rPr lang="nl-NL" dirty="0"/>
              <a:t>Toediening van vocht en voedsel: de cliënt krijgt onder dwang vocht of voedsel binnen door middel van een infuus of slangetje via de neus naar de maag (sonde).</a:t>
            </a:r>
          </a:p>
          <a:p>
            <a:pPr marL="0" indent="0">
              <a:buNone/>
            </a:pPr>
            <a:r>
              <a:rPr lang="nl-NL" dirty="0"/>
              <a:t> </a:t>
            </a:r>
          </a:p>
          <a:p>
            <a:endParaRPr lang="nl-NL" dirty="0"/>
          </a:p>
        </p:txBody>
      </p:sp>
    </p:spTree>
    <p:extLst>
      <p:ext uri="{BB962C8B-B14F-4D97-AF65-F5344CB8AC3E}">
        <p14:creationId xmlns:p14="http://schemas.microsoft.com/office/powerpoint/2010/main" val="382652159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Titel 4"/>
          <p:cNvSpPr>
            <a:spLocks noGrp="1"/>
          </p:cNvSpPr>
          <p:nvPr>
            <p:ph type="title"/>
          </p:nvPr>
        </p:nvSpPr>
        <p:spPr/>
        <p:txBody>
          <a:bodyPr/>
          <a:lstStyle/>
          <a:p>
            <a:r>
              <a:rPr lang="nl-NL" dirty="0" smtClean="0"/>
              <a:t>Gesprekstechnieken</a:t>
            </a:r>
            <a:endParaRPr lang="nl-NL" dirty="0"/>
          </a:p>
        </p:txBody>
      </p:sp>
      <p:sp>
        <p:nvSpPr>
          <p:cNvPr id="6" name="Tijdelijke aanduiding voor inhoud 5"/>
          <p:cNvSpPr>
            <a:spLocks noGrp="1"/>
          </p:cNvSpPr>
          <p:nvPr>
            <p:ph idx="1"/>
          </p:nvPr>
        </p:nvSpPr>
        <p:spPr>
          <a:xfrm>
            <a:off x="457200" y="981307"/>
            <a:ext cx="8229600" cy="3891776"/>
          </a:xfrm>
        </p:spPr>
        <p:txBody>
          <a:bodyPr>
            <a:normAutofit fontScale="62500" lnSpcReduction="20000"/>
          </a:bodyPr>
          <a:lstStyle/>
          <a:p>
            <a:pPr lvl="0"/>
            <a:r>
              <a:rPr lang="nl-NL" sz="2900" dirty="0" smtClean="0"/>
              <a:t>Toon </a:t>
            </a:r>
            <a:r>
              <a:rPr lang="nl-NL" sz="2900" dirty="0"/>
              <a:t>begrip voor onmacht, frustratie en angst. </a:t>
            </a:r>
          </a:p>
          <a:p>
            <a:r>
              <a:rPr lang="nl-NL" sz="2900" dirty="0"/>
              <a:t>Actief luisteren om ruimte te geven aan onderliggende emoties</a:t>
            </a:r>
          </a:p>
          <a:p>
            <a:pPr lvl="0"/>
            <a:r>
              <a:rPr lang="nl-NL" sz="2900" dirty="0"/>
              <a:t>Probeer positieve aspecten te benoemen</a:t>
            </a:r>
            <a:r>
              <a:rPr lang="nl-NL" sz="2900" dirty="0" smtClean="0"/>
              <a:t>.</a:t>
            </a:r>
          </a:p>
          <a:p>
            <a:r>
              <a:rPr lang="nl-NL" sz="2900" dirty="0" smtClean="0"/>
              <a:t>Wij het gedrag af, </a:t>
            </a:r>
            <a:r>
              <a:rPr lang="nl-NL" sz="2900" dirty="0"/>
              <a:t>niet de persoon. Benoem ook het gewenste gedrag. </a:t>
            </a:r>
          </a:p>
          <a:p>
            <a:pPr lvl="0"/>
            <a:r>
              <a:rPr lang="nl-NL" sz="2900" dirty="0" smtClean="0"/>
              <a:t>Blijf </a:t>
            </a:r>
            <a:r>
              <a:rPr lang="nl-NL" sz="2900" dirty="0"/>
              <a:t>wel duidelijk. Geef duidelijk regels en grenzen aan, zowel voor de afdeling als voor jezelf.</a:t>
            </a:r>
          </a:p>
          <a:p>
            <a:r>
              <a:rPr lang="nl-NL" sz="2900" dirty="0"/>
              <a:t>Zorg ervoor dat je regie blijft houden, maar zorg voor samenwerking. Probeer naast de ander te gaan staan om de persoon in beweging te krijgen.</a:t>
            </a:r>
          </a:p>
          <a:p>
            <a:r>
              <a:rPr lang="nl-NL" sz="2900" dirty="0"/>
              <a:t>Toon bereidheid tot het vinden van oplossingen.</a:t>
            </a:r>
          </a:p>
          <a:p>
            <a:pPr lvl="0"/>
            <a:r>
              <a:rPr lang="nl-NL" sz="2900" dirty="0" smtClean="0"/>
              <a:t>Wees </a:t>
            </a:r>
            <a:r>
              <a:rPr lang="nl-NL" sz="2900" dirty="0"/>
              <a:t>creatief maar zeg geen dingen die je niet kan waarmaken. </a:t>
            </a:r>
          </a:p>
          <a:p>
            <a:pPr lvl="0"/>
            <a:r>
              <a:rPr lang="nl-NL" sz="2900" dirty="0"/>
              <a:t>Zorg voor afleiding. Eventueel naar een andere ruimte/gesprekspartner. </a:t>
            </a:r>
          </a:p>
          <a:p>
            <a:pPr lvl="0"/>
            <a:r>
              <a:rPr lang="nl-NL" sz="2900" dirty="0"/>
              <a:t>Stel hoe en wanneer vragen. Vermijd zoveel mogelijk waaromvragen (dan roep je iemand ter verantwoording);</a:t>
            </a:r>
          </a:p>
          <a:p>
            <a:endParaRPr lang="nl-NL" dirty="0" smtClean="0"/>
          </a:p>
          <a:p>
            <a:endParaRPr lang="nl-NL" dirty="0"/>
          </a:p>
        </p:txBody>
      </p:sp>
    </p:spTree>
    <p:extLst>
      <p:ext uri="{BB962C8B-B14F-4D97-AF65-F5344CB8AC3E}">
        <p14:creationId xmlns:p14="http://schemas.microsoft.com/office/powerpoint/2010/main" val="346288292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err="1" smtClean="0"/>
              <a:t>Vroegsignalering</a:t>
            </a:r>
            <a:endParaRPr lang="nl-NL" dirty="0"/>
          </a:p>
        </p:txBody>
      </p:sp>
      <p:pic>
        <p:nvPicPr>
          <p:cNvPr id="1026"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457200" y="1063625"/>
            <a:ext cx="8147957" cy="36354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kstvak 2"/>
          <p:cNvSpPr txBox="1"/>
          <p:nvPr/>
        </p:nvSpPr>
        <p:spPr>
          <a:xfrm>
            <a:off x="6319158" y="4699086"/>
            <a:ext cx="2824842" cy="369332"/>
          </a:xfrm>
          <a:prstGeom prst="rect">
            <a:avLst/>
          </a:prstGeom>
          <a:noFill/>
        </p:spPr>
        <p:txBody>
          <a:bodyPr wrap="square" rtlCol="0">
            <a:spAutoFit/>
          </a:bodyPr>
          <a:lstStyle/>
          <a:p>
            <a:r>
              <a:rPr lang="nl-NL" dirty="0" err="1"/>
              <a:t>Fluttert</a:t>
            </a:r>
            <a:r>
              <a:rPr lang="nl-NL" dirty="0"/>
              <a:t> et </a:t>
            </a:r>
            <a:r>
              <a:rPr lang="nl-NL" dirty="0" smtClean="0"/>
              <a:t>al. </a:t>
            </a:r>
            <a:r>
              <a:rPr lang="nl-NL" dirty="0"/>
              <a:t>(2011)</a:t>
            </a:r>
          </a:p>
        </p:txBody>
      </p:sp>
    </p:spTree>
    <p:extLst>
      <p:ext uri="{BB962C8B-B14F-4D97-AF65-F5344CB8AC3E}">
        <p14:creationId xmlns:p14="http://schemas.microsoft.com/office/powerpoint/2010/main" val="150372319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smtClean="0"/>
              <a:t>Crisisontwikkelingsmodel</a:t>
            </a:r>
            <a:endParaRPr lang="nl-NL" dirty="0"/>
          </a:p>
        </p:txBody>
      </p:sp>
      <p:sp>
        <p:nvSpPr>
          <p:cNvPr id="5" name="Tijdelijke aanduiding voor inhoud 4"/>
          <p:cNvSpPr>
            <a:spLocks noGrp="1"/>
          </p:cNvSpPr>
          <p:nvPr>
            <p:ph idx="1"/>
          </p:nvPr>
        </p:nvSpPr>
        <p:spPr/>
        <p:txBody>
          <a:bodyPr/>
          <a:lstStyle/>
          <a:p>
            <a:r>
              <a:rPr lang="nl-NL" b="1" dirty="0" smtClean="0">
                <a:hlinkClick r:id="rId3"/>
              </a:rPr>
              <a:t>Crisisontwikkelingsmodel </a:t>
            </a:r>
            <a:endParaRPr lang="nl-NL" b="1" dirty="0" smtClean="0"/>
          </a:p>
          <a:p>
            <a:pPr marL="0" indent="0">
              <a:buNone/>
            </a:pPr>
            <a:r>
              <a:rPr lang="nl-NL" sz="1200" dirty="0" smtClean="0"/>
              <a:t>(minuut 2.25)</a:t>
            </a:r>
            <a:endParaRPr lang="nl-NL" sz="1200" dirty="0"/>
          </a:p>
          <a:p>
            <a:endParaRPr lang="nl-NL" dirty="0"/>
          </a:p>
        </p:txBody>
      </p:sp>
      <p:pic>
        <p:nvPicPr>
          <p:cNvPr id="9" name="Afbeelding 8"/>
          <p:cNvPicPr/>
          <p:nvPr/>
        </p:nvPicPr>
        <p:blipFill rotWithShape="1">
          <a:blip r:embed="rId4"/>
          <a:srcRect l="26621" t="27053" r="26918" b="19428"/>
          <a:stretch/>
        </p:blipFill>
        <p:spPr bwMode="auto">
          <a:xfrm>
            <a:off x="3233737" y="1704974"/>
            <a:ext cx="5910263" cy="3357679"/>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78248001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smtClean="0"/>
              <a:t>Interventies</a:t>
            </a:r>
            <a:endParaRPr lang="nl-NL" dirty="0"/>
          </a:p>
        </p:txBody>
      </p:sp>
      <p:sp>
        <p:nvSpPr>
          <p:cNvPr id="5" name="Tijdelijke aanduiding voor inhoud 4"/>
          <p:cNvSpPr>
            <a:spLocks noGrp="1"/>
          </p:cNvSpPr>
          <p:nvPr>
            <p:ph idx="1"/>
          </p:nvPr>
        </p:nvSpPr>
        <p:spPr>
          <a:xfrm>
            <a:off x="8003278" y="3655786"/>
            <a:ext cx="1616528" cy="412296"/>
          </a:xfrm>
        </p:spPr>
        <p:txBody>
          <a:bodyPr>
            <a:normAutofit fontScale="92500" lnSpcReduction="10000"/>
          </a:bodyPr>
          <a:lstStyle/>
          <a:p>
            <a:pPr marL="0" indent="0">
              <a:buNone/>
            </a:pPr>
            <a:r>
              <a:rPr lang="nl-NL" sz="2000" i="1" dirty="0" smtClean="0"/>
              <a:t>Trifier.nl</a:t>
            </a:r>
            <a:r>
              <a:rPr lang="nl-NL" dirty="0" smtClean="0"/>
              <a:t> </a:t>
            </a:r>
            <a:endParaRPr lang="nl-NL" dirty="0"/>
          </a:p>
        </p:txBody>
      </p:sp>
      <p:pic>
        <p:nvPicPr>
          <p:cNvPr id="6" name="Afbeelding 5"/>
          <p:cNvPicPr>
            <a:picLocks noChangeAspect="1"/>
          </p:cNvPicPr>
          <p:nvPr/>
        </p:nvPicPr>
        <p:blipFill rotWithShape="1">
          <a:blip r:embed="rId2"/>
          <a:srcRect l="26658" t="21764" r="27285" b="26227"/>
          <a:stretch/>
        </p:blipFill>
        <p:spPr>
          <a:xfrm>
            <a:off x="1534885" y="898071"/>
            <a:ext cx="6468393" cy="4106637"/>
          </a:xfrm>
          <a:prstGeom prst="rect">
            <a:avLst/>
          </a:prstGeom>
        </p:spPr>
      </p:pic>
    </p:spTree>
    <p:extLst>
      <p:ext uri="{BB962C8B-B14F-4D97-AF65-F5344CB8AC3E}">
        <p14:creationId xmlns:p14="http://schemas.microsoft.com/office/powerpoint/2010/main" val="118054302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smtClean="0"/>
              <a:t>Eigen casus om te bespreken? </a:t>
            </a:r>
            <a:endParaRPr lang="nl-NL" dirty="0"/>
          </a:p>
        </p:txBody>
      </p:sp>
      <p:pic>
        <p:nvPicPr>
          <p:cNvPr id="6" name="Afbeelding 5" descr="Afbeeldingsresultaat voor casus">
            <a:hlinkClick r:id="rId2" tgtFrame="&quot;_blank&quot;"/>
          </p:cNvPr>
          <p:cNvPicPr/>
          <p:nvPr/>
        </p:nvPicPr>
        <p:blipFill>
          <a:blip r:embed="rId3">
            <a:extLst>
              <a:ext uri="{28A0092B-C50C-407E-A947-70E740481C1C}">
                <a14:useLocalDpi xmlns:a14="http://schemas.microsoft.com/office/drawing/2010/main" val="0"/>
              </a:ext>
            </a:extLst>
          </a:blip>
          <a:srcRect/>
          <a:stretch>
            <a:fillRect/>
          </a:stretch>
        </p:blipFill>
        <p:spPr bwMode="auto">
          <a:xfrm>
            <a:off x="1918011" y="1527717"/>
            <a:ext cx="5319130" cy="2725195"/>
          </a:xfrm>
          <a:prstGeom prst="rect">
            <a:avLst/>
          </a:prstGeom>
          <a:noFill/>
          <a:ln>
            <a:noFill/>
          </a:ln>
        </p:spPr>
      </p:pic>
    </p:spTree>
    <p:extLst>
      <p:ext uri="{BB962C8B-B14F-4D97-AF65-F5344CB8AC3E}">
        <p14:creationId xmlns:p14="http://schemas.microsoft.com/office/powerpoint/2010/main" val="219219999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p:cNvSpPr>
            <a:spLocks noGrp="1"/>
          </p:cNvSpPr>
          <p:nvPr>
            <p:ph type="title"/>
          </p:nvPr>
        </p:nvSpPr>
        <p:spPr/>
        <p:txBody>
          <a:bodyPr/>
          <a:lstStyle/>
          <a:p>
            <a:r>
              <a:rPr lang="nl-NL" dirty="0" smtClean="0"/>
              <a:t>Casus agressie</a:t>
            </a:r>
            <a:endParaRPr lang="nl-NL" dirty="0"/>
          </a:p>
        </p:txBody>
      </p:sp>
      <p:sp>
        <p:nvSpPr>
          <p:cNvPr id="6" name="Tijdelijke aanduiding voor inhoud 5"/>
          <p:cNvSpPr>
            <a:spLocks noGrp="1"/>
          </p:cNvSpPr>
          <p:nvPr>
            <p:ph idx="1"/>
          </p:nvPr>
        </p:nvSpPr>
        <p:spPr>
          <a:xfrm>
            <a:off x="457200" y="892098"/>
            <a:ext cx="8229600" cy="3891775"/>
          </a:xfrm>
        </p:spPr>
        <p:txBody>
          <a:bodyPr>
            <a:noAutofit/>
          </a:bodyPr>
          <a:lstStyle/>
          <a:p>
            <a:pPr marL="0" indent="0">
              <a:buNone/>
            </a:pPr>
            <a:r>
              <a:rPr lang="nl-NL" sz="1300" dirty="0"/>
              <a:t>Het is 20.00 uur ’s avonds. Aan de balie van de afdeling Spoedeisende Hulp van het ziekenhuis meldt zich een man. Hij trekt de mouw van zijn trui omhoog en toont een abces dat er slecht uitziet. Hij moet hieraan geholpen worden, zegt hij op dwingende toon, want de wond is pijnlijk. De baliemedewerkster vraagt of hij al bij zijn huisarts is geweest. Hij heeft geen huisarts. Ziekenfondspapieren blijkt hij ook niet te hebben. Bovendien moet ze niet zo zeuren, zegt de man geagiteerd, want zijn jas is gestolen en daar zaten zijn portemonnee en papieren in. De baliemedewerkster verzoekt de man in de wachtkamer plaats te nemen. Hij gaat niet zitten, maar loopt rusteloos op en neer tussen de gang en de wachtkamer. Na tien minuten steekt hij een sigaret op vlak in de buurt van het bordje ‘verboden te roken’. De baliemedewerker verzoekt hem vriendelijk zijn sigaret uit te maken. De man trekt zich niets van deze opmerking aan. Dan komt de verpleegkundige langs lopen. Hij houdt haar aan en zegt dat hij geholpen moet worden en toont zijn abces. De verpleegkundige is gehaast en deelt hem mede dat hij op zijn beurt moet wachten en bovendien niet mag roken hier. Dan loopt ze door. Meneer roept haar na met ‘takkewijf’ en rookt zijn sigaret op. Hij is zichtbaar geïrriteerd. Vervolgens gaat hij in de wachtkamer zitten en met zijn vingers op de salontafel trommelen. Tien minuten later wordt een andere patiënt die net na hem was binnengekomen, geroepen door een verpleegkundige. Meneer staat op, geeft de andere patiënt een duw en zegt dat hij eerst aan de beurt is. De verpleegkundige schrikt hiervan en gebiedt meneer zich netjes te gedragen en rustig te wachten. Hierop begint hij fors te schelden en de verpleegkundige te bedreigen. </a:t>
            </a:r>
            <a:r>
              <a:rPr lang="nl-NL" sz="1300" dirty="0" smtClean="0"/>
              <a:t>Hoe zou je reageren? </a:t>
            </a:r>
            <a:endParaRPr lang="nl-NL" sz="1300" dirty="0"/>
          </a:p>
        </p:txBody>
      </p:sp>
    </p:spTree>
    <p:extLst>
      <p:ext uri="{BB962C8B-B14F-4D97-AF65-F5344CB8AC3E}">
        <p14:creationId xmlns:p14="http://schemas.microsoft.com/office/powerpoint/2010/main" val="32638685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smtClean="0"/>
              <a:t>De-escalerend werken </a:t>
            </a:r>
            <a:endParaRPr lang="nl-NL" dirty="0"/>
          </a:p>
        </p:txBody>
      </p:sp>
      <p:sp>
        <p:nvSpPr>
          <p:cNvPr id="3" name="Tijdelijke aanduiding voor inhoud 2"/>
          <p:cNvSpPr>
            <a:spLocks noGrp="1"/>
          </p:cNvSpPr>
          <p:nvPr>
            <p:ph sz="half" idx="1"/>
          </p:nvPr>
        </p:nvSpPr>
        <p:spPr>
          <a:xfrm>
            <a:off x="457199" y="1200151"/>
            <a:ext cx="7528095" cy="2894954"/>
          </a:xfrm>
        </p:spPr>
        <p:txBody>
          <a:bodyPr/>
          <a:lstStyle/>
          <a:p>
            <a:pPr marL="0" indent="0">
              <a:buNone/>
            </a:pPr>
            <a:r>
              <a:rPr lang="nl-NL" dirty="0" smtClean="0"/>
              <a:t>Beschrijf in 2-tallen:</a:t>
            </a:r>
          </a:p>
          <a:p>
            <a:r>
              <a:rPr lang="nl-NL" dirty="0" smtClean="0"/>
              <a:t>welke vorm(en) van agressie je ziet in de casus?</a:t>
            </a:r>
          </a:p>
          <a:p>
            <a:r>
              <a:rPr lang="nl-NL" dirty="0" smtClean="0"/>
              <a:t>in welke fase(n) van het crisisontwikkelingsmodel het gedrag zich bevindt?  </a:t>
            </a:r>
          </a:p>
          <a:p>
            <a:r>
              <a:rPr lang="nl-NL" dirty="0" smtClean="0"/>
              <a:t>Wat zou je doen in deze situatie?</a:t>
            </a:r>
          </a:p>
          <a:p>
            <a:r>
              <a:rPr lang="nl-NL" dirty="0" smtClean="0"/>
              <a:t>Hoe had je volgens het crisisontwikkelingsmodel kunnen handelen? </a:t>
            </a:r>
            <a:endParaRPr lang="nl-NL" dirty="0"/>
          </a:p>
        </p:txBody>
      </p:sp>
    </p:spTree>
    <p:extLst>
      <p:ext uri="{BB962C8B-B14F-4D97-AF65-F5344CB8AC3E}">
        <p14:creationId xmlns:p14="http://schemas.microsoft.com/office/powerpoint/2010/main" val="182798326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nl-NL" dirty="0" smtClean="0"/>
              <a:t>Opstellen van een signaleringsplan</a:t>
            </a:r>
            <a:endParaRPr lang="nl-NL" dirty="0"/>
          </a:p>
        </p:txBody>
      </p:sp>
      <p:sp>
        <p:nvSpPr>
          <p:cNvPr id="3" name="Tijdelijke aanduiding voor inhoud 2"/>
          <p:cNvSpPr>
            <a:spLocks noGrp="1"/>
          </p:cNvSpPr>
          <p:nvPr>
            <p:ph idx="1"/>
          </p:nvPr>
        </p:nvSpPr>
        <p:spPr/>
        <p:txBody>
          <a:bodyPr>
            <a:normAutofit fontScale="77500" lnSpcReduction="20000"/>
          </a:bodyPr>
          <a:lstStyle/>
          <a:p>
            <a:r>
              <a:rPr lang="nl-NL" dirty="0" smtClean="0"/>
              <a:t>Introductiefase</a:t>
            </a:r>
          </a:p>
          <a:p>
            <a:endParaRPr lang="nl-NL" dirty="0" smtClean="0"/>
          </a:p>
          <a:p>
            <a:r>
              <a:rPr lang="nl-NL" dirty="0" smtClean="0"/>
              <a:t>Inventarisatiefase</a:t>
            </a:r>
          </a:p>
          <a:p>
            <a:pPr lvl="1"/>
            <a:r>
              <a:rPr lang="nl-NL" dirty="0" smtClean="0"/>
              <a:t>Welke signalen zijn er per fase?</a:t>
            </a:r>
          </a:p>
          <a:p>
            <a:pPr lvl="1"/>
            <a:r>
              <a:rPr lang="nl-NL" dirty="0" smtClean="0"/>
              <a:t>Wat kan de cliënt zelf doen in de betreffende fase?</a:t>
            </a:r>
          </a:p>
          <a:p>
            <a:pPr lvl="1"/>
            <a:r>
              <a:rPr lang="nl-NL" dirty="0" smtClean="0"/>
              <a:t>Wat kan de hulpverlener (niet) doen in de betreffende fase?</a:t>
            </a:r>
          </a:p>
          <a:p>
            <a:endParaRPr lang="nl-NL" dirty="0" smtClean="0"/>
          </a:p>
          <a:p>
            <a:r>
              <a:rPr lang="nl-NL" dirty="0" smtClean="0"/>
              <a:t>Monitoring</a:t>
            </a:r>
            <a:br>
              <a:rPr lang="nl-NL" dirty="0" smtClean="0"/>
            </a:br>
            <a:endParaRPr lang="nl-NL" dirty="0" smtClean="0"/>
          </a:p>
          <a:p>
            <a:r>
              <a:rPr lang="nl-NL" dirty="0" smtClean="0"/>
              <a:t>Actiefase</a:t>
            </a:r>
            <a:endParaRPr lang="nl-NL" dirty="0"/>
          </a:p>
        </p:txBody>
      </p:sp>
    </p:spTree>
    <p:extLst>
      <p:ext uri="{BB962C8B-B14F-4D97-AF65-F5344CB8AC3E}">
        <p14:creationId xmlns:p14="http://schemas.microsoft.com/office/powerpoint/2010/main" val="85371692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nl-NL" dirty="0" smtClean="0"/>
              <a:t>Plenaire nabespreking</a:t>
            </a:r>
            <a:endParaRPr lang="nl-NL" dirty="0"/>
          </a:p>
        </p:txBody>
      </p:sp>
      <p:sp>
        <p:nvSpPr>
          <p:cNvPr id="3" name="Tijdelijke aanduiding voor inhoud 2"/>
          <p:cNvSpPr>
            <a:spLocks noGrp="1"/>
          </p:cNvSpPr>
          <p:nvPr>
            <p:ph idx="1"/>
          </p:nvPr>
        </p:nvSpPr>
        <p:spPr>
          <a:xfrm>
            <a:off x="457200" y="1063625"/>
            <a:ext cx="8229600" cy="3011108"/>
          </a:xfrm>
        </p:spPr>
        <p:txBody>
          <a:bodyPr>
            <a:noAutofit/>
          </a:bodyPr>
          <a:lstStyle/>
          <a:p>
            <a:pPr marL="0" indent="0">
              <a:buNone/>
            </a:pPr>
            <a:endParaRPr lang="nl-NL" sz="1800" dirty="0"/>
          </a:p>
          <a:p>
            <a:pPr marL="0" indent="0">
              <a:buNone/>
            </a:pPr>
            <a:r>
              <a:rPr lang="nl-NL" sz="1800" dirty="0" smtClean="0"/>
              <a:t>Resterende vragen?</a:t>
            </a:r>
          </a:p>
        </p:txBody>
      </p:sp>
    </p:spTree>
    <p:extLst>
      <p:ext uri="{BB962C8B-B14F-4D97-AF65-F5344CB8AC3E}">
        <p14:creationId xmlns:p14="http://schemas.microsoft.com/office/powerpoint/2010/main" val="324396167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nl-NL" smtClean="0"/>
              <a:t>Evaluatie les</a:t>
            </a:r>
            <a:endParaRPr lang="nl-NL" dirty="0"/>
          </a:p>
        </p:txBody>
      </p:sp>
      <p:sp>
        <p:nvSpPr>
          <p:cNvPr id="3" name="Tijdelijke aanduiding voor inhoud 2"/>
          <p:cNvSpPr>
            <a:spLocks noGrp="1"/>
          </p:cNvSpPr>
          <p:nvPr>
            <p:ph idx="1"/>
          </p:nvPr>
        </p:nvSpPr>
        <p:spPr/>
        <p:txBody>
          <a:bodyPr>
            <a:noAutofit/>
          </a:bodyPr>
          <a:lstStyle/>
          <a:p>
            <a:pPr marL="114300" indent="0">
              <a:buNone/>
            </a:pPr>
            <a:r>
              <a:rPr lang="nl-NL" sz="1600" b="1" dirty="0" smtClean="0"/>
              <a:t>Terugkoppeling leerdoelen</a:t>
            </a:r>
          </a:p>
          <a:p>
            <a:pPr marL="0" indent="0">
              <a:buNone/>
            </a:pPr>
            <a:r>
              <a:rPr lang="nl-NL" sz="1600" dirty="0"/>
              <a:t>De student:</a:t>
            </a:r>
          </a:p>
          <a:p>
            <a:pPr lvl="0"/>
            <a:r>
              <a:rPr lang="nl-NL" sz="1600" dirty="0"/>
              <a:t>De student is instaat om te verwoorden wat agressie met hem of haar doet.</a:t>
            </a:r>
          </a:p>
          <a:p>
            <a:pPr lvl="0"/>
            <a:r>
              <a:rPr lang="nl-NL" sz="1600" dirty="0"/>
              <a:t>De student ontwikkelt vaardigheden om te leren omgaan met escalatie.</a:t>
            </a:r>
          </a:p>
          <a:p>
            <a:pPr lvl="0"/>
            <a:r>
              <a:rPr lang="nl-NL" sz="1600" dirty="0"/>
              <a:t>De student kan verschillende factoren benoemen die invloed hebben op agressief gedrag.</a:t>
            </a:r>
          </a:p>
          <a:p>
            <a:pPr lvl="0"/>
            <a:r>
              <a:rPr lang="nl-NL" sz="1600" dirty="0"/>
              <a:t>De student is instaat om gedragsescalatie te voorkomen. </a:t>
            </a:r>
          </a:p>
          <a:p>
            <a:pPr lvl="0"/>
            <a:r>
              <a:rPr lang="nl-NL" sz="1600" dirty="0"/>
              <a:t>De student formuleert wat claimend en agressief gedrag met hem of haar doet.</a:t>
            </a:r>
          </a:p>
        </p:txBody>
      </p:sp>
    </p:spTree>
    <p:extLst>
      <p:ext uri="{BB962C8B-B14F-4D97-AF65-F5344CB8AC3E}">
        <p14:creationId xmlns:p14="http://schemas.microsoft.com/office/powerpoint/2010/main" val="84107813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3171818" y="1985912"/>
            <a:ext cx="6340891" cy="857250"/>
          </a:xfrm>
        </p:spPr>
        <p:txBody>
          <a:bodyPr/>
          <a:lstStyle/>
          <a:p>
            <a:pPr eaLnBrk="1" hangingPunct="1"/>
            <a:r>
              <a:rPr lang="pt-BR" altLang="nl-NL" dirty="0" smtClean="0"/>
              <a:t>Vragen?</a:t>
            </a:r>
            <a:endParaRPr lang="nl-NL" altLang="nl-NL" dirty="0" smtClean="0"/>
          </a:p>
        </p:txBody>
      </p:sp>
    </p:spTree>
    <p:extLst>
      <p:ext uri="{BB962C8B-B14F-4D97-AF65-F5344CB8AC3E}">
        <p14:creationId xmlns:p14="http://schemas.microsoft.com/office/powerpoint/2010/main" val="390282368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1"/>
          <p:cNvSpPr txBox="1">
            <a:spLocks/>
          </p:cNvSpPr>
          <p:nvPr/>
        </p:nvSpPr>
        <p:spPr>
          <a:xfrm>
            <a:off x="2089493" y="2166117"/>
            <a:ext cx="5078223" cy="1021045"/>
          </a:xfrm>
          <a:prstGeom prst="rect">
            <a:avLst/>
          </a:prstGeom>
        </p:spPr>
        <p:txBody>
          <a:bodyPr/>
          <a:lstStyle>
            <a:lvl1pPr algn="l" defTabSz="457200" rtl="0" eaLnBrk="1" latinLnBrk="0" hangingPunct="1">
              <a:spcBef>
                <a:spcPct val="0"/>
              </a:spcBef>
              <a:buNone/>
              <a:defRPr sz="3200" b="1" kern="1200" baseline="0">
                <a:solidFill>
                  <a:srgbClr val="660066"/>
                </a:solidFill>
                <a:latin typeface="Arial"/>
                <a:ea typeface="+mj-ea"/>
                <a:cs typeface="Arial"/>
              </a:defRPr>
            </a:lvl1pPr>
          </a:lstStyle>
          <a:p>
            <a:pPr algn="ctr"/>
            <a:r>
              <a:rPr lang="nl-NL" dirty="0" smtClean="0">
                <a:solidFill>
                  <a:schemeClr val="tx1"/>
                </a:solidFill>
              </a:rPr>
              <a:t>Bedankt voor jullie aandacht!</a:t>
            </a:r>
            <a:endParaRPr lang="nl-NL" dirty="0">
              <a:solidFill>
                <a:schemeClr val="tx1"/>
              </a:solidFill>
            </a:endParaRPr>
          </a:p>
        </p:txBody>
      </p:sp>
    </p:spTree>
    <p:extLst>
      <p:ext uri="{BB962C8B-B14F-4D97-AF65-F5344CB8AC3E}">
        <p14:creationId xmlns:p14="http://schemas.microsoft.com/office/powerpoint/2010/main" val="231615684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theme/theme1.xml><?xml version="1.0" encoding="utf-8"?>
<a:theme xmlns:a="http://schemas.openxmlformats.org/drawingml/2006/main" name="Aangepast ontwerp">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PT_Fontys_NL_vt.pptx" id="{9FA54972-EB6A-4465-9577-2F817D563079}" vid="{DA624A42-A26E-4E3F-B0BD-098E862A58A3}"/>
    </a:ext>
  </a:extLst>
</a:theme>
</file>

<file path=ppt/theme/theme2.xml><?xml version="1.0" encoding="utf-8"?>
<a:theme xmlns:a="http://schemas.openxmlformats.org/drawingml/2006/main" name="Kantoorthema">
  <a:themeElements>
    <a:clrScheme name="Kanto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antoor">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th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023480F740A40340BE36AB3EB4261FDD" ma:contentTypeVersion="7" ma:contentTypeDescription="Een nieuw document maken." ma:contentTypeScope="" ma:versionID="948efdc7d8cab12d957a5c61b7aefd4b">
  <xsd:schema xmlns:xsd="http://www.w3.org/2001/XMLSchema" xmlns:xs="http://www.w3.org/2001/XMLSchema" xmlns:p="http://schemas.microsoft.com/office/2006/metadata/properties" xmlns:ns3="dbe3eaa0-3536-49b1-b471-0d6fe56d4c1b" targetNamespace="http://schemas.microsoft.com/office/2006/metadata/properties" ma:root="true" ma:fieldsID="0a6db4096b70c960b9d9f54950ca1533" ns3:_="">
    <xsd:import namespace="dbe3eaa0-3536-49b1-b471-0d6fe56d4c1b"/>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DateTaken" minOccurs="0"/>
                <xsd:element ref="ns3:MediaServiceOCR" minOccurs="0"/>
                <xsd:element ref="ns3:MediaServiceGenerationTime" minOccurs="0"/>
                <xsd:element ref="ns3: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be3eaa0-3536-49b1-b471-0d6fe56d4c1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8BCDA9E-E559-427E-886F-87158D3793B4}">
  <ds:schemaRefs>
    <ds:schemaRef ds:uri="http://schemas.microsoft.com/office/2006/documentManagement/types"/>
    <ds:schemaRef ds:uri="http://schemas.microsoft.com/office/2006/metadata/properties"/>
    <ds:schemaRef ds:uri="http://purl.org/dc/terms/"/>
    <ds:schemaRef ds:uri="http://schemas.openxmlformats.org/package/2006/metadata/core-properties"/>
    <ds:schemaRef ds:uri="http://purl.org/dc/dcmitype/"/>
    <ds:schemaRef ds:uri="http://schemas.microsoft.com/office/infopath/2007/PartnerControls"/>
    <ds:schemaRef ds:uri="dbe3eaa0-3536-49b1-b471-0d6fe56d4c1b"/>
    <ds:schemaRef ds:uri="http://www.w3.org/XML/1998/namespace"/>
    <ds:schemaRef ds:uri="http://purl.org/dc/elements/1.1/"/>
  </ds:schemaRefs>
</ds:datastoreItem>
</file>

<file path=customXml/itemProps2.xml><?xml version="1.0" encoding="utf-8"?>
<ds:datastoreItem xmlns:ds="http://schemas.openxmlformats.org/officeDocument/2006/customXml" ds:itemID="{7B0BEFEF-F92B-49FC-A851-0E2C533B2004}">
  <ds:schemaRefs>
    <ds:schemaRef ds:uri="http://schemas.microsoft.com/sharepoint/v3/contenttype/forms"/>
  </ds:schemaRefs>
</ds:datastoreItem>
</file>

<file path=customXml/itemProps3.xml><?xml version="1.0" encoding="utf-8"?>
<ds:datastoreItem xmlns:ds="http://schemas.openxmlformats.org/officeDocument/2006/customXml" ds:itemID="{087162EF-B1A4-4463-AF87-66B7B420E08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be3eaa0-3536-49b1-b471-0d6fe56d4c1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PPT_Fontys_NL_vt</Template>
  <TotalTime>0</TotalTime>
  <Words>2180</Words>
  <Application>Microsoft Office PowerPoint</Application>
  <PresentationFormat>Diavoorstelling (16:9)</PresentationFormat>
  <Paragraphs>272</Paragraphs>
  <Slides>34</Slides>
  <Notes>11</Notes>
  <HiddenSlides>11</HiddenSlides>
  <MMClips>0</MMClips>
  <ScaleCrop>false</ScaleCrop>
  <HeadingPairs>
    <vt:vector size="6" baseType="variant">
      <vt:variant>
        <vt:lpstr>Gebruikte lettertypen</vt:lpstr>
      </vt:variant>
      <vt:variant>
        <vt:i4>2</vt:i4>
      </vt:variant>
      <vt:variant>
        <vt:lpstr>Thema</vt:lpstr>
      </vt:variant>
      <vt:variant>
        <vt:i4>1</vt:i4>
      </vt:variant>
      <vt:variant>
        <vt:lpstr>Diatitels</vt:lpstr>
      </vt:variant>
      <vt:variant>
        <vt:i4>34</vt:i4>
      </vt:variant>
    </vt:vector>
  </HeadingPairs>
  <TitlesOfParts>
    <vt:vector size="37" baseType="lpstr">
      <vt:lpstr>Arial</vt:lpstr>
      <vt:lpstr>Calibri</vt:lpstr>
      <vt:lpstr>Aangepast ontwerp</vt:lpstr>
      <vt:lpstr>PowerPoint-presentatie</vt:lpstr>
      <vt:lpstr>PowerPoint-presentatie</vt:lpstr>
      <vt:lpstr>Leerdoelen bijeenkomst</vt:lpstr>
      <vt:lpstr>Cijfers over agressie in de zorg</vt:lpstr>
      <vt:lpstr>Hoe ga je om met agressie?</vt:lpstr>
      <vt:lpstr>Territorium</vt:lpstr>
      <vt:lpstr>Hoe baken jij af en verdedig jij?</vt:lpstr>
      <vt:lpstr>Hoe dring je binnen in iemands territorium? Gebruik van ‘wapens’:</vt:lpstr>
      <vt:lpstr>Agressie</vt:lpstr>
      <vt:lpstr>Agressie in de psychiatrie: wanneer gaat het te ver? </vt:lpstr>
      <vt:lpstr>Soorten agressie </vt:lpstr>
      <vt:lpstr>Soorten agressie </vt:lpstr>
      <vt:lpstr>Beïnvloedende factoren </vt:lpstr>
      <vt:lpstr>Agressie: wat is jouw benadering?</vt:lpstr>
      <vt:lpstr>Machtsstrijd: een voorbeeld</vt:lpstr>
      <vt:lpstr>Voorbeeld machtsstrijd: </vt:lpstr>
      <vt:lpstr>De-escalerend werken</vt:lpstr>
      <vt:lpstr>PowerPoint-presentatie</vt:lpstr>
      <vt:lpstr>De-escalerend werken </vt:lpstr>
      <vt:lpstr>Patiënt en/of naasten zijn verbaal agressief</vt:lpstr>
      <vt:lpstr>Houding</vt:lpstr>
      <vt:lpstr>Middelen om je veiligheid te vergroten </vt:lpstr>
      <vt:lpstr>Gesprekstechnieken</vt:lpstr>
      <vt:lpstr>Vroegsignalering</vt:lpstr>
      <vt:lpstr>Crisisontwikkelingsmodel</vt:lpstr>
      <vt:lpstr>Interventies</vt:lpstr>
      <vt:lpstr>Eigen casus om te bespreken? </vt:lpstr>
      <vt:lpstr>Casus agressie</vt:lpstr>
      <vt:lpstr>De-escalerend werken </vt:lpstr>
      <vt:lpstr>Opstellen van een signaleringsplan</vt:lpstr>
      <vt:lpstr>Plenaire nabespreking</vt:lpstr>
      <vt:lpstr>Evaluatie les</vt:lpstr>
      <vt:lpstr>Vragen?</vt:lpstr>
      <vt:lpstr>PowerPoint-presentatie</vt:lpstr>
    </vt:vector>
  </TitlesOfParts>
  <Company>Fontys Hogescholen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Linden,Loes L.H.P. van der</dc:creator>
  <cp:lastModifiedBy>Eijnden,Elles E.H. van den</cp:lastModifiedBy>
  <cp:revision>156</cp:revision>
  <cp:lastPrinted>2014-08-19T14:33:34Z</cp:lastPrinted>
  <dcterms:created xsi:type="dcterms:W3CDTF">2018-01-15T07:47:57Z</dcterms:created>
  <dcterms:modified xsi:type="dcterms:W3CDTF">2019-09-18T09:00:31Z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0x010100023480F740A40340BE36AB3EB4261FDD</vt:lpwstr>
  </property>
  <property fmtid="{D5CDD505-2E9C-101B-9397-08002B2CF9AE}" pid="3" name="_dlc_DocIdItemGuid">
    <vt:lpwstr>1841dba0-2f2b-4161-9924-778ccb1d4f0d</vt:lpwstr>
  </property>
</Properties>
</file>