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60" r:id="rId1"/>
    <p:sldMasterId id="2147483685" r:id="rId2"/>
    <p:sldMasterId id="2147483699" r:id="rId3"/>
  </p:sldMasterIdLst>
  <p:notesMasterIdLst>
    <p:notesMasterId r:id="rId15"/>
  </p:notesMasterIdLst>
  <p:handoutMasterIdLst>
    <p:handoutMasterId r:id="rId16"/>
  </p:handoutMasterIdLst>
  <p:sldIdLst>
    <p:sldId id="365" r:id="rId4"/>
    <p:sldId id="408" r:id="rId5"/>
    <p:sldId id="409" r:id="rId6"/>
    <p:sldId id="410" r:id="rId7"/>
    <p:sldId id="411" r:id="rId8"/>
    <p:sldId id="412" r:id="rId9"/>
    <p:sldId id="413" r:id="rId10"/>
    <p:sldId id="414" r:id="rId11"/>
    <p:sldId id="415" r:id="rId12"/>
    <p:sldId id="416" r:id="rId13"/>
    <p:sldId id="418" r:id="rId14"/>
  </p:sldIdLst>
  <p:sldSz cx="9144000" cy="6858000" type="screen4x3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53A"/>
    <a:srgbClr val="E1E5AD"/>
    <a:srgbClr val="E7E799"/>
    <a:srgbClr val="EBDBAF"/>
    <a:srgbClr val="E8FBD5"/>
    <a:srgbClr val="FCF2D4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837" autoAdjust="0"/>
  </p:normalViewPr>
  <p:slideViewPr>
    <p:cSldViewPr>
      <p:cViewPr varScale="1">
        <p:scale>
          <a:sx n="111" d="100"/>
          <a:sy n="111" d="100"/>
        </p:scale>
        <p:origin x="16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9F584-EA88-41F8-BB38-38CFE41139F6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9C432-AF84-45F9-9050-8405A60E27D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892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946965-2E47-492E-B514-AFF7EA599F81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F176C2-F278-4B34-A85B-BB660D785B5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76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nl-NL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1996" indent="-28525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1039" indent="-22756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599378" indent="-22756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6114" indent="-22756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7658" indent="-227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9202" indent="-227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40746" indent="-227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02290" indent="-22756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41E73DF-5343-4749-8277-6A9B5B8D1E0C}" type="slidenum">
              <a:rPr lang="nl-NL" altLang="nl-NL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nl-NL" altLang="nl-NL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777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Vij</a:t>
            </a: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stappen om</a:t>
            </a:r>
            <a:r>
              <a:rPr lang="nl-NL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tot de E-</a:t>
            </a:r>
            <a:r>
              <a:rPr lang="nl-NL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learning</a:t>
            </a:r>
            <a:r>
              <a:rPr lang="nl-NL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 komen:</a:t>
            </a:r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lvl="1" indent="-228600">
              <a:buFont typeface="+mj-lt"/>
              <a:buAutoNum type="arabicPeriod"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Inspiratie opdoen</a:t>
            </a:r>
          </a:p>
          <a:p>
            <a:pPr marL="685800" lvl="1" indent="-228600">
              <a:buFont typeface="+mj-lt"/>
              <a:buAutoNum type="arabicPeriod"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Opbouw uitwerken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Digitaal uitwerken van de e-</a:t>
            </a:r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learning</a:t>
            </a:r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Testen van de e-</a:t>
            </a:r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learning</a:t>
            </a:r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lvl="1" indent="-228600">
              <a:buFont typeface="+mj-lt"/>
              <a:buAutoNum type="arabicPeriod"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Puntjes op de i zetten en afmaken</a:t>
            </a:r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176C2-F278-4B34-A85B-BB660D785B5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333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Inspiratie opdoen: op</a:t>
            </a:r>
            <a:r>
              <a:rPr lang="nl-NL" baseline="0" dirty="0" smtClean="0"/>
              <a:t> zoek naar tips voor het maken van een e-</a:t>
            </a:r>
            <a:r>
              <a:rPr lang="nl-NL" baseline="0" dirty="0" err="1" smtClean="0"/>
              <a:t>learning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176C2-F278-4B34-A85B-BB660D785B5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39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Vij</a:t>
            </a: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stappen om</a:t>
            </a:r>
            <a:r>
              <a:rPr lang="nl-NL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tot de E-</a:t>
            </a:r>
            <a:r>
              <a:rPr lang="nl-NL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learning</a:t>
            </a:r>
            <a:r>
              <a:rPr lang="nl-NL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 komen:</a:t>
            </a:r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lvl="1" indent="-228600">
              <a:buFont typeface="+mj-lt"/>
              <a:buAutoNum type="arabicPeriod"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Inspiratie opdoen</a:t>
            </a:r>
          </a:p>
          <a:p>
            <a:pPr marL="685800" lvl="1" indent="-228600">
              <a:buFont typeface="+mj-lt"/>
              <a:buAutoNum type="arabicPeriod"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Opbouw uitwerken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Digitaal uitwerken van de e-</a:t>
            </a:r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learning</a:t>
            </a:r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Testen van de e-</a:t>
            </a:r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learning</a:t>
            </a:r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lvl="1" indent="-228600">
              <a:buFont typeface="+mj-lt"/>
              <a:buAutoNum type="arabicPeriod"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Puntjes op de i zetten en afmaken</a:t>
            </a:r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176C2-F278-4B34-A85B-BB660D785B5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635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Gebruik maken van de les leerstijlen om te bepalen wat er waar moet komen. Wat wil je bereiken, wat zijn de lesdoelen? Wat is de opbouw/inhoud van de</a:t>
            </a:r>
            <a:r>
              <a:rPr lang="nl-NL" baseline="0" dirty="0" smtClean="0"/>
              <a:t> e-</a:t>
            </a:r>
            <a:r>
              <a:rPr lang="nl-NL" baseline="0" dirty="0" err="1" smtClean="0"/>
              <a:t>learning</a:t>
            </a:r>
            <a:r>
              <a:rPr lang="nl-NL" baseline="0" dirty="0" smtClean="0"/>
              <a:t>? Bulletindeling maken helpt hierbij.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176C2-F278-4B34-A85B-BB660D785B5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032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Vij</a:t>
            </a: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stappen om</a:t>
            </a:r>
            <a:r>
              <a:rPr lang="nl-NL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tot de E-</a:t>
            </a:r>
            <a:r>
              <a:rPr lang="nl-NL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learning</a:t>
            </a:r>
            <a:r>
              <a:rPr lang="nl-NL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 komen:</a:t>
            </a:r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lvl="1" indent="-228600">
              <a:buFont typeface="+mj-lt"/>
              <a:buAutoNum type="arabicPeriod"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Inspiratie opdoen</a:t>
            </a:r>
          </a:p>
          <a:p>
            <a:pPr marL="685800" lvl="1" indent="-228600">
              <a:buFont typeface="+mj-lt"/>
              <a:buAutoNum type="arabicPeriod"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Opbouw uitwerken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Digitaal uitwerken van de e-</a:t>
            </a:r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learning</a:t>
            </a:r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Testen van de e-</a:t>
            </a:r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learning</a:t>
            </a:r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lvl="1" indent="-228600">
              <a:buFont typeface="+mj-lt"/>
              <a:buAutoNum type="arabicPeriod"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Puntjes op de i zetten en afmaken</a:t>
            </a:r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176C2-F278-4B34-A85B-BB660D785B5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325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Neem de studenten</a:t>
            </a:r>
            <a:r>
              <a:rPr lang="nl-NL" baseline="0" dirty="0" smtClean="0"/>
              <a:t> mee in de stappen om de e-</a:t>
            </a:r>
            <a:r>
              <a:rPr lang="nl-NL" baseline="0" dirty="0" err="1" smtClean="0"/>
              <a:t>learning</a:t>
            </a:r>
            <a:r>
              <a:rPr lang="nl-NL" baseline="0" dirty="0" smtClean="0"/>
              <a:t> te maken</a:t>
            </a:r>
          </a:p>
          <a:p>
            <a:endParaRPr lang="nl-NL" dirty="0" smtClean="0"/>
          </a:p>
          <a:p>
            <a:r>
              <a:rPr lang="nl-NL" dirty="0" smtClean="0"/>
              <a:t>Laat studenten bepalen hoe zij</a:t>
            </a:r>
            <a:r>
              <a:rPr lang="nl-NL" baseline="0" dirty="0" smtClean="0"/>
              <a:t> de uiteindelijke opzet willen gebruiken en hoe het geheel eruit zo moeten zijn. Uiteraard mag het uitwerken de e-</a:t>
            </a:r>
            <a:r>
              <a:rPr lang="nl-NL" baseline="0" dirty="0" err="1" smtClean="0"/>
              <a:t>learning</a:t>
            </a:r>
            <a:r>
              <a:rPr lang="nl-NL" baseline="0" dirty="0" smtClean="0"/>
              <a:t> ook met andere programma’s/apps dan </a:t>
            </a:r>
            <a:r>
              <a:rPr lang="nl-NL" baseline="0" dirty="0" err="1" smtClean="0"/>
              <a:t>Eliademy</a:t>
            </a:r>
            <a:r>
              <a:rPr lang="nl-NL" baseline="0" dirty="0" smtClean="0"/>
              <a:t>. In deze les gaan wij in op </a:t>
            </a:r>
            <a:r>
              <a:rPr lang="nl-NL" baseline="0" dirty="0" err="1" smtClean="0"/>
              <a:t>Eliademy</a:t>
            </a:r>
            <a:r>
              <a:rPr lang="nl-NL" baseline="0" dirty="0" smtClean="0"/>
              <a:t>. </a:t>
            </a:r>
            <a:r>
              <a:rPr lang="nl-NL" b="0" baseline="0" dirty="0" smtClean="0"/>
              <a:t>Bekijk de handleiding voor het maken van een e-</a:t>
            </a:r>
            <a:r>
              <a:rPr lang="nl-NL" b="0" baseline="0" dirty="0" err="1" smtClean="0"/>
              <a:t>learning</a:t>
            </a:r>
            <a:r>
              <a:rPr lang="nl-NL" b="0" baseline="0" dirty="0" smtClean="0"/>
              <a:t> om te zien hoe je dit met </a:t>
            </a:r>
            <a:r>
              <a:rPr lang="nl-NL" b="0" baseline="0" dirty="0" err="1" smtClean="0"/>
              <a:t>Eliademy</a:t>
            </a:r>
            <a:r>
              <a:rPr lang="nl-NL" b="0" baseline="0" dirty="0" smtClean="0"/>
              <a:t> doet. </a:t>
            </a:r>
          </a:p>
          <a:p>
            <a:endParaRPr lang="nl-NL" b="0" baseline="0" dirty="0" smtClean="0"/>
          </a:p>
          <a:p>
            <a:r>
              <a:rPr lang="nl-NL" b="0" baseline="0" dirty="0" smtClean="0"/>
              <a:t>Wij bieden begeleiding en ondersteuning voor het ontwerpen in </a:t>
            </a:r>
            <a:r>
              <a:rPr lang="nl-NL" b="0" baseline="0" dirty="0" err="1" smtClean="0"/>
              <a:t>Eliademy</a:t>
            </a:r>
            <a:r>
              <a:rPr lang="nl-NL" b="0" baseline="0" dirty="0" smtClean="0"/>
              <a:t> omdat 1. dit gratis is, en 2. dit op de Saxion pc’s bereikbaar is. </a:t>
            </a:r>
          </a:p>
          <a:p>
            <a:endParaRPr lang="nl-NL" b="0" baseline="0" dirty="0" smtClean="0"/>
          </a:p>
          <a:p>
            <a:r>
              <a:rPr lang="nl-NL" b="0" baseline="0" dirty="0" smtClean="0"/>
              <a:t>Bespreek minimaal de volgende onderdelen: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0" baseline="0" dirty="0" smtClean="0"/>
              <a:t>Account aanmaken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0" baseline="0" dirty="0" smtClean="0"/>
              <a:t>Cursus instellen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0" baseline="0" dirty="0" smtClean="0"/>
              <a:t>Invullen ‘</a:t>
            </a:r>
            <a:r>
              <a:rPr lang="nl-NL" b="0" baseline="0" dirty="0" err="1" smtClean="0"/>
              <a:t>Overview</a:t>
            </a:r>
            <a:r>
              <a:rPr lang="nl-NL" b="0" baseline="0" dirty="0" smtClean="0"/>
              <a:t>’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0" baseline="0" dirty="0" smtClean="0"/>
              <a:t>Aanmaken informatiebladen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dirty="0" smtClean="0"/>
              <a:t>Invoegen</a:t>
            </a:r>
            <a:r>
              <a:rPr lang="nl-NL" baseline="0" dirty="0" smtClean="0"/>
              <a:t> externe content (plaatjes, </a:t>
            </a:r>
            <a:r>
              <a:rPr lang="nl-NL" baseline="0" dirty="0" err="1" smtClean="0"/>
              <a:t>youtube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wikipedia</a:t>
            </a:r>
            <a:r>
              <a:rPr lang="nl-NL" baseline="0" dirty="0" smtClean="0"/>
              <a:t>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baseline="0" dirty="0" smtClean="0"/>
              <a:t>Koppeling met ‘</a:t>
            </a:r>
            <a:r>
              <a:rPr lang="nl-NL" baseline="0" dirty="0" err="1" smtClean="0"/>
              <a:t>Tasks</a:t>
            </a:r>
            <a:r>
              <a:rPr lang="nl-NL" baseline="0" dirty="0" smtClean="0"/>
              <a:t>’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l-NL" baseline="0" dirty="0" smtClean="0"/>
              <a:t>Aanmaken </a:t>
            </a:r>
            <a:r>
              <a:rPr lang="nl-NL" baseline="0" dirty="0" err="1" smtClean="0"/>
              <a:t>Tasks</a:t>
            </a:r>
            <a:endParaRPr lang="nl-NL" baseline="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l-NL" baseline="0" dirty="0" smtClean="0"/>
              <a:t>Aanmaken Forum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nl-NL" baseline="0" dirty="0" smtClean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nl-NL" baseline="0" dirty="0" smtClean="0"/>
              <a:t>Geef studenten ook zeker de tip om enkele bestaande e-</a:t>
            </a:r>
            <a:r>
              <a:rPr lang="nl-NL" baseline="0" dirty="0" err="1" smtClean="0"/>
              <a:t>learnings</a:t>
            </a:r>
            <a:r>
              <a:rPr lang="nl-NL" baseline="0" dirty="0" smtClean="0"/>
              <a:t> te bekijken op </a:t>
            </a:r>
            <a:r>
              <a:rPr lang="nl-NL" baseline="0" dirty="0" err="1" smtClean="0"/>
              <a:t>Eliademy</a:t>
            </a:r>
            <a:r>
              <a:rPr lang="nl-NL" baseline="0" dirty="0" smtClean="0"/>
              <a:t> (of andere plek). Dit geeft heel veel input en inspiratie voor de eigen e-</a:t>
            </a:r>
            <a:r>
              <a:rPr lang="nl-NL" baseline="0" dirty="0" err="1" smtClean="0"/>
              <a:t>learning</a:t>
            </a:r>
            <a:r>
              <a:rPr lang="nl-NL" baseline="0" dirty="0" smtClean="0"/>
              <a:t>.</a:t>
            </a:r>
            <a:endParaRPr lang="nl-NL" dirty="0" smtClean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176C2-F278-4B34-A85B-BB660D785B5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342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Vij</a:t>
            </a: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stappen om</a:t>
            </a:r>
            <a:r>
              <a:rPr lang="nl-NL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tot de E-</a:t>
            </a:r>
            <a:r>
              <a:rPr lang="nl-NL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learning</a:t>
            </a:r>
            <a:r>
              <a:rPr lang="nl-NL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 komen:</a:t>
            </a:r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lvl="1" indent="-228600">
              <a:buFont typeface="+mj-lt"/>
              <a:buAutoNum type="arabicPeriod"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Inspiratie opdoen</a:t>
            </a:r>
          </a:p>
          <a:p>
            <a:pPr marL="685800" lvl="1" indent="-228600">
              <a:buFont typeface="+mj-lt"/>
              <a:buAutoNum type="arabicPeriod"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Opbouw uitwerken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Digitaal uitwerken van de e-</a:t>
            </a:r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learning</a:t>
            </a:r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Testen van de e-</a:t>
            </a:r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learning</a:t>
            </a:r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lvl="1" indent="-228600">
              <a:buFont typeface="+mj-lt"/>
              <a:buAutoNum type="arabicPeriod"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Puntjes op de i zetten en afmaken</a:t>
            </a:r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176C2-F278-4B34-A85B-BB660D785B5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49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Test je eigen</a:t>
            </a:r>
            <a:r>
              <a:rPr lang="nl-NL" baseline="0" dirty="0" smtClean="0"/>
              <a:t> e-</a:t>
            </a:r>
            <a:r>
              <a:rPr lang="nl-NL" baseline="0" dirty="0" err="1" smtClean="0"/>
              <a:t>learning</a:t>
            </a:r>
            <a:r>
              <a:rPr lang="nl-NL" baseline="0" dirty="0" smtClean="0"/>
              <a:t> goed! Laat hem bij voorkeur ook door anderen testen om zo alle foutjes eruit te kunnen halen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176C2-F278-4B34-A85B-BB660D785B5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981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Vij</a:t>
            </a: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stappen om</a:t>
            </a:r>
            <a:r>
              <a:rPr lang="nl-NL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tot de E-</a:t>
            </a:r>
            <a:r>
              <a:rPr lang="nl-NL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learning</a:t>
            </a:r>
            <a:r>
              <a:rPr lang="nl-NL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 komen:</a:t>
            </a:r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lvl="1" indent="-228600">
              <a:buFont typeface="+mj-lt"/>
              <a:buAutoNum type="arabicPeriod"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Inspiratie opdoen</a:t>
            </a:r>
          </a:p>
          <a:p>
            <a:pPr marL="685800" lvl="1" indent="-228600">
              <a:buFont typeface="+mj-lt"/>
              <a:buAutoNum type="arabicPeriod"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Opbouw uitwerken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Digitaal uitwerken van de e-</a:t>
            </a:r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learning</a:t>
            </a:r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Testen van de e-</a:t>
            </a:r>
            <a:r>
              <a:rPr lang="nl-NL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learning</a:t>
            </a:r>
            <a:endParaRPr lang="nl-N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lvl="1" indent="-228600">
              <a:buFont typeface="+mj-lt"/>
              <a:buAutoNum type="arabicPeriod"/>
            </a:pPr>
            <a:r>
              <a:rPr lang="nl-N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Puntjes op de i zetten en afmaken</a:t>
            </a:r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176C2-F278-4B34-A85B-BB660D785B5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465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Aanpassen feedback</a:t>
            </a:r>
            <a:r>
              <a:rPr lang="nl-NL" baseline="0" dirty="0" smtClean="0"/>
              <a:t> </a:t>
            </a:r>
            <a:r>
              <a:rPr lang="nl-NL" baseline="0" dirty="0" err="1" smtClean="0"/>
              <a:t>nav</a:t>
            </a:r>
            <a:r>
              <a:rPr lang="nl-NL" baseline="0" dirty="0" smtClean="0"/>
              <a:t> vorige stap en e-</a:t>
            </a:r>
            <a:r>
              <a:rPr lang="nl-NL" baseline="0" dirty="0" err="1" smtClean="0"/>
              <a:t>learning</a:t>
            </a:r>
            <a:r>
              <a:rPr lang="nl-NL" baseline="0" dirty="0" smtClean="0"/>
              <a:t> klaarzetten voor de presentatie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176C2-F278-4B34-A85B-BB660D785B5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820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045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983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284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46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991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934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51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248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223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080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116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598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gradFill rotWithShape="0">
          <a:gsLst>
            <a:gs pos="0">
              <a:srgbClr val="A1C742"/>
            </a:gs>
            <a:gs pos="17000">
              <a:srgbClr val="A1C742"/>
            </a:gs>
            <a:gs pos="100000">
              <a:srgbClr val="178240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539552" y="27809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763871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609600"/>
            <a:ext cx="9144000" cy="2286000"/>
          </a:xfrm>
          <a:prstGeom prst="rect">
            <a:avLst/>
          </a:prstGeom>
          <a:solidFill>
            <a:srgbClr val="A1C74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en-US" b="0" smtClean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381000"/>
            <a:ext cx="9144000" cy="228600"/>
          </a:xfrm>
          <a:prstGeom prst="rect">
            <a:avLst/>
          </a:prstGeom>
          <a:solidFill>
            <a:srgbClr val="1782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nl-NL" altLang="en-US" b="0" smtClean="0">
              <a:solidFill>
                <a:srgbClr val="000000"/>
              </a:solidFill>
            </a:endParaRPr>
          </a:p>
        </p:txBody>
      </p:sp>
      <p:pic>
        <p:nvPicPr>
          <p:cNvPr id="6" name="Picture 9" descr="Streep300RGB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24400"/>
            <a:ext cx="91440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900113" y="4768850"/>
            <a:ext cx="19192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400" b="0" smtClean="0">
                <a:solidFill>
                  <a:srgbClr val="FFFFFF"/>
                </a:solidFill>
              </a:rPr>
              <a:t>Kom verder. Saxion.</a:t>
            </a:r>
            <a:endParaRPr lang="en-GB" altLang="en-US" sz="1400" b="0" smtClean="0">
              <a:solidFill>
                <a:srgbClr val="FFFFFF"/>
              </a:solidFill>
            </a:endParaRPr>
          </a:p>
        </p:txBody>
      </p:sp>
      <p:pic>
        <p:nvPicPr>
          <p:cNvPr id="8" name="Picture 12" descr="Saxion_CGÐ1281x654 300RGB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5562600"/>
            <a:ext cx="146685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990600"/>
            <a:ext cx="7772400" cy="838200"/>
          </a:xfrm>
          <a:solidFill>
            <a:srgbClr val="A1C742"/>
          </a:solidFill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dirty="0" smtClean="0"/>
              <a:t>Klik om de stijl te bewerken</a:t>
            </a:r>
            <a:endParaRPr lang="en-GB" noProof="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1828800"/>
            <a:ext cx="7772400" cy="5334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178240"/>
                </a:solidFill>
              </a:defRPr>
            </a:lvl1pPr>
          </a:lstStyle>
          <a:p>
            <a:pPr lvl="0"/>
            <a:r>
              <a:rPr lang="nl-NL" noProof="0" smtClean="0"/>
              <a:t>Klik om de ondertitelstijl van het model te bewerken</a:t>
            </a:r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3457225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 sz="2000" b="0"/>
            </a:lvl1pPr>
            <a:lvl2pPr marL="457200" indent="0">
              <a:buNone/>
              <a:defRPr sz="1800" b="0"/>
            </a:lvl2pPr>
            <a:lvl3pPr marL="914400" indent="0">
              <a:buNone/>
              <a:defRPr sz="1600" b="0"/>
            </a:lvl3pPr>
            <a:lvl4pPr marL="1371600" indent="0">
              <a:buNone/>
              <a:defRPr sz="1400" b="0"/>
            </a:lvl4pPr>
            <a:lvl5pPr marL="1828800" indent="0">
              <a:buNone/>
              <a:defRPr sz="1400" b="0"/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88313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2421616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39579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97286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6599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28346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330350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0409889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87071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838200"/>
            <a:ext cx="1943100" cy="46482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838200"/>
            <a:ext cx="5676900" cy="46482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0223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CA158-D71C-4235-BDA4-326913EC9735}" type="datetimeFigureOut">
              <a:rPr lang="en-US" smtClean="0"/>
              <a:pPr/>
              <a:t>1/15/2020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ECCEE-DBD9-47B1-A284-920BF24B1A9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77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3381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81075"/>
            <a:ext cx="777240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Slide title</a:t>
            </a:r>
            <a:endParaRPr lang="en-GB" alt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44675"/>
            <a:ext cx="77724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Klik om de modelstijlen te bewerken</a:t>
            </a:r>
          </a:p>
          <a:p>
            <a:pPr lvl="1"/>
            <a:r>
              <a:rPr lang="nl-NL" altLang="en-US" smtClean="0"/>
              <a:t>Tweede niveau</a:t>
            </a:r>
          </a:p>
          <a:p>
            <a:pPr lvl="2"/>
            <a:r>
              <a:rPr lang="nl-NL" altLang="en-US" smtClean="0"/>
              <a:t>Derde niveau</a:t>
            </a:r>
          </a:p>
          <a:p>
            <a:pPr lvl="3"/>
            <a:r>
              <a:rPr lang="nl-NL" altLang="en-US" smtClean="0"/>
              <a:t>Vierde niveau</a:t>
            </a:r>
          </a:p>
          <a:p>
            <a:pPr lvl="4"/>
            <a:r>
              <a:rPr lang="nl-NL" altLang="en-US" smtClean="0"/>
              <a:t>Vijfde niveau</a:t>
            </a:r>
            <a:endParaRPr lang="en-GB" altLang="en-US" smtClean="0"/>
          </a:p>
        </p:txBody>
      </p:sp>
      <p:pic>
        <p:nvPicPr>
          <p:cNvPr id="2052" name="Picture 7" descr="Streep300RGB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8" descr="Saxion_CGÐ1281x654 300RGB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5992813"/>
            <a:ext cx="146685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6067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95959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Lucida Sans Unicode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Lucida Sans Unicode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Lucida Sans Unicode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Lucida Sans Unicode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595959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595959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b="1">
          <a:solidFill>
            <a:srgbClr val="595959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b="1">
          <a:solidFill>
            <a:srgbClr val="595959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 b="1">
          <a:solidFill>
            <a:srgbClr val="595959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ctrTitle"/>
          </p:nvPr>
        </p:nvSpPr>
        <p:spPr>
          <a:xfrm>
            <a:off x="914400" y="1052513"/>
            <a:ext cx="7772400" cy="838200"/>
          </a:xfrm>
        </p:spPr>
        <p:txBody>
          <a:bodyPr/>
          <a:lstStyle/>
          <a:p>
            <a:pPr eaLnBrk="1" hangingPunct="1"/>
            <a:r>
              <a:rPr lang="nl-NL" altLang="en-US" dirty="0" smtClean="0"/>
              <a:t>CS5 (S) Ontwerpen van een e-</a:t>
            </a:r>
            <a:r>
              <a:rPr lang="nl-NL" altLang="en-US" dirty="0" err="1" smtClean="0"/>
              <a:t>learning</a:t>
            </a:r>
            <a:endParaRPr lang="nl-NL" altLang="en-US" dirty="0" smtClean="0"/>
          </a:p>
        </p:txBody>
      </p:sp>
      <p:sp>
        <p:nvSpPr>
          <p:cNvPr id="5123" name="Subtitle 1"/>
          <p:cNvSpPr>
            <a:spLocks noGrp="1"/>
          </p:cNvSpPr>
          <p:nvPr>
            <p:ph type="subTitle" idx="1"/>
          </p:nvPr>
        </p:nvSpPr>
        <p:spPr>
          <a:xfrm>
            <a:off x="914400" y="1700213"/>
            <a:ext cx="7772400" cy="533400"/>
          </a:xfrm>
        </p:spPr>
        <p:txBody>
          <a:bodyPr/>
          <a:lstStyle/>
          <a:p>
            <a:pPr eaLnBrk="1" hangingPunct="1"/>
            <a:r>
              <a:rPr lang="nl-NL" altLang="en-US" dirty="0" smtClean="0"/>
              <a:t>Studiejaar 2017-2018</a:t>
            </a:r>
            <a:endParaRPr lang="en-US" altLang="en-US" dirty="0" smtClean="0"/>
          </a:p>
        </p:txBody>
      </p:sp>
      <p:sp>
        <p:nvSpPr>
          <p:cNvPr id="4" name="Rectangle 3"/>
          <p:cNvSpPr txBox="1">
            <a:spLocks/>
          </p:cNvSpPr>
          <p:nvPr/>
        </p:nvSpPr>
        <p:spPr bwMode="auto">
          <a:xfrm>
            <a:off x="899592" y="6381328"/>
            <a:ext cx="2016224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rgbClr val="595959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 b="1">
                <a:solidFill>
                  <a:srgbClr val="595959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b="1">
                <a:solidFill>
                  <a:srgbClr val="595959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rgbClr val="595959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 b="1">
                <a:solidFill>
                  <a:srgbClr val="59595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 b="1">
                <a:solidFill>
                  <a:srgbClr val="59595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 b="1">
                <a:solidFill>
                  <a:srgbClr val="59595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 b="1">
                <a:solidFill>
                  <a:srgbClr val="59595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 b="1">
                <a:solidFill>
                  <a:srgbClr val="595959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ct val="70000"/>
              </a:lnSpc>
              <a:spcAft>
                <a:spcPct val="0"/>
              </a:spcAft>
              <a:buFontTx/>
              <a:buNone/>
            </a:pPr>
            <a:r>
              <a:rPr lang="nl-NL" altLang="en-US" sz="1400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Sjors Groeneveld</a:t>
            </a:r>
            <a:endParaRPr lang="nl-NL" altLang="en-US" sz="1400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2926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>
            <a:off x="-180528" y="2501816"/>
            <a:ext cx="9577064" cy="241533"/>
          </a:xfrm>
          <a:prstGeom prst="rect">
            <a:avLst/>
          </a:prstGeom>
          <a:gradFill>
            <a:gsLst>
              <a:gs pos="0">
                <a:srgbClr val="A1C742"/>
              </a:gs>
              <a:gs pos="17000">
                <a:srgbClr val="A1C742"/>
              </a:gs>
              <a:gs pos="100000">
                <a:srgbClr val="17824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8" name="Picture 4" descr="Afbeeldingsresultaat voor bulb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09" y="3160491"/>
            <a:ext cx="1174695" cy="117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beeldingsresultaat voor sketch icon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946" y="3130375"/>
            <a:ext cx="1234926" cy="123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fbeeldingsresultaat voor design icon"/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944" y="3047774"/>
            <a:ext cx="1400128" cy="140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fbeeldingsresultaat voor test icon"/>
          <p:cNvPicPr>
            <a:picLocks noChangeAspect="1" noChangeArrowheads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160984"/>
            <a:ext cx="1173708" cy="117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4" descr="Afbeeldingsresultaat voor finish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16" descr="Afbeeldingsresultaat voor finish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7" name="AutoShape 18" descr="Afbeeldingsresultaat voor finish ico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AutoShape 20" descr="Afbeeldingsresultaat voor finish ico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047" name="Picture 23" descr="Afbeeldingsresultaat voor finish icon"/>
          <p:cNvPicPr>
            <a:picLocks noChangeAspect="1" noChangeArrowheads="1"/>
          </p:cNvPicPr>
          <p:nvPr/>
        </p:nvPicPr>
        <p:blipFill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142547"/>
            <a:ext cx="1210582" cy="1210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hthoek 17"/>
          <p:cNvSpPr/>
          <p:nvPr/>
        </p:nvSpPr>
        <p:spPr>
          <a:xfrm>
            <a:off x="-180528" y="4627627"/>
            <a:ext cx="9577064" cy="241533"/>
          </a:xfrm>
          <a:prstGeom prst="rect">
            <a:avLst/>
          </a:prstGeom>
          <a:gradFill>
            <a:gsLst>
              <a:gs pos="0">
                <a:srgbClr val="A1C742"/>
              </a:gs>
              <a:gs pos="17000">
                <a:srgbClr val="A1C742"/>
              </a:gs>
              <a:gs pos="100000">
                <a:srgbClr val="17824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85800" y="980728"/>
            <a:ext cx="7772400" cy="574576"/>
          </a:xfrm>
        </p:spPr>
        <p:txBody>
          <a:bodyPr/>
          <a:lstStyle/>
          <a:p>
            <a:r>
              <a:rPr lang="en-US" dirty="0" err="1" smtClean="0"/>
              <a:t>Ontwerpen</a:t>
            </a:r>
            <a:r>
              <a:rPr lang="en-US" dirty="0" smtClean="0"/>
              <a:t> van </a:t>
            </a:r>
            <a:r>
              <a:rPr lang="en-US" dirty="0" err="1" smtClean="0"/>
              <a:t>een</a:t>
            </a:r>
            <a:r>
              <a:rPr lang="en-US" dirty="0" smtClean="0"/>
              <a:t> E-learning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37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4" descr="Afbeeldingsresultaat voor finish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16" descr="Afbeeldingsresultaat voor finish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7" name="AutoShape 18" descr="Afbeeldingsresultaat voor finish ico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AutoShape 20" descr="Afbeeldingsresultaat voor finish ico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" name="Rechthoek 2"/>
          <p:cNvSpPr/>
          <p:nvPr/>
        </p:nvSpPr>
        <p:spPr>
          <a:xfrm>
            <a:off x="612775" y="5301208"/>
            <a:ext cx="646857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36567" r="39090"/>
          <a:stretch/>
        </p:blipFill>
        <p:spPr>
          <a:xfrm>
            <a:off x="277910" y="1803371"/>
            <a:ext cx="6814370" cy="4937997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85800" y="980728"/>
            <a:ext cx="7772400" cy="574576"/>
          </a:xfrm>
        </p:spPr>
        <p:txBody>
          <a:bodyPr/>
          <a:lstStyle/>
          <a:p>
            <a:r>
              <a:rPr lang="en-US" dirty="0" err="1" smtClean="0"/>
              <a:t>Ontwerpen</a:t>
            </a:r>
            <a:r>
              <a:rPr lang="en-US" dirty="0" smtClean="0"/>
              <a:t> van </a:t>
            </a:r>
            <a:r>
              <a:rPr lang="en-US" dirty="0" err="1" smtClean="0"/>
              <a:t>een</a:t>
            </a:r>
            <a:r>
              <a:rPr lang="en-US" dirty="0" smtClean="0"/>
              <a:t> E-learning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78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>
            <a:off x="-180528" y="2539395"/>
            <a:ext cx="9577064" cy="241533"/>
          </a:xfrm>
          <a:prstGeom prst="rect">
            <a:avLst/>
          </a:prstGeom>
          <a:gradFill>
            <a:gsLst>
              <a:gs pos="0">
                <a:srgbClr val="A1C742"/>
              </a:gs>
              <a:gs pos="17000">
                <a:srgbClr val="A1C742"/>
              </a:gs>
              <a:gs pos="100000">
                <a:srgbClr val="17824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8" name="Picture 4" descr="Afbeeldingsresultaat voor bulb icon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09" y="3160491"/>
            <a:ext cx="1174695" cy="117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beeldingsresultaat voor sketch icon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946" y="3130375"/>
            <a:ext cx="1234926" cy="123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fbeeldingsresultaat voor design icon"/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944" y="3047774"/>
            <a:ext cx="1400128" cy="140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fbeeldingsresultaat voor test icon"/>
          <p:cNvPicPr>
            <a:picLocks noChangeAspect="1" noChangeArrowheads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160984"/>
            <a:ext cx="1173708" cy="117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4" descr="Afbeeldingsresultaat voor finish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16" descr="Afbeeldingsresultaat voor finish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7" name="AutoShape 18" descr="Afbeeldingsresultaat voor finish ico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AutoShape 20" descr="Afbeeldingsresultaat voor finish ico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047" name="Picture 23" descr="Afbeeldingsresultaat voor finish icon"/>
          <p:cNvPicPr>
            <a:picLocks noChangeAspect="1" noChangeArrowheads="1"/>
          </p:cNvPicPr>
          <p:nvPr/>
        </p:nvPicPr>
        <p:blipFill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142547"/>
            <a:ext cx="1210582" cy="1210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hthoek 17"/>
          <p:cNvSpPr/>
          <p:nvPr/>
        </p:nvSpPr>
        <p:spPr>
          <a:xfrm>
            <a:off x="-180528" y="4627627"/>
            <a:ext cx="9577064" cy="241533"/>
          </a:xfrm>
          <a:prstGeom prst="rect">
            <a:avLst/>
          </a:prstGeom>
          <a:gradFill>
            <a:gsLst>
              <a:gs pos="0">
                <a:srgbClr val="A1C742"/>
              </a:gs>
              <a:gs pos="17000">
                <a:srgbClr val="A1C742"/>
              </a:gs>
              <a:gs pos="100000">
                <a:srgbClr val="17824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0" y="980728"/>
            <a:ext cx="7772400" cy="574576"/>
          </a:xfrm>
        </p:spPr>
        <p:txBody>
          <a:bodyPr/>
          <a:lstStyle/>
          <a:p>
            <a:r>
              <a:rPr lang="en-US" dirty="0" err="1" smtClean="0"/>
              <a:t>Ontwerpen</a:t>
            </a:r>
            <a:r>
              <a:rPr lang="en-US" dirty="0" smtClean="0"/>
              <a:t> van </a:t>
            </a:r>
            <a:r>
              <a:rPr lang="en-US" dirty="0" err="1" smtClean="0"/>
              <a:t>een</a:t>
            </a:r>
            <a:r>
              <a:rPr lang="en-US" dirty="0" smtClean="0"/>
              <a:t> E-learning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53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4" descr="Afbeeldingsresultaat voor finish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16" descr="Afbeeldingsresultaat voor finish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7" name="AutoShape 18" descr="Afbeeldingsresultaat voor finish ico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AutoShape 20" descr="Afbeeldingsresultaat voor finish ico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" name="Rechthoek 2"/>
          <p:cNvSpPr/>
          <p:nvPr/>
        </p:nvSpPr>
        <p:spPr>
          <a:xfrm>
            <a:off x="612775" y="5301208"/>
            <a:ext cx="646857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836712"/>
            <a:ext cx="7772400" cy="574576"/>
          </a:xfrm>
        </p:spPr>
        <p:txBody>
          <a:bodyPr/>
          <a:lstStyle/>
          <a:p>
            <a:r>
              <a:rPr lang="en-US" dirty="0" err="1" smtClean="0"/>
              <a:t>Ontwerpen</a:t>
            </a:r>
            <a:r>
              <a:rPr lang="en-US" dirty="0" smtClean="0"/>
              <a:t> van </a:t>
            </a:r>
            <a:r>
              <a:rPr lang="en-US" dirty="0" err="1" smtClean="0"/>
              <a:t>een</a:t>
            </a:r>
            <a:r>
              <a:rPr lang="en-US" dirty="0" smtClean="0"/>
              <a:t> E-learning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6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>
            <a:off x="-180528" y="2539395"/>
            <a:ext cx="9577064" cy="241533"/>
          </a:xfrm>
          <a:prstGeom prst="rect">
            <a:avLst/>
          </a:prstGeom>
          <a:gradFill>
            <a:gsLst>
              <a:gs pos="0">
                <a:srgbClr val="A1C742"/>
              </a:gs>
              <a:gs pos="17000">
                <a:srgbClr val="A1C742"/>
              </a:gs>
              <a:gs pos="100000">
                <a:srgbClr val="17824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8" name="Picture 4" descr="Afbeeldingsresultaat voor bulb icon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09" y="3160491"/>
            <a:ext cx="1174695" cy="117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beeldingsresultaat voor sketch icon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946" y="3130375"/>
            <a:ext cx="1234926" cy="123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fbeeldingsresultaat voor design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944" y="3047774"/>
            <a:ext cx="1400128" cy="140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fbeeldingsresultaat voor test icon"/>
          <p:cNvPicPr>
            <a:picLocks noChangeAspect="1" noChangeArrowheads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160984"/>
            <a:ext cx="1173708" cy="117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4" descr="Afbeeldingsresultaat voor finish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16" descr="Afbeeldingsresultaat voor finish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7" name="AutoShape 18" descr="Afbeeldingsresultaat voor finish ico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AutoShape 20" descr="Afbeeldingsresultaat voor finish ico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047" name="Picture 23" descr="Afbeeldingsresultaat voor finish icon"/>
          <p:cNvPicPr>
            <a:picLocks noChangeAspect="1" noChangeArrowheads="1"/>
          </p:cNvPicPr>
          <p:nvPr/>
        </p:nvPicPr>
        <p:blipFill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142547"/>
            <a:ext cx="1210582" cy="1210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hthoek 17"/>
          <p:cNvSpPr/>
          <p:nvPr/>
        </p:nvSpPr>
        <p:spPr>
          <a:xfrm>
            <a:off x="-180528" y="4627627"/>
            <a:ext cx="9577064" cy="241533"/>
          </a:xfrm>
          <a:prstGeom prst="rect">
            <a:avLst/>
          </a:prstGeom>
          <a:gradFill>
            <a:gsLst>
              <a:gs pos="0">
                <a:srgbClr val="A1C742"/>
              </a:gs>
              <a:gs pos="17000">
                <a:srgbClr val="A1C742"/>
              </a:gs>
              <a:gs pos="100000">
                <a:srgbClr val="17824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0" y="980728"/>
            <a:ext cx="7772400" cy="574576"/>
          </a:xfrm>
        </p:spPr>
        <p:txBody>
          <a:bodyPr/>
          <a:lstStyle/>
          <a:p>
            <a:r>
              <a:rPr lang="en-US" dirty="0" err="1" smtClean="0"/>
              <a:t>Ontwerpen</a:t>
            </a:r>
            <a:r>
              <a:rPr lang="en-US" dirty="0" smtClean="0"/>
              <a:t> van </a:t>
            </a:r>
            <a:r>
              <a:rPr lang="en-US" dirty="0" err="1" smtClean="0"/>
              <a:t>een</a:t>
            </a:r>
            <a:r>
              <a:rPr lang="en-US" dirty="0" smtClean="0"/>
              <a:t> E-learning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53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4" descr="Afbeeldingsresultaat voor finish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16" descr="Afbeeldingsresultaat voor finish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7" name="AutoShape 18" descr="Afbeeldingsresultaat voor finish ico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AutoShape 20" descr="Afbeeldingsresultaat voor finish ico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" name="Rechthoek 2"/>
          <p:cNvSpPr/>
          <p:nvPr/>
        </p:nvSpPr>
        <p:spPr>
          <a:xfrm>
            <a:off x="612775" y="5301208"/>
            <a:ext cx="646857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85800" y="980728"/>
            <a:ext cx="7772400" cy="574576"/>
          </a:xfrm>
        </p:spPr>
        <p:txBody>
          <a:bodyPr/>
          <a:lstStyle/>
          <a:p>
            <a:r>
              <a:rPr lang="en-US" dirty="0" err="1" smtClean="0"/>
              <a:t>Ontwerpen</a:t>
            </a:r>
            <a:r>
              <a:rPr lang="en-US" dirty="0" smtClean="0"/>
              <a:t> van </a:t>
            </a:r>
            <a:r>
              <a:rPr lang="en-US" dirty="0" err="1" smtClean="0"/>
              <a:t>een</a:t>
            </a:r>
            <a:r>
              <a:rPr lang="en-US" dirty="0" smtClean="0"/>
              <a:t> E-learning</a:t>
            </a:r>
            <a:endParaRPr lang="en-US" dirty="0"/>
          </a:p>
        </p:txBody>
      </p:sp>
      <p:pic>
        <p:nvPicPr>
          <p:cNvPr id="2050" name="Picture 2" descr="Afbeeldingsresultaat voor eliadem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685" y="1052035"/>
            <a:ext cx="1969795" cy="576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fbeeldingsresultaat voor eliadem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6011"/>
            <a:ext cx="9144000" cy="447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5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>
            <a:off x="-180528" y="2539395"/>
            <a:ext cx="9577064" cy="241533"/>
          </a:xfrm>
          <a:prstGeom prst="rect">
            <a:avLst/>
          </a:prstGeom>
          <a:gradFill>
            <a:gsLst>
              <a:gs pos="0">
                <a:srgbClr val="A1C742"/>
              </a:gs>
              <a:gs pos="17000">
                <a:srgbClr val="A1C742"/>
              </a:gs>
              <a:gs pos="100000">
                <a:srgbClr val="17824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8" name="Picture 4" descr="Afbeeldingsresultaat voor bulb icon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09" y="3160491"/>
            <a:ext cx="1174695" cy="117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beeldingsresultaat voor sketch icon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946" y="3130375"/>
            <a:ext cx="1234926" cy="123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fbeeldingsresultaat voor design icon"/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944" y="3047774"/>
            <a:ext cx="1400128" cy="140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fbeeldingsresultaat voor test ic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160984"/>
            <a:ext cx="1173708" cy="117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4" descr="Afbeeldingsresultaat voor finish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16" descr="Afbeeldingsresultaat voor finish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7" name="AutoShape 18" descr="Afbeeldingsresultaat voor finish ico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AutoShape 20" descr="Afbeeldingsresultaat voor finish ico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047" name="Picture 23" descr="Afbeeldingsresultaat voor finish icon"/>
          <p:cNvPicPr>
            <a:picLocks noChangeAspect="1" noChangeArrowheads="1"/>
          </p:cNvPicPr>
          <p:nvPr/>
        </p:nvPicPr>
        <p:blipFill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142547"/>
            <a:ext cx="1210582" cy="1210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hthoek 17"/>
          <p:cNvSpPr/>
          <p:nvPr/>
        </p:nvSpPr>
        <p:spPr>
          <a:xfrm>
            <a:off x="-180528" y="4627627"/>
            <a:ext cx="9577064" cy="241533"/>
          </a:xfrm>
          <a:prstGeom prst="rect">
            <a:avLst/>
          </a:prstGeom>
          <a:gradFill>
            <a:gsLst>
              <a:gs pos="0">
                <a:srgbClr val="A1C742"/>
              </a:gs>
              <a:gs pos="17000">
                <a:srgbClr val="A1C742"/>
              </a:gs>
              <a:gs pos="100000">
                <a:srgbClr val="17824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0" y="980728"/>
            <a:ext cx="7772400" cy="574576"/>
          </a:xfrm>
        </p:spPr>
        <p:txBody>
          <a:bodyPr/>
          <a:lstStyle/>
          <a:p>
            <a:r>
              <a:rPr lang="en-US" dirty="0" err="1" smtClean="0"/>
              <a:t>Ontwerpen</a:t>
            </a:r>
            <a:r>
              <a:rPr lang="en-US" dirty="0" smtClean="0"/>
              <a:t> van </a:t>
            </a:r>
            <a:r>
              <a:rPr lang="en-US" dirty="0" err="1" smtClean="0"/>
              <a:t>een</a:t>
            </a:r>
            <a:r>
              <a:rPr lang="en-US" dirty="0" smtClean="0"/>
              <a:t> E-learning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31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4" descr="Afbeeldingsresultaat voor finish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16" descr="Afbeeldingsresultaat voor finish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7" name="AutoShape 18" descr="Afbeeldingsresultaat voor finish ico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AutoShape 20" descr="Afbeeldingsresultaat voor finish ico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" name="Rechthoek 2"/>
          <p:cNvSpPr/>
          <p:nvPr/>
        </p:nvSpPr>
        <p:spPr>
          <a:xfrm>
            <a:off x="612775" y="5301208"/>
            <a:ext cx="646857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980728"/>
            <a:ext cx="7772400" cy="574576"/>
          </a:xfrm>
        </p:spPr>
        <p:txBody>
          <a:bodyPr/>
          <a:lstStyle/>
          <a:p>
            <a:r>
              <a:rPr lang="en-US" dirty="0" err="1" smtClean="0"/>
              <a:t>Ontwerpen</a:t>
            </a:r>
            <a:r>
              <a:rPr lang="en-US" dirty="0" smtClean="0"/>
              <a:t> van </a:t>
            </a:r>
            <a:r>
              <a:rPr lang="en-US" dirty="0" err="1" smtClean="0"/>
              <a:t>een</a:t>
            </a:r>
            <a:r>
              <a:rPr lang="en-US" dirty="0" smtClean="0"/>
              <a:t> E-learning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82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>
            <a:off x="-180528" y="2539395"/>
            <a:ext cx="9577064" cy="241533"/>
          </a:xfrm>
          <a:prstGeom prst="rect">
            <a:avLst/>
          </a:prstGeom>
          <a:gradFill>
            <a:gsLst>
              <a:gs pos="0">
                <a:srgbClr val="A1C742"/>
              </a:gs>
              <a:gs pos="17000">
                <a:srgbClr val="A1C742"/>
              </a:gs>
              <a:gs pos="100000">
                <a:srgbClr val="17824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8" name="Picture 4" descr="Afbeeldingsresultaat voor bulb icon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09" y="3160491"/>
            <a:ext cx="1174695" cy="117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beeldingsresultaat voor sketch icon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946" y="3130375"/>
            <a:ext cx="1234926" cy="123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fbeeldingsresultaat voor design icon"/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944" y="3047774"/>
            <a:ext cx="1400128" cy="140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fbeeldingsresultaat voor test icon"/>
          <p:cNvPicPr>
            <a:picLocks noChangeAspect="1" noChangeArrowheads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160984"/>
            <a:ext cx="1173708" cy="117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4" descr="Afbeeldingsresultaat voor finish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16" descr="Afbeeldingsresultaat voor finish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7" name="AutoShape 18" descr="Afbeeldingsresultaat voor finish ico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AutoShape 20" descr="Afbeeldingsresultaat voor finish ico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047" name="Picture 23" descr="Afbeeldingsresultaat voor finish ic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142547"/>
            <a:ext cx="1210582" cy="1210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hthoek 17"/>
          <p:cNvSpPr/>
          <p:nvPr/>
        </p:nvSpPr>
        <p:spPr>
          <a:xfrm>
            <a:off x="-180528" y="4627627"/>
            <a:ext cx="9577064" cy="241533"/>
          </a:xfrm>
          <a:prstGeom prst="rect">
            <a:avLst/>
          </a:prstGeom>
          <a:gradFill>
            <a:gsLst>
              <a:gs pos="0">
                <a:srgbClr val="A1C742"/>
              </a:gs>
              <a:gs pos="17000">
                <a:srgbClr val="A1C742"/>
              </a:gs>
              <a:gs pos="100000">
                <a:srgbClr val="17824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0" y="980728"/>
            <a:ext cx="7772400" cy="574576"/>
          </a:xfrm>
        </p:spPr>
        <p:txBody>
          <a:bodyPr/>
          <a:lstStyle/>
          <a:p>
            <a:r>
              <a:rPr lang="en-US" dirty="0" err="1" smtClean="0"/>
              <a:t>Ontwerpen</a:t>
            </a:r>
            <a:r>
              <a:rPr lang="en-US" dirty="0" smtClean="0"/>
              <a:t> van </a:t>
            </a:r>
            <a:r>
              <a:rPr lang="en-US" dirty="0" err="1" smtClean="0"/>
              <a:t>een</a:t>
            </a:r>
            <a:r>
              <a:rPr lang="en-US" dirty="0" smtClean="0"/>
              <a:t> E-learning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12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4" descr="Afbeeldingsresultaat voor finish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AutoShape 16" descr="Afbeeldingsresultaat voor finish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7" name="AutoShape 18" descr="Afbeeldingsresultaat voor finish ico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AutoShape 20" descr="Afbeeldingsresultaat voor finish ico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" name="Rechthoek 2"/>
          <p:cNvSpPr/>
          <p:nvPr/>
        </p:nvSpPr>
        <p:spPr>
          <a:xfrm>
            <a:off x="612775" y="5301208"/>
            <a:ext cx="646857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980728"/>
            <a:ext cx="7772400" cy="574576"/>
          </a:xfrm>
        </p:spPr>
        <p:txBody>
          <a:bodyPr/>
          <a:lstStyle/>
          <a:p>
            <a:r>
              <a:rPr lang="en-US" dirty="0" err="1" smtClean="0"/>
              <a:t>Ontwerpen</a:t>
            </a:r>
            <a:r>
              <a:rPr lang="en-US" dirty="0" smtClean="0"/>
              <a:t> van </a:t>
            </a:r>
            <a:r>
              <a:rPr lang="en-US" dirty="0" err="1" smtClean="0"/>
              <a:t>een</a:t>
            </a:r>
            <a:r>
              <a:rPr lang="en-US" dirty="0" smtClean="0"/>
              <a:t> E-learning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53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angepast ontwerp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Saxion Nederlands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Lucida Sans Unicode"/>
        <a:ea typeface=""/>
        <a:cs typeface=""/>
      </a:majorFont>
      <a:minorFont>
        <a:latin typeface="Lucida Sans Unicode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458</Words>
  <Application>Microsoft Office PowerPoint</Application>
  <PresentationFormat>Diavoorstelling (4:3)</PresentationFormat>
  <Paragraphs>80</Paragraphs>
  <Slides>11</Slides>
  <Notes>11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3</vt:i4>
      </vt:variant>
      <vt:variant>
        <vt:lpstr>Diatitels</vt:lpstr>
      </vt:variant>
      <vt:variant>
        <vt:i4>11</vt:i4>
      </vt:variant>
    </vt:vector>
  </HeadingPairs>
  <TitlesOfParts>
    <vt:vector size="18" baseType="lpstr">
      <vt:lpstr>Arial</vt:lpstr>
      <vt:lpstr>Calibri</vt:lpstr>
      <vt:lpstr>Lucida Sans Unicode</vt:lpstr>
      <vt:lpstr>Times New Roman</vt:lpstr>
      <vt:lpstr>Aangepast ontwerp</vt:lpstr>
      <vt:lpstr>Custom Design</vt:lpstr>
      <vt:lpstr>2_Saxion Nederlands</vt:lpstr>
      <vt:lpstr>CS5 (S) Ontwerpen van een e-learning</vt:lpstr>
      <vt:lpstr>Ontwerpen van een E-learning</vt:lpstr>
      <vt:lpstr>Ontwerpen van een E-learning</vt:lpstr>
      <vt:lpstr>Ontwerpen van een E-learning</vt:lpstr>
      <vt:lpstr>Ontwerpen van een E-learning</vt:lpstr>
      <vt:lpstr>Ontwerpen van een E-learning</vt:lpstr>
      <vt:lpstr>Ontwerpen van een E-learning</vt:lpstr>
      <vt:lpstr>Ontwerpen van een E-learning</vt:lpstr>
      <vt:lpstr>Ontwerpen van een E-learning</vt:lpstr>
      <vt:lpstr>Ontwerpen van een E-learning</vt:lpstr>
      <vt:lpstr>Ontwerpen van een E-learning</vt:lpstr>
    </vt:vector>
  </TitlesOfParts>
  <Company>Saxion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Sjors Groeneveld</dc:creator>
  <cp:lastModifiedBy>Cynthia Halfwerk</cp:lastModifiedBy>
  <cp:revision>245</cp:revision>
  <cp:lastPrinted>2014-07-23T15:15:20Z</cp:lastPrinted>
  <dcterms:created xsi:type="dcterms:W3CDTF">2012-09-14T12:17:41Z</dcterms:created>
  <dcterms:modified xsi:type="dcterms:W3CDTF">2020-01-15T14:25:40Z</dcterms:modified>
</cp:coreProperties>
</file>