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4" r:id="rId2"/>
    <p:sldMasterId id="2147483688" r:id="rId3"/>
  </p:sldMasterIdLst>
  <p:notesMasterIdLst>
    <p:notesMasterId r:id="rId23"/>
  </p:notesMasterIdLst>
  <p:sldIdLst>
    <p:sldId id="606" r:id="rId4"/>
    <p:sldId id="981" r:id="rId5"/>
    <p:sldId id="979" r:id="rId6"/>
    <p:sldId id="402" r:id="rId7"/>
    <p:sldId id="1051" r:id="rId8"/>
    <p:sldId id="1053" r:id="rId9"/>
    <p:sldId id="1050" r:id="rId10"/>
    <p:sldId id="1049" r:id="rId11"/>
    <p:sldId id="393" r:id="rId12"/>
    <p:sldId id="1052" r:id="rId13"/>
    <p:sldId id="1046" r:id="rId14"/>
    <p:sldId id="1048" r:id="rId15"/>
    <p:sldId id="1054" r:id="rId16"/>
    <p:sldId id="1056" r:id="rId17"/>
    <p:sldId id="1055" r:id="rId18"/>
    <p:sldId id="1057" r:id="rId19"/>
    <p:sldId id="938" r:id="rId20"/>
    <p:sldId id="395" r:id="rId21"/>
    <p:sldId id="432" r:id="rId22"/>
  </p:sldIdLst>
  <p:sldSz cx="9144000" cy="6858000" type="screen4x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2832" autoAdjust="0"/>
  </p:normalViewPr>
  <p:slideViewPr>
    <p:cSldViewPr snapToGrid="0">
      <p:cViewPr varScale="1">
        <p:scale>
          <a:sx n="84" d="100"/>
          <a:sy n="84" d="100"/>
        </p:scale>
        <p:origin x="23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68EE7-930A-4C56-BF20-6A6F07030DBA}" type="datetimeFigureOut">
              <a:rPr lang="nl-NL" smtClean="0"/>
              <a:t>9-9-2019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434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1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9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F7916-18CA-4F0D-83B9-8C88887186B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1402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Tijdelijke aanduiding voor dia-afbeelding 1">
            <a:extLst>
              <a:ext uri="{FF2B5EF4-FFF2-40B4-BE49-F238E27FC236}">
                <a16:creationId xmlns:a16="http://schemas.microsoft.com/office/drawing/2014/main" id="{3EEE0D05-1229-496D-B5E3-2837AE45D1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3379" name="Tijdelijke aanduiding voor notities 2">
            <a:extLst>
              <a:ext uri="{FF2B5EF4-FFF2-40B4-BE49-F238E27FC236}">
                <a16:creationId xmlns:a16="http://schemas.microsoft.com/office/drawing/2014/main" id="{88C45F73-CFBF-42CF-9245-2C704DFD2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nl-NL" dirty="0">
                <a:latin typeface="Arial" panose="020B0604020202020204" pitchFamily="34" charset="0"/>
              </a:rPr>
              <a:t>https://pixabay.com/en/picture-frame-digital-flowers-961629/</a:t>
            </a:r>
          </a:p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13380" name="Tijdelijke aanduiding voor dianummer 3">
            <a:extLst>
              <a:ext uri="{FF2B5EF4-FFF2-40B4-BE49-F238E27FC236}">
                <a16:creationId xmlns:a16="http://schemas.microsoft.com/office/drawing/2014/main" id="{DB195A77-974A-4FBB-85BE-49F46DE15F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290F36-8138-4182-980D-AB9907A64638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13381" name="Tijdelijke aanduiding voor koptekst 2">
            <a:extLst>
              <a:ext uri="{FF2B5EF4-FFF2-40B4-BE49-F238E27FC236}">
                <a16:creationId xmlns:a16="http://schemas.microsoft.com/office/drawing/2014/main" id="{296D66F2-EC43-4D06-8F48-F95B529977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MANP-1, 2012/2013</a:t>
            </a:r>
          </a:p>
        </p:txBody>
      </p:sp>
      <p:sp>
        <p:nvSpPr>
          <p:cNvPr id="613382" name="Tijdelijke aanduiding voor voettekst 3">
            <a:extLst>
              <a:ext uri="{FF2B5EF4-FFF2-40B4-BE49-F238E27FC236}">
                <a16:creationId xmlns:a16="http://schemas.microsoft.com/office/drawing/2014/main" id="{C4A4F2A2-D345-4DC2-B20A-A7AADA6FA3D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19 februari 2013</a:t>
            </a:r>
          </a:p>
        </p:txBody>
      </p:sp>
      <p:sp>
        <p:nvSpPr>
          <p:cNvPr id="613383" name="Tijdelijke aanduiding voor datum 4">
            <a:extLst>
              <a:ext uri="{FF2B5EF4-FFF2-40B4-BE49-F238E27FC236}">
                <a16:creationId xmlns:a16="http://schemas.microsoft.com/office/drawing/2014/main" id="{6772AF15-B6CC-455C-9B01-F170517522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932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>
            <a:extLst>
              <a:ext uri="{FF2B5EF4-FFF2-40B4-BE49-F238E27FC236}">
                <a16:creationId xmlns:a16="http://schemas.microsoft.com/office/drawing/2014/main" id="{2D37DDF4-4557-4765-8176-0D1652E2AD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>
            <a:extLst>
              <a:ext uri="{FF2B5EF4-FFF2-40B4-BE49-F238E27FC236}">
                <a16:creationId xmlns:a16="http://schemas.microsoft.com/office/drawing/2014/main" id="{12EE2EF0-7453-457D-9F6F-18CC0B47E2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94212" name="Slide Number Placeholder 3">
            <a:extLst>
              <a:ext uri="{FF2B5EF4-FFF2-40B4-BE49-F238E27FC236}">
                <a16:creationId xmlns:a16="http://schemas.microsoft.com/office/drawing/2014/main" id="{02A33F02-F6D7-40D2-B8DA-E3A0A1B297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8F6281-F27C-45BB-B31A-A359B77FA032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9547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167D36C2-373E-4402-82F8-A0A614AD18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8FAC5799-3E30-471D-9E97-E9F386D99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H.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Hornsveld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 S. Berendsen (Red.), </a:t>
            </a:r>
            <a:r>
              <a:rPr lang="nl-NL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Casusboek EMDR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DOI 10.1007/978-90-313-7358-1_22,</a:t>
            </a:r>
          </a:p>
          <a:p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2009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Bohn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Stafleu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van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Loghum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onderdeel van Springer Uitgeverij</a:t>
            </a:r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2949EB7D-287D-40AD-BE88-3401097A25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40B1CB-50D3-487F-8AF4-0B2E6CF9572E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70996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167D36C2-373E-4402-82F8-A0A614AD18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8FAC5799-3E30-471D-9E97-E9F386D99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2949EB7D-287D-40AD-BE88-3401097A25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40B1CB-50D3-487F-8AF4-0B2E6CF9572E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253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167D36C2-373E-4402-82F8-A0A614AD18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8FAC5799-3E30-471D-9E97-E9F386D99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nl-NL" dirty="0">
                <a:latin typeface="Arial" panose="020B0604020202020204" pitchFamily="34" charset="0"/>
              </a:rPr>
              <a:t>Laat enkele studenten goed verwoorden wat ze van de ander vonden.  Als er tips waren: hebben anderen hier ook wat aan, ook al is dat niet aan hen gegeven?</a:t>
            </a:r>
          </a:p>
          <a:p>
            <a:r>
              <a:rPr lang="nl-NL" altLang="nl-NL" dirty="0">
                <a:latin typeface="Arial" panose="020B0604020202020204" pitchFamily="34" charset="0"/>
              </a:rPr>
              <a:t>En positieve aspecten die werden genoemd: kunnen anderen dit ook gebruiken in hun stuk?</a:t>
            </a:r>
          </a:p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2949EB7D-287D-40AD-BE88-3401097A25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40B1CB-50D3-487F-8AF4-0B2E6CF9572E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59076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Tijdelijke aanduiding voor dia-afbeelding 1">
            <a:extLst>
              <a:ext uri="{FF2B5EF4-FFF2-40B4-BE49-F238E27FC236}">
                <a16:creationId xmlns:a16="http://schemas.microsoft.com/office/drawing/2014/main" id="{B0D7EE0C-7092-4EF9-998F-6ED11556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Tijdelijke aanduiding voor notities 2">
            <a:extLst>
              <a:ext uri="{FF2B5EF4-FFF2-40B4-BE49-F238E27FC236}">
                <a16:creationId xmlns:a16="http://schemas.microsoft.com/office/drawing/2014/main" id="{976E00C9-494C-4401-BDD1-42DE27D24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nl-NL" sz="1200" b="1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Aandachtspunten</a:t>
            </a:r>
            <a:r>
              <a:rPr lang="en-US" altLang="nl-NL" sz="1200" b="1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Welke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organisatie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,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vooral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, wat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voor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type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organisatie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?</a:t>
            </a:r>
          </a:p>
          <a:p>
            <a:pPr marL="276225" indent="-276225">
              <a:buNone/>
              <a:defRPr/>
            </a:pPr>
            <a:r>
              <a:rPr lang="en-US" altLang="nl-NL" sz="1200" b="1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	N.B. 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Zo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anoniem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mogelijk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!</a:t>
            </a:r>
          </a:p>
          <a:p>
            <a:pPr>
              <a:buFontTx/>
              <a:buChar char="-"/>
              <a:defRPr/>
            </a:pP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Op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welke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afdeling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/ in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welk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team?</a:t>
            </a:r>
          </a:p>
          <a:p>
            <a:pPr>
              <a:buFontTx/>
              <a:buChar char="-"/>
              <a:defRPr/>
            </a:pP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Welke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en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hoeveel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zorgvragers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zijn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daar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in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zorg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Welke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zorg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krijgen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zij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? Van </a:t>
            </a:r>
            <a:r>
              <a:rPr lang="en-US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wie</a:t>
            </a:r>
            <a:r>
              <a:rPr lang="en-US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?</a:t>
            </a:r>
          </a:p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18500" name="Tijdelijke aanduiding voor dianummer 3">
            <a:extLst>
              <a:ext uri="{FF2B5EF4-FFF2-40B4-BE49-F238E27FC236}">
                <a16:creationId xmlns:a16="http://schemas.microsoft.com/office/drawing/2014/main" id="{43805F2F-CB02-4398-8E89-F50CBCEE8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70CA0-1D77-4E03-8BD2-8AF1171E6AA5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Geneva"/>
                <a:cs typeface="Geneva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6593392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>
            <a:extLst>
              <a:ext uri="{FF2B5EF4-FFF2-40B4-BE49-F238E27FC236}">
                <a16:creationId xmlns:a16="http://schemas.microsoft.com/office/drawing/2014/main" id="{F416DF6C-DF11-4E8A-A6B1-C57C030C3F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>
            <a:extLst>
              <a:ext uri="{FF2B5EF4-FFF2-40B4-BE49-F238E27FC236}">
                <a16:creationId xmlns:a16="http://schemas.microsoft.com/office/drawing/2014/main" id="{26AB6C78-7BE3-4513-896A-343BB2F4A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78852" name="Slide Number Placeholder 3">
            <a:extLst>
              <a:ext uri="{FF2B5EF4-FFF2-40B4-BE49-F238E27FC236}">
                <a16:creationId xmlns:a16="http://schemas.microsoft.com/office/drawing/2014/main" id="{B1A8F69E-0ED6-4F47-8D55-B5B1608FC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750096-3845-4039-BCFE-DB6EC04F5EAD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Tijdelijke aanduiding voor dia-afbeelding 1">
            <a:extLst>
              <a:ext uri="{FF2B5EF4-FFF2-40B4-BE49-F238E27FC236}">
                <a16:creationId xmlns:a16="http://schemas.microsoft.com/office/drawing/2014/main" id="{CA65075F-1892-43C8-A9D2-14A914429B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8979" name="Tijdelijke aanduiding voor notities 2">
            <a:extLst>
              <a:ext uri="{FF2B5EF4-FFF2-40B4-BE49-F238E27FC236}">
                <a16:creationId xmlns:a16="http://schemas.microsoft.com/office/drawing/2014/main" id="{A6C17034-2564-47AF-9214-3C97E4A8D1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nl-NL" dirty="0">
                <a:latin typeface="Arial" panose="020B0604020202020204" pitchFamily="34" charset="0"/>
              </a:rPr>
              <a:t>Dit is de opdracht voor komende week. </a:t>
            </a:r>
          </a:p>
          <a:p>
            <a:endParaRPr lang="nl-NL" altLang="nl-NL" dirty="0">
              <a:latin typeface="Arial" panose="020B0604020202020204" pitchFamily="34" charset="0"/>
            </a:endParaRPr>
          </a:p>
          <a:p>
            <a:r>
              <a:rPr lang="nl-NL" altLang="nl-NL" dirty="0">
                <a:latin typeface="Arial" panose="020B0604020202020204" pitchFamily="34" charset="0"/>
              </a:rPr>
              <a:t>Nogmaals: we geven geen echte feedback op alles wat wordt ingeleverd, maar we pikken er een aantal uit die besproken worden.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nl-NL" dirty="0">
              <a:latin typeface="Arial" panose="020B0604020202020204" pitchFamily="34" charset="0"/>
            </a:endParaRPr>
          </a:p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38980" name="Tijdelijke aanduiding voor dianummer 3">
            <a:extLst>
              <a:ext uri="{FF2B5EF4-FFF2-40B4-BE49-F238E27FC236}">
                <a16:creationId xmlns:a16="http://schemas.microsoft.com/office/drawing/2014/main" id="{5B6085B8-834C-458C-AA25-3A8E48EDE7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6600" indent="-282575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3475" indent="-225425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87500" indent="-225425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39938" indent="-225425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497138" indent="-2254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54338" indent="-2254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11538" indent="-2254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68738" indent="-2254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C6A9E6-E474-45DA-829F-4952785A19CC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036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jdelijke aanduiding voor dia-afbeelding 1">
            <a:extLst>
              <a:ext uri="{FF2B5EF4-FFF2-40B4-BE49-F238E27FC236}">
                <a16:creationId xmlns:a16="http://schemas.microsoft.com/office/drawing/2014/main" id="{2AD9C06D-81B0-48A7-8391-EBE5CF0D6A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Tijdelijke aanduiding voor notities 2">
            <a:extLst>
              <a:ext uri="{FF2B5EF4-FFF2-40B4-BE49-F238E27FC236}">
                <a16:creationId xmlns:a16="http://schemas.microsoft.com/office/drawing/2014/main" id="{86B72D39-6FA9-44BE-B13F-C37D94E3F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95236" name="Tijdelijke aanduiding voor dianummer 3">
            <a:extLst>
              <a:ext uri="{FF2B5EF4-FFF2-40B4-BE49-F238E27FC236}">
                <a16:creationId xmlns:a16="http://schemas.microsoft.com/office/drawing/2014/main" id="{14463813-8F3D-4F97-BA38-C3EE1163F2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AC3755-CA95-4972-BD99-77D53DEC85BC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95237" name="Tijdelijke aanduiding voor koptekst 2">
            <a:extLst>
              <a:ext uri="{FF2B5EF4-FFF2-40B4-BE49-F238E27FC236}">
                <a16:creationId xmlns:a16="http://schemas.microsoft.com/office/drawing/2014/main" id="{946AE2CE-BE41-47D6-997E-4BCE3FBC4B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MANP-1, 2012/2013</a:t>
            </a:r>
          </a:p>
        </p:txBody>
      </p:sp>
      <p:sp>
        <p:nvSpPr>
          <p:cNvPr id="95238" name="Tijdelijke aanduiding voor voettekst 3">
            <a:extLst>
              <a:ext uri="{FF2B5EF4-FFF2-40B4-BE49-F238E27FC236}">
                <a16:creationId xmlns:a16="http://schemas.microsoft.com/office/drawing/2014/main" id="{A33849E0-A4DE-4D74-A02E-5D01F2B6B9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19 februari 2013</a:t>
            </a:r>
          </a:p>
        </p:txBody>
      </p:sp>
      <p:sp>
        <p:nvSpPr>
          <p:cNvPr id="95239" name="Tijdelijke aanduiding voor datum 4">
            <a:extLst>
              <a:ext uri="{FF2B5EF4-FFF2-40B4-BE49-F238E27FC236}">
                <a16:creationId xmlns:a16="http://schemas.microsoft.com/office/drawing/2014/main" id="{C349EB3B-1363-413B-82E0-DA6D53532A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7719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DD5B8-4244-46F8-A0C0-A4E9605ABD1D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891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Tijdelijke aanduiding voor dia-afbeelding 1">
            <a:extLst>
              <a:ext uri="{FF2B5EF4-FFF2-40B4-BE49-F238E27FC236}">
                <a16:creationId xmlns:a16="http://schemas.microsoft.com/office/drawing/2014/main" id="{B0D7EE0C-7092-4EF9-998F-6ED11556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Tijdelijke aanduiding voor notities 2">
            <a:extLst>
              <a:ext uri="{FF2B5EF4-FFF2-40B4-BE49-F238E27FC236}">
                <a16:creationId xmlns:a16="http://schemas.microsoft.com/office/drawing/2014/main" id="{976E00C9-494C-4401-BDD1-42DE27D24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18500" name="Tijdelijke aanduiding voor dianummer 3">
            <a:extLst>
              <a:ext uri="{FF2B5EF4-FFF2-40B4-BE49-F238E27FC236}">
                <a16:creationId xmlns:a16="http://schemas.microsoft.com/office/drawing/2014/main" id="{43805F2F-CB02-4398-8E89-F50CBCEE8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70CA0-1D77-4E03-8BD2-8AF1171E6AA5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Geneva"/>
                <a:cs typeface="Geneva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333841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Tijdelijke aanduiding voor dia-afbeelding 1">
            <a:extLst>
              <a:ext uri="{FF2B5EF4-FFF2-40B4-BE49-F238E27FC236}">
                <a16:creationId xmlns:a16="http://schemas.microsoft.com/office/drawing/2014/main" id="{B0D7EE0C-7092-4EF9-998F-6ED11556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Tijdelijke aanduiding voor notities 2">
            <a:extLst>
              <a:ext uri="{FF2B5EF4-FFF2-40B4-BE49-F238E27FC236}">
                <a16:creationId xmlns:a16="http://schemas.microsoft.com/office/drawing/2014/main" id="{976E00C9-494C-4401-BDD1-42DE27D24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18500" name="Tijdelijke aanduiding voor dianummer 3">
            <a:extLst>
              <a:ext uri="{FF2B5EF4-FFF2-40B4-BE49-F238E27FC236}">
                <a16:creationId xmlns:a16="http://schemas.microsoft.com/office/drawing/2014/main" id="{43805F2F-CB02-4398-8E89-F50CBCEE8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70CA0-1D77-4E03-8BD2-8AF1171E6AA5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Geneva"/>
                <a:cs typeface="Geneva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1999344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Tijdelijke aanduiding voor dia-afbeelding 1">
            <a:extLst>
              <a:ext uri="{FF2B5EF4-FFF2-40B4-BE49-F238E27FC236}">
                <a16:creationId xmlns:a16="http://schemas.microsoft.com/office/drawing/2014/main" id="{B0D7EE0C-7092-4EF9-998F-6ED11556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Tijdelijke aanduiding voor notities 2">
            <a:extLst>
              <a:ext uri="{FF2B5EF4-FFF2-40B4-BE49-F238E27FC236}">
                <a16:creationId xmlns:a16="http://schemas.microsoft.com/office/drawing/2014/main" id="{976E00C9-494C-4401-BDD1-42DE27D24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18500" name="Tijdelijke aanduiding voor dianummer 3">
            <a:extLst>
              <a:ext uri="{FF2B5EF4-FFF2-40B4-BE49-F238E27FC236}">
                <a16:creationId xmlns:a16="http://schemas.microsoft.com/office/drawing/2014/main" id="{43805F2F-CB02-4398-8E89-F50CBCEE8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70CA0-1D77-4E03-8BD2-8AF1171E6AA5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Geneva"/>
                <a:cs typeface="Geneva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3237967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Tijdelijke aanduiding voor dia-afbeelding 1">
            <a:extLst>
              <a:ext uri="{FF2B5EF4-FFF2-40B4-BE49-F238E27FC236}">
                <a16:creationId xmlns:a16="http://schemas.microsoft.com/office/drawing/2014/main" id="{B0D7EE0C-7092-4EF9-998F-6ED11556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Tijdelijke aanduiding voor notities 2">
            <a:extLst>
              <a:ext uri="{FF2B5EF4-FFF2-40B4-BE49-F238E27FC236}">
                <a16:creationId xmlns:a16="http://schemas.microsoft.com/office/drawing/2014/main" id="{976E00C9-494C-4401-BDD1-42DE27D24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nl-NL" dirty="0">
                <a:latin typeface="Arial" panose="020B0604020202020204" pitchFamily="34" charset="0"/>
              </a:rPr>
              <a:t>Vraag wie wat wil laten zien?</a:t>
            </a:r>
          </a:p>
          <a:p>
            <a:endParaRPr lang="nl-NL" altLang="nl-NL" dirty="0">
              <a:latin typeface="Arial" panose="020B0604020202020204" pitchFamily="34" charset="0"/>
            </a:endParaRPr>
          </a:p>
          <a:p>
            <a:r>
              <a:rPr lang="nl-NL" altLang="nl-NL" dirty="0">
                <a:latin typeface="Arial" panose="020B0604020202020204" pitchFamily="34" charset="0"/>
              </a:rPr>
              <a:t>Anders zelf een ingestuurde vraagstelling erbij pakken en met elkaar bespreken.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</a:rPr>
              <a:t>Wat is goed aan deze vraag?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</a:rPr>
              <a:t>Wat is minder goed aan deze vraag?</a:t>
            </a:r>
          </a:p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18500" name="Tijdelijke aanduiding voor dianummer 3">
            <a:extLst>
              <a:ext uri="{FF2B5EF4-FFF2-40B4-BE49-F238E27FC236}">
                <a16:creationId xmlns:a16="http://schemas.microsoft.com/office/drawing/2014/main" id="{43805F2F-CB02-4398-8E89-F50CBCEE8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70CA0-1D77-4E03-8BD2-8AF1171E6AA5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Geneva"/>
                <a:cs typeface="Geneva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3188692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Tijdelijke aanduiding voor dia-afbeelding 1">
            <a:extLst>
              <a:ext uri="{FF2B5EF4-FFF2-40B4-BE49-F238E27FC236}">
                <a16:creationId xmlns:a16="http://schemas.microsoft.com/office/drawing/2014/main" id="{B0D7EE0C-7092-4EF9-998F-6ED11556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Tijdelijke aanduiding voor notities 2">
            <a:extLst>
              <a:ext uri="{FF2B5EF4-FFF2-40B4-BE49-F238E27FC236}">
                <a16:creationId xmlns:a16="http://schemas.microsoft.com/office/drawing/2014/main" id="{976E00C9-494C-4401-BDD1-42DE27D24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nl-NL" b="1" dirty="0">
                <a:latin typeface="Arial" panose="020B0604020202020204" pitchFamily="34" charset="0"/>
              </a:rPr>
              <a:t>Aanvullende eisen (zoals behandeld in HC van deze week):</a:t>
            </a:r>
          </a:p>
          <a:p>
            <a:pPr marL="457200" indent="-457200" eaLnBrk="1" hangingPunct="1">
              <a:buFontTx/>
              <a:buChar char="•"/>
            </a:pP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vraagteken aan het eind</a:t>
            </a:r>
          </a:p>
          <a:p>
            <a:pPr marL="457200" indent="-457200" eaLnBrk="1" hangingPunct="1">
              <a:buFontTx/>
              <a:buChar char="•"/>
            </a:pPr>
            <a:r>
              <a:rPr lang="nl-NL" altLang="nl-NL" sz="1200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beantwoordbaar</a:t>
            </a: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 [denk aan geschikte instrumenten]</a:t>
            </a:r>
          </a:p>
          <a:p>
            <a:pPr marL="457200" indent="-457200" eaLnBrk="1" hangingPunct="1">
              <a:buFontTx/>
              <a:buChar char="•"/>
            </a:pP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relevant in het kader van de probleemstelling</a:t>
            </a:r>
          </a:p>
          <a:p>
            <a:pPr marL="457200" indent="-457200" eaLnBrk="1" hangingPunct="1">
              <a:buFontTx/>
              <a:buChar char="•"/>
            </a:pP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haalbaar  [binnen de tijd]</a:t>
            </a:r>
          </a:p>
          <a:p>
            <a:pPr marL="457200" indent="-457200" eaLnBrk="1" hangingPunct="1">
              <a:buFontTx/>
              <a:buChar char="•"/>
            </a:pP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ondubbelzinnig</a:t>
            </a:r>
          </a:p>
          <a:p>
            <a:pPr marL="457200" indent="-457200" eaLnBrk="1" hangingPunct="1">
              <a:buFontTx/>
              <a:buChar char="•"/>
            </a:pP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nauwkeurig en concreet [bijv. indien onderzoek naar tevredenheid… tevredenheid </a:t>
            </a:r>
            <a:r>
              <a:rPr lang="nl-NL" altLang="nl-NL" sz="1200" i="1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waarmee?</a:t>
            </a: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]</a:t>
            </a:r>
          </a:p>
          <a:p>
            <a:pPr marL="457200" indent="-457200" eaLnBrk="1" hangingPunct="1">
              <a:buFontTx/>
              <a:buChar char="•"/>
            </a:pPr>
            <a:r>
              <a:rPr lang="nl-NL" altLang="nl-NL" sz="12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bondig</a:t>
            </a:r>
            <a:endParaRPr lang="nl-NL" altLang="nl-NL" b="1" dirty="0">
              <a:latin typeface="Arial" panose="020B0604020202020204" pitchFamily="34" charset="0"/>
            </a:endParaRPr>
          </a:p>
          <a:p>
            <a:endParaRPr lang="nl-NL" altLang="nl-NL" b="1" dirty="0">
              <a:latin typeface="Arial" panose="020B0604020202020204" pitchFamily="34" charset="0"/>
            </a:endParaRPr>
          </a:p>
        </p:txBody>
      </p:sp>
      <p:sp>
        <p:nvSpPr>
          <p:cNvPr id="618500" name="Tijdelijke aanduiding voor dianummer 3">
            <a:extLst>
              <a:ext uri="{FF2B5EF4-FFF2-40B4-BE49-F238E27FC236}">
                <a16:creationId xmlns:a16="http://schemas.microsoft.com/office/drawing/2014/main" id="{43805F2F-CB02-4398-8E89-F50CBCEE8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70CA0-1D77-4E03-8BD2-8AF1171E6AA5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Geneva"/>
                <a:cs typeface="Geneva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2401690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Tijdelijke aanduiding voor dia-afbeelding 1">
            <a:extLst>
              <a:ext uri="{FF2B5EF4-FFF2-40B4-BE49-F238E27FC236}">
                <a16:creationId xmlns:a16="http://schemas.microsoft.com/office/drawing/2014/main" id="{B0D7EE0C-7092-4EF9-998F-6ED11556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Tijdelijke aanduiding voor notities 2">
            <a:extLst>
              <a:ext uri="{FF2B5EF4-FFF2-40B4-BE49-F238E27FC236}">
                <a16:creationId xmlns:a16="http://schemas.microsoft.com/office/drawing/2014/main" id="{976E00C9-494C-4401-BDD1-42DE27D24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618500" name="Tijdelijke aanduiding voor dianummer 3">
            <a:extLst>
              <a:ext uri="{FF2B5EF4-FFF2-40B4-BE49-F238E27FC236}">
                <a16:creationId xmlns:a16="http://schemas.microsoft.com/office/drawing/2014/main" id="{43805F2F-CB02-4398-8E89-F50CBCEE8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70CA0-1D77-4E03-8BD2-8AF1171E6AA5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Geneva"/>
                <a:cs typeface="Geneva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1056507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167D36C2-373E-4402-82F8-A0A614AD18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8FAC5799-3E30-471D-9E97-E9F386D99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H.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Hornsveld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 S. Berendsen (Red.), </a:t>
            </a:r>
            <a:r>
              <a:rPr lang="nl-NL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Casusboek EMDR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DOI 10.1007/978-90-313-7358-1_22,</a:t>
            </a:r>
          </a:p>
          <a:p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2009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Bohn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Stafleu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van </a:t>
            </a:r>
            <a:r>
              <a:rPr lang="nl-NL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Loghum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onderdeel van Springer Uitgeverij</a:t>
            </a:r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2949EB7D-287D-40AD-BE88-3401097A25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40B1CB-50D3-487F-8AF4-0B2E6CF9572E}" type="slidenum">
              <a:rPr kumimoji="0" lang="en-US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nl-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647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45091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dirty="0"/>
              <a:t>Sleep de afbeelding naar de tijdelijke aanduiding of klik op het pictogram als u een afbeelding wilt toevoegen</a:t>
            </a:r>
          </a:p>
        </p:txBody>
      </p:sp>
      <p:sp>
        <p:nvSpPr>
          <p:cNvPr id="4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0" y="5129978"/>
            <a:ext cx="9144000" cy="172802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lvl="0"/>
            <a:r>
              <a:rPr lang="nl-NL" dirty="0"/>
              <a:t>Titelstijl van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196490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2">
            <a:extLst>
              <a:ext uri="{FF2B5EF4-FFF2-40B4-BE49-F238E27FC236}">
                <a16:creationId xmlns:a16="http://schemas.microsoft.com/office/drawing/2014/main" id="{8BFD4903-7B63-4C00-85E5-68FB5739DF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51525" y="4862513"/>
            <a:ext cx="184150" cy="46196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068960"/>
            <a:ext cx="2880320" cy="936104"/>
          </a:xfrm>
          <a:prstGeom prst="rect">
            <a:avLst/>
          </a:prstGeom>
        </p:spPr>
        <p:txBody>
          <a:bodyPr anchor="b"/>
          <a:lstStyle>
            <a:lvl1pPr algn="l">
              <a:defRPr sz="2400" b="0" i="0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0"/>
          </p:nvPr>
        </p:nvSpPr>
        <p:spPr>
          <a:xfrm>
            <a:off x="395536" y="6021288"/>
            <a:ext cx="3816424" cy="760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CC0033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69092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8175" y="773113"/>
            <a:ext cx="6624638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1908175" y="2133600"/>
            <a:ext cx="6624638" cy="3600450"/>
          </a:xfrm>
        </p:spPr>
        <p:txBody>
          <a:bodyPr/>
          <a:lstStyle/>
          <a:p>
            <a:pPr lvl="0"/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171994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8175" y="773113"/>
            <a:ext cx="6624638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1908175" y="2133600"/>
            <a:ext cx="3235325" cy="360045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95900" y="2133600"/>
            <a:ext cx="3236913" cy="360045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175951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908175" y="2133600"/>
            <a:ext cx="3235325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95900" y="2133600"/>
            <a:ext cx="3236913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66399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2">
            <a:extLst>
              <a:ext uri="{FF2B5EF4-FFF2-40B4-BE49-F238E27FC236}">
                <a16:creationId xmlns:a16="http://schemas.microsoft.com/office/drawing/2014/main" id="{0C0FDC75-CD64-4449-A907-C251EC8E558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1053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C0033"/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15616" y="836712"/>
            <a:ext cx="6408712" cy="22322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600">
                <a:latin typeface="Verdana"/>
                <a:cs typeface="Verdan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310560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0872" y="1600200"/>
            <a:ext cx="8157592" cy="4133850"/>
          </a:xfrm>
        </p:spPr>
        <p:txBody>
          <a:bodyPr/>
          <a:lstStyle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611385" y="0"/>
            <a:ext cx="7993063" cy="1143000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03440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6" descr="stippellijn.jpg">
            <a:extLst>
              <a:ext uri="{FF2B5EF4-FFF2-40B4-BE49-F238E27FC236}">
                <a16:creationId xmlns:a16="http://schemas.microsoft.com/office/drawing/2014/main" id="{50EB3693-46EA-47DB-A79A-21C458E3D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1438"/>
            <a:ext cx="38100" cy="52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11560" y="1600200"/>
            <a:ext cx="3816424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16016" y="1600200"/>
            <a:ext cx="3816424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611385" y="0"/>
            <a:ext cx="7993063" cy="1143000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2190857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71600" y="1700808"/>
            <a:ext cx="7272808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 b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3"/>
          </p:nvPr>
        </p:nvSpPr>
        <p:spPr>
          <a:xfrm>
            <a:off x="971600" y="4941168"/>
            <a:ext cx="7272808" cy="4461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293811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2759F6B4-0FF3-4DC5-99C7-4A09EF31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A42BB-4E43-4D25-8772-57CB48A73588}" type="datetime1">
              <a:rPr lang="nl-NL" altLang="nl-NL"/>
              <a:pPr>
                <a:defRPr/>
              </a:pPr>
              <a:t>9-9-2019</a:t>
            </a:fld>
            <a:endParaRPr lang="nl-NL" alt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CFC418DD-6FE7-4455-9A86-520BEA650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DDA6A0E4-92CC-4659-AA71-F6F9AAB05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601F6-754B-4C2C-9933-5130BF39E520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52576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8175" y="2133600"/>
            <a:ext cx="6624638" cy="3600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721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0872" y="1600200"/>
            <a:ext cx="8157592" cy="4133850"/>
          </a:xfrm>
        </p:spPr>
        <p:txBody>
          <a:bodyPr/>
          <a:lstStyle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611385" y="0"/>
            <a:ext cx="7993063" cy="1143000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1421972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71600" y="1700808"/>
            <a:ext cx="7272808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 b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3"/>
          </p:nvPr>
        </p:nvSpPr>
        <p:spPr>
          <a:xfrm>
            <a:off x="971600" y="4941168"/>
            <a:ext cx="7272808" cy="4461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604387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758E83-DDCC-4852-BFC5-3891969707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9F73A-CA70-4327-8F9B-8573D6E9DEFD}" type="datetimeFigureOut">
              <a:rPr lang="nl-NL"/>
              <a:pPr>
                <a:defRPr/>
              </a:pPr>
              <a:t>9-9-2019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C4C463-A957-497F-838F-49A1CCE1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491FC5-2E82-479E-96A5-997AD02D3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FC76B-B674-452C-8C72-9352205B1E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0411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2">
            <a:extLst>
              <a:ext uri="{FF2B5EF4-FFF2-40B4-BE49-F238E27FC236}">
                <a16:creationId xmlns:a16="http://schemas.microsoft.com/office/drawing/2014/main" id="{8079B8EF-B3A0-4180-9EFA-02075436CF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51525" y="4862513"/>
            <a:ext cx="184150" cy="46196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068960"/>
            <a:ext cx="2880320" cy="936104"/>
          </a:xfrm>
          <a:prstGeom prst="rect">
            <a:avLst/>
          </a:prstGeom>
        </p:spPr>
        <p:txBody>
          <a:bodyPr anchor="b"/>
          <a:lstStyle>
            <a:lvl1pPr algn="l">
              <a:defRPr sz="2400" b="0" i="0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0"/>
          </p:nvPr>
        </p:nvSpPr>
        <p:spPr>
          <a:xfrm>
            <a:off x="395536" y="6021288"/>
            <a:ext cx="3816424" cy="760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CC0033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5112546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2">
            <a:extLst>
              <a:ext uri="{FF2B5EF4-FFF2-40B4-BE49-F238E27FC236}">
                <a16:creationId xmlns:a16="http://schemas.microsoft.com/office/drawing/2014/main" id="{E68F4041-0CD4-48FA-AD05-5CFBC8E9283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51525" y="4862513"/>
            <a:ext cx="184150" cy="46196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068960"/>
            <a:ext cx="2880320" cy="936104"/>
          </a:xfrm>
          <a:prstGeom prst="rect">
            <a:avLst/>
          </a:prstGeom>
        </p:spPr>
        <p:txBody>
          <a:bodyPr anchor="b"/>
          <a:lstStyle>
            <a:lvl1pPr algn="l">
              <a:defRPr sz="2400" b="0" i="0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0"/>
          </p:nvPr>
        </p:nvSpPr>
        <p:spPr>
          <a:xfrm>
            <a:off x="395536" y="6021288"/>
            <a:ext cx="3816424" cy="760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CC0033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16190527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8175" y="773113"/>
            <a:ext cx="6624638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1908175" y="2133600"/>
            <a:ext cx="6624638" cy="3600450"/>
          </a:xfrm>
        </p:spPr>
        <p:txBody>
          <a:bodyPr/>
          <a:lstStyle/>
          <a:p>
            <a:pPr lvl="0"/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7956356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8175" y="773113"/>
            <a:ext cx="6624638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1908175" y="2133600"/>
            <a:ext cx="3235325" cy="360045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95900" y="2133600"/>
            <a:ext cx="3236913" cy="360045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1619020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908175" y="2133600"/>
            <a:ext cx="3235325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95900" y="2133600"/>
            <a:ext cx="3236913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25723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6" descr="stippellijn.jpg">
            <a:extLst>
              <a:ext uri="{FF2B5EF4-FFF2-40B4-BE49-F238E27FC236}">
                <a16:creationId xmlns:a16="http://schemas.microsoft.com/office/drawing/2014/main" id="{CCA81A6E-6169-4CCC-BF20-8D23664747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1438"/>
            <a:ext cx="38100" cy="52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11560" y="1600200"/>
            <a:ext cx="3816424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16016" y="1600200"/>
            <a:ext cx="3816424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611385" y="0"/>
            <a:ext cx="7993063" cy="1143000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171145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71600" y="1700808"/>
            <a:ext cx="7272808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 b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3"/>
          </p:nvPr>
        </p:nvSpPr>
        <p:spPr>
          <a:xfrm>
            <a:off x="971600" y="4941168"/>
            <a:ext cx="7272808" cy="4461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81021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517AE527-0B9D-41FC-84BC-847A247D4B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7B4C0-F658-4056-A3F9-9444076F9657}" type="datetime1">
              <a:rPr lang="nl-NL" altLang="nl-NL"/>
              <a:pPr>
                <a:defRPr/>
              </a:pPr>
              <a:t>9-9-2019</a:t>
            </a:fld>
            <a:endParaRPr lang="nl-NL" alt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88F7F976-D2B1-4164-B1F3-09273FC7B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3C8ED9F6-FAC2-46E3-8B04-99F23BC48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1182D-4B17-46B5-AF51-D4AEA5ADEE72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3854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8175" y="2133600"/>
            <a:ext cx="6624638" cy="3600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786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71600" y="1700808"/>
            <a:ext cx="7272808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 b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3"/>
          </p:nvPr>
        </p:nvSpPr>
        <p:spPr>
          <a:xfrm>
            <a:off x="971600" y="4941168"/>
            <a:ext cx="7272808" cy="4461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30947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008104-7599-490A-9728-C4D6EA0DC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9F73A-CA70-4327-8F9B-8573D6E9DEFD}" type="datetimeFigureOut">
              <a:rPr lang="nl-NL"/>
              <a:pPr>
                <a:defRPr/>
              </a:pPr>
              <a:t>9-9-2019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04DE4A-AA1A-477A-B72B-95747EA9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377EC-2FAB-40E8-8C2F-49CD8C581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867B4-47A3-4260-A9B3-E96EB1084C4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838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2">
            <a:extLst>
              <a:ext uri="{FF2B5EF4-FFF2-40B4-BE49-F238E27FC236}">
                <a16:creationId xmlns:a16="http://schemas.microsoft.com/office/drawing/2014/main" id="{C22F5B1E-4F7F-4E33-BBC7-E5F3E5CB930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51525" y="4862513"/>
            <a:ext cx="184150" cy="46196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068960"/>
            <a:ext cx="2880320" cy="936104"/>
          </a:xfrm>
          <a:prstGeom prst="rect">
            <a:avLst/>
          </a:prstGeom>
        </p:spPr>
        <p:txBody>
          <a:bodyPr anchor="b"/>
          <a:lstStyle>
            <a:lvl1pPr algn="l">
              <a:defRPr sz="2400" b="0" i="0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half" idx="10"/>
          </p:nvPr>
        </p:nvSpPr>
        <p:spPr>
          <a:xfrm>
            <a:off x="395536" y="6021288"/>
            <a:ext cx="3816424" cy="760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CC0033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422756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Afbeelding 2" descr="footer-hoofdstukken.png">
            <a:extLst>
              <a:ext uri="{FF2B5EF4-FFF2-40B4-BE49-F238E27FC236}">
                <a16:creationId xmlns:a16="http://schemas.microsoft.com/office/drawing/2014/main" id="{4E242DE5-B9E8-49A4-988F-2DD88129CE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08500"/>
            <a:ext cx="91440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jdelijke aanduiding voor titel 1">
            <a:extLst>
              <a:ext uri="{FF2B5EF4-FFF2-40B4-BE49-F238E27FC236}">
                <a16:creationId xmlns:a16="http://schemas.microsoft.com/office/drawing/2014/main" id="{C01BA5B6-918F-458F-91DA-D75CEAADB6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5129213"/>
            <a:ext cx="914400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Hoofdstuk titel</a:t>
            </a:r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0516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C0033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C0033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C0033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C0033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C0033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ea typeface="ＭＳ Ｐゴシック" pitchFamily="-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ea typeface="ＭＳ Ｐゴシック" pitchFamily="-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ea typeface="ＭＳ Ｐゴシック" pitchFamily="-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ea typeface="ＭＳ Ｐゴシック" pitchFamily="-48" charset="-128"/>
        </a:defRPr>
      </a:lvl9pPr>
    </p:titleStyle>
    <p:bodyStyle>
      <a:lvl1pPr marL="542925" indent="-542925" algn="l" rtl="0" eaLnBrk="0" fontAlgn="base" hangingPunct="0">
        <a:spcBef>
          <a:spcPct val="20000"/>
        </a:spcBef>
        <a:spcAft>
          <a:spcPct val="0"/>
        </a:spcAft>
        <a:buClr>
          <a:srgbClr val="CE0044"/>
        </a:buClr>
        <a:buSzPct val="120000"/>
        <a:buFont typeface="Arial" panose="020B0604020202020204" pitchFamily="34" charset="0"/>
        <a:buBlip>
          <a:blip r:embed="rId4"/>
        </a:buBlip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922338" indent="-200025" algn="l" rtl="0" eaLnBrk="0" fontAlgn="base" hangingPunct="0">
        <a:spcBef>
          <a:spcPct val="20000"/>
        </a:spcBef>
        <a:spcAft>
          <a:spcPct val="0"/>
        </a:spcAft>
        <a:buClr>
          <a:srgbClr val="CE0044"/>
        </a:buClr>
        <a:buSzPct val="120000"/>
        <a:buFont typeface="Arial" panose="020B0604020202020204" pitchFamily="34" charset="0"/>
        <a:buBlip>
          <a:blip r:embed="rId4"/>
        </a:buBlip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2pPr>
      <a:lvl3pPr marL="1101725" indent="-187325" algn="l" rtl="0" eaLnBrk="0" fontAlgn="base" hangingPunct="0">
        <a:spcBef>
          <a:spcPct val="20000"/>
        </a:spcBef>
        <a:spcAft>
          <a:spcPct val="0"/>
        </a:spcAft>
        <a:buClr>
          <a:srgbClr val="CE0044"/>
        </a:buClr>
        <a:buSzPct val="120000"/>
        <a:buFont typeface="Arial" panose="020B0604020202020204" pitchFamily="34" charset="0"/>
        <a:defRPr sz="16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3pPr>
      <a:lvl4pPr marL="173831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marL="21463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26035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+mn-ea"/>
        </a:defRPr>
      </a:lvl6pPr>
      <a:lvl7pPr marL="30607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+mn-ea"/>
        </a:defRPr>
      </a:lvl7pPr>
      <a:lvl8pPr marL="35179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+mn-ea"/>
        </a:defRPr>
      </a:lvl8pPr>
      <a:lvl9pPr marL="39751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Afbeelding 6" descr="header_rood.png">
            <a:extLst>
              <a:ext uri="{FF2B5EF4-FFF2-40B4-BE49-F238E27FC236}">
                <a16:creationId xmlns:a16="http://schemas.microsoft.com/office/drawing/2014/main" id="{89AD49B2-39CF-46AB-91AB-FF0AB1FF2CD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ijdelijke aanduiding voor tekst 2">
            <a:extLst>
              <a:ext uri="{FF2B5EF4-FFF2-40B4-BE49-F238E27FC236}">
                <a16:creationId xmlns:a16="http://schemas.microsoft.com/office/drawing/2014/main" id="{F1EF3BBE-5C49-4EB8-A6F7-89437313E7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19113" y="1600200"/>
            <a:ext cx="8085137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6148" name="Tijdelijke aanduiding voor titel 1">
            <a:extLst>
              <a:ext uri="{FF2B5EF4-FFF2-40B4-BE49-F238E27FC236}">
                <a16:creationId xmlns:a16="http://schemas.microsoft.com/office/drawing/2014/main" id="{E13E4F9C-E31A-4306-813A-82C7AFE9DF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90550" y="0"/>
            <a:ext cx="82296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Titelstijl van model bewerken</a:t>
            </a:r>
          </a:p>
        </p:txBody>
      </p:sp>
      <p:pic>
        <p:nvPicPr>
          <p:cNvPr id="6149" name="Afbeelding 5" descr="HR_LOGO_rechtsonder_WEB_rood.png">
            <a:extLst>
              <a:ext uri="{FF2B5EF4-FFF2-40B4-BE49-F238E27FC236}">
                <a16:creationId xmlns:a16="http://schemas.microsoft.com/office/drawing/2014/main" id="{177AE76C-49DF-430A-86FD-7F6F98A06B2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49950"/>
            <a:ext cx="66992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719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rgbClr val="FFFFFF"/>
          </a:solidFill>
          <a:latin typeface="Verdana"/>
          <a:ea typeface="ヒラギノ角ゴ Pro W3" charset="0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7"/>
        </a:buBlip>
        <a:defRPr kern="1200">
          <a:solidFill>
            <a:schemeClr val="tx1"/>
          </a:solidFill>
          <a:latin typeface="Verdana"/>
          <a:ea typeface="ヒラギノ角ゴ Pro W3" charset="0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7"/>
        </a:buBlip>
        <a:defRPr sz="16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7"/>
        </a:buBlip>
        <a:defRPr sz="14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3pPr>
      <a:lvl4pPr marL="16573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7"/>
        </a:buBlip>
        <a:defRPr sz="14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4pPr>
      <a:lvl5pPr marL="21145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/>
        <a:buChar char="▸"/>
        <a:defRPr kern="1200">
          <a:solidFill>
            <a:schemeClr val="tx1"/>
          </a:solidFill>
          <a:latin typeface="Verdana"/>
          <a:ea typeface="ヒラギノ角ゴ Pro W3" charset="0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Afbeelding 6" descr="header_rood.png">
            <a:extLst>
              <a:ext uri="{FF2B5EF4-FFF2-40B4-BE49-F238E27FC236}">
                <a16:creationId xmlns:a16="http://schemas.microsoft.com/office/drawing/2014/main" id="{60F176B9-5A67-4F49-BA46-27A5DE32E69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ijdelijke aanduiding voor tekst 2">
            <a:extLst>
              <a:ext uri="{FF2B5EF4-FFF2-40B4-BE49-F238E27FC236}">
                <a16:creationId xmlns:a16="http://schemas.microsoft.com/office/drawing/2014/main" id="{5EE47502-D793-4B67-83D5-B073E7CA49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19113" y="1600200"/>
            <a:ext cx="8085137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6148" name="Tijdelijke aanduiding voor titel 1">
            <a:extLst>
              <a:ext uri="{FF2B5EF4-FFF2-40B4-BE49-F238E27FC236}">
                <a16:creationId xmlns:a16="http://schemas.microsoft.com/office/drawing/2014/main" id="{CE91C9CD-BD50-4509-B19C-659BB27F0C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90550" y="0"/>
            <a:ext cx="82296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Titelstijl van model bewerken</a:t>
            </a:r>
          </a:p>
        </p:txBody>
      </p:sp>
      <p:pic>
        <p:nvPicPr>
          <p:cNvPr id="6149" name="Afbeelding 5" descr="HR_LOGO_rechtsonder_WEB_rood.png">
            <a:extLst>
              <a:ext uri="{FF2B5EF4-FFF2-40B4-BE49-F238E27FC236}">
                <a16:creationId xmlns:a16="http://schemas.microsoft.com/office/drawing/2014/main" id="{DFF8DB44-CEB1-4978-AE2B-4C908581CD1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49950"/>
            <a:ext cx="66992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056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rgbClr val="FFFFFF"/>
          </a:solidFill>
          <a:latin typeface="Verdana"/>
          <a:ea typeface="ヒラギノ角ゴ Pro W3" charset="0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FFFF"/>
          </a:solidFill>
          <a:latin typeface="Verdana" charset="0"/>
          <a:ea typeface="ヒラギノ角ゴ Pro W3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kern="1200">
          <a:solidFill>
            <a:schemeClr val="tx1"/>
          </a:solidFill>
          <a:latin typeface="Verdana"/>
          <a:ea typeface="ヒラギノ角ゴ Pro W3" charset="0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16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14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3pPr>
      <a:lvl4pPr marL="1657350" indent="-285750" algn="l" defTabSz="457200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14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4pPr>
      <a:lvl5pPr marL="21145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/>
        <a:buChar char="▸"/>
        <a:defRPr kern="1200">
          <a:solidFill>
            <a:schemeClr val="tx1"/>
          </a:solidFill>
          <a:latin typeface="Verdana"/>
          <a:ea typeface="ヒラギノ角ゴ Pro W3" charset="0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alwinkel.nl/het-tekstschem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Titel 2">
            <a:extLst>
              <a:ext uri="{FF2B5EF4-FFF2-40B4-BE49-F238E27FC236}">
                <a16:creationId xmlns:a16="http://schemas.microsoft.com/office/drawing/2014/main" id="{5E3F471F-FC17-4807-B439-1F2AFBA5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29213"/>
            <a:ext cx="9144000" cy="1728787"/>
          </a:xfrm>
        </p:spPr>
        <p:txBody>
          <a:bodyPr/>
          <a:lstStyle/>
          <a:p>
            <a:r>
              <a:rPr lang="en-US" altLang="nl-NL" dirty="0" err="1"/>
              <a:t>Bijeenkomst</a:t>
            </a:r>
            <a:r>
              <a:rPr lang="en-US" altLang="nl-NL" dirty="0"/>
              <a:t> 2: </a:t>
            </a:r>
            <a:r>
              <a:rPr lang="en-US" altLang="nl-NL" dirty="0" err="1"/>
              <a:t>Probleemanalyse</a:t>
            </a:r>
            <a:endParaRPr lang="nl-NL" altLang="nl-NL" dirty="0"/>
          </a:p>
        </p:txBody>
      </p:sp>
      <p:pic>
        <p:nvPicPr>
          <p:cNvPr id="612355" name="Picture 2">
            <a:extLst>
              <a:ext uri="{FF2B5EF4-FFF2-40B4-BE49-F238E27FC236}">
                <a16:creationId xmlns:a16="http://schemas.microsoft.com/office/drawing/2014/main" id="{B33BC4E3-1AFD-469D-BB26-95B92D9DD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333375"/>
            <a:ext cx="3860800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C2B383AA-3C0F-44D9-BD6F-E526704CF7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5990" y="0"/>
            <a:ext cx="8111620" cy="1081087"/>
          </a:xfrm>
        </p:spPr>
        <p:txBody>
          <a:bodyPr/>
          <a:lstStyle/>
          <a:p>
            <a:pPr eaLnBrk="1" hangingPunct="1"/>
            <a:r>
              <a:rPr lang="nl-NL" altLang="nl-NL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Vewerkingsopdracht</a:t>
            </a:r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1 – Maak een bouwplan</a:t>
            </a: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A8D35031-340E-40AE-A45E-B1D17844E5F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16744" y="1695796"/>
            <a:ext cx="8239919" cy="4389120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… ofwel tekstschema.</a:t>
            </a: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Video en voorbeeld: </a:t>
            </a: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  <a:hlinkClick r:id="rId3"/>
              </a:rPr>
              <a:t>https://www.taalwinkel.nl/het-tekstschema/</a:t>
            </a: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Zie ook volgende dia voor voorbeeld.</a:t>
            </a:r>
          </a:p>
        </p:txBody>
      </p:sp>
    </p:spTree>
    <p:extLst>
      <p:ext uri="{BB962C8B-B14F-4D97-AF65-F5344CB8AC3E}">
        <p14:creationId xmlns:p14="http://schemas.microsoft.com/office/powerpoint/2010/main" val="3317656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el 1">
            <a:extLst>
              <a:ext uri="{FF2B5EF4-FFF2-40B4-BE49-F238E27FC236}">
                <a16:creationId xmlns:a16="http://schemas.microsoft.com/office/drawing/2014/main" id="{B83981A3-443E-4787-B07F-AE65F892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0"/>
            <a:ext cx="7993063" cy="1143000"/>
          </a:xfrm>
        </p:spPr>
        <p:txBody>
          <a:bodyPr/>
          <a:lstStyle/>
          <a:p>
            <a:r>
              <a:rPr lang="nl-NL" altLang="nl-NL" sz="3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Voorbeeld trechtervorm </a:t>
            </a:r>
            <a:r>
              <a:rPr lang="nl-NL" altLang="nl-NL" sz="3000" b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[uit HC week 1]</a:t>
            </a:r>
          </a:p>
        </p:txBody>
      </p:sp>
      <p:sp>
        <p:nvSpPr>
          <p:cNvPr id="87043" name="Tijdelijke aanduiding voor inhoud 2">
            <a:extLst>
              <a:ext uri="{FF2B5EF4-FFF2-40B4-BE49-F238E27FC236}">
                <a16:creationId xmlns:a16="http://schemas.microsoft.com/office/drawing/2014/main" id="{35B5E0CA-74F4-47FE-AC5C-D833220CB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1442244"/>
            <a:ext cx="8015287" cy="3973512"/>
          </a:xfrm>
        </p:spPr>
        <p:txBody>
          <a:bodyPr/>
          <a:lstStyle/>
          <a:p>
            <a:pPr marL="0" lvl="1" indent="0">
              <a:buNone/>
              <a:defRPr/>
            </a:pPr>
            <a:r>
              <a:rPr lang="en-US" altLang="nl-NL" sz="2400" b="1" dirty="0" err="1">
                <a:latin typeface="Open Sans" panose="020B0606030504020204" pitchFamily="34" charset="0"/>
                <a:sym typeface="Wingdings" panose="05000000000000000000" pitchFamily="2" charset="2"/>
              </a:rPr>
              <a:t>Trechtervorm</a:t>
            </a:r>
            <a:endParaRPr lang="en-US" altLang="nl-NL" sz="2400" dirty="0">
              <a:latin typeface="Open Sans" panose="020B0606030504020204" pitchFamily="34" charset="0"/>
              <a:sym typeface="Wingdings" panose="05000000000000000000" pitchFamily="2" charset="2"/>
            </a:endParaRPr>
          </a:p>
          <a:p>
            <a:pPr marL="457200" lvl="1" indent="-457200">
              <a:buFont typeface="Arial" panose="020B0604020202020204" pitchFamily="34" charset="0"/>
              <a:buChar char="•"/>
              <a:defRPr/>
            </a:pP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onderbeenamputaties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in Nederland</a:t>
            </a:r>
          </a:p>
          <a:p>
            <a:pPr marL="914400" lvl="2" indent="-457200">
              <a:buFont typeface="Arial" panose="020B0604020202020204" pitchFamily="34" charset="0"/>
              <a:buChar char="•"/>
              <a:defRPr/>
            </a:pP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voorkomen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/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oorzaken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/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gevolgen</a:t>
            </a:r>
            <a:endParaRPr lang="en-US" altLang="nl-NL" sz="2400" dirty="0">
              <a:latin typeface="Open Sans" panose="020B0606030504020204" pitchFamily="34" charset="0"/>
              <a:sym typeface="Wingdings" panose="05000000000000000000" pitchFamily="2" charset="2"/>
            </a:endParaRPr>
          </a:p>
          <a:p>
            <a:pPr marL="457200" lvl="1" indent="-457200">
              <a:buFont typeface="Arial" panose="020B0604020202020204" pitchFamily="34" charset="0"/>
              <a:buChar char="•"/>
              <a:defRPr/>
            </a:pP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fantoompijn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(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als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één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van de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gevolgen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)</a:t>
            </a:r>
          </a:p>
          <a:p>
            <a:pPr marL="914400" lvl="2" indent="-457200">
              <a:buFont typeface="Arial" panose="020B0604020202020204" pitchFamily="34" charset="0"/>
              <a:buChar char="•"/>
              <a:defRPr/>
            </a:pP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voorkomen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 /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risicofactoren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/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behandeling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(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richtlijn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)</a:t>
            </a:r>
          </a:p>
          <a:p>
            <a:pPr marL="0" lvl="1" indent="0">
              <a:buNone/>
              <a:defRPr/>
            </a:pP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(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bruggetje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naar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praktijk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)</a:t>
            </a:r>
          </a:p>
          <a:p>
            <a:pPr marL="446088" lvl="2" indent="-446088">
              <a:buFont typeface="Arial" panose="020B0604020202020204" pitchFamily="34" charset="0"/>
              <a:buChar char="•"/>
              <a:defRPr/>
            </a:pP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pijnpoli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,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ziekenhuis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X,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jaarlijks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x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patiënten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met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chronische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fantoompijn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,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introductie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nieuwe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behandeling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: </a:t>
            </a:r>
            <a:r>
              <a:rPr lang="en-US" altLang="nl-NL" sz="2400" i="1" dirty="0">
                <a:latin typeface="Open Sans" panose="020B0606030504020204" pitchFamily="34" charset="0"/>
                <a:sym typeface="Wingdings" panose="05000000000000000000" pitchFamily="2" charset="2"/>
              </a:rPr>
              <a:t>augmented reality (AR)</a:t>
            </a:r>
            <a:endParaRPr lang="en-US" altLang="nl-NL" sz="2400" dirty="0">
              <a:latin typeface="Open Sans" panose="020B0606030504020204" pitchFamily="34" charset="0"/>
              <a:sym typeface="Wingdings" panose="05000000000000000000" pitchFamily="2" charset="2"/>
            </a:endParaRPr>
          </a:p>
          <a:p>
            <a:pPr marL="446088" lvl="2" indent="-446088">
              <a:buFont typeface="Arial" panose="020B0604020202020204" pitchFamily="34" charset="0"/>
              <a:buChar char="•"/>
              <a:defRPr/>
            </a:pP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niet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bekend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hoe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patiënten</a:t>
            </a:r>
            <a:r>
              <a:rPr lang="en-US" altLang="nl-NL" sz="2400" dirty="0">
                <a:latin typeface="Open Sans" panose="020B0606030504020204" pitchFamily="34" charset="0"/>
                <a:sym typeface="Wingdings" panose="05000000000000000000" pitchFamily="2" charset="2"/>
              </a:rPr>
              <a:t> AR </a:t>
            </a:r>
            <a:r>
              <a:rPr lang="en-US" altLang="nl-NL" sz="2400" dirty="0" err="1">
                <a:latin typeface="Open Sans" panose="020B0606030504020204" pitchFamily="34" charset="0"/>
                <a:sym typeface="Wingdings" panose="05000000000000000000" pitchFamily="2" charset="2"/>
              </a:rPr>
              <a:t>ervaren</a:t>
            </a:r>
            <a:endParaRPr lang="en-US" altLang="nl-NL" sz="2400" dirty="0">
              <a:latin typeface="Open Sans" panose="020B0606030504020204" pitchFamily="34" charset="0"/>
              <a:sym typeface="Wingdings" panose="05000000000000000000" pitchFamily="2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endParaRPr lang="en-US" altLang="nl-NL" sz="2000" dirty="0">
              <a:latin typeface="Open Sans" panose="020B0606030504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32310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el 1">
            <a:extLst>
              <a:ext uri="{FF2B5EF4-FFF2-40B4-BE49-F238E27FC236}">
                <a16:creationId xmlns:a16="http://schemas.microsoft.com/office/drawing/2014/main" id="{955752CD-C505-4C53-B998-6BA5465D5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0"/>
            <a:ext cx="8321970" cy="1143000"/>
          </a:xfrm>
        </p:spPr>
        <p:txBody>
          <a:bodyPr/>
          <a:lstStyle/>
          <a:p>
            <a:r>
              <a:rPr lang="nl-NL" altLang="nl-NL" sz="2400" b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Onderliggende vragen trechter “Fantoompijn”</a:t>
            </a:r>
          </a:p>
        </p:txBody>
      </p:sp>
      <p:sp>
        <p:nvSpPr>
          <p:cNvPr id="93187" name="Tijdelijke aanduiding voor inhoud 2">
            <a:extLst>
              <a:ext uri="{FF2B5EF4-FFF2-40B4-BE49-F238E27FC236}">
                <a16:creationId xmlns:a16="http://schemas.microsoft.com/office/drawing/2014/main" id="{060487EF-C125-4040-9A1F-E2A5E1345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88" y="1700213"/>
            <a:ext cx="8015287" cy="397351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Vragen literatuurverkenning ten behoeve van probleemanalyse:</a:t>
            </a:r>
            <a:endParaRPr lang="nl-NL" altLang="nl-N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Wat is de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frequentie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van </a:t>
            </a:r>
            <a:r>
              <a:rPr lang="nl-NL" altLang="nl-NL" sz="2000" b="1" dirty="0" err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onderbeensamputaties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Nederland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zijn de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oorzaken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van </a:t>
            </a:r>
            <a:r>
              <a:rPr lang="nl-NL" altLang="nl-NL" sz="2000" b="1" dirty="0" err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onderbeensamputaties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zijn de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gevolgen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van </a:t>
            </a:r>
            <a:r>
              <a:rPr lang="nl-NL" altLang="nl-NL" sz="2000" b="1" dirty="0" err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onderbeensamputaties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Wat is de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frequentie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van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fantoompijn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 een </a:t>
            </a:r>
            <a:r>
              <a:rPr lang="nl-NL" altLang="nl-NL" sz="2000" b="1" dirty="0" err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onderbeensamputatie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Wat zijn de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risicofactoren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voor het optreden van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fantoompijn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 een </a:t>
            </a:r>
            <a:r>
              <a:rPr lang="nl-NL" altLang="nl-NL" sz="2000" b="1" dirty="0" err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onderbeensamputatie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Wat is de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behandeling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van </a:t>
            </a:r>
            <a:r>
              <a:rPr lang="nl-NL" altLang="nl-NL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fantoompijn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lang="nl-NL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 cetera</a:t>
            </a:r>
          </a:p>
          <a:p>
            <a:pPr>
              <a:buFontTx/>
              <a:buChar char="-"/>
            </a:pPr>
            <a:endParaRPr lang="nl-NL" altLang="nl-N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endParaRPr lang="nl-NL" altLang="nl-N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endParaRPr lang="nl-NL" altLang="nl-N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endParaRPr lang="nl-NL" altLang="nl-N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Tx/>
              <a:buNone/>
            </a:pP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Belangrijk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om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systematisch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zoeken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óók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als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je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niet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gekozen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hebt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voor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variant ‘</a:t>
            </a:r>
            <a:r>
              <a:rPr lang="en-US" altLang="nl-NL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Literatuurstudie</a:t>
            </a:r>
            <a:r>
              <a:rPr lang="en-US" alt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’.</a:t>
            </a:r>
          </a:p>
          <a:p>
            <a:pPr marL="0" indent="0">
              <a:buFontTx/>
              <a:buNone/>
            </a:pPr>
            <a:endParaRPr lang="en-US" altLang="nl-NL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Tx/>
              <a:buNone/>
            </a:pPr>
            <a:r>
              <a:rPr lang="en-US" altLang="nl-NL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nl-NL" altLang="nl-NL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.B. Aan iedere probleemanalyse ligt een verkenning van de literatuur ten grondslag, waarbij je –in de opeenvolgende alinea’s- antwoord geeft op verschillende vragen.</a:t>
            </a:r>
          </a:p>
          <a:p>
            <a:pPr marL="0" indent="0">
              <a:buFontTx/>
              <a:buNone/>
            </a:pPr>
            <a:r>
              <a:rPr lang="nl-NL" altLang="nl-NL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Iedere vraag heeft daarbij eigen tref- of sleutelwoorden, die je gebruikt als zoektermen. </a:t>
            </a:r>
            <a:endParaRPr lang="en-US" altLang="nl-NL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108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el 1">
            <a:extLst>
              <a:ext uri="{FF2B5EF4-FFF2-40B4-BE49-F238E27FC236}">
                <a16:creationId xmlns:a16="http://schemas.microsoft.com/office/drawing/2014/main" id="{B83981A3-443E-4787-B07F-AE65F892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0"/>
            <a:ext cx="7993063" cy="1143000"/>
          </a:xfrm>
        </p:spPr>
        <p:txBody>
          <a:bodyPr/>
          <a:lstStyle/>
          <a:p>
            <a:r>
              <a:rPr lang="nl-NL" altLang="nl-NL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Verwerkingsopdracht 1 – STAP 1</a:t>
            </a:r>
            <a:r>
              <a:rPr lang="nl-NL" altLang="nl-NL" sz="2800" b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(± 15 min.)</a:t>
            </a:r>
          </a:p>
        </p:txBody>
      </p:sp>
      <p:sp>
        <p:nvSpPr>
          <p:cNvPr id="87043" name="Tijdelijke aanduiding voor inhoud 2">
            <a:extLst>
              <a:ext uri="{FF2B5EF4-FFF2-40B4-BE49-F238E27FC236}">
                <a16:creationId xmlns:a16="http://schemas.microsoft.com/office/drawing/2014/main" id="{35B5E0CA-74F4-47FE-AC5C-D833220CB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1593888"/>
            <a:ext cx="8015287" cy="3973512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r>
              <a:rPr lang="nl-NL" altLang="nl-NL" sz="20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Bedenk welke onderwerpen je in de inleiding aan de orde wilt laten komen, en in welke volgorde. Maak vervolgens een bouwplan voor de inleiding van je eigen onderzoeksplan.</a:t>
            </a:r>
          </a:p>
          <a:p>
            <a:pPr marL="0" lvl="1" indent="0" eaLnBrk="1" hangingPunct="1">
              <a:buFontTx/>
              <a:buNone/>
            </a:pPr>
            <a:r>
              <a:rPr lang="nl-NL" altLang="nl-NL" sz="20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Maak gebruik van informatie die je tot je beschikking hebt (zoals Google, Google </a:t>
            </a:r>
            <a:r>
              <a:rPr lang="nl-NL" altLang="nl-NL" sz="2000" dirty="0" err="1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Scholar</a:t>
            </a:r>
            <a:r>
              <a:rPr lang="nl-NL" altLang="nl-NL" sz="20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 en relevante databanken). Gebruik evt. ook de </a:t>
            </a:r>
            <a:r>
              <a:rPr lang="nl-NL" altLang="nl-NL" sz="2000" dirty="0" err="1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mindmap</a:t>
            </a:r>
            <a:r>
              <a:rPr lang="nl-NL" altLang="nl-NL" sz="20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 van vorige week.</a:t>
            </a:r>
          </a:p>
          <a:p>
            <a:pPr marL="0" lvl="1" indent="0" eaLnBrk="1" hangingPunct="1">
              <a:buFontTx/>
              <a:buNone/>
            </a:pPr>
            <a:endParaRPr lang="nl-NL" altLang="nl-NL" sz="20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r>
              <a:rPr lang="nl-NL" altLang="nl-N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Inleidende alinea</a:t>
            </a:r>
            <a:r>
              <a:rPr lang="nl-NL" altLang="nl-N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- Introductie onderwerp   </a:t>
            </a:r>
          </a:p>
          <a:p>
            <a:r>
              <a:rPr lang="nl-NL" altLang="nl-N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Middenstuk -</a:t>
            </a:r>
            <a:r>
              <a:rPr lang="nl-NL" altLang="nl-N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Deelonderwerp 1 / Deelonderwerp 2 / Deelonderwerp 3 / Deelonderwerp …..   </a:t>
            </a:r>
          </a:p>
          <a:p>
            <a:r>
              <a:rPr lang="nl-NL" altLang="nl-N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Slot</a:t>
            </a:r>
            <a:r>
              <a:rPr lang="nl-NL" altLang="nl-N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- Probleemstelling</a:t>
            </a: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endParaRPr lang="en-US" altLang="nl-NL" sz="2000" dirty="0">
              <a:latin typeface="Open Sans" panose="020B0606030504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33232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el 1">
            <a:extLst>
              <a:ext uri="{FF2B5EF4-FFF2-40B4-BE49-F238E27FC236}">
                <a16:creationId xmlns:a16="http://schemas.microsoft.com/office/drawing/2014/main" id="{B83981A3-443E-4787-B07F-AE65F892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0"/>
            <a:ext cx="7993063" cy="1143000"/>
          </a:xfrm>
        </p:spPr>
        <p:txBody>
          <a:bodyPr/>
          <a:lstStyle/>
          <a:p>
            <a:r>
              <a:rPr lang="nl-NL" altLang="nl-NL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Verwerkingsopdracht 1 – STAP 2</a:t>
            </a:r>
            <a:r>
              <a:rPr lang="nl-NL" altLang="nl-NL" sz="2800" b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(± 15 min.)</a:t>
            </a:r>
          </a:p>
        </p:txBody>
      </p:sp>
      <p:sp>
        <p:nvSpPr>
          <p:cNvPr id="87043" name="Tijdelijke aanduiding voor inhoud 2">
            <a:extLst>
              <a:ext uri="{FF2B5EF4-FFF2-40B4-BE49-F238E27FC236}">
                <a16:creationId xmlns:a16="http://schemas.microsoft.com/office/drawing/2014/main" id="{35B5E0CA-74F4-47FE-AC5C-D833220CB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1593888"/>
            <a:ext cx="8015287" cy="3973512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(in tweetallen; zoek een </a:t>
            </a:r>
            <a:r>
              <a:rPr lang="nl-NL" altLang="nl-NL" sz="2400" i="1" dirty="0" err="1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critical</a:t>
            </a:r>
            <a:r>
              <a:rPr lang="nl-NL" altLang="nl-NL" sz="2400" i="1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 </a:t>
            </a:r>
            <a:r>
              <a:rPr lang="nl-NL" altLang="nl-NL" sz="2400" i="1" dirty="0" err="1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friend</a:t>
            </a: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):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Bekijk elkaars bouwplan.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Geef feedback op elkaars bouwplan:</a:t>
            </a:r>
          </a:p>
          <a:p>
            <a:pPr marL="800100" lvl="2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2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Is er sprake van een trechtervorm (van breed naar smal)?</a:t>
            </a:r>
          </a:p>
          <a:p>
            <a:pPr marL="800100" lvl="2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2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Is de volgorde logisch?</a:t>
            </a:r>
          </a:p>
          <a:p>
            <a:pPr marL="800100" lvl="2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2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Zijn alle onderwerpen relevant?</a:t>
            </a:r>
          </a:p>
          <a:p>
            <a:pPr marL="800100" lvl="2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2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Ontbreken er nog onderwerpen? </a:t>
            </a:r>
            <a:endParaRPr lang="nl-NL" altLang="nl-NL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endParaRPr lang="en-US" altLang="nl-NL" sz="2000" dirty="0">
              <a:latin typeface="Open Sans" panose="020B0606030504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32007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el 1">
            <a:extLst>
              <a:ext uri="{FF2B5EF4-FFF2-40B4-BE49-F238E27FC236}">
                <a16:creationId xmlns:a16="http://schemas.microsoft.com/office/drawing/2014/main" id="{B83981A3-443E-4787-B07F-AE65F892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0"/>
            <a:ext cx="7993063" cy="1143000"/>
          </a:xfrm>
        </p:spPr>
        <p:txBody>
          <a:bodyPr/>
          <a:lstStyle/>
          <a:p>
            <a:r>
              <a:rPr lang="nl-NL" altLang="nl-NL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Plenaire terugkoppeling</a:t>
            </a:r>
            <a:endParaRPr lang="nl-NL" altLang="nl-NL" sz="2800" b="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7043" name="Tijdelijke aanduiding voor inhoud 2">
            <a:extLst>
              <a:ext uri="{FF2B5EF4-FFF2-40B4-BE49-F238E27FC236}">
                <a16:creationId xmlns:a16="http://schemas.microsoft.com/office/drawing/2014/main" id="{35B5E0CA-74F4-47FE-AC5C-D833220CB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1593888"/>
            <a:ext cx="8015287" cy="397351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nl-N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Mooie voorbeelden?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nl-N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Verbeterpunten?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nl-N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Ideeën of inspiratie voor je eigen probleemanalyse?</a:t>
            </a: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Denk na:</a:t>
            </a:r>
          </a:p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welke informatie hebben jullie nog nodig om de probleemanalyse te verbeteren? Hoe pakken jullie dat aan?</a:t>
            </a: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 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endParaRPr lang="en-US" altLang="nl-NL" sz="2000" dirty="0">
              <a:latin typeface="Open Sans" panose="020B0606030504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61097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C2B383AA-3C0F-44D9-BD6F-E526704CF7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5990" y="0"/>
            <a:ext cx="8111620" cy="1081087"/>
          </a:xfrm>
        </p:spPr>
        <p:txBody>
          <a:bodyPr/>
          <a:lstStyle/>
          <a:p>
            <a:pPr eaLnBrk="1" hangingPunct="1"/>
            <a:r>
              <a:rPr lang="nl-NL" altLang="nl-NL" dirty="0" err="1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Vewerkingsopdracht</a:t>
            </a:r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 2 – Setting</a:t>
            </a: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A8D35031-340E-40AE-A45E-B1D17844E5F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16744" y="1695796"/>
            <a:ext cx="8239919" cy="4389120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Beschrijf kort de (praktijk-)setting.</a:t>
            </a: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Zie hiervoor ook het hoorcollege van week 1.</a:t>
            </a:r>
          </a:p>
        </p:txBody>
      </p:sp>
    </p:spTree>
    <p:extLst>
      <p:ext uri="{BB962C8B-B14F-4D97-AF65-F5344CB8AC3E}">
        <p14:creationId xmlns:p14="http://schemas.microsoft.com/office/powerpoint/2010/main" val="3723895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>
            <a:extLst>
              <a:ext uri="{FF2B5EF4-FFF2-40B4-BE49-F238E27FC236}">
                <a16:creationId xmlns:a16="http://schemas.microsoft.com/office/drawing/2014/main" id="{57D65D0B-1E67-4E85-A953-2A20F6075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0"/>
            <a:ext cx="7993062" cy="1143000"/>
          </a:xfrm>
        </p:spPr>
        <p:txBody>
          <a:bodyPr/>
          <a:lstStyle/>
          <a:p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Voorbeeld beschrijving setting </a:t>
            </a:r>
            <a:r>
              <a:rPr lang="nl-NL" altLang="nl-NL" b="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[uit HC week 1]</a:t>
            </a:r>
            <a:endParaRPr lang="nl-NL" altLang="nl-NL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13550D4A-F85C-4EF7-864A-D5C4567E3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628775"/>
            <a:ext cx="6561137" cy="45497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Clarijn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is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middelgroot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ziekenhuis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 de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provincie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Gelderland. Het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ziekenhuis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is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gebouwd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 1986. Op de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afdeling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Neurologie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worden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jaarlijks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400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patiënten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opgenomen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met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uiteenlopende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ziektebeelden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waaronder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licht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hoofd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hersenletsel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Bij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behandeling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van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patiënten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met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licht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hoofd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hersenletsel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zijn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behalve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neuroloog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revalidatiearts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vaak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ook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fysiotherapeut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ergotherapeut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logopedist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diëtist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betrokken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De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gemiddelde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opnameduur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is 3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dagen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maar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deze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uiteenlopen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van 1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dag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tot 3 </a:t>
            </a:r>
            <a:r>
              <a:rPr lang="en-US" altLang="nl-NL" sz="2400" dirty="0" err="1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weken</a:t>
            </a:r>
            <a:r>
              <a:rPr lang="en-US" altLang="nl-NL" sz="2400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nl-NL" altLang="nl-NL" sz="2400" dirty="0">
              <a:solidFill>
                <a:schemeClr val="accent1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F892CB7A-CE1E-4C4D-A067-479093C74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288" y="1808163"/>
            <a:ext cx="1611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organisatie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38962FAE-6A6B-4DB9-A183-7B123316D4F8}"/>
              </a:ext>
            </a:extLst>
          </p:cNvPr>
          <p:cNvSpPr/>
          <p:nvPr/>
        </p:nvSpPr>
        <p:spPr>
          <a:xfrm>
            <a:off x="7029450" y="1773238"/>
            <a:ext cx="220663" cy="519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259C6254-ADD5-4F6E-8A39-1E9D9002245C}"/>
              </a:ext>
            </a:extLst>
          </p:cNvPr>
          <p:cNvSpPr/>
          <p:nvPr/>
        </p:nvSpPr>
        <p:spPr>
          <a:xfrm>
            <a:off x="7029450" y="2517775"/>
            <a:ext cx="220663" cy="51911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1201E318-A520-4AD1-B8F6-676ACF677833}"/>
              </a:ext>
            </a:extLst>
          </p:cNvPr>
          <p:cNvSpPr/>
          <p:nvPr/>
        </p:nvSpPr>
        <p:spPr>
          <a:xfrm>
            <a:off x="7029450" y="3343275"/>
            <a:ext cx="220663" cy="51911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5CB29FB3-5941-4E02-A390-BB17D8868FC0}"/>
              </a:ext>
            </a:extLst>
          </p:cNvPr>
          <p:cNvSpPr/>
          <p:nvPr/>
        </p:nvSpPr>
        <p:spPr>
          <a:xfrm>
            <a:off x="7029450" y="4073525"/>
            <a:ext cx="220663" cy="241141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833" name="Rectangle 9">
            <a:extLst>
              <a:ext uri="{FF2B5EF4-FFF2-40B4-BE49-F238E27FC236}">
                <a16:creationId xmlns:a16="http://schemas.microsoft.com/office/drawing/2014/main" id="{873E1F70-09EB-4601-A87F-77D7DC18E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2584450"/>
            <a:ext cx="161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afdeling</a:t>
            </a:r>
          </a:p>
        </p:txBody>
      </p:sp>
      <p:sp>
        <p:nvSpPr>
          <p:cNvPr id="77834" name="Rectangle 10">
            <a:extLst>
              <a:ext uri="{FF2B5EF4-FFF2-40B4-BE49-F238E27FC236}">
                <a16:creationId xmlns:a16="http://schemas.microsoft.com/office/drawing/2014/main" id="{804E0CC2-9111-4E17-866B-312E27E1B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3775" y="3360738"/>
            <a:ext cx="1611313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zorgvragers</a:t>
            </a:r>
          </a:p>
        </p:txBody>
      </p:sp>
      <p:sp>
        <p:nvSpPr>
          <p:cNvPr id="77835" name="Rectangle 11">
            <a:extLst>
              <a:ext uri="{FF2B5EF4-FFF2-40B4-BE49-F238E27FC236}">
                <a16:creationId xmlns:a16="http://schemas.microsoft.com/office/drawing/2014/main" id="{0355A103-2CD5-4A9B-B5ED-36C957E15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3775" y="5080000"/>
            <a:ext cx="161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zorg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Titel 1">
            <a:extLst>
              <a:ext uri="{FF2B5EF4-FFF2-40B4-BE49-F238E27FC236}">
                <a16:creationId xmlns:a16="http://schemas.microsoft.com/office/drawing/2014/main" id="{159EB989-0E0E-411C-9D67-402CCE8E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0"/>
            <a:ext cx="7993062" cy="1143000"/>
          </a:xfrm>
        </p:spPr>
        <p:txBody>
          <a:bodyPr/>
          <a:lstStyle/>
          <a:p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Voor komende week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F089EB-D03E-4DCF-AB0C-C5402BA48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471613"/>
            <a:ext cx="8015288" cy="4694237"/>
          </a:xfrm>
        </p:spPr>
        <p:txBody>
          <a:bodyPr/>
          <a:lstStyle/>
          <a:p>
            <a:pPr marL="265113" indent="-265113"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Ga verder met je probleemanalyse</a:t>
            </a:r>
          </a:p>
          <a:p>
            <a:pPr marL="265113" indent="-265113"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Verbeter de doel- en vraagstelling</a:t>
            </a:r>
          </a:p>
          <a:p>
            <a:pPr marL="265113" indent="-265113">
              <a:buFontTx/>
              <a:buNone/>
              <a:defRPr/>
            </a:pPr>
            <a:endParaRPr lang="nl-NL" altLang="nl-NL" sz="20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65113" indent="-265113">
              <a:buFontTx/>
              <a:buNone/>
              <a:defRPr/>
            </a:pPr>
            <a:r>
              <a:rPr lang="nl-NL" altLang="nl-NL" sz="2000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Inleveren voor de volgende keer (via mail of OneDrive):</a:t>
            </a:r>
          </a:p>
          <a:p>
            <a:pPr marL="265113" indent="-265113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 inleiding ‘tot zover’</a:t>
            </a:r>
          </a:p>
          <a:p>
            <a:pPr marL="265113" indent="-265113">
              <a:buFont typeface="Arial" panose="020B0604020202020204" pitchFamily="34" charset="0"/>
              <a:buChar char="•"/>
              <a:defRPr/>
            </a:pPr>
            <a:endParaRPr lang="nl-NL" altLang="nl-NL" sz="2000" b="1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65113" indent="-265113">
              <a:buNone/>
              <a:defRPr/>
            </a:pPr>
            <a:r>
              <a:rPr lang="nl-NL" altLang="nl-NL" sz="2000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Meenemen naar de bijeenkomst in week 3:</a:t>
            </a:r>
          </a:p>
          <a:p>
            <a:pPr marL="265113" indent="-265113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twee relevante wetenschappelijke artikelen (over je onderwerp) uit een peer-</a:t>
            </a:r>
            <a:r>
              <a:rPr lang="nl-NL" altLang="nl-NL" sz="20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reviewed</a:t>
            </a:r>
            <a:r>
              <a:rPr lang="nl-NL" altLang="nl-NL" sz="20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tijdschrift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Titel 1">
            <a:extLst>
              <a:ext uri="{FF2B5EF4-FFF2-40B4-BE49-F238E27FC236}">
                <a16:creationId xmlns:a16="http://schemas.microsoft.com/office/drawing/2014/main" id="{4A7A965A-83F2-49FB-B6EE-6FE341707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0"/>
            <a:ext cx="7993063" cy="1143000"/>
          </a:xfrm>
        </p:spPr>
        <p:txBody>
          <a:bodyPr/>
          <a:lstStyle/>
          <a:p>
            <a:r>
              <a:rPr lang="nl-NL" altLang="nl-NL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FOCUS</a:t>
            </a:r>
          </a:p>
        </p:txBody>
      </p:sp>
      <p:sp>
        <p:nvSpPr>
          <p:cNvPr id="589827" name="Tijdelijke aanduiding voor inhoud 2">
            <a:extLst>
              <a:ext uri="{FF2B5EF4-FFF2-40B4-BE49-F238E27FC236}">
                <a16:creationId xmlns:a16="http://schemas.microsoft.com/office/drawing/2014/main" id="{A1D3FE5D-50E1-48FA-947B-9B9D4C66F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356" y="1673632"/>
            <a:ext cx="8015288" cy="39735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nl-NL" altLang="nl-NL" sz="2800" b="1" dirty="0">
                <a:solidFill>
                  <a:srgbClr val="CC0033"/>
                </a:solidFill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Verder met de inleiding</a:t>
            </a:r>
            <a:endParaRPr lang="nl-NL" altLang="nl-NL" sz="2800" dirty="0">
              <a:solidFill>
                <a:srgbClr val="CC0033"/>
              </a:solidFill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  <a:p>
            <a:pPr marL="0" indent="0">
              <a:buFontTx/>
              <a:buNone/>
              <a:defRPr/>
            </a:pPr>
            <a:endParaRPr lang="nl-NL" altLang="nl-NL" sz="2800" b="1" dirty="0">
              <a:solidFill>
                <a:srgbClr val="CC0033"/>
              </a:solidFill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  <a:p>
            <a:pPr>
              <a:buFontTx/>
              <a:buChar char="-"/>
              <a:defRPr/>
            </a:pPr>
            <a:r>
              <a:rPr lang="nl-NL" altLang="nl-NL" sz="2800" dirty="0">
                <a:solidFill>
                  <a:srgbClr val="CC0033"/>
                </a:solidFill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doel- en vraagstelling</a:t>
            </a:r>
          </a:p>
          <a:p>
            <a:pPr>
              <a:buFontTx/>
              <a:buChar char="-"/>
              <a:defRPr/>
            </a:pPr>
            <a:r>
              <a:rPr lang="nl-NL" altLang="nl-NL" sz="2800" dirty="0">
                <a:solidFill>
                  <a:srgbClr val="CC0033"/>
                </a:solidFill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probleemanalyse</a:t>
            </a:r>
          </a:p>
          <a:p>
            <a:pPr lvl="1">
              <a:buFontTx/>
              <a:buChar char="-"/>
              <a:defRPr/>
            </a:pPr>
            <a:r>
              <a:rPr lang="nl-NL" altLang="nl-NL" sz="2600" dirty="0">
                <a:solidFill>
                  <a:srgbClr val="CC0033"/>
                </a:solidFill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probleem in de praktijk of casus, en setting</a:t>
            </a:r>
          </a:p>
          <a:p>
            <a:pPr lvl="1">
              <a:buFontTx/>
              <a:buChar char="-"/>
              <a:defRPr/>
            </a:pPr>
            <a:r>
              <a:rPr lang="nl-NL" altLang="nl-NL" sz="2600" dirty="0">
                <a:solidFill>
                  <a:srgbClr val="CC0033"/>
                </a:solidFill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bredere context: theoretisch kader/ relevante achtergrondinformatie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Titel 1">
            <a:extLst>
              <a:ext uri="{FF2B5EF4-FFF2-40B4-BE49-F238E27FC236}">
                <a16:creationId xmlns:a16="http://schemas.microsoft.com/office/drawing/2014/main" id="{CC1E32D3-464D-4437-A7DB-C901B1E9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0"/>
            <a:ext cx="7993063" cy="1143000"/>
          </a:xfrm>
        </p:spPr>
        <p:txBody>
          <a:bodyPr/>
          <a:lstStyle/>
          <a:p>
            <a:r>
              <a:rPr lang="nl-NL" altLang="nl-NL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Deze week</a:t>
            </a:r>
          </a:p>
        </p:txBody>
      </p:sp>
      <p:sp>
        <p:nvSpPr>
          <p:cNvPr id="685059" name="Tijdelijke aanduiding voor inhoud 2">
            <a:extLst>
              <a:ext uri="{FF2B5EF4-FFF2-40B4-BE49-F238E27FC236}">
                <a16:creationId xmlns:a16="http://schemas.microsoft.com/office/drawing/2014/main" id="{F98582AD-62F5-4F57-A1C4-572A7A273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773238"/>
            <a:ext cx="8015288" cy="3973512"/>
          </a:xfrm>
        </p:spPr>
        <p:txBody>
          <a:bodyPr/>
          <a:lstStyle/>
          <a:p>
            <a:pPr marL="361950" indent="-361950">
              <a:defRPr/>
            </a:pPr>
            <a:r>
              <a:rPr lang="nl-NL" altLang="nl-NL" sz="28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bespreking voorbereidingsopdracht 1</a:t>
            </a:r>
          </a:p>
          <a:p>
            <a:pPr marL="361950" indent="-361950">
              <a:defRPr/>
            </a:pPr>
            <a:r>
              <a:rPr lang="nl-NL" altLang="nl-NL" sz="28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bespreking voorbereidingsopdracht 2</a:t>
            </a:r>
          </a:p>
          <a:p>
            <a:pPr marL="361950" indent="-361950">
              <a:defRPr/>
            </a:pPr>
            <a:r>
              <a:rPr lang="nl-NL" altLang="nl-NL" sz="28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opdracht 1: bouwplan</a:t>
            </a:r>
          </a:p>
          <a:p>
            <a:pPr marL="361950" indent="-361950">
              <a:defRPr/>
            </a:pPr>
            <a:r>
              <a:rPr lang="nl-NL" altLang="nl-NL" sz="28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opdracht 2: setting</a:t>
            </a:r>
          </a:p>
          <a:p>
            <a:pPr marL="361950" indent="-361950">
              <a:defRPr/>
            </a:pPr>
            <a:r>
              <a:rPr lang="nl-NL" altLang="nl-NL" sz="28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afsluiting:</a:t>
            </a:r>
          </a:p>
          <a:p>
            <a:pPr marL="819150" lvl="2" indent="-361950">
              <a:buFont typeface="Arial" panose="020B0604020202020204" pitchFamily="34" charset="0"/>
              <a:buChar char="•"/>
              <a:defRPr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voorbereidingsopdracht volgende week</a:t>
            </a:r>
            <a:endParaRPr lang="nl-NL" altLang="nl-NL" sz="2800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  <a:p>
            <a:pPr>
              <a:defRPr/>
            </a:pPr>
            <a:endParaRPr lang="nl-NL" altLang="nl-NL" sz="2800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C2B383AA-3C0F-44D9-BD6F-E526704CF7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6743" y="0"/>
            <a:ext cx="8239919" cy="1081087"/>
          </a:xfrm>
        </p:spPr>
        <p:txBody>
          <a:bodyPr/>
          <a:lstStyle/>
          <a:p>
            <a:pPr eaLnBrk="1" hangingPunct="1"/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Probleemanalyse 5 W’s </a:t>
            </a:r>
            <a:r>
              <a:rPr lang="nl-NL" altLang="nl-NL" b="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(voorbereidingsopdracht 1)</a:t>
            </a:r>
            <a:endParaRPr lang="nl-NL" altLang="nl-NL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A8D35031-340E-40AE-A45E-B1D17844E5F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45043" y="2276474"/>
            <a:ext cx="8111620" cy="3808441"/>
          </a:xfrm>
        </p:spPr>
        <p:txBody>
          <a:bodyPr/>
          <a:lstStyle/>
          <a:p>
            <a:pPr marL="0" indent="-57150" eaLnBrk="1" hangingPunct="1">
              <a:buNone/>
            </a:pPr>
            <a:endParaRPr lang="nl-NL" altLang="nl-NL" sz="26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r>
              <a:rPr lang="nl-NL" altLang="nl-NL" sz="2400" cap="small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+ zie ook ‘Beoordelingscriteria’ voor peer feedback (hand-out per variant)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C2B383AA-3C0F-44D9-BD6F-E526704CF7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6744" y="0"/>
            <a:ext cx="8111620" cy="1081087"/>
          </a:xfrm>
        </p:spPr>
        <p:txBody>
          <a:bodyPr/>
          <a:lstStyle/>
          <a:p>
            <a:pPr eaLnBrk="1" hangingPunct="1"/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Probleemanalyse </a:t>
            </a:r>
            <a:r>
              <a:rPr lang="nl-NL" altLang="nl-NL" b="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(peer feedback)</a:t>
            </a:r>
            <a:endParaRPr lang="nl-NL" altLang="nl-NL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A8D35031-340E-40AE-A45E-B1D17844E5F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16744" y="1695796"/>
            <a:ext cx="8239919" cy="4389120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Aandachtspunten casus: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uitwerking volgens verpleegkundige methodiek, visie of model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het is grotendeels duidelijk wat het probleem is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geeft inzicht in de 5 W’s (</a:t>
            </a:r>
            <a:r>
              <a:rPr lang="nl-NL" altLang="nl-NL" sz="2400" b="1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wie? wat? waar? waarom? wanneer?</a:t>
            </a: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)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is verhalend geschreven</a:t>
            </a:r>
          </a:p>
        </p:txBody>
      </p:sp>
      <p:sp>
        <p:nvSpPr>
          <p:cNvPr id="4" name="Rounded Rectangle 6">
            <a:extLst>
              <a:ext uri="{FF2B5EF4-FFF2-40B4-BE49-F238E27FC236}">
                <a16:creationId xmlns:a16="http://schemas.microsoft.com/office/drawing/2014/main" id="{9109B545-3B13-44D1-8494-17BF0D6DC97E}"/>
              </a:ext>
            </a:extLst>
          </p:cNvPr>
          <p:cNvSpPr/>
          <p:nvPr/>
        </p:nvSpPr>
        <p:spPr>
          <a:xfrm>
            <a:off x="7302500" y="157163"/>
            <a:ext cx="1301750" cy="8286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Analyse Complexe Zorgsituatie</a:t>
            </a:r>
          </a:p>
        </p:txBody>
      </p:sp>
    </p:spTree>
    <p:extLst>
      <p:ext uri="{BB962C8B-B14F-4D97-AF65-F5344CB8AC3E}">
        <p14:creationId xmlns:p14="http://schemas.microsoft.com/office/powerpoint/2010/main" val="1892094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C2B383AA-3C0F-44D9-BD6F-E526704CF7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6190" y="0"/>
            <a:ext cx="8111620" cy="1081087"/>
          </a:xfrm>
        </p:spPr>
        <p:txBody>
          <a:bodyPr/>
          <a:lstStyle/>
          <a:p>
            <a:pPr eaLnBrk="1" hangingPunct="1"/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Probleemanalyse </a:t>
            </a:r>
            <a:r>
              <a:rPr lang="nl-NL" altLang="nl-NL" b="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(peer feedback)</a:t>
            </a:r>
            <a:endParaRPr lang="nl-NL" altLang="nl-NL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A8D35031-340E-40AE-A45E-B1D17844E5F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16744" y="1695796"/>
            <a:ext cx="8239919" cy="4389120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Aandachtspunten oriëntatie op probleem in de praktijk: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het is grotendeels duidelijk wat het probleem is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geeft inzicht in de 5 W’s (</a:t>
            </a:r>
            <a:r>
              <a:rPr lang="nl-NL" altLang="nl-NL" sz="2400" b="1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wie? wat? waar? waarom? wanneer?</a:t>
            </a: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)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is verhalend geschreven</a:t>
            </a:r>
          </a:p>
        </p:txBody>
      </p:sp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E207B84D-5FF8-4318-9A3E-3F2870727A37}"/>
              </a:ext>
            </a:extLst>
          </p:cNvPr>
          <p:cNvSpPr/>
          <p:nvPr/>
        </p:nvSpPr>
        <p:spPr>
          <a:xfrm>
            <a:off x="6128748" y="178855"/>
            <a:ext cx="1300162" cy="8318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Praktijk-onderzoek</a:t>
            </a:r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25473833-C321-4EE2-B00E-DA2246DC91A2}"/>
              </a:ext>
            </a:extLst>
          </p:cNvPr>
          <p:cNvSpPr/>
          <p:nvPr/>
        </p:nvSpPr>
        <p:spPr>
          <a:xfrm>
            <a:off x="7556501" y="178854"/>
            <a:ext cx="1300162" cy="8318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Literatuur-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studie</a:t>
            </a:r>
          </a:p>
        </p:txBody>
      </p:sp>
    </p:spTree>
    <p:extLst>
      <p:ext uri="{BB962C8B-B14F-4D97-AF65-F5344CB8AC3E}">
        <p14:creationId xmlns:p14="http://schemas.microsoft.com/office/powerpoint/2010/main" val="164445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C2B383AA-3C0F-44D9-BD6F-E526704CF7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6744" y="0"/>
            <a:ext cx="8111620" cy="1081087"/>
          </a:xfrm>
        </p:spPr>
        <p:txBody>
          <a:bodyPr/>
          <a:lstStyle/>
          <a:p>
            <a:pPr eaLnBrk="1" hangingPunct="1"/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Doel- en vraagstelling </a:t>
            </a:r>
            <a:r>
              <a:rPr lang="nl-NL" altLang="nl-NL" b="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(voorbereidingsopdracht 2)</a:t>
            </a:r>
            <a:endParaRPr lang="nl-NL" altLang="nl-NL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A8D35031-340E-40AE-A45E-B1D17844E5F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45043" y="2276474"/>
            <a:ext cx="8111620" cy="3808441"/>
          </a:xfrm>
        </p:spPr>
        <p:txBody>
          <a:bodyPr/>
          <a:lstStyle/>
          <a:p>
            <a:pPr marL="40005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endParaRPr lang="nl-NL" altLang="nl-NL" sz="2400" cap="small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FontTx/>
              <a:buNone/>
            </a:pPr>
            <a:r>
              <a:rPr lang="nl-NL" altLang="nl-NL" sz="2400" cap="small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+ zie ook ‘Beoordelingscriteria’ voor peer feedback (hand-out)</a:t>
            </a:r>
          </a:p>
        </p:txBody>
      </p:sp>
    </p:spTree>
    <p:extLst>
      <p:ext uri="{BB962C8B-B14F-4D97-AF65-F5344CB8AC3E}">
        <p14:creationId xmlns:p14="http://schemas.microsoft.com/office/powerpoint/2010/main" val="946256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C2B383AA-3C0F-44D9-BD6F-E526704CF7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6744" y="0"/>
            <a:ext cx="8111620" cy="1081087"/>
          </a:xfrm>
        </p:spPr>
        <p:txBody>
          <a:bodyPr/>
          <a:lstStyle/>
          <a:p>
            <a:pPr eaLnBrk="1" hangingPunct="1"/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Doel- en vraagstelling </a:t>
            </a:r>
            <a:r>
              <a:rPr lang="nl-NL" altLang="nl-NL" b="0" dirty="0">
                <a:latin typeface="Open Sans" panose="020B0606030504020204" pitchFamily="34" charset="0"/>
                <a:ea typeface="ヒラギノ角ゴ Pro W3" charset="-128"/>
                <a:cs typeface="Verdana" panose="020B0604030504040204" pitchFamily="34" charset="0"/>
              </a:rPr>
              <a:t>(peer feedback)</a:t>
            </a:r>
            <a:endParaRPr lang="nl-NL" altLang="nl-NL" dirty="0">
              <a:latin typeface="Open Sans" panose="020B0606030504020204" pitchFamily="34" charset="0"/>
              <a:ea typeface="ヒラギノ角ゴ Pro W3" charset="-128"/>
              <a:cs typeface="Verdana" panose="020B0604030504040204" pitchFamily="34" charset="0"/>
            </a:endParaRP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A8D35031-340E-40AE-A45E-B1D17844E5F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16744" y="1695796"/>
            <a:ext cx="8239919" cy="4389120"/>
          </a:xfrm>
        </p:spPr>
        <p:txBody>
          <a:bodyPr/>
          <a:lstStyle/>
          <a:p>
            <a:pPr marL="0" lvl="1" indent="0" eaLnBrk="1" hangingPunct="1">
              <a:buFontTx/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Aandachtspunten doelstelling: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geeft aan wat het onderzoek moet opleveren (1</a:t>
            </a:r>
            <a:r>
              <a:rPr lang="nl-NL" altLang="nl-NL" sz="2400" baseline="300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e</a:t>
            </a: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 deel);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geeft aan wat vervolgens met de resultaten van het onderzoek wordt gedaan om de zorg te verbeteren (2e deel).</a:t>
            </a:r>
          </a:p>
          <a:p>
            <a:pPr marL="0" lvl="1" indent="0" eaLnBrk="1" hangingPunct="1">
              <a:buNone/>
            </a:pPr>
            <a:endParaRPr lang="nl-NL" altLang="nl-NL" sz="2400" dirty="0">
              <a:latin typeface="Open Sans" panose="020B0606030504020204" pitchFamily="34" charset="0"/>
              <a:ea typeface="ヒラギノ角ゴ Pro W3" charset="-128"/>
              <a:cs typeface="Open Sans" panose="020B0606030504020204" pitchFamily="34" charset="0"/>
              <a:sym typeface="Wingdings" panose="05000000000000000000" pitchFamily="2" charset="2"/>
            </a:endParaRPr>
          </a:p>
          <a:p>
            <a:pPr marL="0" lvl="1" indent="0" eaLnBrk="1" hangingPunct="1">
              <a:buNone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Aandachtspunten vraagstelling: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richt zich op één probleem en is afgebakend;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  <a:sym typeface="Wingdings" panose="05000000000000000000" pitchFamily="2" charset="2"/>
              </a:rPr>
              <a:t>sluit aan op de doelstelling.</a:t>
            </a:r>
          </a:p>
        </p:txBody>
      </p:sp>
    </p:spTree>
    <p:extLst>
      <p:ext uri="{BB962C8B-B14F-4D97-AF65-F5344CB8AC3E}">
        <p14:creationId xmlns:p14="http://schemas.microsoft.com/office/powerpoint/2010/main" val="1012985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2">
            <a:extLst>
              <a:ext uri="{FF2B5EF4-FFF2-40B4-BE49-F238E27FC236}">
                <a16:creationId xmlns:a16="http://schemas.microsoft.com/office/drawing/2014/main" id="{17560032-1488-4215-AAB3-E6283F358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6294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fld id="{57F982D9-943C-4AC4-AB81-AF23FABA3FCF}" type="slidenum">
              <a:rPr lang="en-US" altLang="nl-NL" sz="1400" b="0" smtClean="0"/>
              <a:pPr algn="r"/>
              <a:t>9</a:t>
            </a:fld>
            <a:endParaRPr lang="en-US" altLang="nl-NL" sz="1400" b="0"/>
          </a:p>
        </p:txBody>
      </p:sp>
      <p:pic>
        <p:nvPicPr>
          <p:cNvPr id="79875" name="Picture 3">
            <a:extLst>
              <a:ext uri="{FF2B5EF4-FFF2-40B4-BE49-F238E27FC236}">
                <a16:creationId xmlns:a16="http://schemas.microsoft.com/office/drawing/2014/main" id="{713A0361-9E71-4DD9-863C-C7DB6AEFE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1550988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6" name="Picture 4">
            <a:extLst>
              <a:ext uri="{FF2B5EF4-FFF2-40B4-BE49-F238E27FC236}">
                <a16:creationId xmlns:a16="http://schemas.microsoft.com/office/drawing/2014/main" id="{05173538-10E8-4205-9907-8FAA795C4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32766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7" name="Picture 5">
            <a:extLst>
              <a:ext uri="{FF2B5EF4-FFF2-40B4-BE49-F238E27FC236}">
                <a16:creationId xmlns:a16="http://schemas.microsoft.com/office/drawing/2014/main" id="{2168D5AD-79C4-4D95-9041-35AC96FCF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133600"/>
            <a:ext cx="22288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8" name="Picture 6">
            <a:extLst>
              <a:ext uri="{FF2B5EF4-FFF2-40B4-BE49-F238E27FC236}">
                <a16:creationId xmlns:a16="http://schemas.microsoft.com/office/drawing/2014/main" id="{DD87E362-2661-43A9-A005-090C02AEB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362200"/>
            <a:ext cx="210343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9" name="Titel 1">
            <a:extLst>
              <a:ext uri="{FF2B5EF4-FFF2-40B4-BE49-F238E27FC236}">
                <a16:creationId xmlns:a16="http://schemas.microsoft.com/office/drawing/2014/main" id="{94626575-68F5-4F53-A0B5-7BA14945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0"/>
            <a:ext cx="8229600" cy="1125538"/>
          </a:xfrm>
        </p:spPr>
        <p:txBody>
          <a:bodyPr/>
          <a:lstStyle/>
          <a:p>
            <a:r>
              <a:rPr lang="nl-NL" altLang="nl-NL" dirty="0">
                <a:latin typeface="Open Sans" panose="020B0606030504020204" pitchFamily="34" charset="0"/>
                <a:ea typeface="ヒラギノ角ゴ Pro W3" charset="-128"/>
                <a:cs typeface="Open Sans" panose="020B0606030504020204" pitchFamily="34" charset="0"/>
              </a:rPr>
              <a:t>Bouwplan - Hoe pak je het aan?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hoofdstuk pagina">
  <a:themeElements>
    <a:clrScheme name="HR 1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B10538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Lege presentati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48" charset="-128"/>
          </a:defRPr>
        </a:defPPr>
      </a:lstStyle>
    </a:lnDef>
  </a:objectDefaults>
  <a:extraClrSchemeLst>
    <a:extraClrScheme>
      <a:clrScheme name="1_Lege 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ge 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ge 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ge 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ge 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ge 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ge 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ge 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ge 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ge 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ge 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ge 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onde bullets pag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ronde bullets pag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1114</TotalTime>
  <Words>1086</Words>
  <Application>Microsoft Office PowerPoint</Application>
  <PresentationFormat>On-screen Show (4:3)</PresentationFormat>
  <Paragraphs>186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Lucida Grande</vt:lpstr>
      <vt:lpstr>Open Sans</vt:lpstr>
      <vt:lpstr>Verdana</vt:lpstr>
      <vt:lpstr>hoofdstuk pagina</vt:lpstr>
      <vt:lpstr>ronde bullets pagina</vt:lpstr>
      <vt:lpstr>1_ronde bullets pagina</vt:lpstr>
      <vt:lpstr>Bijeenkomst 2: Probleemanalyse</vt:lpstr>
      <vt:lpstr>FOCUS</vt:lpstr>
      <vt:lpstr>Deze week</vt:lpstr>
      <vt:lpstr>Probleemanalyse 5 W’s (voorbereidingsopdracht 1)</vt:lpstr>
      <vt:lpstr>Probleemanalyse (peer feedback)</vt:lpstr>
      <vt:lpstr>Probleemanalyse (peer feedback)</vt:lpstr>
      <vt:lpstr>Doel- en vraagstelling (voorbereidingsopdracht 2)</vt:lpstr>
      <vt:lpstr>Doel- en vraagstelling (peer feedback)</vt:lpstr>
      <vt:lpstr>Bouwplan - Hoe pak je het aan?</vt:lpstr>
      <vt:lpstr>Vewerkingsopdracht 1 – Maak een bouwplan</vt:lpstr>
      <vt:lpstr>Voorbeeld trechtervorm [uit HC week 1]</vt:lpstr>
      <vt:lpstr>Onderliggende vragen trechter “Fantoompijn”</vt:lpstr>
      <vt:lpstr>Verwerkingsopdracht 1 – STAP 1 (± 15 min.)</vt:lpstr>
      <vt:lpstr>Verwerkingsopdracht 1 – STAP 2 (± 15 min.)</vt:lpstr>
      <vt:lpstr>Plenaire terugkoppeling</vt:lpstr>
      <vt:lpstr>Vewerkingsopdracht 2 – Setting</vt:lpstr>
      <vt:lpstr>Voorbeeld beschrijving setting [uit HC week 1]</vt:lpstr>
      <vt:lpstr>Voor komende week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Groenewoud, J.H. (Hanny)</dc:creator>
  <cp:lastModifiedBy>Akkermans, R. (Rosanne)</cp:lastModifiedBy>
  <cp:revision>24</cp:revision>
  <cp:lastPrinted>2019-02-15T15:08:59Z</cp:lastPrinted>
  <dcterms:created xsi:type="dcterms:W3CDTF">2019-02-08T13:02:28Z</dcterms:created>
  <dcterms:modified xsi:type="dcterms:W3CDTF">2019-09-09T12:00:33Z</dcterms:modified>
</cp:coreProperties>
</file>