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70" r:id="rId7"/>
    <p:sldId id="261" r:id="rId8"/>
    <p:sldId id="271" r:id="rId9"/>
    <p:sldId id="262" r:id="rId10"/>
    <p:sldId id="263" r:id="rId11"/>
    <p:sldId id="264" r:id="rId12"/>
    <p:sldId id="265" r:id="rId13"/>
    <p:sldId id="266" r:id="rId14"/>
    <p:sldId id="272" r:id="rId15"/>
    <p:sldId id="267" r:id="rId16"/>
  </p:sldIdLst>
  <p:sldSz cx="9144000" cy="6858000" type="screen4x3"/>
  <p:notesSz cx="6858000" cy="9144000"/>
  <p:embeddedFontLst>
    <p:embeddedFont>
      <p:font typeface="Corbel" panose="020B050302020402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Helvetica Neue Light" panose="020B0604020202020204" charset="0"/>
      <p:regular r:id="rId26"/>
      <p:bold r:id="rId27"/>
      <p:italic r:id="rId28"/>
      <p:boldItalic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63A659-4CA7-914F-D556-2B4C95082DA1}" name="Bosmans,Stefan S." initials="SB" userId="S::882346@fontys.nl::3852f9cf-c525-4420-853f-ed6c2d1651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98" autoAdjust="0"/>
  </p:normalViewPr>
  <p:slideViewPr>
    <p:cSldViewPr snapToGrid="0">
      <p:cViewPr varScale="1">
        <p:scale>
          <a:sx n="79" d="100"/>
          <a:sy n="79" d="100"/>
        </p:scale>
        <p:origin x="254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75210c8e4_1_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3575210c8e4_1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t>Deze presentatie bevat diagnostische vragen bij het thema Erfelijkheid en DNA</a:t>
            </a:r>
            <a:endParaRPr dirty="0"/>
          </a:p>
        </p:txBody>
      </p:sp>
      <p:sp>
        <p:nvSpPr>
          <p:cNvPr id="87" name="Google Shape;87;g3575210c8e4_1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3930a8b2a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Misvatting: Leerlingen denken dat de twee chromatiden een chromosoompaar zijn.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b="1"/>
              <a:t>A </a:t>
            </a:r>
            <a:r>
              <a:rPr lang="en-GB"/>
              <a:t>GOED</a:t>
            </a:r>
            <a:endParaRPr/>
          </a:p>
          <a:p>
            <a:pPr marL="0" lvl="0" indent="0" algn="l" rtl="0">
              <a:spcBef>
                <a:spcPts val="0"/>
              </a:spcBef>
              <a:spcAft>
                <a:spcPts val="0"/>
              </a:spcAft>
              <a:buClr>
                <a:schemeClr val="dk1"/>
              </a:buClr>
              <a:buSzPts val="1100"/>
              <a:buFont typeface="Arial"/>
              <a:buNone/>
            </a:pPr>
            <a:r>
              <a:rPr lang="en-GB" b="1"/>
              <a:t>B </a:t>
            </a:r>
            <a:r>
              <a:rPr lang="en-GB"/>
              <a:t>Leerlingen denken dat de chromatiden het chromosomenpaar zijn en denken daarom dat iedere streng van de chromatide anders moet zijn.</a:t>
            </a:r>
            <a:endParaRPr/>
          </a:p>
          <a:p>
            <a:pPr marL="0" lvl="0" indent="0" algn="l" rtl="0">
              <a:spcBef>
                <a:spcPts val="0"/>
              </a:spcBef>
              <a:spcAft>
                <a:spcPts val="0"/>
              </a:spcAft>
              <a:buClr>
                <a:schemeClr val="dk1"/>
              </a:buClr>
              <a:buSzPts val="1100"/>
              <a:buFont typeface="Arial"/>
              <a:buNone/>
            </a:pPr>
            <a:r>
              <a:rPr lang="en-GB" b="1"/>
              <a:t>C </a:t>
            </a:r>
            <a:r>
              <a:rPr lang="en-GB"/>
              <a:t>Leerlingen verwarren homozygoot en heterozygoot.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Tip: varieer de vraag door het dominante gen op het tweede chromosoom te leggen of naar het recessieve allel te vragen. </a:t>
            </a:r>
            <a:endParaRPr/>
          </a:p>
        </p:txBody>
      </p:sp>
      <p:sp>
        <p:nvSpPr>
          <p:cNvPr id="238" name="Google Shape;238;g13930a8b2a2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575210c8e4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Misvatting</a:t>
            </a:r>
            <a:r>
              <a:rPr lang="en-GB" dirty="0"/>
              <a:t>: </a:t>
            </a:r>
            <a:r>
              <a:rPr lang="en-GB" dirty="0" err="1"/>
              <a:t>Leerlingen</a:t>
            </a:r>
            <a:r>
              <a:rPr lang="en-GB" dirty="0"/>
              <a:t> </a:t>
            </a:r>
            <a:r>
              <a:rPr lang="en-GB" dirty="0" err="1"/>
              <a:t>denken</a:t>
            </a:r>
            <a:r>
              <a:rPr lang="en-GB" dirty="0"/>
              <a:t> </a:t>
            </a:r>
            <a:r>
              <a:rPr lang="en-GB" dirty="0" err="1"/>
              <a:t>dat</a:t>
            </a:r>
            <a:r>
              <a:rPr lang="en-GB" dirty="0"/>
              <a:t> de </a:t>
            </a:r>
            <a:r>
              <a:rPr lang="en-GB" dirty="0" err="1"/>
              <a:t>eigenschap</a:t>
            </a:r>
            <a:r>
              <a:rPr lang="en-GB" dirty="0"/>
              <a:t> die het </a:t>
            </a:r>
            <a:r>
              <a:rPr lang="en-GB" dirty="0" err="1"/>
              <a:t>meest</a:t>
            </a:r>
            <a:r>
              <a:rPr lang="en-GB" dirty="0"/>
              <a:t> </a:t>
            </a:r>
            <a:r>
              <a:rPr lang="en-GB" dirty="0" err="1"/>
              <a:t>voorkomt</a:t>
            </a:r>
            <a:r>
              <a:rPr lang="en-GB" dirty="0"/>
              <a:t> dominant is.</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b="1" dirty="0"/>
              <a:t>A </a:t>
            </a:r>
            <a:r>
              <a:rPr lang="en-GB" dirty="0"/>
              <a:t>GOED</a:t>
            </a:r>
            <a:endParaRPr dirty="0"/>
          </a:p>
          <a:p>
            <a:pPr marL="0" lvl="0" indent="0" algn="l" rtl="0">
              <a:lnSpc>
                <a:spcPct val="115000"/>
              </a:lnSpc>
              <a:spcBef>
                <a:spcPts val="0"/>
              </a:spcBef>
              <a:spcAft>
                <a:spcPts val="0"/>
              </a:spcAft>
              <a:buClr>
                <a:schemeClr val="dk1"/>
              </a:buClr>
              <a:buSzPts val="1100"/>
              <a:buFont typeface="Arial"/>
              <a:buNone/>
            </a:pPr>
            <a:r>
              <a:rPr lang="en-GB" b="1" dirty="0"/>
              <a:t>B </a:t>
            </a:r>
            <a:r>
              <a:rPr lang="en-GB" dirty="0" err="1"/>
              <a:t>Leerlingen</a:t>
            </a:r>
            <a:r>
              <a:rPr lang="en-GB" dirty="0"/>
              <a:t> </a:t>
            </a:r>
            <a:r>
              <a:rPr lang="en-GB" dirty="0" err="1"/>
              <a:t>denken</a:t>
            </a:r>
            <a:r>
              <a:rPr lang="en-GB" dirty="0"/>
              <a:t> </a:t>
            </a:r>
            <a:r>
              <a:rPr lang="en-GB" dirty="0" err="1"/>
              <a:t>dat</a:t>
            </a:r>
            <a:r>
              <a:rPr lang="en-GB" dirty="0"/>
              <a:t> de </a:t>
            </a:r>
            <a:r>
              <a:rPr lang="en-GB" dirty="0" err="1"/>
              <a:t>meest</a:t>
            </a:r>
            <a:r>
              <a:rPr lang="en-GB" dirty="0"/>
              <a:t> </a:t>
            </a:r>
            <a:r>
              <a:rPr lang="en-GB" dirty="0" err="1"/>
              <a:t>voorkomende</a:t>
            </a:r>
            <a:r>
              <a:rPr lang="en-GB" dirty="0"/>
              <a:t> </a:t>
            </a:r>
            <a:r>
              <a:rPr lang="en-GB" dirty="0" err="1"/>
              <a:t>kleur</a:t>
            </a:r>
            <a:r>
              <a:rPr lang="en-GB" dirty="0"/>
              <a:t> dominant is.</a:t>
            </a:r>
            <a:endParaRPr dirty="0"/>
          </a:p>
          <a:p>
            <a:pPr marL="0" lvl="0" indent="0" algn="l" rtl="0">
              <a:lnSpc>
                <a:spcPct val="115000"/>
              </a:lnSpc>
              <a:spcBef>
                <a:spcPts val="0"/>
              </a:spcBef>
              <a:spcAft>
                <a:spcPts val="0"/>
              </a:spcAft>
              <a:buClr>
                <a:schemeClr val="dk1"/>
              </a:buClr>
              <a:buSzPts val="1100"/>
              <a:buFont typeface="Arial"/>
              <a:buNone/>
            </a:pPr>
            <a:r>
              <a:rPr lang="en-GB" b="1" dirty="0"/>
              <a:t>C </a:t>
            </a:r>
            <a:r>
              <a:rPr lang="en-GB" dirty="0" err="1"/>
              <a:t>Leerlingen</a:t>
            </a:r>
            <a:r>
              <a:rPr lang="en-GB" dirty="0"/>
              <a:t> </a:t>
            </a:r>
            <a:r>
              <a:rPr lang="en-GB" dirty="0" err="1"/>
              <a:t>kunnen</a:t>
            </a:r>
            <a:r>
              <a:rPr lang="en-GB" dirty="0"/>
              <a:t> de </a:t>
            </a:r>
            <a:r>
              <a:rPr lang="en-GB" dirty="0" err="1"/>
              <a:t>stamboom</a:t>
            </a:r>
            <a:r>
              <a:rPr lang="en-GB" dirty="0"/>
              <a:t> </a:t>
            </a:r>
            <a:r>
              <a:rPr lang="en-GB" dirty="0" err="1"/>
              <a:t>nog</a:t>
            </a:r>
            <a:r>
              <a:rPr lang="en-GB" dirty="0"/>
              <a:t> </a:t>
            </a:r>
            <a:r>
              <a:rPr lang="en-GB" dirty="0" err="1"/>
              <a:t>niet</a:t>
            </a:r>
            <a:r>
              <a:rPr lang="en-GB" dirty="0"/>
              <a:t> </a:t>
            </a:r>
            <a:r>
              <a:rPr lang="en-GB" dirty="0" err="1"/>
              <a:t>lezen</a:t>
            </a:r>
            <a:r>
              <a:rPr lang="en-GB" dirty="0"/>
              <a:t>. </a:t>
            </a:r>
            <a:endParaRPr sz="1300" dirty="0"/>
          </a:p>
          <a:p>
            <a:pPr marL="0" lvl="0" indent="0" algn="l" rtl="0">
              <a:spcBef>
                <a:spcPts val="0"/>
              </a:spcBef>
              <a:spcAft>
                <a:spcPts val="0"/>
              </a:spcAft>
              <a:buNone/>
            </a:pPr>
            <a:endParaRPr dirty="0"/>
          </a:p>
        </p:txBody>
      </p:sp>
      <p:sp>
        <p:nvSpPr>
          <p:cNvPr id="258" name="Google Shape;258;g3575210c8e4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a2000e960b_1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Misvatting</a:t>
            </a:r>
            <a:r>
              <a:rPr lang="en-GB" dirty="0"/>
              <a:t>: </a:t>
            </a:r>
            <a:r>
              <a:rPr lang="en-GB" dirty="0" err="1"/>
              <a:t>Leerlingen</a:t>
            </a:r>
            <a:r>
              <a:rPr lang="en-GB" dirty="0"/>
              <a:t> </a:t>
            </a:r>
            <a:r>
              <a:rPr lang="en-GB" dirty="0" err="1"/>
              <a:t>hebben</a:t>
            </a:r>
            <a:r>
              <a:rPr lang="en-GB" dirty="0"/>
              <a:t> </a:t>
            </a:r>
            <a:r>
              <a:rPr lang="en-GB" dirty="0" err="1"/>
              <a:t>moeite</a:t>
            </a:r>
            <a:r>
              <a:rPr lang="en-GB" dirty="0"/>
              <a:t> met het </a:t>
            </a:r>
            <a:r>
              <a:rPr lang="en-GB" dirty="0" err="1"/>
              <a:t>lezen</a:t>
            </a:r>
            <a:r>
              <a:rPr lang="en-GB" dirty="0"/>
              <a:t> van </a:t>
            </a:r>
            <a:r>
              <a:rPr lang="en-GB" dirty="0" err="1"/>
              <a:t>stambomen</a:t>
            </a:r>
            <a:r>
              <a:rPr lang="en-GB" dirty="0"/>
              <a:t>.</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b="1" dirty="0"/>
              <a:t>A </a:t>
            </a:r>
            <a:r>
              <a:rPr lang="en-GB" dirty="0" err="1"/>
              <a:t>Leerlingen</a:t>
            </a:r>
            <a:r>
              <a:rPr lang="en-GB" dirty="0"/>
              <a:t> </a:t>
            </a:r>
            <a:r>
              <a:rPr lang="en-GB" dirty="0" err="1"/>
              <a:t>denken</a:t>
            </a:r>
            <a:r>
              <a:rPr lang="en-GB" dirty="0"/>
              <a:t> </a:t>
            </a:r>
            <a:r>
              <a:rPr lang="en-GB" dirty="0" err="1"/>
              <a:t>dat</a:t>
            </a:r>
            <a:r>
              <a:rPr lang="en-GB" dirty="0"/>
              <a:t> wit dominant is.</a:t>
            </a:r>
            <a:endParaRPr dirty="0"/>
          </a:p>
          <a:p>
            <a:pPr marL="0" lvl="0" indent="0" algn="l" rtl="0">
              <a:lnSpc>
                <a:spcPct val="115000"/>
              </a:lnSpc>
              <a:spcBef>
                <a:spcPts val="0"/>
              </a:spcBef>
              <a:spcAft>
                <a:spcPts val="0"/>
              </a:spcAft>
              <a:buClr>
                <a:schemeClr val="dk1"/>
              </a:buClr>
              <a:buSzPts val="1100"/>
              <a:buFont typeface="Arial"/>
              <a:buNone/>
            </a:pPr>
            <a:r>
              <a:rPr lang="en-GB" b="1" dirty="0"/>
              <a:t>B </a:t>
            </a:r>
            <a:r>
              <a:rPr lang="en-GB" dirty="0" err="1"/>
              <a:t>Leerlingen</a:t>
            </a:r>
            <a:r>
              <a:rPr lang="en-GB" dirty="0"/>
              <a:t> </a:t>
            </a:r>
            <a:r>
              <a:rPr lang="en-GB" dirty="0" err="1"/>
              <a:t>denken</a:t>
            </a:r>
            <a:r>
              <a:rPr lang="en-GB" dirty="0"/>
              <a:t> </a:t>
            </a:r>
            <a:r>
              <a:rPr lang="en-GB" dirty="0" err="1"/>
              <a:t>dat</a:t>
            </a:r>
            <a:r>
              <a:rPr lang="en-GB" dirty="0"/>
              <a:t> </a:t>
            </a:r>
            <a:r>
              <a:rPr lang="en-GB" dirty="0" err="1"/>
              <a:t>beide</a:t>
            </a:r>
            <a:r>
              <a:rPr lang="en-GB" dirty="0"/>
              <a:t> </a:t>
            </a:r>
            <a:r>
              <a:rPr lang="en-GB" dirty="0" err="1"/>
              <a:t>ouders</a:t>
            </a:r>
            <a:r>
              <a:rPr lang="en-GB" dirty="0"/>
              <a:t> </a:t>
            </a:r>
            <a:r>
              <a:rPr lang="en-GB" dirty="0" err="1"/>
              <a:t>heterozygoot</a:t>
            </a:r>
            <a:r>
              <a:rPr lang="en-GB" dirty="0"/>
              <a:t> </a:t>
            </a:r>
            <a:r>
              <a:rPr lang="en-GB" dirty="0" err="1"/>
              <a:t>zijn</a:t>
            </a:r>
            <a:endParaRPr dirty="0"/>
          </a:p>
          <a:p>
            <a:pPr marL="0" lvl="0" indent="0" algn="l" rtl="0">
              <a:lnSpc>
                <a:spcPct val="115000"/>
              </a:lnSpc>
              <a:spcBef>
                <a:spcPts val="0"/>
              </a:spcBef>
              <a:spcAft>
                <a:spcPts val="0"/>
              </a:spcAft>
              <a:buClr>
                <a:schemeClr val="dk1"/>
              </a:buClr>
              <a:buSzPts val="1100"/>
              <a:buFont typeface="Arial"/>
              <a:buNone/>
            </a:pPr>
            <a:r>
              <a:rPr lang="en-GB" b="1" dirty="0"/>
              <a:t>C </a:t>
            </a:r>
            <a:r>
              <a:rPr lang="en-GB" dirty="0" err="1"/>
              <a:t>Deze</a:t>
            </a:r>
            <a:r>
              <a:rPr lang="en-GB" dirty="0"/>
              <a:t> </a:t>
            </a:r>
            <a:r>
              <a:rPr lang="en-GB" dirty="0" err="1"/>
              <a:t>leerling</a:t>
            </a:r>
            <a:r>
              <a:rPr lang="en-GB" dirty="0"/>
              <a:t> </a:t>
            </a:r>
            <a:r>
              <a:rPr lang="en-GB" dirty="0" err="1"/>
              <a:t>begrijpt</a:t>
            </a:r>
            <a:r>
              <a:rPr lang="en-GB" dirty="0"/>
              <a:t> er </a:t>
            </a:r>
            <a:r>
              <a:rPr lang="en-GB" dirty="0" err="1"/>
              <a:t>helemaal</a:t>
            </a:r>
            <a:r>
              <a:rPr lang="en-GB" dirty="0"/>
              <a:t> </a:t>
            </a:r>
            <a:r>
              <a:rPr lang="en-GB" dirty="0" err="1"/>
              <a:t>niets</a:t>
            </a:r>
            <a:r>
              <a:rPr lang="en-GB" dirty="0"/>
              <a:t> van</a:t>
            </a:r>
            <a:endParaRPr dirty="0"/>
          </a:p>
          <a:p>
            <a:pPr marL="0" lvl="0" indent="0" algn="l" rtl="0">
              <a:lnSpc>
                <a:spcPct val="115000"/>
              </a:lnSpc>
              <a:spcBef>
                <a:spcPts val="0"/>
              </a:spcBef>
              <a:spcAft>
                <a:spcPts val="0"/>
              </a:spcAft>
              <a:buClr>
                <a:schemeClr val="dk1"/>
              </a:buClr>
              <a:buSzPts val="1100"/>
              <a:buFont typeface="Arial"/>
              <a:buNone/>
            </a:pPr>
            <a:r>
              <a:rPr lang="en-GB" b="1" dirty="0"/>
              <a:t>D</a:t>
            </a:r>
            <a:r>
              <a:rPr lang="en-GB" dirty="0"/>
              <a:t> GOED</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281" name="Google Shape;281;g3a2000e960b_1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a2000e960b_1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Misvatting</a:t>
            </a:r>
            <a:r>
              <a:rPr lang="en-GB" dirty="0"/>
              <a:t>: </a:t>
            </a:r>
            <a:r>
              <a:rPr lang="en-GB" dirty="0" err="1"/>
              <a:t>Leerlingen</a:t>
            </a:r>
            <a:r>
              <a:rPr lang="en-GB" dirty="0"/>
              <a:t> </a:t>
            </a:r>
            <a:r>
              <a:rPr lang="en-GB" dirty="0" err="1"/>
              <a:t>denken</a:t>
            </a:r>
            <a:r>
              <a:rPr lang="en-GB" dirty="0"/>
              <a:t> </a:t>
            </a:r>
            <a:r>
              <a:rPr lang="en-GB" dirty="0" err="1"/>
              <a:t>dat</a:t>
            </a:r>
            <a:r>
              <a:rPr lang="en-GB" dirty="0"/>
              <a:t> de </a:t>
            </a:r>
            <a:r>
              <a:rPr lang="en-GB" dirty="0" err="1"/>
              <a:t>streepjes</a:t>
            </a:r>
            <a:r>
              <a:rPr lang="en-GB" dirty="0"/>
              <a:t> op </a:t>
            </a:r>
            <a:r>
              <a:rPr lang="en-GB" dirty="0" err="1"/>
              <a:t>een</a:t>
            </a:r>
            <a:r>
              <a:rPr lang="en-GB" dirty="0"/>
              <a:t> </a:t>
            </a:r>
            <a:r>
              <a:rPr lang="en-GB" dirty="0" err="1"/>
              <a:t>chromosoom</a:t>
            </a:r>
            <a:r>
              <a:rPr lang="en-GB" dirty="0"/>
              <a:t> de </a:t>
            </a:r>
            <a:r>
              <a:rPr lang="en-GB" dirty="0" err="1"/>
              <a:t>genen</a:t>
            </a:r>
            <a:r>
              <a:rPr lang="en-GB" dirty="0"/>
              <a:t> </a:t>
            </a:r>
            <a:r>
              <a:rPr lang="en-GB" dirty="0" err="1"/>
              <a:t>voorstellen</a:t>
            </a:r>
            <a:r>
              <a:rPr lang="en-GB" dirty="0"/>
              <a:t>.</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b="1" dirty="0"/>
              <a:t>A </a:t>
            </a:r>
            <a:r>
              <a:rPr lang="en-GB" dirty="0"/>
              <a:t>GOED</a:t>
            </a:r>
            <a:endParaRPr dirty="0"/>
          </a:p>
          <a:p>
            <a:pPr marL="0" lvl="0" indent="0" algn="l" rtl="0">
              <a:lnSpc>
                <a:spcPct val="115000"/>
              </a:lnSpc>
              <a:spcBef>
                <a:spcPts val="0"/>
              </a:spcBef>
              <a:spcAft>
                <a:spcPts val="0"/>
              </a:spcAft>
              <a:buClr>
                <a:schemeClr val="dk1"/>
              </a:buClr>
              <a:buSzPts val="1100"/>
              <a:buFont typeface="Arial"/>
              <a:buNone/>
            </a:pPr>
            <a:r>
              <a:rPr lang="en-GB" b="1" dirty="0"/>
              <a:t>B </a:t>
            </a:r>
            <a:r>
              <a:rPr lang="en-GB" dirty="0" err="1"/>
              <a:t>Leerlingen</a:t>
            </a:r>
            <a:r>
              <a:rPr lang="en-GB" dirty="0"/>
              <a:t> </a:t>
            </a:r>
            <a:r>
              <a:rPr lang="en-GB" dirty="0" err="1"/>
              <a:t>denken</a:t>
            </a:r>
            <a:r>
              <a:rPr lang="en-GB" dirty="0"/>
              <a:t> </a:t>
            </a:r>
            <a:r>
              <a:rPr lang="en-GB" dirty="0" err="1"/>
              <a:t>dat</a:t>
            </a:r>
            <a:r>
              <a:rPr lang="en-GB" dirty="0"/>
              <a:t> elk </a:t>
            </a:r>
            <a:r>
              <a:rPr lang="en-GB" dirty="0" err="1"/>
              <a:t>streepje</a:t>
            </a:r>
            <a:r>
              <a:rPr lang="en-GB" dirty="0"/>
              <a:t> </a:t>
            </a:r>
            <a:r>
              <a:rPr lang="en-GB" dirty="0" err="1"/>
              <a:t>één</a:t>
            </a:r>
            <a:r>
              <a:rPr lang="en-GB" dirty="0"/>
              <a:t> gen </a:t>
            </a:r>
            <a:r>
              <a:rPr lang="en-GB" dirty="0" err="1"/>
              <a:t>voorstelt</a:t>
            </a:r>
            <a:endParaRPr dirty="0"/>
          </a:p>
          <a:p>
            <a:pPr marL="0" lvl="0" indent="0" algn="l" rtl="0">
              <a:lnSpc>
                <a:spcPct val="115000"/>
              </a:lnSpc>
              <a:spcBef>
                <a:spcPts val="0"/>
              </a:spcBef>
              <a:spcAft>
                <a:spcPts val="0"/>
              </a:spcAft>
              <a:buClr>
                <a:schemeClr val="dk1"/>
              </a:buClr>
              <a:buSzPts val="1100"/>
              <a:buFont typeface="Arial"/>
              <a:buNone/>
            </a:pPr>
            <a:r>
              <a:rPr lang="en-GB" b="1" dirty="0"/>
              <a:t>C </a:t>
            </a:r>
            <a:r>
              <a:rPr lang="en-GB" dirty="0" err="1"/>
              <a:t>Leerlingen</a:t>
            </a:r>
            <a:r>
              <a:rPr lang="en-GB" dirty="0"/>
              <a:t> </a:t>
            </a:r>
            <a:r>
              <a:rPr lang="en-GB" dirty="0" err="1"/>
              <a:t>denken</a:t>
            </a:r>
            <a:r>
              <a:rPr lang="en-GB" dirty="0"/>
              <a:t> </a:t>
            </a:r>
            <a:r>
              <a:rPr lang="en-GB" dirty="0" err="1"/>
              <a:t>dat</a:t>
            </a:r>
            <a:r>
              <a:rPr lang="en-GB" dirty="0"/>
              <a:t> elk </a:t>
            </a:r>
            <a:r>
              <a:rPr lang="en-GB" dirty="0" err="1"/>
              <a:t>streepje</a:t>
            </a:r>
            <a:r>
              <a:rPr lang="en-GB" dirty="0"/>
              <a:t> </a:t>
            </a:r>
            <a:r>
              <a:rPr lang="en-GB" dirty="0" err="1"/>
              <a:t>één</a:t>
            </a:r>
            <a:r>
              <a:rPr lang="en-GB" dirty="0"/>
              <a:t> </a:t>
            </a:r>
            <a:r>
              <a:rPr lang="en-GB" dirty="0" err="1"/>
              <a:t>eigenschap</a:t>
            </a:r>
            <a:r>
              <a:rPr lang="en-GB" dirty="0"/>
              <a:t> </a:t>
            </a:r>
            <a:r>
              <a:rPr lang="en-GB" dirty="0" err="1"/>
              <a:t>voorstelt</a:t>
            </a:r>
            <a:endParaRPr sz="1300" dirty="0"/>
          </a:p>
          <a:p>
            <a:pPr marL="0" lvl="0" indent="0" algn="l" rtl="0">
              <a:spcBef>
                <a:spcPts val="0"/>
              </a:spcBef>
              <a:spcAft>
                <a:spcPts val="0"/>
              </a:spcAft>
              <a:buNone/>
            </a:pP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dirty="0"/>
              <a:t>Let op: zowel de zwarte als de witte strepen zijn locaties voor genen</a:t>
            </a:r>
          </a:p>
          <a:p>
            <a:pPr marL="0" lvl="0" indent="0" algn="l" rtl="0">
              <a:spcBef>
                <a:spcPts val="0"/>
              </a:spcBef>
              <a:spcAft>
                <a:spcPts val="0"/>
              </a:spcAft>
              <a:buNone/>
            </a:pPr>
            <a:endParaRPr dirty="0"/>
          </a:p>
        </p:txBody>
      </p:sp>
      <p:sp>
        <p:nvSpPr>
          <p:cNvPr id="309" name="Google Shape;309;g3a2000e960b_1_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a2000e960b_1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Misvatting</a:t>
            </a:r>
            <a:r>
              <a:rPr lang="en-GB" dirty="0"/>
              <a:t>: </a:t>
            </a:r>
            <a:r>
              <a:rPr lang="en-GB" dirty="0" err="1"/>
              <a:t>Leerlingen</a:t>
            </a:r>
            <a:r>
              <a:rPr lang="en-GB" dirty="0"/>
              <a:t> </a:t>
            </a:r>
            <a:r>
              <a:rPr lang="en-GB" dirty="0" err="1"/>
              <a:t>denken</a:t>
            </a:r>
            <a:r>
              <a:rPr lang="en-GB" dirty="0"/>
              <a:t> </a:t>
            </a:r>
            <a:r>
              <a:rPr lang="en-GB" dirty="0" err="1"/>
              <a:t>dat</a:t>
            </a:r>
            <a:r>
              <a:rPr lang="en-GB" dirty="0"/>
              <a:t> </a:t>
            </a:r>
            <a:r>
              <a:rPr lang="en-GB" dirty="0" err="1"/>
              <a:t>een</a:t>
            </a:r>
            <a:r>
              <a:rPr lang="en-GB" dirty="0"/>
              <a:t> </a:t>
            </a:r>
            <a:r>
              <a:rPr lang="en-GB" dirty="0" err="1"/>
              <a:t>chromosoom</a:t>
            </a:r>
            <a:r>
              <a:rPr lang="en-GB" dirty="0"/>
              <a:t> maar </a:t>
            </a:r>
            <a:r>
              <a:rPr lang="en-GB" dirty="0" err="1"/>
              <a:t>enkele</a:t>
            </a:r>
            <a:r>
              <a:rPr lang="en-GB" dirty="0"/>
              <a:t> </a:t>
            </a:r>
            <a:r>
              <a:rPr lang="en-GB" dirty="0" err="1"/>
              <a:t>genen</a:t>
            </a:r>
            <a:r>
              <a:rPr lang="en-GB" dirty="0"/>
              <a:t> </a:t>
            </a:r>
            <a:r>
              <a:rPr lang="en-GB" dirty="0" err="1"/>
              <a:t>bevat</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b="1" dirty="0"/>
              <a:t>A </a:t>
            </a:r>
            <a:r>
              <a:rPr lang="en-GB" b="0" dirty="0" err="1"/>
              <a:t>Leerlingen</a:t>
            </a:r>
            <a:r>
              <a:rPr lang="en-GB" b="0" dirty="0"/>
              <a:t> </a:t>
            </a:r>
            <a:r>
              <a:rPr lang="en-GB" b="0" dirty="0" err="1"/>
              <a:t>denken</a:t>
            </a:r>
            <a:r>
              <a:rPr lang="en-GB" b="0" dirty="0"/>
              <a:t> </a:t>
            </a:r>
            <a:r>
              <a:rPr lang="en-GB" b="0" dirty="0" err="1"/>
              <a:t>dat</a:t>
            </a:r>
            <a:r>
              <a:rPr lang="en-GB" b="0" dirty="0"/>
              <a:t> elk </a:t>
            </a:r>
            <a:r>
              <a:rPr lang="en-GB" b="0" dirty="0" err="1"/>
              <a:t>zwart</a:t>
            </a:r>
            <a:r>
              <a:rPr lang="en-GB" b="0" dirty="0"/>
              <a:t> (of wit) </a:t>
            </a:r>
            <a:r>
              <a:rPr lang="en-GB" b="0" dirty="0" err="1"/>
              <a:t>bandje</a:t>
            </a:r>
            <a:r>
              <a:rPr lang="en-GB" b="0" dirty="0"/>
              <a:t> </a:t>
            </a:r>
            <a:r>
              <a:rPr lang="en-GB" b="0" dirty="0" err="1"/>
              <a:t>een</a:t>
            </a:r>
            <a:r>
              <a:rPr lang="en-GB" b="0" dirty="0"/>
              <a:t> gen </a:t>
            </a:r>
            <a:r>
              <a:rPr lang="en-GB" b="0" dirty="0" err="1"/>
              <a:t>voorstelt</a:t>
            </a:r>
            <a:endParaRPr lang="en-GB" b="0" dirty="0"/>
          </a:p>
          <a:p>
            <a:pPr marL="0" lvl="0" indent="0" algn="l" rtl="0">
              <a:lnSpc>
                <a:spcPct val="115000"/>
              </a:lnSpc>
              <a:spcBef>
                <a:spcPts val="0"/>
              </a:spcBef>
              <a:spcAft>
                <a:spcPts val="0"/>
              </a:spcAft>
              <a:buClr>
                <a:schemeClr val="dk1"/>
              </a:buClr>
              <a:buSzPts val="1100"/>
              <a:buFont typeface="Arial"/>
              <a:buNone/>
            </a:pPr>
            <a:r>
              <a:rPr lang="en-GB" b="1" dirty="0"/>
              <a:t>B </a:t>
            </a:r>
            <a:r>
              <a:rPr lang="en-GB" b="0" dirty="0" err="1"/>
              <a:t>Leerlingen</a:t>
            </a:r>
            <a:r>
              <a:rPr lang="en-GB" b="0" dirty="0"/>
              <a:t> </a:t>
            </a:r>
            <a:r>
              <a:rPr lang="en-GB" b="0" dirty="0" err="1"/>
              <a:t>denken</a:t>
            </a:r>
            <a:r>
              <a:rPr lang="en-GB" b="0" dirty="0"/>
              <a:t> </a:t>
            </a:r>
            <a:r>
              <a:rPr lang="en-GB" b="0" dirty="0" err="1"/>
              <a:t>dat</a:t>
            </a:r>
            <a:r>
              <a:rPr lang="en-GB" b="0" dirty="0"/>
              <a:t> alle </a:t>
            </a:r>
            <a:r>
              <a:rPr lang="en-GB" b="0" dirty="0" err="1"/>
              <a:t>zwart</a:t>
            </a:r>
            <a:r>
              <a:rPr lang="en-GB" b="0" dirty="0"/>
              <a:t> </a:t>
            </a:r>
            <a:r>
              <a:rPr lang="en-GB" b="0" dirty="0" err="1"/>
              <a:t>én</a:t>
            </a:r>
            <a:r>
              <a:rPr lang="en-GB" b="0" dirty="0"/>
              <a:t> wit </a:t>
            </a:r>
            <a:r>
              <a:rPr lang="en-GB" b="0" dirty="0" err="1"/>
              <a:t>bandjes</a:t>
            </a:r>
            <a:r>
              <a:rPr lang="en-GB" b="0" dirty="0"/>
              <a:t> </a:t>
            </a:r>
            <a:r>
              <a:rPr lang="en-GB" b="0" dirty="0" err="1"/>
              <a:t>genen</a:t>
            </a:r>
            <a:r>
              <a:rPr lang="en-GB" b="0" dirty="0"/>
              <a:t> </a:t>
            </a:r>
            <a:r>
              <a:rPr lang="en-GB" b="0" dirty="0" err="1"/>
              <a:t>voorstellen</a:t>
            </a:r>
            <a:endParaRPr lang="en-GB" b="0" dirty="0"/>
          </a:p>
          <a:p>
            <a:pPr marL="0" lvl="0" indent="0" algn="l" rtl="0">
              <a:lnSpc>
                <a:spcPct val="115000"/>
              </a:lnSpc>
              <a:spcBef>
                <a:spcPts val="0"/>
              </a:spcBef>
              <a:spcAft>
                <a:spcPts val="0"/>
              </a:spcAft>
              <a:buClr>
                <a:schemeClr val="dk1"/>
              </a:buClr>
              <a:buSzPts val="1100"/>
              <a:buFont typeface="Arial"/>
              <a:buNone/>
            </a:pPr>
            <a:r>
              <a:rPr lang="en-GB" b="1" dirty="0"/>
              <a:t>C </a:t>
            </a:r>
            <a:r>
              <a:rPr lang="en-GB" b="0" dirty="0" err="1"/>
              <a:t>Leerlingen</a:t>
            </a:r>
            <a:r>
              <a:rPr lang="en-GB" b="0" dirty="0"/>
              <a:t> </a:t>
            </a:r>
            <a:r>
              <a:rPr lang="en-GB" b="0" dirty="0" err="1"/>
              <a:t>denken</a:t>
            </a:r>
            <a:r>
              <a:rPr lang="en-GB" b="0" dirty="0"/>
              <a:t> </a:t>
            </a:r>
            <a:r>
              <a:rPr lang="en-GB" b="0" dirty="0" err="1"/>
              <a:t>dat</a:t>
            </a:r>
            <a:r>
              <a:rPr lang="en-GB" b="0" dirty="0"/>
              <a:t> </a:t>
            </a:r>
            <a:r>
              <a:rPr lang="en-GB" b="0" dirty="0" err="1"/>
              <a:t>elke</a:t>
            </a:r>
            <a:r>
              <a:rPr lang="en-GB" b="0" dirty="0"/>
              <a:t> locus </a:t>
            </a:r>
            <a:r>
              <a:rPr lang="en-GB" b="0" dirty="0" err="1"/>
              <a:t>meerdere</a:t>
            </a:r>
            <a:r>
              <a:rPr lang="en-GB" b="0" dirty="0"/>
              <a:t> </a:t>
            </a:r>
            <a:r>
              <a:rPr lang="en-GB" b="0" dirty="0" err="1"/>
              <a:t>genen</a:t>
            </a:r>
            <a:r>
              <a:rPr lang="en-GB" b="0" dirty="0"/>
              <a:t> </a:t>
            </a:r>
            <a:r>
              <a:rPr lang="en-GB" b="0" dirty="0" err="1"/>
              <a:t>bevat</a:t>
            </a:r>
            <a:r>
              <a:rPr lang="en-GB" b="0" dirty="0"/>
              <a:t>, maar </a:t>
            </a:r>
            <a:r>
              <a:rPr lang="en-GB" b="0" dirty="0" err="1"/>
              <a:t>onderschatten</a:t>
            </a:r>
            <a:r>
              <a:rPr lang="en-GB" b="0" dirty="0"/>
              <a:t> het </a:t>
            </a:r>
            <a:r>
              <a:rPr lang="en-GB" b="0" dirty="0" err="1"/>
              <a:t>aantal</a:t>
            </a:r>
            <a:endParaRPr lang="en-GB" b="0" dirty="0"/>
          </a:p>
          <a:p>
            <a:pPr marL="0" lvl="0" indent="0" algn="l" rtl="0">
              <a:lnSpc>
                <a:spcPct val="115000"/>
              </a:lnSpc>
              <a:spcBef>
                <a:spcPts val="0"/>
              </a:spcBef>
              <a:spcAft>
                <a:spcPts val="0"/>
              </a:spcAft>
              <a:buClr>
                <a:schemeClr val="dk1"/>
              </a:buClr>
              <a:buSzPts val="1100"/>
              <a:buFont typeface="Arial"/>
              <a:buNone/>
            </a:pPr>
            <a:r>
              <a:rPr lang="en-GB" b="1" dirty="0"/>
              <a:t>D </a:t>
            </a:r>
            <a:r>
              <a:rPr lang="en-GB" b="0" dirty="0"/>
              <a:t>GOED</a:t>
            </a:r>
          </a:p>
          <a:p>
            <a:pPr marL="0" lvl="0" indent="0" algn="l" rtl="0">
              <a:lnSpc>
                <a:spcPct val="115000"/>
              </a:lnSpc>
              <a:spcBef>
                <a:spcPts val="0"/>
              </a:spcBef>
              <a:spcAft>
                <a:spcPts val="0"/>
              </a:spcAft>
              <a:buClr>
                <a:schemeClr val="dk1"/>
              </a:buClr>
              <a:buSzPts val="1100"/>
              <a:buFont typeface="Arial"/>
              <a:buNone/>
            </a:pPr>
            <a:r>
              <a:rPr lang="en-GB" b="1" dirty="0"/>
              <a:t>E </a:t>
            </a:r>
            <a:r>
              <a:rPr lang="en-GB" b="0" dirty="0" err="1"/>
              <a:t>Leerlingen</a:t>
            </a:r>
            <a:r>
              <a:rPr lang="en-GB" b="0" dirty="0"/>
              <a:t> </a:t>
            </a:r>
            <a:r>
              <a:rPr lang="en-GB" b="0" dirty="0" err="1"/>
              <a:t>denken</a:t>
            </a:r>
            <a:r>
              <a:rPr lang="en-GB" b="0" dirty="0"/>
              <a:t> </a:t>
            </a:r>
            <a:r>
              <a:rPr lang="en-GB" b="0" dirty="0" err="1"/>
              <a:t>dat</a:t>
            </a:r>
            <a:r>
              <a:rPr lang="en-GB" b="0" dirty="0"/>
              <a:t> je super </a:t>
            </a:r>
            <a:r>
              <a:rPr lang="en-GB" b="0" dirty="0" err="1"/>
              <a:t>veel</a:t>
            </a:r>
            <a:r>
              <a:rPr lang="en-GB" b="0" dirty="0"/>
              <a:t> </a:t>
            </a:r>
            <a:r>
              <a:rPr lang="en-GB" b="0" dirty="0" err="1"/>
              <a:t>genen</a:t>
            </a:r>
            <a:r>
              <a:rPr lang="en-GB" b="0" dirty="0"/>
              <a:t> </a:t>
            </a:r>
            <a:r>
              <a:rPr lang="en-GB" b="0" dirty="0" err="1"/>
              <a:t>hebt</a:t>
            </a:r>
            <a:endParaRPr b="0" dirty="0"/>
          </a:p>
        </p:txBody>
      </p:sp>
      <p:sp>
        <p:nvSpPr>
          <p:cNvPr id="346" name="Google Shape;346;g3a2000e960b_1_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75210c8e4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3575210c8e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dirty="0"/>
              <a:t>De </a:t>
            </a:r>
            <a:r>
              <a:rPr lang="en-GB" dirty="0" err="1"/>
              <a:t>vragen</a:t>
            </a:r>
            <a:r>
              <a:rPr lang="en-GB" dirty="0"/>
              <a:t> </a:t>
            </a:r>
            <a:r>
              <a:rPr lang="en-GB" dirty="0" err="1"/>
              <a:t>en</a:t>
            </a:r>
            <a:r>
              <a:rPr lang="en-GB" dirty="0"/>
              <a:t> </a:t>
            </a:r>
            <a:r>
              <a:rPr lang="en-GB" dirty="0" err="1"/>
              <a:t>toelichtingen</a:t>
            </a:r>
            <a:r>
              <a:rPr lang="en-GB" dirty="0"/>
              <a:t> </a:t>
            </a:r>
            <a:r>
              <a:rPr lang="en-GB" dirty="0" err="1"/>
              <a:t>vallen</a:t>
            </a:r>
            <a:r>
              <a:rPr lang="en-GB" dirty="0"/>
              <a:t> </a:t>
            </a:r>
            <a:r>
              <a:rPr lang="en-GB" dirty="0" err="1"/>
              <a:t>onder</a:t>
            </a:r>
            <a:r>
              <a:rPr lang="en-GB" dirty="0"/>
              <a:t> </a:t>
            </a:r>
            <a:r>
              <a:rPr lang="en-GB" dirty="0" err="1"/>
              <a:t>een</a:t>
            </a:r>
            <a:r>
              <a:rPr lang="en-GB" dirty="0"/>
              <a:t> </a:t>
            </a:r>
            <a:r>
              <a:rPr lang="en-GB" b="0" i="0" dirty="0">
                <a:latin typeface="Arial"/>
                <a:ea typeface="Arial"/>
                <a:cs typeface="Arial"/>
                <a:sym typeface="Arial"/>
              </a:rPr>
              <a:t>CC BY-SA 4.0 </a:t>
            </a:r>
            <a:r>
              <a:rPr lang="en-GB" b="0" i="0" dirty="0" err="1">
                <a:latin typeface="Arial"/>
                <a:ea typeface="Arial"/>
                <a:cs typeface="Arial"/>
                <a:sym typeface="Arial"/>
              </a:rPr>
              <a:t>licentie</a:t>
            </a:r>
            <a:r>
              <a:rPr lang="en-GB" b="0" i="0" dirty="0">
                <a:latin typeface="Arial"/>
                <a:ea typeface="Arial"/>
                <a:cs typeface="Arial"/>
                <a:sym typeface="Arial"/>
              </a:rPr>
              <a:t>:</a:t>
            </a:r>
            <a:r>
              <a:rPr lang="en-GB" b="0" i="0" dirty="0">
                <a:solidFill>
                  <a:srgbClr val="FFFFFF"/>
                </a:solidFill>
                <a:latin typeface="Arial"/>
                <a:ea typeface="Arial"/>
                <a:cs typeface="Arial"/>
                <a:sym typeface="Arial"/>
              </a:rPr>
              <a:t> </a:t>
            </a:r>
            <a:r>
              <a:rPr lang="en-GB" b="0" u="sng" dirty="0">
                <a:solidFill>
                  <a:schemeClr val="hlink"/>
                </a:solidFill>
                <a:hlinkClick r:id="rId3"/>
              </a:rPr>
              <a:t>https://creativecommons.org/licenses/by-sa/4.0</a:t>
            </a:r>
            <a:r>
              <a:rPr lang="en-GB" b="0" u="none" dirty="0"/>
              <a:t> </a:t>
            </a:r>
            <a:endParaRPr dirty="0"/>
          </a:p>
        </p:txBody>
      </p:sp>
      <p:sp>
        <p:nvSpPr>
          <p:cNvPr id="335" name="Google Shape;335;g3575210c8e4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Misvatting: Leerlingen begrijpen niet hoe homologe (onafhankelijk overervende) allelen gesplitst worden bij het maken van geslachtscellen. Ook kan het zijn dat ze de lettercodes niet koppelen aan hun kennis van de meiose.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GB" b="1"/>
              <a:t>A</a:t>
            </a:r>
            <a:r>
              <a:rPr lang="en-GB"/>
              <a:t> Leerlingen begrijpen niet dat van elke eigenschap één allel in elke geslachtscel terecht komt</a:t>
            </a:r>
            <a:endParaRPr/>
          </a:p>
          <a:p>
            <a:pPr marL="0" lvl="0" indent="0" algn="l" rtl="0">
              <a:lnSpc>
                <a:spcPct val="115000"/>
              </a:lnSpc>
              <a:spcBef>
                <a:spcPts val="0"/>
              </a:spcBef>
              <a:spcAft>
                <a:spcPts val="0"/>
              </a:spcAft>
              <a:buClr>
                <a:schemeClr val="dk1"/>
              </a:buClr>
              <a:buSzPts val="1100"/>
              <a:buFont typeface="Arial"/>
              <a:buNone/>
            </a:pPr>
            <a:r>
              <a:rPr lang="en-GB" b="1"/>
              <a:t>B</a:t>
            </a:r>
            <a:r>
              <a:rPr lang="en-GB"/>
              <a:t> GOED</a:t>
            </a:r>
            <a:endParaRPr/>
          </a:p>
          <a:p>
            <a:pPr marL="0" lvl="0" indent="0" algn="l" rtl="0">
              <a:lnSpc>
                <a:spcPct val="115000"/>
              </a:lnSpc>
              <a:spcBef>
                <a:spcPts val="0"/>
              </a:spcBef>
              <a:spcAft>
                <a:spcPts val="0"/>
              </a:spcAft>
              <a:buClr>
                <a:schemeClr val="dk1"/>
              </a:buClr>
              <a:buSzPts val="1100"/>
              <a:buFont typeface="Arial"/>
              <a:buNone/>
            </a:pPr>
            <a:r>
              <a:rPr lang="en-GB" b="1"/>
              <a:t>C</a:t>
            </a:r>
            <a:r>
              <a:rPr lang="en-GB"/>
              <a:t> Leerlingen denken dat een geslachtscel een gelijk genotype bevat als een lichaamscel</a:t>
            </a:r>
            <a:endParaRPr/>
          </a:p>
          <a:p>
            <a:pPr marL="0" lvl="0" indent="0" algn="l" rtl="0">
              <a:lnSpc>
                <a:spcPct val="115000"/>
              </a:lnSpc>
              <a:spcBef>
                <a:spcPts val="0"/>
              </a:spcBef>
              <a:spcAft>
                <a:spcPts val="0"/>
              </a:spcAft>
              <a:buClr>
                <a:schemeClr val="dk1"/>
              </a:buClr>
              <a:buSzPts val="1100"/>
              <a:buFont typeface="Arial"/>
              <a:buNone/>
            </a:pPr>
            <a:r>
              <a:rPr lang="en-GB" b="1"/>
              <a:t>D</a:t>
            </a:r>
            <a:r>
              <a:rPr lang="en-GB"/>
              <a:t> A + C</a:t>
            </a:r>
            <a:endParaRPr sz="1300"/>
          </a:p>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930a8b2a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Misvatting: Leerlingen denken dat een eigenschap door één gen bepaald wordt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b="1"/>
              <a:t>A</a:t>
            </a:r>
            <a:r>
              <a:rPr lang="en-GB"/>
              <a:t> Leerlingen denken dat elke eigenschap door één gen bepaald wordt</a:t>
            </a:r>
            <a:endParaRPr/>
          </a:p>
          <a:p>
            <a:pPr marL="0" lvl="0" indent="0" algn="l" rtl="0">
              <a:spcBef>
                <a:spcPts val="0"/>
              </a:spcBef>
              <a:spcAft>
                <a:spcPts val="0"/>
              </a:spcAft>
              <a:buClr>
                <a:schemeClr val="dk1"/>
              </a:buClr>
              <a:buSzPts val="1100"/>
              <a:buFont typeface="Arial"/>
              <a:buNone/>
            </a:pPr>
            <a:r>
              <a:rPr lang="en-GB" b="1"/>
              <a:t>B</a:t>
            </a:r>
            <a:r>
              <a:rPr lang="en-GB"/>
              <a:t> GOED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122" name="Google Shape;122;g13930a8b2a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acb616d8be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Misvatting: Leerlingen denken dat allelen alleen aanwezig zijn in de cellen waarin ze nodig zijn.</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GB" b="1"/>
              <a:t>A </a:t>
            </a:r>
            <a:r>
              <a:rPr lang="en-GB"/>
              <a:t>Leerlingen vullen maar wat in. Deze staat er vooral bij, zodat ze ook nadenken over optie D.</a:t>
            </a:r>
            <a:endParaRPr/>
          </a:p>
          <a:p>
            <a:pPr marL="0" lvl="0" indent="0" algn="l" rtl="0">
              <a:spcBef>
                <a:spcPts val="0"/>
              </a:spcBef>
              <a:spcAft>
                <a:spcPts val="0"/>
              </a:spcAft>
              <a:buNone/>
            </a:pPr>
            <a:r>
              <a:rPr lang="en-GB" b="1"/>
              <a:t>B</a:t>
            </a:r>
            <a:r>
              <a:rPr lang="en-GB"/>
              <a:t> Leerlingen denken dat de plek waar het actief is, de enige plek is waar het voorkomt. </a:t>
            </a:r>
            <a:endParaRPr/>
          </a:p>
          <a:p>
            <a:pPr marL="0" lvl="0" indent="0" algn="l" rtl="0">
              <a:spcBef>
                <a:spcPts val="0"/>
              </a:spcBef>
              <a:spcAft>
                <a:spcPts val="0"/>
              </a:spcAft>
              <a:buNone/>
            </a:pPr>
            <a:r>
              <a:rPr lang="en-GB" b="1"/>
              <a:t>C</a:t>
            </a:r>
            <a:r>
              <a:rPr lang="en-GB"/>
              <a:t> Leerlingen hebben wel door dat er op meer plekken het allel aanwezig is, maar beperken zich tot het orgaan.</a:t>
            </a:r>
            <a:endParaRPr/>
          </a:p>
          <a:p>
            <a:pPr marL="0" lvl="0" indent="0" algn="l" rtl="0">
              <a:spcBef>
                <a:spcPts val="0"/>
              </a:spcBef>
              <a:spcAft>
                <a:spcPts val="0"/>
              </a:spcAft>
              <a:buNone/>
            </a:pPr>
            <a:r>
              <a:rPr lang="en-GB" b="1"/>
              <a:t>D</a:t>
            </a:r>
            <a:r>
              <a:rPr lang="en-GB"/>
              <a:t> GOED</a:t>
            </a:r>
            <a:endParaRPr/>
          </a:p>
          <a:p>
            <a:pPr marL="0" lvl="0" indent="0" algn="l" rtl="0">
              <a:spcBef>
                <a:spcPts val="0"/>
              </a:spcBef>
              <a:spcAft>
                <a:spcPts val="0"/>
              </a:spcAft>
              <a:buNone/>
            </a:pPr>
            <a:endParaRPr/>
          </a:p>
        </p:txBody>
      </p:sp>
      <p:sp>
        <p:nvSpPr>
          <p:cNvPr id="137" name="Google Shape;137;g2acb616d8be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3930a8b2a2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 </a:t>
            </a:r>
            <a:r>
              <a:rPr lang="en-GB" dirty="0" err="1"/>
              <a:t>Leerlingen</a:t>
            </a:r>
            <a:r>
              <a:rPr lang="en-GB" dirty="0"/>
              <a:t> </a:t>
            </a:r>
            <a:r>
              <a:rPr lang="en-GB" dirty="0" err="1"/>
              <a:t>denken</a:t>
            </a:r>
            <a:r>
              <a:rPr lang="en-GB" dirty="0"/>
              <a:t> </a:t>
            </a:r>
            <a:r>
              <a:rPr lang="en-GB" dirty="0" err="1"/>
              <a:t>dat</a:t>
            </a:r>
            <a:r>
              <a:rPr lang="en-GB" dirty="0"/>
              <a:t> dominant </a:t>
            </a:r>
            <a:r>
              <a:rPr lang="en-GB" dirty="0" err="1"/>
              <a:t>ook</a:t>
            </a:r>
            <a:r>
              <a:rPr lang="en-GB" dirty="0"/>
              <a:t> </a:t>
            </a:r>
            <a:r>
              <a:rPr lang="en-GB" dirty="0" err="1"/>
              <a:t>automatische</a:t>
            </a:r>
            <a:r>
              <a:rPr lang="en-GB" dirty="0"/>
              <a:t> </a:t>
            </a:r>
            <a:r>
              <a:rPr lang="en-GB" dirty="0" err="1"/>
              <a:t>betekent</a:t>
            </a:r>
            <a:r>
              <a:rPr lang="en-GB" dirty="0"/>
              <a:t> </a:t>
            </a:r>
            <a:r>
              <a:rPr lang="en-GB" dirty="0" err="1"/>
              <a:t>dat</a:t>
            </a:r>
            <a:r>
              <a:rPr lang="en-GB" dirty="0"/>
              <a:t> het </a:t>
            </a:r>
            <a:r>
              <a:rPr lang="en-GB" dirty="0" err="1"/>
              <a:t>vaker</a:t>
            </a:r>
            <a:r>
              <a:rPr lang="en-GB" dirty="0"/>
              <a:t> </a:t>
            </a:r>
            <a:r>
              <a:rPr lang="en-GB" dirty="0" err="1"/>
              <a:t>voorkomt</a:t>
            </a:r>
            <a:r>
              <a:rPr lang="en-GB"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b="1" dirty="0"/>
              <a:t>A </a:t>
            </a:r>
            <a:r>
              <a:rPr lang="en-GB" dirty="0" err="1"/>
              <a:t>Leerlingen</a:t>
            </a:r>
            <a:r>
              <a:rPr lang="en-GB" dirty="0"/>
              <a:t> </a:t>
            </a:r>
            <a:r>
              <a:rPr lang="en-GB" dirty="0" err="1"/>
              <a:t>denken</a:t>
            </a:r>
            <a:r>
              <a:rPr lang="en-GB" dirty="0"/>
              <a:t> </a:t>
            </a:r>
            <a:r>
              <a:rPr lang="en-GB" dirty="0" err="1"/>
              <a:t>dat</a:t>
            </a:r>
            <a:r>
              <a:rPr lang="en-GB" dirty="0"/>
              <a:t> </a:t>
            </a:r>
            <a:r>
              <a:rPr lang="en-GB" dirty="0" err="1"/>
              <a:t>hetgene</a:t>
            </a:r>
            <a:r>
              <a:rPr lang="en-GB" dirty="0"/>
              <a:t> wat </a:t>
            </a:r>
            <a:r>
              <a:rPr lang="en-GB" dirty="0" err="1"/>
              <a:t>vaak</a:t>
            </a:r>
            <a:r>
              <a:rPr lang="en-GB" dirty="0"/>
              <a:t> </a:t>
            </a:r>
            <a:r>
              <a:rPr lang="en-GB" dirty="0" err="1"/>
              <a:t>voorkomt</a:t>
            </a:r>
            <a:r>
              <a:rPr lang="en-GB" dirty="0"/>
              <a:t>, </a:t>
            </a:r>
            <a:r>
              <a:rPr lang="en-GB" dirty="0" err="1"/>
              <a:t>ook</a:t>
            </a:r>
            <a:r>
              <a:rPr lang="en-GB" dirty="0"/>
              <a:t> </a:t>
            </a:r>
            <a:r>
              <a:rPr lang="en-GB" dirty="0" err="1"/>
              <a:t>automatische</a:t>
            </a:r>
            <a:r>
              <a:rPr lang="en-GB" dirty="0"/>
              <a:t> dominant is.</a:t>
            </a:r>
            <a:endParaRPr dirty="0"/>
          </a:p>
          <a:p>
            <a:pPr marL="0" lvl="0" indent="0" algn="l" rtl="0">
              <a:spcBef>
                <a:spcPts val="0"/>
              </a:spcBef>
              <a:spcAft>
                <a:spcPts val="0"/>
              </a:spcAft>
              <a:buClr>
                <a:schemeClr val="dk1"/>
              </a:buClr>
              <a:buSzPts val="1100"/>
              <a:buFont typeface="Arial"/>
              <a:buNone/>
            </a:pPr>
            <a:r>
              <a:rPr lang="en-GB" b="1" dirty="0"/>
              <a:t>B</a:t>
            </a:r>
            <a:r>
              <a:rPr lang="en-GB" dirty="0"/>
              <a:t> GOED</a:t>
            </a:r>
            <a:endParaRPr dirty="0"/>
          </a:p>
          <a:p>
            <a:pPr marL="0" lvl="0" indent="0" algn="l" rtl="0">
              <a:spcBef>
                <a:spcPts val="0"/>
              </a:spcBef>
              <a:spcAft>
                <a:spcPts val="0"/>
              </a:spcAft>
              <a:buClr>
                <a:schemeClr val="dk1"/>
              </a:buClr>
              <a:buSzPts val="1100"/>
              <a:buFont typeface="Arial"/>
              <a:buNone/>
            </a:pPr>
            <a:r>
              <a:rPr lang="en-GB" b="1" dirty="0"/>
              <a:t>C</a:t>
            </a:r>
            <a:r>
              <a:rPr lang="en-GB" dirty="0"/>
              <a:t> </a:t>
            </a:r>
            <a:r>
              <a:rPr lang="en-GB" dirty="0" err="1"/>
              <a:t>Leerlingen</a:t>
            </a:r>
            <a:r>
              <a:rPr lang="en-GB" dirty="0"/>
              <a:t> </a:t>
            </a:r>
            <a:r>
              <a:rPr lang="en-GB" dirty="0" err="1"/>
              <a:t>denken</a:t>
            </a:r>
            <a:r>
              <a:rPr lang="en-GB" dirty="0"/>
              <a:t> </a:t>
            </a:r>
            <a:r>
              <a:rPr lang="en-GB" dirty="0" err="1"/>
              <a:t>dat</a:t>
            </a:r>
            <a:r>
              <a:rPr lang="en-GB" dirty="0"/>
              <a:t> </a:t>
            </a:r>
            <a:r>
              <a:rPr lang="nl-NL" dirty="0"/>
              <a:t>dominante allelen altijd een gunstig effect hebben (en daarom vaker voorkomen)</a:t>
            </a:r>
          </a:p>
          <a:p>
            <a:pPr marL="0" lvl="0" indent="0" algn="l" rtl="0">
              <a:spcBef>
                <a:spcPts val="0"/>
              </a:spcBef>
              <a:spcAft>
                <a:spcPts val="0"/>
              </a:spcAft>
              <a:buClr>
                <a:schemeClr val="dk1"/>
              </a:buClr>
              <a:buSzPts val="1100"/>
              <a:buFont typeface="Arial"/>
              <a:buNone/>
            </a:pPr>
            <a:r>
              <a:rPr lang="en-GB" b="1" dirty="0"/>
              <a:t>D </a:t>
            </a:r>
            <a:r>
              <a:rPr lang="en-GB" dirty="0"/>
              <a:t>A + C</a:t>
            </a:r>
            <a:endParaRPr dirty="0"/>
          </a:p>
          <a:p>
            <a:pPr marL="0" lvl="0" indent="0" algn="l" rtl="0">
              <a:spcBef>
                <a:spcPts val="0"/>
              </a:spcBef>
              <a:spcAft>
                <a:spcPts val="0"/>
              </a:spcAft>
              <a:buClr>
                <a:schemeClr val="dk1"/>
              </a:buClr>
              <a:buSzPts val="1100"/>
              <a:buFont typeface="Arial"/>
              <a:buNone/>
            </a:pPr>
            <a:endParaRPr dirty="0"/>
          </a:p>
        </p:txBody>
      </p:sp>
      <p:sp>
        <p:nvSpPr>
          <p:cNvPr id="164" name="Google Shape;164;g13930a8b2a2_0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02C78081-6BFE-CF1E-EF87-EC8D03EB9412}"/>
            </a:ext>
          </a:extLst>
        </p:cNvPr>
        <p:cNvGrpSpPr/>
        <p:nvPr/>
      </p:nvGrpSpPr>
      <p:grpSpPr>
        <a:xfrm>
          <a:off x="0" y="0"/>
          <a:ext cx="0" cy="0"/>
          <a:chOff x="0" y="0"/>
          <a:chExt cx="0" cy="0"/>
        </a:xfrm>
      </p:grpSpPr>
      <p:sp>
        <p:nvSpPr>
          <p:cNvPr id="187" name="Google Shape;187;g3575210c8e4_0_194:notes">
            <a:extLst>
              <a:ext uri="{FF2B5EF4-FFF2-40B4-BE49-F238E27FC236}">
                <a16:creationId xmlns:a16="http://schemas.microsoft.com/office/drawing/2014/main" id="{61FF3E56-AD77-ED14-195D-1B37C0D7878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 </a:t>
            </a:r>
            <a:r>
              <a:rPr lang="en-GB" dirty="0" err="1"/>
              <a:t>Leerlingen</a:t>
            </a:r>
            <a:r>
              <a:rPr lang="en-GB" dirty="0"/>
              <a:t> </a:t>
            </a:r>
            <a:r>
              <a:rPr lang="nl-NL" dirty="0"/>
              <a:t>halen concepten replicatie, transcriptie en translatie door elkaar</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b="1" dirty="0"/>
              <a:t>A</a:t>
            </a:r>
            <a:r>
              <a:rPr lang="en-GB" dirty="0"/>
              <a:t> GOED</a:t>
            </a:r>
            <a:endParaRPr dirty="0"/>
          </a:p>
          <a:p>
            <a:pPr marL="0" lvl="0" indent="0" algn="l" rtl="0">
              <a:spcBef>
                <a:spcPts val="0"/>
              </a:spcBef>
              <a:spcAft>
                <a:spcPts val="0"/>
              </a:spcAft>
              <a:buClr>
                <a:schemeClr val="dk1"/>
              </a:buClr>
              <a:buSzPts val="1100"/>
              <a:buFont typeface="Arial"/>
              <a:buNone/>
            </a:pPr>
            <a:r>
              <a:rPr lang="en-GB" b="1" dirty="0"/>
              <a:t>B</a:t>
            </a:r>
            <a:r>
              <a:rPr lang="en-GB" dirty="0"/>
              <a:t> </a:t>
            </a:r>
            <a:r>
              <a:rPr lang="nl-NL" dirty="0"/>
              <a:t>Leerling denkt dat deze afbeelding transcriptie is</a:t>
            </a:r>
          </a:p>
          <a:p>
            <a:pPr marL="0" lvl="0" indent="0" algn="l" rtl="0">
              <a:spcBef>
                <a:spcPts val="0"/>
              </a:spcBef>
              <a:spcAft>
                <a:spcPts val="0"/>
              </a:spcAft>
              <a:buClr>
                <a:schemeClr val="dk1"/>
              </a:buClr>
              <a:buSzPts val="1100"/>
              <a:buFont typeface="Arial"/>
              <a:buNone/>
            </a:pPr>
            <a:r>
              <a:rPr lang="en-GB" b="1" dirty="0"/>
              <a:t>C</a:t>
            </a:r>
            <a:r>
              <a:rPr lang="en-GB" dirty="0"/>
              <a:t> </a:t>
            </a:r>
            <a:r>
              <a:rPr lang="en-GB" dirty="0" err="1"/>
              <a:t>Leerling</a:t>
            </a:r>
            <a:r>
              <a:rPr lang="en-GB" dirty="0"/>
              <a:t> </a:t>
            </a:r>
            <a:r>
              <a:rPr lang="en-GB" dirty="0" err="1"/>
              <a:t>denkt</a:t>
            </a:r>
            <a:r>
              <a:rPr lang="en-GB" dirty="0"/>
              <a:t> </a:t>
            </a:r>
            <a:r>
              <a:rPr lang="en-GB" dirty="0" err="1"/>
              <a:t>dat</a:t>
            </a:r>
            <a:r>
              <a:rPr lang="en-GB" dirty="0"/>
              <a:t> </a:t>
            </a:r>
            <a:r>
              <a:rPr lang="en-GB" dirty="0" err="1"/>
              <a:t>deze</a:t>
            </a:r>
            <a:r>
              <a:rPr lang="en-GB" dirty="0"/>
              <a:t> </a:t>
            </a:r>
            <a:r>
              <a:rPr lang="en-GB" dirty="0" err="1"/>
              <a:t>afbeelding</a:t>
            </a:r>
            <a:r>
              <a:rPr lang="en-GB" dirty="0"/>
              <a:t> </a:t>
            </a:r>
            <a:r>
              <a:rPr lang="en-GB" dirty="0" err="1"/>
              <a:t>translatie</a:t>
            </a:r>
            <a:r>
              <a:rPr lang="en-GB" dirty="0"/>
              <a:t> is</a:t>
            </a:r>
          </a:p>
          <a:p>
            <a:pPr marL="0" lvl="0" indent="0" algn="l" rtl="0">
              <a:spcBef>
                <a:spcPts val="0"/>
              </a:spcBef>
              <a:spcAft>
                <a:spcPts val="0"/>
              </a:spcAft>
              <a:buClr>
                <a:schemeClr val="dk1"/>
              </a:buClr>
              <a:buSzPts val="1100"/>
              <a:buFont typeface="Arial"/>
              <a:buNone/>
            </a:pPr>
            <a:endParaRPr lang="en-GB" dirty="0"/>
          </a:p>
          <a:p>
            <a:pPr marL="0" lvl="0" indent="0" algn="l" rtl="0">
              <a:spcBef>
                <a:spcPts val="0"/>
              </a:spcBef>
              <a:spcAft>
                <a:spcPts val="0"/>
              </a:spcAft>
              <a:buClr>
                <a:schemeClr val="dk1"/>
              </a:buClr>
              <a:buSzPts val="1100"/>
              <a:buFont typeface="Arial"/>
              <a:buNone/>
            </a:pPr>
            <a:r>
              <a:rPr lang="en-GB" dirty="0"/>
              <a:t>Tip: </a:t>
            </a:r>
            <a:r>
              <a:rPr lang="nl-NL" dirty="0"/>
              <a:t>door andere afbeeldingen te gebruiken kun je zelf makkelijk spiegelvragen maken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
        <p:nvSpPr>
          <p:cNvPr id="188" name="Google Shape;188;g3575210c8e4_0_194:notes">
            <a:extLst>
              <a:ext uri="{FF2B5EF4-FFF2-40B4-BE49-F238E27FC236}">
                <a16:creationId xmlns:a16="http://schemas.microsoft.com/office/drawing/2014/main" id="{9E4D7D42-6A0A-4A4C-55E9-8FFCF4F2AE3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04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75210c8e4_0_1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 </a:t>
            </a:r>
            <a:r>
              <a:rPr lang="nl-NL" dirty="0"/>
              <a:t>Leerlingen halen concepten replicatie, transcriptie en translatie door elkaar</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b="1" dirty="0"/>
              <a:t>A</a:t>
            </a:r>
            <a:r>
              <a:rPr lang="en-GB" dirty="0"/>
              <a:t> </a:t>
            </a:r>
            <a:r>
              <a:rPr lang="en-GB" dirty="0" err="1"/>
              <a:t>Leerling</a:t>
            </a:r>
            <a:r>
              <a:rPr lang="en-GB" dirty="0"/>
              <a:t> </a:t>
            </a:r>
            <a:r>
              <a:rPr lang="en-GB" dirty="0" err="1"/>
              <a:t>herkent</a:t>
            </a:r>
            <a:r>
              <a:rPr lang="en-GB" dirty="0"/>
              <a:t> </a:t>
            </a:r>
            <a:r>
              <a:rPr lang="en-GB" dirty="0" err="1"/>
              <a:t>wel</a:t>
            </a:r>
            <a:r>
              <a:rPr lang="en-GB" dirty="0"/>
              <a:t> de </a:t>
            </a:r>
            <a:r>
              <a:rPr lang="en-GB" dirty="0" err="1"/>
              <a:t>replictatie</a:t>
            </a:r>
            <a:r>
              <a:rPr lang="en-GB" dirty="0"/>
              <a:t>, maar </a:t>
            </a:r>
            <a:r>
              <a:rPr lang="en-GB" dirty="0" err="1"/>
              <a:t>haalt</a:t>
            </a:r>
            <a:r>
              <a:rPr lang="en-GB" dirty="0"/>
              <a:t> de </a:t>
            </a:r>
            <a:r>
              <a:rPr lang="en-GB" dirty="0" err="1"/>
              <a:t>strengen</a:t>
            </a:r>
            <a:r>
              <a:rPr lang="en-GB" dirty="0"/>
              <a:t> door </a:t>
            </a:r>
            <a:r>
              <a:rPr lang="en-GB" dirty="0" err="1"/>
              <a:t>elkaar</a:t>
            </a:r>
            <a:r>
              <a:rPr lang="en-GB" dirty="0"/>
              <a:t> (</a:t>
            </a:r>
            <a:r>
              <a:rPr lang="en-GB" dirty="0" err="1"/>
              <a:t>herkent</a:t>
            </a:r>
            <a:r>
              <a:rPr lang="en-GB" dirty="0"/>
              <a:t> </a:t>
            </a:r>
            <a:r>
              <a:rPr lang="en-GB" dirty="0" err="1"/>
              <a:t>niet</a:t>
            </a:r>
            <a:r>
              <a:rPr lang="en-GB" dirty="0"/>
              <a:t> de Okazaki-</a:t>
            </a:r>
            <a:r>
              <a:rPr lang="en-GB" dirty="0" err="1"/>
              <a:t>fragmenten</a:t>
            </a:r>
            <a:r>
              <a:rPr lang="en-GB" dirty="0"/>
              <a:t>)</a:t>
            </a:r>
            <a:endParaRPr dirty="0"/>
          </a:p>
          <a:p>
            <a:pPr marL="0" lvl="0" indent="0" algn="l" rtl="0">
              <a:spcBef>
                <a:spcPts val="0"/>
              </a:spcBef>
              <a:spcAft>
                <a:spcPts val="0"/>
              </a:spcAft>
              <a:buClr>
                <a:schemeClr val="dk1"/>
              </a:buClr>
              <a:buSzPts val="1100"/>
              <a:buFont typeface="Arial"/>
              <a:buNone/>
            </a:pPr>
            <a:r>
              <a:rPr lang="en-GB" b="1" dirty="0"/>
              <a:t>B</a:t>
            </a:r>
            <a:r>
              <a:rPr lang="en-GB" dirty="0"/>
              <a:t> GOED</a:t>
            </a:r>
            <a:endParaRPr dirty="0"/>
          </a:p>
          <a:p>
            <a:pPr marL="0" lvl="0" indent="0" algn="l" rtl="0">
              <a:spcBef>
                <a:spcPts val="0"/>
              </a:spcBef>
              <a:spcAft>
                <a:spcPts val="0"/>
              </a:spcAft>
              <a:buClr>
                <a:schemeClr val="dk1"/>
              </a:buClr>
              <a:buSzPts val="1100"/>
              <a:buFont typeface="Arial"/>
              <a:buNone/>
            </a:pPr>
            <a:r>
              <a:rPr lang="en-GB" b="1" dirty="0"/>
              <a:t>C</a:t>
            </a:r>
            <a:r>
              <a:rPr lang="en-GB" dirty="0"/>
              <a:t> </a:t>
            </a:r>
            <a:r>
              <a:rPr lang="en-GB" dirty="0" err="1"/>
              <a:t>Leerling</a:t>
            </a:r>
            <a:r>
              <a:rPr lang="en-GB" dirty="0"/>
              <a:t> </a:t>
            </a:r>
            <a:r>
              <a:rPr lang="en-GB" dirty="0" err="1"/>
              <a:t>denkt</a:t>
            </a:r>
            <a:r>
              <a:rPr lang="en-GB" dirty="0"/>
              <a:t> </a:t>
            </a:r>
            <a:r>
              <a:rPr lang="en-GB" dirty="0" err="1"/>
              <a:t>dat</a:t>
            </a:r>
            <a:r>
              <a:rPr lang="en-GB" dirty="0"/>
              <a:t> </a:t>
            </a:r>
            <a:r>
              <a:rPr lang="en-GB" dirty="0" err="1"/>
              <a:t>deze</a:t>
            </a:r>
            <a:r>
              <a:rPr lang="en-GB" dirty="0"/>
              <a:t> </a:t>
            </a:r>
            <a:r>
              <a:rPr lang="en-GB" dirty="0" err="1"/>
              <a:t>afbeelding</a:t>
            </a:r>
            <a:r>
              <a:rPr lang="en-GB" dirty="0"/>
              <a:t> </a:t>
            </a:r>
            <a:r>
              <a:rPr lang="en-GB" dirty="0" err="1"/>
              <a:t>transcriptie</a:t>
            </a:r>
            <a:r>
              <a:rPr lang="en-GB" dirty="0"/>
              <a:t> is</a:t>
            </a:r>
            <a:endParaRPr dirty="0"/>
          </a:p>
          <a:p>
            <a:pPr marL="0" lvl="0" indent="0" algn="l" rtl="0">
              <a:spcBef>
                <a:spcPts val="0"/>
              </a:spcBef>
              <a:spcAft>
                <a:spcPts val="0"/>
              </a:spcAft>
              <a:buClr>
                <a:schemeClr val="dk1"/>
              </a:buClr>
              <a:buSzPts val="1100"/>
              <a:buFont typeface="Arial"/>
              <a:buNone/>
            </a:pPr>
            <a:r>
              <a:rPr lang="en-GB" b="1" dirty="0"/>
              <a:t>D</a:t>
            </a:r>
            <a:r>
              <a:rPr lang="en-GB" dirty="0"/>
              <a:t> </a:t>
            </a:r>
            <a:r>
              <a:rPr lang="en-GB" dirty="0" err="1"/>
              <a:t>Leerling</a:t>
            </a:r>
            <a:r>
              <a:rPr lang="en-GB" dirty="0"/>
              <a:t> </a:t>
            </a:r>
            <a:r>
              <a:rPr lang="en-GB" dirty="0" err="1"/>
              <a:t>denkt</a:t>
            </a:r>
            <a:r>
              <a:rPr lang="en-GB" dirty="0"/>
              <a:t> </a:t>
            </a:r>
            <a:r>
              <a:rPr lang="en-GB" dirty="0" err="1"/>
              <a:t>dat</a:t>
            </a:r>
            <a:r>
              <a:rPr lang="en-GB" dirty="0"/>
              <a:t> </a:t>
            </a:r>
            <a:r>
              <a:rPr lang="en-GB" dirty="0" err="1"/>
              <a:t>deze</a:t>
            </a:r>
            <a:r>
              <a:rPr lang="en-GB" dirty="0"/>
              <a:t>, </a:t>
            </a:r>
            <a:r>
              <a:rPr lang="en-GB" dirty="0" err="1"/>
              <a:t>samen</a:t>
            </a:r>
            <a:r>
              <a:rPr lang="en-GB" dirty="0"/>
              <a:t> met de </a:t>
            </a:r>
            <a:r>
              <a:rPr lang="en-GB" dirty="0" err="1"/>
              <a:t>coderende</a:t>
            </a:r>
            <a:r>
              <a:rPr lang="en-GB" dirty="0"/>
              <a:t> </a:t>
            </a:r>
            <a:r>
              <a:rPr lang="en-GB" dirty="0" err="1"/>
              <a:t>streng</a:t>
            </a:r>
            <a:r>
              <a:rPr lang="en-GB" dirty="0"/>
              <a:t>, </a:t>
            </a:r>
            <a:r>
              <a:rPr lang="en-GB" dirty="0" err="1"/>
              <a:t>bij</a:t>
            </a:r>
            <a:r>
              <a:rPr lang="en-GB" dirty="0"/>
              <a:t> de </a:t>
            </a:r>
            <a:r>
              <a:rPr lang="en-GB" dirty="0" err="1"/>
              <a:t>replicatie</a:t>
            </a:r>
            <a:r>
              <a:rPr lang="en-GB" dirty="0"/>
              <a:t> </a:t>
            </a:r>
            <a:r>
              <a:rPr lang="en-GB" dirty="0" err="1"/>
              <a:t>hoort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
        <p:nvSpPr>
          <p:cNvPr id="188" name="Google Shape;188;g3575210c8e4_0_1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67AA9A3-97E5-90F8-DECC-9BB041DC42D8}"/>
            </a:ext>
          </a:extLst>
        </p:cNvPr>
        <p:cNvGrpSpPr/>
        <p:nvPr/>
      </p:nvGrpSpPr>
      <p:grpSpPr>
        <a:xfrm>
          <a:off x="0" y="0"/>
          <a:ext cx="0" cy="0"/>
          <a:chOff x="0" y="0"/>
          <a:chExt cx="0" cy="0"/>
        </a:xfrm>
      </p:grpSpPr>
      <p:sp>
        <p:nvSpPr>
          <p:cNvPr id="187" name="Google Shape;187;g3575210c8e4_0_194:notes">
            <a:extLst>
              <a:ext uri="{FF2B5EF4-FFF2-40B4-BE49-F238E27FC236}">
                <a16:creationId xmlns:a16="http://schemas.microsoft.com/office/drawing/2014/main" id="{0F38723D-2CC8-DE14-30FE-21DB5303E9C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 </a:t>
            </a:r>
            <a:r>
              <a:rPr lang="nl-NL" dirty="0"/>
              <a:t>Leerlingen halen concepten replicatie, transcriptie en translatie door elkaar</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b="1" dirty="0"/>
              <a:t>A</a:t>
            </a:r>
            <a:r>
              <a:rPr lang="en-GB" dirty="0"/>
              <a:t> </a:t>
            </a:r>
            <a:r>
              <a:rPr lang="nl-NL" dirty="0"/>
              <a:t>GOED</a:t>
            </a:r>
            <a:endParaRPr dirty="0"/>
          </a:p>
          <a:p>
            <a:pPr marL="0" lvl="0" indent="0" algn="l" rtl="0">
              <a:spcBef>
                <a:spcPts val="0"/>
              </a:spcBef>
              <a:spcAft>
                <a:spcPts val="0"/>
              </a:spcAft>
              <a:buClr>
                <a:schemeClr val="dk1"/>
              </a:buClr>
              <a:buSzPts val="1100"/>
              <a:buFont typeface="Arial"/>
              <a:buNone/>
            </a:pPr>
            <a:r>
              <a:rPr lang="en-GB" b="1" dirty="0"/>
              <a:t>B</a:t>
            </a:r>
            <a:r>
              <a:rPr lang="en-GB" dirty="0"/>
              <a:t> </a:t>
            </a:r>
            <a:r>
              <a:rPr lang="nl-NL" dirty="0"/>
              <a:t>Leerling denkt dat deze afbeelding transcriptie is</a:t>
            </a:r>
          </a:p>
          <a:p>
            <a:pPr marL="0" lvl="0" indent="0" algn="l" rtl="0">
              <a:spcBef>
                <a:spcPts val="0"/>
              </a:spcBef>
              <a:spcAft>
                <a:spcPts val="0"/>
              </a:spcAft>
              <a:buClr>
                <a:schemeClr val="dk1"/>
              </a:buClr>
              <a:buSzPts val="1100"/>
              <a:buFont typeface="Arial"/>
              <a:buNone/>
            </a:pPr>
            <a:r>
              <a:rPr lang="en-GB" b="1" dirty="0"/>
              <a:t>C</a:t>
            </a:r>
            <a:r>
              <a:rPr lang="en-GB" dirty="0"/>
              <a:t> </a:t>
            </a:r>
            <a:r>
              <a:rPr lang="en-GB" dirty="0" err="1"/>
              <a:t>Leerling</a:t>
            </a:r>
            <a:r>
              <a:rPr lang="en-GB" dirty="0"/>
              <a:t> </a:t>
            </a:r>
            <a:r>
              <a:rPr lang="en-GB" dirty="0" err="1"/>
              <a:t>denkt</a:t>
            </a:r>
            <a:r>
              <a:rPr lang="en-GB" dirty="0"/>
              <a:t> </a:t>
            </a:r>
            <a:r>
              <a:rPr lang="en-GB" dirty="0" err="1"/>
              <a:t>dat</a:t>
            </a:r>
            <a:r>
              <a:rPr lang="en-GB" dirty="0"/>
              <a:t> </a:t>
            </a:r>
            <a:r>
              <a:rPr lang="en-GB" dirty="0" err="1"/>
              <a:t>hier</a:t>
            </a:r>
            <a:r>
              <a:rPr lang="en-GB" dirty="0"/>
              <a:t> tRNA </a:t>
            </a:r>
            <a:r>
              <a:rPr lang="en-GB" dirty="0" err="1"/>
              <a:t>wordt</a:t>
            </a:r>
            <a:r>
              <a:rPr lang="en-GB" dirty="0"/>
              <a:t> </a:t>
            </a:r>
            <a:r>
              <a:rPr lang="en-GB" dirty="0" err="1"/>
              <a:t>gemaakt</a:t>
            </a:r>
            <a:endParaRPr lang="en-GB" dirty="0"/>
          </a:p>
          <a:p>
            <a:pPr marL="0" lvl="0" indent="0" algn="l" rtl="0">
              <a:spcBef>
                <a:spcPts val="0"/>
              </a:spcBef>
              <a:spcAft>
                <a:spcPts val="0"/>
              </a:spcAft>
              <a:buClr>
                <a:schemeClr val="dk1"/>
              </a:buClr>
              <a:buSzPts val="1100"/>
              <a:buFont typeface="Arial"/>
              <a:buNone/>
            </a:pPr>
            <a:r>
              <a:rPr lang="en-GB" b="1" dirty="0"/>
              <a:t>D</a:t>
            </a:r>
            <a:r>
              <a:rPr lang="en-GB" dirty="0"/>
              <a:t> </a:t>
            </a:r>
            <a:r>
              <a:rPr lang="nl-NL" dirty="0"/>
              <a:t>Leerling denkt dat deze afbeelding translatie is</a:t>
            </a:r>
          </a:p>
          <a:p>
            <a:pPr marL="0" lvl="0" indent="0" algn="l" rtl="0">
              <a:spcBef>
                <a:spcPts val="0"/>
              </a:spcBef>
              <a:spcAft>
                <a:spcPts val="0"/>
              </a:spcAft>
              <a:buClr>
                <a:schemeClr val="dk1"/>
              </a:buClr>
              <a:buSzPts val="1100"/>
              <a:buFont typeface="Arial"/>
              <a:buNone/>
            </a:pP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Tip: door andere afbeeldingen te gebruiken kun je makkelijk spiegelvragen maken</a:t>
            </a:r>
          </a:p>
          <a:p>
            <a:pPr marL="0" lvl="0" indent="0" algn="l" rtl="0">
              <a:spcBef>
                <a:spcPts val="0"/>
              </a:spcBef>
              <a:spcAft>
                <a:spcPts val="0"/>
              </a:spcAft>
              <a:buClr>
                <a:schemeClr val="dk1"/>
              </a:buClr>
              <a:buSzPts val="1100"/>
              <a:buFont typeface="Arial"/>
              <a:buNone/>
            </a:pPr>
            <a:endParaRPr dirty="0"/>
          </a:p>
        </p:txBody>
      </p:sp>
      <p:sp>
        <p:nvSpPr>
          <p:cNvPr id="188" name="Google Shape;188;g3575210c8e4_0_194:notes">
            <a:extLst>
              <a:ext uri="{FF2B5EF4-FFF2-40B4-BE49-F238E27FC236}">
                <a16:creationId xmlns:a16="http://schemas.microsoft.com/office/drawing/2014/main" id="{8EA387C8-0E59-87CE-4C43-365B957151BC}"/>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1345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75210c8e4_0_2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 Leerlingen denken dat een chromosoompaar bestaat uit twee zusterchromatiden.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b="1"/>
              <a:t>A</a:t>
            </a:r>
            <a:r>
              <a:rPr lang="en-GB"/>
              <a:t> Leerlingen denken dat dat de chromatiden het chromosomenpaar zijn.</a:t>
            </a:r>
            <a:endParaRPr/>
          </a:p>
          <a:p>
            <a:pPr marL="0" lvl="0" indent="0" algn="l" rtl="0">
              <a:lnSpc>
                <a:spcPct val="100000"/>
              </a:lnSpc>
              <a:spcBef>
                <a:spcPts val="0"/>
              </a:spcBef>
              <a:spcAft>
                <a:spcPts val="0"/>
              </a:spcAft>
              <a:buClr>
                <a:schemeClr val="dk1"/>
              </a:buClr>
              <a:buSzPts val="1100"/>
              <a:buFont typeface="Arial"/>
              <a:buNone/>
            </a:pPr>
            <a:r>
              <a:rPr lang="en-GB" b="1"/>
              <a:t>B</a:t>
            </a:r>
            <a:r>
              <a:rPr lang="en-GB"/>
              <a:t> Leerlingen denken dat een chromosoom altijd de vorm heeft van een x-je heeft, dus dan is dit het enige chromosomenpaar.</a:t>
            </a:r>
            <a:endParaRPr/>
          </a:p>
          <a:p>
            <a:pPr marL="0" lvl="0" indent="0" algn="l" rtl="0">
              <a:lnSpc>
                <a:spcPct val="100000"/>
              </a:lnSpc>
              <a:spcBef>
                <a:spcPts val="0"/>
              </a:spcBef>
              <a:spcAft>
                <a:spcPts val="0"/>
              </a:spcAft>
              <a:buClr>
                <a:schemeClr val="dk1"/>
              </a:buClr>
              <a:buSzPts val="1100"/>
              <a:buFont typeface="Arial"/>
              <a:buNone/>
            </a:pPr>
            <a:r>
              <a:rPr lang="en-GB" b="1"/>
              <a:t>C </a:t>
            </a:r>
            <a:r>
              <a:rPr lang="en-GB"/>
              <a:t>GOED</a:t>
            </a:r>
            <a:endParaRPr/>
          </a:p>
          <a:p>
            <a:pPr marL="0" lvl="0" indent="0" algn="l" rtl="0">
              <a:lnSpc>
                <a:spcPct val="100000"/>
              </a:lnSpc>
              <a:spcBef>
                <a:spcPts val="0"/>
              </a:spcBef>
              <a:spcAft>
                <a:spcPts val="0"/>
              </a:spcAft>
              <a:buClr>
                <a:schemeClr val="dk1"/>
              </a:buClr>
              <a:buSzPts val="1100"/>
              <a:buFont typeface="Arial"/>
              <a:buNone/>
            </a:pPr>
            <a:r>
              <a:rPr lang="en-GB" b="1"/>
              <a:t>D </a:t>
            </a:r>
            <a:r>
              <a:rPr lang="en-GB"/>
              <a:t>Leerlingen denken dat een chromosomenpaar ook van ongelijke lengte kan zijn (zoals bij geslachtschromosomen het geval is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Tip voor een verdiepende vervolgvraag: In welk geval is antwoord D ook goed? (Geslachtschromosomen paar)</a:t>
            </a:r>
            <a:endParaRPr/>
          </a:p>
          <a:p>
            <a:pPr marL="0" lvl="0" indent="0" algn="l" rtl="0">
              <a:lnSpc>
                <a:spcPct val="100000"/>
              </a:lnSpc>
              <a:spcBef>
                <a:spcPts val="0"/>
              </a:spcBef>
              <a:spcAft>
                <a:spcPts val="0"/>
              </a:spcAft>
              <a:buClr>
                <a:schemeClr val="dk1"/>
              </a:buClr>
              <a:buSzPts val="1100"/>
              <a:buFont typeface="Arial"/>
              <a:buNone/>
            </a:pPr>
            <a:endParaRPr/>
          </a:p>
        </p:txBody>
      </p:sp>
      <p:sp>
        <p:nvSpPr>
          <p:cNvPr id="213" name="Google Shape;213;g3575210c8e4_0_2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741216" y="2531666"/>
            <a:ext cx="5811838"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73446" y="1110059"/>
            <a:ext cx="5811838" cy="43219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71487"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486150"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iagnostischevragen.n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143000" y="483455"/>
            <a:ext cx="6858000" cy="2945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5400"/>
              <a:buFont typeface="Calibri"/>
              <a:buNone/>
            </a:pPr>
            <a:r>
              <a:rPr lang="en-GB" sz="5400" b="1">
                <a:solidFill>
                  <a:schemeClr val="accent1"/>
                </a:solidFill>
              </a:rPr>
              <a:t>Erfelijkheid en DNA</a:t>
            </a:r>
            <a:br>
              <a:rPr lang="en-GB" b="1">
                <a:solidFill>
                  <a:schemeClr val="accent1"/>
                </a:solidFill>
              </a:rPr>
            </a:br>
            <a:endParaRPr b="1">
              <a:solidFill>
                <a:schemeClr val="accent1"/>
              </a:solidFill>
            </a:endParaRPr>
          </a:p>
        </p:txBody>
      </p:sp>
      <p:sp>
        <p:nvSpPr>
          <p:cNvPr id="90" name="Google Shape;90;p13"/>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1" name="Google Shape;91;p13"/>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sp>
        <p:nvSpPr>
          <p:cNvPr id="92" name="Google Shape;92;p13"/>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p>
            <a:pPr marL="457200" lvl="0" indent="-361950" algn="ctr" rtl="0">
              <a:lnSpc>
                <a:spcPct val="90000"/>
              </a:lnSpc>
              <a:spcBef>
                <a:spcPts val="750"/>
              </a:spcBef>
              <a:spcAft>
                <a:spcPts val="0"/>
              </a:spcAft>
              <a:buClr>
                <a:schemeClr val="dk1"/>
              </a:buClr>
              <a:buSzPts val="1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41" name="Google Shape;241;p2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42" name="Google Shape;242;p20"/>
          <p:cNvGrpSpPr/>
          <p:nvPr/>
        </p:nvGrpSpPr>
        <p:grpSpPr>
          <a:xfrm>
            <a:off x="768176" y="2142258"/>
            <a:ext cx="908700" cy="908700"/>
            <a:chOff x="947033" y="2362454"/>
            <a:chExt cx="908700" cy="908700"/>
          </a:xfrm>
        </p:grpSpPr>
        <p:sp>
          <p:nvSpPr>
            <p:cNvPr id="243" name="Google Shape;243;p2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4" name="Google Shape;244;p2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45" name="Google Shape;245;p20"/>
          <p:cNvGrpSpPr/>
          <p:nvPr/>
        </p:nvGrpSpPr>
        <p:grpSpPr>
          <a:xfrm>
            <a:off x="768175" y="3240924"/>
            <a:ext cx="908700" cy="908700"/>
            <a:chOff x="4665644" y="2362454"/>
            <a:chExt cx="908700" cy="908700"/>
          </a:xfrm>
        </p:grpSpPr>
        <p:sp>
          <p:nvSpPr>
            <p:cNvPr id="246" name="Google Shape;246;p2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7" name="Google Shape;247;p2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48" name="Google Shape;248;p20"/>
          <p:cNvGrpSpPr/>
          <p:nvPr/>
        </p:nvGrpSpPr>
        <p:grpSpPr>
          <a:xfrm>
            <a:off x="768174" y="4376910"/>
            <a:ext cx="908700" cy="908700"/>
            <a:chOff x="947033" y="4156948"/>
            <a:chExt cx="908700" cy="908700"/>
          </a:xfrm>
        </p:grpSpPr>
        <p:sp>
          <p:nvSpPr>
            <p:cNvPr id="249" name="Google Shape;249;p2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50" name="Google Shape;250;p2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251" name="Google Shape;251;p20"/>
          <p:cNvSpPr/>
          <p:nvPr/>
        </p:nvSpPr>
        <p:spPr>
          <a:xfrm>
            <a:off x="1919363" y="2301982"/>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alleen in de delen 1 en 2</a:t>
            </a:r>
            <a:endParaRPr sz="2800" b="0" i="0" u="none" strike="noStrike" cap="none">
              <a:solidFill>
                <a:srgbClr val="000000"/>
              </a:solidFill>
              <a:latin typeface="Calibri"/>
              <a:ea typeface="Calibri"/>
              <a:cs typeface="Calibri"/>
              <a:sym typeface="Calibri"/>
            </a:endParaRPr>
          </a:p>
        </p:txBody>
      </p:sp>
      <p:sp>
        <p:nvSpPr>
          <p:cNvPr id="252" name="Google Shape;252;p20"/>
          <p:cNvSpPr/>
          <p:nvPr/>
        </p:nvSpPr>
        <p:spPr>
          <a:xfrm>
            <a:off x="1919363" y="335705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alleen in de delen 1 en 3</a:t>
            </a:r>
            <a:endParaRPr sz="2800" b="0" i="0" u="none" strike="noStrike" cap="none">
              <a:solidFill>
                <a:srgbClr val="000000"/>
              </a:solidFill>
              <a:latin typeface="Calibri"/>
              <a:ea typeface="Calibri"/>
              <a:cs typeface="Calibri"/>
              <a:sym typeface="Calibri"/>
            </a:endParaRPr>
          </a:p>
        </p:txBody>
      </p:sp>
      <p:sp>
        <p:nvSpPr>
          <p:cNvPr id="253" name="Google Shape;253;p20"/>
          <p:cNvSpPr/>
          <p:nvPr/>
        </p:nvSpPr>
        <p:spPr>
          <a:xfrm>
            <a:off x="1919363" y="450261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in de delen 1, 2, 3 en 4</a:t>
            </a:r>
            <a:endParaRPr sz="2800" b="0" i="0" u="none" strike="noStrike" cap="none">
              <a:solidFill>
                <a:srgbClr val="000000"/>
              </a:solidFill>
              <a:latin typeface="Calibri"/>
              <a:ea typeface="Calibri"/>
              <a:cs typeface="Calibri"/>
              <a:sym typeface="Calibri"/>
            </a:endParaRPr>
          </a:p>
        </p:txBody>
      </p:sp>
      <p:sp>
        <p:nvSpPr>
          <p:cNvPr id="254" name="Google Shape;254;p20"/>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Bij een heterozygoot genotype, waar is dan het dominante allel te vinden?</a:t>
            </a:r>
            <a:endParaRPr/>
          </a:p>
        </p:txBody>
      </p:sp>
      <p:pic>
        <p:nvPicPr>
          <p:cNvPr id="255" name="Google Shape;255;p20"/>
          <p:cNvPicPr preferRelativeResize="0"/>
          <p:nvPr/>
        </p:nvPicPr>
        <p:blipFill rotWithShape="1">
          <a:blip r:embed="rId3">
            <a:alphaModFix/>
          </a:blip>
          <a:srcRect b="10594"/>
          <a:stretch/>
        </p:blipFill>
        <p:spPr>
          <a:xfrm>
            <a:off x="6639025" y="2535925"/>
            <a:ext cx="2161550" cy="2555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1"/>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61" name="Google Shape;261;p21"/>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62" name="Google Shape;262;p21"/>
          <p:cNvGrpSpPr/>
          <p:nvPr/>
        </p:nvGrpSpPr>
        <p:grpSpPr>
          <a:xfrm>
            <a:off x="806913" y="2430908"/>
            <a:ext cx="7309588" cy="908700"/>
            <a:chOff x="806913" y="1496245"/>
            <a:chExt cx="7309588" cy="908700"/>
          </a:xfrm>
        </p:grpSpPr>
        <p:grpSp>
          <p:nvGrpSpPr>
            <p:cNvPr id="263" name="Google Shape;263;p21"/>
            <p:cNvGrpSpPr/>
            <p:nvPr/>
          </p:nvGrpSpPr>
          <p:grpSpPr>
            <a:xfrm>
              <a:off x="806913" y="1496245"/>
              <a:ext cx="908700" cy="908700"/>
              <a:chOff x="947033" y="2362454"/>
              <a:chExt cx="908700" cy="908700"/>
            </a:xfrm>
          </p:grpSpPr>
          <p:sp>
            <p:nvSpPr>
              <p:cNvPr id="264" name="Google Shape;264;p21"/>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65" name="Google Shape;265;p21"/>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A</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266" name="Google Shape;266;p21"/>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lvl="0" indent="0" algn="l" rtl="0">
                <a:lnSpc>
                  <a:spcPct val="120000"/>
                </a:lnSpc>
                <a:spcBef>
                  <a:spcPts val="0"/>
                </a:spcBef>
                <a:spcAft>
                  <a:spcPts val="0"/>
                </a:spcAft>
                <a:buClr>
                  <a:schemeClr val="dk1"/>
                </a:buClr>
                <a:buSzPts val="1100"/>
                <a:buFont typeface="Arial"/>
                <a:buNone/>
              </a:pPr>
              <a:r>
                <a:rPr lang="en-GB" sz="2800" dirty="0">
                  <a:latin typeface="Calibri"/>
                  <a:ea typeface="Calibri"/>
                  <a:cs typeface="Calibri"/>
                  <a:sym typeface="Calibri"/>
                </a:rPr>
                <a:t>wit</a:t>
              </a:r>
              <a:endParaRPr sz="2800" dirty="0">
                <a:latin typeface="Calibri"/>
                <a:ea typeface="Calibri"/>
                <a:cs typeface="Calibri"/>
                <a:sym typeface="Calibri"/>
              </a:endParaRPr>
            </a:p>
          </p:txBody>
        </p:sp>
      </p:grpSp>
      <p:grpSp>
        <p:nvGrpSpPr>
          <p:cNvPr id="267" name="Google Shape;267;p21"/>
          <p:cNvGrpSpPr/>
          <p:nvPr/>
        </p:nvGrpSpPr>
        <p:grpSpPr>
          <a:xfrm>
            <a:off x="806912" y="3529574"/>
            <a:ext cx="7309589" cy="908700"/>
            <a:chOff x="806912" y="2594911"/>
            <a:chExt cx="7309589" cy="908700"/>
          </a:xfrm>
        </p:grpSpPr>
        <p:grpSp>
          <p:nvGrpSpPr>
            <p:cNvPr id="268" name="Google Shape;268;p21"/>
            <p:cNvGrpSpPr/>
            <p:nvPr/>
          </p:nvGrpSpPr>
          <p:grpSpPr>
            <a:xfrm>
              <a:off x="806912" y="2594911"/>
              <a:ext cx="908700" cy="908700"/>
              <a:chOff x="4665644" y="2362454"/>
              <a:chExt cx="908700" cy="908700"/>
            </a:xfrm>
          </p:grpSpPr>
          <p:sp>
            <p:nvSpPr>
              <p:cNvPr id="269" name="Google Shape;269;p21"/>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70" name="Google Shape;270;p21"/>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B</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271" name="Google Shape;271;p21"/>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err="1">
                  <a:latin typeface="Calibri"/>
                  <a:ea typeface="Calibri"/>
                  <a:cs typeface="Calibri"/>
                  <a:sym typeface="Calibri"/>
                </a:rPr>
                <a:t>grijs</a:t>
              </a:r>
              <a:endParaRPr sz="2800" b="0" i="0" u="none" strike="noStrike" cap="none" dirty="0">
                <a:solidFill>
                  <a:srgbClr val="000000"/>
                </a:solidFill>
                <a:latin typeface="Calibri"/>
                <a:ea typeface="Calibri"/>
                <a:cs typeface="Calibri"/>
                <a:sym typeface="Calibri"/>
              </a:endParaRPr>
            </a:p>
          </p:txBody>
        </p:sp>
      </p:grpSp>
      <p:sp>
        <p:nvSpPr>
          <p:cNvPr id="272" name="Google Shape;272;p21"/>
          <p:cNvSpPr/>
          <p:nvPr/>
        </p:nvSpPr>
        <p:spPr>
          <a:xfrm>
            <a:off x="1121115" y="5207984"/>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sp>
        <p:nvSpPr>
          <p:cNvPr id="273" name="Google Shape;273;p21"/>
          <p:cNvSpPr txBox="1">
            <a:spLocks noGrp="1"/>
          </p:cNvSpPr>
          <p:nvPr>
            <p:ph type="title"/>
          </p:nvPr>
        </p:nvSpPr>
        <p:spPr>
          <a:xfrm>
            <a:off x="729419" y="548660"/>
            <a:ext cx="8109900" cy="855300"/>
          </a:xfrm>
          <a:prstGeom prst="rect">
            <a:avLst/>
          </a:prstGeom>
          <a:noFill/>
          <a:ln>
            <a:noFill/>
          </a:ln>
        </p:spPr>
        <p:txBody>
          <a:bodyPr spcFirstLastPara="1" wrap="square" lIns="91425" tIns="45700" rIns="91425" bIns="45700" anchor="t" anchorCtr="0">
            <a:normAutofit/>
          </a:bodyPr>
          <a:lstStyle/>
          <a:p>
            <a:pPr marL="0" lvl="0" indent="0" algn="l" rtl="0">
              <a:lnSpc>
                <a:spcPct val="111111"/>
              </a:lnSpc>
              <a:spcBef>
                <a:spcPts val="0"/>
              </a:spcBef>
              <a:spcAft>
                <a:spcPts val="0"/>
              </a:spcAft>
              <a:buClr>
                <a:schemeClr val="dk1"/>
              </a:buClr>
              <a:buSzPts val="3600"/>
              <a:buFont typeface="Calibri"/>
              <a:buNone/>
            </a:pPr>
            <a:r>
              <a:rPr lang="en-GB" sz="3600"/>
              <a:t>Welke eigenschap is dominant?</a:t>
            </a:r>
            <a:endParaRPr/>
          </a:p>
        </p:txBody>
      </p:sp>
      <p:grpSp>
        <p:nvGrpSpPr>
          <p:cNvPr id="274" name="Google Shape;274;p21"/>
          <p:cNvGrpSpPr/>
          <p:nvPr/>
        </p:nvGrpSpPr>
        <p:grpSpPr>
          <a:xfrm>
            <a:off x="844986" y="4628247"/>
            <a:ext cx="908700" cy="908700"/>
            <a:chOff x="947033" y="4156948"/>
            <a:chExt cx="908700" cy="908700"/>
          </a:xfrm>
        </p:grpSpPr>
        <p:sp>
          <p:nvSpPr>
            <p:cNvPr id="275" name="Google Shape;275;p21"/>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76" name="Google Shape;276;p21"/>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C</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277" name="Google Shape;277;p21"/>
          <p:cNvSpPr/>
          <p:nvPr/>
        </p:nvSpPr>
        <p:spPr>
          <a:xfrm>
            <a:off x="1958100" y="4791260"/>
            <a:ext cx="6158400" cy="589200"/>
          </a:xfrm>
          <a:prstGeom prst="rect">
            <a:avLst/>
          </a:prstGeom>
          <a:noFill/>
          <a:ln>
            <a:noFill/>
          </a:ln>
        </p:spPr>
        <p:txBody>
          <a:bodyPr spcFirstLastPara="1" wrap="square" lIns="35700" tIns="35700" rIns="35700" bIns="35700" anchor="ctr" anchorCtr="0">
            <a:noAutofit/>
          </a:bodyPr>
          <a:lstStyle/>
          <a:p>
            <a:pPr marL="0" lvl="0" indent="0" algn="l" rtl="0">
              <a:lnSpc>
                <a:spcPct val="120000"/>
              </a:lnSpc>
              <a:spcBef>
                <a:spcPts val="0"/>
              </a:spcBef>
              <a:spcAft>
                <a:spcPts val="0"/>
              </a:spcAft>
              <a:buClr>
                <a:schemeClr val="dk1"/>
              </a:buClr>
              <a:buSzPts val="1100"/>
              <a:buFont typeface="Arial"/>
              <a:buNone/>
            </a:pPr>
            <a:r>
              <a:rPr lang="en-GB" sz="2800" dirty="0" err="1">
                <a:latin typeface="Calibri"/>
                <a:ea typeface="Calibri"/>
                <a:cs typeface="Calibri"/>
                <a:sym typeface="Calibri"/>
              </a:rPr>
              <a:t>kun</a:t>
            </a:r>
            <a:r>
              <a:rPr lang="en-GB" sz="2800" dirty="0">
                <a:latin typeface="Calibri"/>
                <a:ea typeface="Calibri"/>
                <a:cs typeface="Calibri"/>
                <a:sym typeface="Calibri"/>
              </a:rPr>
              <a:t> je </a:t>
            </a:r>
            <a:r>
              <a:rPr lang="en-GB" sz="2800" dirty="0" err="1">
                <a:latin typeface="Calibri"/>
                <a:ea typeface="Calibri"/>
                <a:cs typeface="Calibri"/>
                <a:sym typeface="Calibri"/>
              </a:rPr>
              <a:t>niet</a:t>
            </a:r>
            <a:r>
              <a:rPr lang="en-GB" sz="2800" dirty="0">
                <a:latin typeface="Calibri"/>
                <a:ea typeface="Calibri"/>
                <a:cs typeface="Calibri"/>
                <a:sym typeface="Calibri"/>
              </a:rPr>
              <a:t> </a:t>
            </a:r>
            <a:r>
              <a:rPr lang="en-GB" sz="2800" dirty="0" err="1">
                <a:latin typeface="Calibri"/>
                <a:ea typeface="Calibri"/>
                <a:cs typeface="Calibri"/>
                <a:sym typeface="Calibri"/>
              </a:rPr>
              <a:t>afleiden</a:t>
            </a:r>
            <a:endParaRPr sz="2800" dirty="0">
              <a:latin typeface="Calibri"/>
              <a:ea typeface="Calibri"/>
              <a:cs typeface="Calibri"/>
              <a:sym typeface="Calibri"/>
            </a:endParaRPr>
          </a:p>
        </p:txBody>
      </p:sp>
      <p:pic>
        <p:nvPicPr>
          <p:cNvPr id="278" name="Google Shape;278;p21"/>
          <p:cNvPicPr preferRelativeResize="0"/>
          <p:nvPr/>
        </p:nvPicPr>
        <p:blipFill>
          <a:blip r:embed="rId3">
            <a:alphaModFix/>
          </a:blip>
          <a:stretch>
            <a:fillRect/>
          </a:stretch>
        </p:blipFill>
        <p:spPr>
          <a:xfrm>
            <a:off x="3901604" y="1641374"/>
            <a:ext cx="4786775" cy="2397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84" name="Google Shape;284;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85" name="Google Shape;285;p22"/>
          <p:cNvGrpSpPr/>
          <p:nvPr/>
        </p:nvGrpSpPr>
        <p:grpSpPr>
          <a:xfrm>
            <a:off x="806913" y="1648645"/>
            <a:ext cx="7309588" cy="908700"/>
            <a:chOff x="806913" y="1496245"/>
            <a:chExt cx="7309588" cy="908700"/>
          </a:xfrm>
        </p:grpSpPr>
        <p:grpSp>
          <p:nvGrpSpPr>
            <p:cNvPr id="286" name="Google Shape;286;p22"/>
            <p:cNvGrpSpPr/>
            <p:nvPr/>
          </p:nvGrpSpPr>
          <p:grpSpPr>
            <a:xfrm>
              <a:off x="806913" y="1496245"/>
              <a:ext cx="908700" cy="908700"/>
              <a:chOff x="947033" y="2362454"/>
              <a:chExt cx="908700" cy="908700"/>
            </a:xfrm>
          </p:grpSpPr>
          <p:sp>
            <p:nvSpPr>
              <p:cNvPr id="287" name="Google Shape;287;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88" name="Google Shape;288;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A</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289" name="Google Shape;289;p22"/>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lvl="0" indent="0" algn="l" rtl="0">
                <a:lnSpc>
                  <a:spcPct val="120000"/>
                </a:lnSpc>
                <a:spcBef>
                  <a:spcPts val="0"/>
                </a:spcBef>
                <a:spcAft>
                  <a:spcPts val="0"/>
                </a:spcAft>
                <a:buClr>
                  <a:schemeClr val="dk1"/>
                </a:buClr>
                <a:buSzPts val="1100"/>
                <a:buFont typeface="Arial"/>
                <a:buNone/>
              </a:pPr>
              <a:r>
                <a:rPr lang="en-GB" sz="2800">
                  <a:latin typeface="Calibri"/>
                  <a:ea typeface="Calibri"/>
                  <a:cs typeface="Calibri"/>
                  <a:sym typeface="Calibri"/>
                </a:rPr>
                <a:t>0%</a:t>
              </a:r>
              <a:endParaRPr sz="2800">
                <a:latin typeface="Calibri"/>
                <a:ea typeface="Calibri"/>
                <a:cs typeface="Calibri"/>
                <a:sym typeface="Calibri"/>
              </a:endParaRPr>
            </a:p>
          </p:txBody>
        </p:sp>
      </p:grpSp>
      <p:grpSp>
        <p:nvGrpSpPr>
          <p:cNvPr id="290" name="Google Shape;290;p22"/>
          <p:cNvGrpSpPr/>
          <p:nvPr/>
        </p:nvGrpSpPr>
        <p:grpSpPr>
          <a:xfrm>
            <a:off x="806912" y="2747311"/>
            <a:ext cx="7309589" cy="908700"/>
            <a:chOff x="806912" y="2594911"/>
            <a:chExt cx="7309589" cy="908700"/>
          </a:xfrm>
        </p:grpSpPr>
        <p:grpSp>
          <p:nvGrpSpPr>
            <p:cNvPr id="291" name="Google Shape;291;p22"/>
            <p:cNvGrpSpPr/>
            <p:nvPr/>
          </p:nvGrpSpPr>
          <p:grpSpPr>
            <a:xfrm>
              <a:off x="806912" y="2594911"/>
              <a:ext cx="908700" cy="908700"/>
              <a:chOff x="4665644" y="2362454"/>
              <a:chExt cx="908700" cy="908700"/>
            </a:xfrm>
          </p:grpSpPr>
          <p:sp>
            <p:nvSpPr>
              <p:cNvPr id="292" name="Google Shape;292;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3" name="Google Shape;293;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B</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294" name="Google Shape;294;p22"/>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25%</a:t>
              </a:r>
              <a:endParaRPr sz="2800" b="0" i="0" u="none" strike="noStrike" cap="none">
                <a:solidFill>
                  <a:srgbClr val="000000"/>
                </a:solidFill>
                <a:latin typeface="Calibri"/>
                <a:ea typeface="Calibri"/>
                <a:cs typeface="Calibri"/>
                <a:sym typeface="Calibri"/>
              </a:endParaRPr>
            </a:p>
          </p:txBody>
        </p:sp>
      </p:grpSp>
      <p:grpSp>
        <p:nvGrpSpPr>
          <p:cNvPr id="295" name="Google Shape;295;p22"/>
          <p:cNvGrpSpPr/>
          <p:nvPr/>
        </p:nvGrpSpPr>
        <p:grpSpPr>
          <a:xfrm>
            <a:off x="806911" y="3883297"/>
            <a:ext cx="7309589" cy="908700"/>
            <a:chOff x="806911" y="3730897"/>
            <a:chExt cx="7309589" cy="908700"/>
          </a:xfrm>
        </p:grpSpPr>
        <p:grpSp>
          <p:nvGrpSpPr>
            <p:cNvPr id="296" name="Google Shape;296;p22"/>
            <p:cNvGrpSpPr/>
            <p:nvPr/>
          </p:nvGrpSpPr>
          <p:grpSpPr>
            <a:xfrm>
              <a:off x="806911" y="3730897"/>
              <a:ext cx="908700" cy="908700"/>
              <a:chOff x="947033" y="4156948"/>
              <a:chExt cx="908700" cy="908700"/>
            </a:xfrm>
          </p:grpSpPr>
          <p:sp>
            <p:nvSpPr>
              <p:cNvPr id="297" name="Google Shape;297;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8" name="Google Shape;298;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C</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299" name="Google Shape;299;p22"/>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lvl="0" indent="0" algn="l" rtl="0">
                <a:lnSpc>
                  <a:spcPct val="120000"/>
                </a:lnSpc>
                <a:spcBef>
                  <a:spcPts val="0"/>
                </a:spcBef>
                <a:spcAft>
                  <a:spcPts val="0"/>
                </a:spcAft>
                <a:buClr>
                  <a:schemeClr val="dk1"/>
                </a:buClr>
                <a:buSzPts val="1100"/>
                <a:buFont typeface="Arial"/>
                <a:buNone/>
              </a:pPr>
              <a:r>
                <a:rPr lang="en-GB" sz="2800">
                  <a:latin typeface="Calibri"/>
                  <a:ea typeface="Calibri"/>
                  <a:cs typeface="Calibri"/>
                  <a:sym typeface="Calibri"/>
                </a:rPr>
                <a:t>50%</a:t>
              </a:r>
              <a:endParaRPr sz="2800">
                <a:latin typeface="Calibri"/>
                <a:ea typeface="Calibri"/>
                <a:cs typeface="Calibri"/>
                <a:sym typeface="Calibri"/>
              </a:endParaRPr>
            </a:p>
          </p:txBody>
        </p:sp>
      </p:grpSp>
      <p:sp>
        <p:nvSpPr>
          <p:cNvPr id="300" name="Google Shape;300;p22"/>
          <p:cNvSpPr/>
          <p:nvPr/>
        </p:nvSpPr>
        <p:spPr>
          <a:xfrm>
            <a:off x="1121115" y="5207984"/>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sp>
        <p:nvSpPr>
          <p:cNvPr id="301" name="Google Shape;301;p22"/>
          <p:cNvSpPr txBox="1">
            <a:spLocks noGrp="1"/>
          </p:cNvSpPr>
          <p:nvPr>
            <p:ph type="title"/>
          </p:nvPr>
        </p:nvSpPr>
        <p:spPr>
          <a:xfrm>
            <a:off x="729419" y="548660"/>
            <a:ext cx="8109900" cy="855300"/>
          </a:xfrm>
          <a:prstGeom prst="rect">
            <a:avLst/>
          </a:prstGeom>
          <a:noFill/>
          <a:ln>
            <a:noFill/>
          </a:ln>
        </p:spPr>
        <p:txBody>
          <a:bodyPr spcFirstLastPara="1" wrap="square" lIns="91425" tIns="45700" rIns="91425" bIns="45700" anchor="t" anchorCtr="0">
            <a:normAutofit/>
          </a:bodyPr>
          <a:lstStyle/>
          <a:p>
            <a:pPr marL="0" lvl="0" indent="0" algn="l" rtl="0">
              <a:lnSpc>
                <a:spcPct val="111111"/>
              </a:lnSpc>
              <a:spcBef>
                <a:spcPts val="0"/>
              </a:spcBef>
              <a:spcAft>
                <a:spcPts val="0"/>
              </a:spcAft>
              <a:buClr>
                <a:schemeClr val="dk1"/>
              </a:buClr>
              <a:buSzPts val="3600"/>
              <a:buFont typeface="Calibri"/>
              <a:buNone/>
            </a:pPr>
            <a:r>
              <a:rPr lang="en-GB" sz="3600" dirty="0"/>
              <a:t>Hoe </a:t>
            </a:r>
            <a:r>
              <a:rPr lang="en-GB" sz="3600" dirty="0" err="1"/>
              <a:t>groot</a:t>
            </a:r>
            <a:r>
              <a:rPr lang="en-GB" sz="3600" dirty="0"/>
              <a:t> is de </a:t>
            </a:r>
            <a:r>
              <a:rPr lang="en-GB" sz="3600" dirty="0" err="1"/>
              <a:t>kans</a:t>
            </a:r>
            <a:r>
              <a:rPr lang="en-GB" sz="3600" dirty="0"/>
              <a:t> </a:t>
            </a:r>
            <a:r>
              <a:rPr lang="en-GB" sz="3600" dirty="0" err="1"/>
              <a:t>dat</a:t>
            </a:r>
            <a:r>
              <a:rPr lang="en-GB" sz="3600" dirty="0"/>
              <a:t> kind 1 </a:t>
            </a:r>
            <a:r>
              <a:rPr lang="en-GB" sz="3600" dirty="0" err="1"/>
              <a:t>geel</a:t>
            </a:r>
            <a:r>
              <a:rPr lang="en-GB" sz="3600" dirty="0"/>
              <a:t> is?</a:t>
            </a:r>
            <a:endParaRPr dirty="0"/>
          </a:p>
        </p:txBody>
      </p:sp>
      <p:grpSp>
        <p:nvGrpSpPr>
          <p:cNvPr id="303" name="Google Shape;303;p22"/>
          <p:cNvGrpSpPr/>
          <p:nvPr/>
        </p:nvGrpSpPr>
        <p:grpSpPr>
          <a:xfrm>
            <a:off x="806911" y="4948238"/>
            <a:ext cx="908700" cy="908700"/>
            <a:chOff x="4665644" y="4148177"/>
            <a:chExt cx="908700" cy="908700"/>
          </a:xfrm>
        </p:grpSpPr>
        <p:sp>
          <p:nvSpPr>
            <p:cNvPr id="304" name="Google Shape;304;p2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05" name="Google Shape;305;p2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D</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306" name="Google Shape;306;p22"/>
          <p:cNvSpPr/>
          <p:nvPr/>
        </p:nvSpPr>
        <p:spPr>
          <a:xfrm>
            <a:off x="1958099" y="510800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100%</a:t>
            </a:r>
            <a:endParaRPr sz="2800" b="0" i="0" u="none" strike="noStrike" cap="none">
              <a:solidFill>
                <a:srgbClr val="000000"/>
              </a:solidFill>
              <a:latin typeface="Calibri"/>
              <a:ea typeface="Calibri"/>
              <a:cs typeface="Calibri"/>
              <a:sym typeface="Calibri"/>
            </a:endParaRPr>
          </a:p>
        </p:txBody>
      </p:sp>
      <p:pic>
        <p:nvPicPr>
          <p:cNvPr id="3" name="Afbeelding 2">
            <a:extLst>
              <a:ext uri="{FF2B5EF4-FFF2-40B4-BE49-F238E27FC236}">
                <a16:creationId xmlns:a16="http://schemas.microsoft.com/office/drawing/2014/main" id="{1C4DC35F-E3F2-820A-6FA4-E0CCF2E3909E}"/>
              </a:ext>
            </a:extLst>
          </p:cNvPr>
          <p:cNvPicPr>
            <a:picLocks noChangeAspect="1"/>
          </p:cNvPicPr>
          <p:nvPr/>
        </p:nvPicPr>
        <p:blipFill>
          <a:blip r:embed="rId3"/>
          <a:stretch>
            <a:fillRect/>
          </a:stretch>
        </p:blipFill>
        <p:spPr>
          <a:xfrm>
            <a:off x="3494023" y="1669751"/>
            <a:ext cx="5220429" cy="29150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3"/>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12" name="Google Shape;312;p23"/>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313" name="Google Shape;313;p23"/>
          <p:cNvGrpSpPr/>
          <p:nvPr/>
        </p:nvGrpSpPr>
        <p:grpSpPr>
          <a:xfrm>
            <a:off x="806913" y="1648645"/>
            <a:ext cx="7309588" cy="908700"/>
            <a:chOff x="806913" y="1496245"/>
            <a:chExt cx="7309588" cy="908700"/>
          </a:xfrm>
        </p:grpSpPr>
        <p:grpSp>
          <p:nvGrpSpPr>
            <p:cNvPr id="314" name="Google Shape;314;p23"/>
            <p:cNvGrpSpPr/>
            <p:nvPr/>
          </p:nvGrpSpPr>
          <p:grpSpPr>
            <a:xfrm>
              <a:off x="806913" y="1496245"/>
              <a:ext cx="908700" cy="908700"/>
              <a:chOff x="947033" y="2362454"/>
              <a:chExt cx="908700" cy="908700"/>
            </a:xfrm>
          </p:grpSpPr>
          <p:sp>
            <p:nvSpPr>
              <p:cNvPr id="315" name="Google Shape;315;p23"/>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16" name="Google Shape;316;p23"/>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A</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317" name="Google Shape;317;p23"/>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lvl="0" indent="0" algn="l" rtl="0">
                <a:lnSpc>
                  <a:spcPct val="120000"/>
                </a:lnSpc>
                <a:spcBef>
                  <a:spcPts val="0"/>
                </a:spcBef>
                <a:spcAft>
                  <a:spcPts val="0"/>
                </a:spcAft>
                <a:buClr>
                  <a:schemeClr val="dk1"/>
                </a:buClr>
                <a:buSzPts val="1100"/>
                <a:buFont typeface="Arial"/>
                <a:buNone/>
              </a:pPr>
              <a:r>
                <a:rPr lang="en-GB" sz="2800">
                  <a:latin typeface="Calibri"/>
                  <a:ea typeface="Calibri"/>
                  <a:cs typeface="Calibri"/>
                  <a:sym typeface="Calibri"/>
                </a:rPr>
                <a:t>Locaties voor genen</a:t>
              </a:r>
              <a:endParaRPr sz="2800">
                <a:latin typeface="Calibri"/>
                <a:ea typeface="Calibri"/>
                <a:cs typeface="Calibri"/>
                <a:sym typeface="Calibri"/>
              </a:endParaRPr>
            </a:p>
          </p:txBody>
        </p:sp>
      </p:grpSp>
      <p:grpSp>
        <p:nvGrpSpPr>
          <p:cNvPr id="318" name="Google Shape;318;p23"/>
          <p:cNvGrpSpPr/>
          <p:nvPr/>
        </p:nvGrpSpPr>
        <p:grpSpPr>
          <a:xfrm>
            <a:off x="806912" y="2747311"/>
            <a:ext cx="7309589" cy="908700"/>
            <a:chOff x="806912" y="2594911"/>
            <a:chExt cx="7309589" cy="908700"/>
          </a:xfrm>
        </p:grpSpPr>
        <p:grpSp>
          <p:nvGrpSpPr>
            <p:cNvPr id="319" name="Google Shape;319;p23"/>
            <p:cNvGrpSpPr/>
            <p:nvPr/>
          </p:nvGrpSpPr>
          <p:grpSpPr>
            <a:xfrm>
              <a:off x="806912" y="2594911"/>
              <a:ext cx="908700" cy="908700"/>
              <a:chOff x="4665644" y="2362454"/>
              <a:chExt cx="908700" cy="908700"/>
            </a:xfrm>
          </p:grpSpPr>
          <p:sp>
            <p:nvSpPr>
              <p:cNvPr id="320" name="Google Shape;320;p23"/>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21" name="Google Shape;321;p23"/>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B</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322" name="Google Shape;322;p23"/>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Elk streepje is een gen</a:t>
              </a:r>
              <a:endParaRPr sz="2800" b="0" i="0" u="none" strike="noStrike" cap="none">
                <a:solidFill>
                  <a:srgbClr val="000000"/>
                </a:solidFill>
                <a:latin typeface="Calibri"/>
                <a:ea typeface="Calibri"/>
                <a:cs typeface="Calibri"/>
                <a:sym typeface="Calibri"/>
              </a:endParaRPr>
            </a:p>
          </p:txBody>
        </p:sp>
      </p:grpSp>
      <p:grpSp>
        <p:nvGrpSpPr>
          <p:cNvPr id="323" name="Google Shape;323;p23"/>
          <p:cNvGrpSpPr/>
          <p:nvPr/>
        </p:nvGrpSpPr>
        <p:grpSpPr>
          <a:xfrm>
            <a:off x="806911" y="3883297"/>
            <a:ext cx="7309589" cy="908700"/>
            <a:chOff x="806911" y="3730897"/>
            <a:chExt cx="7309589" cy="908700"/>
          </a:xfrm>
        </p:grpSpPr>
        <p:grpSp>
          <p:nvGrpSpPr>
            <p:cNvPr id="324" name="Google Shape;324;p23"/>
            <p:cNvGrpSpPr/>
            <p:nvPr/>
          </p:nvGrpSpPr>
          <p:grpSpPr>
            <a:xfrm>
              <a:off x="806911" y="3730897"/>
              <a:ext cx="908700" cy="908700"/>
              <a:chOff x="947033" y="4156948"/>
              <a:chExt cx="908700" cy="908700"/>
            </a:xfrm>
          </p:grpSpPr>
          <p:sp>
            <p:nvSpPr>
              <p:cNvPr id="325" name="Google Shape;325;p23"/>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26" name="Google Shape;326;p23"/>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C</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327" name="Google Shape;327;p23"/>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lvl="0" indent="0" algn="l" rtl="0">
                <a:lnSpc>
                  <a:spcPct val="120000"/>
                </a:lnSpc>
                <a:spcBef>
                  <a:spcPts val="0"/>
                </a:spcBef>
                <a:spcAft>
                  <a:spcPts val="0"/>
                </a:spcAft>
                <a:buClr>
                  <a:schemeClr val="dk1"/>
                </a:buClr>
                <a:buSzPts val="1100"/>
                <a:buFont typeface="Arial"/>
                <a:buNone/>
              </a:pPr>
              <a:r>
                <a:rPr lang="en-GB" sz="2800">
                  <a:latin typeface="Calibri"/>
                  <a:ea typeface="Calibri"/>
                  <a:cs typeface="Calibri"/>
                  <a:sym typeface="Calibri"/>
                </a:rPr>
                <a:t>Elk streepje is een eigenschap</a:t>
              </a:r>
              <a:endParaRPr sz="2800">
                <a:latin typeface="Calibri"/>
                <a:ea typeface="Calibri"/>
                <a:cs typeface="Calibri"/>
                <a:sym typeface="Calibri"/>
              </a:endParaRPr>
            </a:p>
          </p:txBody>
        </p:sp>
      </p:grpSp>
      <p:sp>
        <p:nvSpPr>
          <p:cNvPr id="328" name="Google Shape;328;p23"/>
          <p:cNvSpPr/>
          <p:nvPr/>
        </p:nvSpPr>
        <p:spPr>
          <a:xfrm>
            <a:off x="1121115" y="5207984"/>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sp>
        <p:nvSpPr>
          <p:cNvPr id="329" name="Google Shape;329;p23"/>
          <p:cNvSpPr txBox="1">
            <a:spLocks noGrp="1"/>
          </p:cNvSpPr>
          <p:nvPr>
            <p:ph type="title"/>
          </p:nvPr>
        </p:nvSpPr>
        <p:spPr>
          <a:xfrm>
            <a:off x="729425" y="548650"/>
            <a:ext cx="84147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3240"/>
              <a:buFont typeface="Calibri"/>
              <a:buNone/>
            </a:pPr>
            <a:r>
              <a:rPr lang="en-GB" sz="2840"/>
              <a:t>Wat zijn de strepen op dit chromosoom?</a:t>
            </a:r>
            <a:endParaRPr sz="2570"/>
          </a:p>
        </p:txBody>
      </p:sp>
      <p:sp>
        <p:nvSpPr>
          <p:cNvPr id="330" name="Google Shape;330;p23"/>
          <p:cNvSpPr/>
          <p:nvPr/>
        </p:nvSpPr>
        <p:spPr>
          <a:xfrm>
            <a:off x="1121115" y="524530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pic>
        <p:nvPicPr>
          <p:cNvPr id="331" name="Google Shape;331;p23"/>
          <p:cNvPicPr preferRelativeResize="0"/>
          <p:nvPr/>
        </p:nvPicPr>
        <p:blipFill>
          <a:blip r:embed="rId3">
            <a:alphaModFix/>
          </a:blip>
          <a:stretch>
            <a:fillRect/>
          </a:stretch>
        </p:blipFill>
        <p:spPr>
          <a:xfrm>
            <a:off x="6964225" y="1648650"/>
            <a:ext cx="990600" cy="3371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5"/>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49" name="Google Shape;349;p25"/>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350" name="Google Shape;350;p25"/>
          <p:cNvGrpSpPr/>
          <p:nvPr/>
        </p:nvGrpSpPr>
        <p:grpSpPr>
          <a:xfrm>
            <a:off x="5221964" y="416510"/>
            <a:ext cx="7309588" cy="908700"/>
            <a:chOff x="806913" y="1496245"/>
            <a:chExt cx="7309588" cy="908700"/>
          </a:xfrm>
        </p:grpSpPr>
        <p:grpSp>
          <p:nvGrpSpPr>
            <p:cNvPr id="351" name="Google Shape;351;p25"/>
            <p:cNvGrpSpPr/>
            <p:nvPr/>
          </p:nvGrpSpPr>
          <p:grpSpPr>
            <a:xfrm>
              <a:off x="806913" y="1496245"/>
              <a:ext cx="908700" cy="908700"/>
              <a:chOff x="947033" y="2362454"/>
              <a:chExt cx="908700" cy="908700"/>
            </a:xfrm>
          </p:grpSpPr>
          <p:sp>
            <p:nvSpPr>
              <p:cNvPr id="352" name="Google Shape;352;p25"/>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53" name="Google Shape;353;p25"/>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A</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354" name="Google Shape;354;p25"/>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lvl="0" indent="0" algn="l" rtl="0">
                <a:lnSpc>
                  <a:spcPct val="120000"/>
                </a:lnSpc>
                <a:spcBef>
                  <a:spcPts val="0"/>
                </a:spcBef>
                <a:spcAft>
                  <a:spcPts val="0"/>
                </a:spcAft>
                <a:buClr>
                  <a:schemeClr val="dk1"/>
                </a:buClr>
                <a:buSzPts val="1100"/>
                <a:buFont typeface="Arial"/>
                <a:buNone/>
              </a:pPr>
              <a:r>
                <a:rPr lang="en-GB" sz="2800" dirty="0">
                  <a:latin typeface="Calibri"/>
                  <a:ea typeface="Calibri"/>
                  <a:cs typeface="Calibri"/>
                  <a:sym typeface="Calibri"/>
                </a:rPr>
                <a:t>5 - 15</a:t>
              </a:r>
              <a:endParaRPr sz="2800" dirty="0">
                <a:latin typeface="Calibri"/>
                <a:ea typeface="Calibri"/>
                <a:cs typeface="Calibri"/>
                <a:sym typeface="Calibri"/>
              </a:endParaRPr>
            </a:p>
          </p:txBody>
        </p:sp>
      </p:grpSp>
      <p:grpSp>
        <p:nvGrpSpPr>
          <p:cNvPr id="355" name="Google Shape;355;p25"/>
          <p:cNvGrpSpPr/>
          <p:nvPr/>
        </p:nvGrpSpPr>
        <p:grpSpPr>
          <a:xfrm>
            <a:off x="5221963" y="1515176"/>
            <a:ext cx="7309589" cy="908700"/>
            <a:chOff x="806912" y="2594911"/>
            <a:chExt cx="7309589" cy="908700"/>
          </a:xfrm>
        </p:grpSpPr>
        <p:grpSp>
          <p:nvGrpSpPr>
            <p:cNvPr id="356" name="Google Shape;356;p25"/>
            <p:cNvGrpSpPr/>
            <p:nvPr/>
          </p:nvGrpSpPr>
          <p:grpSpPr>
            <a:xfrm>
              <a:off x="806912" y="2594911"/>
              <a:ext cx="908700" cy="908700"/>
              <a:chOff x="4665644" y="2362454"/>
              <a:chExt cx="908700" cy="908700"/>
            </a:xfrm>
          </p:grpSpPr>
          <p:sp>
            <p:nvSpPr>
              <p:cNvPr id="357" name="Google Shape;357;p25"/>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58" name="Google Shape;358;p25"/>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B</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359" name="Google Shape;359;p25"/>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lvl="0">
                <a:lnSpc>
                  <a:spcPct val="120000"/>
                </a:lnSpc>
                <a:buSzPts val="2800"/>
              </a:pPr>
              <a:r>
                <a:rPr lang="en-GB" sz="2800" dirty="0">
                  <a:latin typeface="Calibri"/>
                  <a:ea typeface="Calibri"/>
                  <a:cs typeface="Calibri"/>
                  <a:sym typeface="Calibri"/>
                </a:rPr>
                <a:t>20 - 30</a:t>
              </a:r>
              <a:endParaRPr sz="2800" b="0" i="0" u="none" strike="noStrike" cap="none" dirty="0">
                <a:solidFill>
                  <a:srgbClr val="000000"/>
                </a:solidFill>
                <a:latin typeface="Calibri"/>
                <a:ea typeface="Calibri"/>
                <a:cs typeface="Calibri"/>
                <a:sym typeface="Calibri"/>
              </a:endParaRPr>
            </a:p>
          </p:txBody>
        </p:sp>
      </p:grpSp>
      <p:grpSp>
        <p:nvGrpSpPr>
          <p:cNvPr id="360" name="Google Shape;360;p25"/>
          <p:cNvGrpSpPr/>
          <p:nvPr/>
        </p:nvGrpSpPr>
        <p:grpSpPr>
          <a:xfrm>
            <a:off x="5221962" y="2651162"/>
            <a:ext cx="7309589" cy="908700"/>
            <a:chOff x="806911" y="3730897"/>
            <a:chExt cx="7309589" cy="908700"/>
          </a:xfrm>
        </p:grpSpPr>
        <p:grpSp>
          <p:nvGrpSpPr>
            <p:cNvPr id="361" name="Google Shape;361;p25"/>
            <p:cNvGrpSpPr/>
            <p:nvPr/>
          </p:nvGrpSpPr>
          <p:grpSpPr>
            <a:xfrm>
              <a:off x="806911" y="3730897"/>
              <a:ext cx="908700" cy="908700"/>
              <a:chOff x="947033" y="4156948"/>
              <a:chExt cx="908700" cy="908700"/>
            </a:xfrm>
          </p:grpSpPr>
          <p:sp>
            <p:nvSpPr>
              <p:cNvPr id="362" name="Google Shape;362;p25"/>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63" name="Google Shape;363;p25"/>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C</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364" name="Google Shape;364;p25"/>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lvl="0">
                <a:lnSpc>
                  <a:spcPct val="120000"/>
                </a:lnSpc>
                <a:buSzPts val="2800"/>
              </a:pPr>
              <a:r>
                <a:rPr lang="en-GB" sz="2800" dirty="0">
                  <a:latin typeface="Calibri"/>
                  <a:ea typeface="Calibri"/>
                  <a:cs typeface="Calibri"/>
                  <a:sym typeface="Calibri"/>
                </a:rPr>
                <a:t>50 - 150</a:t>
              </a:r>
            </a:p>
          </p:txBody>
        </p:sp>
      </p:grpSp>
      <p:sp>
        <p:nvSpPr>
          <p:cNvPr id="365" name="Google Shape;365;p25"/>
          <p:cNvSpPr/>
          <p:nvPr/>
        </p:nvSpPr>
        <p:spPr>
          <a:xfrm>
            <a:off x="1121115" y="5207984"/>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sp>
        <p:nvSpPr>
          <p:cNvPr id="366" name="Google Shape;366;p25"/>
          <p:cNvSpPr txBox="1">
            <a:spLocks noGrp="1"/>
          </p:cNvSpPr>
          <p:nvPr>
            <p:ph type="title"/>
          </p:nvPr>
        </p:nvSpPr>
        <p:spPr>
          <a:xfrm>
            <a:off x="729424" y="548650"/>
            <a:ext cx="3751135" cy="855300"/>
          </a:xfrm>
          <a:prstGeom prst="rect">
            <a:avLst/>
          </a:prstGeom>
          <a:noFill/>
          <a:ln>
            <a:noFill/>
          </a:ln>
        </p:spPr>
        <p:txBody>
          <a:bodyPr spcFirstLastPara="1" wrap="square" lIns="91425" tIns="45700" rIns="91425" bIns="45700" anchor="t" anchorCtr="0">
            <a:noAutofit/>
          </a:bodyPr>
          <a:lstStyle/>
          <a:p>
            <a:pPr lvl="0">
              <a:lnSpc>
                <a:spcPct val="111111"/>
              </a:lnSpc>
              <a:buSzPts val="3240"/>
            </a:pPr>
            <a:r>
              <a:rPr lang="nl-NL" sz="3200" dirty="0"/>
              <a:t>Hoeveel genen zitten er ongeveer in een chromosoom?</a:t>
            </a:r>
            <a:endParaRPr sz="2570" dirty="0"/>
          </a:p>
        </p:txBody>
      </p:sp>
      <p:grpSp>
        <p:nvGrpSpPr>
          <p:cNvPr id="367" name="Google Shape;367;p25"/>
          <p:cNvGrpSpPr/>
          <p:nvPr/>
        </p:nvGrpSpPr>
        <p:grpSpPr>
          <a:xfrm>
            <a:off x="5221962" y="3821837"/>
            <a:ext cx="908700" cy="908700"/>
            <a:chOff x="4665644" y="4148177"/>
            <a:chExt cx="908700" cy="908700"/>
          </a:xfrm>
        </p:grpSpPr>
        <p:sp>
          <p:nvSpPr>
            <p:cNvPr id="368" name="Google Shape;368;p25"/>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69" name="Google Shape;369;p25"/>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D</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370" name="Google Shape;370;p25"/>
          <p:cNvSpPr/>
          <p:nvPr/>
        </p:nvSpPr>
        <p:spPr>
          <a:xfrm>
            <a:off x="6373150" y="3946924"/>
            <a:ext cx="2378964" cy="589200"/>
          </a:xfrm>
          <a:prstGeom prst="rect">
            <a:avLst/>
          </a:prstGeom>
          <a:noFill/>
          <a:ln>
            <a:noFill/>
          </a:ln>
        </p:spPr>
        <p:txBody>
          <a:bodyPr spcFirstLastPara="1" wrap="square" lIns="35700" tIns="35700" rIns="35700" bIns="35700" anchor="ctr" anchorCtr="0">
            <a:noAutofit/>
          </a:bodyPr>
          <a:lstStyle/>
          <a:p>
            <a:pPr lvl="0">
              <a:lnSpc>
                <a:spcPct val="120000"/>
              </a:lnSpc>
              <a:buClr>
                <a:schemeClr val="dk1"/>
              </a:buClr>
              <a:buSzPts val="1100"/>
            </a:pPr>
            <a:r>
              <a:rPr lang="en-GB" sz="2800" dirty="0">
                <a:latin typeface="Calibri"/>
                <a:ea typeface="Calibri"/>
                <a:cs typeface="Calibri"/>
                <a:sym typeface="Calibri"/>
              </a:rPr>
              <a:t>500 - 2000</a:t>
            </a:r>
          </a:p>
        </p:txBody>
      </p:sp>
      <p:pic>
        <p:nvPicPr>
          <p:cNvPr id="2" name="Google Shape;331;p23">
            <a:extLst>
              <a:ext uri="{FF2B5EF4-FFF2-40B4-BE49-F238E27FC236}">
                <a16:creationId xmlns:a16="http://schemas.microsoft.com/office/drawing/2014/main" id="{DC65C220-C8D4-9331-BB30-B98A25BD7927}"/>
              </a:ext>
            </a:extLst>
          </p:cNvPr>
          <p:cNvPicPr preferRelativeResize="0"/>
          <p:nvPr/>
        </p:nvPicPr>
        <p:blipFill>
          <a:blip r:embed="rId3">
            <a:alphaModFix/>
          </a:blip>
          <a:srcRect l="49590" t="1888" r="20409" b="10875"/>
          <a:stretch>
            <a:fillRect/>
          </a:stretch>
        </p:blipFill>
        <p:spPr>
          <a:xfrm>
            <a:off x="1791718" y="2469279"/>
            <a:ext cx="297180" cy="2941518"/>
          </a:xfrm>
          <a:prstGeom prst="rect">
            <a:avLst/>
          </a:prstGeom>
          <a:noFill/>
          <a:ln>
            <a:noFill/>
          </a:ln>
        </p:spPr>
      </p:pic>
      <p:sp>
        <p:nvSpPr>
          <p:cNvPr id="3" name="Google Shape;287;p23">
            <a:extLst>
              <a:ext uri="{FF2B5EF4-FFF2-40B4-BE49-F238E27FC236}">
                <a16:creationId xmlns:a16="http://schemas.microsoft.com/office/drawing/2014/main" id="{36CC6C80-32A5-D444-46AB-5F2D92E710E1}"/>
              </a:ext>
            </a:extLst>
          </p:cNvPr>
          <p:cNvSpPr/>
          <p:nvPr/>
        </p:nvSpPr>
        <p:spPr>
          <a:xfrm>
            <a:off x="5221963" y="4992513"/>
            <a:ext cx="908700" cy="908700"/>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 name="Google Shape;288;p23">
            <a:extLst>
              <a:ext uri="{FF2B5EF4-FFF2-40B4-BE49-F238E27FC236}">
                <a16:creationId xmlns:a16="http://schemas.microsoft.com/office/drawing/2014/main" id="{DCB8E835-E743-547A-D312-1FB635397E54}"/>
              </a:ext>
            </a:extLst>
          </p:cNvPr>
          <p:cNvSpPr/>
          <p:nvPr/>
        </p:nvSpPr>
        <p:spPr>
          <a:xfrm>
            <a:off x="5536166" y="5168957"/>
            <a:ext cx="356400" cy="515400"/>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E</a:t>
            </a:r>
            <a:endParaRPr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
        <p:nvSpPr>
          <p:cNvPr id="5" name="Google Shape;370;p25">
            <a:extLst>
              <a:ext uri="{FF2B5EF4-FFF2-40B4-BE49-F238E27FC236}">
                <a16:creationId xmlns:a16="http://schemas.microsoft.com/office/drawing/2014/main" id="{63A7F05C-0945-D572-E05C-37A16C85FB33}"/>
              </a:ext>
            </a:extLst>
          </p:cNvPr>
          <p:cNvSpPr/>
          <p:nvPr/>
        </p:nvSpPr>
        <p:spPr>
          <a:xfrm>
            <a:off x="6373150" y="5049884"/>
            <a:ext cx="2378964"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10.000 - 15.000</a:t>
            </a:r>
            <a:endParaRPr sz="2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4"/>
          <p:cNvSpPr txBox="1"/>
          <p:nvPr/>
        </p:nvSpPr>
        <p:spPr>
          <a:xfrm>
            <a:off x="5685183" y="6407433"/>
            <a:ext cx="3458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rgbClr val="FFFFFF"/>
                </a:solidFill>
                <a:latin typeface="Tahoma"/>
                <a:ea typeface="Tahoma"/>
                <a:cs typeface="Tahoma"/>
                <a:sym typeface="Tahoma"/>
              </a:rPr>
              <a:t>www.nvon.nl/diagnostischevragen        © 2022 NVON </a:t>
            </a:r>
            <a:endParaRPr sz="1400" b="0" i="0" u="none" strike="noStrike" cap="none">
              <a:solidFill>
                <a:srgbClr val="000000"/>
              </a:solidFill>
              <a:latin typeface="Arial"/>
              <a:ea typeface="Arial"/>
              <a:cs typeface="Arial"/>
              <a:sym typeface="Arial"/>
            </a:endParaRPr>
          </a:p>
        </p:txBody>
      </p:sp>
      <p:sp>
        <p:nvSpPr>
          <p:cNvPr id="338" name="Google Shape;338;p24"/>
          <p:cNvSpPr txBox="1">
            <a:spLocks noGrp="1"/>
          </p:cNvSpPr>
          <p:nvPr>
            <p:ph type="title"/>
          </p:nvPr>
        </p:nvSpPr>
        <p:spPr>
          <a:xfrm>
            <a:off x="628650" y="365126"/>
            <a:ext cx="7886700" cy="409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br>
              <a:rPr lang="en-GB" b="1"/>
            </a:br>
            <a:endParaRPr/>
          </a:p>
        </p:txBody>
      </p:sp>
      <p:sp>
        <p:nvSpPr>
          <p:cNvPr id="339" name="Google Shape;339;p24"/>
          <p:cNvSpPr txBox="1"/>
          <p:nvPr/>
        </p:nvSpPr>
        <p:spPr>
          <a:xfrm>
            <a:off x="628650" y="572530"/>
            <a:ext cx="7886700" cy="33633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300"/>
              <a:buFont typeface="Arial"/>
              <a:buNone/>
            </a:pPr>
            <a:r>
              <a:rPr lang="en-GB" sz="3300" b="0" i="0" u="none" strike="noStrike" cap="none">
                <a:solidFill>
                  <a:schemeClr val="dk1"/>
                </a:solidFill>
                <a:latin typeface="Calibri"/>
                <a:ea typeface="Calibri"/>
                <a:cs typeface="Calibri"/>
                <a:sym typeface="Calibri"/>
              </a:rPr>
              <a:t>Deze vragen met toelichting zijn ontwikkeld door de werkgroep diagnostische vragen van de NVON. Meer vragen en info vind je op:</a:t>
            </a:r>
            <a:endParaRPr/>
          </a:p>
          <a:p>
            <a:pPr marL="0" marR="0" lvl="0" indent="0" algn="l" rtl="0">
              <a:lnSpc>
                <a:spcPct val="90000"/>
              </a:lnSpc>
              <a:spcBef>
                <a:spcPts val="0"/>
              </a:spcBef>
              <a:spcAft>
                <a:spcPts val="0"/>
              </a:spcAft>
              <a:buClr>
                <a:srgbClr val="000000"/>
              </a:buClr>
              <a:buSzPts val="3300"/>
              <a:buFont typeface="Arial"/>
              <a:buNone/>
            </a:pPr>
            <a:endParaRPr sz="33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3300"/>
              <a:buFont typeface="Arial"/>
              <a:buNone/>
            </a:pPr>
            <a:r>
              <a:rPr lang="en-GB" sz="3300" b="0" i="0" u="sng" strike="noStrike" cap="none">
                <a:solidFill>
                  <a:schemeClr val="accen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www.diagnostischevragen.nl</a:t>
            </a:r>
            <a:endParaRPr sz="3300" b="0" i="0" u="none" strike="noStrike" cap="none">
              <a:solidFill>
                <a:schemeClr val="accen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300"/>
              <a:buFont typeface="Arial"/>
              <a:buNone/>
            </a:pPr>
            <a:endParaRPr sz="3300" b="0" i="0" u="none" strike="noStrike" cap="none">
              <a:solidFill>
                <a:schemeClr val="dk1"/>
              </a:solidFill>
              <a:latin typeface="Calibri"/>
              <a:ea typeface="Calibri"/>
              <a:cs typeface="Calibri"/>
              <a:sym typeface="Calibri"/>
            </a:endParaRPr>
          </a:p>
        </p:txBody>
      </p:sp>
      <p:pic>
        <p:nvPicPr>
          <p:cNvPr id="340" name="Google Shape;340;p24"/>
          <p:cNvPicPr preferRelativeResize="0"/>
          <p:nvPr/>
        </p:nvPicPr>
        <p:blipFill rotWithShape="1">
          <a:blip r:embed="rId4">
            <a:alphaModFix/>
          </a:blip>
          <a:srcRect/>
          <a:stretch/>
        </p:blipFill>
        <p:spPr>
          <a:xfrm>
            <a:off x="2450189" y="3557741"/>
            <a:ext cx="4243622" cy="1295421"/>
          </a:xfrm>
          <a:prstGeom prst="rect">
            <a:avLst/>
          </a:prstGeom>
          <a:noFill/>
          <a:ln>
            <a:noFill/>
          </a:ln>
        </p:spPr>
      </p:pic>
      <p:sp>
        <p:nvSpPr>
          <p:cNvPr id="341" name="Google Shape;341;p24"/>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42" name="Google Shape;342;p24"/>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pic>
        <p:nvPicPr>
          <p:cNvPr id="343" name="Google Shape;343;p24" descr="Creative Commons Attribution-ShareAlike 3.0 Unported - Wikidata"/>
          <p:cNvPicPr preferRelativeResize="0"/>
          <p:nvPr/>
        </p:nvPicPr>
        <p:blipFill rotWithShape="1">
          <a:blip r:embed="rId5">
            <a:alphaModFix/>
          </a:blip>
          <a:srcRect/>
          <a:stretch/>
        </p:blipFill>
        <p:spPr>
          <a:xfrm>
            <a:off x="328188" y="6332184"/>
            <a:ext cx="1148977" cy="4042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8" name="Google Shape;98;p14"/>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99" name="Google Shape;99;p14"/>
          <p:cNvGrpSpPr/>
          <p:nvPr/>
        </p:nvGrpSpPr>
        <p:grpSpPr>
          <a:xfrm>
            <a:off x="791538" y="1708508"/>
            <a:ext cx="7309476" cy="908646"/>
            <a:chOff x="806913" y="1496245"/>
            <a:chExt cx="7309476" cy="908646"/>
          </a:xfrm>
        </p:grpSpPr>
        <p:grpSp>
          <p:nvGrpSpPr>
            <p:cNvPr id="100" name="Google Shape;100;p14"/>
            <p:cNvGrpSpPr/>
            <p:nvPr/>
          </p:nvGrpSpPr>
          <p:grpSpPr>
            <a:xfrm>
              <a:off x="806913" y="1496245"/>
              <a:ext cx="908647" cy="908646"/>
              <a:chOff x="947033" y="2362454"/>
              <a:chExt cx="908647" cy="908646"/>
            </a:xfrm>
          </p:grpSpPr>
          <p:sp>
            <p:nvSpPr>
              <p:cNvPr id="101" name="Google Shape;101;p14"/>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02" name="Google Shape;102;p14"/>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A</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103" name="Google Shape;103;p14"/>
            <p:cNvSpPr/>
            <p:nvPr/>
          </p:nvSpPr>
          <p:spPr>
            <a:xfrm>
              <a:off x="1958101" y="1655969"/>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Aa of bb</a:t>
              </a:r>
              <a:endParaRPr sz="2800" b="0" i="0" u="none" strike="noStrike" cap="none" dirty="0">
                <a:solidFill>
                  <a:srgbClr val="000000"/>
                </a:solidFill>
                <a:latin typeface="Calibri"/>
                <a:ea typeface="Calibri"/>
                <a:cs typeface="Calibri"/>
                <a:sym typeface="Calibri"/>
              </a:endParaRPr>
            </a:p>
          </p:txBody>
        </p:sp>
      </p:grpSp>
      <p:grpSp>
        <p:nvGrpSpPr>
          <p:cNvPr id="104" name="Google Shape;104;p14"/>
          <p:cNvGrpSpPr/>
          <p:nvPr/>
        </p:nvGrpSpPr>
        <p:grpSpPr>
          <a:xfrm>
            <a:off x="791537" y="2807174"/>
            <a:ext cx="7309477" cy="908646"/>
            <a:chOff x="806912" y="2594911"/>
            <a:chExt cx="7309477" cy="908646"/>
          </a:xfrm>
        </p:grpSpPr>
        <p:grpSp>
          <p:nvGrpSpPr>
            <p:cNvPr id="105" name="Google Shape;105;p14"/>
            <p:cNvGrpSpPr/>
            <p:nvPr/>
          </p:nvGrpSpPr>
          <p:grpSpPr>
            <a:xfrm>
              <a:off x="806912" y="2594911"/>
              <a:ext cx="908647" cy="908646"/>
              <a:chOff x="4665644" y="2362454"/>
              <a:chExt cx="908647" cy="908646"/>
            </a:xfrm>
          </p:grpSpPr>
          <p:sp>
            <p:nvSpPr>
              <p:cNvPr id="106" name="Google Shape;106;p14"/>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07" name="Google Shape;107;p14"/>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B</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108" name="Google Shape;108;p14"/>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Ab of ab</a:t>
              </a:r>
              <a:endParaRPr sz="2800" b="0" i="0" u="none" strike="noStrike" cap="none" dirty="0">
                <a:solidFill>
                  <a:srgbClr val="000000"/>
                </a:solidFill>
                <a:latin typeface="Calibri"/>
                <a:ea typeface="Calibri"/>
                <a:cs typeface="Calibri"/>
                <a:sym typeface="Calibri"/>
              </a:endParaRPr>
            </a:p>
          </p:txBody>
        </p:sp>
      </p:grpSp>
      <p:grpSp>
        <p:nvGrpSpPr>
          <p:cNvPr id="109" name="Google Shape;109;p14"/>
          <p:cNvGrpSpPr/>
          <p:nvPr/>
        </p:nvGrpSpPr>
        <p:grpSpPr>
          <a:xfrm>
            <a:off x="791536" y="3943160"/>
            <a:ext cx="7309478" cy="908646"/>
            <a:chOff x="806911" y="3730897"/>
            <a:chExt cx="7309478" cy="908646"/>
          </a:xfrm>
        </p:grpSpPr>
        <p:grpSp>
          <p:nvGrpSpPr>
            <p:cNvPr id="110" name="Google Shape;110;p14"/>
            <p:cNvGrpSpPr/>
            <p:nvPr/>
          </p:nvGrpSpPr>
          <p:grpSpPr>
            <a:xfrm>
              <a:off x="806911" y="3730897"/>
              <a:ext cx="908647" cy="908646"/>
              <a:chOff x="947033" y="4156948"/>
              <a:chExt cx="908647" cy="908646"/>
            </a:xfrm>
          </p:grpSpPr>
          <p:sp>
            <p:nvSpPr>
              <p:cNvPr id="111" name="Google Shape;111;p14"/>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2" name="Google Shape;112;p14"/>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C</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113" name="Google Shape;113;p14"/>
            <p:cNvSpPr/>
            <p:nvPr/>
          </p:nvSpPr>
          <p:spPr>
            <a:xfrm>
              <a:off x="1958100" y="3856597"/>
              <a:ext cx="6158289"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err="1">
                  <a:latin typeface="Calibri"/>
                  <a:ea typeface="Calibri"/>
                  <a:cs typeface="Calibri"/>
                  <a:sym typeface="Calibri"/>
                </a:rPr>
                <a:t>Aabb</a:t>
              </a:r>
              <a:endParaRPr sz="2800" b="0" i="0" u="none" strike="noStrike" cap="none" dirty="0">
                <a:solidFill>
                  <a:srgbClr val="000000"/>
                </a:solidFill>
                <a:latin typeface="Calibri"/>
                <a:ea typeface="Calibri"/>
                <a:cs typeface="Calibri"/>
                <a:sym typeface="Calibri"/>
              </a:endParaRPr>
            </a:p>
          </p:txBody>
        </p:sp>
      </p:grpSp>
      <p:grpSp>
        <p:nvGrpSpPr>
          <p:cNvPr id="114" name="Google Shape;114;p14"/>
          <p:cNvGrpSpPr/>
          <p:nvPr/>
        </p:nvGrpSpPr>
        <p:grpSpPr>
          <a:xfrm>
            <a:off x="791536" y="5041826"/>
            <a:ext cx="7309588" cy="908646"/>
            <a:chOff x="806911" y="4829563"/>
            <a:chExt cx="7309588" cy="908646"/>
          </a:xfrm>
        </p:grpSpPr>
        <p:grpSp>
          <p:nvGrpSpPr>
            <p:cNvPr id="115" name="Google Shape;115;p14"/>
            <p:cNvGrpSpPr/>
            <p:nvPr/>
          </p:nvGrpSpPr>
          <p:grpSpPr>
            <a:xfrm>
              <a:off x="806911" y="4829563"/>
              <a:ext cx="908647" cy="908646"/>
              <a:chOff x="4665644" y="4148177"/>
              <a:chExt cx="908647" cy="908646"/>
            </a:xfrm>
          </p:grpSpPr>
          <p:sp>
            <p:nvSpPr>
              <p:cNvPr id="116" name="Google Shape;116;p14"/>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7" name="Google Shape;117;p14"/>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D</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118" name="Google Shape;118;p14"/>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Alle </a:t>
              </a:r>
              <a:r>
                <a:rPr lang="en-GB" sz="2800" dirty="0" err="1">
                  <a:latin typeface="Calibri"/>
                  <a:ea typeface="Calibri"/>
                  <a:cs typeface="Calibri"/>
                  <a:sym typeface="Calibri"/>
                </a:rPr>
                <a:t>bovenstaande</a:t>
              </a:r>
              <a:r>
                <a:rPr lang="en-GB" sz="2800" dirty="0">
                  <a:latin typeface="Calibri"/>
                  <a:ea typeface="Calibri"/>
                  <a:cs typeface="Calibri"/>
                  <a:sym typeface="Calibri"/>
                </a:rPr>
                <a:t> </a:t>
              </a:r>
              <a:r>
                <a:rPr lang="en-GB" sz="2800" dirty="0" err="1">
                  <a:latin typeface="Calibri"/>
                  <a:ea typeface="Calibri"/>
                  <a:cs typeface="Calibri"/>
                  <a:sym typeface="Calibri"/>
                </a:rPr>
                <a:t>zijn</a:t>
              </a:r>
              <a:r>
                <a:rPr lang="en-GB" sz="2800" dirty="0">
                  <a:latin typeface="Calibri"/>
                  <a:ea typeface="Calibri"/>
                  <a:cs typeface="Calibri"/>
                  <a:sym typeface="Calibri"/>
                </a:rPr>
                <a:t> </a:t>
              </a:r>
              <a:r>
                <a:rPr lang="en-GB" sz="2800" dirty="0" err="1">
                  <a:latin typeface="Calibri"/>
                  <a:ea typeface="Calibri"/>
                  <a:cs typeface="Calibri"/>
                  <a:sym typeface="Calibri"/>
                </a:rPr>
                <a:t>mogelijk</a:t>
              </a:r>
              <a:endParaRPr sz="2800" b="0" i="0" u="none" strike="noStrike" cap="none" dirty="0">
                <a:solidFill>
                  <a:srgbClr val="000000"/>
                </a:solidFill>
                <a:latin typeface="Calibri"/>
                <a:ea typeface="Calibri"/>
                <a:cs typeface="Calibri"/>
                <a:sym typeface="Calibri"/>
              </a:endParaRPr>
            </a:p>
          </p:txBody>
        </p:sp>
      </p:grpSp>
      <p:sp>
        <p:nvSpPr>
          <p:cNvPr id="119" name="Google Shape;119;p14"/>
          <p:cNvSpPr txBox="1">
            <a:spLocks noGrp="1"/>
          </p:cNvSpPr>
          <p:nvPr>
            <p:ph type="title"/>
          </p:nvPr>
        </p:nvSpPr>
        <p:spPr>
          <a:xfrm>
            <a:off x="729425" y="396250"/>
            <a:ext cx="84147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1408"/>
              <a:buFont typeface="Calibri"/>
              <a:buNone/>
            </a:pPr>
            <a:r>
              <a:rPr lang="en-GB" sz="3550" dirty="0"/>
              <a:t>Welk </a:t>
            </a:r>
            <a:r>
              <a:rPr lang="en-GB" sz="3550" dirty="0" err="1"/>
              <a:t>mogelijk</a:t>
            </a:r>
            <a:r>
              <a:rPr lang="en-GB" sz="3550" dirty="0"/>
              <a:t> genotype </a:t>
            </a:r>
            <a:r>
              <a:rPr lang="en-GB" sz="3550" dirty="0" err="1"/>
              <a:t>komt</a:t>
            </a:r>
            <a:r>
              <a:rPr lang="en-GB" sz="3550" dirty="0"/>
              <a:t> </a:t>
            </a:r>
            <a:r>
              <a:rPr lang="en-GB" sz="3550" dirty="0" err="1"/>
              <a:t>voor</a:t>
            </a:r>
            <a:r>
              <a:rPr lang="en-GB" sz="3550" dirty="0"/>
              <a:t> in </a:t>
            </a:r>
            <a:r>
              <a:rPr lang="en-GB" sz="3550" dirty="0" err="1"/>
              <a:t>een</a:t>
            </a:r>
            <a:r>
              <a:rPr lang="en-GB" sz="3550" dirty="0"/>
              <a:t> </a:t>
            </a:r>
            <a:r>
              <a:rPr lang="en-GB" sz="3550" dirty="0" err="1"/>
              <a:t>zaadcel</a:t>
            </a:r>
            <a:r>
              <a:rPr lang="en-GB" sz="3550" dirty="0"/>
              <a:t> </a:t>
            </a:r>
            <a:r>
              <a:rPr lang="en-GB" sz="3550" dirty="0" err="1"/>
              <a:t>als</a:t>
            </a:r>
            <a:r>
              <a:rPr lang="en-GB" sz="3550" dirty="0"/>
              <a:t> de </a:t>
            </a:r>
            <a:r>
              <a:rPr lang="en-GB" sz="3550" dirty="0" err="1"/>
              <a:t>lichaamscellen</a:t>
            </a:r>
            <a:r>
              <a:rPr lang="en-GB" sz="3550" dirty="0"/>
              <a:t> </a:t>
            </a:r>
            <a:r>
              <a:rPr lang="en-GB" sz="3550" dirty="0" err="1"/>
              <a:t>Aabb</a:t>
            </a:r>
            <a:r>
              <a:rPr lang="en-GB" sz="3550" dirty="0"/>
              <a:t> </a:t>
            </a:r>
            <a:r>
              <a:rPr lang="en-GB" sz="3550" dirty="0" err="1"/>
              <a:t>bevatten</a:t>
            </a:r>
            <a:r>
              <a:rPr lang="en-GB" sz="3550" dirty="0"/>
              <a:t>?</a:t>
            </a:r>
            <a:br>
              <a:rPr lang="en-GB" dirty="0"/>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25" name="Google Shape;125;p15"/>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26" name="Google Shape;126;p15"/>
          <p:cNvGrpSpPr/>
          <p:nvPr/>
        </p:nvGrpSpPr>
        <p:grpSpPr>
          <a:xfrm>
            <a:off x="828463" y="1708370"/>
            <a:ext cx="908700" cy="908700"/>
            <a:chOff x="947033" y="2362454"/>
            <a:chExt cx="908700" cy="908700"/>
          </a:xfrm>
        </p:grpSpPr>
        <p:sp>
          <p:nvSpPr>
            <p:cNvPr id="127" name="Google Shape;127;p15"/>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8" name="Google Shape;128;p15"/>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A</a:t>
              </a:r>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29" name="Google Shape;129;p15"/>
          <p:cNvGrpSpPr/>
          <p:nvPr/>
        </p:nvGrpSpPr>
        <p:grpSpPr>
          <a:xfrm>
            <a:off x="828487" y="3216499"/>
            <a:ext cx="908700" cy="908700"/>
            <a:chOff x="4665644" y="2362454"/>
            <a:chExt cx="908700" cy="908700"/>
          </a:xfrm>
        </p:grpSpPr>
        <p:sp>
          <p:nvSpPr>
            <p:cNvPr id="130" name="Google Shape;130;p15"/>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31" name="Google Shape;131;p15"/>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B</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132" name="Google Shape;132;p15"/>
          <p:cNvSpPr/>
          <p:nvPr/>
        </p:nvSpPr>
        <p:spPr>
          <a:xfrm>
            <a:off x="1979651" y="186809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Elk gen is verantwoordelijk voor één eigenschap</a:t>
            </a:r>
            <a:endParaRPr sz="2800" b="0" i="0" u="none" strike="noStrike" cap="none">
              <a:solidFill>
                <a:srgbClr val="000000"/>
              </a:solidFill>
              <a:latin typeface="Calibri"/>
              <a:ea typeface="Calibri"/>
              <a:cs typeface="Calibri"/>
              <a:sym typeface="Calibri"/>
            </a:endParaRPr>
          </a:p>
        </p:txBody>
      </p:sp>
      <p:sp>
        <p:nvSpPr>
          <p:cNvPr id="133" name="Google Shape;133;p15"/>
          <p:cNvSpPr/>
          <p:nvPr/>
        </p:nvSpPr>
        <p:spPr>
          <a:xfrm>
            <a:off x="1979676" y="3332625"/>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Een eigenschap kan door een of meerdere genen bepaald worden</a:t>
            </a:r>
            <a:endParaRPr sz="2800" b="0" i="0" u="none" strike="noStrike" cap="none">
              <a:solidFill>
                <a:srgbClr val="000000"/>
              </a:solidFill>
              <a:latin typeface="Calibri"/>
              <a:ea typeface="Calibri"/>
              <a:cs typeface="Calibri"/>
              <a:sym typeface="Calibri"/>
            </a:endParaRPr>
          </a:p>
        </p:txBody>
      </p:sp>
      <p:sp>
        <p:nvSpPr>
          <p:cNvPr id="134" name="Google Shape;134;p15"/>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3600"/>
              <a:buFont typeface="Calibri"/>
              <a:buNone/>
            </a:pPr>
            <a:r>
              <a:rPr lang="en-GB" sz="3200"/>
              <a:t>Welke bewering is juist?</a:t>
            </a:r>
            <a:br>
              <a:rPr lang="en-GB" sz="3600"/>
            </a:b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6"/>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40" name="Google Shape;140;p16"/>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41" name="Google Shape;141;p16"/>
          <p:cNvGrpSpPr/>
          <p:nvPr/>
        </p:nvGrpSpPr>
        <p:grpSpPr>
          <a:xfrm>
            <a:off x="806913" y="1496245"/>
            <a:ext cx="7309588" cy="908700"/>
            <a:chOff x="806913" y="1496245"/>
            <a:chExt cx="7309588" cy="908700"/>
          </a:xfrm>
        </p:grpSpPr>
        <p:grpSp>
          <p:nvGrpSpPr>
            <p:cNvPr id="142" name="Google Shape;142;p16"/>
            <p:cNvGrpSpPr/>
            <p:nvPr/>
          </p:nvGrpSpPr>
          <p:grpSpPr>
            <a:xfrm>
              <a:off x="806913" y="1496245"/>
              <a:ext cx="908700" cy="908700"/>
              <a:chOff x="947033" y="2362454"/>
              <a:chExt cx="908700" cy="908700"/>
            </a:xfrm>
          </p:grpSpPr>
          <p:sp>
            <p:nvSpPr>
              <p:cNvPr id="143" name="Google Shape;143;p16"/>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44" name="Google Shape;144;p16"/>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A</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145" name="Google Shape;145;p16"/>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err="1">
                  <a:latin typeface="Calibri"/>
                  <a:ea typeface="Calibri"/>
                  <a:cs typeface="Calibri"/>
                  <a:sym typeface="Calibri"/>
                </a:rPr>
                <a:t>Levercel</a:t>
              </a:r>
              <a:endParaRPr sz="2800" b="0" i="0" u="none" strike="noStrike" cap="none" dirty="0">
                <a:solidFill>
                  <a:srgbClr val="000000"/>
                </a:solidFill>
                <a:latin typeface="Calibri"/>
                <a:ea typeface="Calibri"/>
                <a:cs typeface="Calibri"/>
                <a:sym typeface="Calibri"/>
              </a:endParaRPr>
            </a:p>
          </p:txBody>
        </p:sp>
      </p:grpSp>
      <p:grpSp>
        <p:nvGrpSpPr>
          <p:cNvPr id="146" name="Google Shape;146;p16"/>
          <p:cNvGrpSpPr/>
          <p:nvPr/>
        </p:nvGrpSpPr>
        <p:grpSpPr>
          <a:xfrm>
            <a:off x="806912" y="2594911"/>
            <a:ext cx="7309589" cy="908700"/>
            <a:chOff x="806912" y="2594911"/>
            <a:chExt cx="7309589" cy="908700"/>
          </a:xfrm>
        </p:grpSpPr>
        <p:grpSp>
          <p:nvGrpSpPr>
            <p:cNvPr id="147" name="Google Shape;147;p16"/>
            <p:cNvGrpSpPr/>
            <p:nvPr/>
          </p:nvGrpSpPr>
          <p:grpSpPr>
            <a:xfrm>
              <a:off x="806912" y="2594911"/>
              <a:ext cx="908700" cy="908700"/>
              <a:chOff x="4665644" y="2362454"/>
              <a:chExt cx="908700" cy="908700"/>
            </a:xfrm>
          </p:grpSpPr>
          <p:sp>
            <p:nvSpPr>
              <p:cNvPr id="148" name="Google Shape;148;p16"/>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49" name="Google Shape;149;p16"/>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B</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150" name="Google Shape;150;p16"/>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Een cel in de iris</a:t>
              </a:r>
              <a:endParaRPr sz="2800" b="0" i="0" u="none" strike="noStrike" cap="none" dirty="0">
                <a:solidFill>
                  <a:srgbClr val="000000"/>
                </a:solidFill>
                <a:latin typeface="Calibri"/>
                <a:ea typeface="Calibri"/>
                <a:cs typeface="Calibri"/>
                <a:sym typeface="Calibri"/>
              </a:endParaRPr>
            </a:p>
          </p:txBody>
        </p:sp>
      </p:grpSp>
      <p:grpSp>
        <p:nvGrpSpPr>
          <p:cNvPr id="151" name="Google Shape;151;p16"/>
          <p:cNvGrpSpPr/>
          <p:nvPr/>
        </p:nvGrpSpPr>
        <p:grpSpPr>
          <a:xfrm>
            <a:off x="806911" y="3730897"/>
            <a:ext cx="7309589" cy="908700"/>
            <a:chOff x="806911" y="3730897"/>
            <a:chExt cx="7309589" cy="908700"/>
          </a:xfrm>
        </p:grpSpPr>
        <p:grpSp>
          <p:nvGrpSpPr>
            <p:cNvPr id="152" name="Google Shape;152;p16"/>
            <p:cNvGrpSpPr/>
            <p:nvPr/>
          </p:nvGrpSpPr>
          <p:grpSpPr>
            <a:xfrm>
              <a:off x="806911" y="3730897"/>
              <a:ext cx="908700" cy="908700"/>
              <a:chOff x="947033" y="4156948"/>
              <a:chExt cx="908700" cy="908700"/>
            </a:xfrm>
          </p:grpSpPr>
          <p:sp>
            <p:nvSpPr>
              <p:cNvPr id="153" name="Google Shape;153;p16"/>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54" name="Google Shape;154;p16"/>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C</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155" name="Google Shape;155;p16"/>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Alle </a:t>
              </a:r>
              <a:r>
                <a:rPr lang="en-GB" sz="2800" dirty="0" err="1">
                  <a:latin typeface="Calibri"/>
                  <a:ea typeface="Calibri"/>
                  <a:cs typeface="Calibri"/>
                  <a:sym typeface="Calibri"/>
                </a:rPr>
                <a:t>oog</a:t>
              </a:r>
              <a:r>
                <a:rPr lang="en-GB" sz="2800" dirty="0">
                  <a:latin typeface="Calibri"/>
                  <a:ea typeface="Calibri"/>
                  <a:cs typeface="Calibri"/>
                  <a:sym typeface="Calibri"/>
                </a:rPr>
                <a:t> </a:t>
              </a:r>
              <a:r>
                <a:rPr lang="en-GB" sz="2800" dirty="0" err="1">
                  <a:latin typeface="Calibri"/>
                  <a:ea typeface="Calibri"/>
                  <a:cs typeface="Calibri"/>
                  <a:sym typeface="Calibri"/>
                </a:rPr>
                <a:t>cellen</a:t>
              </a:r>
              <a:endParaRPr sz="2800" b="0" i="0" u="none" strike="noStrike" cap="none" dirty="0">
                <a:solidFill>
                  <a:srgbClr val="000000"/>
                </a:solidFill>
                <a:latin typeface="Calibri"/>
                <a:ea typeface="Calibri"/>
                <a:cs typeface="Calibri"/>
                <a:sym typeface="Calibri"/>
              </a:endParaRPr>
            </a:p>
          </p:txBody>
        </p:sp>
      </p:grpSp>
      <p:grpSp>
        <p:nvGrpSpPr>
          <p:cNvPr id="156" name="Google Shape;156;p16"/>
          <p:cNvGrpSpPr/>
          <p:nvPr/>
        </p:nvGrpSpPr>
        <p:grpSpPr>
          <a:xfrm>
            <a:off x="806911" y="4829563"/>
            <a:ext cx="7309588" cy="908700"/>
            <a:chOff x="806911" y="4829563"/>
            <a:chExt cx="7309588" cy="908700"/>
          </a:xfrm>
        </p:grpSpPr>
        <p:grpSp>
          <p:nvGrpSpPr>
            <p:cNvPr id="157" name="Google Shape;157;p16"/>
            <p:cNvGrpSpPr/>
            <p:nvPr/>
          </p:nvGrpSpPr>
          <p:grpSpPr>
            <a:xfrm>
              <a:off x="806911" y="4829563"/>
              <a:ext cx="908700" cy="908700"/>
              <a:chOff x="4665644" y="4148177"/>
              <a:chExt cx="908700" cy="908700"/>
            </a:xfrm>
          </p:grpSpPr>
          <p:sp>
            <p:nvSpPr>
              <p:cNvPr id="158" name="Google Shape;158;p16"/>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59" name="Google Shape;159;p16"/>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D</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160" name="Google Shape;160;p16"/>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Alle </a:t>
              </a:r>
              <a:r>
                <a:rPr lang="en-GB" sz="2800" dirty="0" err="1">
                  <a:latin typeface="Calibri"/>
                  <a:ea typeface="Calibri"/>
                  <a:cs typeface="Calibri"/>
                  <a:sym typeface="Calibri"/>
                </a:rPr>
                <a:t>bovenstaande</a:t>
              </a:r>
              <a:r>
                <a:rPr lang="en-GB" sz="2800" dirty="0">
                  <a:latin typeface="Calibri"/>
                  <a:ea typeface="Calibri"/>
                  <a:cs typeface="Calibri"/>
                  <a:sym typeface="Calibri"/>
                </a:rPr>
                <a:t> </a:t>
              </a:r>
              <a:r>
                <a:rPr lang="en-GB" sz="2800" dirty="0" err="1">
                  <a:latin typeface="Calibri"/>
                  <a:ea typeface="Calibri"/>
                  <a:cs typeface="Calibri"/>
                  <a:sym typeface="Calibri"/>
                </a:rPr>
                <a:t>antwoorden</a:t>
              </a:r>
              <a:r>
                <a:rPr lang="en-GB" sz="2800" dirty="0">
                  <a:latin typeface="Calibri"/>
                  <a:ea typeface="Calibri"/>
                  <a:cs typeface="Calibri"/>
                  <a:sym typeface="Calibri"/>
                </a:rPr>
                <a:t> </a:t>
              </a:r>
              <a:r>
                <a:rPr lang="en-GB" sz="2800" dirty="0" err="1">
                  <a:latin typeface="Calibri"/>
                  <a:ea typeface="Calibri"/>
                  <a:cs typeface="Calibri"/>
                  <a:sym typeface="Calibri"/>
                </a:rPr>
                <a:t>zijn</a:t>
              </a:r>
              <a:r>
                <a:rPr lang="en-GB" sz="2800" dirty="0">
                  <a:latin typeface="Calibri"/>
                  <a:ea typeface="Calibri"/>
                  <a:cs typeface="Calibri"/>
                  <a:sym typeface="Calibri"/>
                </a:rPr>
                <a:t> </a:t>
              </a:r>
              <a:r>
                <a:rPr lang="en-GB" sz="2800" dirty="0" err="1">
                  <a:latin typeface="Calibri"/>
                  <a:ea typeface="Calibri"/>
                  <a:cs typeface="Calibri"/>
                  <a:sym typeface="Calibri"/>
                </a:rPr>
                <a:t>juist</a:t>
              </a:r>
              <a:endParaRPr sz="2800" b="0" i="0" u="none" strike="noStrike" cap="none" dirty="0">
                <a:solidFill>
                  <a:srgbClr val="000000"/>
                </a:solidFill>
                <a:latin typeface="Calibri"/>
                <a:ea typeface="Calibri"/>
                <a:cs typeface="Calibri"/>
                <a:sym typeface="Calibri"/>
              </a:endParaRPr>
            </a:p>
          </p:txBody>
        </p:sp>
      </p:grpSp>
      <p:sp>
        <p:nvSpPr>
          <p:cNvPr id="161" name="Google Shape;161;p16"/>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dirty="0"/>
              <a:t>Welke cel </a:t>
            </a:r>
            <a:r>
              <a:rPr lang="en-GB" sz="3600" dirty="0" err="1"/>
              <a:t>bevat</a:t>
            </a:r>
            <a:r>
              <a:rPr lang="en-GB" sz="3600" dirty="0"/>
              <a:t> het gen </a:t>
            </a:r>
            <a:r>
              <a:rPr lang="en-GB" sz="3600" dirty="0" err="1"/>
              <a:t>voor</a:t>
            </a:r>
            <a:r>
              <a:rPr lang="en-GB" sz="3600" dirty="0"/>
              <a:t> </a:t>
            </a:r>
            <a:r>
              <a:rPr lang="en-GB" sz="3600" dirty="0" err="1"/>
              <a:t>oogkleur</a:t>
            </a:r>
            <a:r>
              <a:rPr lang="en-GB" sz="3600" dirty="0"/>
              <a:t>?</a:t>
            </a:r>
            <a:br>
              <a:rPr lang="en-GB" dirty="0"/>
            </a:b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67" name="Google Shape;167;p17"/>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68" name="Google Shape;168;p17"/>
          <p:cNvGrpSpPr/>
          <p:nvPr/>
        </p:nvGrpSpPr>
        <p:grpSpPr>
          <a:xfrm>
            <a:off x="806913" y="1496245"/>
            <a:ext cx="908700" cy="908700"/>
            <a:chOff x="947033" y="2362454"/>
            <a:chExt cx="908700" cy="908700"/>
          </a:xfrm>
        </p:grpSpPr>
        <p:sp>
          <p:nvSpPr>
            <p:cNvPr id="169" name="Google Shape;169;p17"/>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70" name="Google Shape;170;p17"/>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A</a:t>
              </a:r>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71" name="Google Shape;171;p17"/>
          <p:cNvGrpSpPr/>
          <p:nvPr/>
        </p:nvGrpSpPr>
        <p:grpSpPr>
          <a:xfrm>
            <a:off x="806912" y="2594911"/>
            <a:ext cx="908700" cy="908700"/>
            <a:chOff x="4665644" y="2362454"/>
            <a:chExt cx="908700" cy="908700"/>
          </a:xfrm>
        </p:grpSpPr>
        <p:sp>
          <p:nvSpPr>
            <p:cNvPr id="172" name="Google Shape;172;p17"/>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73" name="Google Shape;173;p17"/>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B</a:t>
              </a:r>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74" name="Google Shape;174;p17"/>
          <p:cNvGrpSpPr/>
          <p:nvPr/>
        </p:nvGrpSpPr>
        <p:grpSpPr>
          <a:xfrm>
            <a:off x="806911" y="3730897"/>
            <a:ext cx="908700" cy="908700"/>
            <a:chOff x="947033" y="4156948"/>
            <a:chExt cx="908700" cy="908700"/>
          </a:xfrm>
        </p:grpSpPr>
        <p:sp>
          <p:nvSpPr>
            <p:cNvPr id="175" name="Google Shape;175;p17"/>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76" name="Google Shape;176;p17"/>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C</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177" name="Google Shape;177;p17"/>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het </a:t>
            </a:r>
            <a:r>
              <a:rPr lang="en-GB" sz="2800" dirty="0" err="1">
                <a:latin typeface="Calibri"/>
                <a:ea typeface="Calibri"/>
                <a:cs typeface="Calibri"/>
                <a:sym typeface="Calibri"/>
              </a:rPr>
              <a:t>vaakst</a:t>
            </a:r>
            <a:r>
              <a:rPr lang="en-GB" sz="2800" dirty="0">
                <a:latin typeface="Calibri"/>
                <a:ea typeface="Calibri"/>
                <a:cs typeface="Calibri"/>
                <a:sym typeface="Calibri"/>
              </a:rPr>
              <a:t> </a:t>
            </a:r>
            <a:r>
              <a:rPr lang="en-GB" sz="2800" dirty="0" err="1">
                <a:latin typeface="Calibri"/>
                <a:ea typeface="Calibri"/>
                <a:cs typeface="Calibri"/>
                <a:sym typeface="Calibri"/>
              </a:rPr>
              <a:t>voorkomt</a:t>
            </a:r>
            <a:r>
              <a:rPr lang="en-GB" sz="2800" dirty="0">
                <a:latin typeface="Calibri"/>
                <a:ea typeface="Calibri"/>
                <a:cs typeface="Calibri"/>
                <a:sym typeface="Calibri"/>
              </a:rPr>
              <a:t> in </a:t>
            </a:r>
            <a:r>
              <a:rPr lang="en-GB" sz="2800" dirty="0" err="1">
                <a:latin typeface="Calibri"/>
                <a:ea typeface="Calibri"/>
                <a:cs typeface="Calibri"/>
                <a:sym typeface="Calibri"/>
              </a:rPr>
              <a:t>een</a:t>
            </a:r>
            <a:r>
              <a:rPr lang="en-GB" sz="2800" dirty="0">
                <a:latin typeface="Calibri"/>
                <a:ea typeface="Calibri"/>
                <a:cs typeface="Calibri"/>
                <a:sym typeface="Calibri"/>
              </a:rPr>
              <a:t> </a:t>
            </a:r>
            <a:r>
              <a:rPr lang="en-GB" sz="2800" dirty="0" err="1">
                <a:latin typeface="Calibri"/>
                <a:ea typeface="Calibri"/>
                <a:cs typeface="Calibri"/>
                <a:sym typeface="Calibri"/>
              </a:rPr>
              <a:t>stamboom</a:t>
            </a:r>
            <a:r>
              <a:rPr lang="en-GB" sz="2800" dirty="0">
                <a:latin typeface="Calibri"/>
                <a:ea typeface="Calibri"/>
                <a:cs typeface="Calibri"/>
                <a:sym typeface="Calibri"/>
              </a:rPr>
              <a:t>.</a:t>
            </a:r>
            <a:endParaRPr sz="2800" b="0" i="0" u="none" strike="noStrike" cap="none" dirty="0">
              <a:solidFill>
                <a:srgbClr val="000000"/>
              </a:solidFill>
              <a:latin typeface="Calibri"/>
              <a:ea typeface="Calibri"/>
              <a:cs typeface="Calibri"/>
              <a:sym typeface="Calibri"/>
            </a:endParaRPr>
          </a:p>
        </p:txBody>
      </p:sp>
      <p:sp>
        <p:nvSpPr>
          <p:cNvPr id="178" name="Google Shape;178;p17"/>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err="1">
                <a:latin typeface="Calibri"/>
                <a:ea typeface="Calibri"/>
                <a:cs typeface="Calibri"/>
                <a:sym typeface="Calibri"/>
              </a:rPr>
              <a:t>altijd</a:t>
            </a:r>
            <a:r>
              <a:rPr lang="en-GB" sz="2800" dirty="0">
                <a:latin typeface="Calibri"/>
                <a:ea typeface="Calibri"/>
                <a:cs typeface="Calibri"/>
                <a:sym typeface="Calibri"/>
              </a:rPr>
              <a:t> tot </a:t>
            </a:r>
            <a:r>
              <a:rPr lang="en-GB" sz="2800" dirty="0" err="1">
                <a:latin typeface="Calibri"/>
                <a:ea typeface="Calibri"/>
                <a:cs typeface="Calibri"/>
                <a:sym typeface="Calibri"/>
              </a:rPr>
              <a:t>uiting</a:t>
            </a:r>
            <a:r>
              <a:rPr lang="en-GB" sz="2800" dirty="0">
                <a:latin typeface="Calibri"/>
                <a:ea typeface="Calibri"/>
                <a:cs typeface="Calibri"/>
                <a:sym typeface="Calibri"/>
              </a:rPr>
              <a:t> </a:t>
            </a:r>
            <a:r>
              <a:rPr lang="en-GB" sz="2800" dirty="0" err="1">
                <a:latin typeface="Calibri"/>
                <a:ea typeface="Calibri"/>
                <a:cs typeface="Calibri"/>
                <a:sym typeface="Calibri"/>
              </a:rPr>
              <a:t>komt</a:t>
            </a:r>
            <a:r>
              <a:rPr lang="en-GB" sz="2800" dirty="0">
                <a:latin typeface="Calibri"/>
                <a:ea typeface="Calibri"/>
                <a:cs typeface="Calibri"/>
                <a:sym typeface="Calibri"/>
              </a:rPr>
              <a:t> in het </a:t>
            </a:r>
            <a:r>
              <a:rPr lang="en-GB" sz="2800" dirty="0" err="1">
                <a:latin typeface="Calibri"/>
                <a:ea typeface="Calibri"/>
                <a:cs typeface="Calibri"/>
                <a:sym typeface="Calibri"/>
              </a:rPr>
              <a:t>fenotype</a:t>
            </a:r>
            <a:r>
              <a:rPr lang="en-GB" sz="2800" dirty="0">
                <a:latin typeface="Calibri"/>
                <a:ea typeface="Calibri"/>
                <a:cs typeface="Calibri"/>
                <a:sym typeface="Calibri"/>
              </a:rPr>
              <a:t>.</a:t>
            </a:r>
            <a:endParaRPr sz="2800" b="0" i="0" u="none" strike="noStrike" cap="none" dirty="0">
              <a:solidFill>
                <a:srgbClr val="000000"/>
              </a:solidFill>
              <a:latin typeface="Calibri"/>
              <a:ea typeface="Calibri"/>
              <a:cs typeface="Calibri"/>
              <a:sym typeface="Calibri"/>
            </a:endParaRPr>
          </a:p>
        </p:txBody>
      </p:sp>
      <p:sp>
        <p:nvSpPr>
          <p:cNvPr id="179" name="Google Shape;179;p17"/>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lvl="0">
              <a:lnSpc>
                <a:spcPct val="120000"/>
              </a:lnSpc>
              <a:buSzPts val="2800"/>
            </a:pPr>
            <a:r>
              <a:rPr lang="en-GB" sz="2800" dirty="0" err="1">
                <a:latin typeface="Calibri"/>
                <a:ea typeface="Calibri"/>
                <a:cs typeface="Calibri"/>
                <a:sym typeface="Calibri"/>
              </a:rPr>
              <a:t>een</a:t>
            </a:r>
            <a:r>
              <a:rPr lang="en-GB" sz="2800" dirty="0">
                <a:latin typeface="Calibri"/>
                <a:ea typeface="Calibri"/>
                <a:cs typeface="Calibri"/>
                <a:sym typeface="Calibri"/>
              </a:rPr>
              <a:t> </a:t>
            </a:r>
            <a:r>
              <a:rPr lang="en-GB" sz="2800" dirty="0" err="1">
                <a:latin typeface="Calibri"/>
                <a:ea typeface="Calibri"/>
                <a:cs typeface="Calibri"/>
                <a:sym typeface="Calibri"/>
              </a:rPr>
              <a:t>gunstig</a:t>
            </a:r>
            <a:r>
              <a:rPr lang="en-GB" sz="2800" dirty="0">
                <a:latin typeface="Calibri"/>
                <a:ea typeface="Calibri"/>
                <a:cs typeface="Calibri"/>
                <a:sym typeface="Calibri"/>
              </a:rPr>
              <a:t> effect </a:t>
            </a:r>
            <a:r>
              <a:rPr lang="en-GB" sz="2800" dirty="0" err="1">
                <a:latin typeface="Calibri"/>
                <a:ea typeface="Calibri"/>
                <a:cs typeface="Calibri"/>
                <a:sym typeface="Calibri"/>
              </a:rPr>
              <a:t>heeft</a:t>
            </a:r>
            <a:r>
              <a:rPr lang="en-GB" sz="2800" dirty="0">
                <a:latin typeface="Calibri"/>
                <a:ea typeface="Calibri"/>
                <a:cs typeface="Calibri"/>
                <a:sym typeface="Calibri"/>
              </a:rPr>
              <a:t>.</a:t>
            </a:r>
          </a:p>
        </p:txBody>
      </p:sp>
      <p:sp>
        <p:nvSpPr>
          <p:cNvPr id="180" name="Google Shape;180;p17"/>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Een allel is dominant als het allel…</a:t>
            </a:r>
            <a:br>
              <a:rPr lang="en-GB"/>
            </a:br>
            <a:endParaRPr/>
          </a:p>
        </p:txBody>
      </p:sp>
      <p:grpSp>
        <p:nvGrpSpPr>
          <p:cNvPr id="181" name="Google Shape;181;p17"/>
          <p:cNvGrpSpPr/>
          <p:nvPr/>
        </p:nvGrpSpPr>
        <p:grpSpPr>
          <a:xfrm>
            <a:off x="806911" y="4829563"/>
            <a:ext cx="7309588" cy="908700"/>
            <a:chOff x="806911" y="4829563"/>
            <a:chExt cx="7309588" cy="908700"/>
          </a:xfrm>
        </p:grpSpPr>
        <p:grpSp>
          <p:nvGrpSpPr>
            <p:cNvPr id="182" name="Google Shape;182;p17"/>
            <p:cNvGrpSpPr/>
            <p:nvPr/>
          </p:nvGrpSpPr>
          <p:grpSpPr>
            <a:xfrm>
              <a:off x="806911" y="4829563"/>
              <a:ext cx="908700" cy="908700"/>
              <a:chOff x="4665644" y="4148177"/>
              <a:chExt cx="908700" cy="908700"/>
            </a:xfrm>
          </p:grpSpPr>
          <p:sp>
            <p:nvSpPr>
              <p:cNvPr id="183" name="Google Shape;183;p17"/>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84" name="Google Shape;184;p17"/>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D</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185" name="Google Shape;185;p17"/>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Alle </a:t>
              </a:r>
              <a:r>
                <a:rPr lang="en-GB" sz="2800" dirty="0" err="1">
                  <a:latin typeface="Calibri"/>
                  <a:ea typeface="Calibri"/>
                  <a:cs typeface="Calibri"/>
                  <a:sym typeface="Calibri"/>
                </a:rPr>
                <a:t>bovenstaande</a:t>
              </a:r>
              <a:r>
                <a:rPr lang="en-GB" sz="2800" dirty="0">
                  <a:latin typeface="Calibri"/>
                  <a:ea typeface="Calibri"/>
                  <a:cs typeface="Calibri"/>
                  <a:sym typeface="Calibri"/>
                </a:rPr>
                <a:t> </a:t>
              </a:r>
              <a:r>
                <a:rPr lang="en-GB" sz="2800" dirty="0" err="1">
                  <a:latin typeface="Calibri"/>
                  <a:ea typeface="Calibri"/>
                  <a:cs typeface="Calibri"/>
                  <a:sym typeface="Calibri"/>
                </a:rPr>
                <a:t>antwoorden</a:t>
              </a:r>
              <a:r>
                <a:rPr lang="en-GB" sz="2800" dirty="0">
                  <a:latin typeface="Calibri"/>
                  <a:ea typeface="Calibri"/>
                  <a:cs typeface="Calibri"/>
                  <a:sym typeface="Calibri"/>
                </a:rPr>
                <a:t> </a:t>
              </a:r>
              <a:r>
                <a:rPr lang="en-GB" sz="2800" dirty="0" err="1">
                  <a:latin typeface="Calibri"/>
                  <a:ea typeface="Calibri"/>
                  <a:cs typeface="Calibri"/>
                  <a:sym typeface="Calibri"/>
                </a:rPr>
                <a:t>zijn</a:t>
              </a:r>
              <a:r>
                <a:rPr lang="en-GB" sz="2800" dirty="0">
                  <a:latin typeface="Calibri"/>
                  <a:ea typeface="Calibri"/>
                  <a:cs typeface="Calibri"/>
                  <a:sym typeface="Calibri"/>
                </a:rPr>
                <a:t> </a:t>
              </a:r>
              <a:r>
                <a:rPr lang="en-GB" sz="2800" dirty="0" err="1">
                  <a:latin typeface="Calibri"/>
                  <a:ea typeface="Calibri"/>
                  <a:cs typeface="Calibri"/>
                  <a:sym typeface="Calibri"/>
                </a:rPr>
                <a:t>juist</a:t>
              </a:r>
              <a:r>
                <a:rPr lang="en-GB" sz="2800" dirty="0">
                  <a:latin typeface="Calibri"/>
                  <a:ea typeface="Calibri"/>
                  <a:cs typeface="Calibri"/>
                  <a:sym typeface="Calibri"/>
                </a:rPr>
                <a:t>.</a:t>
              </a:r>
              <a:endParaRPr sz="2800" b="0" i="0" u="none" strike="noStrike" cap="none" dirty="0">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3C02EA1D-65FC-A372-0814-D7B87181DE09}"/>
            </a:ext>
          </a:extLst>
        </p:cNvPr>
        <p:cNvGrpSpPr/>
        <p:nvPr/>
      </p:nvGrpSpPr>
      <p:grpSpPr>
        <a:xfrm>
          <a:off x="0" y="0"/>
          <a:ext cx="0" cy="0"/>
          <a:chOff x="0" y="0"/>
          <a:chExt cx="0" cy="0"/>
        </a:xfrm>
      </p:grpSpPr>
      <p:sp>
        <p:nvSpPr>
          <p:cNvPr id="190" name="Google Shape;190;p18">
            <a:extLst>
              <a:ext uri="{FF2B5EF4-FFF2-40B4-BE49-F238E27FC236}">
                <a16:creationId xmlns:a16="http://schemas.microsoft.com/office/drawing/2014/main" id="{884F7517-A9EC-FE37-49FE-852F29BEFD23}"/>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91" name="Google Shape;191;p18">
            <a:extLst>
              <a:ext uri="{FF2B5EF4-FFF2-40B4-BE49-F238E27FC236}">
                <a16:creationId xmlns:a16="http://schemas.microsoft.com/office/drawing/2014/main" id="{CD3A18C0-6AC2-B247-9380-C5C89E8E771B}"/>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a:t>
            </a:r>
            <a:r>
              <a:rPr lang="en-GB" sz="1050">
                <a:solidFill>
                  <a:srgbClr val="FFFFFF"/>
                </a:solidFill>
                <a:latin typeface="Tahoma"/>
                <a:ea typeface="Tahoma"/>
                <a:cs typeface="Tahoma"/>
                <a:sym typeface="Tahoma"/>
              </a:rPr>
              <a:t>w.</a:t>
            </a:r>
            <a:r>
              <a:rPr lang="en-GB" sz="1050" b="0" i="0" u="none" strike="noStrike" cap="none">
                <a:solidFill>
                  <a:srgbClr val="FFFFFF"/>
                </a:solidFill>
                <a:latin typeface="Tahoma"/>
                <a:ea typeface="Tahoma"/>
                <a:cs typeface="Tahoma"/>
                <a:sym typeface="Tahoma"/>
              </a:rPr>
              <a:t>diagnostischevragen.nl</a:t>
            </a:r>
            <a:endParaRPr/>
          </a:p>
        </p:txBody>
      </p:sp>
      <p:grpSp>
        <p:nvGrpSpPr>
          <p:cNvPr id="192" name="Google Shape;192;p18">
            <a:extLst>
              <a:ext uri="{FF2B5EF4-FFF2-40B4-BE49-F238E27FC236}">
                <a16:creationId xmlns:a16="http://schemas.microsoft.com/office/drawing/2014/main" id="{3DE0FAE7-7C99-FFC4-9208-FFF15ED5B4CF}"/>
              </a:ext>
            </a:extLst>
          </p:cNvPr>
          <p:cNvGrpSpPr/>
          <p:nvPr/>
        </p:nvGrpSpPr>
        <p:grpSpPr>
          <a:xfrm>
            <a:off x="806913" y="1496245"/>
            <a:ext cx="908700" cy="908700"/>
            <a:chOff x="947033" y="2362454"/>
            <a:chExt cx="908700" cy="908700"/>
          </a:xfrm>
        </p:grpSpPr>
        <p:sp>
          <p:nvSpPr>
            <p:cNvPr id="193" name="Google Shape;193;p18">
              <a:extLst>
                <a:ext uri="{FF2B5EF4-FFF2-40B4-BE49-F238E27FC236}">
                  <a16:creationId xmlns:a16="http://schemas.microsoft.com/office/drawing/2014/main" id="{214F09CD-0A14-523E-2D4E-3734BE08FF8D}"/>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94" name="Google Shape;194;p18">
              <a:extLst>
                <a:ext uri="{FF2B5EF4-FFF2-40B4-BE49-F238E27FC236}">
                  <a16:creationId xmlns:a16="http://schemas.microsoft.com/office/drawing/2014/main" id="{66A8ACFE-BD12-568B-A517-BF75B429B914}"/>
                </a:ext>
              </a:extLst>
            </p:cNvPr>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A</a:t>
              </a:r>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95" name="Google Shape;195;p18">
            <a:extLst>
              <a:ext uri="{FF2B5EF4-FFF2-40B4-BE49-F238E27FC236}">
                <a16:creationId xmlns:a16="http://schemas.microsoft.com/office/drawing/2014/main" id="{9485451D-78BB-D767-38FE-A5417D8D3A98}"/>
              </a:ext>
            </a:extLst>
          </p:cNvPr>
          <p:cNvGrpSpPr/>
          <p:nvPr/>
        </p:nvGrpSpPr>
        <p:grpSpPr>
          <a:xfrm>
            <a:off x="806912" y="2594911"/>
            <a:ext cx="908700" cy="908700"/>
            <a:chOff x="4665644" y="2362454"/>
            <a:chExt cx="908700" cy="908700"/>
          </a:xfrm>
        </p:grpSpPr>
        <p:sp>
          <p:nvSpPr>
            <p:cNvPr id="196" name="Google Shape;196;p18">
              <a:extLst>
                <a:ext uri="{FF2B5EF4-FFF2-40B4-BE49-F238E27FC236}">
                  <a16:creationId xmlns:a16="http://schemas.microsoft.com/office/drawing/2014/main" id="{50F4478C-D4F3-278C-4349-592470E88B3D}"/>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97" name="Google Shape;197;p18">
              <a:extLst>
                <a:ext uri="{FF2B5EF4-FFF2-40B4-BE49-F238E27FC236}">
                  <a16:creationId xmlns:a16="http://schemas.microsoft.com/office/drawing/2014/main" id="{A94E273E-FD69-0995-0E29-A5ACEB54F840}"/>
                </a:ext>
              </a:extLst>
            </p:cNvPr>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B</a:t>
              </a:r>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98" name="Google Shape;198;p18">
            <a:extLst>
              <a:ext uri="{FF2B5EF4-FFF2-40B4-BE49-F238E27FC236}">
                <a16:creationId xmlns:a16="http://schemas.microsoft.com/office/drawing/2014/main" id="{242D6A7A-479E-71E6-9E29-9471E2B1E763}"/>
              </a:ext>
            </a:extLst>
          </p:cNvPr>
          <p:cNvGrpSpPr/>
          <p:nvPr/>
        </p:nvGrpSpPr>
        <p:grpSpPr>
          <a:xfrm>
            <a:off x="806911" y="3730897"/>
            <a:ext cx="908700" cy="908700"/>
            <a:chOff x="947033" y="4156948"/>
            <a:chExt cx="908700" cy="908700"/>
          </a:xfrm>
        </p:grpSpPr>
        <p:sp>
          <p:nvSpPr>
            <p:cNvPr id="199" name="Google Shape;199;p18">
              <a:extLst>
                <a:ext uri="{FF2B5EF4-FFF2-40B4-BE49-F238E27FC236}">
                  <a16:creationId xmlns:a16="http://schemas.microsoft.com/office/drawing/2014/main" id="{E3AE8DAE-2BA6-B76E-95A4-AB92306C6147}"/>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00" name="Google Shape;200;p18">
              <a:extLst>
                <a:ext uri="{FF2B5EF4-FFF2-40B4-BE49-F238E27FC236}">
                  <a16:creationId xmlns:a16="http://schemas.microsoft.com/office/drawing/2014/main" id="{C93E2A86-AAC3-CAFC-E5A6-E213870D08DF}"/>
                </a:ext>
              </a:extLst>
            </p:cNvPr>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C</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204" name="Google Shape;204;p18">
            <a:extLst>
              <a:ext uri="{FF2B5EF4-FFF2-40B4-BE49-F238E27FC236}">
                <a16:creationId xmlns:a16="http://schemas.microsoft.com/office/drawing/2014/main" id="{FB032DB7-1331-303B-218D-CD4CDB56F06C}"/>
              </a:ext>
            </a:extLst>
          </p:cNvPr>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err="1">
                <a:latin typeface="Calibri"/>
                <a:ea typeface="Calibri"/>
                <a:cs typeface="Calibri"/>
                <a:sym typeface="Calibri"/>
              </a:rPr>
              <a:t>Replicatie</a:t>
            </a:r>
            <a:endParaRPr sz="2800" b="0" i="0" u="none" strike="noStrike" cap="none" dirty="0">
              <a:solidFill>
                <a:srgbClr val="000000"/>
              </a:solidFill>
              <a:latin typeface="Calibri"/>
              <a:ea typeface="Calibri"/>
              <a:cs typeface="Calibri"/>
              <a:sym typeface="Calibri"/>
            </a:endParaRPr>
          </a:p>
        </p:txBody>
      </p:sp>
      <p:sp>
        <p:nvSpPr>
          <p:cNvPr id="205" name="Google Shape;205;p18">
            <a:extLst>
              <a:ext uri="{FF2B5EF4-FFF2-40B4-BE49-F238E27FC236}">
                <a16:creationId xmlns:a16="http://schemas.microsoft.com/office/drawing/2014/main" id="{71B8FDC5-FFA8-1188-09BE-0F9F2656D146}"/>
              </a:ext>
            </a:extLst>
          </p:cNvPr>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err="1">
                <a:latin typeface="Calibri"/>
                <a:ea typeface="Calibri"/>
                <a:cs typeface="Calibri"/>
                <a:sym typeface="Calibri"/>
              </a:rPr>
              <a:t>Transcriptie</a:t>
            </a:r>
            <a:endParaRPr sz="2800" b="0" i="0" u="none" strike="noStrike" cap="none" dirty="0">
              <a:solidFill>
                <a:srgbClr val="000000"/>
              </a:solidFill>
              <a:latin typeface="Calibri"/>
              <a:ea typeface="Calibri"/>
              <a:cs typeface="Calibri"/>
              <a:sym typeface="Calibri"/>
            </a:endParaRPr>
          </a:p>
        </p:txBody>
      </p:sp>
      <p:sp>
        <p:nvSpPr>
          <p:cNvPr id="206" name="Google Shape;206;p18">
            <a:extLst>
              <a:ext uri="{FF2B5EF4-FFF2-40B4-BE49-F238E27FC236}">
                <a16:creationId xmlns:a16="http://schemas.microsoft.com/office/drawing/2014/main" id="{28ED2DE4-B754-E449-0972-A957625B3019}"/>
              </a:ext>
            </a:extLst>
          </p:cNvPr>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err="1">
                <a:latin typeface="Calibri"/>
                <a:ea typeface="Calibri"/>
                <a:cs typeface="Calibri"/>
                <a:sym typeface="Calibri"/>
              </a:rPr>
              <a:t>Translatie</a:t>
            </a:r>
            <a:endParaRPr sz="2800" b="0" i="0" u="none" strike="noStrike" cap="none" dirty="0">
              <a:solidFill>
                <a:srgbClr val="000000"/>
              </a:solidFill>
              <a:latin typeface="Calibri"/>
              <a:ea typeface="Calibri"/>
              <a:cs typeface="Calibri"/>
              <a:sym typeface="Calibri"/>
            </a:endParaRPr>
          </a:p>
        </p:txBody>
      </p:sp>
      <p:sp>
        <p:nvSpPr>
          <p:cNvPr id="208" name="Google Shape;208;p18">
            <a:extLst>
              <a:ext uri="{FF2B5EF4-FFF2-40B4-BE49-F238E27FC236}">
                <a16:creationId xmlns:a16="http://schemas.microsoft.com/office/drawing/2014/main" id="{0439CD1F-E95D-2AFB-5F4C-776649242ECB}"/>
              </a:ext>
            </a:extLst>
          </p:cNvPr>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nl-NL" sz="3600" noProof="0" dirty="0"/>
              <a:t>Welk proces zien we hier?</a:t>
            </a:r>
            <a:br>
              <a:rPr lang="en-GB" dirty="0"/>
            </a:br>
            <a:endParaRPr dirty="0"/>
          </a:p>
        </p:txBody>
      </p:sp>
      <p:pic>
        <p:nvPicPr>
          <p:cNvPr id="209" name="Google Shape;209;p18">
            <a:extLst>
              <a:ext uri="{FF2B5EF4-FFF2-40B4-BE49-F238E27FC236}">
                <a16:creationId xmlns:a16="http://schemas.microsoft.com/office/drawing/2014/main" id="{5B6F0800-7E0D-7874-3F14-9B370D2A6288}"/>
              </a:ext>
            </a:extLst>
          </p:cNvPr>
          <p:cNvPicPr preferRelativeResize="0"/>
          <p:nvPr/>
        </p:nvPicPr>
        <p:blipFill>
          <a:blip r:embed="rId3">
            <a:alphaModFix/>
          </a:blip>
          <a:stretch>
            <a:fillRect/>
          </a:stretch>
        </p:blipFill>
        <p:spPr>
          <a:xfrm>
            <a:off x="6094425" y="866700"/>
            <a:ext cx="2653401" cy="5348598"/>
          </a:xfrm>
          <a:prstGeom prst="rect">
            <a:avLst/>
          </a:prstGeom>
          <a:noFill/>
          <a:ln>
            <a:noFill/>
          </a:ln>
        </p:spPr>
      </p:pic>
    </p:spTree>
    <p:extLst>
      <p:ext uri="{BB962C8B-B14F-4D97-AF65-F5344CB8AC3E}">
        <p14:creationId xmlns:p14="http://schemas.microsoft.com/office/powerpoint/2010/main" val="92825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8"/>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91" name="Google Shape;191;p18"/>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a:t>
            </a:r>
            <a:r>
              <a:rPr lang="en-GB" sz="1050">
                <a:solidFill>
                  <a:srgbClr val="FFFFFF"/>
                </a:solidFill>
                <a:latin typeface="Tahoma"/>
                <a:ea typeface="Tahoma"/>
                <a:cs typeface="Tahoma"/>
                <a:sym typeface="Tahoma"/>
              </a:rPr>
              <a:t>w.</a:t>
            </a:r>
            <a:r>
              <a:rPr lang="en-GB" sz="1050" b="0" i="0" u="none" strike="noStrike" cap="none">
                <a:solidFill>
                  <a:srgbClr val="FFFFFF"/>
                </a:solidFill>
                <a:latin typeface="Tahoma"/>
                <a:ea typeface="Tahoma"/>
                <a:cs typeface="Tahoma"/>
                <a:sym typeface="Tahoma"/>
              </a:rPr>
              <a:t>diagnostischevragen.nl</a:t>
            </a:r>
            <a:endParaRPr/>
          </a:p>
        </p:txBody>
      </p:sp>
      <p:grpSp>
        <p:nvGrpSpPr>
          <p:cNvPr id="192" name="Google Shape;192;p18"/>
          <p:cNvGrpSpPr/>
          <p:nvPr/>
        </p:nvGrpSpPr>
        <p:grpSpPr>
          <a:xfrm>
            <a:off x="806913" y="1496245"/>
            <a:ext cx="908700" cy="908700"/>
            <a:chOff x="947033" y="2362454"/>
            <a:chExt cx="908700" cy="908700"/>
          </a:xfrm>
        </p:grpSpPr>
        <p:sp>
          <p:nvSpPr>
            <p:cNvPr id="193" name="Google Shape;193;p18"/>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94" name="Google Shape;194;p18"/>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A</a:t>
              </a:r>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95" name="Google Shape;195;p18"/>
          <p:cNvGrpSpPr/>
          <p:nvPr/>
        </p:nvGrpSpPr>
        <p:grpSpPr>
          <a:xfrm>
            <a:off x="806912" y="2594911"/>
            <a:ext cx="908700" cy="908700"/>
            <a:chOff x="4665644" y="2362454"/>
            <a:chExt cx="908700" cy="908700"/>
          </a:xfrm>
        </p:grpSpPr>
        <p:sp>
          <p:nvSpPr>
            <p:cNvPr id="196" name="Google Shape;196;p18"/>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97" name="Google Shape;197;p18"/>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B</a:t>
              </a:r>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98" name="Google Shape;198;p18"/>
          <p:cNvGrpSpPr/>
          <p:nvPr/>
        </p:nvGrpSpPr>
        <p:grpSpPr>
          <a:xfrm>
            <a:off x="806911" y="3730897"/>
            <a:ext cx="908700" cy="908700"/>
            <a:chOff x="947033" y="4156948"/>
            <a:chExt cx="908700" cy="908700"/>
          </a:xfrm>
        </p:grpSpPr>
        <p:sp>
          <p:nvSpPr>
            <p:cNvPr id="199" name="Google Shape;199;p18"/>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00" name="Google Shape;200;p18"/>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C</a:t>
              </a:r>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01" name="Google Shape;201;p18"/>
          <p:cNvGrpSpPr/>
          <p:nvPr/>
        </p:nvGrpSpPr>
        <p:grpSpPr>
          <a:xfrm>
            <a:off x="806911" y="4829563"/>
            <a:ext cx="908700" cy="908700"/>
            <a:chOff x="4665644" y="4148177"/>
            <a:chExt cx="908700" cy="908700"/>
          </a:xfrm>
        </p:grpSpPr>
        <p:sp>
          <p:nvSpPr>
            <p:cNvPr id="202" name="Google Shape;202;p18"/>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03" name="Google Shape;203;p18"/>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D</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204" name="Google Shape;204;p18"/>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Volgende streng</a:t>
            </a:r>
            <a:endParaRPr sz="2800" b="0" i="0" u="none" strike="noStrike" cap="none">
              <a:solidFill>
                <a:srgbClr val="000000"/>
              </a:solidFill>
              <a:latin typeface="Calibri"/>
              <a:ea typeface="Calibri"/>
              <a:cs typeface="Calibri"/>
              <a:sym typeface="Calibri"/>
            </a:endParaRPr>
          </a:p>
        </p:txBody>
      </p:sp>
      <p:sp>
        <p:nvSpPr>
          <p:cNvPr id="205" name="Google Shape;205;p18"/>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Leidende streng</a:t>
            </a:r>
            <a:endParaRPr sz="2800" b="0" i="0" u="none" strike="noStrike" cap="none">
              <a:solidFill>
                <a:srgbClr val="000000"/>
              </a:solidFill>
              <a:latin typeface="Calibri"/>
              <a:ea typeface="Calibri"/>
              <a:cs typeface="Calibri"/>
              <a:sym typeface="Calibri"/>
            </a:endParaRPr>
          </a:p>
        </p:txBody>
      </p:sp>
      <p:sp>
        <p:nvSpPr>
          <p:cNvPr id="206" name="Google Shape;206;p18"/>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Coderende streng</a:t>
            </a:r>
            <a:endParaRPr sz="2800" b="0" i="0" u="none" strike="noStrike" cap="none">
              <a:solidFill>
                <a:srgbClr val="000000"/>
              </a:solidFill>
              <a:latin typeface="Calibri"/>
              <a:ea typeface="Calibri"/>
              <a:cs typeface="Calibri"/>
              <a:sym typeface="Calibri"/>
            </a:endParaRPr>
          </a:p>
        </p:txBody>
      </p:sp>
      <p:sp>
        <p:nvSpPr>
          <p:cNvPr id="207" name="Google Shape;207;p18"/>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Matrijs-streng</a:t>
            </a:r>
            <a:endParaRPr sz="2800" b="0" i="0" u="none" strike="noStrike" cap="none">
              <a:solidFill>
                <a:srgbClr val="000000"/>
              </a:solidFill>
              <a:latin typeface="Calibri"/>
              <a:ea typeface="Calibri"/>
              <a:cs typeface="Calibri"/>
              <a:sym typeface="Calibri"/>
            </a:endParaRPr>
          </a:p>
        </p:txBody>
      </p:sp>
      <p:sp>
        <p:nvSpPr>
          <p:cNvPr id="208" name="Google Shape;208;p18"/>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Wat geeft de rode pijl in de afbeelding aan?</a:t>
            </a:r>
            <a:br>
              <a:rPr lang="en-GB"/>
            </a:br>
            <a:endParaRPr/>
          </a:p>
        </p:txBody>
      </p:sp>
      <p:pic>
        <p:nvPicPr>
          <p:cNvPr id="209" name="Google Shape;209;p18"/>
          <p:cNvPicPr preferRelativeResize="0"/>
          <p:nvPr/>
        </p:nvPicPr>
        <p:blipFill>
          <a:blip r:embed="rId3">
            <a:alphaModFix/>
          </a:blip>
          <a:stretch>
            <a:fillRect/>
          </a:stretch>
        </p:blipFill>
        <p:spPr>
          <a:xfrm>
            <a:off x="6094425" y="866700"/>
            <a:ext cx="2653401" cy="5348598"/>
          </a:xfrm>
          <a:prstGeom prst="rect">
            <a:avLst/>
          </a:prstGeom>
          <a:noFill/>
          <a:ln>
            <a:noFill/>
          </a:ln>
        </p:spPr>
      </p:pic>
      <p:cxnSp>
        <p:nvCxnSpPr>
          <p:cNvPr id="210" name="Google Shape;210;p18"/>
          <p:cNvCxnSpPr/>
          <p:nvPr/>
        </p:nvCxnSpPr>
        <p:spPr>
          <a:xfrm>
            <a:off x="7405750" y="3523863"/>
            <a:ext cx="394500" cy="489300"/>
          </a:xfrm>
          <a:prstGeom prst="straightConnector1">
            <a:avLst/>
          </a:prstGeom>
          <a:noFill/>
          <a:ln w="38100" cap="flat" cmpd="sng">
            <a:solidFill>
              <a:srgbClr val="CC0000"/>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D721FBC8-8ECA-F2AD-2FB4-9CAB2E5C8290}"/>
            </a:ext>
          </a:extLst>
        </p:cNvPr>
        <p:cNvGrpSpPr/>
        <p:nvPr/>
      </p:nvGrpSpPr>
      <p:grpSpPr>
        <a:xfrm>
          <a:off x="0" y="0"/>
          <a:ext cx="0" cy="0"/>
          <a:chOff x="0" y="0"/>
          <a:chExt cx="0" cy="0"/>
        </a:xfrm>
      </p:grpSpPr>
      <p:sp>
        <p:nvSpPr>
          <p:cNvPr id="190" name="Google Shape;190;p18">
            <a:extLst>
              <a:ext uri="{FF2B5EF4-FFF2-40B4-BE49-F238E27FC236}">
                <a16:creationId xmlns:a16="http://schemas.microsoft.com/office/drawing/2014/main" id="{D8FADEC4-CEFE-B9B1-4F96-291B3E244605}"/>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91" name="Google Shape;191;p18">
            <a:extLst>
              <a:ext uri="{FF2B5EF4-FFF2-40B4-BE49-F238E27FC236}">
                <a16:creationId xmlns:a16="http://schemas.microsoft.com/office/drawing/2014/main" id="{FDF3BDBB-72DD-5F83-85B8-8DB9EC9AA949}"/>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a:t>
            </a:r>
            <a:r>
              <a:rPr lang="en-GB" sz="1050">
                <a:solidFill>
                  <a:srgbClr val="FFFFFF"/>
                </a:solidFill>
                <a:latin typeface="Tahoma"/>
                <a:ea typeface="Tahoma"/>
                <a:cs typeface="Tahoma"/>
                <a:sym typeface="Tahoma"/>
              </a:rPr>
              <a:t>w.</a:t>
            </a:r>
            <a:r>
              <a:rPr lang="en-GB" sz="1050" b="0" i="0" u="none" strike="noStrike" cap="none">
                <a:solidFill>
                  <a:srgbClr val="FFFFFF"/>
                </a:solidFill>
                <a:latin typeface="Tahoma"/>
                <a:ea typeface="Tahoma"/>
                <a:cs typeface="Tahoma"/>
                <a:sym typeface="Tahoma"/>
              </a:rPr>
              <a:t>diagnostischevragen.nl</a:t>
            </a:r>
            <a:endParaRPr/>
          </a:p>
        </p:txBody>
      </p:sp>
      <p:grpSp>
        <p:nvGrpSpPr>
          <p:cNvPr id="192" name="Google Shape;192;p18">
            <a:extLst>
              <a:ext uri="{FF2B5EF4-FFF2-40B4-BE49-F238E27FC236}">
                <a16:creationId xmlns:a16="http://schemas.microsoft.com/office/drawing/2014/main" id="{6BA70930-F951-4845-9F65-84D4C2EA58A2}"/>
              </a:ext>
            </a:extLst>
          </p:cNvPr>
          <p:cNvGrpSpPr/>
          <p:nvPr/>
        </p:nvGrpSpPr>
        <p:grpSpPr>
          <a:xfrm>
            <a:off x="806913" y="1496245"/>
            <a:ext cx="908700" cy="908700"/>
            <a:chOff x="947033" y="2362454"/>
            <a:chExt cx="908700" cy="908700"/>
          </a:xfrm>
        </p:grpSpPr>
        <p:sp>
          <p:nvSpPr>
            <p:cNvPr id="193" name="Google Shape;193;p18">
              <a:extLst>
                <a:ext uri="{FF2B5EF4-FFF2-40B4-BE49-F238E27FC236}">
                  <a16:creationId xmlns:a16="http://schemas.microsoft.com/office/drawing/2014/main" id="{3D67AD7A-9CBC-EB7D-79DD-3935DA330529}"/>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94" name="Google Shape;194;p18">
              <a:extLst>
                <a:ext uri="{FF2B5EF4-FFF2-40B4-BE49-F238E27FC236}">
                  <a16:creationId xmlns:a16="http://schemas.microsoft.com/office/drawing/2014/main" id="{FE9408BC-ABBB-0406-944E-15BF683BD9C3}"/>
                </a:ext>
              </a:extLst>
            </p:cNvPr>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A</a:t>
              </a:r>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95" name="Google Shape;195;p18">
            <a:extLst>
              <a:ext uri="{FF2B5EF4-FFF2-40B4-BE49-F238E27FC236}">
                <a16:creationId xmlns:a16="http://schemas.microsoft.com/office/drawing/2014/main" id="{D0E21F7D-A5FB-6EA9-3B84-A83094547147}"/>
              </a:ext>
            </a:extLst>
          </p:cNvPr>
          <p:cNvGrpSpPr/>
          <p:nvPr/>
        </p:nvGrpSpPr>
        <p:grpSpPr>
          <a:xfrm>
            <a:off x="806912" y="2594911"/>
            <a:ext cx="908700" cy="908700"/>
            <a:chOff x="4665644" y="2362454"/>
            <a:chExt cx="908700" cy="908700"/>
          </a:xfrm>
        </p:grpSpPr>
        <p:sp>
          <p:nvSpPr>
            <p:cNvPr id="196" name="Google Shape;196;p18">
              <a:extLst>
                <a:ext uri="{FF2B5EF4-FFF2-40B4-BE49-F238E27FC236}">
                  <a16:creationId xmlns:a16="http://schemas.microsoft.com/office/drawing/2014/main" id="{1D1F9AD3-77E6-74AD-C34F-EA6734E4F514}"/>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97" name="Google Shape;197;p18">
              <a:extLst>
                <a:ext uri="{FF2B5EF4-FFF2-40B4-BE49-F238E27FC236}">
                  <a16:creationId xmlns:a16="http://schemas.microsoft.com/office/drawing/2014/main" id="{B54E3D85-AAE1-560B-2652-A367282EABBF}"/>
                </a:ext>
              </a:extLst>
            </p:cNvPr>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B</a:t>
              </a:r>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98" name="Google Shape;198;p18">
            <a:extLst>
              <a:ext uri="{FF2B5EF4-FFF2-40B4-BE49-F238E27FC236}">
                <a16:creationId xmlns:a16="http://schemas.microsoft.com/office/drawing/2014/main" id="{F7305C1C-9702-ECB5-EB78-9CC2664896E0}"/>
              </a:ext>
            </a:extLst>
          </p:cNvPr>
          <p:cNvGrpSpPr/>
          <p:nvPr/>
        </p:nvGrpSpPr>
        <p:grpSpPr>
          <a:xfrm>
            <a:off x="806911" y="3730897"/>
            <a:ext cx="908700" cy="908700"/>
            <a:chOff x="947033" y="4156948"/>
            <a:chExt cx="908700" cy="908700"/>
          </a:xfrm>
        </p:grpSpPr>
        <p:sp>
          <p:nvSpPr>
            <p:cNvPr id="199" name="Google Shape;199;p18">
              <a:extLst>
                <a:ext uri="{FF2B5EF4-FFF2-40B4-BE49-F238E27FC236}">
                  <a16:creationId xmlns:a16="http://schemas.microsoft.com/office/drawing/2014/main" id="{A9F6737A-837F-D792-16B5-D8F47BFB7FDA}"/>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00" name="Google Shape;200;p18">
              <a:extLst>
                <a:ext uri="{FF2B5EF4-FFF2-40B4-BE49-F238E27FC236}">
                  <a16:creationId xmlns:a16="http://schemas.microsoft.com/office/drawing/2014/main" id="{8AB8252C-55CC-49CF-A7ED-3C787A7A05DB}"/>
                </a:ext>
              </a:extLst>
            </p:cNvPr>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C</a:t>
              </a:r>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01" name="Google Shape;201;p18">
            <a:extLst>
              <a:ext uri="{FF2B5EF4-FFF2-40B4-BE49-F238E27FC236}">
                <a16:creationId xmlns:a16="http://schemas.microsoft.com/office/drawing/2014/main" id="{BF789875-BEFF-0C63-96BC-C96D0C4AD810}"/>
              </a:ext>
            </a:extLst>
          </p:cNvPr>
          <p:cNvGrpSpPr/>
          <p:nvPr/>
        </p:nvGrpSpPr>
        <p:grpSpPr>
          <a:xfrm>
            <a:off x="806911" y="4829563"/>
            <a:ext cx="908700" cy="908700"/>
            <a:chOff x="4665644" y="4148177"/>
            <a:chExt cx="908700" cy="908700"/>
          </a:xfrm>
        </p:grpSpPr>
        <p:sp>
          <p:nvSpPr>
            <p:cNvPr id="202" name="Google Shape;202;p18">
              <a:extLst>
                <a:ext uri="{FF2B5EF4-FFF2-40B4-BE49-F238E27FC236}">
                  <a16:creationId xmlns:a16="http://schemas.microsoft.com/office/drawing/2014/main" id="{F7014708-1917-418B-5C8E-07D68D1EF4A2}"/>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03" name="Google Shape;203;p18">
              <a:extLst>
                <a:ext uri="{FF2B5EF4-FFF2-40B4-BE49-F238E27FC236}">
                  <a16:creationId xmlns:a16="http://schemas.microsoft.com/office/drawing/2014/main" id="{75EB9C74-26BF-6C1A-53C0-6690A538A041}"/>
                </a:ext>
              </a:extLst>
            </p:cNvPr>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D</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204" name="Google Shape;204;p18">
            <a:extLst>
              <a:ext uri="{FF2B5EF4-FFF2-40B4-BE49-F238E27FC236}">
                <a16:creationId xmlns:a16="http://schemas.microsoft.com/office/drawing/2014/main" id="{86A1ADC3-83B1-755E-F4B6-A47F1A388A89}"/>
              </a:ext>
            </a:extLst>
          </p:cNvPr>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DNA</a:t>
            </a:r>
            <a:endParaRPr sz="2800" b="0" i="0" u="none" strike="noStrike" cap="none" dirty="0">
              <a:solidFill>
                <a:srgbClr val="000000"/>
              </a:solidFill>
              <a:latin typeface="Calibri"/>
              <a:ea typeface="Calibri"/>
              <a:cs typeface="Calibri"/>
              <a:sym typeface="Calibri"/>
            </a:endParaRPr>
          </a:p>
        </p:txBody>
      </p:sp>
      <p:sp>
        <p:nvSpPr>
          <p:cNvPr id="205" name="Google Shape;205;p18">
            <a:extLst>
              <a:ext uri="{FF2B5EF4-FFF2-40B4-BE49-F238E27FC236}">
                <a16:creationId xmlns:a16="http://schemas.microsoft.com/office/drawing/2014/main" id="{AB4C4EB8-8E40-9C93-2D7D-DF23FD9106A1}"/>
              </a:ext>
            </a:extLst>
          </p:cNvPr>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mRNA</a:t>
            </a:r>
            <a:endParaRPr sz="2800" b="0" i="0" u="none" strike="noStrike" cap="none" dirty="0">
              <a:solidFill>
                <a:srgbClr val="000000"/>
              </a:solidFill>
              <a:latin typeface="Calibri"/>
              <a:ea typeface="Calibri"/>
              <a:cs typeface="Calibri"/>
              <a:sym typeface="Calibri"/>
            </a:endParaRPr>
          </a:p>
        </p:txBody>
      </p:sp>
      <p:sp>
        <p:nvSpPr>
          <p:cNvPr id="206" name="Google Shape;206;p18">
            <a:extLst>
              <a:ext uri="{FF2B5EF4-FFF2-40B4-BE49-F238E27FC236}">
                <a16:creationId xmlns:a16="http://schemas.microsoft.com/office/drawing/2014/main" id="{311C3B54-4C40-4D02-6759-4F49C60A666F}"/>
              </a:ext>
            </a:extLst>
          </p:cNvPr>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tRNA</a:t>
            </a:r>
            <a:endParaRPr sz="2800" b="0" i="0" u="none" strike="noStrike" cap="none" dirty="0">
              <a:solidFill>
                <a:srgbClr val="000000"/>
              </a:solidFill>
              <a:latin typeface="Calibri"/>
              <a:ea typeface="Calibri"/>
              <a:cs typeface="Calibri"/>
              <a:sym typeface="Calibri"/>
            </a:endParaRPr>
          </a:p>
        </p:txBody>
      </p:sp>
      <p:sp>
        <p:nvSpPr>
          <p:cNvPr id="207" name="Google Shape;207;p18">
            <a:extLst>
              <a:ext uri="{FF2B5EF4-FFF2-40B4-BE49-F238E27FC236}">
                <a16:creationId xmlns:a16="http://schemas.microsoft.com/office/drawing/2014/main" id="{014471F6-DA66-5D60-7EC1-03F938E0D99F}"/>
              </a:ext>
            </a:extLst>
          </p:cNvPr>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err="1">
                <a:latin typeface="Calibri"/>
                <a:ea typeface="Calibri"/>
                <a:cs typeface="Calibri"/>
                <a:sym typeface="Calibri"/>
              </a:rPr>
              <a:t>eiwit</a:t>
            </a:r>
            <a:endParaRPr sz="2800" b="0" i="0" u="none" strike="noStrike" cap="none" dirty="0">
              <a:solidFill>
                <a:srgbClr val="000000"/>
              </a:solidFill>
              <a:latin typeface="Calibri"/>
              <a:ea typeface="Calibri"/>
              <a:cs typeface="Calibri"/>
              <a:sym typeface="Calibri"/>
            </a:endParaRPr>
          </a:p>
        </p:txBody>
      </p:sp>
      <p:sp>
        <p:nvSpPr>
          <p:cNvPr id="208" name="Google Shape;208;p18">
            <a:extLst>
              <a:ext uri="{FF2B5EF4-FFF2-40B4-BE49-F238E27FC236}">
                <a16:creationId xmlns:a16="http://schemas.microsoft.com/office/drawing/2014/main" id="{620F2153-3CD7-0225-2DE5-51B8A53E817B}"/>
              </a:ext>
            </a:extLst>
          </p:cNvPr>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dirty="0"/>
              <a:t>Wat </a:t>
            </a:r>
            <a:r>
              <a:rPr lang="en-GB" sz="3600" dirty="0" err="1"/>
              <a:t>wordt</a:t>
            </a:r>
            <a:r>
              <a:rPr lang="en-GB" sz="3600" dirty="0"/>
              <a:t> </a:t>
            </a:r>
            <a:r>
              <a:rPr lang="en-GB" sz="3600" dirty="0" err="1"/>
              <a:t>hier</a:t>
            </a:r>
            <a:r>
              <a:rPr lang="en-GB" sz="3600" dirty="0"/>
              <a:t> </a:t>
            </a:r>
            <a:r>
              <a:rPr lang="en-GB" sz="3600" dirty="0" err="1"/>
              <a:t>gemaakt</a:t>
            </a:r>
            <a:r>
              <a:rPr lang="en-GB" sz="3600" dirty="0"/>
              <a:t>?</a:t>
            </a:r>
            <a:br>
              <a:rPr lang="en-GB" dirty="0"/>
            </a:br>
            <a:endParaRPr dirty="0"/>
          </a:p>
        </p:txBody>
      </p:sp>
      <p:pic>
        <p:nvPicPr>
          <p:cNvPr id="209" name="Google Shape;209;p18">
            <a:extLst>
              <a:ext uri="{FF2B5EF4-FFF2-40B4-BE49-F238E27FC236}">
                <a16:creationId xmlns:a16="http://schemas.microsoft.com/office/drawing/2014/main" id="{71F0CF0C-A72E-AE38-DDED-ECDECBB681A8}"/>
              </a:ext>
            </a:extLst>
          </p:cNvPr>
          <p:cNvPicPr preferRelativeResize="0"/>
          <p:nvPr/>
        </p:nvPicPr>
        <p:blipFill>
          <a:blip r:embed="rId3">
            <a:alphaModFix/>
          </a:blip>
          <a:stretch>
            <a:fillRect/>
          </a:stretch>
        </p:blipFill>
        <p:spPr>
          <a:xfrm>
            <a:off x="6094425" y="866700"/>
            <a:ext cx="2653401" cy="5348598"/>
          </a:xfrm>
          <a:prstGeom prst="rect">
            <a:avLst/>
          </a:prstGeom>
          <a:noFill/>
          <a:ln>
            <a:noFill/>
          </a:ln>
        </p:spPr>
      </p:pic>
    </p:spTree>
    <p:extLst>
      <p:ext uri="{BB962C8B-B14F-4D97-AF65-F5344CB8AC3E}">
        <p14:creationId xmlns:p14="http://schemas.microsoft.com/office/powerpoint/2010/main" val="275266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sp>
        <p:nvSpPr>
          <p:cNvPr id="216" name="Google Shape;216;p19"/>
          <p:cNvSpPr/>
          <p:nvPr/>
        </p:nvSpPr>
        <p:spPr>
          <a:xfrm>
            <a:off x="3871295" y="2628633"/>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sp>
        <p:nvSpPr>
          <p:cNvPr id="217" name="Google Shape;217;p19"/>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grpSp>
        <p:nvGrpSpPr>
          <p:cNvPr id="218" name="Google Shape;218;p19"/>
          <p:cNvGrpSpPr/>
          <p:nvPr/>
        </p:nvGrpSpPr>
        <p:grpSpPr>
          <a:xfrm>
            <a:off x="973791" y="4076370"/>
            <a:ext cx="908700" cy="908700"/>
            <a:chOff x="1339856" y="4930964"/>
            <a:chExt cx="908700" cy="908700"/>
          </a:xfrm>
        </p:grpSpPr>
        <p:sp>
          <p:nvSpPr>
            <p:cNvPr id="219" name="Google Shape;219;p19"/>
            <p:cNvSpPr/>
            <p:nvPr/>
          </p:nvSpPr>
          <p:spPr>
            <a:xfrm>
              <a:off x="1339856" y="493096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20" name="Google Shape;220;p19"/>
            <p:cNvSpPr/>
            <p:nvPr/>
          </p:nvSpPr>
          <p:spPr>
            <a:xfrm>
              <a:off x="1654059" y="515698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A</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grpSp>
      <p:grpSp>
        <p:nvGrpSpPr>
          <p:cNvPr id="221" name="Google Shape;221;p19"/>
          <p:cNvGrpSpPr/>
          <p:nvPr/>
        </p:nvGrpSpPr>
        <p:grpSpPr>
          <a:xfrm>
            <a:off x="3040415" y="4076370"/>
            <a:ext cx="908700" cy="908700"/>
            <a:chOff x="4181543" y="4930964"/>
            <a:chExt cx="908700" cy="908700"/>
          </a:xfrm>
        </p:grpSpPr>
        <p:sp>
          <p:nvSpPr>
            <p:cNvPr id="222" name="Google Shape;222;p19"/>
            <p:cNvSpPr/>
            <p:nvPr/>
          </p:nvSpPr>
          <p:spPr>
            <a:xfrm>
              <a:off x="4181543" y="493096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23" name="Google Shape;223;p19"/>
            <p:cNvSpPr/>
            <p:nvPr/>
          </p:nvSpPr>
          <p:spPr>
            <a:xfrm>
              <a:off x="4495746" y="515698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B</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grpSp>
      <p:grpSp>
        <p:nvGrpSpPr>
          <p:cNvPr id="224" name="Google Shape;224;p19"/>
          <p:cNvGrpSpPr/>
          <p:nvPr/>
        </p:nvGrpSpPr>
        <p:grpSpPr>
          <a:xfrm>
            <a:off x="5107039" y="4076370"/>
            <a:ext cx="908700" cy="908700"/>
            <a:chOff x="7016818" y="4930964"/>
            <a:chExt cx="908700" cy="908700"/>
          </a:xfrm>
        </p:grpSpPr>
        <p:sp>
          <p:nvSpPr>
            <p:cNvPr id="225" name="Google Shape;225;p19"/>
            <p:cNvSpPr/>
            <p:nvPr/>
          </p:nvSpPr>
          <p:spPr>
            <a:xfrm>
              <a:off x="7016818" y="4930964"/>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26" name="Google Shape;226;p19"/>
            <p:cNvSpPr/>
            <p:nvPr/>
          </p:nvSpPr>
          <p:spPr>
            <a:xfrm>
              <a:off x="7331022" y="515698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C</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grpSp>
      <p:sp>
        <p:nvSpPr>
          <p:cNvPr id="227" name="Google Shape;227;p19"/>
          <p:cNvSpPr txBox="1">
            <a:spLocks noGrp="1"/>
          </p:cNvSpPr>
          <p:nvPr>
            <p:ph type="title"/>
          </p:nvPr>
        </p:nvSpPr>
        <p:spPr>
          <a:xfrm>
            <a:off x="729425" y="548650"/>
            <a:ext cx="8414700" cy="1281300"/>
          </a:xfrm>
          <a:prstGeom prst="rect">
            <a:avLst/>
          </a:prstGeom>
          <a:noFill/>
          <a:ln>
            <a:noFill/>
          </a:ln>
        </p:spPr>
        <p:txBody>
          <a:bodyPr spcFirstLastPara="1" wrap="square" lIns="91425" tIns="45700" rIns="91425" bIns="45700" anchor="t" anchorCtr="0">
            <a:normAutofit/>
          </a:bodyPr>
          <a:lstStyle/>
          <a:p>
            <a:pPr marL="0" lvl="0" indent="0" algn="l" rtl="0">
              <a:lnSpc>
                <a:spcPct val="111111"/>
              </a:lnSpc>
              <a:spcBef>
                <a:spcPts val="0"/>
              </a:spcBef>
              <a:spcAft>
                <a:spcPts val="0"/>
              </a:spcAft>
              <a:buClr>
                <a:schemeClr val="dk1"/>
              </a:buClr>
              <a:buSzPts val="3600"/>
              <a:buFont typeface="Calibri"/>
              <a:buNone/>
            </a:pPr>
            <a:r>
              <a:rPr lang="en-GB" sz="3100"/>
              <a:t>In welke afbeelding staat een chromosomenpaar?</a:t>
            </a:r>
            <a:endParaRPr sz="3100"/>
          </a:p>
        </p:txBody>
      </p:sp>
      <p:pic>
        <p:nvPicPr>
          <p:cNvPr id="228" name="Google Shape;228;p19"/>
          <p:cNvPicPr preferRelativeResize="0"/>
          <p:nvPr/>
        </p:nvPicPr>
        <p:blipFill>
          <a:blip r:embed="rId3">
            <a:alphaModFix/>
          </a:blip>
          <a:stretch>
            <a:fillRect/>
          </a:stretch>
        </p:blipFill>
        <p:spPr>
          <a:xfrm>
            <a:off x="642333" y="2053594"/>
            <a:ext cx="1571625" cy="1581150"/>
          </a:xfrm>
          <a:prstGeom prst="rect">
            <a:avLst/>
          </a:prstGeom>
          <a:noFill/>
          <a:ln>
            <a:noFill/>
          </a:ln>
        </p:spPr>
      </p:pic>
      <p:pic>
        <p:nvPicPr>
          <p:cNvPr id="229" name="Google Shape;229;p19"/>
          <p:cNvPicPr preferRelativeResize="0"/>
          <p:nvPr/>
        </p:nvPicPr>
        <p:blipFill>
          <a:blip r:embed="rId4">
            <a:alphaModFix/>
          </a:blip>
          <a:stretch>
            <a:fillRect/>
          </a:stretch>
        </p:blipFill>
        <p:spPr>
          <a:xfrm>
            <a:off x="7093374" y="2053588"/>
            <a:ext cx="1507363" cy="1581150"/>
          </a:xfrm>
          <a:prstGeom prst="rect">
            <a:avLst/>
          </a:prstGeom>
          <a:noFill/>
          <a:ln>
            <a:noFill/>
          </a:ln>
        </p:spPr>
      </p:pic>
      <p:grpSp>
        <p:nvGrpSpPr>
          <p:cNvPr id="230" name="Google Shape;230;p19"/>
          <p:cNvGrpSpPr/>
          <p:nvPr/>
        </p:nvGrpSpPr>
        <p:grpSpPr>
          <a:xfrm>
            <a:off x="7173663" y="4076370"/>
            <a:ext cx="908700" cy="908700"/>
            <a:chOff x="9854506" y="4930964"/>
            <a:chExt cx="908700" cy="908700"/>
          </a:xfrm>
        </p:grpSpPr>
        <p:sp>
          <p:nvSpPr>
            <p:cNvPr id="231" name="Google Shape;231;p19"/>
            <p:cNvSpPr/>
            <p:nvPr/>
          </p:nvSpPr>
          <p:spPr>
            <a:xfrm>
              <a:off x="9854506" y="4930964"/>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2" name="Google Shape;232;p19"/>
            <p:cNvSpPr/>
            <p:nvPr/>
          </p:nvSpPr>
          <p:spPr>
            <a:xfrm>
              <a:off x="10168710" y="515698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a:rPr>
                <a:t>D</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grpSp>
      <p:pic>
        <p:nvPicPr>
          <p:cNvPr id="233" name="Google Shape;233;p19"/>
          <p:cNvPicPr preferRelativeResize="0"/>
          <p:nvPr/>
        </p:nvPicPr>
        <p:blipFill>
          <a:blip r:embed="rId5">
            <a:alphaModFix/>
          </a:blip>
          <a:stretch>
            <a:fillRect/>
          </a:stretch>
        </p:blipFill>
        <p:spPr>
          <a:xfrm>
            <a:off x="2741101" y="2077499"/>
            <a:ext cx="1507350" cy="1751314"/>
          </a:xfrm>
          <a:prstGeom prst="rect">
            <a:avLst/>
          </a:prstGeom>
          <a:noFill/>
          <a:ln>
            <a:noFill/>
          </a:ln>
        </p:spPr>
      </p:pic>
      <p:sp>
        <p:nvSpPr>
          <p:cNvPr id="234" name="Google Shape;234;p19"/>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pic>
        <p:nvPicPr>
          <p:cNvPr id="235" name="Google Shape;235;p19"/>
          <p:cNvPicPr preferRelativeResize="0"/>
          <p:nvPr/>
        </p:nvPicPr>
        <p:blipFill>
          <a:blip r:embed="rId6">
            <a:alphaModFix/>
          </a:blip>
          <a:stretch>
            <a:fillRect/>
          </a:stretch>
        </p:blipFill>
        <p:spPr>
          <a:xfrm>
            <a:off x="4917238" y="2026512"/>
            <a:ext cx="1507350" cy="1635318"/>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1190</Words>
  <Application>Microsoft Office PowerPoint</Application>
  <PresentationFormat>Diavoorstelling (4:3)</PresentationFormat>
  <Paragraphs>218</Paragraphs>
  <Slides>15</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Tahoma</vt:lpstr>
      <vt:lpstr>Calibri</vt:lpstr>
      <vt:lpstr>Arial</vt:lpstr>
      <vt:lpstr>Helvetica Neue</vt:lpstr>
      <vt:lpstr>Corbel</vt:lpstr>
      <vt:lpstr>Helvetica Neue Light</vt:lpstr>
      <vt:lpstr>Kantoorthema</vt:lpstr>
      <vt:lpstr>Erfelijkheid en DNA </vt:lpstr>
      <vt:lpstr>Welk mogelijk genotype komt voor in een zaadcel als de lichaamscellen Aabb bevatten? </vt:lpstr>
      <vt:lpstr>Welke bewering is juist? </vt:lpstr>
      <vt:lpstr>Welke cel bevat het gen voor oogkleur? </vt:lpstr>
      <vt:lpstr>Een allel is dominant als het allel… </vt:lpstr>
      <vt:lpstr>Welk proces zien we hier? </vt:lpstr>
      <vt:lpstr>Wat geeft de rode pijl in de afbeelding aan? </vt:lpstr>
      <vt:lpstr>Wat wordt hier gemaakt? </vt:lpstr>
      <vt:lpstr>In welke afbeelding staat een chromosomenpaar?</vt:lpstr>
      <vt:lpstr>Bij een heterozygoot genotype, waar is dan het dominante allel te vinden?</vt:lpstr>
      <vt:lpstr>Welke eigenschap is dominant?</vt:lpstr>
      <vt:lpstr>Hoe groot is de kans dat kind 1 geel is?</vt:lpstr>
      <vt:lpstr>Wat zijn de strepen op dit chromosoom?</vt:lpstr>
      <vt:lpstr>Hoeveel genen zitten er ongeveer in een chromosoom?</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Sofie Faes</dc:creator>
  <cp:lastModifiedBy>Sofie Faes</cp:lastModifiedBy>
  <cp:revision>5</cp:revision>
  <dcterms:modified xsi:type="dcterms:W3CDTF">2025-12-15T08:19:38Z</dcterms:modified>
</cp:coreProperties>
</file>