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78" r:id="rId2"/>
    <p:sldId id="281" r:id="rId3"/>
    <p:sldId id="282" r:id="rId4"/>
    <p:sldId id="283" r:id="rId5"/>
    <p:sldId id="284" r:id="rId6"/>
    <p:sldId id="285" r:id="rId7"/>
    <p:sldId id="280" r:id="rId8"/>
  </p:sldIdLst>
  <p:sldSz cx="9144000" cy="6858000" type="screen4x3"/>
  <p:notesSz cx="6858000" cy="9144000"/>
  <p:embeddedFontLst>
    <p:embeddedFont>
      <p:font typeface="Corbel" panose="020B0503020204020204" pitchFamily="34" charset="0"/>
      <p:regular r:id="rId10"/>
      <p:bold r:id="rId11"/>
      <p:italic r:id="rId12"/>
      <p:boldItalic r:id="rId13"/>
    </p:embeddedFont>
    <p:embeddedFont>
      <p:font typeface="Helvetica Neue" panose="020B0604020202020204" charset="0"/>
      <p:regular r:id="rId14"/>
      <p:bold r:id="rId15"/>
      <p:italic r:id="rId16"/>
      <p:boldItalic r:id="rId17"/>
    </p:embeddedFont>
    <p:embeddedFont>
      <p:font typeface="Helvetica Neue Light" panose="020B0604020202020204" charset="0"/>
      <p:regular r:id="rId18"/>
      <p:bold r:id="rId19"/>
      <p:italic r:id="rId20"/>
      <p:boldItalic r:id="rId21"/>
    </p:embeddedFont>
    <p:embeddedFont>
      <p:font typeface="source sans pro" panose="020B0503030403020204" pitchFamily="34" charset="0"/>
      <p:regular r:id="rId22"/>
      <p:bold r:id="rId23"/>
      <p:italic r:id="rId24"/>
      <p:boldItalic r:id="rId25"/>
    </p:embeddedFont>
    <p:embeddedFont>
      <p:font typeface="Tahoma" panose="020B0604030504040204" pitchFamily="34" charset="0"/>
      <p:regular r:id="rId26"/>
      <p:bold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1" roundtripDataSignature="AMtx7mhUdy1ONCtTFM7cPKVO9F3BDeiY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B5D8D5D-8500-4272-8E21-796199757CB4}">
  <a:tblStyle styleId="{EB5D8D5D-8500-4272-8E21-796199757CB4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9060" autoAdjust="0"/>
  </p:normalViewPr>
  <p:slideViewPr>
    <p:cSldViewPr snapToGrid="0">
      <p:cViewPr varScale="1">
        <p:scale>
          <a:sx n="35" d="100"/>
          <a:sy n="35" d="100"/>
        </p:scale>
        <p:origin x="240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font" Target="fonts/font20.fntdata"/><Relationship Id="rId41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font" Target="fonts/font19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font" Target="fonts/font22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font" Target="fonts/font18.fntdata"/><Relationship Id="rId30" Type="http://schemas.openxmlformats.org/officeDocument/2006/relationships/font" Target="fonts/font21.fntdata"/><Relationship Id="rId43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3425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52aeea777b_1_1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wat </a:t>
            </a:r>
            <a:r>
              <a:rPr lang="en-GB" dirty="0" err="1"/>
              <a:t>betekent</a:t>
            </a:r>
            <a:r>
              <a:rPr lang="en-GB" dirty="0"/>
              <a:t> het </a:t>
            </a:r>
            <a:r>
              <a:rPr lang="en-GB" dirty="0" err="1"/>
              <a:t>Romeinse</a:t>
            </a:r>
            <a:r>
              <a:rPr lang="en-GB" dirty="0"/>
              <a:t> </a:t>
            </a:r>
            <a:r>
              <a:rPr lang="en-GB" dirty="0" err="1"/>
              <a:t>cijfer</a:t>
            </a:r>
            <a:r>
              <a:rPr lang="en-GB" dirty="0"/>
              <a:t> II nu </a:t>
            </a:r>
            <a:r>
              <a:rPr lang="en-GB" dirty="0" err="1"/>
              <a:t>eigenlijk</a:t>
            </a:r>
            <a:r>
              <a:rPr lang="en-GB" dirty="0"/>
              <a:t>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nl-NL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II </a:t>
            </a:r>
            <a:r>
              <a:rPr lang="en-GB" dirty="0" err="1"/>
              <a:t>betekent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2 </a:t>
            </a:r>
            <a:r>
              <a:rPr lang="en-GB" dirty="0" err="1"/>
              <a:t>ijzerionen</a:t>
            </a:r>
            <a:r>
              <a:rPr lang="en-GB" dirty="0"/>
              <a:t> </a:t>
            </a:r>
            <a:r>
              <a:rPr lang="en-GB" dirty="0" err="1"/>
              <a:t>zijn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II </a:t>
            </a:r>
            <a:r>
              <a:rPr lang="en-GB" dirty="0" err="1"/>
              <a:t>slaat</a:t>
            </a:r>
            <a:r>
              <a:rPr lang="en-GB" dirty="0"/>
              <a:t> op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positieve</a:t>
            </a:r>
            <a:r>
              <a:rPr lang="en-GB" dirty="0"/>
              <a:t> </a:t>
            </a:r>
            <a:r>
              <a:rPr lang="en-GB" dirty="0" err="1"/>
              <a:t>ladingen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het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negatieve</a:t>
            </a:r>
            <a:r>
              <a:rPr lang="en-GB" dirty="0"/>
              <a:t> </a:t>
            </a:r>
            <a:r>
              <a:rPr lang="en-GB" dirty="0" err="1"/>
              <a:t>ladingen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de </a:t>
            </a:r>
            <a:r>
              <a:rPr lang="en-GB" dirty="0" err="1"/>
              <a:t>formule</a:t>
            </a:r>
            <a:r>
              <a:rPr lang="en-GB" dirty="0"/>
              <a:t> </a:t>
            </a:r>
            <a:r>
              <a:rPr lang="en-GB" dirty="0" err="1"/>
              <a:t>ziet</a:t>
            </a:r>
            <a:r>
              <a:rPr lang="en-GB" dirty="0"/>
              <a:t> er </a:t>
            </a:r>
            <a:r>
              <a:rPr lang="en-GB" dirty="0" err="1"/>
              <a:t>enigszins</a:t>
            </a:r>
            <a:r>
              <a:rPr lang="en-GB" dirty="0"/>
              <a:t> </a:t>
            </a:r>
            <a:r>
              <a:rPr lang="en-GB" dirty="0" err="1"/>
              <a:t>bekend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, het is </a:t>
            </a:r>
            <a:r>
              <a:rPr lang="en-GB" dirty="0" err="1"/>
              <a:t>ijzer</a:t>
            </a:r>
            <a:r>
              <a:rPr lang="en-GB" dirty="0"/>
              <a:t>(III)</a:t>
            </a:r>
            <a:r>
              <a:rPr lang="en-GB" dirty="0" err="1"/>
              <a:t>sulfide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70" name="Google Shape;170;g252aeea777b_1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19170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52aeea777b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veelgemaakte</a:t>
            </a:r>
            <a:r>
              <a:rPr lang="en-GB" dirty="0"/>
              <a:t> </a:t>
            </a:r>
            <a:r>
              <a:rPr lang="en-GB" dirty="0" err="1"/>
              <a:t>fout</a:t>
            </a:r>
            <a:r>
              <a:rPr lang="en-GB" dirty="0"/>
              <a:t> is het “</a:t>
            </a:r>
            <a:r>
              <a:rPr lang="en-GB" dirty="0" err="1"/>
              <a:t>vergeten</a:t>
            </a:r>
            <a:r>
              <a:rPr lang="en-GB" dirty="0"/>
              <a:t>” of </a:t>
            </a:r>
            <a:r>
              <a:rPr lang="en-GB" dirty="0" err="1"/>
              <a:t>verkeerd</a:t>
            </a:r>
            <a:r>
              <a:rPr lang="en-GB" dirty="0"/>
              <a:t> </a:t>
            </a:r>
            <a:r>
              <a:rPr lang="en-GB" dirty="0" err="1"/>
              <a:t>noteren</a:t>
            </a:r>
            <a:r>
              <a:rPr lang="en-GB" dirty="0"/>
              <a:t> van de lading van het </a:t>
            </a:r>
            <a:r>
              <a:rPr lang="en-GB" dirty="0" err="1"/>
              <a:t>ijzerion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is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, de lading van </a:t>
            </a:r>
            <a:r>
              <a:rPr lang="en-GB" dirty="0" err="1"/>
              <a:t>ijzer</a:t>
            </a:r>
            <a:r>
              <a:rPr lang="en-GB" dirty="0"/>
              <a:t> </a:t>
            </a:r>
            <a:r>
              <a:rPr lang="en-GB" dirty="0" err="1"/>
              <a:t>moet</a:t>
            </a:r>
            <a:r>
              <a:rPr lang="en-GB" dirty="0"/>
              <a:t> er </a:t>
            </a:r>
            <a:r>
              <a:rPr lang="en-GB" dirty="0" err="1"/>
              <a:t>bij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nl-NL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3 achter CO </a:t>
            </a:r>
            <a:r>
              <a:rPr lang="en-GB" dirty="0" err="1"/>
              <a:t>betekent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lading van </a:t>
            </a:r>
            <a:r>
              <a:rPr lang="en-GB" dirty="0" err="1"/>
              <a:t>ijzer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3 is.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IV </a:t>
            </a:r>
            <a:r>
              <a:rPr lang="en-GB" dirty="0" err="1"/>
              <a:t>erin</a:t>
            </a:r>
            <a:r>
              <a:rPr lang="en-GB" dirty="0"/>
              <a:t> </a:t>
            </a:r>
            <a:r>
              <a:rPr lang="en-GB" dirty="0" err="1"/>
              <a:t>moet</a:t>
            </a:r>
            <a:r>
              <a:rPr lang="en-GB" dirty="0"/>
              <a:t> </a:t>
            </a:r>
            <a:r>
              <a:rPr lang="en-GB" dirty="0" err="1"/>
              <a:t>omdat</a:t>
            </a:r>
            <a:r>
              <a:rPr lang="en-GB" dirty="0"/>
              <a:t> er in </a:t>
            </a:r>
            <a:r>
              <a:rPr lang="en-GB" dirty="0" err="1"/>
              <a:t>totaal</a:t>
            </a:r>
            <a:r>
              <a:rPr lang="en-GB" dirty="0"/>
              <a:t> 4 </a:t>
            </a:r>
            <a:r>
              <a:rPr lang="en-GB" dirty="0" err="1"/>
              <a:t>ionen</a:t>
            </a:r>
            <a:r>
              <a:rPr lang="en-GB" dirty="0"/>
              <a:t> in </a:t>
            </a:r>
            <a:r>
              <a:rPr lang="en-GB" dirty="0" err="1"/>
              <a:t>zitten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93" name="Google Shape;193;g252aeea777b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12235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52aeea777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onjuiste</a:t>
            </a:r>
            <a:r>
              <a:rPr lang="en-GB" dirty="0"/>
              <a:t> </a:t>
            </a:r>
            <a:r>
              <a:rPr lang="en-GB" dirty="0" err="1"/>
              <a:t>notatie</a:t>
            </a:r>
            <a:r>
              <a:rPr lang="en-GB" dirty="0"/>
              <a:t> van het fluoride(ion)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nl-NL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 </a:t>
            </a:r>
            <a:r>
              <a:rPr lang="en-GB" dirty="0" err="1"/>
              <a:t>dat</a:t>
            </a:r>
            <a:r>
              <a:rPr lang="en-GB" dirty="0"/>
              <a:t> fluor </a:t>
            </a:r>
            <a:r>
              <a:rPr lang="en-GB" dirty="0" err="1"/>
              <a:t>altijd</a:t>
            </a:r>
            <a:r>
              <a:rPr lang="en-GB" dirty="0"/>
              <a:t> F2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Fl fluor is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nl-NL" dirty="0"/>
              <a:t>combi van b en c</a:t>
            </a:r>
            <a:endParaRPr dirty="0"/>
          </a:p>
        </p:txBody>
      </p:sp>
      <p:sp>
        <p:nvSpPr>
          <p:cNvPr id="216" name="Google Shape;216;g252aeea77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33746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52aeea777b_1_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wat is de </a:t>
            </a:r>
            <a:r>
              <a:rPr lang="en-GB" dirty="0" err="1"/>
              <a:t>juiste</a:t>
            </a:r>
            <a:r>
              <a:rPr lang="en-GB" dirty="0"/>
              <a:t> </a:t>
            </a:r>
            <a:r>
              <a:rPr lang="en-GB" dirty="0" err="1"/>
              <a:t>notatie</a:t>
            </a:r>
            <a:r>
              <a:rPr lang="en-GB" dirty="0"/>
              <a:t> van het </a:t>
            </a:r>
            <a:r>
              <a:rPr lang="en-GB" dirty="0" err="1"/>
              <a:t>sulfaat</a:t>
            </a:r>
            <a:r>
              <a:rPr lang="en-GB" dirty="0"/>
              <a:t>(ion)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sulfide</a:t>
            </a:r>
            <a:r>
              <a:rPr lang="en-GB" dirty="0"/>
              <a:t> </a:t>
            </a:r>
            <a:r>
              <a:rPr lang="en-GB" dirty="0" err="1"/>
              <a:t>sulfaat</a:t>
            </a:r>
            <a:r>
              <a:rPr lang="en-GB" dirty="0"/>
              <a:t>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maken</a:t>
            </a:r>
            <a:r>
              <a:rPr lang="en-GB" dirty="0"/>
              <a:t> er </a:t>
            </a:r>
            <a:r>
              <a:rPr lang="en-GB" dirty="0" err="1"/>
              <a:t>iets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bestaands</a:t>
            </a:r>
            <a:r>
              <a:rPr lang="en-GB" dirty="0"/>
              <a:t> van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sulfiet</a:t>
            </a:r>
            <a:r>
              <a:rPr lang="en-GB" dirty="0"/>
              <a:t> </a:t>
            </a:r>
            <a:r>
              <a:rPr lang="en-GB" dirty="0" err="1"/>
              <a:t>sulfaat</a:t>
            </a:r>
            <a:r>
              <a:rPr lang="en-GB" dirty="0"/>
              <a:t> is net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nitraat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nl-NL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39" name="Google Shape;239;g252aeea777b_1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93312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52aeea777b_1_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wat </a:t>
            </a:r>
            <a:r>
              <a:rPr lang="en-GB" dirty="0" err="1"/>
              <a:t>moeten</a:t>
            </a:r>
            <a:r>
              <a:rPr lang="en-GB" dirty="0"/>
              <a:t> we met (IV)?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letterlijk</a:t>
            </a:r>
            <a:r>
              <a:rPr lang="en-GB" dirty="0"/>
              <a:t> </a:t>
            </a:r>
            <a:r>
              <a:rPr lang="en-GB" dirty="0" err="1"/>
              <a:t>vertaald</a:t>
            </a:r>
            <a:r>
              <a:rPr lang="en-GB" dirty="0"/>
              <a:t> </a:t>
            </a:r>
            <a:r>
              <a:rPr lang="en-GB" dirty="0" err="1"/>
              <a:t>moet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(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subscript)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haakjes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nodig</a:t>
            </a:r>
            <a:r>
              <a:rPr lang="en-GB" dirty="0"/>
              <a:t> </a:t>
            </a:r>
            <a:r>
              <a:rPr lang="en-GB" dirty="0" err="1"/>
              <a:t>zijn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letterlijk</a:t>
            </a:r>
            <a:r>
              <a:rPr lang="en-GB" dirty="0"/>
              <a:t> </a:t>
            </a:r>
            <a:r>
              <a:rPr lang="en-GB" dirty="0" err="1"/>
              <a:t>vertaald</a:t>
            </a:r>
            <a:r>
              <a:rPr lang="en-GB" dirty="0"/>
              <a:t> </a:t>
            </a:r>
            <a:r>
              <a:rPr lang="en-GB" dirty="0" err="1"/>
              <a:t>moet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(met subscript)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nl-NL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62" name="Google Shape;262;g252aeea777b_1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78335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nl-NL" dirty="0"/>
              <a:t>De vragen en toelichtingen vallen onder een </a:t>
            </a:r>
            <a:r>
              <a:rPr lang="nl-NL" b="0" i="0" dirty="0">
                <a:solidFill>
                  <a:srgbClr val="FFFFFF"/>
                </a:solidFill>
                <a:effectLst/>
                <a:latin typeface="source sans pro" panose="020B0503030403020204" pitchFamily="34" charset="0"/>
              </a:rPr>
              <a:t>CC BY-SA 4.0 licentie </a:t>
            </a:r>
            <a:r>
              <a:rPr lang="nl-NL" b="0" u="none" dirty="0"/>
              <a:t>https://creativecommons.org/licenses/by-sa/4.0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59A49-2119-46F1-8D52-41E6FAD80798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7178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dict - Explain -">
  <p:cSld name="Predict - Explain -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52aeea777b_1_2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g252aeea777b_1_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g252aeea777b_1_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g252aeea777b_1_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89" name="Google Shape;89;g252aeea777b_1_23"/>
          <p:cNvSpPr txBox="1"/>
          <p:nvPr/>
        </p:nvSpPr>
        <p:spPr>
          <a:xfrm>
            <a:off x="457198" y="109587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Predict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252aeea777b_1_23"/>
          <p:cNvSpPr txBox="1">
            <a:spLocks noGrp="1"/>
          </p:cNvSpPr>
          <p:nvPr>
            <p:ph type="body" idx="1"/>
          </p:nvPr>
        </p:nvSpPr>
        <p:spPr>
          <a:xfrm>
            <a:off x="457197" y="1546523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g252aeea777b_1_23"/>
          <p:cNvSpPr txBox="1">
            <a:spLocks noGrp="1"/>
          </p:cNvSpPr>
          <p:nvPr>
            <p:ph type="body" idx="2"/>
          </p:nvPr>
        </p:nvSpPr>
        <p:spPr>
          <a:xfrm>
            <a:off x="457198" y="3274760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g252aeea777b_1_23"/>
          <p:cNvSpPr>
            <a:spLocks noGrp="1"/>
          </p:cNvSpPr>
          <p:nvPr>
            <p:ph type="pic" idx="3"/>
          </p:nvPr>
        </p:nvSpPr>
        <p:spPr>
          <a:xfrm>
            <a:off x="4794250" y="931491"/>
            <a:ext cx="3879900" cy="4520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erve - Explain">
  <p:cSld name="Observe - Explain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52aeea777b_1_32"/>
          <p:cNvSpPr txBox="1"/>
          <p:nvPr/>
        </p:nvSpPr>
        <p:spPr>
          <a:xfrm>
            <a:off x="457199" y="204970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Observe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g252aeea777b_1_3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252aeea777b_1_3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g252aeea777b_1_3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252aeea777b_1_3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99" name="Google Shape;99;g252aeea777b_1_32"/>
          <p:cNvSpPr txBox="1">
            <a:spLocks noGrp="1"/>
          </p:cNvSpPr>
          <p:nvPr>
            <p:ph type="body" idx="1"/>
          </p:nvPr>
        </p:nvSpPr>
        <p:spPr>
          <a:xfrm>
            <a:off x="475395" y="2477316"/>
            <a:ext cx="5562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g252aeea777b_1_32"/>
          <p:cNvSpPr txBox="1">
            <a:spLocks noGrp="1"/>
          </p:cNvSpPr>
          <p:nvPr>
            <p:ph type="body" idx="2"/>
          </p:nvPr>
        </p:nvSpPr>
        <p:spPr>
          <a:xfrm>
            <a:off x="457199" y="4224843"/>
            <a:ext cx="82170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g252aeea777b_1_32"/>
          <p:cNvSpPr>
            <a:spLocks noGrp="1"/>
          </p:cNvSpPr>
          <p:nvPr>
            <p:ph type="pic" idx="3"/>
          </p:nvPr>
        </p:nvSpPr>
        <p:spPr>
          <a:xfrm>
            <a:off x="6400800" y="931491"/>
            <a:ext cx="2273400" cy="270960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g252aeea777b_1_32"/>
          <p:cNvSpPr txBox="1">
            <a:spLocks noGrp="1"/>
          </p:cNvSpPr>
          <p:nvPr>
            <p:ph type="body" idx="4"/>
          </p:nvPr>
        </p:nvSpPr>
        <p:spPr>
          <a:xfrm>
            <a:off x="457199" y="925794"/>
            <a:ext cx="5562600" cy="800400"/>
          </a:xfrm>
          <a:prstGeom prst="rect">
            <a:avLst/>
          </a:prstGeom>
          <a:solidFill>
            <a:srgbClr val="FAFAEA"/>
          </a:solidFill>
          <a:ln w="9525" cap="flat" cmpd="sng">
            <a:solidFill>
              <a:srgbClr val="3B2F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1"/>
            </a:lvl1pPr>
            <a:lvl2pPr marL="914400" lvl="1" indent="-3429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2385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marL="1828800" lvl="3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4pPr>
            <a:lvl5pPr marL="2286000" lvl="4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ple choice    4 answer">
  <p:cSld name="Multiple choice    4 answ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52aeea777b_1_4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g252aeea777b_1_4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g252aeea777b_1_4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g252aeea777b_1_4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graphicFrame>
        <p:nvGraphicFramePr>
          <p:cNvPr id="108" name="Google Shape;108;g252aeea777b_1_42"/>
          <p:cNvGraphicFramePr/>
          <p:nvPr/>
        </p:nvGraphicFramePr>
        <p:xfrm>
          <a:off x="457207" y="340776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{EB5D8D5D-8500-4272-8E21-796199757CB4}</a:tableStyleId>
              </a:tblPr>
              <a:tblGrid>
                <a:gridCol w="105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9" name="Google Shape;109;g252aeea777b_1_42"/>
          <p:cNvSpPr txBox="1">
            <a:spLocks noGrp="1"/>
          </p:cNvSpPr>
          <p:nvPr>
            <p:ph type="body" idx="1"/>
          </p:nvPr>
        </p:nvSpPr>
        <p:spPr>
          <a:xfrm>
            <a:off x="457200" y="863126"/>
            <a:ext cx="8285100" cy="24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g252aeea777b_1_42"/>
          <p:cNvSpPr txBox="1">
            <a:spLocks noGrp="1"/>
          </p:cNvSpPr>
          <p:nvPr>
            <p:ph type="body" idx="2"/>
          </p:nvPr>
        </p:nvSpPr>
        <p:spPr>
          <a:xfrm>
            <a:off x="1523992" y="3415646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g252aeea777b_1_42"/>
          <p:cNvSpPr txBox="1">
            <a:spLocks noGrp="1"/>
          </p:cNvSpPr>
          <p:nvPr>
            <p:ph type="body" idx="3"/>
          </p:nvPr>
        </p:nvSpPr>
        <p:spPr>
          <a:xfrm>
            <a:off x="1523977" y="406370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g252aeea777b_1_42"/>
          <p:cNvSpPr txBox="1">
            <a:spLocks noGrp="1"/>
          </p:cNvSpPr>
          <p:nvPr>
            <p:ph type="body" idx="4"/>
          </p:nvPr>
        </p:nvSpPr>
        <p:spPr>
          <a:xfrm>
            <a:off x="1523977" y="471754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g252aeea777b_1_42"/>
          <p:cNvSpPr txBox="1">
            <a:spLocks noGrp="1"/>
          </p:cNvSpPr>
          <p:nvPr>
            <p:ph type="body" idx="5"/>
          </p:nvPr>
        </p:nvSpPr>
        <p:spPr>
          <a:xfrm>
            <a:off x="1523977" y="5379294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aphicFrame>
        <p:nvGraphicFramePr>
          <p:cNvPr id="114" name="Google Shape;114;g252aeea777b_1_42"/>
          <p:cNvGraphicFramePr/>
          <p:nvPr/>
        </p:nvGraphicFramePr>
        <p:xfrm>
          <a:off x="457200" y="340132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{EB5D8D5D-8500-4272-8E21-796199757CB4}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5" name="Google Shape;115;g252aeea777b_1_42"/>
          <p:cNvGraphicFramePr/>
          <p:nvPr/>
        </p:nvGraphicFramePr>
        <p:xfrm>
          <a:off x="457200" y="40600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{EB5D8D5D-8500-4272-8E21-796199757CB4}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6" name="Google Shape;116;g252aeea777b_1_42"/>
          <p:cNvGraphicFramePr/>
          <p:nvPr/>
        </p:nvGraphicFramePr>
        <p:xfrm>
          <a:off x="457199" y="47261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{EB5D8D5D-8500-4272-8E21-796199757CB4}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7" name="Google Shape;117;g252aeea777b_1_42"/>
          <p:cNvGraphicFramePr/>
          <p:nvPr/>
        </p:nvGraphicFramePr>
        <p:xfrm>
          <a:off x="457199" y="538265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{EB5D8D5D-8500-4272-8E21-796199757CB4}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eldia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9263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Titel en 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0396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www.diagnostischevragen.nl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47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 dirty="0" err="1">
                <a:solidFill>
                  <a:schemeClr val="accent1"/>
                </a:solidFill>
              </a:rPr>
              <a:t>Diagnostische</a:t>
            </a:r>
            <a:r>
              <a:rPr lang="en-GB" sz="5400" b="1" dirty="0">
                <a:solidFill>
                  <a:schemeClr val="accent1"/>
                </a:solidFill>
              </a:rPr>
              <a:t> </a:t>
            </a:r>
            <a:r>
              <a:rPr lang="en-GB" sz="5400" b="1" dirty="0" err="1">
                <a:solidFill>
                  <a:schemeClr val="accent1"/>
                </a:solidFill>
              </a:rPr>
              <a:t>vragen</a:t>
            </a:r>
            <a:r>
              <a:rPr lang="en-GB" sz="5400" b="1" dirty="0">
                <a:solidFill>
                  <a:schemeClr val="accent1"/>
                </a:solidFill>
              </a:rPr>
              <a:t> </a:t>
            </a:r>
            <a:r>
              <a:rPr lang="en-GB" sz="5400" b="1" dirty="0" err="1">
                <a:solidFill>
                  <a:schemeClr val="accent1"/>
                </a:solidFill>
              </a:rPr>
              <a:t>scheikunde</a:t>
            </a:r>
            <a:br>
              <a:rPr lang="en-GB" sz="5400" b="1" dirty="0">
                <a:solidFill>
                  <a:schemeClr val="accent1"/>
                </a:solidFill>
              </a:rPr>
            </a:br>
            <a:r>
              <a:rPr lang="en-GB" sz="5400" b="1">
                <a:solidFill>
                  <a:schemeClr val="accent1"/>
                </a:solidFill>
              </a:rPr>
              <a:t>Zouten</a:t>
            </a:r>
            <a:br>
              <a:rPr lang="en-GB" b="1" dirty="0">
                <a:solidFill>
                  <a:schemeClr val="accent1"/>
                </a:solidFill>
              </a:rPr>
            </a:b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Google Shape;130;g215f8bf0c33_3_0">
            <a:hlinkClick r:id="rId3"/>
            <a:extLst>
              <a:ext uri="{FF2B5EF4-FFF2-40B4-BE49-F238E27FC236}">
                <a16:creationId xmlns:a16="http://schemas.microsoft.com/office/drawing/2014/main" id="{B1C2EAB4-9351-9758-2832-80E930AE41ED}"/>
              </a:ext>
            </a:extLst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dirty="0">
                <a:solidFill>
                  <a:schemeClr val="bg1"/>
                </a:solidFill>
              </a:rPr>
              <a:t>www.diagnostischevragen.nl</a:t>
            </a:r>
            <a:endParaRPr sz="1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5242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52aeea777b_1_101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3" name="Google Shape;173;g252aeea777b_1_101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" name="Google Shape;174;g252aeea777b_1_101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75" name="Google Shape;175;g252aeea777b_1_101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6" name="Google Shape;176;g252aeea777b_1_101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" name="Google Shape;177;g252aeea777b_1_101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78" name="Google Shape;178;g252aeea777b_1_101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9" name="Google Shape;179;g252aeea777b_1_101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" name="Google Shape;180;g252aeea777b_1_101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81" name="Google Shape;181;g252aeea777b_1_101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2" name="Google Shape;182;g252aeea777b_1_101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" name="Google Shape;183;g252aeea777b_1_101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84" name="Google Shape;184;g252aeea777b_1_101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5" name="Google Shape;185;g252aeea777b_1_101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6" name="Google Shape;186;g252aeea777b_1_101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FeS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g252aeea777b_1_101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Fe</a:t>
            </a:r>
            <a:r>
              <a:rPr lang="en-GB" sz="2800" baseline="-250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g252aeea777b_1_101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Fe</a:t>
            </a:r>
            <a:r>
              <a:rPr lang="en-GB" sz="2800" baseline="-250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GB" sz="2800" baseline="-250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g252aeea777b_1_101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Fe</a:t>
            </a:r>
            <a:r>
              <a:rPr lang="en-GB" sz="2800" baseline="-250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GB" sz="2800" baseline="-250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g252aeea777b_1_101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1. De </a:t>
            </a:r>
            <a:r>
              <a:rPr lang="en-GB" sz="3600" dirty="0" err="1"/>
              <a:t>verhoudingsformule</a:t>
            </a:r>
            <a:r>
              <a:rPr lang="en-GB" sz="3600" dirty="0"/>
              <a:t> van </a:t>
            </a:r>
            <a:r>
              <a:rPr lang="en-GB" sz="3600" dirty="0" err="1"/>
              <a:t>ijzer</a:t>
            </a:r>
            <a:r>
              <a:rPr lang="en-GB" sz="3600" dirty="0"/>
              <a:t>(II)</a:t>
            </a:r>
            <a:r>
              <a:rPr lang="en-GB" sz="3600" dirty="0" err="1"/>
              <a:t>sulfide</a:t>
            </a:r>
            <a:r>
              <a:rPr lang="en-GB" sz="3600" dirty="0"/>
              <a:t> is: </a:t>
            </a:r>
            <a:br>
              <a:rPr lang="en-GB" dirty="0"/>
            </a:b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52aeea777b_0_22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6" name="Google Shape;196;g252aeea777b_0_22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7" name="Google Shape;197;g252aeea777b_0_22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98" name="Google Shape;198;g252aeea777b_0_22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9" name="Google Shape;199;g252aeea777b_0_22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" name="Google Shape;200;g252aeea777b_0_22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01" name="Google Shape;201;g252aeea777b_0_22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2" name="Google Shape;202;g252aeea777b_0_22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3" name="Google Shape;203;g252aeea777b_0_22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04" name="Google Shape;204;g252aeea777b_0_22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5" name="Google Shape;205;g252aeea777b_0_22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6" name="Google Shape;206;g252aeea777b_0_22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07" name="Google Shape;207;g252aeea777b_0_22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8" name="Google Shape;208;g252aeea777b_0_22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9" name="Google Shape;209;g252aeea777b_0_22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ijzercarbonaat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g252aeea777b_0_22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ijzer(II)carbonaat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g252aeea777b_0_22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ijzer(III)carbonaat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g252aeea777b_0_22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ijzer(IV)carbonaat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g252aeea777b_0_22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2. De naam van FeCO</a:t>
            </a:r>
            <a:r>
              <a:rPr lang="en-GB" sz="3600" baseline="-25000" dirty="0"/>
              <a:t>3</a:t>
            </a:r>
            <a:r>
              <a:rPr lang="en-GB" sz="3600" dirty="0"/>
              <a:t> is:</a:t>
            </a:r>
            <a:br>
              <a:rPr lang="en-GB" dirty="0"/>
            </a:b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52aeea777b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9" name="Google Shape;219;g252aeea777b_0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0" name="Google Shape;220;g252aeea777b_0_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21" name="Google Shape;221;g252aeea777b_0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2" name="Google Shape;222;g252aeea777b_0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" name="Google Shape;223;g252aeea777b_0_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24" name="Google Shape;224;g252aeea777b_0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5" name="Google Shape;225;g252aeea777b_0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g252aeea777b_0_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27" name="Google Shape;227;g252aeea777b_0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8" name="Google Shape;228;g252aeea777b_0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" name="Google Shape;229;g252aeea777b_0_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30" name="Google Shape;230;g252aeea777b_0_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1" name="Google Shape;231;g252aeea777b_0_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2" name="Google Shape;232;g252aeea777b_0_0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NaF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g252aeea777b_0_0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NaF</a:t>
            </a:r>
            <a:r>
              <a:rPr lang="en-GB" sz="2800" baseline="-250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g252aeea777b_0_0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NaFl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g252aeea777b_0_0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NaFl</a:t>
            </a:r>
            <a:r>
              <a:rPr lang="en-GB" sz="2800" baseline="-250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g252aeea777b_0_0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3. De </a:t>
            </a:r>
            <a:r>
              <a:rPr lang="en-GB" sz="3600" dirty="0" err="1"/>
              <a:t>formule</a:t>
            </a:r>
            <a:r>
              <a:rPr lang="en-GB" sz="3600" dirty="0"/>
              <a:t> </a:t>
            </a:r>
            <a:r>
              <a:rPr lang="en-GB" sz="3600" dirty="0" err="1"/>
              <a:t>voor</a:t>
            </a:r>
            <a:r>
              <a:rPr lang="en-GB" sz="3600" dirty="0"/>
              <a:t> </a:t>
            </a:r>
            <a:r>
              <a:rPr lang="en-GB" sz="3600" dirty="0" err="1"/>
              <a:t>natriumfluoride</a:t>
            </a:r>
            <a:r>
              <a:rPr lang="en-GB" sz="3600" dirty="0"/>
              <a:t> is:</a:t>
            </a:r>
            <a:br>
              <a:rPr lang="en-GB" dirty="0"/>
            </a:b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52aeea777b_1_5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2" name="Google Shape;242;g252aeea777b_1_57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3" name="Google Shape;243;g252aeea777b_1_57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44" name="Google Shape;244;g252aeea777b_1_57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5" name="Google Shape;245;g252aeea777b_1_57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" name="Google Shape;246;g252aeea777b_1_57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47" name="Google Shape;247;g252aeea777b_1_57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8" name="Google Shape;248;g252aeea777b_1_57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9" name="Google Shape;249;g252aeea777b_1_57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50" name="Google Shape;250;g252aeea777b_1_57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1" name="Google Shape;251;g252aeea777b_1_57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2" name="Google Shape;252;g252aeea777b_1_57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53" name="Google Shape;253;g252aeea777b_1_57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4" name="Google Shape;254;g252aeea777b_1_57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g252aeea777b_1_57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CaS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g252aeea777b_1_57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CaSO</a:t>
            </a:r>
            <a:r>
              <a:rPr lang="en-GB" sz="2800" baseline="-250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g252aeea777b_1_57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CaSO</a:t>
            </a:r>
            <a:r>
              <a:rPr lang="en-GB" sz="2800" baseline="-250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g252aeea777b_1_57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CaSO</a:t>
            </a:r>
            <a:r>
              <a:rPr lang="en-GB" sz="2800" baseline="-250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g252aeea777b_1_57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4. De </a:t>
            </a:r>
            <a:r>
              <a:rPr lang="en-GB" sz="3600" dirty="0" err="1"/>
              <a:t>verhoudingsformule</a:t>
            </a:r>
            <a:r>
              <a:rPr lang="en-GB" sz="3600" dirty="0"/>
              <a:t> </a:t>
            </a:r>
            <a:r>
              <a:rPr lang="en-GB" sz="3600" dirty="0" err="1"/>
              <a:t>voor</a:t>
            </a:r>
            <a:r>
              <a:rPr lang="en-GB" sz="3600" dirty="0"/>
              <a:t> </a:t>
            </a:r>
            <a:r>
              <a:rPr lang="en-GB" sz="3600" dirty="0" err="1"/>
              <a:t>calciumsulfaat</a:t>
            </a:r>
            <a:r>
              <a:rPr lang="en-GB" sz="3600" dirty="0"/>
              <a:t> is:</a:t>
            </a:r>
            <a:br>
              <a:rPr lang="en-GB" dirty="0"/>
            </a:b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52aeea777b_1_79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5" name="Google Shape;265;g252aeea777b_1_79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6" name="Google Shape;266;g252aeea777b_1_79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67" name="Google Shape;267;g252aeea777b_1_79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8" name="Google Shape;268;g252aeea777b_1_79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9" name="Google Shape;269;g252aeea777b_1_79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70" name="Google Shape;270;g252aeea777b_1_79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1" name="Google Shape;271;g252aeea777b_1_79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2" name="Google Shape;272;g252aeea777b_1_79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73" name="Google Shape;273;g252aeea777b_1_79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4" name="Google Shape;274;g252aeea777b_1_79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" name="Google Shape;275;g252aeea777b_1_79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76" name="Google Shape;276;g252aeea777b_1_79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7" name="Google Shape;277;g252aeea777b_1_79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8" name="Google Shape;278;g252aeea777b_1_79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Sn4OH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g252aeea777b_1_79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SnOH</a:t>
            </a:r>
            <a:r>
              <a:rPr lang="en-GB" sz="2800" baseline="-25000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0" i="0" u="none" strike="noStrike" cap="none" baseline="-25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g252aeea777b_1_79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Sn</a:t>
            </a:r>
            <a:r>
              <a:rPr lang="en-GB" sz="2800" baseline="-25000"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OH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g252aeea777b_1_79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Sn(OH)</a:t>
            </a:r>
            <a:r>
              <a:rPr lang="en-GB" sz="2800" baseline="-250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g252aeea777b_1_79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310078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5. De </a:t>
            </a:r>
            <a:r>
              <a:rPr lang="en-GB" sz="3600" dirty="0" err="1"/>
              <a:t>verhoudingsformule</a:t>
            </a:r>
            <a:r>
              <a:rPr lang="en-GB" sz="3600" dirty="0"/>
              <a:t> </a:t>
            </a:r>
            <a:r>
              <a:rPr lang="en-GB" sz="3600" dirty="0" err="1"/>
              <a:t>voor</a:t>
            </a:r>
            <a:r>
              <a:rPr lang="en-GB" sz="3600" dirty="0"/>
              <a:t> tin(IV)hydroxide is:</a:t>
            </a:r>
            <a:br>
              <a:rPr lang="en-GB" dirty="0"/>
            </a:b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nl-NL" sz="105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www.nvon.nl/diagnostischevragen        © 2022 NVON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097544"/>
          </a:xfrm>
        </p:spPr>
        <p:txBody>
          <a:bodyPr>
            <a:normAutofit/>
          </a:bodyPr>
          <a:lstStyle/>
          <a:p>
            <a:br>
              <a:rPr lang="nl-NL" b="1" dirty="0"/>
            </a:br>
            <a:endParaRPr lang="nl-NL" dirty="0"/>
          </a:p>
        </p:txBody>
      </p:sp>
      <p:sp>
        <p:nvSpPr>
          <p:cNvPr id="28" name="Titel 1"/>
          <p:cNvSpPr txBox="1">
            <a:spLocks/>
          </p:cNvSpPr>
          <p:nvPr/>
        </p:nvSpPr>
        <p:spPr>
          <a:xfrm>
            <a:off x="628650" y="572530"/>
            <a:ext cx="7886700" cy="33633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Deze vragen met toelichting zijn ontwikkeld door de diagnostische vragen werkgroep van de NVON</a:t>
            </a:r>
          </a:p>
          <a:p>
            <a:endParaRPr lang="nl-NL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Heb je feedback, wil je bijdragen, vragen testen of samenwerken? Laat het weten via:</a:t>
            </a:r>
            <a:b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diagnostischevragen@nvon.nl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189" y="4281356"/>
            <a:ext cx="4243622" cy="1295421"/>
          </a:xfrm>
          <a:prstGeom prst="rect">
            <a:avLst/>
          </a:prstGeom>
        </p:spPr>
      </p:pic>
      <p:sp>
        <p:nvSpPr>
          <p:cNvPr id="3" name="Google Shape;256;p23">
            <a:extLst>
              <a:ext uri="{FF2B5EF4-FFF2-40B4-BE49-F238E27FC236}">
                <a16:creationId xmlns:a16="http://schemas.microsoft.com/office/drawing/2014/main" id="{3D284F5F-7F6D-0502-A99B-28EE7AF38E53}"/>
              </a:ext>
            </a:extLst>
          </p:cNvPr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  <a:buFont typeface="Calibri"/>
              <a:buNone/>
            </a:pPr>
            <a:endParaRPr sz="1800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028" name="Picture 4" descr="Creative Commons Attribution-ShareAlike 3.0 Unported - Wikidata">
            <a:extLst>
              <a:ext uri="{FF2B5EF4-FFF2-40B4-BE49-F238E27FC236}">
                <a16:creationId xmlns:a16="http://schemas.microsoft.com/office/drawing/2014/main" id="{9F608E1F-C09A-D688-42AC-36E8E1874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88" y="6332184"/>
            <a:ext cx="1148977" cy="40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130;g215f8bf0c33_3_0">
            <a:hlinkClick r:id="rId6"/>
            <a:extLst>
              <a:ext uri="{FF2B5EF4-FFF2-40B4-BE49-F238E27FC236}">
                <a16:creationId xmlns:a16="http://schemas.microsoft.com/office/drawing/2014/main" id="{8AC1147A-CFC2-3FC6-FCC9-E5E2F5BDB14E}"/>
              </a:ext>
            </a:extLst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dirty="0">
                <a:solidFill>
                  <a:schemeClr val="bg1"/>
                </a:solidFill>
              </a:rPr>
              <a:t>www.diagnostischevragen.nl</a:t>
            </a:r>
            <a:endParaRPr sz="1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574603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484</Words>
  <Application>Microsoft Office PowerPoint</Application>
  <PresentationFormat>Diavoorstelling (4:3)</PresentationFormat>
  <Paragraphs>91</Paragraphs>
  <Slides>7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6" baseType="lpstr">
      <vt:lpstr>Corbel</vt:lpstr>
      <vt:lpstr>Tahoma</vt:lpstr>
      <vt:lpstr>Calibri</vt:lpstr>
      <vt:lpstr>Verdana</vt:lpstr>
      <vt:lpstr>source sans pro</vt:lpstr>
      <vt:lpstr>Helvetica Neue Light</vt:lpstr>
      <vt:lpstr>Arial</vt:lpstr>
      <vt:lpstr>Helvetica Neue</vt:lpstr>
      <vt:lpstr>Kantoorthema</vt:lpstr>
      <vt:lpstr>Diagnostische vragen scheikunde Zouten </vt:lpstr>
      <vt:lpstr>1. De verhoudingsformule van ijzer(II)sulfide is:  </vt:lpstr>
      <vt:lpstr>2. De naam van FeCO3 is: </vt:lpstr>
      <vt:lpstr>3. De formule voor natriumfluoride is: </vt:lpstr>
      <vt:lpstr>4. De verhoudingsformule voor calciumsulfaat is: </vt:lpstr>
      <vt:lpstr>5. De verhoudingsformule voor tin(IV)hydroxide is: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Diagnostische vragen scheikunde Zouten </dc:title>
  <cp:lastModifiedBy>Moos van Dam</cp:lastModifiedBy>
  <cp:revision>6</cp:revision>
  <dcterms:modified xsi:type="dcterms:W3CDTF">2024-02-05T15:45:10Z</dcterms:modified>
</cp:coreProperties>
</file>