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78" r:id="rId2"/>
    <p:sldId id="281" r:id="rId3"/>
    <p:sldId id="282" r:id="rId4"/>
    <p:sldId id="283" r:id="rId5"/>
    <p:sldId id="284" r:id="rId6"/>
    <p:sldId id="285" r:id="rId7"/>
    <p:sldId id="280" r:id="rId8"/>
  </p:sldIdLst>
  <p:sldSz cx="9144000" cy="6858000" type="screen4x3"/>
  <p:notesSz cx="6858000" cy="9144000"/>
  <p:embeddedFontLst>
    <p:embeddedFont>
      <p:font typeface="Corbel" panose="020B0503020204020204" pitchFamily="34" charset="0"/>
      <p:regular r:id="rId10"/>
      <p:bold r:id="rId11"/>
      <p:italic r:id="rId12"/>
      <p:boldItalic r:id="rId13"/>
    </p:embeddedFont>
    <p:embeddedFont>
      <p:font typeface="Helvetica Neue" panose="020B0604020202020204" charset="0"/>
      <p:regular r:id="rId14"/>
      <p:bold r:id="rId15"/>
      <p:italic r:id="rId16"/>
      <p:boldItalic r:id="rId17"/>
    </p:embeddedFont>
    <p:embeddedFont>
      <p:font typeface="Helvetica Neue Light" panose="020B0604020202020204" charset="0"/>
      <p:regular r:id="rId18"/>
      <p:bold r:id="rId19"/>
      <p:italic r:id="rId20"/>
      <p:boldItalic r:id="rId21"/>
    </p:embeddedFont>
    <p:embeddedFont>
      <p:font typeface="source sans pro" panose="020B0503030403020204" pitchFamily="34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Verdana" panose="020B060403050404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1" roundtripDataSignature="AMtx7mhUdy1ONCtTFM7cPKVO9F3BDeiY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5D8D5D-8500-4272-8E21-796199757CB4}">
  <a:tblStyle styleId="{EB5D8D5D-8500-4272-8E21-796199757CB4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9060" autoAdjust="0"/>
  </p:normalViewPr>
  <p:slideViewPr>
    <p:cSldViewPr snapToGrid="0">
      <p:cViewPr varScale="1">
        <p:scale>
          <a:sx n="35" d="100"/>
          <a:sy n="35" d="100"/>
        </p:scale>
        <p:origin x="240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font" Target="fonts/font20.fntdata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font" Target="fonts/font19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31" Type="http://schemas.openxmlformats.org/officeDocument/2006/relationships/font" Target="fonts/font22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font" Target="fonts/font18.fntdata"/><Relationship Id="rId30" Type="http://schemas.openxmlformats.org/officeDocument/2006/relationships/font" Target="fonts/font21.fntdata"/><Relationship Id="rId43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34255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52aeea777b_1_1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wat </a:t>
            </a:r>
            <a:r>
              <a:rPr lang="en-GB" dirty="0" err="1"/>
              <a:t>betekent</a:t>
            </a:r>
            <a:r>
              <a:rPr lang="en-GB" dirty="0"/>
              <a:t> het </a:t>
            </a:r>
            <a:r>
              <a:rPr lang="en-GB" dirty="0" err="1"/>
              <a:t>Romeinse</a:t>
            </a:r>
            <a:r>
              <a:rPr lang="en-GB" dirty="0"/>
              <a:t> </a:t>
            </a:r>
            <a:r>
              <a:rPr lang="en-GB" dirty="0" err="1"/>
              <a:t>cijfer</a:t>
            </a:r>
            <a:r>
              <a:rPr lang="en-GB" dirty="0"/>
              <a:t> II nu </a:t>
            </a:r>
            <a:r>
              <a:rPr lang="en-GB" dirty="0" err="1"/>
              <a:t>eigenlijk</a:t>
            </a:r>
            <a:r>
              <a:rPr lang="en-GB" dirty="0"/>
              <a:t>?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II </a:t>
            </a:r>
            <a:r>
              <a:rPr lang="en-GB" dirty="0" err="1"/>
              <a:t>betekent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2 </a:t>
            </a:r>
            <a:r>
              <a:rPr lang="en-GB" dirty="0" err="1"/>
              <a:t>ijzerionen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II </a:t>
            </a:r>
            <a:r>
              <a:rPr lang="en-GB" dirty="0" err="1"/>
              <a:t>slaat</a:t>
            </a:r>
            <a:r>
              <a:rPr lang="en-GB" dirty="0"/>
              <a:t> op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positieve</a:t>
            </a:r>
            <a:r>
              <a:rPr lang="en-GB" dirty="0"/>
              <a:t> </a:t>
            </a:r>
            <a:r>
              <a:rPr lang="en-GB" dirty="0" err="1"/>
              <a:t>ladingen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het </a:t>
            </a:r>
            <a:r>
              <a:rPr lang="en-GB" dirty="0" err="1"/>
              <a:t>aantal</a:t>
            </a:r>
            <a:r>
              <a:rPr lang="en-GB" dirty="0"/>
              <a:t> </a:t>
            </a:r>
            <a:r>
              <a:rPr lang="en-GB" dirty="0" err="1"/>
              <a:t>negatieve</a:t>
            </a:r>
            <a:r>
              <a:rPr lang="en-GB" dirty="0"/>
              <a:t> </a:t>
            </a:r>
            <a:r>
              <a:rPr lang="en-GB" dirty="0" err="1"/>
              <a:t>ladingen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de </a:t>
            </a:r>
            <a:r>
              <a:rPr lang="en-GB" dirty="0" err="1"/>
              <a:t>formule</a:t>
            </a:r>
            <a:r>
              <a:rPr lang="en-GB" dirty="0"/>
              <a:t> </a:t>
            </a:r>
            <a:r>
              <a:rPr lang="en-GB" dirty="0" err="1"/>
              <a:t>ziet</a:t>
            </a:r>
            <a:r>
              <a:rPr lang="en-GB" dirty="0"/>
              <a:t> er </a:t>
            </a:r>
            <a:r>
              <a:rPr lang="en-GB" dirty="0" err="1"/>
              <a:t>enigszins</a:t>
            </a:r>
            <a:r>
              <a:rPr lang="en-GB" dirty="0"/>
              <a:t> </a:t>
            </a:r>
            <a:r>
              <a:rPr lang="en-GB" dirty="0" err="1"/>
              <a:t>bekend</a:t>
            </a:r>
            <a:r>
              <a:rPr lang="en-GB" dirty="0"/>
              <a:t> </a:t>
            </a:r>
            <a:r>
              <a:rPr lang="en-GB" dirty="0" err="1"/>
              <a:t>uit</a:t>
            </a:r>
            <a:r>
              <a:rPr lang="en-GB" dirty="0"/>
              <a:t>, het is </a:t>
            </a:r>
            <a:r>
              <a:rPr lang="en-GB" dirty="0" err="1"/>
              <a:t>ijzer</a:t>
            </a:r>
            <a:r>
              <a:rPr lang="en-GB" dirty="0"/>
              <a:t>(III)</a:t>
            </a:r>
            <a:r>
              <a:rPr lang="en-GB" dirty="0" err="1"/>
              <a:t>sulfide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70" name="Google Shape;170;g252aeea777b_1_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191701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52aeea777b_0_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veelgemaakte</a:t>
            </a:r>
            <a:r>
              <a:rPr lang="en-GB" dirty="0"/>
              <a:t> </a:t>
            </a:r>
            <a:r>
              <a:rPr lang="en-GB" dirty="0" err="1"/>
              <a:t>fout</a:t>
            </a:r>
            <a:r>
              <a:rPr lang="en-GB" dirty="0"/>
              <a:t> is het “</a:t>
            </a:r>
            <a:r>
              <a:rPr lang="en-GB" dirty="0" err="1"/>
              <a:t>vergeten</a:t>
            </a:r>
            <a:r>
              <a:rPr lang="en-GB" dirty="0"/>
              <a:t>” of </a:t>
            </a:r>
            <a:r>
              <a:rPr lang="en-GB" dirty="0" err="1"/>
              <a:t>verkeerd</a:t>
            </a:r>
            <a:r>
              <a:rPr lang="en-GB" dirty="0"/>
              <a:t> </a:t>
            </a:r>
            <a:r>
              <a:rPr lang="en-GB" dirty="0" err="1"/>
              <a:t>noteren</a:t>
            </a:r>
            <a:r>
              <a:rPr lang="en-GB" dirty="0"/>
              <a:t> van de lading van het </a:t>
            </a:r>
            <a:r>
              <a:rPr lang="en-GB" dirty="0" err="1"/>
              <a:t>ijzerion</a:t>
            </a:r>
            <a:r>
              <a:rPr lang="en-GB" dirty="0"/>
              <a:t>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is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goed</a:t>
            </a:r>
            <a:r>
              <a:rPr lang="en-GB" dirty="0"/>
              <a:t>, de lading van </a:t>
            </a:r>
            <a:r>
              <a:rPr lang="en-GB" dirty="0" err="1"/>
              <a:t>ijzer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er </a:t>
            </a:r>
            <a:r>
              <a:rPr lang="en-GB" dirty="0" err="1"/>
              <a:t>bij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</a:t>
            </a:r>
            <a:r>
              <a:rPr lang="en-GB" dirty="0"/>
              <a:t>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3 achter CO </a:t>
            </a:r>
            <a:r>
              <a:rPr lang="en-GB" dirty="0" err="1"/>
              <a:t>betekent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lading van </a:t>
            </a:r>
            <a:r>
              <a:rPr lang="en-GB" dirty="0" err="1"/>
              <a:t>ijzer</a:t>
            </a:r>
            <a:r>
              <a:rPr lang="en-GB" dirty="0"/>
              <a:t> </a:t>
            </a:r>
            <a:r>
              <a:rPr lang="en-GB" dirty="0" err="1"/>
              <a:t>ook</a:t>
            </a:r>
            <a:r>
              <a:rPr lang="en-GB" dirty="0"/>
              <a:t> 3 is.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IV </a:t>
            </a:r>
            <a:r>
              <a:rPr lang="en-GB" dirty="0" err="1"/>
              <a:t>erin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omdat</a:t>
            </a:r>
            <a:r>
              <a:rPr lang="en-GB" dirty="0"/>
              <a:t> er in </a:t>
            </a:r>
            <a:r>
              <a:rPr lang="en-GB" dirty="0" err="1"/>
              <a:t>totaal</a:t>
            </a:r>
            <a:r>
              <a:rPr lang="en-GB" dirty="0"/>
              <a:t> 4 </a:t>
            </a:r>
            <a:r>
              <a:rPr lang="en-GB" dirty="0" err="1"/>
              <a:t>ionen</a:t>
            </a:r>
            <a:r>
              <a:rPr lang="en-GB" dirty="0"/>
              <a:t> in </a:t>
            </a:r>
            <a:r>
              <a:rPr lang="en-GB" dirty="0" err="1"/>
              <a:t>zitten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93" name="Google Shape;193;g252aeea777b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122357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252aeea777b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</a:t>
            </a:r>
            <a:r>
              <a:rPr lang="en-GB" dirty="0" err="1"/>
              <a:t>onjuiste</a:t>
            </a:r>
            <a:r>
              <a:rPr lang="en-GB" dirty="0"/>
              <a:t> </a:t>
            </a:r>
            <a:r>
              <a:rPr lang="en-GB" dirty="0" err="1"/>
              <a:t>notatie</a:t>
            </a:r>
            <a:r>
              <a:rPr lang="en-GB" dirty="0"/>
              <a:t> van het fluoride(ion)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</a:t>
            </a:r>
            <a:r>
              <a:rPr lang="en-GB" dirty="0"/>
              <a:t>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 </a:t>
            </a:r>
            <a:r>
              <a:rPr lang="en-GB" dirty="0" err="1"/>
              <a:t>dat</a:t>
            </a:r>
            <a:r>
              <a:rPr lang="en-GB" dirty="0"/>
              <a:t> fluor </a:t>
            </a:r>
            <a:r>
              <a:rPr lang="en-GB" dirty="0" err="1"/>
              <a:t>altijd</a:t>
            </a:r>
            <a:r>
              <a:rPr lang="en-GB" dirty="0"/>
              <a:t> F2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</a:t>
            </a:r>
            <a:r>
              <a:rPr lang="en-GB" dirty="0"/>
              <a:t>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Fl fluor is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nl-NL" dirty="0"/>
              <a:t>combi van b en c</a:t>
            </a:r>
            <a:endParaRPr dirty="0"/>
          </a:p>
        </p:txBody>
      </p:sp>
      <p:sp>
        <p:nvSpPr>
          <p:cNvPr id="216" name="Google Shape;216;g252aeea7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337462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252aeea777b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wat is de </a:t>
            </a:r>
            <a:r>
              <a:rPr lang="en-GB" dirty="0" err="1"/>
              <a:t>juiste</a:t>
            </a:r>
            <a:r>
              <a:rPr lang="en-GB" dirty="0"/>
              <a:t> </a:t>
            </a:r>
            <a:r>
              <a:rPr lang="en-GB" dirty="0" err="1"/>
              <a:t>notatie</a:t>
            </a:r>
            <a:r>
              <a:rPr lang="en-GB" dirty="0"/>
              <a:t> van het </a:t>
            </a:r>
            <a:r>
              <a:rPr lang="en-GB" dirty="0" err="1"/>
              <a:t>sulfaat</a:t>
            </a:r>
            <a:r>
              <a:rPr lang="en-GB" dirty="0"/>
              <a:t>(ion)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sulfide</a:t>
            </a:r>
            <a:r>
              <a:rPr lang="en-GB" dirty="0"/>
              <a:t> </a:t>
            </a:r>
            <a:r>
              <a:rPr lang="en-GB" dirty="0" err="1"/>
              <a:t>sulfaat</a:t>
            </a:r>
            <a:r>
              <a:rPr lang="en-GB" dirty="0"/>
              <a:t> is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en</a:t>
            </a:r>
            <a:r>
              <a:rPr lang="en-GB" dirty="0"/>
              <a:t> </a:t>
            </a:r>
            <a:r>
              <a:rPr lang="en-GB" dirty="0" err="1"/>
              <a:t>maken</a:t>
            </a:r>
            <a:r>
              <a:rPr lang="en-GB" dirty="0"/>
              <a:t> er </a:t>
            </a:r>
            <a:r>
              <a:rPr lang="en-GB" dirty="0" err="1"/>
              <a:t>iets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bestaands</a:t>
            </a:r>
            <a:r>
              <a:rPr lang="en-GB" dirty="0"/>
              <a:t> van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</a:t>
            </a:r>
            <a:r>
              <a:rPr lang="en-GB" dirty="0" err="1"/>
              <a:t>sulfiet</a:t>
            </a:r>
            <a:r>
              <a:rPr lang="en-GB" dirty="0"/>
              <a:t> </a:t>
            </a:r>
            <a:r>
              <a:rPr lang="en-GB" dirty="0" err="1"/>
              <a:t>sulfaat</a:t>
            </a:r>
            <a:r>
              <a:rPr lang="en-GB" dirty="0"/>
              <a:t> is net </a:t>
            </a:r>
            <a:r>
              <a:rPr lang="en-GB" dirty="0" err="1"/>
              <a:t>als</a:t>
            </a:r>
            <a:r>
              <a:rPr lang="en-GB" dirty="0"/>
              <a:t> </a:t>
            </a:r>
            <a:r>
              <a:rPr lang="en-GB" dirty="0" err="1"/>
              <a:t>nitraat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39" name="Google Shape;239;g252aeea777b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3312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52aeea777b_1_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dirty="0" err="1"/>
              <a:t>Misvatting</a:t>
            </a:r>
            <a:r>
              <a:rPr lang="en-GB" dirty="0"/>
              <a:t>: wat </a:t>
            </a:r>
            <a:r>
              <a:rPr lang="en-GB" dirty="0" err="1"/>
              <a:t>moeten</a:t>
            </a:r>
            <a:r>
              <a:rPr lang="en-GB" dirty="0"/>
              <a:t> we met (IV)? 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A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letterlijk</a:t>
            </a:r>
            <a:r>
              <a:rPr lang="en-GB" dirty="0"/>
              <a:t> </a:t>
            </a:r>
            <a:r>
              <a:rPr lang="en-GB" dirty="0" err="1"/>
              <a:t>vertaald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(</a:t>
            </a:r>
            <a:r>
              <a:rPr lang="en-GB" dirty="0" err="1"/>
              <a:t>dus</a:t>
            </a:r>
            <a:r>
              <a:rPr lang="en-GB" dirty="0"/>
              <a:t> </a:t>
            </a:r>
            <a:r>
              <a:rPr lang="en-GB" dirty="0" err="1"/>
              <a:t>geen</a:t>
            </a:r>
            <a:r>
              <a:rPr lang="en-GB" dirty="0"/>
              <a:t> subscript)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B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de </a:t>
            </a:r>
            <a:r>
              <a:rPr lang="en-GB" dirty="0" err="1"/>
              <a:t>haakjes</a:t>
            </a:r>
            <a:r>
              <a:rPr lang="en-GB" dirty="0"/>
              <a:t> </a:t>
            </a:r>
            <a:r>
              <a:rPr lang="en-GB" dirty="0" err="1"/>
              <a:t>niet</a:t>
            </a:r>
            <a:r>
              <a:rPr lang="en-GB" dirty="0"/>
              <a:t> </a:t>
            </a:r>
            <a:r>
              <a:rPr lang="en-GB" dirty="0" err="1"/>
              <a:t>nodig</a:t>
            </a:r>
            <a:r>
              <a:rPr lang="en-GB" dirty="0"/>
              <a:t> </a:t>
            </a:r>
            <a:r>
              <a:rPr lang="en-GB" dirty="0" err="1"/>
              <a:t>zijn</a:t>
            </a:r>
            <a:endParaRPr lang="en-GB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C </a:t>
            </a:r>
            <a:r>
              <a:rPr lang="en-GB" dirty="0" err="1"/>
              <a:t>leerlingen</a:t>
            </a:r>
            <a:r>
              <a:rPr lang="en-GB" dirty="0"/>
              <a:t> </a:t>
            </a:r>
            <a:r>
              <a:rPr lang="en-GB" dirty="0" err="1"/>
              <a:t>denken</a:t>
            </a:r>
            <a:r>
              <a:rPr lang="en-GB" dirty="0"/>
              <a:t> </a:t>
            </a:r>
            <a:r>
              <a:rPr lang="en-GB" dirty="0" err="1"/>
              <a:t>dat</a:t>
            </a:r>
            <a:r>
              <a:rPr lang="en-GB" dirty="0"/>
              <a:t> er </a:t>
            </a:r>
            <a:r>
              <a:rPr lang="en-GB" dirty="0" err="1"/>
              <a:t>letterlijk</a:t>
            </a:r>
            <a:r>
              <a:rPr lang="en-GB" dirty="0"/>
              <a:t> </a:t>
            </a:r>
            <a:r>
              <a:rPr lang="en-GB" dirty="0" err="1"/>
              <a:t>vertaald</a:t>
            </a:r>
            <a:r>
              <a:rPr lang="en-GB" dirty="0"/>
              <a:t> </a:t>
            </a:r>
            <a:r>
              <a:rPr lang="en-GB" dirty="0" err="1"/>
              <a:t>moet</a:t>
            </a:r>
            <a:r>
              <a:rPr lang="en-GB" dirty="0"/>
              <a:t> </a:t>
            </a:r>
            <a:r>
              <a:rPr lang="en-GB" dirty="0" err="1"/>
              <a:t>worden</a:t>
            </a:r>
            <a:r>
              <a:rPr lang="en-GB" dirty="0"/>
              <a:t> (met subscript)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b="1" dirty="0"/>
              <a:t>D</a:t>
            </a:r>
            <a:r>
              <a:rPr lang="en-GB" dirty="0"/>
              <a:t> </a:t>
            </a:r>
            <a:r>
              <a:rPr lang="nl-NL" dirty="0"/>
              <a:t>GOED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2" name="Google Shape;262;g252aeea777b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78335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nl-NL" dirty="0"/>
              <a:t>De vragen en toelichtingen vallen onder een </a:t>
            </a:r>
            <a:r>
              <a:rPr lang="nl-NL" b="0" i="0" dirty="0">
                <a:solidFill>
                  <a:srgbClr val="FFFFFF"/>
                </a:solidFill>
                <a:effectLst/>
                <a:latin typeface="source sans pro" panose="020B0503030403020204" pitchFamily="34" charset="0"/>
              </a:rPr>
              <a:t>CC BY-SA 4.0 licentie </a:t>
            </a:r>
            <a:r>
              <a:rPr lang="nl-NL" b="0" u="none" dirty="0"/>
              <a:t>https://creativecommons.org/licenses/by-sa/4.0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59A49-2119-46F1-8D52-41E6FAD80798}" type="slidenum">
              <a:rPr lang="nl-NL" smtClean="0"/>
              <a:pPr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7178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edict - Explain -">
  <p:cSld name="Predict - Explain -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52aeea777b_1_2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g252aeea777b_1_2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g252aeea777b_1_2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g252aeea777b_1_2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89" name="Google Shape;89;g252aeea777b_1_23"/>
          <p:cNvSpPr txBox="1"/>
          <p:nvPr/>
        </p:nvSpPr>
        <p:spPr>
          <a:xfrm>
            <a:off x="457198" y="109587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Predict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g252aeea777b_1_23"/>
          <p:cNvSpPr txBox="1">
            <a:spLocks noGrp="1"/>
          </p:cNvSpPr>
          <p:nvPr>
            <p:ph type="body" idx="1"/>
          </p:nvPr>
        </p:nvSpPr>
        <p:spPr>
          <a:xfrm>
            <a:off x="457197" y="1546523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g252aeea777b_1_23"/>
          <p:cNvSpPr txBox="1">
            <a:spLocks noGrp="1"/>
          </p:cNvSpPr>
          <p:nvPr>
            <p:ph type="body" idx="2"/>
          </p:nvPr>
        </p:nvSpPr>
        <p:spPr>
          <a:xfrm>
            <a:off x="457198" y="3274760"/>
            <a:ext cx="4230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g252aeea777b_1_23"/>
          <p:cNvSpPr>
            <a:spLocks noGrp="1"/>
          </p:cNvSpPr>
          <p:nvPr>
            <p:ph type="pic" idx="3"/>
          </p:nvPr>
        </p:nvSpPr>
        <p:spPr>
          <a:xfrm>
            <a:off x="4794250" y="931491"/>
            <a:ext cx="3879900" cy="4520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erve - Explain">
  <p:cSld name="Observe - Explain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252aeea777b_1_32"/>
          <p:cNvSpPr txBox="1"/>
          <p:nvPr/>
        </p:nvSpPr>
        <p:spPr>
          <a:xfrm>
            <a:off x="457199" y="2049707"/>
            <a:ext cx="8507400" cy="230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Observe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3B2F2A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 b="1" i="0" u="none" strike="noStrike" cap="none">
                <a:solidFill>
                  <a:srgbClr val="3B2F2A"/>
                </a:solidFill>
                <a:latin typeface="Verdana"/>
                <a:ea typeface="Verdana"/>
                <a:cs typeface="Verdana"/>
                <a:sym typeface="Verdana"/>
              </a:rPr>
              <a:t>Explain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252aeea777b_1_3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g252aeea777b_1_3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g252aeea777b_1_3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g252aeea777b_1_3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sp>
        <p:nvSpPr>
          <p:cNvPr id="99" name="Google Shape;99;g252aeea777b_1_32"/>
          <p:cNvSpPr txBox="1">
            <a:spLocks noGrp="1"/>
          </p:cNvSpPr>
          <p:nvPr>
            <p:ph type="body" idx="1"/>
          </p:nvPr>
        </p:nvSpPr>
        <p:spPr>
          <a:xfrm>
            <a:off x="475395" y="2477316"/>
            <a:ext cx="55626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g252aeea777b_1_32"/>
          <p:cNvSpPr txBox="1">
            <a:spLocks noGrp="1"/>
          </p:cNvSpPr>
          <p:nvPr>
            <p:ph type="body" idx="2"/>
          </p:nvPr>
        </p:nvSpPr>
        <p:spPr>
          <a:xfrm>
            <a:off x="457199" y="4224843"/>
            <a:ext cx="8217000" cy="13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3020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g252aeea777b_1_32"/>
          <p:cNvSpPr>
            <a:spLocks noGrp="1"/>
          </p:cNvSpPr>
          <p:nvPr>
            <p:ph type="pic" idx="3"/>
          </p:nvPr>
        </p:nvSpPr>
        <p:spPr>
          <a:xfrm>
            <a:off x="6400800" y="931491"/>
            <a:ext cx="2273400" cy="27096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g252aeea777b_1_32"/>
          <p:cNvSpPr txBox="1">
            <a:spLocks noGrp="1"/>
          </p:cNvSpPr>
          <p:nvPr>
            <p:ph type="body" idx="4"/>
          </p:nvPr>
        </p:nvSpPr>
        <p:spPr>
          <a:xfrm>
            <a:off x="457199" y="925794"/>
            <a:ext cx="5562600" cy="800400"/>
          </a:xfrm>
          <a:prstGeom prst="rect">
            <a:avLst/>
          </a:prstGeom>
          <a:solidFill>
            <a:srgbClr val="FAFAEA"/>
          </a:solidFill>
          <a:ln w="9525" cap="flat" cmpd="sng">
            <a:solidFill>
              <a:srgbClr val="3B2F2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5560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 b="1"/>
            </a:lvl1pPr>
            <a:lvl2pPr marL="914400" lvl="1" indent="-34290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23850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/>
            </a:lvl3pPr>
            <a:lvl4pPr marL="1828800" lvl="3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4pPr>
            <a:lvl5pPr marL="2286000" lvl="4" indent="-31432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ultiple choice    4 answer">
  <p:cSld name="Multiple choice    4 answer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52aeea777b_1_4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g252aeea777b_1_4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g252aeea777b_1_4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g252aeea777b_1_4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  <p:graphicFrame>
        <p:nvGraphicFramePr>
          <p:cNvPr id="108" name="Google Shape;108;g252aeea777b_1_42"/>
          <p:cNvGraphicFramePr/>
          <p:nvPr/>
        </p:nvGraphicFramePr>
        <p:xfrm>
          <a:off x="457207" y="3407767"/>
          <a:ext cx="3000000" cy="3000000"/>
        </p:xfrm>
        <a:graphic>
          <a:graphicData uri="http://schemas.openxmlformats.org/drawingml/2006/table">
            <a:tbl>
              <a:tblPr bandRow="1">
                <a:noFill/>
                <a:tableStyleId>{EB5D8D5D-8500-4272-8E21-796199757CB4}</a:tableStyleId>
              </a:tblPr>
              <a:tblGrid>
                <a:gridCol w="105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346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B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8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"/>
                        <a:buFont typeface="Arial"/>
                        <a:buNone/>
                      </a:pPr>
                      <a:endParaRPr sz="1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r>
                        <a:rPr lang="en-GB" sz="1350" u="none" strike="noStrike" cap="none">
                          <a:solidFill>
                            <a:srgbClr val="3B2F2A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</a:t>
                      </a:r>
                      <a:endParaRPr sz="1400" u="none" strike="noStrike" cap="none"/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endParaRPr sz="1800" u="none" strike="noStrike" cap="none">
                        <a:solidFill>
                          <a:srgbClr val="3B2F2A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</a:txBody>
                  <a:tcPr marL="45725" marR="45725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AF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9" name="Google Shape;109;g252aeea777b_1_42"/>
          <p:cNvSpPr txBox="1">
            <a:spLocks noGrp="1"/>
          </p:cNvSpPr>
          <p:nvPr>
            <p:ph type="body" idx="1"/>
          </p:nvPr>
        </p:nvSpPr>
        <p:spPr>
          <a:xfrm>
            <a:off x="457200" y="863126"/>
            <a:ext cx="8285100" cy="24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g252aeea777b_1_42"/>
          <p:cNvSpPr txBox="1">
            <a:spLocks noGrp="1"/>
          </p:cNvSpPr>
          <p:nvPr>
            <p:ph type="body" idx="2"/>
          </p:nvPr>
        </p:nvSpPr>
        <p:spPr>
          <a:xfrm>
            <a:off x="1523992" y="3415646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g252aeea777b_1_42"/>
          <p:cNvSpPr txBox="1">
            <a:spLocks noGrp="1"/>
          </p:cNvSpPr>
          <p:nvPr>
            <p:ph type="body" idx="3"/>
          </p:nvPr>
        </p:nvSpPr>
        <p:spPr>
          <a:xfrm>
            <a:off x="1523977" y="406370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g252aeea777b_1_42"/>
          <p:cNvSpPr txBox="1">
            <a:spLocks noGrp="1"/>
          </p:cNvSpPr>
          <p:nvPr>
            <p:ph type="body" idx="4"/>
          </p:nvPr>
        </p:nvSpPr>
        <p:spPr>
          <a:xfrm>
            <a:off x="1523977" y="4717542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g252aeea777b_1_42"/>
          <p:cNvSpPr txBox="1">
            <a:spLocks noGrp="1"/>
          </p:cNvSpPr>
          <p:nvPr>
            <p:ph type="body" idx="5"/>
          </p:nvPr>
        </p:nvSpPr>
        <p:spPr>
          <a:xfrm>
            <a:off x="1523977" y="5379294"/>
            <a:ext cx="7218300" cy="5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61950" algn="l">
              <a:lnSpc>
                <a:spcPct val="114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graphicFrame>
        <p:nvGraphicFramePr>
          <p:cNvPr id="114" name="Google Shape;114;g252aeea777b_1_42"/>
          <p:cNvGraphicFramePr/>
          <p:nvPr/>
        </p:nvGraphicFramePr>
        <p:xfrm>
          <a:off x="457200" y="34013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{EB5D8D5D-8500-4272-8E21-796199757CB4}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5" name="Google Shape;115;g252aeea777b_1_42"/>
          <p:cNvGraphicFramePr/>
          <p:nvPr/>
        </p:nvGraphicFramePr>
        <p:xfrm>
          <a:off x="457200" y="406000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{EB5D8D5D-8500-4272-8E21-796199757CB4}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6" name="Google Shape;116;g252aeea777b_1_42"/>
          <p:cNvGraphicFramePr/>
          <p:nvPr/>
        </p:nvGraphicFramePr>
        <p:xfrm>
          <a:off x="457199" y="472613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{EB5D8D5D-8500-4272-8E21-796199757CB4}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17" name="Google Shape;117;g252aeea777b_1_42"/>
          <p:cNvGraphicFramePr/>
          <p:nvPr/>
        </p:nvGraphicFramePr>
        <p:xfrm>
          <a:off x="457199" y="538265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{EB5D8D5D-8500-4272-8E21-796199757CB4}</a:tableStyleId>
              </a:tblPr>
              <a:tblGrid>
                <a:gridCol w="828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90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50"/>
                        <a:buFont typeface="Arial"/>
                        <a:buNone/>
                      </a:pPr>
                      <a:endParaRPr sz="1350" u="none" strike="noStrike" cap="none"/>
                    </a:p>
                  </a:txBody>
                  <a:tcPr marL="91450" marR="91450" marT="45725" marB="45725">
                    <a:lnL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3B2F2A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eldi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292634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Titel en 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396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471487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3486150" y="1825625"/>
            <a:ext cx="2900363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0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2"/>
          <p:cNvSpPr txBox="1">
            <a:spLocks noGrp="1"/>
          </p:cNvSpPr>
          <p:nvPr>
            <p:ph type="title"/>
          </p:nvPr>
        </p:nvSpPr>
        <p:spPr>
          <a:xfrm rot="5400000">
            <a:off x="2741216" y="2531666"/>
            <a:ext cx="5811838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2"/>
          <p:cNvSpPr txBox="1">
            <a:spLocks noGrp="1"/>
          </p:cNvSpPr>
          <p:nvPr>
            <p:ph type="body" idx="1"/>
          </p:nvPr>
        </p:nvSpPr>
        <p:spPr>
          <a:xfrm rot="5400000">
            <a:off x="-273446" y="1110059"/>
            <a:ext cx="5811838" cy="43219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agnostischevragen.n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diagnostischevragen@nvon.n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hyperlink" Target="http://www.diagnostischevragen.nl/" TargetMode="Externa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"/>
          <p:cNvSpPr txBox="1">
            <a:spLocks noGrp="1"/>
          </p:cNvSpPr>
          <p:nvPr>
            <p:ph type="ctrTitle"/>
          </p:nvPr>
        </p:nvSpPr>
        <p:spPr>
          <a:xfrm>
            <a:off x="1143000" y="483455"/>
            <a:ext cx="6858000" cy="47743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</a:pPr>
            <a:r>
              <a:rPr lang="en-GB" sz="5400" b="1" dirty="0" err="1">
                <a:solidFill>
                  <a:schemeClr val="accent1"/>
                </a:solidFill>
              </a:rPr>
              <a:t>Diagnostische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vragen</a:t>
            </a:r>
            <a:r>
              <a:rPr lang="en-GB" sz="5400" b="1" dirty="0">
                <a:solidFill>
                  <a:schemeClr val="accent1"/>
                </a:solidFill>
              </a:rPr>
              <a:t> </a:t>
            </a:r>
            <a:r>
              <a:rPr lang="en-GB" sz="5400" b="1" dirty="0" err="1">
                <a:solidFill>
                  <a:schemeClr val="accent1"/>
                </a:solidFill>
              </a:rPr>
              <a:t>scheikunde</a:t>
            </a:r>
            <a:br>
              <a:rPr lang="en-GB" sz="5400" b="1" dirty="0">
                <a:solidFill>
                  <a:schemeClr val="accent1"/>
                </a:solidFill>
              </a:rPr>
            </a:br>
            <a:r>
              <a:rPr lang="en-GB" sz="5400" b="1">
                <a:solidFill>
                  <a:schemeClr val="accent1"/>
                </a:solidFill>
              </a:rPr>
              <a:t>Zouten</a:t>
            </a:r>
            <a:br>
              <a:rPr lang="en-GB" b="1" dirty="0">
                <a:solidFill>
                  <a:schemeClr val="accent1"/>
                </a:solidFill>
              </a:rPr>
            </a:br>
            <a:endParaRPr b="1" dirty="0">
              <a:solidFill>
                <a:schemeClr val="accent1"/>
              </a:solidFill>
            </a:endParaRPr>
          </a:p>
        </p:txBody>
      </p:sp>
      <p:sp>
        <p:nvSpPr>
          <p:cNvPr id="91" name="Google Shape;91;p1"/>
          <p:cNvSpPr/>
          <p:nvPr/>
        </p:nvSpPr>
        <p:spPr>
          <a:xfrm>
            <a:off x="211015" y="6285469"/>
            <a:ext cx="8932986" cy="497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" name="Ondertitel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Google Shape;130;g215f8bf0c33_3_0">
            <a:hlinkClick r:id="rId3"/>
            <a:extLst>
              <a:ext uri="{FF2B5EF4-FFF2-40B4-BE49-F238E27FC236}">
                <a16:creationId xmlns:a16="http://schemas.microsoft.com/office/drawing/2014/main" id="{B1C2EAB4-9351-9758-2832-80E930AE41ED}"/>
              </a:ext>
            </a:extLst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dirty="0">
                <a:solidFill>
                  <a:schemeClr val="bg1"/>
                </a:solidFill>
              </a:rPr>
              <a:t>www.diagnostischevragen.nl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15242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52aeea777b_1_101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73" name="Google Shape;173;g252aeea777b_1_101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74" name="Google Shape;174;g252aeea777b_1_101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75" name="Google Shape;175;g252aeea777b_1_101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6" name="Google Shape;176;g252aeea777b_1_101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7" name="Google Shape;177;g252aeea777b_1_101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178" name="Google Shape;178;g252aeea777b_1_101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79" name="Google Shape;179;g252aeea777b_1_101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0" name="Google Shape;180;g252aeea777b_1_101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181" name="Google Shape;181;g252aeea777b_1_101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2" name="Google Shape;182;g252aeea777b_1_101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g252aeea777b_1_101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184" name="Google Shape;184;g252aeea777b_1_101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85" name="Google Shape;185;g252aeea777b_1_101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6" name="Google Shape;186;g252aeea777b_1_101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FeS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252aeea777b_1_101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g252aeea777b_1_101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g252aeea777b_1_101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g252aeea777b_1_101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1. De </a:t>
            </a:r>
            <a:r>
              <a:rPr lang="en-GB" sz="3600" dirty="0" err="1"/>
              <a:t>verhoudingsformule</a:t>
            </a:r>
            <a:r>
              <a:rPr lang="en-GB" sz="3600" dirty="0"/>
              <a:t> van </a:t>
            </a:r>
            <a:r>
              <a:rPr lang="en-GB" sz="3600" dirty="0" err="1"/>
              <a:t>ijzer</a:t>
            </a:r>
            <a:r>
              <a:rPr lang="en-GB" sz="3600" dirty="0"/>
              <a:t>(II)</a:t>
            </a:r>
            <a:r>
              <a:rPr lang="en-GB" sz="3600" dirty="0" err="1"/>
              <a:t>sulfide</a:t>
            </a:r>
            <a:r>
              <a:rPr lang="en-GB" sz="3600" dirty="0"/>
              <a:t> is: 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52aeea777b_0_22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196" name="Google Shape;196;g252aeea777b_0_22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7" name="Google Shape;197;g252aeea777b_0_22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198" name="Google Shape;198;g252aeea777b_0_22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199" name="Google Shape;199;g252aeea777b_0_22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0" name="Google Shape;200;g252aeea777b_0_22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01" name="Google Shape;201;g252aeea777b_0_22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2" name="Google Shape;202;g252aeea777b_0_22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3" name="Google Shape;203;g252aeea777b_0_22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04" name="Google Shape;204;g252aeea777b_0_22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5" name="Google Shape;205;g252aeea777b_0_22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06" name="Google Shape;206;g252aeea777b_0_22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07" name="Google Shape;207;g252aeea777b_0_22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08" name="Google Shape;208;g252aeea777b_0_22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09" name="Google Shape;209;g252aeea777b_0_22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ijzercarbonaat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252aeea777b_0_22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ijzer(II)carbonaat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52aeea777b_0_22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ijzer(III)carbonaat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" name="Google Shape;212;g252aeea777b_0_22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ijzer(IV)carbonaat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g252aeea777b_0_22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2. De naam van FeCO</a:t>
            </a:r>
            <a:r>
              <a:rPr lang="en-GB" sz="3600" baseline="-25000" dirty="0"/>
              <a:t>3</a:t>
            </a:r>
            <a:r>
              <a:rPr lang="en-GB" sz="3600" dirty="0"/>
              <a:t> is: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52aeea777b_0_0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19" name="Google Shape;219;g252aeea777b_0_0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20" name="Google Shape;220;g252aeea777b_0_0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21" name="Google Shape;221;g252aeea777b_0_0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2" name="Google Shape;222;g252aeea777b_0_0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3" name="Google Shape;223;g252aeea777b_0_0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24" name="Google Shape;224;g252aeea777b_0_0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5" name="Google Shape;225;g252aeea777b_0_0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6" name="Google Shape;226;g252aeea777b_0_0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27" name="Google Shape;227;g252aeea777b_0_0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28" name="Google Shape;228;g252aeea777b_0_0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29" name="Google Shape;229;g252aeea777b_0_0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30" name="Google Shape;230;g252aeea777b_0_0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31" name="Google Shape;231;g252aeea777b_0_0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32" name="Google Shape;232;g252aeea777b_0_0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NaF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g252aeea777b_0_0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NaF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252aeea777b_0_0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NaFl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52aeea777b_0_0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NaFl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252aeea777b_0_0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3. De </a:t>
            </a:r>
            <a:r>
              <a:rPr lang="en-GB" sz="3600" dirty="0" err="1"/>
              <a:t>formule</a:t>
            </a:r>
            <a:r>
              <a:rPr lang="en-GB" sz="3600" dirty="0"/>
              <a:t> </a:t>
            </a:r>
            <a:r>
              <a:rPr lang="en-GB" sz="3600" dirty="0" err="1"/>
              <a:t>voor</a:t>
            </a:r>
            <a:r>
              <a:rPr lang="en-GB" sz="3600" dirty="0"/>
              <a:t> </a:t>
            </a:r>
            <a:r>
              <a:rPr lang="en-GB" sz="3600" dirty="0" err="1"/>
              <a:t>natriumfluoride</a:t>
            </a:r>
            <a:r>
              <a:rPr lang="en-GB" sz="3600" dirty="0"/>
              <a:t> is: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52aeea777b_1_57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42" name="Google Shape;242;g252aeea777b_1_57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43" name="Google Shape;243;g252aeea777b_1_57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44" name="Google Shape;244;g252aeea777b_1_57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5" name="Google Shape;245;g252aeea777b_1_57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6" name="Google Shape;246;g252aeea777b_1_57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47" name="Google Shape;247;g252aeea777b_1_57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48" name="Google Shape;248;g252aeea777b_1_57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9" name="Google Shape;249;g252aeea777b_1_57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50" name="Google Shape;250;g252aeea777b_1_57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1" name="Google Shape;251;g252aeea777b_1_57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52" name="Google Shape;252;g252aeea777b_1_57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53" name="Google Shape;253;g252aeea777b_1_57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54" name="Google Shape;254;g252aeea777b_1_57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5" name="Google Shape;255;g252aeea777b_1_57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CaS</a:t>
            </a:r>
            <a:endParaRPr sz="2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252aeea777b_1_57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2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g252aeea777b_1_57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3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52aeea777b_1_57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CaSO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252aeea777b_1_57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109900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4. De </a:t>
            </a:r>
            <a:r>
              <a:rPr lang="en-GB" sz="3600" dirty="0" err="1"/>
              <a:t>verhoudingsformule</a:t>
            </a:r>
            <a:r>
              <a:rPr lang="en-GB" sz="3600" dirty="0"/>
              <a:t> </a:t>
            </a:r>
            <a:r>
              <a:rPr lang="en-GB" sz="3600" dirty="0" err="1"/>
              <a:t>voor</a:t>
            </a:r>
            <a:r>
              <a:rPr lang="en-GB" sz="3600" dirty="0"/>
              <a:t> </a:t>
            </a:r>
            <a:r>
              <a:rPr lang="en-GB" sz="3600" dirty="0" err="1"/>
              <a:t>calciumsulfaat</a:t>
            </a:r>
            <a:r>
              <a:rPr lang="en-GB" sz="3600" dirty="0"/>
              <a:t> is: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52aeea777b_1_79"/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sp>
        <p:nvSpPr>
          <p:cNvPr id="265" name="Google Shape;265;g252aeea777b_1_79"/>
          <p:cNvSpPr txBox="1"/>
          <p:nvPr/>
        </p:nvSpPr>
        <p:spPr>
          <a:xfrm>
            <a:off x="6827520" y="6407433"/>
            <a:ext cx="2316600" cy="25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en-GB" sz="1050" b="0" i="0" u="none" strike="noStrike" cap="none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www.nvon.nl/diagnostischevragen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66" name="Google Shape;266;g252aeea777b_1_79"/>
          <p:cNvGrpSpPr/>
          <p:nvPr/>
        </p:nvGrpSpPr>
        <p:grpSpPr>
          <a:xfrm>
            <a:off x="806913" y="1496245"/>
            <a:ext cx="908700" cy="908700"/>
            <a:chOff x="947033" y="2362454"/>
            <a:chExt cx="908700" cy="908700"/>
          </a:xfrm>
        </p:grpSpPr>
        <p:sp>
          <p:nvSpPr>
            <p:cNvPr id="267" name="Google Shape;267;g252aeea777b_1_79"/>
            <p:cNvSpPr/>
            <p:nvPr/>
          </p:nvSpPr>
          <p:spPr>
            <a:xfrm>
              <a:off x="947033" y="2362454"/>
              <a:ext cx="908700" cy="908700"/>
            </a:xfrm>
            <a:prstGeom prst="ellipse">
              <a:avLst/>
            </a:prstGeom>
            <a:solidFill>
              <a:srgbClr val="73C3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68" name="Google Shape;268;g252aeea777b_1_79"/>
            <p:cNvSpPr/>
            <p:nvPr/>
          </p:nvSpPr>
          <p:spPr>
            <a:xfrm>
              <a:off x="1261236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9" name="Google Shape;269;g252aeea777b_1_79"/>
          <p:cNvGrpSpPr/>
          <p:nvPr/>
        </p:nvGrpSpPr>
        <p:grpSpPr>
          <a:xfrm>
            <a:off x="806912" y="2594911"/>
            <a:ext cx="908700" cy="908700"/>
            <a:chOff x="4665644" y="2362454"/>
            <a:chExt cx="908700" cy="908700"/>
          </a:xfrm>
        </p:grpSpPr>
        <p:sp>
          <p:nvSpPr>
            <p:cNvPr id="270" name="Google Shape;270;g252aeea777b_1_79"/>
            <p:cNvSpPr/>
            <p:nvPr/>
          </p:nvSpPr>
          <p:spPr>
            <a:xfrm>
              <a:off x="4665644" y="2362454"/>
              <a:ext cx="908700" cy="908700"/>
            </a:xfrm>
            <a:prstGeom prst="ellipse">
              <a:avLst/>
            </a:prstGeom>
            <a:solidFill>
              <a:srgbClr val="919CE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1" name="Google Shape;271;g252aeea777b_1_79"/>
            <p:cNvSpPr/>
            <p:nvPr/>
          </p:nvSpPr>
          <p:spPr>
            <a:xfrm>
              <a:off x="4979847" y="2588475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B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2" name="Google Shape;272;g252aeea777b_1_79"/>
          <p:cNvGrpSpPr/>
          <p:nvPr/>
        </p:nvGrpSpPr>
        <p:grpSpPr>
          <a:xfrm>
            <a:off x="806911" y="3730897"/>
            <a:ext cx="908700" cy="908700"/>
            <a:chOff x="947033" y="4156948"/>
            <a:chExt cx="908700" cy="908700"/>
          </a:xfrm>
        </p:grpSpPr>
        <p:sp>
          <p:nvSpPr>
            <p:cNvPr id="273" name="Google Shape;273;g252aeea777b_1_79"/>
            <p:cNvSpPr/>
            <p:nvPr/>
          </p:nvSpPr>
          <p:spPr>
            <a:xfrm>
              <a:off x="947033" y="4156948"/>
              <a:ext cx="908700" cy="908700"/>
            </a:xfrm>
            <a:prstGeom prst="ellipse">
              <a:avLst/>
            </a:prstGeom>
            <a:solidFill>
              <a:srgbClr val="95DF83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4" name="Google Shape;274;g252aeea777b_1_79"/>
            <p:cNvSpPr/>
            <p:nvPr/>
          </p:nvSpPr>
          <p:spPr>
            <a:xfrm>
              <a:off x="1261237" y="4382969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75" name="Google Shape;275;g252aeea777b_1_79"/>
          <p:cNvGrpSpPr/>
          <p:nvPr/>
        </p:nvGrpSpPr>
        <p:grpSpPr>
          <a:xfrm>
            <a:off x="806911" y="4829563"/>
            <a:ext cx="908700" cy="908700"/>
            <a:chOff x="4665644" y="4148177"/>
            <a:chExt cx="908700" cy="908700"/>
          </a:xfrm>
        </p:grpSpPr>
        <p:sp>
          <p:nvSpPr>
            <p:cNvPr id="276" name="Google Shape;276;g252aeea777b_1_79"/>
            <p:cNvSpPr/>
            <p:nvPr/>
          </p:nvSpPr>
          <p:spPr>
            <a:xfrm>
              <a:off x="4665644" y="4148177"/>
              <a:ext cx="908700" cy="908700"/>
            </a:xfrm>
            <a:prstGeom prst="ellipse">
              <a:avLst/>
            </a:prstGeom>
            <a:solidFill>
              <a:srgbClr val="E58BA8"/>
            </a:solidFill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000"/>
                <a:buFont typeface="Helvetica Neue Light"/>
                <a:buNone/>
              </a:pPr>
              <a:endParaRPr sz="20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endParaRPr>
            </a:p>
          </p:txBody>
        </p:sp>
        <p:sp>
          <p:nvSpPr>
            <p:cNvPr id="277" name="Google Shape;277;g252aeea777b_1_79"/>
            <p:cNvSpPr/>
            <p:nvPr/>
          </p:nvSpPr>
          <p:spPr>
            <a:xfrm>
              <a:off x="4979848" y="4374198"/>
              <a:ext cx="3564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5700" tIns="35700" rIns="35700" bIns="35700" anchor="ctr" anchorCtr="0">
              <a:noAutofit/>
            </a:bodyPr>
            <a:lstStyle/>
            <a:p>
              <a:pPr marL="0" marR="0" lvl="0" indent="0" algn="l" rtl="0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2400"/>
                <a:buFont typeface="Helvetica Neue"/>
                <a:buNone/>
              </a:pPr>
              <a:r>
                <a:rPr lang="en-GB" sz="24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8" name="Google Shape;278;g252aeea777b_1_79"/>
          <p:cNvSpPr/>
          <p:nvPr/>
        </p:nvSpPr>
        <p:spPr>
          <a:xfrm>
            <a:off x="1958101" y="1655969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Sn4OH</a:t>
            </a:r>
            <a:endParaRPr sz="2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g252aeea777b_1_79"/>
          <p:cNvSpPr/>
          <p:nvPr/>
        </p:nvSpPr>
        <p:spPr>
          <a:xfrm>
            <a:off x="1958101" y="271103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 dirty="0">
                <a:latin typeface="Calibri"/>
                <a:ea typeface="Calibri"/>
                <a:cs typeface="Calibri"/>
                <a:sym typeface="Calibri"/>
              </a:rPr>
              <a:t>SnOH</a:t>
            </a:r>
            <a:r>
              <a:rPr lang="en-GB" sz="2800" baseline="-25000" dirty="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 baseline="-25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g252aeea777b_1_79"/>
          <p:cNvSpPr/>
          <p:nvPr/>
        </p:nvSpPr>
        <p:spPr>
          <a:xfrm>
            <a:off x="1958100" y="3856597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Sn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OH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g252aeea777b_1_79"/>
          <p:cNvSpPr/>
          <p:nvPr/>
        </p:nvSpPr>
        <p:spPr>
          <a:xfrm>
            <a:off x="1958099" y="4989334"/>
            <a:ext cx="6158400" cy="5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5700" tIns="35700" rIns="35700" bIns="35700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Calibri"/>
              <a:buNone/>
            </a:pPr>
            <a:r>
              <a:rPr lang="en-GB" sz="2800">
                <a:latin typeface="Calibri"/>
                <a:ea typeface="Calibri"/>
                <a:cs typeface="Calibri"/>
                <a:sym typeface="Calibri"/>
              </a:rPr>
              <a:t>Sn(OH)</a:t>
            </a:r>
            <a:r>
              <a:rPr lang="en-GB" sz="2800" baseline="-25000">
                <a:latin typeface="Calibri"/>
                <a:ea typeface="Calibri"/>
                <a:cs typeface="Calibri"/>
                <a:sym typeface="Calibri"/>
              </a:rPr>
              <a:t>4</a:t>
            </a:r>
            <a:endParaRPr sz="2800" b="0" i="0" u="none" strike="noStrike" cap="none" baseline="-25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252aeea777b_1_79"/>
          <p:cNvSpPr txBox="1">
            <a:spLocks noGrp="1"/>
          </p:cNvSpPr>
          <p:nvPr>
            <p:ph type="title"/>
          </p:nvPr>
        </p:nvSpPr>
        <p:spPr>
          <a:xfrm>
            <a:off x="729419" y="396260"/>
            <a:ext cx="8310078" cy="8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0000"/>
          </a:bodyPr>
          <a:lstStyle/>
          <a:p>
            <a:pPr marL="0" lvl="0" indent="0" algn="l" rtl="0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GB" sz="3600" dirty="0"/>
              <a:t>5. De </a:t>
            </a:r>
            <a:r>
              <a:rPr lang="en-GB" sz="3600" dirty="0" err="1"/>
              <a:t>verhoudingsformule</a:t>
            </a:r>
            <a:r>
              <a:rPr lang="en-GB" sz="3600" dirty="0"/>
              <a:t> </a:t>
            </a:r>
            <a:r>
              <a:rPr lang="en-GB" sz="3600" dirty="0" err="1"/>
              <a:t>voor</a:t>
            </a:r>
            <a:r>
              <a:rPr lang="en-GB" sz="3600" dirty="0"/>
              <a:t> tin(IV)hydroxide is:</a:t>
            </a:r>
            <a:br>
              <a:rPr lang="en-GB" dirty="0"/>
            </a:b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5685183" y="6407433"/>
            <a:ext cx="34588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nl-NL" sz="105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www.nvon.nl/diagnostischevragen        © 2022 NVON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4097544"/>
          </a:xfrm>
        </p:spPr>
        <p:txBody>
          <a:bodyPr>
            <a:normAutofit/>
          </a:bodyPr>
          <a:lstStyle/>
          <a:p>
            <a:br>
              <a:rPr lang="nl-NL" b="1" dirty="0"/>
            </a:br>
            <a:endParaRPr lang="nl-NL" dirty="0"/>
          </a:p>
        </p:txBody>
      </p:sp>
      <p:sp>
        <p:nvSpPr>
          <p:cNvPr id="28" name="Titel 1"/>
          <p:cNvSpPr txBox="1">
            <a:spLocks/>
          </p:cNvSpPr>
          <p:nvPr/>
        </p:nvSpPr>
        <p:spPr>
          <a:xfrm>
            <a:off x="628650" y="572530"/>
            <a:ext cx="7886700" cy="33633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Deze vragen met toelichting zijn ontwikkeld door de diagnostische vragen werkgroep van de NVON</a:t>
            </a:r>
          </a:p>
          <a:p>
            <a:endParaRPr lang="nl-NL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Heb je feedback, wil je bijdragen, vragen testen of samenwerken? Laat het weten via:</a:t>
            </a:r>
            <a:b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diagnostischevragen@nvon.nl</a:t>
            </a:r>
            <a:r>
              <a:rPr lang="nl-NL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189" y="4281356"/>
            <a:ext cx="4243622" cy="1295421"/>
          </a:xfrm>
          <a:prstGeom prst="rect">
            <a:avLst/>
          </a:prstGeom>
        </p:spPr>
      </p:pic>
      <p:sp>
        <p:nvSpPr>
          <p:cNvPr id="3" name="Google Shape;256;p23">
            <a:extLst>
              <a:ext uri="{FF2B5EF4-FFF2-40B4-BE49-F238E27FC236}">
                <a16:creationId xmlns:a16="http://schemas.microsoft.com/office/drawing/2014/main" id="{3D284F5F-7F6D-0502-A99B-28EE7AF38E53}"/>
              </a:ext>
            </a:extLst>
          </p:cNvPr>
          <p:cNvSpPr/>
          <p:nvPr/>
        </p:nvSpPr>
        <p:spPr>
          <a:xfrm>
            <a:off x="211015" y="6285469"/>
            <a:ext cx="8933100" cy="497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800"/>
              <a:buFont typeface="Calibri"/>
              <a:buNone/>
            </a:pPr>
            <a:endParaRPr sz="1800">
              <a:solidFill>
                <a:srgbClr val="3366FF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  <p:pic>
        <p:nvPicPr>
          <p:cNvPr id="1028" name="Picture 4" descr="Creative Commons Attribution-ShareAlike 3.0 Unported - Wikidata">
            <a:extLst>
              <a:ext uri="{FF2B5EF4-FFF2-40B4-BE49-F238E27FC236}">
                <a16:creationId xmlns:a16="http://schemas.microsoft.com/office/drawing/2014/main" id="{9F608E1F-C09A-D688-42AC-36E8E1874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88" y="6332184"/>
            <a:ext cx="1148977" cy="40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Google Shape;130;g215f8bf0c33_3_0">
            <a:hlinkClick r:id="rId6"/>
            <a:extLst>
              <a:ext uri="{FF2B5EF4-FFF2-40B4-BE49-F238E27FC236}">
                <a16:creationId xmlns:a16="http://schemas.microsoft.com/office/drawing/2014/main" id="{8AC1147A-CFC2-3FC6-FCC9-E5E2F5BDB14E}"/>
              </a:ext>
            </a:extLst>
          </p:cNvPr>
          <p:cNvSpPr txBox="1"/>
          <p:nvPr/>
        </p:nvSpPr>
        <p:spPr>
          <a:xfrm>
            <a:off x="6100763" y="6407433"/>
            <a:ext cx="3043357" cy="307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Tahoma"/>
              <a:buNone/>
            </a:pPr>
            <a:r>
              <a:rPr lang="nl-NL" dirty="0">
                <a:solidFill>
                  <a:schemeClr val="bg1"/>
                </a:solidFill>
              </a:rPr>
              <a:t>www.diagnostischevragen.nl</a:t>
            </a:r>
            <a:endParaRPr sz="1400" b="0" i="0" u="none" strike="noStrike" cap="none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574603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Aangepast 1">
      <a:dk1>
        <a:srgbClr val="000000"/>
      </a:dk1>
      <a:lt1>
        <a:srgbClr val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484</Words>
  <Application>Microsoft Office PowerPoint</Application>
  <PresentationFormat>Diavoorstelling (4:3)</PresentationFormat>
  <Paragraphs>91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6" baseType="lpstr">
      <vt:lpstr>Corbel</vt:lpstr>
      <vt:lpstr>Tahoma</vt:lpstr>
      <vt:lpstr>Calibri</vt:lpstr>
      <vt:lpstr>Verdana</vt:lpstr>
      <vt:lpstr>source sans pro</vt:lpstr>
      <vt:lpstr>Helvetica Neue Light</vt:lpstr>
      <vt:lpstr>Arial</vt:lpstr>
      <vt:lpstr>Helvetica Neue</vt:lpstr>
      <vt:lpstr>Kantoorthema</vt:lpstr>
      <vt:lpstr>Diagnostische vragen scheikunde Zouten </vt:lpstr>
      <vt:lpstr>1. De verhoudingsformule van ijzer(II)sulfide is:  </vt:lpstr>
      <vt:lpstr>2. De naam van FeCO3 is: </vt:lpstr>
      <vt:lpstr>3. De formule voor natriumfluoride is: </vt:lpstr>
      <vt:lpstr>4. De verhoudingsformule voor calciumsulfaat is: </vt:lpstr>
      <vt:lpstr>5. De verhoudingsformule voor tin(IV)hydroxide is: 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Diagnostische vragen scheikunde Zouten </dc:title>
  <cp:lastModifiedBy>Moos van Dam</cp:lastModifiedBy>
  <cp:revision>6</cp:revision>
  <dcterms:modified xsi:type="dcterms:W3CDTF">2024-02-05T15:45:10Z</dcterms:modified>
</cp:coreProperties>
</file>