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5" r:id="rId5"/>
  </p:sldMasterIdLst>
  <p:notesMasterIdLst>
    <p:notesMasterId r:id="rId20"/>
  </p:notesMasterIdLst>
  <p:sldIdLst>
    <p:sldId id="256" r:id="rId6"/>
    <p:sldId id="290" r:id="rId7"/>
    <p:sldId id="286" r:id="rId8"/>
    <p:sldId id="257" r:id="rId9"/>
    <p:sldId id="259" r:id="rId10"/>
    <p:sldId id="292" r:id="rId11"/>
    <p:sldId id="294" r:id="rId12"/>
    <p:sldId id="289" r:id="rId13"/>
    <p:sldId id="288" r:id="rId14"/>
    <p:sldId id="279" r:id="rId15"/>
    <p:sldId id="283" r:id="rId16"/>
    <p:sldId id="295" r:id="rId17"/>
    <p:sldId id="284" r:id="rId18"/>
    <p:sldId id="285" r:id="rId19"/>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DBA"/>
    <a:srgbClr val="231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41917-65A8-B49A-7FC7-F59DCB7D3773}" v="2" dt="2020-03-10T12:46:02.848"/>
    <p1510:client id="{6D39F97B-4502-4AFF-BAD8-92E92A3309C0}" v="2" dt="2019-10-31T12:32:40.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1421" autoAdjust="0"/>
    <p:restoredTop sz="69323" autoAdjust="0"/>
  </p:normalViewPr>
  <p:slideViewPr>
    <p:cSldViewPr>
      <p:cViewPr varScale="1">
        <p:scale>
          <a:sx n="67" d="100"/>
          <a:sy n="67" d="100"/>
        </p:scale>
        <p:origin x="1036" y="60"/>
      </p:cViewPr>
      <p:guideLst>
        <p:guide orient="horz" pos="2160"/>
        <p:guide pos="2880"/>
      </p:guideLst>
    </p:cSldViewPr>
  </p:slideViewPr>
  <p:outlineViewPr>
    <p:cViewPr>
      <p:scale>
        <a:sx n="33" d="100"/>
        <a:sy n="33" d="100"/>
      </p:scale>
      <p:origin x="0" y="-109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s, Wiebe de" userId="S::vries.de.w@hsleiden.nl::59d3b1d3-789c-482b-9ebf-9b7fe1e48698" providerId="AD" clId="Web-{5ED41917-65A8-B49A-7FC7-F59DCB7D3773}"/>
    <pc:docChg chg="delSld modSld">
      <pc:chgData name="Vries, Wiebe de" userId="S::vries.de.w@hsleiden.nl::59d3b1d3-789c-482b-9ebf-9b7fe1e48698" providerId="AD" clId="Web-{5ED41917-65A8-B49A-7FC7-F59DCB7D3773}" dt="2020-03-10T12:46:02.848" v="1"/>
      <pc:docMkLst>
        <pc:docMk/>
      </pc:docMkLst>
      <pc:sldChg chg="addSp delSp modSp">
        <pc:chgData name="Vries, Wiebe de" userId="S::vries.de.w@hsleiden.nl::59d3b1d3-789c-482b-9ebf-9b7fe1e48698" providerId="AD" clId="Web-{5ED41917-65A8-B49A-7FC7-F59DCB7D3773}" dt="2020-03-10T12:46:02.848" v="1"/>
        <pc:sldMkLst>
          <pc:docMk/>
          <pc:sldMk cId="1092207850" sldId="288"/>
        </pc:sldMkLst>
        <pc:spChg chg="add mod">
          <ac:chgData name="Vries, Wiebe de" userId="S::vries.de.w@hsleiden.nl::59d3b1d3-789c-482b-9ebf-9b7fe1e48698" providerId="AD" clId="Web-{5ED41917-65A8-B49A-7FC7-F59DCB7D3773}" dt="2020-03-10T12:46:02.848" v="1"/>
          <ac:spMkLst>
            <pc:docMk/>
            <pc:sldMk cId="1092207850" sldId="288"/>
            <ac:spMk id="7" creationId="{462627BE-A0A5-467B-809B-899EAE1F530F}"/>
          </ac:spMkLst>
        </pc:spChg>
        <pc:picChg chg="del">
          <ac:chgData name="Vries, Wiebe de" userId="S::vries.de.w@hsleiden.nl::59d3b1d3-789c-482b-9ebf-9b7fe1e48698" providerId="AD" clId="Web-{5ED41917-65A8-B49A-7FC7-F59DCB7D3773}" dt="2020-03-10T12:46:02.848" v="1"/>
          <ac:picMkLst>
            <pc:docMk/>
            <pc:sldMk cId="1092207850" sldId="288"/>
            <ac:picMk id="6" creationId="{852BC75D-BA09-4BCF-856D-A6F2F83F215B}"/>
          </ac:picMkLst>
        </pc:picChg>
      </pc:sldChg>
      <pc:sldChg chg="del">
        <pc:chgData name="Vries, Wiebe de" userId="S::vries.de.w@hsleiden.nl::59d3b1d3-789c-482b-9ebf-9b7fe1e48698" providerId="AD" clId="Web-{5ED41917-65A8-B49A-7FC7-F59DCB7D3773}" dt="2020-03-10T12:44:47.786" v="0"/>
        <pc:sldMkLst>
          <pc:docMk/>
          <pc:sldMk cId="3482385271" sldId="293"/>
        </pc:sldMkLst>
      </pc:sldChg>
    </pc:docChg>
  </pc:docChgLst>
  <pc:docChgLst>
    <pc:chgData name="Vries, Wiebe de" userId="59d3b1d3-789c-482b-9ebf-9b7fe1e48698" providerId="ADAL" clId="{6D39F97B-4502-4AFF-BAD8-92E92A3309C0}"/>
    <pc:docChg chg="custSel delSld modSld modMainMaster">
      <pc:chgData name="Vries, Wiebe de" userId="59d3b1d3-789c-482b-9ebf-9b7fe1e48698" providerId="ADAL" clId="{6D39F97B-4502-4AFF-BAD8-92E92A3309C0}" dt="2019-10-31T12:32:51.621" v="40" actId="1076"/>
      <pc:docMkLst>
        <pc:docMk/>
      </pc:docMkLst>
      <pc:sldChg chg="delSp">
        <pc:chgData name="Vries, Wiebe de" userId="59d3b1d3-789c-482b-9ebf-9b7fe1e48698" providerId="ADAL" clId="{6D39F97B-4502-4AFF-BAD8-92E92A3309C0}" dt="2019-10-31T12:23:41.283" v="0" actId="478"/>
        <pc:sldMkLst>
          <pc:docMk/>
          <pc:sldMk cId="4030450225" sldId="256"/>
        </pc:sldMkLst>
        <pc:picChg chg="del">
          <ac:chgData name="Vries, Wiebe de" userId="59d3b1d3-789c-482b-9ebf-9b7fe1e48698" providerId="ADAL" clId="{6D39F97B-4502-4AFF-BAD8-92E92A3309C0}" dt="2019-10-31T12:23:41.283" v="0" actId="478"/>
          <ac:picMkLst>
            <pc:docMk/>
            <pc:sldMk cId="4030450225" sldId="256"/>
            <ac:picMk id="4" creationId="{AA407310-DAEE-469A-9D45-BABC7939BAC0}"/>
          </ac:picMkLst>
        </pc:picChg>
      </pc:sldChg>
      <pc:sldChg chg="delSp">
        <pc:chgData name="Vries, Wiebe de" userId="59d3b1d3-789c-482b-9ebf-9b7fe1e48698" providerId="ADAL" clId="{6D39F97B-4502-4AFF-BAD8-92E92A3309C0}" dt="2019-10-31T12:23:56.689" v="2" actId="478"/>
        <pc:sldMkLst>
          <pc:docMk/>
          <pc:sldMk cId="1998583369" sldId="259"/>
        </pc:sldMkLst>
        <pc:picChg chg="del">
          <ac:chgData name="Vries, Wiebe de" userId="59d3b1d3-789c-482b-9ebf-9b7fe1e48698" providerId="ADAL" clId="{6D39F97B-4502-4AFF-BAD8-92E92A3309C0}" dt="2019-10-31T12:23:56.689" v="2" actId="478"/>
          <ac:picMkLst>
            <pc:docMk/>
            <pc:sldMk cId="1998583369" sldId="259"/>
            <ac:picMk id="8" creationId="{7635A8AE-F47D-4342-B49B-B3DC9CFD664D}"/>
          </ac:picMkLst>
        </pc:picChg>
      </pc:sldChg>
      <pc:sldChg chg="delSp">
        <pc:chgData name="Vries, Wiebe de" userId="59d3b1d3-789c-482b-9ebf-9b7fe1e48698" providerId="ADAL" clId="{6D39F97B-4502-4AFF-BAD8-92E92A3309C0}" dt="2019-10-31T12:23:44.642" v="1" actId="478"/>
        <pc:sldMkLst>
          <pc:docMk/>
          <pc:sldMk cId="3200927110" sldId="290"/>
        </pc:sldMkLst>
        <pc:picChg chg="del">
          <ac:chgData name="Vries, Wiebe de" userId="59d3b1d3-789c-482b-9ebf-9b7fe1e48698" providerId="ADAL" clId="{6D39F97B-4502-4AFF-BAD8-92E92A3309C0}" dt="2019-10-31T12:23:44.642" v="1" actId="478"/>
          <ac:picMkLst>
            <pc:docMk/>
            <pc:sldMk cId="3200927110" sldId="290"/>
            <ac:picMk id="6" creationId="{918A9AC5-19E3-45DB-B8AD-FE9E7F3FA975}"/>
          </ac:picMkLst>
        </pc:picChg>
      </pc:sldChg>
      <pc:sldChg chg="addSp modSp del">
        <pc:chgData name="Vries, Wiebe de" userId="59d3b1d3-789c-482b-9ebf-9b7fe1e48698" providerId="ADAL" clId="{6D39F97B-4502-4AFF-BAD8-92E92A3309C0}" dt="2019-10-31T12:26:32.261" v="37" actId="2696"/>
        <pc:sldMkLst>
          <pc:docMk/>
          <pc:sldMk cId="1498787375" sldId="291"/>
        </pc:sldMkLst>
        <pc:spChg chg="add mod">
          <ac:chgData name="Vries, Wiebe de" userId="59d3b1d3-789c-482b-9ebf-9b7fe1e48698" providerId="ADAL" clId="{6D39F97B-4502-4AFF-BAD8-92E92A3309C0}" dt="2019-10-31T12:26:15.410" v="36" actId="20577"/>
          <ac:spMkLst>
            <pc:docMk/>
            <pc:sldMk cId="1498787375" sldId="291"/>
            <ac:spMk id="7" creationId="{9FCA18CB-3B6E-41DB-85B7-9B9EC1583BBA}"/>
          </ac:spMkLst>
        </pc:spChg>
      </pc:sldChg>
      <pc:sldChg chg="delSp">
        <pc:chgData name="Vries, Wiebe de" userId="59d3b1d3-789c-482b-9ebf-9b7fe1e48698" providerId="ADAL" clId="{6D39F97B-4502-4AFF-BAD8-92E92A3309C0}" dt="2019-10-31T12:26:36.609" v="38" actId="478"/>
        <pc:sldMkLst>
          <pc:docMk/>
          <pc:sldMk cId="3543279255" sldId="295"/>
        </pc:sldMkLst>
        <pc:picChg chg="del">
          <ac:chgData name="Vries, Wiebe de" userId="59d3b1d3-789c-482b-9ebf-9b7fe1e48698" providerId="ADAL" clId="{6D39F97B-4502-4AFF-BAD8-92E92A3309C0}" dt="2019-10-31T12:26:36.609" v="38" actId="478"/>
          <ac:picMkLst>
            <pc:docMk/>
            <pc:sldMk cId="3543279255" sldId="295"/>
            <ac:picMk id="6" creationId="{6C005F49-2DA9-494E-8F6B-6F4469E017DB}"/>
          </ac:picMkLst>
        </pc:picChg>
      </pc:sldChg>
      <pc:sldMasterChg chg="addSp modSp">
        <pc:chgData name="Vries, Wiebe de" userId="59d3b1d3-789c-482b-9ebf-9b7fe1e48698" providerId="ADAL" clId="{6D39F97B-4502-4AFF-BAD8-92E92A3309C0}" dt="2019-10-31T12:32:51.621" v="40" actId="1076"/>
        <pc:sldMasterMkLst>
          <pc:docMk/>
          <pc:sldMasterMk cId="0" sldId="2147483655"/>
        </pc:sldMasterMkLst>
        <pc:picChg chg="add mod">
          <ac:chgData name="Vries, Wiebe de" userId="59d3b1d3-789c-482b-9ebf-9b7fe1e48698" providerId="ADAL" clId="{6D39F97B-4502-4AFF-BAD8-92E92A3309C0}" dt="2019-10-31T12:32:51.621" v="40" actId="1076"/>
          <ac:picMkLst>
            <pc:docMk/>
            <pc:sldMasterMk cId="0" sldId="2147483655"/>
            <ac:picMk id="4" creationId="{E9A5C4AF-EA6C-4FE1-B02D-D066EDAB97DB}"/>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9B5F84-F7A7-46FA-BC08-F661D96BBCA7}" type="datetimeFigureOut">
              <a:rPr lang="nl-NL" smtClean="0"/>
              <a:t>10-3-2020</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B78F1AB-29EF-4445-A82D-E8624A7043CE}" type="slidenum">
              <a:rPr lang="nl-NL" smtClean="0"/>
              <a:t>‹#›</a:t>
            </a:fld>
            <a:endParaRPr lang="nl-NL"/>
          </a:p>
        </p:txBody>
      </p:sp>
    </p:spTree>
    <p:extLst>
      <p:ext uri="{BB962C8B-B14F-4D97-AF65-F5344CB8AC3E}">
        <p14:creationId xmlns:p14="http://schemas.microsoft.com/office/powerpoint/2010/main" val="199990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a:t>
            </a:fld>
            <a:endParaRPr lang="nl-NL"/>
          </a:p>
        </p:txBody>
      </p:sp>
    </p:spTree>
    <p:extLst>
      <p:ext uri="{BB962C8B-B14F-4D97-AF65-F5344CB8AC3E}">
        <p14:creationId xmlns:p14="http://schemas.microsoft.com/office/powerpoint/2010/main" val="3888033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Leerdoelen KL Digitale wijk niet helemaal passend &gt; Vlindermodel komt uitgebreid aan de orde tijdens de Leergroepen </a:t>
            </a:r>
            <a:r>
              <a:rPr lang="nl-NL" dirty="0">
                <a:sym typeface="Wingdings" panose="05000000000000000000" pitchFamily="2" charset="2"/>
              </a:rPr>
              <a:t> evt. vragen behandelen.</a:t>
            </a:r>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4</a:t>
            </a:fld>
            <a:endParaRPr lang="nl-NL"/>
          </a:p>
        </p:txBody>
      </p:sp>
    </p:spTree>
    <p:extLst>
      <p:ext uri="{BB962C8B-B14F-4D97-AF65-F5344CB8AC3E}">
        <p14:creationId xmlns:p14="http://schemas.microsoft.com/office/powerpoint/2010/main" val="35937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Voorbereiding </a:t>
            </a:r>
            <a:r>
              <a:rPr lang="nl-NL" sz="1200" kern="1200" dirty="0" err="1">
                <a:solidFill>
                  <a:schemeClr val="tx1"/>
                </a:solidFill>
                <a:effectLst/>
                <a:latin typeface="+mn-lt"/>
                <a:ea typeface="+mn-ea"/>
                <a:cs typeface="+mn-cs"/>
              </a:rPr>
              <a:t>Kennislab</a:t>
            </a:r>
            <a:r>
              <a:rPr lang="nl-NL" sz="1200"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sym typeface="Wingdings" panose="05000000000000000000" pitchFamily="2" charset="2"/>
              </a:rPr>
              <a:t> wie heeft gelezen / gekeken?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ym typeface="Wingdings" panose="05000000000000000000" pitchFamily="2" charset="2"/>
              </a:rPr>
              <a:t>Programma aanpassen aan behoefte studenten.</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5</a:t>
            </a:fld>
            <a:endParaRPr lang="nl-NL"/>
          </a:p>
        </p:txBody>
      </p:sp>
    </p:spTree>
    <p:extLst>
      <p:ext uri="{BB962C8B-B14F-4D97-AF65-F5344CB8AC3E}">
        <p14:creationId xmlns:p14="http://schemas.microsoft.com/office/powerpoint/2010/main" val="22399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en aanleiding onderzoek &amp; nieuwe visie/definitie Machteld Huber </a:t>
            </a:r>
          </a:p>
          <a:p>
            <a:r>
              <a:rPr lang="nl-NL" dirty="0"/>
              <a:t>Onderzoek </a:t>
            </a:r>
            <a:r>
              <a:rPr lang="nl-NL" dirty="0">
                <a:sym typeface="Wingdings" panose="05000000000000000000" pitchFamily="2" charset="2"/>
              </a:rPr>
              <a:t> publicaties  congressen en presentaties  wordt nu nog door individuele verpleegkundige opgepakt en geïntroduceerd binnen organisatie / teams. BV Congres Lijn1 in Den Haag.</a:t>
            </a:r>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6</a:t>
            </a:fld>
            <a:endParaRPr lang="nl-NL"/>
          </a:p>
        </p:txBody>
      </p:sp>
    </p:spTree>
    <p:extLst>
      <p:ext uri="{BB962C8B-B14F-4D97-AF65-F5344CB8AC3E}">
        <p14:creationId xmlns:p14="http://schemas.microsoft.com/office/powerpoint/2010/main" val="70833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Korte toelichting </a:t>
            </a:r>
            <a:r>
              <a:rPr lang="nl-NL" dirty="0" err="1"/>
              <a:t>adhv</a:t>
            </a:r>
            <a:r>
              <a:rPr lang="nl-NL" dirty="0"/>
              <a:t> casus &amp; rol VP  </a:t>
            </a:r>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10</a:t>
            </a:fld>
            <a:endParaRPr lang="nl-NL"/>
          </a:p>
        </p:txBody>
      </p:sp>
    </p:spTree>
    <p:extLst>
      <p:ext uri="{BB962C8B-B14F-4D97-AF65-F5344CB8AC3E}">
        <p14:creationId xmlns:p14="http://schemas.microsoft.com/office/powerpoint/2010/main" val="83707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78F1AB-29EF-4445-A82D-E8624A7043CE}" type="slidenum">
              <a:rPr lang="nl-NL" smtClean="0"/>
              <a:t>11</a:t>
            </a:fld>
            <a:endParaRPr lang="nl-NL"/>
          </a:p>
        </p:txBody>
      </p:sp>
    </p:spTree>
    <p:extLst>
      <p:ext uri="{BB962C8B-B14F-4D97-AF65-F5344CB8AC3E}">
        <p14:creationId xmlns:p14="http://schemas.microsoft.com/office/powerpoint/2010/main" val="1022801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5984" y="-171400"/>
            <a:ext cx="7772400" cy="1470025"/>
          </a:xfrm>
          <a:prstGeom prst="rect">
            <a:avLst/>
          </a:prstGeom>
        </p:spPr>
        <p:txBody>
          <a:bodyPr anchor="b"/>
          <a:lstStyle>
            <a:lvl1pPr>
              <a:defRPr>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331440" y="3429000"/>
            <a:ext cx="64008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5" name="Tijdelijke aanduiding voor voettekst 4"/>
          <p:cNvSpPr>
            <a:spLocks noGrp="1"/>
          </p:cNvSpPr>
          <p:nvPr>
            <p:ph type="ftr" sz="quarter" idx="11"/>
          </p:nvPr>
        </p:nvSpPr>
        <p:spPr>
          <a:xfrm>
            <a:off x="323528" y="5805264"/>
            <a:ext cx="6120680" cy="576064"/>
          </a:xfrm>
          <a:prstGeom prst="rect">
            <a:avLst/>
          </a:prstGeom>
        </p:spPr>
        <p:txBody>
          <a:bodyPr/>
          <a:lstStyle>
            <a:lvl1pPr>
              <a:defRPr>
                <a:solidFill>
                  <a:schemeClr val="bg1"/>
                </a:solidFill>
              </a:defRPr>
            </a:lvl1pPr>
          </a:lstStyle>
          <a:p>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10" name="Ovaal 9"/>
          <p:cNvSpPr/>
          <p:nvPr userDrawn="1"/>
        </p:nvSpPr>
        <p:spPr>
          <a:xfrm>
            <a:off x="4139952" y="6525344"/>
            <a:ext cx="216024" cy="216024"/>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a:t>
            </a:fld>
            <a:endParaRPr lang="nl-NL" dirty="0"/>
          </a:p>
        </p:txBody>
      </p:sp>
      <p:sp>
        <p:nvSpPr>
          <p:cNvPr id="15"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jdelijke aanduiding voor voettekst 4"/>
          <p:cNvSpPr>
            <a:spLocks noGrp="1"/>
          </p:cNvSpPr>
          <p:nvPr>
            <p:ph type="ftr" sz="quarter" idx="11"/>
          </p:nvPr>
        </p:nvSpPr>
        <p:spPr>
          <a:xfrm>
            <a:off x="2627784" y="5805264"/>
            <a:ext cx="6120680" cy="576064"/>
          </a:xfrm>
          <a:prstGeom prst="rect">
            <a:avLst/>
          </a:prstGeom>
        </p:spPr>
        <p:txBody>
          <a:bodyPr/>
          <a:lstStyle/>
          <a:p>
            <a:endParaRPr lang="nl-NL" dirty="0"/>
          </a:p>
        </p:txBody>
      </p:sp>
      <p:sp>
        <p:nvSpPr>
          <p:cNvPr id="2" name="Titel 1"/>
          <p:cNvSpPr>
            <a:spLocks noGrp="1"/>
          </p:cNvSpPr>
          <p:nvPr>
            <p:ph type="title"/>
          </p:nvPr>
        </p:nvSpPr>
        <p:spPr/>
        <p:txBody>
          <a:bodyPr/>
          <a:lstStyle/>
          <a:p>
            <a:r>
              <a:rPr lang="nl-NL"/>
              <a:t>Klik om de stijl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Ovaal 9"/>
          <p:cNvSpPr/>
          <p:nvPr userDrawn="1"/>
        </p:nvSpPr>
        <p:spPr>
          <a:xfrm>
            <a:off x="4139952" y="6525344"/>
            <a:ext cx="216024" cy="216024"/>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2627784" y="5805264"/>
            <a:ext cx="6120680" cy="576064"/>
          </a:xfrm>
          <a:prstGeom prst="rect">
            <a:avLst/>
          </a:prstGeom>
        </p:spPr>
        <p:txBody>
          <a:bodyPr/>
          <a:lstStyle/>
          <a:p>
            <a:endParaRPr lang="nl-NL" dirty="0"/>
          </a:p>
        </p:txBody>
      </p:sp>
      <p:sp>
        <p:nvSpPr>
          <p:cNvPr id="8" name="Titel 1"/>
          <p:cNvSpPr>
            <a:spLocks noGrp="1"/>
          </p:cNvSpPr>
          <p:nvPr>
            <p:ph type="title"/>
          </p:nvPr>
        </p:nvSpPr>
        <p:spPr>
          <a:xfrm>
            <a:off x="323528" y="-90264"/>
            <a:ext cx="8229600" cy="1143000"/>
          </a:xfrm>
          <a:prstGeom prst="rect">
            <a:avLst/>
          </a:prstGeom>
        </p:spPr>
        <p:txBody>
          <a:bodyPr anchor="b"/>
          <a:lstStyle/>
          <a:p>
            <a:r>
              <a:rPr lang="nl-NL"/>
              <a:t>Klik om de stijl te bewerken</a:t>
            </a:r>
            <a:endParaRPr lang="nl-NL" dirty="0"/>
          </a:p>
        </p:txBody>
      </p:sp>
      <p:sp>
        <p:nvSpPr>
          <p:cNvPr id="9"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een 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Ovaal 8"/>
          <p:cNvSpPr/>
          <p:nvPr userDrawn="1"/>
        </p:nvSpPr>
        <p:spPr>
          <a:xfrm>
            <a:off x="4139952" y="6525344"/>
            <a:ext cx="216024" cy="216024"/>
          </a:xfrm>
          <a:prstGeom prst="ellipse">
            <a:avLst/>
          </a:prstGeom>
          <a:solidFill>
            <a:srgbClr val="231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23114C"/>
              </a:solidFill>
            </a:endParaRPr>
          </a:p>
        </p:txBody>
      </p:sp>
      <p:sp>
        <p:nvSpPr>
          <p:cNvPr id="2" name="Titel 1"/>
          <p:cNvSpPr>
            <a:spLocks noGrp="1"/>
          </p:cNvSpPr>
          <p:nvPr>
            <p:ph type="title"/>
          </p:nvPr>
        </p:nvSpPr>
        <p:spPr>
          <a:xfrm>
            <a:off x="323528" y="-99392"/>
            <a:ext cx="8229600" cy="1143000"/>
          </a:xfrm>
          <a:prstGeom prst="rect">
            <a:avLst/>
          </a:prstGeom>
        </p:spPr>
        <p:txBody>
          <a:bodyPr anchor="b"/>
          <a:lstStyle/>
          <a:p>
            <a:r>
              <a:rPr lang="nl-NL"/>
              <a:t>Klik om de stijl te bewerken</a:t>
            </a:r>
            <a:endParaRPr lang="nl-NL" dirty="0"/>
          </a:p>
        </p:txBody>
      </p:sp>
      <p:sp>
        <p:nvSpPr>
          <p:cNvPr id="4" name="Tijdelijke aanduiding voor voettekst 3"/>
          <p:cNvSpPr>
            <a:spLocks noGrp="1"/>
          </p:cNvSpPr>
          <p:nvPr>
            <p:ph type="ftr" sz="quarter" idx="11"/>
          </p:nvPr>
        </p:nvSpPr>
        <p:spPr>
          <a:xfrm>
            <a:off x="2123728" y="5805264"/>
            <a:ext cx="6120680" cy="576064"/>
          </a:xfrm>
          <a:prstGeom prst="rect">
            <a:avLst/>
          </a:prstGeom>
        </p:spPr>
        <p:txBody>
          <a:bodyPr/>
          <a:lstStyle>
            <a:lvl1pPr>
              <a:defRPr>
                <a:solidFill>
                  <a:schemeClr val="bg1"/>
                </a:solidFill>
              </a:defRPr>
            </a:lvl1pPr>
          </a:lstStyle>
          <a:p>
            <a:endParaRPr lang="nl-NL" dirty="0"/>
          </a:p>
        </p:txBody>
      </p:sp>
      <p:sp>
        <p:nvSpPr>
          <p:cNvPr id="7" name="Tijdelijke aanduiding voor inhoud 2"/>
          <p:cNvSpPr>
            <a:spLocks noGrp="1"/>
          </p:cNvSpPr>
          <p:nvPr>
            <p:ph idx="1"/>
          </p:nvPr>
        </p:nvSpPr>
        <p:spPr>
          <a:xfrm>
            <a:off x="590872" y="1279301"/>
            <a:ext cx="8229600" cy="423793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ianummer 5"/>
          <p:cNvSpPr>
            <a:spLocks noGrp="1"/>
          </p:cNvSpPr>
          <p:nvPr>
            <p:ph type="sldNum" sz="quarter" idx="4"/>
          </p:nvPr>
        </p:nvSpPr>
        <p:spPr>
          <a:xfrm>
            <a:off x="3203848" y="6453336"/>
            <a:ext cx="2088232" cy="365125"/>
          </a:xfrm>
          <a:prstGeom prst="rect">
            <a:avLst/>
          </a:prstGeom>
        </p:spPr>
        <p:txBody>
          <a:bodyPr vert="horz" lIns="91440" tIns="45720" rIns="91440" bIns="45720" rtlCol="0" anchor="ctr"/>
          <a:lstStyle>
            <a:lvl1pPr algn="ctr">
              <a:defRPr sz="800">
                <a:solidFill>
                  <a:schemeClr val="bg1"/>
                </a:solidFill>
              </a:defRPr>
            </a:lvl1pPr>
          </a:lstStyle>
          <a:p>
            <a:fld id="{1DAD25AC-3D36-459B-92CD-44DA3A629171}" type="slidenum">
              <a:rPr lang="nl-NL" smtClean="0"/>
              <a:pPr/>
              <a:t>‹#›</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5984" y="-171400"/>
            <a:ext cx="7772400" cy="1470025"/>
          </a:xfrm>
          <a:prstGeom prst="rect">
            <a:avLst/>
          </a:prstGeom>
        </p:spPr>
        <p:txBody>
          <a:bodyPr anchor="b"/>
          <a:lstStyle>
            <a:lvl1pPr>
              <a:defRPr>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331440" y="3429000"/>
            <a:ext cx="6400800" cy="175260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voettekst 4"/>
          <p:cNvSpPr>
            <a:spLocks noGrp="1"/>
          </p:cNvSpPr>
          <p:nvPr>
            <p:ph type="ftr" sz="quarter" idx="10"/>
          </p:nvPr>
        </p:nvSpPr>
        <p:spPr>
          <a:xfrm>
            <a:off x="323850" y="5805488"/>
            <a:ext cx="6119813" cy="576262"/>
          </a:xfrm>
        </p:spPr>
        <p:txBody>
          <a:bodyPr/>
          <a:lstStyle>
            <a:lvl1pPr>
              <a:defRPr>
                <a:solidFill>
                  <a:schemeClr val="bg1"/>
                </a:solidFill>
              </a:defRPr>
            </a:lvl1pPr>
          </a:lstStyle>
          <a:p>
            <a:pPr>
              <a:defRPr/>
            </a:pPr>
            <a:endParaRPr lang="nl-NL">
              <a:solidFill>
                <a:prstClr val="white"/>
              </a:solidFill>
            </a:endParaRPr>
          </a:p>
        </p:txBody>
      </p:sp>
    </p:spTree>
    <p:extLst>
      <p:ext uri="{BB962C8B-B14F-4D97-AF65-F5344CB8AC3E}">
        <p14:creationId xmlns:p14="http://schemas.microsoft.com/office/powerpoint/2010/main" val="275360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Ovaal 3"/>
          <p:cNvSpPr/>
          <p:nvPr userDrawn="1"/>
        </p:nvSpPr>
        <p:spPr>
          <a:xfrm>
            <a:off x="4140200" y="6524625"/>
            <a:ext cx="215900" cy="217488"/>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sp>
        <p:nvSpPr>
          <p:cNvPr id="15"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5" name="Tijdelijke aanduiding voor dianummer 5"/>
          <p:cNvSpPr>
            <a:spLocks noGrp="1"/>
          </p:cNvSpPr>
          <p:nvPr>
            <p:ph type="sldNum" sz="quarter" idx="10"/>
          </p:nvPr>
        </p:nvSpPr>
        <p:spPr>
          <a:xfrm>
            <a:off x="3203575" y="6453188"/>
            <a:ext cx="2089150" cy="365125"/>
          </a:xfrm>
        </p:spPr>
        <p:txBody>
          <a:bodyPr/>
          <a:lstStyle>
            <a:lvl1pPr>
              <a:defRPr sz="800">
                <a:solidFill>
                  <a:schemeClr val="bg1"/>
                </a:solidFill>
              </a:defRPr>
            </a:lvl1pPr>
          </a:lstStyle>
          <a:p>
            <a:pPr>
              <a:defRPr/>
            </a:pPr>
            <a:fld id="{6303EF6D-33FD-4A5D-B5D5-E019BE31AA72}" type="slidenum">
              <a:rPr lang="nl-NL" altLang="nl-NL">
                <a:solidFill>
                  <a:prstClr val="white"/>
                </a:solidFill>
              </a:rPr>
              <a:pPr>
                <a:defRPr/>
              </a:pPr>
              <a:t>‹#›</a:t>
            </a:fld>
            <a:endParaRPr lang="nl-NL" altLang="nl-NL">
              <a:solidFill>
                <a:prstClr val="white"/>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Tree>
    <p:extLst>
      <p:ext uri="{BB962C8B-B14F-4D97-AF65-F5344CB8AC3E}">
        <p14:creationId xmlns:p14="http://schemas.microsoft.com/office/powerpoint/2010/main" val="193185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Ovaal 3"/>
          <p:cNvSpPr/>
          <p:nvPr userDrawn="1"/>
        </p:nvSpPr>
        <p:spPr>
          <a:xfrm>
            <a:off x="4140200" y="6524625"/>
            <a:ext cx="215900" cy="217488"/>
          </a:xfrm>
          <a:prstGeom prst="ellipse">
            <a:avLst/>
          </a:prstGeom>
          <a:solidFill>
            <a:srgbClr val="20BD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prstClr val="white"/>
              </a:solidFill>
            </a:endParaRPr>
          </a:p>
        </p:txBody>
      </p:sp>
      <p:sp>
        <p:nvSpPr>
          <p:cNvPr id="3" name="Tijdelijke aanduiding voor inhoud 2"/>
          <p:cNvSpPr>
            <a:spLocks noGrp="1"/>
          </p:cNvSpPr>
          <p:nvPr>
            <p:ph idx="1"/>
          </p:nvPr>
        </p:nvSpPr>
        <p:spPr>
          <a:xfrm>
            <a:off x="590872" y="1279301"/>
            <a:ext cx="8229600" cy="4309939"/>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p:cNvSpPr>
            <a:spLocks noGrp="1"/>
          </p:cNvSpPr>
          <p:nvPr>
            <p:ph type="title"/>
          </p:nvPr>
        </p:nvSpPr>
        <p:spPr>
          <a:xfrm>
            <a:off x="323528" y="-90264"/>
            <a:ext cx="8229600" cy="1143000"/>
          </a:xfrm>
          <a:prstGeom prst="rect">
            <a:avLst/>
          </a:prstGeom>
        </p:spPr>
        <p:txBody>
          <a:bodyPr anchor="b"/>
          <a:lstStyle/>
          <a:p>
            <a:r>
              <a:rPr lang="nl-NL"/>
              <a:t>Klik om de stijl te bewerken</a:t>
            </a:r>
            <a:endParaRPr lang="nl-NL" dirty="0"/>
          </a:p>
        </p:txBody>
      </p:sp>
      <p:sp>
        <p:nvSpPr>
          <p:cNvPr id="5" name="Tijdelijke aanduiding voor voettekst 4"/>
          <p:cNvSpPr>
            <a:spLocks noGrp="1"/>
          </p:cNvSpPr>
          <p:nvPr>
            <p:ph type="ftr" sz="quarter" idx="10"/>
          </p:nvPr>
        </p:nvSpPr>
        <p:spPr/>
        <p:txBody>
          <a:bodyPr/>
          <a:lstStyle>
            <a:lvl1pPr>
              <a:defRPr/>
            </a:lvl1pPr>
          </a:lstStyle>
          <a:p>
            <a:pPr>
              <a:defRPr/>
            </a:pPr>
            <a:endParaRPr lang="nl-NL"/>
          </a:p>
        </p:txBody>
      </p:sp>
      <p:sp>
        <p:nvSpPr>
          <p:cNvPr id="6" name="Tijdelijke aanduiding voor dianummer 5"/>
          <p:cNvSpPr>
            <a:spLocks noGrp="1"/>
          </p:cNvSpPr>
          <p:nvPr>
            <p:ph type="sldNum" sz="quarter" idx="11"/>
          </p:nvPr>
        </p:nvSpPr>
        <p:spPr>
          <a:xfrm>
            <a:off x="3203575" y="6453188"/>
            <a:ext cx="2089150" cy="365125"/>
          </a:xfrm>
        </p:spPr>
        <p:txBody>
          <a:bodyPr/>
          <a:lstStyle>
            <a:lvl1pPr>
              <a:defRPr sz="800">
                <a:solidFill>
                  <a:schemeClr val="bg1"/>
                </a:solidFill>
              </a:defRPr>
            </a:lvl1pPr>
          </a:lstStyle>
          <a:p>
            <a:pPr>
              <a:defRPr/>
            </a:pPr>
            <a:fld id="{CBB54F4B-CACC-498F-98D2-2A94A812C5F6}" type="slidenum">
              <a:rPr lang="nl-NL" altLang="nl-NL">
                <a:solidFill>
                  <a:prstClr val="white"/>
                </a:solidFill>
              </a:rPr>
              <a:pPr>
                <a:defRPr/>
              </a:pPr>
              <a:t>‹#›</a:t>
            </a:fld>
            <a:endParaRPr lang="nl-NL" altLang="nl-NL">
              <a:solidFill>
                <a:prstClr val="white"/>
              </a:solidFill>
            </a:endParaRPr>
          </a:p>
        </p:txBody>
      </p:sp>
    </p:spTree>
    <p:extLst>
      <p:ext uri="{BB962C8B-B14F-4D97-AF65-F5344CB8AC3E}">
        <p14:creationId xmlns:p14="http://schemas.microsoft.com/office/powerpoint/2010/main" val="1086090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lleen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Ovaal 3"/>
          <p:cNvSpPr/>
          <p:nvPr userDrawn="1"/>
        </p:nvSpPr>
        <p:spPr>
          <a:xfrm>
            <a:off x="4140200" y="6524625"/>
            <a:ext cx="215900" cy="217488"/>
          </a:xfrm>
          <a:prstGeom prst="ellipse">
            <a:avLst/>
          </a:prstGeom>
          <a:solidFill>
            <a:srgbClr val="231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rgbClr val="23114C"/>
              </a:solidFill>
            </a:endParaRPr>
          </a:p>
        </p:txBody>
      </p:sp>
      <p:sp>
        <p:nvSpPr>
          <p:cNvPr id="2" name="Titel 1"/>
          <p:cNvSpPr>
            <a:spLocks noGrp="1"/>
          </p:cNvSpPr>
          <p:nvPr>
            <p:ph type="title"/>
          </p:nvPr>
        </p:nvSpPr>
        <p:spPr>
          <a:xfrm>
            <a:off x="323528" y="-99392"/>
            <a:ext cx="8229600" cy="1143000"/>
          </a:xfrm>
          <a:prstGeom prst="rect">
            <a:avLst/>
          </a:prstGeom>
        </p:spPr>
        <p:txBody>
          <a:bodyPr anchor="b"/>
          <a:lstStyle/>
          <a:p>
            <a:r>
              <a:rPr lang="nl-NL"/>
              <a:t>Klik om de stijl te bewerken</a:t>
            </a:r>
            <a:endParaRPr lang="nl-NL" dirty="0"/>
          </a:p>
        </p:txBody>
      </p:sp>
      <p:sp>
        <p:nvSpPr>
          <p:cNvPr id="7" name="Tijdelijke aanduiding voor inhoud 2"/>
          <p:cNvSpPr>
            <a:spLocks noGrp="1"/>
          </p:cNvSpPr>
          <p:nvPr>
            <p:ph idx="1"/>
          </p:nvPr>
        </p:nvSpPr>
        <p:spPr>
          <a:xfrm>
            <a:off x="590872" y="1279301"/>
            <a:ext cx="8229600" cy="4237931"/>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3"/>
          <p:cNvSpPr>
            <a:spLocks noGrp="1"/>
          </p:cNvSpPr>
          <p:nvPr>
            <p:ph type="ftr" sz="quarter" idx="10"/>
          </p:nvPr>
        </p:nvSpPr>
        <p:spPr>
          <a:xfrm>
            <a:off x="2124075" y="5805488"/>
            <a:ext cx="6119813" cy="576262"/>
          </a:xfrm>
        </p:spPr>
        <p:txBody>
          <a:bodyPr/>
          <a:lstStyle>
            <a:lvl1pPr>
              <a:defRPr>
                <a:solidFill>
                  <a:schemeClr val="bg1"/>
                </a:solidFill>
              </a:defRPr>
            </a:lvl1pPr>
          </a:lstStyle>
          <a:p>
            <a:pPr>
              <a:defRPr/>
            </a:pPr>
            <a:endParaRPr lang="nl-NL">
              <a:solidFill>
                <a:prstClr val="white"/>
              </a:solidFill>
            </a:endParaRPr>
          </a:p>
        </p:txBody>
      </p:sp>
      <p:sp>
        <p:nvSpPr>
          <p:cNvPr id="6" name="Tijdelijke aanduiding voor dianummer 5"/>
          <p:cNvSpPr>
            <a:spLocks noGrp="1"/>
          </p:cNvSpPr>
          <p:nvPr>
            <p:ph type="sldNum" sz="quarter" idx="11"/>
          </p:nvPr>
        </p:nvSpPr>
        <p:spPr>
          <a:xfrm>
            <a:off x="3203575" y="6453188"/>
            <a:ext cx="2089150" cy="365125"/>
          </a:xfrm>
        </p:spPr>
        <p:txBody>
          <a:bodyPr/>
          <a:lstStyle>
            <a:lvl1pPr>
              <a:defRPr sz="800">
                <a:solidFill>
                  <a:schemeClr val="bg1"/>
                </a:solidFill>
              </a:defRPr>
            </a:lvl1pPr>
          </a:lstStyle>
          <a:p>
            <a:pPr>
              <a:defRPr/>
            </a:pPr>
            <a:fld id="{64DA29B3-4CFE-4DFC-BF27-72463767905D}" type="slidenum">
              <a:rPr lang="nl-NL" altLang="nl-NL">
                <a:solidFill>
                  <a:prstClr val="white"/>
                </a:solidFill>
              </a:rPr>
              <a:pPr>
                <a:defRPr/>
              </a:pPr>
              <a:t>‹#›</a:t>
            </a:fld>
            <a:endParaRPr lang="nl-NL" altLang="nl-NL">
              <a:solidFill>
                <a:prstClr val="white"/>
              </a:solidFill>
            </a:endParaRPr>
          </a:p>
        </p:txBody>
      </p:sp>
    </p:spTree>
    <p:extLst>
      <p:ext uri="{BB962C8B-B14F-4D97-AF65-F5344CB8AC3E}">
        <p14:creationId xmlns:p14="http://schemas.microsoft.com/office/powerpoint/2010/main" val="25488113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90872" y="1279301"/>
            <a:ext cx="8229600" cy="4237931"/>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3230488" y="6448251"/>
            <a:ext cx="2133600" cy="365125"/>
          </a:xfrm>
          <a:prstGeom prst="rect">
            <a:avLst/>
          </a:prstGeom>
        </p:spPr>
        <p:txBody>
          <a:bodyPr vert="horz" lIns="91440" tIns="45720" rIns="91440" bIns="45720" rtlCol="0" anchor="ctr"/>
          <a:lstStyle>
            <a:lvl1pPr algn="ctr">
              <a:defRPr sz="1000">
                <a:solidFill>
                  <a:srgbClr val="23114C"/>
                </a:solidFill>
              </a:defRPr>
            </a:lvl1pPr>
          </a:lstStyle>
          <a:p>
            <a:fld id="{1DAD25AC-3D36-459B-92CD-44DA3A629171}" type="slidenum">
              <a:rPr lang="nl-NL" smtClean="0"/>
              <a:pPr/>
              <a:t>‹#›</a:t>
            </a:fld>
            <a:endParaRPr lang="nl-NL" dirty="0"/>
          </a:p>
        </p:txBody>
      </p:sp>
      <p:sp>
        <p:nvSpPr>
          <p:cNvPr id="9" name="Tijdelijke aanduiding voor voettekst 4"/>
          <p:cNvSpPr>
            <a:spLocks noGrp="1"/>
          </p:cNvSpPr>
          <p:nvPr>
            <p:ph type="ftr" sz="quarter" idx="3"/>
          </p:nvPr>
        </p:nvSpPr>
        <p:spPr>
          <a:xfrm>
            <a:off x="2627784" y="5805264"/>
            <a:ext cx="6120680" cy="576064"/>
          </a:xfrm>
          <a:prstGeom prst="rect">
            <a:avLst/>
          </a:prstGeom>
        </p:spPr>
        <p:txBody>
          <a:bodyPr vert="horz" lIns="91440" tIns="45720" rIns="91440" bIns="45720" rtlCol="0" anchor="t"/>
          <a:lstStyle>
            <a:lvl1pPr algn="l">
              <a:defRPr sz="1200">
                <a:solidFill>
                  <a:srgbClr val="23114C"/>
                </a:solidFill>
                <a:latin typeface="Verdana" pitchFamily="34" charset="0"/>
                <a:ea typeface="Verdana" pitchFamily="34" charset="0"/>
                <a:cs typeface="Verdana" pitchFamily="34" charset="0"/>
              </a:defRPr>
            </a:lvl1pPr>
          </a:lstStyle>
          <a:p>
            <a:endParaRPr lang="nl-NL" dirty="0"/>
          </a:p>
        </p:txBody>
      </p:sp>
      <p:sp>
        <p:nvSpPr>
          <p:cNvPr id="10" name="Tijdelijke aanduiding voor titel 9"/>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pic>
        <p:nvPicPr>
          <p:cNvPr id="4" name="Afbeelding 3">
            <a:extLst>
              <a:ext uri="{FF2B5EF4-FFF2-40B4-BE49-F238E27FC236}">
                <a16:creationId xmlns:a16="http://schemas.microsoft.com/office/drawing/2014/main" id="{E9A5C4AF-EA6C-4FE1-B02D-D066EDAB97D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82272" y="6267152"/>
            <a:ext cx="838200" cy="295275"/>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61" r:id="rId2"/>
    <p:sldLayoutId id="2147483657" r:id="rId3"/>
    <p:sldLayoutId id="2147483664" r:id="rId4"/>
  </p:sldLayoutIdLst>
  <p:hf hdr="0" dt="0"/>
  <p:txStyles>
    <p:titleStyle>
      <a:lvl1pPr algn="l" defTabSz="914400" rtl="0" eaLnBrk="1" latinLnBrk="0" hangingPunct="1">
        <a:spcBef>
          <a:spcPct val="0"/>
        </a:spcBef>
        <a:buNone/>
        <a:defRPr sz="2600" b="1" kern="1200">
          <a:solidFill>
            <a:srgbClr val="20BDBA"/>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rgbClr val="23114C"/>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200" kern="1200">
          <a:solidFill>
            <a:srgbClr val="23114C"/>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1900" kern="1200">
          <a:solidFill>
            <a:srgbClr val="23114C"/>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1700" kern="1200">
          <a:solidFill>
            <a:srgbClr val="23114C"/>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1400" kern="1200">
          <a:solidFill>
            <a:srgbClr val="23114C"/>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590550" y="1279525"/>
            <a:ext cx="82296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dianummer 5"/>
          <p:cNvSpPr>
            <a:spLocks noGrp="1"/>
          </p:cNvSpPr>
          <p:nvPr>
            <p:ph type="sldNum" sz="quarter" idx="4"/>
          </p:nvPr>
        </p:nvSpPr>
        <p:spPr>
          <a:xfrm>
            <a:off x="3230563" y="6448425"/>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23114C"/>
                </a:solidFill>
              </a:defRPr>
            </a:lvl1pPr>
          </a:lstStyle>
          <a:p>
            <a:pPr fontAlgn="base">
              <a:spcBef>
                <a:spcPct val="0"/>
              </a:spcBef>
              <a:spcAft>
                <a:spcPct val="0"/>
              </a:spcAft>
              <a:defRPr/>
            </a:pPr>
            <a:fld id="{62527A1C-6BC9-40BB-BE3F-8BF51AA13D17}" type="slidenum">
              <a:rPr lang="nl-NL" altLang="nl-NL">
                <a:ea typeface="MS PGothic" panose="020B0600070205080204" pitchFamily="34" charset="-128"/>
              </a:rPr>
              <a:pPr fontAlgn="base">
                <a:spcBef>
                  <a:spcPct val="0"/>
                </a:spcBef>
                <a:spcAft>
                  <a:spcPct val="0"/>
                </a:spcAft>
                <a:defRPr/>
              </a:pPr>
              <a:t>‹#›</a:t>
            </a:fld>
            <a:endParaRPr lang="nl-NL" altLang="nl-NL">
              <a:ea typeface="MS PGothic" panose="020B0600070205080204" pitchFamily="34" charset="-128"/>
            </a:endParaRPr>
          </a:p>
        </p:txBody>
      </p:sp>
      <p:sp>
        <p:nvSpPr>
          <p:cNvPr id="9" name="Tijdelijke aanduiding voor voettekst 4"/>
          <p:cNvSpPr>
            <a:spLocks noGrp="1"/>
          </p:cNvSpPr>
          <p:nvPr>
            <p:ph type="ftr" sz="quarter" idx="3"/>
          </p:nvPr>
        </p:nvSpPr>
        <p:spPr>
          <a:xfrm>
            <a:off x="2627313" y="5805488"/>
            <a:ext cx="6121400" cy="576262"/>
          </a:xfrm>
          <a:prstGeom prst="rect">
            <a:avLst/>
          </a:prstGeom>
        </p:spPr>
        <p:txBody>
          <a:bodyPr vert="horz" lIns="91440" tIns="45720" rIns="91440" bIns="45720" rtlCol="0" anchor="t"/>
          <a:lstStyle>
            <a:lvl1pPr algn="l" eaLnBrk="1" fontAlgn="auto" hangingPunct="1">
              <a:spcBef>
                <a:spcPts val="0"/>
              </a:spcBef>
              <a:spcAft>
                <a:spcPts val="0"/>
              </a:spcAft>
              <a:defRPr sz="1200">
                <a:solidFill>
                  <a:srgbClr val="23114C"/>
                </a:solidFill>
                <a:latin typeface="Verdana" pitchFamily="34" charset="0"/>
                <a:ea typeface="Verdana" pitchFamily="34" charset="0"/>
                <a:cs typeface="Verdana" pitchFamily="34" charset="0"/>
              </a:defRPr>
            </a:lvl1pPr>
          </a:lstStyle>
          <a:p>
            <a:pPr>
              <a:defRPr/>
            </a:pPr>
            <a:endParaRPr lang="nl-NL"/>
          </a:p>
        </p:txBody>
      </p:sp>
      <p:sp>
        <p:nvSpPr>
          <p:cNvPr id="1029" name="Tijdelijke aanduiding voor titel 9"/>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Tree>
    <p:extLst>
      <p:ext uri="{BB962C8B-B14F-4D97-AF65-F5344CB8AC3E}">
        <p14:creationId xmlns:p14="http://schemas.microsoft.com/office/powerpoint/2010/main" val="7745784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l" rtl="0" eaLnBrk="0" fontAlgn="base" hangingPunct="0">
        <a:spcBef>
          <a:spcPct val="0"/>
        </a:spcBef>
        <a:spcAft>
          <a:spcPct val="0"/>
        </a:spcAft>
        <a:defRPr sz="2600" b="1" kern="1200">
          <a:solidFill>
            <a:srgbClr val="20BDBA"/>
          </a:solidFill>
          <a:latin typeface="Verdana" pitchFamily="34" charset="0"/>
          <a:ea typeface="MS PGothic" panose="020B0600070205080204" pitchFamily="34" charset="-128"/>
          <a:cs typeface="Verdana" pitchFamily="34" charset="0"/>
        </a:defRPr>
      </a:lvl1pPr>
      <a:lvl2pPr algn="l" rtl="0" eaLnBrk="0" fontAlgn="base" hangingPunct="0">
        <a:spcBef>
          <a:spcPct val="0"/>
        </a:spcBef>
        <a:spcAft>
          <a:spcPct val="0"/>
        </a:spcAft>
        <a:defRPr sz="2600" b="1">
          <a:solidFill>
            <a:srgbClr val="20BDBA"/>
          </a:solidFill>
          <a:latin typeface="Verdana" pitchFamily="34" charset="0"/>
          <a:ea typeface="MS PGothic" panose="020B0600070205080204" pitchFamily="34" charset="-128"/>
          <a:cs typeface="Verdana" pitchFamily="34" charset="0"/>
        </a:defRPr>
      </a:lvl2pPr>
      <a:lvl3pPr algn="l" rtl="0" eaLnBrk="0" fontAlgn="base" hangingPunct="0">
        <a:spcBef>
          <a:spcPct val="0"/>
        </a:spcBef>
        <a:spcAft>
          <a:spcPct val="0"/>
        </a:spcAft>
        <a:defRPr sz="2600" b="1">
          <a:solidFill>
            <a:srgbClr val="20BDBA"/>
          </a:solidFill>
          <a:latin typeface="Verdana" pitchFamily="34" charset="0"/>
          <a:ea typeface="MS PGothic" panose="020B0600070205080204" pitchFamily="34" charset="-128"/>
          <a:cs typeface="Verdana" pitchFamily="34" charset="0"/>
        </a:defRPr>
      </a:lvl3pPr>
      <a:lvl4pPr algn="l" rtl="0" eaLnBrk="0" fontAlgn="base" hangingPunct="0">
        <a:spcBef>
          <a:spcPct val="0"/>
        </a:spcBef>
        <a:spcAft>
          <a:spcPct val="0"/>
        </a:spcAft>
        <a:defRPr sz="2600" b="1">
          <a:solidFill>
            <a:srgbClr val="20BDBA"/>
          </a:solidFill>
          <a:latin typeface="Verdana" pitchFamily="34" charset="0"/>
          <a:ea typeface="MS PGothic" panose="020B0600070205080204" pitchFamily="34" charset="-128"/>
          <a:cs typeface="Verdana" pitchFamily="34" charset="0"/>
        </a:defRPr>
      </a:lvl4pPr>
      <a:lvl5pPr algn="l" rtl="0" eaLnBrk="0" fontAlgn="base" hangingPunct="0">
        <a:spcBef>
          <a:spcPct val="0"/>
        </a:spcBef>
        <a:spcAft>
          <a:spcPct val="0"/>
        </a:spcAft>
        <a:defRPr sz="2600" b="1">
          <a:solidFill>
            <a:srgbClr val="20BDBA"/>
          </a:solidFill>
          <a:latin typeface="Verdana" pitchFamily="34" charset="0"/>
          <a:ea typeface="MS PGothic" panose="020B0600070205080204" pitchFamily="34" charset="-128"/>
          <a:cs typeface="Verdana" pitchFamily="34" charset="0"/>
        </a:defRPr>
      </a:lvl5pPr>
      <a:lvl6pPr marL="457200" algn="l" rtl="0" fontAlgn="base">
        <a:spcBef>
          <a:spcPct val="0"/>
        </a:spcBef>
        <a:spcAft>
          <a:spcPct val="0"/>
        </a:spcAft>
        <a:defRPr sz="2600" b="1">
          <a:solidFill>
            <a:srgbClr val="20BDBA"/>
          </a:solidFill>
          <a:latin typeface="Verdana" pitchFamily="34" charset="0"/>
          <a:ea typeface="Verdana" pitchFamily="34" charset="0"/>
          <a:cs typeface="Verdana" pitchFamily="34" charset="0"/>
        </a:defRPr>
      </a:lvl6pPr>
      <a:lvl7pPr marL="914400" algn="l" rtl="0" fontAlgn="base">
        <a:spcBef>
          <a:spcPct val="0"/>
        </a:spcBef>
        <a:spcAft>
          <a:spcPct val="0"/>
        </a:spcAft>
        <a:defRPr sz="2600" b="1">
          <a:solidFill>
            <a:srgbClr val="20BDBA"/>
          </a:solidFill>
          <a:latin typeface="Verdana" pitchFamily="34" charset="0"/>
          <a:ea typeface="Verdana" pitchFamily="34" charset="0"/>
          <a:cs typeface="Verdana" pitchFamily="34" charset="0"/>
        </a:defRPr>
      </a:lvl7pPr>
      <a:lvl8pPr marL="1371600" algn="l" rtl="0" fontAlgn="base">
        <a:spcBef>
          <a:spcPct val="0"/>
        </a:spcBef>
        <a:spcAft>
          <a:spcPct val="0"/>
        </a:spcAft>
        <a:defRPr sz="2600" b="1">
          <a:solidFill>
            <a:srgbClr val="20BDBA"/>
          </a:solidFill>
          <a:latin typeface="Verdana" pitchFamily="34" charset="0"/>
          <a:ea typeface="Verdana" pitchFamily="34" charset="0"/>
          <a:cs typeface="Verdana" pitchFamily="34" charset="0"/>
        </a:defRPr>
      </a:lvl8pPr>
      <a:lvl9pPr marL="1828800" algn="l" rtl="0" fontAlgn="base">
        <a:spcBef>
          <a:spcPct val="0"/>
        </a:spcBef>
        <a:spcAft>
          <a:spcPct val="0"/>
        </a:spcAft>
        <a:defRPr sz="2600" b="1">
          <a:solidFill>
            <a:srgbClr val="20BDBA"/>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3114C"/>
          </a:solidFill>
          <a:latin typeface="Verdana" pitchFamily="34" charset="0"/>
          <a:ea typeface="MS PGothic" panose="020B0600070205080204" pitchFamily="34" charset="-128"/>
          <a:cs typeface="Verdana" pitchFamily="34" charset="0"/>
        </a:defRPr>
      </a:lvl1pPr>
      <a:lvl2pPr marL="742950" indent="-285750" algn="l" rtl="0" eaLnBrk="0" fontAlgn="base" hangingPunct="0">
        <a:spcBef>
          <a:spcPct val="20000"/>
        </a:spcBef>
        <a:spcAft>
          <a:spcPct val="0"/>
        </a:spcAft>
        <a:buFont typeface="Arial" panose="020B0604020202020204" pitchFamily="34" charset="0"/>
        <a:buChar char="–"/>
        <a:defRPr sz="2200" kern="1200">
          <a:solidFill>
            <a:srgbClr val="23114C"/>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900" kern="1200">
          <a:solidFill>
            <a:srgbClr val="23114C"/>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700" kern="1200">
          <a:solidFill>
            <a:srgbClr val="23114C"/>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rgbClr val="23114C"/>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zorgvisie.nl/blog/zelfredzaamheid-6-zvs003293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eNIVJptxJu0&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BS 11: Complexe zorg in de wijk </a:t>
            </a:r>
          </a:p>
        </p:txBody>
      </p:sp>
      <p:sp>
        <p:nvSpPr>
          <p:cNvPr id="3" name="Ondertitel 2"/>
          <p:cNvSpPr>
            <a:spLocks noGrp="1"/>
          </p:cNvSpPr>
          <p:nvPr>
            <p:ph type="subTitle" idx="1"/>
          </p:nvPr>
        </p:nvSpPr>
        <p:spPr/>
        <p:txBody>
          <a:bodyPr/>
          <a:lstStyle/>
          <a:p>
            <a:endParaRPr lang="nl-NL" b="1" dirty="0"/>
          </a:p>
          <a:p>
            <a:r>
              <a:rPr lang="nl-NL" b="1" dirty="0" err="1"/>
              <a:t>Kennislab</a:t>
            </a:r>
            <a:r>
              <a:rPr lang="nl-NL" b="1" dirty="0"/>
              <a:t> 11.8: Coördinatie van zorg</a:t>
            </a:r>
          </a:p>
        </p:txBody>
      </p:sp>
      <p:sp>
        <p:nvSpPr>
          <p:cNvPr id="6" name="Tijdelijke aanduiding voor voettekst 5"/>
          <p:cNvSpPr>
            <a:spLocks noGrp="1"/>
          </p:cNvSpPr>
          <p:nvPr>
            <p:ph type="ftr" sz="quarter" idx="11"/>
          </p:nvPr>
        </p:nvSpPr>
        <p:spPr/>
        <p:txBody>
          <a:bodyPr/>
          <a:lstStyle/>
          <a:p>
            <a:r>
              <a:rPr lang="nl-NL" b="1" dirty="0"/>
              <a:t>VPK 2</a:t>
            </a:r>
            <a:r>
              <a:rPr lang="nl-NL" b="1" baseline="30000" dirty="0"/>
              <a:t>e</a:t>
            </a:r>
            <a:r>
              <a:rPr lang="nl-NL" b="1" dirty="0"/>
              <a:t> </a:t>
            </a:r>
            <a:r>
              <a:rPr lang="nl-NL" b="1" dirty="0" err="1"/>
              <a:t>jaars</a:t>
            </a:r>
            <a:r>
              <a:rPr lang="nl-NL" b="1" dirty="0"/>
              <a:t> / 2017-2018</a:t>
            </a:r>
          </a:p>
          <a:p>
            <a:endParaRPr lang="nl-NL" dirty="0"/>
          </a:p>
        </p:txBody>
      </p:sp>
    </p:spTree>
    <p:extLst>
      <p:ext uri="{BB962C8B-B14F-4D97-AF65-F5344CB8AC3E}">
        <p14:creationId xmlns:p14="http://schemas.microsoft.com/office/powerpoint/2010/main" val="4030450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solidFill>
                  <a:prstClr val="white"/>
                </a:solidFill>
              </a:rPr>
              <a:pPr/>
              <a:t>10</a:t>
            </a:fld>
            <a:endParaRPr lang="nl-NL" dirty="0">
              <a:solidFill>
                <a:prstClr val="white"/>
              </a:solidFill>
            </a:endParaRPr>
          </a:p>
        </p:txBody>
      </p:sp>
      <p:sp>
        <p:nvSpPr>
          <p:cNvPr id="3" name="Tijdelijke aanduiding voor inhoud 2"/>
          <p:cNvSpPr>
            <a:spLocks noGrp="1"/>
          </p:cNvSpPr>
          <p:nvPr>
            <p:ph idx="1"/>
          </p:nvPr>
        </p:nvSpPr>
        <p:spPr/>
        <p:txBody>
          <a:bodyPr>
            <a:normAutofit lnSpcReduction="10000"/>
          </a:bodyPr>
          <a:lstStyle/>
          <a:p>
            <a:r>
              <a:rPr lang="nl-NL" dirty="0"/>
              <a:t>Groepen van 4-6 personen</a:t>
            </a:r>
          </a:p>
          <a:p>
            <a:r>
              <a:rPr lang="nl-NL" dirty="0"/>
              <a:t>VPK leidt het overleg, na afloop is een gedegen plan gemaakt. Vragen ter bespreking – volgende sheet.</a:t>
            </a:r>
          </a:p>
          <a:p>
            <a:r>
              <a:rPr lang="nl-NL" dirty="0"/>
              <a:t>Er is 1 notulist.</a:t>
            </a:r>
          </a:p>
          <a:p>
            <a:endParaRPr lang="nl-NL" dirty="0"/>
          </a:p>
          <a:p>
            <a:r>
              <a:rPr lang="nl-NL" dirty="0"/>
              <a:t>Casusrol Tom van Vliet lezen; schrijf vragen op die je wil verhelderen tijdens het overleg.</a:t>
            </a:r>
          </a:p>
          <a:p>
            <a:endParaRPr lang="nl-NL" dirty="0"/>
          </a:p>
          <a:p>
            <a:r>
              <a:rPr lang="nl-NL" dirty="0"/>
              <a:t>Presentatie door VP van het ‘coördinatieplan’.</a:t>
            </a:r>
          </a:p>
          <a:p>
            <a:r>
              <a:rPr lang="nl-NL" dirty="0"/>
              <a:t>Nabespreking</a:t>
            </a:r>
          </a:p>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“Coördineren kun je leren”- Real life game</a:t>
            </a:r>
          </a:p>
        </p:txBody>
      </p:sp>
    </p:spTree>
    <p:extLst>
      <p:ext uri="{BB962C8B-B14F-4D97-AF65-F5344CB8AC3E}">
        <p14:creationId xmlns:p14="http://schemas.microsoft.com/office/powerpoint/2010/main" val="203263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A9091A20-728C-4A77-9DF1-B7A4995461B8}"/>
              </a:ext>
            </a:extLst>
          </p:cNvPr>
          <p:cNvSpPr>
            <a:spLocks noGrp="1"/>
          </p:cNvSpPr>
          <p:nvPr>
            <p:ph type="sldNum" sz="quarter" idx="4"/>
          </p:nvPr>
        </p:nvSpPr>
        <p:spPr/>
        <p:txBody>
          <a:bodyPr/>
          <a:lstStyle/>
          <a:p>
            <a:fld id="{1DAD25AC-3D36-459B-92CD-44DA3A629171}" type="slidenum">
              <a:rPr lang="nl-NL" smtClean="0"/>
              <a:pPr/>
              <a:t>11</a:t>
            </a:fld>
            <a:endParaRPr lang="nl-NL" dirty="0"/>
          </a:p>
        </p:txBody>
      </p:sp>
      <p:sp>
        <p:nvSpPr>
          <p:cNvPr id="3" name="Tijdelijke aanduiding voor inhoud 2">
            <a:extLst>
              <a:ext uri="{FF2B5EF4-FFF2-40B4-BE49-F238E27FC236}">
                <a16:creationId xmlns:a16="http://schemas.microsoft.com/office/drawing/2014/main" id="{7DD5E9E7-9430-44B0-9DCB-B72CA2EEA2C2}"/>
              </a:ext>
            </a:extLst>
          </p:cNvPr>
          <p:cNvSpPr>
            <a:spLocks noGrp="1"/>
          </p:cNvSpPr>
          <p:nvPr>
            <p:ph idx="1"/>
          </p:nvPr>
        </p:nvSpPr>
        <p:spPr/>
        <p:txBody>
          <a:bodyPr>
            <a:normAutofit fontScale="92500" lnSpcReduction="10000"/>
          </a:bodyPr>
          <a:lstStyle/>
          <a:p>
            <a:r>
              <a:rPr lang="nl-NL" dirty="0"/>
              <a:t>Welke ondersteuningsbehoeften staan centraal?</a:t>
            </a:r>
          </a:p>
          <a:p>
            <a:r>
              <a:rPr lang="nl-NL" dirty="0"/>
              <a:t>Wie voert deze ondersteuningsbehoefte uit?</a:t>
            </a:r>
          </a:p>
          <a:p>
            <a:r>
              <a:rPr lang="nl-NL" dirty="0"/>
              <a:t>Welke doelen beoog je met deze inzet na te streven?</a:t>
            </a:r>
          </a:p>
          <a:p>
            <a:r>
              <a:rPr lang="nl-NL" dirty="0"/>
              <a:t>Hoe verloopt de financiering/vanuit welke wet wordt dit bekostigd?</a:t>
            </a:r>
          </a:p>
          <a:p>
            <a:r>
              <a:rPr lang="nl-NL" dirty="0"/>
              <a:t>Zijn er specifieke punten waar rekening mee gehouden moet worden in de uitvoering?</a:t>
            </a:r>
          </a:p>
          <a:p>
            <a:r>
              <a:rPr lang="nl-NL" dirty="0"/>
              <a:t>Hoe vindt de onderlinge afstemming plaats?</a:t>
            </a:r>
          </a:p>
          <a:p>
            <a:r>
              <a:rPr lang="nl-NL" dirty="0"/>
              <a:t>Wie voert de eindcoördinatie uit?</a:t>
            </a:r>
          </a:p>
          <a:p>
            <a:r>
              <a:rPr lang="nl-NL" dirty="0"/>
              <a:t>Wat zijn aandachtspunten op het gebied van samenwerken en hoe ga je hiermee om? (bv inzet andere disciplines </a:t>
            </a:r>
            <a:r>
              <a:rPr lang="nl-NL" dirty="0" err="1"/>
              <a:t>etc</a:t>
            </a:r>
            <a:r>
              <a:rPr lang="nl-NL" dirty="0"/>
              <a:t>)</a:t>
            </a:r>
          </a:p>
        </p:txBody>
      </p:sp>
      <p:sp>
        <p:nvSpPr>
          <p:cNvPr id="4" name="Tijdelijke aanduiding voor voettekst 3">
            <a:extLst>
              <a:ext uri="{FF2B5EF4-FFF2-40B4-BE49-F238E27FC236}">
                <a16:creationId xmlns:a16="http://schemas.microsoft.com/office/drawing/2014/main" id="{E31C8FE3-BDF2-4E05-BFB9-8E7F541F26BA}"/>
              </a:ext>
            </a:extLst>
          </p:cNvPr>
          <p:cNvSpPr>
            <a:spLocks noGrp="1"/>
          </p:cNvSpPr>
          <p:nvPr>
            <p:ph type="ftr" sz="quarter" idx="11"/>
          </p:nvPr>
        </p:nvSpPr>
        <p:spPr/>
        <p:txBody>
          <a:bodyPr/>
          <a:lstStyle/>
          <a:p>
            <a:r>
              <a:rPr lang="nl-NL" sz="1600" b="1" dirty="0"/>
              <a:t>30 minuten opdracht </a:t>
            </a:r>
            <a:r>
              <a:rPr lang="nl-NL" sz="1600" b="1" dirty="0">
                <a:sym typeface="Wingdings" panose="05000000000000000000" pitchFamily="2" charset="2"/>
              </a:rPr>
              <a:t> Terugkoppeling plenair</a:t>
            </a:r>
            <a:endParaRPr lang="nl-NL" sz="1600" b="1" dirty="0"/>
          </a:p>
        </p:txBody>
      </p:sp>
      <p:sp>
        <p:nvSpPr>
          <p:cNvPr id="5" name="Titel 4">
            <a:extLst>
              <a:ext uri="{FF2B5EF4-FFF2-40B4-BE49-F238E27FC236}">
                <a16:creationId xmlns:a16="http://schemas.microsoft.com/office/drawing/2014/main" id="{FB586E03-A107-4503-95BC-0AE30796F1BC}"/>
              </a:ext>
            </a:extLst>
          </p:cNvPr>
          <p:cNvSpPr>
            <a:spLocks noGrp="1"/>
          </p:cNvSpPr>
          <p:nvPr>
            <p:ph type="title"/>
          </p:nvPr>
        </p:nvSpPr>
        <p:spPr/>
        <p:txBody>
          <a:bodyPr/>
          <a:lstStyle/>
          <a:p>
            <a:r>
              <a:rPr lang="nl-NL" dirty="0"/>
              <a:t>Centrale vraagstellingen:</a:t>
            </a:r>
          </a:p>
        </p:txBody>
      </p:sp>
    </p:spTree>
    <p:extLst>
      <p:ext uri="{BB962C8B-B14F-4D97-AF65-F5344CB8AC3E}">
        <p14:creationId xmlns:p14="http://schemas.microsoft.com/office/powerpoint/2010/main" val="2712411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Afronding</a:t>
            </a:r>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inhoud 3"/>
          <p:cNvSpPr>
            <a:spLocks noGrp="1"/>
          </p:cNvSpPr>
          <p:nvPr>
            <p:ph idx="1"/>
          </p:nvPr>
        </p:nvSpPr>
        <p:spPr>
          <a:xfrm>
            <a:off x="590872" y="1279301"/>
            <a:ext cx="8877672" cy="4237931"/>
          </a:xfrm>
        </p:spPr>
        <p:txBody>
          <a:bodyPr>
            <a:normAutofit fontScale="77500" lnSpcReduction="20000"/>
          </a:bodyPr>
          <a:lstStyle/>
          <a:p>
            <a:pPr marL="0" indent="0">
              <a:buNone/>
            </a:pPr>
            <a:endParaRPr lang="nl-NL" dirty="0"/>
          </a:p>
          <a:p>
            <a:pPr marL="0" indent="0">
              <a:buNone/>
            </a:pPr>
            <a:r>
              <a:rPr lang="nl-NL" dirty="0"/>
              <a:t>Vragen </a:t>
            </a:r>
          </a:p>
          <a:p>
            <a:pPr marL="0" indent="0">
              <a:buNone/>
            </a:pPr>
            <a:endParaRPr lang="nl-NL" dirty="0"/>
          </a:p>
          <a:p>
            <a:pPr marL="0" indent="0">
              <a:buNone/>
            </a:pPr>
            <a:endParaRPr lang="nl-NL" dirty="0"/>
          </a:p>
          <a:p>
            <a:pPr marL="0" indent="0">
              <a:buNone/>
            </a:pPr>
            <a:r>
              <a:rPr lang="nl-NL" dirty="0"/>
              <a:t>Reacties/Evaluatie KL BS 11</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b="1" dirty="0"/>
              <a:t>              SUCCES met de finale van de casusopdracht !</a:t>
            </a:r>
          </a:p>
          <a:p>
            <a:pPr marL="0" indent="0">
              <a:buNone/>
            </a:pPr>
            <a:endParaRPr lang="nl-NL" dirty="0"/>
          </a:p>
          <a:p>
            <a:pPr marL="0" indent="0">
              <a:buNone/>
            </a:pPr>
            <a:endParaRPr lang="nl-NL" dirty="0"/>
          </a:p>
          <a:p>
            <a:pPr marL="0" indent="0">
              <a:buNone/>
            </a:pPr>
            <a:endParaRPr lang="nl-NL" dirty="0"/>
          </a:p>
          <a:p>
            <a:pPr marL="0" indent="0">
              <a:buNone/>
            </a:pPr>
            <a:r>
              <a:rPr lang="nl-NL" dirty="0"/>
              <a:t>                        </a:t>
            </a:r>
            <a:endParaRPr lang="nl-NL" b="1" i="1" dirty="0"/>
          </a:p>
        </p:txBody>
      </p:sp>
      <p:sp>
        <p:nvSpPr>
          <p:cNvPr id="5" name="Tijdelijke aanduiding voor dianummer 4"/>
          <p:cNvSpPr>
            <a:spLocks noGrp="1"/>
          </p:cNvSpPr>
          <p:nvPr>
            <p:ph type="sldNum" sz="quarter" idx="4"/>
          </p:nvPr>
        </p:nvSpPr>
        <p:spPr/>
        <p:txBody>
          <a:bodyPr/>
          <a:lstStyle/>
          <a:p>
            <a:fld id="{1DAD25AC-3D36-459B-92CD-44DA3A629171}" type="slidenum">
              <a:rPr lang="nl-NL" smtClean="0"/>
              <a:pPr/>
              <a:t>12</a:t>
            </a:fld>
            <a:endParaRPr lang="nl-NL" dirty="0"/>
          </a:p>
        </p:txBody>
      </p:sp>
    </p:spTree>
    <p:extLst>
      <p:ext uri="{BB962C8B-B14F-4D97-AF65-F5344CB8AC3E}">
        <p14:creationId xmlns:p14="http://schemas.microsoft.com/office/powerpoint/2010/main" val="354327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CB1D7F4-6DC7-4A62-B01F-503633412AC8}"/>
              </a:ext>
            </a:extLst>
          </p:cNvPr>
          <p:cNvSpPr>
            <a:spLocks noGrp="1"/>
          </p:cNvSpPr>
          <p:nvPr>
            <p:ph type="sldNum" sz="quarter" idx="4"/>
          </p:nvPr>
        </p:nvSpPr>
        <p:spPr/>
        <p:txBody>
          <a:bodyPr/>
          <a:lstStyle/>
          <a:p>
            <a:fld id="{1DAD25AC-3D36-459B-92CD-44DA3A629171}" type="slidenum">
              <a:rPr lang="nl-NL" smtClean="0"/>
              <a:pPr/>
              <a:t>13</a:t>
            </a:fld>
            <a:endParaRPr lang="nl-NL" dirty="0"/>
          </a:p>
        </p:txBody>
      </p:sp>
      <p:sp>
        <p:nvSpPr>
          <p:cNvPr id="3" name="Tijdelijke aanduiding voor inhoud 2">
            <a:extLst>
              <a:ext uri="{FF2B5EF4-FFF2-40B4-BE49-F238E27FC236}">
                <a16:creationId xmlns:a16="http://schemas.microsoft.com/office/drawing/2014/main" id="{912073DD-10FB-42D5-A463-455DA811A317}"/>
              </a:ext>
            </a:extLst>
          </p:cNvPr>
          <p:cNvSpPr>
            <a:spLocks noGrp="1"/>
          </p:cNvSpPr>
          <p:nvPr>
            <p:ph idx="1"/>
          </p:nvPr>
        </p:nvSpPr>
        <p:spPr/>
        <p:txBody>
          <a:bodyPr>
            <a:normAutofit/>
          </a:bodyPr>
          <a:lstStyle/>
          <a:p>
            <a:r>
              <a:rPr lang="nl-NL" dirty="0"/>
              <a:t>De ziekte: mate van complexiteit medische problemen.</a:t>
            </a:r>
          </a:p>
          <a:p>
            <a:r>
              <a:rPr lang="nl-NL" dirty="0"/>
              <a:t>De persoon met de ziekte: meer of minder complexe patiënten en meer of minder/mate van (</a:t>
            </a:r>
            <a:r>
              <a:rPr lang="nl-NL" dirty="0" err="1"/>
              <a:t>gezondheids</a:t>
            </a:r>
            <a:r>
              <a:rPr lang="nl-NL" dirty="0"/>
              <a:t>)geletterdheid.</a:t>
            </a:r>
          </a:p>
          <a:p>
            <a:r>
              <a:rPr lang="nl-NL" dirty="0"/>
              <a:t>De populatie waarvoor zorg wordt verleend: mate van complexiteit populaties.</a:t>
            </a:r>
          </a:p>
          <a:p>
            <a:r>
              <a:rPr lang="nl-NL" dirty="0"/>
              <a:t>Het zorgstelsel waarin zorg wordt verleend: mate van complexiteit zorgsystemen.</a:t>
            </a:r>
          </a:p>
        </p:txBody>
      </p:sp>
      <p:sp>
        <p:nvSpPr>
          <p:cNvPr id="4" name="Tijdelijke aanduiding voor voettekst 3">
            <a:extLst>
              <a:ext uri="{FF2B5EF4-FFF2-40B4-BE49-F238E27FC236}">
                <a16:creationId xmlns:a16="http://schemas.microsoft.com/office/drawing/2014/main" id="{404F6BFF-DD0A-46CA-AEC0-204C039A1416}"/>
              </a:ext>
            </a:extLst>
          </p:cNvPr>
          <p:cNvSpPr>
            <a:spLocks noGrp="1"/>
          </p:cNvSpPr>
          <p:nvPr>
            <p:ph type="ftr" sz="quarter" idx="11"/>
          </p:nvPr>
        </p:nvSpPr>
        <p:spPr/>
        <p:txBody>
          <a:bodyPr/>
          <a:lstStyle/>
          <a:p>
            <a:r>
              <a:rPr lang="nl-NL" sz="1400" b="1" dirty="0"/>
              <a:t>Bron: Beroepsprofiel Verpleegkundige Paragraaf 3.1.1</a:t>
            </a:r>
          </a:p>
          <a:p>
            <a:endParaRPr lang="nl-NL" dirty="0"/>
          </a:p>
        </p:txBody>
      </p:sp>
      <p:sp>
        <p:nvSpPr>
          <p:cNvPr id="5" name="Titel 4">
            <a:extLst>
              <a:ext uri="{FF2B5EF4-FFF2-40B4-BE49-F238E27FC236}">
                <a16:creationId xmlns:a16="http://schemas.microsoft.com/office/drawing/2014/main" id="{F0B564B0-D2DB-4DB2-A474-481EB936C6CF}"/>
              </a:ext>
            </a:extLst>
          </p:cNvPr>
          <p:cNvSpPr>
            <a:spLocks noGrp="1"/>
          </p:cNvSpPr>
          <p:nvPr>
            <p:ph type="title"/>
          </p:nvPr>
        </p:nvSpPr>
        <p:spPr/>
        <p:txBody>
          <a:bodyPr/>
          <a:lstStyle/>
          <a:p>
            <a:r>
              <a:rPr lang="nl-NL" dirty="0"/>
              <a:t>Case </a:t>
            </a:r>
            <a:r>
              <a:rPr lang="nl-NL" dirty="0" err="1"/>
              <a:t>complexity</a:t>
            </a:r>
            <a:br>
              <a:rPr lang="nl-NL" dirty="0"/>
            </a:br>
            <a:endParaRPr lang="nl-NL" dirty="0"/>
          </a:p>
        </p:txBody>
      </p:sp>
    </p:spTree>
    <p:extLst>
      <p:ext uri="{BB962C8B-B14F-4D97-AF65-F5344CB8AC3E}">
        <p14:creationId xmlns:p14="http://schemas.microsoft.com/office/powerpoint/2010/main" val="7349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FB04D0E-6A1D-4935-82D3-51A239109767}"/>
              </a:ext>
            </a:extLst>
          </p:cNvPr>
          <p:cNvSpPr>
            <a:spLocks noGrp="1"/>
          </p:cNvSpPr>
          <p:nvPr>
            <p:ph type="sldNum" sz="quarter" idx="4"/>
          </p:nvPr>
        </p:nvSpPr>
        <p:spPr/>
        <p:txBody>
          <a:bodyPr/>
          <a:lstStyle/>
          <a:p>
            <a:fld id="{1DAD25AC-3D36-459B-92CD-44DA3A629171}" type="slidenum">
              <a:rPr lang="nl-NL" smtClean="0"/>
              <a:pPr/>
              <a:t>14</a:t>
            </a:fld>
            <a:endParaRPr lang="nl-NL" dirty="0"/>
          </a:p>
        </p:txBody>
      </p:sp>
      <p:sp>
        <p:nvSpPr>
          <p:cNvPr id="3" name="Tijdelijke aanduiding voor inhoud 2">
            <a:extLst>
              <a:ext uri="{FF2B5EF4-FFF2-40B4-BE49-F238E27FC236}">
                <a16:creationId xmlns:a16="http://schemas.microsoft.com/office/drawing/2014/main" id="{48B97397-4429-4E82-BD32-8243C18CA4F0}"/>
              </a:ext>
            </a:extLst>
          </p:cNvPr>
          <p:cNvSpPr>
            <a:spLocks noGrp="1"/>
          </p:cNvSpPr>
          <p:nvPr>
            <p:ph idx="1"/>
          </p:nvPr>
        </p:nvSpPr>
        <p:spPr/>
        <p:txBody>
          <a:bodyPr>
            <a:normAutofit fontScale="92500" lnSpcReduction="10000"/>
          </a:bodyPr>
          <a:lstStyle/>
          <a:p>
            <a:r>
              <a:rPr lang="nl-NL" dirty="0"/>
              <a:t>Gelijktijdig optreden van problemen in verschillende domeinen: lichamelijk, functioneel, psychisch, sociaal.</a:t>
            </a:r>
          </a:p>
          <a:p>
            <a:r>
              <a:rPr lang="nl-NL" dirty="0"/>
              <a:t>Problemen beïnvloeden elkaar en oorzaak en gevolg lopen door elkaar heen, waardoor het beeld gecompliceerd is.</a:t>
            </a:r>
          </a:p>
          <a:p>
            <a:r>
              <a:rPr lang="nl-NL" dirty="0"/>
              <a:t>Wankel of verstoord evenwicht, kwetsbaarheid.</a:t>
            </a:r>
          </a:p>
          <a:p>
            <a:r>
              <a:rPr lang="nl-NL" dirty="0"/>
              <a:t>Onvoorspelbaarheid, onzekerheid.</a:t>
            </a:r>
          </a:p>
          <a:p>
            <a:r>
              <a:rPr lang="nl-NL" dirty="0"/>
              <a:t>Tempo waarin veranderingen optreden is hoog.</a:t>
            </a:r>
          </a:p>
          <a:p>
            <a:r>
              <a:rPr lang="nl-NL" dirty="0"/>
              <a:t>Routines en richtlijnen ‘passen’ niet.</a:t>
            </a:r>
          </a:p>
          <a:p>
            <a:r>
              <a:rPr lang="nl-NL" dirty="0"/>
              <a:t>Grote zorgvraag en inbreng van veel verschillende hulpverleners.</a:t>
            </a:r>
          </a:p>
          <a:p>
            <a:r>
              <a:rPr lang="nl-NL" dirty="0"/>
              <a:t>Lage (</a:t>
            </a:r>
            <a:r>
              <a:rPr lang="nl-NL" dirty="0" err="1"/>
              <a:t>gezondheids</a:t>
            </a:r>
            <a:r>
              <a:rPr lang="nl-NL" dirty="0"/>
              <a:t>)geletterdheid.</a:t>
            </a:r>
          </a:p>
          <a:p>
            <a:endParaRPr lang="nl-NL" dirty="0"/>
          </a:p>
        </p:txBody>
      </p:sp>
      <p:sp>
        <p:nvSpPr>
          <p:cNvPr id="4" name="Tijdelijke aanduiding voor voettekst 3">
            <a:extLst>
              <a:ext uri="{FF2B5EF4-FFF2-40B4-BE49-F238E27FC236}">
                <a16:creationId xmlns:a16="http://schemas.microsoft.com/office/drawing/2014/main" id="{3974B16A-1B28-4956-BAD4-5B4D9293B915}"/>
              </a:ext>
            </a:extLst>
          </p:cNvPr>
          <p:cNvSpPr>
            <a:spLocks noGrp="1"/>
          </p:cNvSpPr>
          <p:nvPr>
            <p:ph type="ftr" sz="quarter" idx="11"/>
          </p:nvPr>
        </p:nvSpPr>
        <p:spPr/>
        <p:txBody>
          <a:bodyPr/>
          <a:lstStyle/>
          <a:p>
            <a:r>
              <a:rPr lang="nl-NL" b="1" dirty="0"/>
              <a:t>Bron: Beroepsprofiel Verpleegkundige Paragraaf 3.1.1</a:t>
            </a:r>
          </a:p>
          <a:p>
            <a:endParaRPr lang="nl-NL" dirty="0"/>
          </a:p>
        </p:txBody>
      </p:sp>
      <p:sp>
        <p:nvSpPr>
          <p:cNvPr id="5" name="Titel 4">
            <a:extLst>
              <a:ext uri="{FF2B5EF4-FFF2-40B4-BE49-F238E27FC236}">
                <a16:creationId xmlns:a16="http://schemas.microsoft.com/office/drawing/2014/main" id="{532E433D-AFE3-42EB-9010-01B5377C839B}"/>
              </a:ext>
            </a:extLst>
          </p:cNvPr>
          <p:cNvSpPr>
            <a:spLocks noGrp="1"/>
          </p:cNvSpPr>
          <p:nvPr>
            <p:ph type="title"/>
          </p:nvPr>
        </p:nvSpPr>
        <p:spPr/>
        <p:txBody>
          <a:bodyPr/>
          <a:lstStyle/>
          <a:p>
            <a:r>
              <a:rPr lang="nl-NL" dirty="0" err="1"/>
              <a:t>Patient</a:t>
            </a:r>
            <a:r>
              <a:rPr lang="nl-NL" dirty="0"/>
              <a:t> </a:t>
            </a:r>
            <a:r>
              <a:rPr lang="nl-NL" dirty="0" err="1"/>
              <a:t>complexity</a:t>
            </a:r>
            <a:br>
              <a:rPr lang="nl-NL" dirty="0"/>
            </a:br>
            <a:endParaRPr lang="nl-NL" dirty="0"/>
          </a:p>
        </p:txBody>
      </p:sp>
    </p:spTree>
    <p:extLst>
      <p:ext uri="{BB962C8B-B14F-4D97-AF65-F5344CB8AC3E}">
        <p14:creationId xmlns:p14="http://schemas.microsoft.com/office/powerpoint/2010/main" val="31218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D396D94-57D1-43DE-A533-567AF36BE8E0}"/>
              </a:ext>
            </a:extLst>
          </p:cNvPr>
          <p:cNvSpPr>
            <a:spLocks noGrp="1"/>
          </p:cNvSpPr>
          <p:nvPr>
            <p:ph type="sldNum" sz="quarter" idx="4"/>
          </p:nvPr>
        </p:nvSpPr>
        <p:spPr/>
        <p:txBody>
          <a:bodyPr/>
          <a:lstStyle/>
          <a:p>
            <a:fld id="{1DAD25AC-3D36-459B-92CD-44DA3A629171}" type="slidenum">
              <a:rPr lang="nl-NL" smtClean="0"/>
              <a:pPr/>
              <a:t>2</a:t>
            </a:fld>
            <a:endParaRPr lang="nl-NL" dirty="0"/>
          </a:p>
        </p:txBody>
      </p:sp>
      <p:sp>
        <p:nvSpPr>
          <p:cNvPr id="3" name="Tijdelijke aanduiding voor inhoud 2">
            <a:extLst>
              <a:ext uri="{FF2B5EF4-FFF2-40B4-BE49-F238E27FC236}">
                <a16:creationId xmlns:a16="http://schemas.microsoft.com/office/drawing/2014/main" id="{3BDE4C38-BCC2-4783-89F5-B20B1DB8A0DB}"/>
              </a:ext>
            </a:extLst>
          </p:cNvPr>
          <p:cNvSpPr>
            <a:spLocks noGrp="1"/>
          </p:cNvSpPr>
          <p:nvPr>
            <p:ph idx="1"/>
          </p:nvPr>
        </p:nvSpPr>
        <p:spPr/>
        <p:txBody>
          <a:bodyPr/>
          <a:lstStyle/>
          <a:p>
            <a:pPr marL="0" indent="0">
              <a:buNone/>
            </a:pPr>
            <a:r>
              <a:rPr lang="nl-NL" dirty="0"/>
              <a:t>Ter info:</a:t>
            </a:r>
          </a:p>
          <a:p>
            <a:r>
              <a:rPr lang="nl-NL" dirty="0"/>
              <a:t>Bekijk de Kennisclip online – Ingrid Stevens</a:t>
            </a:r>
          </a:p>
          <a:p>
            <a:endParaRPr lang="nl-NL" dirty="0"/>
          </a:p>
          <a:p>
            <a:r>
              <a:rPr lang="nl-NL" dirty="0"/>
              <a:t>Speel de online </a:t>
            </a:r>
            <a:r>
              <a:rPr lang="nl-NL" dirty="0" err="1"/>
              <a:t>serious</a:t>
            </a:r>
            <a:r>
              <a:rPr lang="nl-NL" dirty="0"/>
              <a:t> game</a:t>
            </a:r>
          </a:p>
          <a:p>
            <a:pPr marL="0" indent="0">
              <a:buNone/>
            </a:pPr>
            <a:endParaRPr lang="nl-NL" dirty="0"/>
          </a:p>
          <a:p>
            <a:r>
              <a:rPr lang="nl-NL" dirty="0"/>
              <a:t>Vul het formulier in voor de ontwikkelaars</a:t>
            </a:r>
          </a:p>
          <a:p>
            <a:endParaRPr lang="nl-NL" dirty="0"/>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956DD46E-93EA-42D0-A6C3-868C9A7E3335}"/>
              </a:ext>
            </a:extLst>
          </p:cNvPr>
          <p:cNvSpPr>
            <a:spLocks noGrp="1"/>
          </p:cNvSpPr>
          <p:nvPr>
            <p:ph type="ftr" sz="quarter" idx="11"/>
          </p:nvPr>
        </p:nvSpPr>
        <p:spPr/>
        <p:txBody>
          <a:bodyPr/>
          <a:lstStyle/>
          <a:p>
            <a:endParaRPr lang="nl-NL" dirty="0"/>
          </a:p>
        </p:txBody>
      </p:sp>
      <p:sp>
        <p:nvSpPr>
          <p:cNvPr id="5" name="Titel 4">
            <a:extLst>
              <a:ext uri="{FF2B5EF4-FFF2-40B4-BE49-F238E27FC236}">
                <a16:creationId xmlns:a16="http://schemas.microsoft.com/office/drawing/2014/main" id="{2FA7CAD1-5B5E-446B-9CC8-90E52442B0DF}"/>
              </a:ext>
            </a:extLst>
          </p:cNvPr>
          <p:cNvSpPr>
            <a:spLocks noGrp="1"/>
          </p:cNvSpPr>
          <p:nvPr>
            <p:ph type="title"/>
          </p:nvPr>
        </p:nvSpPr>
        <p:spPr/>
        <p:txBody>
          <a:bodyPr/>
          <a:lstStyle/>
          <a:p>
            <a:r>
              <a:rPr lang="nl-NL" dirty="0" err="1"/>
              <a:t>Kennislab</a:t>
            </a:r>
            <a:r>
              <a:rPr lang="nl-NL" dirty="0"/>
              <a:t> 11.7 Collectieve preventie</a:t>
            </a:r>
          </a:p>
        </p:txBody>
      </p:sp>
    </p:spTree>
    <p:extLst>
      <p:ext uri="{BB962C8B-B14F-4D97-AF65-F5344CB8AC3E}">
        <p14:creationId xmlns:p14="http://schemas.microsoft.com/office/powerpoint/2010/main" val="320092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8BED562-5DDE-4357-BBCE-1F4FF75692E1}"/>
              </a:ext>
            </a:extLst>
          </p:cNvPr>
          <p:cNvSpPr>
            <a:spLocks noGrp="1"/>
          </p:cNvSpPr>
          <p:nvPr>
            <p:ph type="sldNum" sz="quarter" idx="4"/>
          </p:nvPr>
        </p:nvSpPr>
        <p:spPr/>
        <p:txBody>
          <a:bodyPr/>
          <a:lstStyle/>
          <a:p>
            <a:fld id="{1DAD25AC-3D36-459B-92CD-44DA3A629171}" type="slidenum">
              <a:rPr lang="nl-NL" smtClean="0"/>
              <a:pPr/>
              <a:t>3</a:t>
            </a:fld>
            <a:endParaRPr lang="nl-NL" dirty="0"/>
          </a:p>
        </p:txBody>
      </p:sp>
      <p:sp>
        <p:nvSpPr>
          <p:cNvPr id="3" name="Tijdelijke aanduiding voor inhoud 2">
            <a:extLst>
              <a:ext uri="{FF2B5EF4-FFF2-40B4-BE49-F238E27FC236}">
                <a16:creationId xmlns:a16="http://schemas.microsoft.com/office/drawing/2014/main" id="{9A1F18E5-3A19-4E5F-978C-3CB6C29DF535}"/>
              </a:ext>
            </a:extLst>
          </p:cNvPr>
          <p:cNvSpPr>
            <a:spLocks noGrp="1"/>
          </p:cNvSpPr>
          <p:nvPr>
            <p:ph idx="1"/>
          </p:nvPr>
        </p:nvSpPr>
        <p:spPr>
          <a:xfrm>
            <a:off x="590872" y="1124745"/>
            <a:ext cx="8229600" cy="4464496"/>
          </a:xfrm>
        </p:spPr>
        <p:txBody>
          <a:bodyPr>
            <a:normAutofit/>
          </a:bodyPr>
          <a:lstStyle/>
          <a:p>
            <a:pPr marL="0" indent="0">
              <a:buNone/>
            </a:pPr>
            <a:r>
              <a:rPr lang="nl-NL" b="1" dirty="0">
                <a:latin typeface="Source Serif Pro"/>
              </a:rPr>
              <a:t>Kwaliteitskader wijkverpleging: verbindende schakel</a:t>
            </a:r>
          </a:p>
          <a:p>
            <a:pPr marL="0" indent="0">
              <a:buNone/>
            </a:pPr>
            <a:r>
              <a:rPr lang="nl-NL" sz="1900" dirty="0">
                <a:latin typeface="Source Serif Pro"/>
              </a:rPr>
              <a:t>Het kwaliteitskader wijkverpleging wil dat de wijkverpleegkundige naast de huisarts een verbindende schakel in de wijk wordt. De huisarts is in de wijk de generalist op medisch niveau, de wijkverpleegkundige op verpleegkundig niveau. Wijkverpleegkundigen moeten ook de verbinding maken met het lokale ziekenhuis en het sociale domein van gemeenten. De verwachting is dat de zorg in de wijk dan minder gefragmenteerd zal zijn dan nu. Het idee is dat als wijkverpleegkundigen alle partijen verbinden, er minder langs elkaar heen wordt gewerkt. Het werk zal daardoor veel interessanter worden en de verwachting is dat meer hoogopgeleiden verpleegkundigen voor het vak zullen kiezen.</a:t>
            </a:r>
          </a:p>
          <a:p>
            <a:pPr marL="0" indent="0">
              <a:buNone/>
            </a:pPr>
            <a:endParaRPr lang="nl-NL" dirty="0"/>
          </a:p>
        </p:txBody>
      </p:sp>
      <p:sp>
        <p:nvSpPr>
          <p:cNvPr id="4" name="Tijdelijke aanduiding voor voettekst 3">
            <a:extLst>
              <a:ext uri="{FF2B5EF4-FFF2-40B4-BE49-F238E27FC236}">
                <a16:creationId xmlns:a16="http://schemas.microsoft.com/office/drawing/2014/main" id="{44325745-9F39-45A1-AD0C-0C20A7F64485}"/>
              </a:ext>
            </a:extLst>
          </p:cNvPr>
          <p:cNvSpPr>
            <a:spLocks noGrp="1"/>
          </p:cNvSpPr>
          <p:nvPr>
            <p:ph type="ftr" sz="quarter" idx="11"/>
          </p:nvPr>
        </p:nvSpPr>
        <p:spPr>
          <a:xfrm>
            <a:off x="2051720" y="4509120"/>
            <a:ext cx="6912768" cy="1872208"/>
          </a:xfrm>
        </p:spPr>
        <p:txBody>
          <a:bodyPr/>
          <a:lstStyle/>
          <a:p>
            <a:r>
              <a:rPr lang="nl-NL" b="1" dirty="0"/>
              <a:t>Jos de Blok: ‘Kwaliteitskader mist essentie van wijkverpleging’</a:t>
            </a:r>
          </a:p>
          <a:p>
            <a:r>
              <a:rPr lang="nl-NL" sz="1050" dirty="0"/>
              <a:t>Jos de Blok is kritisch en vindt het te veel gebaseerd op ‘oud-denken’. Ook vindt hij het te weinig uitgaan van preventie en het ondersteunen van netwerken van patiënten. ‘Met het beoogde kwaliteitskader dreigt de wijkverpleging de boot voor jaren te missen.’</a:t>
            </a:r>
          </a:p>
          <a:p>
            <a:r>
              <a:rPr lang="nl-NL" sz="1050" dirty="0"/>
              <a:t>Kwalitatief goede wijkverpleging gaat volgens De Blok uit van preventie en het ondersteunen van netwerken rond patiënten. De kunst voor zorgaanbieders is om het netwerk rond patiënten te mobiliseren. De inzet moet zijn gericht op het </a:t>
            </a:r>
            <a:r>
              <a:rPr lang="nl-NL" sz="1050" dirty="0">
                <a:hlinkClick r:id="rId2"/>
              </a:rPr>
              <a:t>bevorderen van zelfredzaamheid</a:t>
            </a:r>
            <a:r>
              <a:rPr lang="nl-NL" sz="1050" dirty="0"/>
              <a:t>. ‘Niet om de belasting bij mantelzorgers zwaar te maken’, stelt De Blok, ‘maar om er als professionele zorgverlener te zijn als dat nodig is. De sociale contacten van mensen met ziektes als </a:t>
            </a:r>
            <a:r>
              <a:rPr lang="nl-NL" sz="1050" dirty="0" err="1"/>
              <a:t>ALS</a:t>
            </a:r>
            <a:r>
              <a:rPr lang="nl-NL" sz="1050" dirty="0"/>
              <a:t> of dementie verwateren vaak zo snel. Als je als wijkverpleegkundige er snel bij bent, kun je het sociale netwerk rond patiënten mobiliseren. </a:t>
            </a:r>
          </a:p>
          <a:p>
            <a:endParaRPr lang="nl-NL" dirty="0"/>
          </a:p>
        </p:txBody>
      </p:sp>
      <p:sp>
        <p:nvSpPr>
          <p:cNvPr id="5" name="Titel 4">
            <a:extLst>
              <a:ext uri="{FF2B5EF4-FFF2-40B4-BE49-F238E27FC236}">
                <a16:creationId xmlns:a16="http://schemas.microsoft.com/office/drawing/2014/main" id="{5320EB34-C02A-4BB3-9FAE-4BFC72C936FE}"/>
              </a:ext>
            </a:extLst>
          </p:cNvPr>
          <p:cNvSpPr>
            <a:spLocks noGrp="1"/>
          </p:cNvSpPr>
          <p:nvPr>
            <p:ph type="title"/>
          </p:nvPr>
        </p:nvSpPr>
        <p:spPr>
          <a:xfrm>
            <a:off x="590872" y="274638"/>
            <a:ext cx="8095928" cy="1143000"/>
          </a:xfrm>
        </p:spPr>
        <p:txBody>
          <a:bodyPr>
            <a:normAutofit fontScale="90000"/>
          </a:bodyPr>
          <a:lstStyle/>
          <a:p>
            <a:r>
              <a:rPr lang="nl-NL" dirty="0"/>
              <a:t>Actualiteit Zorgvisie - 07 mrt 2018 </a:t>
            </a:r>
            <a:br>
              <a:rPr lang="nl-NL" dirty="0"/>
            </a:br>
            <a:r>
              <a:rPr lang="nl-NL" dirty="0"/>
              <a:t>Nieuwe kwaliteitskader wijkverpleging is af</a:t>
            </a:r>
            <a:br>
              <a:rPr lang="nl-NL" dirty="0"/>
            </a:br>
            <a:endParaRPr lang="nl-NL" dirty="0"/>
          </a:p>
        </p:txBody>
      </p:sp>
    </p:spTree>
    <p:extLst>
      <p:ext uri="{BB962C8B-B14F-4D97-AF65-F5344CB8AC3E}">
        <p14:creationId xmlns:p14="http://schemas.microsoft.com/office/powerpoint/2010/main" val="172497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4</a:t>
            </a:fld>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a:t>De student: </a:t>
            </a:r>
            <a:br>
              <a:rPr lang="nl-NL" dirty="0"/>
            </a:br>
            <a:endParaRPr lang="nl-NL" dirty="0"/>
          </a:p>
          <a:p>
            <a:r>
              <a:rPr lang="nl-NL" dirty="0"/>
              <a:t>​​het ​begrip integrale zorg uitleggen;</a:t>
            </a:r>
          </a:p>
          <a:p>
            <a:r>
              <a:rPr lang="nl-NL" dirty="0"/>
              <a:t>het vlindermodel van Wind en Poot (2014) uitleggen; </a:t>
            </a:r>
          </a:p>
          <a:p>
            <a:r>
              <a:rPr lang="nl-NL" dirty="0"/>
              <a:t>de rol van de wijkverpleegkundige uitleggen binnen het sociale wijkteam.</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Leerdoelen </a:t>
            </a:r>
            <a:r>
              <a:rPr lang="nl-NL" dirty="0" err="1"/>
              <a:t>Kennislab</a:t>
            </a:r>
            <a:r>
              <a:rPr lang="nl-NL" dirty="0"/>
              <a:t> </a:t>
            </a:r>
          </a:p>
        </p:txBody>
      </p:sp>
    </p:spTree>
    <p:extLst>
      <p:ext uri="{BB962C8B-B14F-4D97-AF65-F5344CB8AC3E}">
        <p14:creationId xmlns:p14="http://schemas.microsoft.com/office/powerpoint/2010/main" val="289541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4"/>
          </p:nvPr>
        </p:nvSpPr>
        <p:spPr/>
        <p:txBody>
          <a:bodyPr/>
          <a:lstStyle/>
          <a:p>
            <a:fld id="{1DAD25AC-3D36-459B-92CD-44DA3A629171}" type="slidenum">
              <a:rPr lang="nl-NL" smtClean="0"/>
              <a:pPr/>
              <a:t>5</a:t>
            </a:fld>
            <a:endParaRPr lang="nl-NL" dirty="0"/>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dirty="0"/>
              <a:t>Positieve gezondheid (artikel M. Huber) &amp; Filmfragment Digitale wijk - Focusgroep</a:t>
            </a:r>
          </a:p>
          <a:p>
            <a:pPr marL="0" indent="0">
              <a:buNone/>
            </a:pPr>
            <a:endParaRPr lang="nl-NL" dirty="0"/>
          </a:p>
          <a:p>
            <a:r>
              <a:rPr lang="nl-NL" dirty="0"/>
              <a:t>De verpleegkundige in het sociale wijkteam</a:t>
            </a:r>
          </a:p>
          <a:p>
            <a:pPr marL="0" indent="0">
              <a:buNone/>
            </a:pPr>
            <a:endParaRPr lang="nl-NL" dirty="0"/>
          </a:p>
          <a:p>
            <a:r>
              <a:rPr lang="nl-NL" dirty="0"/>
              <a:t>Coördineren kun je leren</a:t>
            </a:r>
          </a:p>
        </p:txBody>
      </p:sp>
      <p:sp>
        <p:nvSpPr>
          <p:cNvPr id="4" name="Tijdelijke aanduiding voor voettekst 3"/>
          <p:cNvSpPr>
            <a:spLocks noGrp="1"/>
          </p:cNvSpPr>
          <p:nvPr>
            <p:ph type="ftr" sz="quarter" idx="11"/>
          </p:nvPr>
        </p:nvSpPr>
        <p:spPr/>
        <p:txBody>
          <a:bodyPr/>
          <a:lstStyle/>
          <a:p>
            <a:endParaRPr lang="nl-NL" dirty="0"/>
          </a:p>
        </p:txBody>
      </p:sp>
      <p:sp>
        <p:nvSpPr>
          <p:cNvPr id="5" name="Titel 4"/>
          <p:cNvSpPr>
            <a:spLocks noGrp="1"/>
          </p:cNvSpPr>
          <p:nvPr>
            <p:ph type="title"/>
          </p:nvPr>
        </p:nvSpPr>
        <p:spPr/>
        <p:txBody>
          <a:bodyPr/>
          <a:lstStyle/>
          <a:p>
            <a:r>
              <a:rPr lang="nl-NL" dirty="0"/>
              <a:t>Programma </a:t>
            </a:r>
            <a:r>
              <a:rPr lang="nl-NL" dirty="0" err="1"/>
              <a:t>Kennislab</a:t>
            </a:r>
            <a:endParaRPr lang="nl-NL" dirty="0"/>
          </a:p>
        </p:txBody>
      </p:sp>
    </p:spTree>
    <p:extLst>
      <p:ext uri="{BB962C8B-B14F-4D97-AF65-F5344CB8AC3E}">
        <p14:creationId xmlns:p14="http://schemas.microsoft.com/office/powerpoint/2010/main" val="199858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0F2A-7C97-4ABF-8BB3-3EEC0EE68105}"/>
              </a:ext>
            </a:extLst>
          </p:cNvPr>
          <p:cNvSpPr>
            <a:spLocks noGrp="1"/>
          </p:cNvSpPr>
          <p:nvPr>
            <p:ph type="title"/>
          </p:nvPr>
        </p:nvSpPr>
        <p:spPr/>
        <p:txBody>
          <a:bodyPr/>
          <a:lstStyle/>
          <a:p>
            <a:r>
              <a:rPr lang="nl-NL" dirty="0"/>
              <a:t>Positieve gezondheid</a:t>
            </a:r>
          </a:p>
        </p:txBody>
      </p:sp>
      <p:sp>
        <p:nvSpPr>
          <p:cNvPr id="3" name="Tijdelijke aanduiding voor voettekst 2">
            <a:extLst>
              <a:ext uri="{FF2B5EF4-FFF2-40B4-BE49-F238E27FC236}">
                <a16:creationId xmlns:a16="http://schemas.microsoft.com/office/drawing/2014/main" id="{AF09C777-ADDF-4358-BD90-DB0543CB593E}"/>
              </a:ext>
            </a:extLst>
          </p:cNvPr>
          <p:cNvSpPr>
            <a:spLocks noGrp="1"/>
          </p:cNvSpPr>
          <p:nvPr>
            <p:ph type="ftr" sz="quarter" idx="11"/>
          </p:nvPr>
        </p:nvSpPr>
        <p:spPr/>
        <p:txBody>
          <a:bodyPr/>
          <a:lstStyle/>
          <a:p>
            <a:endParaRPr lang="nl-NL" dirty="0"/>
          </a:p>
        </p:txBody>
      </p:sp>
      <p:sp>
        <p:nvSpPr>
          <p:cNvPr id="4" name="Tijdelijke aanduiding voor inhoud 3">
            <a:extLst>
              <a:ext uri="{FF2B5EF4-FFF2-40B4-BE49-F238E27FC236}">
                <a16:creationId xmlns:a16="http://schemas.microsoft.com/office/drawing/2014/main" id="{23D0CE9F-856E-4966-BAB6-22139F9E0FC6}"/>
              </a:ext>
            </a:extLst>
          </p:cNvPr>
          <p:cNvSpPr>
            <a:spLocks noGrp="1"/>
          </p:cNvSpPr>
          <p:nvPr>
            <p:ph idx="1"/>
          </p:nvPr>
        </p:nvSpPr>
        <p:spPr/>
        <p:txBody>
          <a:bodyPr/>
          <a:lstStyle/>
          <a:p>
            <a:pPr marL="0" indent="0">
              <a:buNone/>
            </a:pPr>
            <a:r>
              <a:rPr lang="nl-NL" dirty="0"/>
              <a:t>Artikel Dr. Machteld Huber (huisarts en onderzoeker)</a:t>
            </a:r>
          </a:p>
          <a:p>
            <a:pPr marL="0" indent="0">
              <a:buNone/>
            </a:pPr>
            <a:endParaRPr lang="nl-NL" dirty="0"/>
          </a:p>
          <a:p>
            <a:pPr marL="0" indent="0">
              <a:buNone/>
            </a:pPr>
            <a:r>
              <a:rPr lang="nl-NL" b="1" i="1" dirty="0"/>
              <a:t>‘Gezondheid is het vermogen zich aan te passen en een eigen regie te voeren, in het licht van de fysieke, emotionele en sociale uitdagingen van het leven’.</a:t>
            </a:r>
          </a:p>
          <a:p>
            <a:pPr marL="0" indent="0">
              <a:buNone/>
            </a:pPr>
            <a:endParaRPr lang="nl-NL" b="1" i="1" dirty="0"/>
          </a:p>
          <a:p>
            <a:pPr marL="0" indent="0">
              <a:buNone/>
            </a:pPr>
            <a:r>
              <a:rPr lang="nl-NL" b="1" i="1" dirty="0">
                <a:hlinkClick r:id="rId3"/>
              </a:rPr>
              <a:t>https://www.youtube.com/watch?v=eNIVJptxJu0&amp;feature=youtu.be</a:t>
            </a:r>
            <a:endParaRPr lang="nl-NL" b="1" i="1" dirty="0"/>
          </a:p>
          <a:p>
            <a:pPr marL="0" indent="0">
              <a:buNone/>
            </a:pPr>
            <a:endParaRPr lang="nl-NL" b="1" i="1" dirty="0"/>
          </a:p>
        </p:txBody>
      </p:sp>
      <p:sp>
        <p:nvSpPr>
          <p:cNvPr id="5" name="Tijdelijke aanduiding voor dianummer 4">
            <a:extLst>
              <a:ext uri="{FF2B5EF4-FFF2-40B4-BE49-F238E27FC236}">
                <a16:creationId xmlns:a16="http://schemas.microsoft.com/office/drawing/2014/main" id="{AF01DD75-F37C-4CA9-8F63-CB7503411702}"/>
              </a:ext>
            </a:extLst>
          </p:cNvPr>
          <p:cNvSpPr>
            <a:spLocks noGrp="1"/>
          </p:cNvSpPr>
          <p:nvPr>
            <p:ph type="sldNum" sz="quarter" idx="4"/>
          </p:nvPr>
        </p:nvSpPr>
        <p:spPr/>
        <p:txBody>
          <a:bodyPr/>
          <a:lstStyle/>
          <a:p>
            <a:fld id="{1DAD25AC-3D36-459B-92CD-44DA3A629171}" type="slidenum">
              <a:rPr lang="nl-NL" smtClean="0"/>
              <a:pPr/>
              <a:t>6</a:t>
            </a:fld>
            <a:endParaRPr lang="nl-NL" dirty="0"/>
          </a:p>
        </p:txBody>
      </p:sp>
    </p:spTree>
    <p:extLst>
      <p:ext uri="{BB962C8B-B14F-4D97-AF65-F5344CB8AC3E}">
        <p14:creationId xmlns:p14="http://schemas.microsoft.com/office/powerpoint/2010/main" val="242226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F27CB-D47A-49B1-938B-CAE1A99FC544}"/>
              </a:ext>
            </a:extLst>
          </p:cNvPr>
          <p:cNvSpPr>
            <a:spLocks noGrp="1"/>
          </p:cNvSpPr>
          <p:nvPr>
            <p:ph type="title"/>
          </p:nvPr>
        </p:nvSpPr>
        <p:spPr/>
        <p:txBody>
          <a:bodyPr>
            <a:normAutofit/>
          </a:bodyPr>
          <a:lstStyle/>
          <a:p>
            <a:r>
              <a:rPr lang="nl-NL" sz="2400" dirty="0"/>
              <a:t>Nabespreking Filmfragment &amp; Artikel </a:t>
            </a:r>
            <a:r>
              <a:rPr lang="nl-NL" sz="2400" dirty="0" err="1"/>
              <a:t>M.Huber</a:t>
            </a:r>
            <a:endParaRPr lang="nl-NL" sz="2400" dirty="0"/>
          </a:p>
        </p:txBody>
      </p:sp>
      <p:sp>
        <p:nvSpPr>
          <p:cNvPr id="3" name="Tijdelijke aanduiding voor voettekst 2">
            <a:extLst>
              <a:ext uri="{FF2B5EF4-FFF2-40B4-BE49-F238E27FC236}">
                <a16:creationId xmlns:a16="http://schemas.microsoft.com/office/drawing/2014/main" id="{9AFEBE85-B34A-44F1-8835-0B8D0929B3BE}"/>
              </a:ext>
            </a:extLst>
          </p:cNvPr>
          <p:cNvSpPr>
            <a:spLocks noGrp="1"/>
          </p:cNvSpPr>
          <p:nvPr>
            <p:ph type="ftr" sz="quarter" idx="11"/>
          </p:nvPr>
        </p:nvSpPr>
        <p:spPr/>
        <p:txBody>
          <a:bodyPr/>
          <a:lstStyle/>
          <a:p>
            <a:endParaRPr lang="nl-NL" dirty="0"/>
          </a:p>
        </p:txBody>
      </p:sp>
      <p:sp>
        <p:nvSpPr>
          <p:cNvPr id="4" name="Tijdelijke aanduiding voor inhoud 3">
            <a:extLst>
              <a:ext uri="{FF2B5EF4-FFF2-40B4-BE49-F238E27FC236}">
                <a16:creationId xmlns:a16="http://schemas.microsoft.com/office/drawing/2014/main" id="{BD8888B3-CFBD-4BF9-A38D-BCDBDA117C4D}"/>
              </a:ext>
            </a:extLst>
          </p:cNvPr>
          <p:cNvSpPr>
            <a:spLocks noGrp="1"/>
          </p:cNvSpPr>
          <p:nvPr>
            <p:ph idx="1"/>
          </p:nvPr>
        </p:nvSpPr>
        <p:spPr>
          <a:xfrm>
            <a:off x="590872" y="1279301"/>
            <a:ext cx="8373616" cy="4237931"/>
          </a:xfrm>
        </p:spPr>
        <p:txBody>
          <a:bodyPr>
            <a:normAutofit fontScale="92500" lnSpcReduction="10000"/>
          </a:bodyPr>
          <a:lstStyle/>
          <a:p>
            <a:r>
              <a:rPr lang="nl-NL" dirty="0"/>
              <a:t>Wat levert een focusgroep op?</a:t>
            </a:r>
          </a:p>
          <a:p>
            <a:r>
              <a:rPr lang="nl-NL" dirty="0"/>
              <a:t>Welke belemmeringen worden in het filmfragment besproken?</a:t>
            </a:r>
          </a:p>
          <a:p>
            <a:r>
              <a:rPr lang="nl-NL" dirty="0"/>
              <a:t>Is coördineren van de multidisciplinaire zorg en daarmee ook de multidisciplinaire samenwerken rondom een zorgvrager jouw taak als verpleegkundige? Wat vinden de disciplines in de film hiervan?</a:t>
            </a:r>
            <a:br>
              <a:rPr lang="nl-NL" dirty="0"/>
            </a:br>
            <a:endParaRPr lang="nl-NL" dirty="0"/>
          </a:p>
          <a:p>
            <a:r>
              <a:rPr lang="nl-NL" dirty="0"/>
              <a:t>Zoals besproken is in het filmfragment, ligt de nadruk in de zorg vaak op wat niet goed gaat. Waarom pleit Machteld Huber voor het concept “Positieve gezondheid”?</a:t>
            </a:r>
            <a:br>
              <a:rPr lang="nl-NL" dirty="0"/>
            </a:br>
            <a:endParaRPr lang="nl-NL" dirty="0"/>
          </a:p>
          <a:p>
            <a:endParaRPr lang="nl-NL" dirty="0"/>
          </a:p>
        </p:txBody>
      </p:sp>
      <p:sp>
        <p:nvSpPr>
          <p:cNvPr id="5" name="Tijdelijke aanduiding voor dianummer 4">
            <a:extLst>
              <a:ext uri="{FF2B5EF4-FFF2-40B4-BE49-F238E27FC236}">
                <a16:creationId xmlns:a16="http://schemas.microsoft.com/office/drawing/2014/main" id="{D7F37FE7-5526-4E4A-87BB-16AB042B0E7C}"/>
              </a:ext>
            </a:extLst>
          </p:cNvPr>
          <p:cNvSpPr>
            <a:spLocks noGrp="1"/>
          </p:cNvSpPr>
          <p:nvPr>
            <p:ph type="sldNum" sz="quarter" idx="4"/>
          </p:nvPr>
        </p:nvSpPr>
        <p:spPr/>
        <p:txBody>
          <a:bodyPr/>
          <a:lstStyle/>
          <a:p>
            <a:fld id="{1DAD25AC-3D36-459B-92CD-44DA3A629171}" type="slidenum">
              <a:rPr lang="nl-NL" smtClean="0"/>
              <a:pPr/>
              <a:t>7</a:t>
            </a:fld>
            <a:endParaRPr lang="nl-NL" dirty="0"/>
          </a:p>
        </p:txBody>
      </p:sp>
    </p:spTree>
    <p:extLst>
      <p:ext uri="{BB962C8B-B14F-4D97-AF65-F5344CB8AC3E}">
        <p14:creationId xmlns:p14="http://schemas.microsoft.com/office/powerpoint/2010/main" val="363960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3E1057B-1A29-462C-8857-E7C2A3768305}"/>
              </a:ext>
            </a:extLst>
          </p:cNvPr>
          <p:cNvSpPr>
            <a:spLocks noGrp="1"/>
          </p:cNvSpPr>
          <p:nvPr>
            <p:ph type="sldNum" sz="quarter" idx="4"/>
          </p:nvPr>
        </p:nvSpPr>
        <p:spPr/>
        <p:txBody>
          <a:bodyPr/>
          <a:lstStyle/>
          <a:p>
            <a:fld id="{1DAD25AC-3D36-459B-92CD-44DA3A629171}" type="slidenum">
              <a:rPr lang="nl-NL" smtClean="0"/>
              <a:pPr/>
              <a:t>8</a:t>
            </a:fld>
            <a:endParaRPr lang="nl-NL" dirty="0"/>
          </a:p>
        </p:txBody>
      </p:sp>
      <p:sp>
        <p:nvSpPr>
          <p:cNvPr id="3" name="Tijdelijke aanduiding voor inhoud 2">
            <a:extLst>
              <a:ext uri="{FF2B5EF4-FFF2-40B4-BE49-F238E27FC236}">
                <a16:creationId xmlns:a16="http://schemas.microsoft.com/office/drawing/2014/main" id="{F29E6927-7681-4158-985E-297F46278134}"/>
              </a:ext>
            </a:extLst>
          </p:cNvPr>
          <p:cNvSpPr>
            <a:spLocks noGrp="1"/>
          </p:cNvSpPr>
          <p:nvPr>
            <p:ph idx="1"/>
          </p:nvPr>
        </p:nvSpPr>
        <p:spPr/>
        <p:txBody>
          <a:bodyPr/>
          <a:lstStyle/>
          <a:p>
            <a:pPr marL="0" indent="0">
              <a:buNone/>
            </a:pPr>
            <a:r>
              <a:rPr lang="nl-NL" dirty="0"/>
              <a:t>Het geheel van activiteiten die tot doel hebben alle processen, die van invloed zijn op de kwaliteit van de zorg, zodanig te sturen en te borgen dat de zorg de kwaliteit heeft die men met elkaar nastreeft.</a:t>
            </a:r>
          </a:p>
          <a:p>
            <a:pPr marL="0" indent="0">
              <a:buNone/>
            </a:pPr>
            <a:endParaRPr lang="nl-NL" dirty="0"/>
          </a:p>
          <a:p>
            <a:pPr marL="0" indent="0">
              <a:buNone/>
            </a:pPr>
            <a:r>
              <a:rPr lang="nl-NL" dirty="0">
                <a:sym typeface="Wingdings" panose="05000000000000000000" pitchFamily="2" charset="2"/>
              </a:rPr>
              <a:t> </a:t>
            </a:r>
            <a:r>
              <a:rPr lang="nl-NL" dirty="0"/>
              <a:t>Rol wijkverpleegkundige</a:t>
            </a:r>
          </a:p>
          <a:p>
            <a:pPr marL="0" indent="0">
              <a:buNone/>
            </a:pPr>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id="{AE457579-8EF2-46C8-842E-D3F41BF9D670}"/>
              </a:ext>
            </a:extLst>
          </p:cNvPr>
          <p:cNvSpPr>
            <a:spLocks noGrp="1"/>
          </p:cNvSpPr>
          <p:nvPr>
            <p:ph type="ftr" sz="quarter" idx="11"/>
          </p:nvPr>
        </p:nvSpPr>
        <p:spPr/>
        <p:txBody>
          <a:bodyPr/>
          <a:lstStyle/>
          <a:p>
            <a:endParaRPr lang="nl-NL" dirty="0"/>
          </a:p>
        </p:txBody>
      </p:sp>
      <p:sp>
        <p:nvSpPr>
          <p:cNvPr id="5" name="Titel 4">
            <a:extLst>
              <a:ext uri="{FF2B5EF4-FFF2-40B4-BE49-F238E27FC236}">
                <a16:creationId xmlns:a16="http://schemas.microsoft.com/office/drawing/2014/main" id="{1BCA8D58-0B93-4896-9503-FF41B0E586D3}"/>
              </a:ext>
            </a:extLst>
          </p:cNvPr>
          <p:cNvSpPr>
            <a:spLocks noGrp="1"/>
          </p:cNvSpPr>
          <p:nvPr>
            <p:ph type="title"/>
          </p:nvPr>
        </p:nvSpPr>
        <p:spPr/>
        <p:txBody>
          <a:bodyPr/>
          <a:lstStyle/>
          <a:p>
            <a:r>
              <a:rPr lang="nl-NL" dirty="0"/>
              <a:t>Integrale zorg</a:t>
            </a:r>
          </a:p>
        </p:txBody>
      </p:sp>
    </p:spTree>
    <p:extLst>
      <p:ext uri="{BB962C8B-B14F-4D97-AF65-F5344CB8AC3E}">
        <p14:creationId xmlns:p14="http://schemas.microsoft.com/office/powerpoint/2010/main" val="1060738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0D43E8F7-6DC3-491E-843D-383284F57768}"/>
              </a:ext>
            </a:extLst>
          </p:cNvPr>
          <p:cNvSpPr>
            <a:spLocks noGrp="1"/>
          </p:cNvSpPr>
          <p:nvPr>
            <p:ph type="sldNum" sz="quarter" idx="4"/>
          </p:nvPr>
        </p:nvSpPr>
        <p:spPr/>
        <p:txBody>
          <a:bodyPr/>
          <a:lstStyle/>
          <a:p>
            <a:fld id="{1DAD25AC-3D36-459B-92CD-44DA3A629171}" type="slidenum">
              <a:rPr lang="nl-NL" smtClean="0"/>
              <a:pPr/>
              <a:t>9</a:t>
            </a:fld>
            <a:endParaRPr lang="nl-NL" dirty="0"/>
          </a:p>
        </p:txBody>
      </p:sp>
      <p:sp>
        <p:nvSpPr>
          <p:cNvPr id="4" name="Tijdelijke aanduiding voor voettekst 3">
            <a:extLst>
              <a:ext uri="{FF2B5EF4-FFF2-40B4-BE49-F238E27FC236}">
                <a16:creationId xmlns:a16="http://schemas.microsoft.com/office/drawing/2014/main" id="{FB14E669-7FCB-4772-9564-48E26DD1EEEA}"/>
              </a:ext>
            </a:extLst>
          </p:cNvPr>
          <p:cNvSpPr>
            <a:spLocks noGrp="1"/>
          </p:cNvSpPr>
          <p:nvPr>
            <p:ph type="ftr" sz="quarter" idx="11"/>
          </p:nvPr>
        </p:nvSpPr>
        <p:spPr/>
        <p:txBody>
          <a:bodyPr/>
          <a:lstStyle/>
          <a:p>
            <a:endParaRPr lang="nl-NL" dirty="0"/>
          </a:p>
        </p:txBody>
      </p:sp>
      <p:sp>
        <p:nvSpPr>
          <p:cNvPr id="5" name="Titel 4">
            <a:extLst>
              <a:ext uri="{FF2B5EF4-FFF2-40B4-BE49-F238E27FC236}">
                <a16:creationId xmlns:a16="http://schemas.microsoft.com/office/drawing/2014/main" id="{AEB94453-69BD-4D97-BA68-95BA56B6ED68}"/>
              </a:ext>
            </a:extLst>
          </p:cNvPr>
          <p:cNvSpPr>
            <a:spLocks noGrp="1"/>
          </p:cNvSpPr>
          <p:nvPr>
            <p:ph type="title"/>
          </p:nvPr>
        </p:nvSpPr>
        <p:spPr/>
        <p:txBody>
          <a:bodyPr/>
          <a:lstStyle/>
          <a:p>
            <a:r>
              <a:rPr lang="nl-NL" dirty="0"/>
              <a:t>Wettelijke kaders - wijkverpleegkundige</a:t>
            </a:r>
          </a:p>
        </p:txBody>
      </p:sp>
      <p:sp>
        <p:nvSpPr>
          <p:cNvPr id="7" name="Content Placeholder 6">
            <a:extLst>
              <a:ext uri="{FF2B5EF4-FFF2-40B4-BE49-F238E27FC236}">
                <a16:creationId xmlns:a16="http://schemas.microsoft.com/office/drawing/2014/main" id="{462627BE-A0A5-467B-809B-899EAE1F530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92207850"/>
      </p:ext>
    </p:extLst>
  </p:cSld>
  <p:clrMapOvr>
    <a:masterClrMapping/>
  </p:clrMapOvr>
</p:sld>
</file>

<file path=ppt/theme/theme1.xml><?xml version="1.0" encoding="utf-8"?>
<a:theme xmlns:a="http://schemas.openxmlformats.org/drawingml/2006/main" name="HSLeiden PP Huisstijl presentatie nie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HSLeiden PP Huisstijl presentatie nieuw">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AA8555E4F98142942176A1D843443A" ma:contentTypeVersion="5" ma:contentTypeDescription="Een nieuw document maken." ma:contentTypeScope="" ma:versionID="8fb0fbd20840929e125fc2ef25f4c94c">
  <xsd:schema xmlns:xsd="http://www.w3.org/2001/XMLSchema" xmlns:xs="http://www.w3.org/2001/XMLSchema" xmlns:p="http://schemas.microsoft.com/office/2006/metadata/properties" xmlns:ns2="e6778410-f3be-4063-a6d5-4b1f020b2c49" xmlns:ns3="35e14aff-d00f-40f2-907a-1b50bb902b4b" targetNamespace="http://schemas.microsoft.com/office/2006/metadata/properties" ma:root="true" ma:fieldsID="3b2742ba51ac48a199e23141bdc813ce" ns2:_="" ns3:_="">
    <xsd:import namespace="e6778410-f3be-4063-a6d5-4b1f020b2c49"/>
    <xsd:import namespace="35e14aff-d00f-40f2-907a-1b50bb902b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778410-f3be-4063-a6d5-4b1f020b2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14aff-d00f-40f2-907a-1b50bb902b4b"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13716E-BFE4-4110-90F8-6C5FC1B95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778410-f3be-4063-a6d5-4b1f020b2c49"/>
    <ds:schemaRef ds:uri="35e14aff-d00f-40f2-907a-1b50bb902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1FD45B-81A4-485F-9C27-5AE6D8C39593}">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8d51b01f-c76b-4c16-9e58-aa987fac7725"/>
    <ds:schemaRef ds:uri="8995c8d8-cc94-47c6-a464-f06760cb12e6"/>
    <ds:schemaRef ds:uri="http://www.w3.org/XML/1998/namespace"/>
  </ds:schemaRefs>
</ds:datastoreItem>
</file>

<file path=customXml/itemProps3.xml><?xml version="1.0" encoding="utf-8"?>
<ds:datastoreItem xmlns:ds="http://schemas.openxmlformats.org/officeDocument/2006/customXml" ds:itemID="{8F917592-D16E-491C-A8E4-EAB2CA753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131108 HSLeiden PP huisstijl presentatie</Template>
  <TotalTime>3895</TotalTime>
  <Words>960</Words>
  <Application>Microsoft Office PowerPoint</Application>
  <PresentationFormat>On-screen Show (4:3)</PresentationFormat>
  <Paragraphs>126</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HSLeiden PP Huisstijl presentatie nieuw</vt:lpstr>
      <vt:lpstr>4_HSLeiden PP Huisstijl presentatie nieuw</vt:lpstr>
      <vt:lpstr>BS 11: Complexe zorg in de wijk </vt:lpstr>
      <vt:lpstr>Kennislab 11.7 Collectieve preventie</vt:lpstr>
      <vt:lpstr>Actualiteit Zorgvisie - 07 mrt 2018  Nieuwe kwaliteitskader wijkverpleging is af </vt:lpstr>
      <vt:lpstr>Leerdoelen Kennislab </vt:lpstr>
      <vt:lpstr>Programma Kennislab</vt:lpstr>
      <vt:lpstr>Positieve gezondheid</vt:lpstr>
      <vt:lpstr>Nabespreking Filmfragment &amp; Artikel M.Huber</vt:lpstr>
      <vt:lpstr>Integrale zorg</vt:lpstr>
      <vt:lpstr>Wettelijke kaders - wijkverpleegkundige</vt:lpstr>
      <vt:lpstr>“Coördineren kun je leren”- Real life game</vt:lpstr>
      <vt:lpstr>Centrale vraagstellingen:</vt:lpstr>
      <vt:lpstr>Afronding</vt:lpstr>
      <vt:lpstr>Case complexity </vt:lpstr>
      <vt:lpstr>Patient complexity </vt:lpstr>
    </vt:vector>
  </TitlesOfParts>
  <Company>Hogeschool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Kennislab 3</dc:title>
  <dc:creator>Buur, José</dc:creator>
  <cp:lastModifiedBy>Vries, Wiebe de</cp:lastModifiedBy>
  <cp:revision>57</cp:revision>
  <cp:lastPrinted>2018-02-12T10:16:18Z</cp:lastPrinted>
  <dcterms:created xsi:type="dcterms:W3CDTF">2016-11-03T13:41:45Z</dcterms:created>
  <dcterms:modified xsi:type="dcterms:W3CDTF">2020-03-10T12:46:03Z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0x01010034AA8555E4F98142942176A1D843443A</vt:lpwstr>
  </property>
  <property fmtid="{D5CDD505-2E9C-101B-9397-08002B2CF9AE}" pid="3" name="DocumentType">
    <vt:lpwstr/>
  </property>
  <property fmtid="{D5CDD505-2E9C-101B-9397-08002B2CF9AE}" pid="4" name="OSIRIS code">
    <vt:lpwstr/>
  </property>
</Properties>
</file>