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y="6858000" cx="9144000"/>
  <p:notesSz cx="6858000" cy="9144000"/>
  <p:embeddedFontLst>
    <p:embeddedFont>
      <p:font typeface="Corbel"/>
      <p:regular r:id="rId19"/>
      <p:bold r:id="rId20"/>
      <p:italic r:id="rId21"/>
      <p:boldItalic r:id="rId22"/>
    </p:embeddedFont>
    <p:embeddedFont>
      <p:font typeface="Tahoma"/>
      <p:regular r:id="rId23"/>
      <p:bold r:id="rId24"/>
    </p:embeddedFont>
    <p:embeddedFont>
      <p:font typeface="Helvetica Neue"/>
      <p:regular r:id="rId25"/>
      <p:bold r:id="rId26"/>
      <p:italic r:id="rId27"/>
      <p:boldItalic r:id="rId28"/>
    </p:embeddedFont>
    <p:embeddedFont>
      <p:font typeface="Helvetica Neue Light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3" roundtripDataSignature="AMtx7mhvlOr8f4edMPG+mudEa0Bw2qdJE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orbel-bold.fntdata"/><Relationship Id="rId22" Type="http://schemas.openxmlformats.org/officeDocument/2006/relationships/font" Target="fonts/Corbel-boldItalic.fntdata"/><Relationship Id="rId21" Type="http://schemas.openxmlformats.org/officeDocument/2006/relationships/font" Target="fonts/Corbel-italic.fntdata"/><Relationship Id="rId24" Type="http://schemas.openxmlformats.org/officeDocument/2006/relationships/font" Target="fonts/Tahoma-bold.fntdata"/><Relationship Id="rId23" Type="http://schemas.openxmlformats.org/officeDocument/2006/relationships/font" Target="fonts/Tahoma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HelveticaNeue-bold.fntdata"/><Relationship Id="rId25" Type="http://schemas.openxmlformats.org/officeDocument/2006/relationships/font" Target="fonts/HelveticaNeue-regular.fntdata"/><Relationship Id="rId28" Type="http://schemas.openxmlformats.org/officeDocument/2006/relationships/font" Target="fonts/HelveticaNeue-boldItalic.fntdata"/><Relationship Id="rId27" Type="http://schemas.openxmlformats.org/officeDocument/2006/relationships/font" Target="fonts/HelveticaNeue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HelveticaNeueLight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HelveticaNeueLight-italic.fntdata"/><Relationship Id="rId30" Type="http://schemas.openxmlformats.org/officeDocument/2006/relationships/font" Target="fonts/HelveticaNeueLight-bold.fntdata"/><Relationship Id="rId11" Type="http://schemas.openxmlformats.org/officeDocument/2006/relationships/slide" Target="slides/slide7.xml"/><Relationship Id="rId33" Type="http://customschemas.google.com/relationships/presentationmetadata" Target="metadata"/><Relationship Id="rId10" Type="http://schemas.openxmlformats.org/officeDocument/2006/relationships/slide" Target="slides/slide6.xml"/><Relationship Id="rId32" Type="http://schemas.openxmlformats.org/officeDocument/2006/relationships/font" Target="fonts/HelveticaNeueLight-bold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font" Target="fonts/Corbel-regular.fntdata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VF-44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Berekening groeifactor en richtingscoëfficiënt wordt vaak door elkaar gehaald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richtingscoëfficiënt berekend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B: combi rc en groeifactor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goed (y neemt toe van 5 naar 14 in 4 stapjes)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x en y omgedraaid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91" name="Google Shape;291;p3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VF-45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Berekening groeifactor en richtingscoëfficiënt wordt vaak door elkaar gehaald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richtingscoëfficiënt berekend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B: combi rc en groeifactor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goed (y neemt toe van 2 naar 64 in 5 stapjes)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x en y omgedraaid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317" name="Google Shape;317;p3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VF-46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Lineair verband en exponentieel verband wordt vaak door elkaar gehaald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formule voor lineair verband juist opgesteld, maar er werd gevraagd naar een exponentieel verband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B: Lineair verband, maar voor berekening rc de berekening van de groeifactor gebruikt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goed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groeifactor berekend met berekening richtingscoëfficiënt en daarna (2,1) ingevuld om begingetal te vinden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343" name="Google Shape;343;p3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VF-47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Er is niet altijd duidelijk welke formule bij exponentieel verband hoort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formule/grafiek hoort bij lineair verband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B: Formule/grafiek hoort bij een derdegraads verband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Goed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C is goed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369" name="Google Shape;369;p3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2a310bc0b3e_1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5" name="Google Shape;395;g2a310bc0b3e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/>
              <a:t>De vragen en toelichtingen vallen onder een </a:t>
            </a:r>
            <a:r>
              <a:rPr b="0" i="0" lang="en-GB">
                <a:latin typeface="Arial"/>
                <a:ea typeface="Arial"/>
                <a:cs typeface="Arial"/>
                <a:sym typeface="Arial"/>
              </a:rPr>
              <a:t>CC BY-SA 4.0 licentie </a:t>
            </a:r>
            <a:r>
              <a:rPr b="0" lang="en-GB" u="none"/>
              <a:t>https://creativecommons.org/licenses/by-sa/4.0</a:t>
            </a:r>
            <a:endParaRPr/>
          </a:p>
        </p:txBody>
      </p:sp>
      <p:sp>
        <p:nvSpPr>
          <p:cNvPr id="396" name="Google Shape;396;g2a310bc0b3e_1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VF-36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omzetten toename of afname in procenten naar groeifactor op een verkeerde manier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afname genomen in plaats van toename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B: 0,5 in plaats van 0,05 (toename van 50%)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goed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groeifactor gelijk genomen aan groeipercentage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96" name="Google Shape;96;p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VF-37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omzetten toename of afname in procenten naar groeifactor op een verkeerde manier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afname van 15% in plaats van 1,5% genomen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B: alleen een min ervoor omdat het een afname is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toename van 1,5% genomen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goed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21" name="Google Shape;121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VF-38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omzetten toename of afname in procenten naar groeifactor op een verkeerde manier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250 gedeeld door 100, maar het is een toename, dus 100+250 = 350 en dan pas delen door 100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B: 100-250=-150 en dan -150/100=-1,5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goed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groeifactor gelijk genomen aan groeipercentage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46" name="Google Shape;146;p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VF-39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Misvatting: Omzetten van groeifactor naar procentuele toename of afname op een verkeerde manier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A: Procentuele toename gelijk aan groeifactor (klopt niet)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B: Alleen vermenigvuldigd met 100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C: Goed 2,5*100-100=150%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D: x10 gedaan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71" name="Google Shape;171;p1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VF-40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Misvatting: Omzetten van groeifactor naar procentuele toename of afname op een verkeerde manier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A: Alleen vermenigvuldigt met 100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B: Goed (1,025*100-100=2,5)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C: Procentuele toename gelijkgesteld aan groeifactor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D: komma verkeerd (groeifactor zou dan 1,25 moeten zijn)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95" name="Google Shape;195;p2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VF-41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Misvatting: Formules van de verschillende verband worden door elkaar gehaald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A: combi lineair en exponentieel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B: lineair verband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C: kwadratisch verband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D: goed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19" name="Google Shape;219;p2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VF-42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Misvatting: Omzetten van groeifactor naar andere tijdseenheid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A: goed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B: van week naar dag berekend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C: van week naar dag berekend maar in plaats van omgekeerde het tegengestelde genomen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D: vermenigvuldigen in plaats van machtsverheffen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43" name="Google Shape;243;p2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VF-43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Misvatting: Omzetten van groeifactor naar andere tijdseenheid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A: van maand naar jaar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B: goed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C: tot de macht -12 in plaats van 1/12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D: delen in plaats van machtsverheffen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67" name="Google Shape;267;p3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dia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6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8" name="Google Shape;18;p1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verticale teks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5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e titel en teks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6"/>
          <p:cNvSpPr txBox="1"/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6"/>
          <p:cNvSpPr txBox="1"/>
          <p:nvPr>
            <p:ph idx="1" type="body"/>
          </p:nvPr>
        </p:nvSpPr>
        <p:spPr>
          <a:xfrm rot="5400000">
            <a:off x="-273446" y="1110059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objec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7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ekop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8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8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van twee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9"/>
          <p:cNvSpPr txBox="1"/>
          <p:nvPr>
            <p:ph idx="1" type="body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9"/>
          <p:cNvSpPr txBox="1"/>
          <p:nvPr>
            <p:ph idx="2" type="body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gelijking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0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0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3" name="Google Shape;43;p20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0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5" name="Google Shape;45;p20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lleen titel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eg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met bijschrift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3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3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61" name="Google Shape;61;p23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2" name="Google Shape;62;p2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fbeelding met bijschrift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4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4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4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9" name="Google Shape;69;p2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5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png"/><Relationship Id="rId4" Type="http://schemas.openxmlformats.org/officeDocument/2006/relationships/image" Target="../media/image1.png"/><Relationship Id="rId5" Type="http://schemas.openxmlformats.org/officeDocument/2006/relationships/image" Target="../media/image19.png"/><Relationship Id="rId6" Type="http://schemas.openxmlformats.org/officeDocument/2006/relationships/image" Target="../media/image21.png"/><Relationship Id="rId7" Type="http://schemas.openxmlformats.org/officeDocument/2006/relationships/image" Target="../media/image17.png"/><Relationship Id="rId8" Type="http://schemas.openxmlformats.org/officeDocument/2006/relationships/image" Target="../media/image1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3.png"/><Relationship Id="rId4" Type="http://schemas.openxmlformats.org/officeDocument/2006/relationships/image" Target="../media/image1.png"/><Relationship Id="rId5" Type="http://schemas.openxmlformats.org/officeDocument/2006/relationships/image" Target="../media/image25.png"/><Relationship Id="rId6" Type="http://schemas.openxmlformats.org/officeDocument/2006/relationships/image" Target="../media/image20.png"/><Relationship Id="rId7" Type="http://schemas.openxmlformats.org/officeDocument/2006/relationships/image" Target="../media/image24.png"/><Relationship Id="rId8" Type="http://schemas.openxmlformats.org/officeDocument/2006/relationships/image" Target="../media/image2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6.png"/><Relationship Id="rId4" Type="http://schemas.openxmlformats.org/officeDocument/2006/relationships/image" Target="../media/image1.png"/><Relationship Id="rId5" Type="http://schemas.openxmlformats.org/officeDocument/2006/relationships/image" Target="../media/image28.png"/><Relationship Id="rId6" Type="http://schemas.openxmlformats.org/officeDocument/2006/relationships/image" Target="../media/image30.png"/><Relationship Id="rId7" Type="http://schemas.openxmlformats.org/officeDocument/2006/relationships/image" Target="../media/image32.png"/><Relationship Id="rId8" Type="http://schemas.openxmlformats.org/officeDocument/2006/relationships/image" Target="../media/image2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Relationship Id="rId4" Type="http://schemas.openxmlformats.org/officeDocument/2006/relationships/image" Target="../media/image2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://www.diagnostischevragen.nl/" TargetMode="External"/><Relationship Id="rId4" Type="http://schemas.openxmlformats.org/officeDocument/2006/relationships/image" Target="../media/image31.png"/><Relationship Id="rId5" Type="http://schemas.openxmlformats.org/officeDocument/2006/relationships/image" Target="../media/image3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6.png"/><Relationship Id="rId6" Type="http://schemas.openxmlformats.org/officeDocument/2006/relationships/image" Target="../media/image5.png"/><Relationship Id="rId7" Type="http://schemas.openxmlformats.org/officeDocument/2006/relationships/image" Target="../media/image7.png"/><Relationship Id="rId8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2.png"/><Relationship Id="rId6" Type="http://schemas.openxmlformats.org/officeDocument/2006/relationships/image" Target="../media/image11.png"/><Relationship Id="rId7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png"/><Relationship Id="rId4" Type="http://schemas.openxmlformats.org/officeDocument/2006/relationships/image" Target="../media/image10.png"/><Relationship Id="rId5" Type="http://schemas.openxmlformats.org/officeDocument/2006/relationships/image" Target="../media/image16.png"/><Relationship Id="rId6" Type="http://schemas.openxmlformats.org/officeDocument/2006/relationships/image" Target="../media/image13.png"/><Relationship Id="rId7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>
            <p:ph type="ctrTitle"/>
          </p:nvPr>
        </p:nvSpPr>
        <p:spPr>
          <a:xfrm>
            <a:off x="1143000" y="483455"/>
            <a:ext cx="6858000" cy="294554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</a:pPr>
            <a:r>
              <a:rPr b="1" lang="en-GB" sz="5400">
                <a:solidFill>
                  <a:schemeClr val="accent1"/>
                </a:solidFill>
              </a:rPr>
              <a:t>Exponentieel verband</a:t>
            </a:r>
            <a:br>
              <a:rPr b="1" lang="en-GB">
                <a:solidFill>
                  <a:schemeClr val="accent1"/>
                </a:solidFill>
              </a:rPr>
            </a:br>
            <a:endParaRPr b="1">
              <a:solidFill>
                <a:schemeClr val="accent1"/>
              </a:solidFill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1" name="Google Shape;91;p1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61950" lvl="0" marL="45720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92" name="Google Shape;92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1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94" name="Google Shape;294;p31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31"/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b="0" i="0" lang="en-GB" sz="24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6" name="Google Shape;296;p31"/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297" name="Google Shape;297;p31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98" name="Google Shape;298;p31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9" name="Google Shape;299;p31"/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300" name="Google Shape;300;p31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01" name="Google Shape;301;p31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2" name="Google Shape;302;p31"/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303" name="Google Shape;303;p31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04" name="Google Shape;304;p31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5" name="Google Shape;305;p31"/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306" name="Google Shape;306;p31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07" name="Google Shape;307;p31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8" name="Google Shape;308;p31"/>
          <p:cNvSpPr/>
          <p:nvPr/>
        </p:nvSpPr>
        <p:spPr>
          <a:xfrm>
            <a:off x="838334" y="5032654"/>
            <a:ext cx="1172569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31"/>
          <p:cNvSpPr txBox="1"/>
          <p:nvPr>
            <p:ph type="title"/>
          </p:nvPr>
        </p:nvSpPr>
        <p:spPr>
          <a:xfrm>
            <a:off x="604434" y="561040"/>
            <a:ext cx="7935132" cy="290866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-2075" r="0" t="-434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310" name="Google Shape;310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31"/>
          <p:cNvSpPr/>
          <p:nvPr/>
        </p:nvSpPr>
        <p:spPr>
          <a:xfrm>
            <a:off x="1058987" y="5131568"/>
            <a:ext cx="879427" cy="829697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3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31"/>
          <p:cNvSpPr/>
          <p:nvPr/>
        </p:nvSpPr>
        <p:spPr>
          <a:xfrm>
            <a:off x="2916132" y="4959616"/>
            <a:ext cx="1233411" cy="988823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3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31"/>
          <p:cNvSpPr/>
          <p:nvPr/>
        </p:nvSpPr>
        <p:spPr>
          <a:xfrm>
            <a:off x="5025210" y="5032654"/>
            <a:ext cx="1233411" cy="97294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-935" l="0" r="0" t="0"/>
            </a:stretch>
          </a:blipFill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3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31"/>
          <p:cNvSpPr/>
          <p:nvPr/>
        </p:nvSpPr>
        <p:spPr>
          <a:xfrm>
            <a:off x="7109618" y="4985016"/>
            <a:ext cx="1308884" cy="972940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-935" l="0" r="0" t="0"/>
            </a:stretch>
          </a:blipFill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3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32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20" name="Google Shape;320;p32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32"/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b="0" i="0" lang="en-GB" sz="24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2" name="Google Shape;322;p32"/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323" name="Google Shape;323;p32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24" name="Google Shape;324;p32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5" name="Google Shape;325;p32"/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326" name="Google Shape;326;p32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27" name="Google Shape;327;p32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8" name="Google Shape;328;p32"/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329" name="Google Shape;329;p32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30" name="Google Shape;330;p32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1" name="Google Shape;331;p32"/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332" name="Google Shape;332;p32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33" name="Google Shape;333;p32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4" name="Google Shape;334;p32"/>
          <p:cNvSpPr/>
          <p:nvPr/>
        </p:nvSpPr>
        <p:spPr>
          <a:xfrm>
            <a:off x="838334" y="5032654"/>
            <a:ext cx="1172569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32"/>
          <p:cNvSpPr txBox="1"/>
          <p:nvPr>
            <p:ph type="title"/>
          </p:nvPr>
        </p:nvSpPr>
        <p:spPr>
          <a:xfrm>
            <a:off x="604434" y="561040"/>
            <a:ext cx="7935132" cy="290866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-2075" r="0" t="-434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336" name="Google Shape;336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32"/>
          <p:cNvSpPr/>
          <p:nvPr/>
        </p:nvSpPr>
        <p:spPr>
          <a:xfrm>
            <a:off x="1117261" y="5070625"/>
            <a:ext cx="879427" cy="829697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3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32"/>
          <p:cNvSpPr/>
          <p:nvPr/>
        </p:nvSpPr>
        <p:spPr>
          <a:xfrm>
            <a:off x="2945332" y="4924256"/>
            <a:ext cx="1190373" cy="103370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-1535" r="0" t="0"/>
            </a:stretch>
          </a:blipFill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3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32"/>
          <p:cNvSpPr/>
          <p:nvPr/>
        </p:nvSpPr>
        <p:spPr>
          <a:xfrm>
            <a:off x="5004596" y="4985016"/>
            <a:ext cx="1272288" cy="97294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-935" l="0" r="0" t="0"/>
            </a:stretch>
          </a:blipFill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3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32"/>
          <p:cNvSpPr/>
          <p:nvPr/>
        </p:nvSpPr>
        <p:spPr>
          <a:xfrm>
            <a:off x="7173663" y="4994380"/>
            <a:ext cx="1190373" cy="982186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-462" l="0" r="0" t="0"/>
            </a:stretch>
          </a:blipFill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3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33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46" name="Google Shape;346;p33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33"/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b="0" i="0" lang="en-GB" sz="24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8" name="Google Shape;348;p33"/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349" name="Google Shape;349;p33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50" name="Google Shape;350;p33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1" name="Google Shape;351;p33"/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352" name="Google Shape;352;p33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53" name="Google Shape;353;p33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4" name="Google Shape;354;p33"/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355" name="Google Shape;355;p33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56" name="Google Shape;356;p33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7" name="Google Shape;357;p33"/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358" name="Google Shape;358;p33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59" name="Google Shape;359;p33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33"/>
          <p:cNvSpPr/>
          <p:nvPr/>
        </p:nvSpPr>
        <p:spPr>
          <a:xfrm>
            <a:off x="838334" y="5032654"/>
            <a:ext cx="1172569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33"/>
          <p:cNvSpPr txBox="1"/>
          <p:nvPr>
            <p:ph type="title"/>
          </p:nvPr>
        </p:nvSpPr>
        <p:spPr>
          <a:xfrm>
            <a:off x="604434" y="561040"/>
            <a:ext cx="7935132" cy="290866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-2076" r="-2714" t="-434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362" name="Google Shape;362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33"/>
          <p:cNvSpPr/>
          <p:nvPr/>
        </p:nvSpPr>
        <p:spPr>
          <a:xfrm>
            <a:off x="478623" y="5131568"/>
            <a:ext cx="1982466" cy="829697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3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33"/>
          <p:cNvSpPr/>
          <p:nvPr/>
        </p:nvSpPr>
        <p:spPr>
          <a:xfrm>
            <a:off x="3021910" y="5130233"/>
            <a:ext cx="1378297" cy="814126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3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33"/>
          <p:cNvSpPr/>
          <p:nvPr/>
        </p:nvSpPr>
        <p:spPr>
          <a:xfrm>
            <a:off x="4820870" y="5131568"/>
            <a:ext cx="1557186" cy="829697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3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33"/>
          <p:cNvSpPr/>
          <p:nvPr/>
        </p:nvSpPr>
        <p:spPr>
          <a:xfrm>
            <a:off x="6682913" y="5204340"/>
            <a:ext cx="2112965" cy="665912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3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34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72" name="Google Shape;372;p34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34"/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b="0" i="0" lang="en-GB" sz="24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4" name="Google Shape;374;p34"/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375" name="Google Shape;375;p34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76" name="Google Shape;376;p34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7" name="Google Shape;377;p34"/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378" name="Google Shape;378;p34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79" name="Google Shape;379;p34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0" name="Google Shape;380;p34"/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381" name="Google Shape;381;p34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82" name="Google Shape;382;p34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3" name="Google Shape;383;p34"/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384" name="Google Shape;384;p34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85" name="Google Shape;385;p34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6" name="Google Shape;386;p34"/>
          <p:cNvSpPr/>
          <p:nvPr/>
        </p:nvSpPr>
        <p:spPr>
          <a:xfrm>
            <a:off x="838334" y="5032654"/>
            <a:ext cx="1172569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Rood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p34"/>
          <p:cNvSpPr/>
          <p:nvPr/>
        </p:nvSpPr>
        <p:spPr>
          <a:xfrm>
            <a:off x="2984835" y="5047244"/>
            <a:ext cx="1019805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Blauw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34"/>
          <p:cNvSpPr/>
          <p:nvPr/>
        </p:nvSpPr>
        <p:spPr>
          <a:xfrm>
            <a:off x="4739088" y="5057241"/>
            <a:ext cx="1644548" cy="589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Groen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34"/>
          <p:cNvSpPr/>
          <p:nvPr/>
        </p:nvSpPr>
        <p:spPr>
          <a:xfrm>
            <a:off x="6779794" y="5057241"/>
            <a:ext cx="1696384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Geen enkele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34"/>
          <p:cNvSpPr txBox="1"/>
          <p:nvPr>
            <p:ph type="title"/>
          </p:nvPr>
        </p:nvSpPr>
        <p:spPr>
          <a:xfrm>
            <a:off x="356461" y="548639"/>
            <a:ext cx="4382627" cy="2908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Font typeface="Calibri"/>
              <a:buNone/>
            </a:pPr>
            <a:r>
              <a:rPr lang="en-GB" sz="3200"/>
              <a:t>Zie de grafiek hiernaast. Welke kleur heeft de grafiek die een exponentieel verband aangeeft?</a:t>
            </a:r>
            <a:br>
              <a:rPr lang="en-GB"/>
            </a:br>
            <a:endParaRPr/>
          </a:p>
        </p:txBody>
      </p:sp>
      <p:pic>
        <p:nvPicPr>
          <p:cNvPr id="391" name="Google Shape;391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42511" y="548650"/>
            <a:ext cx="4045038" cy="290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2a310bc0b3e_1_0"/>
          <p:cNvSpPr txBox="1"/>
          <p:nvPr/>
        </p:nvSpPr>
        <p:spPr>
          <a:xfrm>
            <a:off x="5685183" y="6407433"/>
            <a:ext cx="34587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        © 2022 NVON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" name="Google Shape;399;g2a310bc0b3e_1_0"/>
          <p:cNvSpPr txBox="1"/>
          <p:nvPr>
            <p:ph type="title"/>
          </p:nvPr>
        </p:nvSpPr>
        <p:spPr>
          <a:xfrm>
            <a:off x="628650" y="365126"/>
            <a:ext cx="7886700" cy="40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br>
              <a:rPr b="1" lang="en-GB"/>
            </a:br>
            <a:endParaRPr/>
          </a:p>
        </p:txBody>
      </p:sp>
      <p:sp>
        <p:nvSpPr>
          <p:cNvPr id="400" name="Google Shape;400;g2a310bc0b3e_1_0"/>
          <p:cNvSpPr txBox="1"/>
          <p:nvPr/>
        </p:nvSpPr>
        <p:spPr>
          <a:xfrm>
            <a:off x="628650" y="572530"/>
            <a:ext cx="7886700" cy="33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-GB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Deze vragen met toelichting zijn ontwikkeld door de werkgroep diagnostische vragen van de NVvW. Meer vragen en info vind je op: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0" i="0" sz="3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33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www.diagnostischevragen.nl</a:t>
            </a:r>
            <a:endParaRPr b="0" i="0" sz="3300" u="sng" cap="none" strike="noStrike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0" i="0" sz="3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g2a310bc0b3e_1_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02" name="Google Shape;402;g2a310bc0b3e_1_0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reative Commons Attribution-ShareAlike 3.0 Unported - Wikidata" id="403" name="Google Shape;403;g2a310bc0b3e_1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8188" y="6332184"/>
            <a:ext cx="1148977" cy="404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g2a310bc0b3e_1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41800" y="4223450"/>
            <a:ext cx="5660400" cy="166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7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9" name="Google Shape;99;p7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7"/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b="0" i="0" lang="en-GB" sz="24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1" name="Google Shape;101;p7"/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102" name="Google Shape;102;p7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3" name="Google Shape;103;p7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" name="Google Shape;104;p7"/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105" name="Google Shape;105;p7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6" name="Google Shape;106;p7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" name="Google Shape;107;p7"/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108" name="Google Shape;108;p7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9" name="Google Shape;109;p7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" name="Google Shape;110;p7"/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111" name="Google Shape;111;p7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12" name="Google Shape;112;p7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3" name="Google Shape;113;p7"/>
          <p:cNvSpPr/>
          <p:nvPr/>
        </p:nvSpPr>
        <p:spPr>
          <a:xfrm>
            <a:off x="838334" y="5032654"/>
            <a:ext cx="1172569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0,95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7"/>
          <p:cNvSpPr/>
          <p:nvPr/>
        </p:nvSpPr>
        <p:spPr>
          <a:xfrm>
            <a:off x="2984835" y="5047244"/>
            <a:ext cx="1019805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1,5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7"/>
          <p:cNvSpPr/>
          <p:nvPr/>
        </p:nvSpPr>
        <p:spPr>
          <a:xfrm>
            <a:off x="4739088" y="5057241"/>
            <a:ext cx="1644548" cy="589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1,05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7"/>
          <p:cNvSpPr/>
          <p:nvPr/>
        </p:nvSpPr>
        <p:spPr>
          <a:xfrm>
            <a:off x="6779794" y="5057241"/>
            <a:ext cx="1696384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7"/>
          <p:cNvSpPr txBox="1"/>
          <p:nvPr>
            <p:ph type="title"/>
          </p:nvPr>
        </p:nvSpPr>
        <p:spPr>
          <a:xfrm>
            <a:off x="729419" y="548639"/>
            <a:ext cx="8109782" cy="2908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3200"/>
              <a:t>Wat is de groeifactor bij een toename van 5%?</a:t>
            </a:r>
            <a:br>
              <a:rPr lang="en-GB"/>
            </a:br>
            <a:endParaRPr/>
          </a:p>
        </p:txBody>
      </p:sp>
      <p:pic>
        <p:nvPicPr>
          <p:cNvPr id="118" name="Google Shape;118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8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4" name="Google Shape;124;p8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8"/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b="0" i="0" lang="en-GB" sz="24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6" name="Google Shape;126;p8"/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127" name="Google Shape;127;p8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9" name="Google Shape;129;p8"/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130" name="Google Shape;130;p8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1" name="Google Shape;131;p8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" name="Google Shape;132;p8"/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133" name="Google Shape;133;p8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4" name="Google Shape;134;p8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5" name="Google Shape;135;p8"/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136" name="Google Shape;136;p8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7" name="Google Shape;137;p8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8" name="Google Shape;138;p8"/>
          <p:cNvSpPr/>
          <p:nvPr/>
        </p:nvSpPr>
        <p:spPr>
          <a:xfrm>
            <a:off x="838334" y="5032654"/>
            <a:ext cx="1172569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0,85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8"/>
          <p:cNvSpPr/>
          <p:nvPr/>
        </p:nvSpPr>
        <p:spPr>
          <a:xfrm>
            <a:off x="2984835" y="5047244"/>
            <a:ext cx="1019805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-1,5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8"/>
          <p:cNvSpPr/>
          <p:nvPr/>
        </p:nvSpPr>
        <p:spPr>
          <a:xfrm>
            <a:off x="4739088" y="5057241"/>
            <a:ext cx="1644548" cy="589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1,015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8"/>
          <p:cNvSpPr/>
          <p:nvPr/>
        </p:nvSpPr>
        <p:spPr>
          <a:xfrm>
            <a:off x="6779794" y="5057241"/>
            <a:ext cx="1696384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0,985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8"/>
          <p:cNvSpPr txBox="1"/>
          <p:nvPr>
            <p:ph type="title"/>
          </p:nvPr>
        </p:nvSpPr>
        <p:spPr>
          <a:xfrm>
            <a:off x="729419" y="548639"/>
            <a:ext cx="8109782" cy="2908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3200"/>
              <a:t>Wat is de groeifactor bij een afname van 1,5%?</a:t>
            </a:r>
            <a:br>
              <a:rPr lang="en-GB"/>
            </a:br>
            <a:endParaRPr/>
          </a:p>
        </p:txBody>
      </p:sp>
      <p:pic>
        <p:nvPicPr>
          <p:cNvPr id="143" name="Google Shape;143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9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49" name="Google Shape;149;p9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9"/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b="0" i="0" lang="en-GB" sz="24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1" name="Google Shape;151;p9"/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152" name="Google Shape;152;p9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3" name="Google Shape;153;p9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4" name="Google Shape;154;p9"/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155" name="Google Shape;155;p9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6" name="Google Shape;156;p9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7" name="Google Shape;157;p9"/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158" name="Google Shape;158;p9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9" name="Google Shape;159;p9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0" name="Google Shape;160;p9"/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161" name="Google Shape;161;p9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2" name="Google Shape;162;p9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3" name="Google Shape;163;p9"/>
          <p:cNvSpPr/>
          <p:nvPr/>
        </p:nvSpPr>
        <p:spPr>
          <a:xfrm>
            <a:off x="838334" y="5032654"/>
            <a:ext cx="1172569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2,5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9"/>
          <p:cNvSpPr/>
          <p:nvPr/>
        </p:nvSpPr>
        <p:spPr>
          <a:xfrm>
            <a:off x="2984835" y="5047244"/>
            <a:ext cx="1019805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-1,5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9"/>
          <p:cNvSpPr/>
          <p:nvPr/>
        </p:nvSpPr>
        <p:spPr>
          <a:xfrm>
            <a:off x="4739088" y="5057241"/>
            <a:ext cx="1644548" cy="589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3,5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9"/>
          <p:cNvSpPr/>
          <p:nvPr/>
        </p:nvSpPr>
        <p:spPr>
          <a:xfrm>
            <a:off x="6779794" y="5057241"/>
            <a:ext cx="1696384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250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9"/>
          <p:cNvSpPr txBox="1"/>
          <p:nvPr>
            <p:ph type="title"/>
          </p:nvPr>
        </p:nvSpPr>
        <p:spPr>
          <a:xfrm>
            <a:off x="356461" y="548639"/>
            <a:ext cx="8482740" cy="2908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3200"/>
              <a:t>Wat is de groeifactor bij een toename van 250 %?</a:t>
            </a:r>
            <a:br>
              <a:rPr lang="en-GB"/>
            </a:br>
            <a:endParaRPr/>
          </a:p>
        </p:txBody>
      </p:sp>
      <p:pic>
        <p:nvPicPr>
          <p:cNvPr id="168" name="Google Shape;168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4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4" name="Google Shape;174;p14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5" name="Google Shape;175;p14"/>
          <p:cNvGrpSpPr/>
          <p:nvPr/>
        </p:nvGrpSpPr>
        <p:grpSpPr>
          <a:xfrm>
            <a:off x="806913" y="1821195"/>
            <a:ext cx="908700" cy="908700"/>
            <a:chOff x="947033" y="2362454"/>
            <a:chExt cx="908700" cy="908700"/>
          </a:xfrm>
        </p:grpSpPr>
        <p:sp>
          <p:nvSpPr>
            <p:cNvPr id="176" name="Google Shape;176;p14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7" name="Google Shape;177;p14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8" name="Google Shape;178;p14"/>
          <p:cNvGrpSpPr/>
          <p:nvPr/>
        </p:nvGrpSpPr>
        <p:grpSpPr>
          <a:xfrm>
            <a:off x="806912" y="2919861"/>
            <a:ext cx="908700" cy="908700"/>
            <a:chOff x="4665644" y="2362454"/>
            <a:chExt cx="908700" cy="908700"/>
          </a:xfrm>
        </p:grpSpPr>
        <p:sp>
          <p:nvSpPr>
            <p:cNvPr id="179" name="Google Shape;179;p14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0" name="Google Shape;180;p14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1" name="Google Shape;181;p14"/>
          <p:cNvGrpSpPr/>
          <p:nvPr/>
        </p:nvGrpSpPr>
        <p:grpSpPr>
          <a:xfrm>
            <a:off x="806911" y="4055847"/>
            <a:ext cx="908700" cy="908700"/>
            <a:chOff x="947033" y="4156948"/>
            <a:chExt cx="908700" cy="908700"/>
          </a:xfrm>
        </p:grpSpPr>
        <p:sp>
          <p:nvSpPr>
            <p:cNvPr id="182" name="Google Shape;182;p14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3" name="Google Shape;183;p14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4" name="Google Shape;184;p14"/>
          <p:cNvGrpSpPr/>
          <p:nvPr/>
        </p:nvGrpSpPr>
        <p:grpSpPr>
          <a:xfrm>
            <a:off x="806911" y="5154513"/>
            <a:ext cx="908700" cy="908700"/>
            <a:chOff x="4665644" y="4148177"/>
            <a:chExt cx="908700" cy="908700"/>
          </a:xfrm>
        </p:grpSpPr>
        <p:sp>
          <p:nvSpPr>
            <p:cNvPr id="185" name="Google Shape;185;p14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6" name="Google Shape;186;p14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7" name="Google Shape;187;p14"/>
          <p:cNvSpPr/>
          <p:nvPr/>
        </p:nvSpPr>
        <p:spPr>
          <a:xfrm>
            <a:off x="1958101" y="198091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Toename van 2,5 %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4"/>
          <p:cNvSpPr/>
          <p:nvPr/>
        </p:nvSpPr>
        <p:spPr>
          <a:xfrm>
            <a:off x="1958101" y="303598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Toename van 250 %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14"/>
          <p:cNvSpPr/>
          <p:nvPr/>
        </p:nvSpPr>
        <p:spPr>
          <a:xfrm>
            <a:off x="1958100" y="418154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Toename van 150 %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14"/>
          <p:cNvSpPr/>
          <p:nvPr/>
        </p:nvSpPr>
        <p:spPr>
          <a:xfrm>
            <a:off x="1958099" y="531428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Toename van 25 %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14"/>
          <p:cNvSpPr txBox="1"/>
          <p:nvPr>
            <p:ph type="title"/>
          </p:nvPr>
        </p:nvSpPr>
        <p:spPr>
          <a:xfrm>
            <a:off x="729419" y="396259"/>
            <a:ext cx="8109900" cy="12689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/>
              <a:t>De groeifactor is 2,5. Wat was de procentuele toename?</a:t>
            </a:r>
            <a:br>
              <a:rPr lang="en-GB"/>
            </a:br>
            <a:endParaRPr/>
          </a:p>
        </p:txBody>
      </p:sp>
      <p:pic>
        <p:nvPicPr>
          <p:cNvPr id="192" name="Google Shape;1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7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98" name="Google Shape;198;p27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9" name="Google Shape;199;p27"/>
          <p:cNvGrpSpPr/>
          <p:nvPr/>
        </p:nvGrpSpPr>
        <p:grpSpPr>
          <a:xfrm>
            <a:off x="806913" y="1821195"/>
            <a:ext cx="908700" cy="908700"/>
            <a:chOff x="947033" y="2362454"/>
            <a:chExt cx="908700" cy="908700"/>
          </a:xfrm>
        </p:grpSpPr>
        <p:sp>
          <p:nvSpPr>
            <p:cNvPr id="200" name="Google Shape;200;p27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01" name="Google Shape;201;p27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2" name="Google Shape;202;p27"/>
          <p:cNvGrpSpPr/>
          <p:nvPr/>
        </p:nvGrpSpPr>
        <p:grpSpPr>
          <a:xfrm>
            <a:off x="806912" y="2919861"/>
            <a:ext cx="908700" cy="908700"/>
            <a:chOff x="4665644" y="2362454"/>
            <a:chExt cx="908700" cy="908700"/>
          </a:xfrm>
        </p:grpSpPr>
        <p:sp>
          <p:nvSpPr>
            <p:cNvPr id="203" name="Google Shape;203;p27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04" name="Google Shape;204;p27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5" name="Google Shape;205;p27"/>
          <p:cNvGrpSpPr/>
          <p:nvPr/>
        </p:nvGrpSpPr>
        <p:grpSpPr>
          <a:xfrm>
            <a:off x="806911" y="4055847"/>
            <a:ext cx="908700" cy="908700"/>
            <a:chOff x="947033" y="4156948"/>
            <a:chExt cx="908700" cy="908700"/>
          </a:xfrm>
        </p:grpSpPr>
        <p:sp>
          <p:nvSpPr>
            <p:cNvPr id="206" name="Google Shape;206;p27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07" name="Google Shape;207;p27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8" name="Google Shape;208;p27"/>
          <p:cNvGrpSpPr/>
          <p:nvPr/>
        </p:nvGrpSpPr>
        <p:grpSpPr>
          <a:xfrm>
            <a:off x="806911" y="5154513"/>
            <a:ext cx="908700" cy="908700"/>
            <a:chOff x="4665644" y="4148177"/>
            <a:chExt cx="908700" cy="908700"/>
          </a:xfrm>
        </p:grpSpPr>
        <p:sp>
          <p:nvSpPr>
            <p:cNvPr id="209" name="Google Shape;209;p27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10" name="Google Shape;210;p27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1" name="Google Shape;211;p27"/>
          <p:cNvSpPr/>
          <p:nvPr/>
        </p:nvSpPr>
        <p:spPr>
          <a:xfrm>
            <a:off x="1958101" y="198091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Toename van 102,5 %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27"/>
          <p:cNvSpPr/>
          <p:nvPr/>
        </p:nvSpPr>
        <p:spPr>
          <a:xfrm>
            <a:off x="1958101" y="303598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Toename van 2,5 %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27"/>
          <p:cNvSpPr/>
          <p:nvPr/>
        </p:nvSpPr>
        <p:spPr>
          <a:xfrm>
            <a:off x="1958100" y="418154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Toename van 1,025 %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27"/>
          <p:cNvSpPr/>
          <p:nvPr/>
        </p:nvSpPr>
        <p:spPr>
          <a:xfrm>
            <a:off x="1958099" y="531428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Toename van 25 %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27"/>
          <p:cNvSpPr txBox="1"/>
          <p:nvPr>
            <p:ph type="title"/>
          </p:nvPr>
        </p:nvSpPr>
        <p:spPr>
          <a:xfrm>
            <a:off x="729419" y="396259"/>
            <a:ext cx="8109900" cy="12689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/>
              <a:t>De groeifactor is 1,025. Wat was de procentuele toename?</a:t>
            </a:r>
            <a:br>
              <a:rPr lang="en-GB"/>
            </a:br>
            <a:endParaRPr/>
          </a:p>
        </p:txBody>
      </p:sp>
      <p:pic>
        <p:nvPicPr>
          <p:cNvPr id="216" name="Google Shape;216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8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22" name="Google Shape;222;p28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3" name="Google Shape;223;p28"/>
          <p:cNvGrpSpPr/>
          <p:nvPr/>
        </p:nvGrpSpPr>
        <p:grpSpPr>
          <a:xfrm>
            <a:off x="806913" y="1821195"/>
            <a:ext cx="908700" cy="908700"/>
            <a:chOff x="947033" y="2362454"/>
            <a:chExt cx="908700" cy="908700"/>
          </a:xfrm>
        </p:grpSpPr>
        <p:sp>
          <p:nvSpPr>
            <p:cNvPr id="224" name="Google Shape;224;p28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25" name="Google Shape;225;p28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6" name="Google Shape;226;p28"/>
          <p:cNvGrpSpPr/>
          <p:nvPr/>
        </p:nvGrpSpPr>
        <p:grpSpPr>
          <a:xfrm>
            <a:off x="806912" y="2919861"/>
            <a:ext cx="908700" cy="908700"/>
            <a:chOff x="4665644" y="2362454"/>
            <a:chExt cx="908700" cy="908700"/>
          </a:xfrm>
        </p:grpSpPr>
        <p:sp>
          <p:nvSpPr>
            <p:cNvPr id="227" name="Google Shape;227;p28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28" name="Google Shape;228;p28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9" name="Google Shape;229;p28"/>
          <p:cNvGrpSpPr/>
          <p:nvPr/>
        </p:nvGrpSpPr>
        <p:grpSpPr>
          <a:xfrm>
            <a:off x="806911" y="4055847"/>
            <a:ext cx="908700" cy="908700"/>
            <a:chOff x="947033" y="4156948"/>
            <a:chExt cx="908700" cy="908700"/>
          </a:xfrm>
        </p:grpSpPr>
        <p:sp>
          <p:nvSpPr>
            <p:cNvPr id="230" name="Google Shape;230;p28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31" name="Google Shape;231;p28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2" name="Google Shape;232;p28"/>
          <p:cNvGrpSpPr/>
          <p:nvPr/>
        </p:nvGrpSpPr>
        <p:grpSpPr>
          <a:xfrm>
            <a:off x="806911" y="5154513"/>
            <a:ext cx="908700" cy="908700"/>
            <a:chOff x="4665644" y="4148177"/>
            <a:chExt cx="908700" cy="908700"/>
          </a:xfrm>
        </p:grpSpPr>
        <p:sp>
          <p:nvSpPr>
            <p:cNvPr id="233" name="Google Shape;233;p28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34" name="Google Shape;234;p28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5" name="Google Shape;235;p28"/>
          <p:cNvSpPr/>
          <p:nvPr/>
        </p:nvSpPr>
        <p:spPr>
          <a:xfrm>
            <a:off x="1958101" y="1980919"/>
            <a:ext cx="6158400" cy="589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4253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36" name="Google Shape;236;p28"/>
          <p:cNvSpPr/>
          <p:nvPr/>
        </p:nvSpPr>
        <p:spPr>
          <a:xfrm>
            <a:off x="1958101" y="3035987"/>
            <a:ext cx="6158400" cy="5892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37" name="Google Shape;237;p28"/>
          <p:cNvSpPr/>
          <p:nvPr/>
        </p:nvSpPr>
        <p:spPr>
          <a:xfrm>
            <a:off x="1958100" y="4181547"/>
            <a:ext cx="6158400" cy="58920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38" name="Google Shape;238;p28"/>
          <p:cNvSpPr/>
          <p:nvPr/>
        </p:nvSpPr>
        <p:spPr>
          <a:xfrm>
            <a:off x="1958099" y="5314284"/>
            <a:ext cx="6158400" cy="58920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-6381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39" name="Google Shape;239;p28"/>
          <p:cNvSpPr txBox="1"/>
          <p:nvPr>
            <p:ph type="title"/>
          </p:nvPr>
        </p:nvSpPr>
        <p:spPr>
          <a:xfrm>
            <a:off x="729419" y="396259"/>
            <a:ext cx="8109900" cy="1268971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-4948" l="-1877" r="0" t="-4949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240" name="Google Shape;240;p2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9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6" name="Google Shape;246;p29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7" name="Google Shape;247;p29"/>
          <p:cNvGrpSpPr/>
          <p:nvPr/>
        </p:nvGrpSpPr>
        <p:grpSpPr>
          <a:xfrm>
            <a:off x="806913" y="1821195"/>
            <a:ext cx="908700" cy="908700"/>
            <a:chOff x="947033" y="2362454"/>
            <a:chExt cx="908700" cy="908700"/>
          </a:xfrm>
        </p:grpSpPr>
        <p:sp>
          <p:nvSpPr>
            <p:cNvPr id="248" name="Google Shape;248;p29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49" name="Google Shape;249;p29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0" name="Google Shape;250;p29"/>
          <p:cNvGrpSpPr/>
          <p:nvPr/>
        </p:nvGrpSpPr>
        <p:grpSpPr>
          <a:xfrm>
            <a:off x="806912" y="2919861"/>
            <a:ext cx="908700" cy="908700"/>
            <a:chOff x="4665644" y="2362454"/>
            <a:chExt cx="908700" cy="908700"/>
          </a:xfrm>
        </p:grpSpPr>
        <p:sp>
          <p:nvSpPr>
            <p:cNvPr id="251" name="Google Shape;251;p29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2" name="Google Shape;252;p29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3" name="Google Shape;253;p29"/>
          <p:cNvGrpSpPr/>
          <p:nvPr/>
        </p:nvGrpSpPr>
        <p:grpSpPr>
          <a:xfrm>
            <a:off x="806911" y="4055847"/>
            <a:ext cx="908700" cy="908700"/>
            <a:chOff x="947033" y="4156948"/>
            <a:chExt cx="908700" cy="908700"/>
          </a:xfrm>
        </p:grpSpPr>
        <p:sp>
          <p:nvSpPr>
            <p:cNvPr id="254" name="Google Shape;254;p29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5" name="Google Shape;255;p29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6" name="Google Shape;256;p29"/>
          <p:cNvGrpSpPr/>
          <p:nvPr/>
        </p:nvGrpSpPr>
        <p:grpSpPr>
          <a:xfrm>
            <a:off x="806911" y="5154513"/>
            <a:ext cx="908700" cy="908700"/>
            <a:chOff x="4665644" y="4148177"/>
            <a:chExt cx="908700" cy="908700"/>
          </a:xfrm>
        </p:grpSpPr>
        <p:sp>
          <p:nvSpPr>
            <p:cNvPr id="257" name="Google Shape;257;p29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8" name="Google Shape;258;p29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9" name="Google Shape;259;p29"/>
          <p:cNvSpPr/>
          <p:nvPr/>
        </p:nvSpPr>
        <p:spPr>
          <a:xfrm>
            <a:off x="1958101" y="1980919"/>
            <a:ext cx="6158400" cy="589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60" name="Google Shape;260;p29"/>
          <p:cNvSpPr/>
          <p:nvPr/>
        </p:nvSpPr>
        <p:spPr>
          <a:xfrm>
            <a:off x="1958101" y="2885808"/>
            <a:ext cx="6158400" cy="739379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61" name="Google Shape;261;p29"/>
          <p:cNvSpPr/>
          <p:nvPr/>
        </p:nvSpPr>
        <p:spPr>
          <a:xfrm>
            <a:off x="1958100" y="4181547"/>
            <a:ext cx="6158400" cy="58920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62" name="Google Shape;262;p29"/>
          <p:cNvSpPr/>
          <p:nvPr/>
        </p:nvSpPr>
        <p:spPr>
          <a:xfrm>
            <a:off x="1958099" y="5314284"/>
            <a:ext cx="6158400" cy="58920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63" name="Google Shape;263;p29"/>
          <p:cNvSpPr txBox="1"/>
          <p:nvPr>
            <p:ph type="title"/>
          </p:nvPr>
        </p:nvSpPr>
        <p:spPr>
          <a:xfrm>
            <a:off x="729419" y="396259"/>
            <a:ext cx="8109900" cy="12689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/>
              <a:t>Als de groeifactor per dag 1,2 is, wat wordt dan de groeifactor per week?</a:t>
            </a:r>
            <a:endParaRPr/>
          </a:p>
        </p:txBody>
      </p:sp>
      <p:pic>
        <p:nvPicPr>
          <p:cNvPr id="264" name="Google Shape;264;p2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70" name="Google Shape;270;p30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1" name="Google Shape;271;p30"/>
          <p:cNvGrpSpPr/>
          <p:nvPr/>
        </p:nvGrpSpPr>
        <p:grpSpPr>
          <a:xfrm>
            <a:off x="806913" y="1821195"/>
            <a:ext cx="908700" cy="908700"/>
            <a:chOff x="947033" y="2362454"/>
            <a:chExt cx="908700" cy="908700"/>
          </a:xfrm>
        </p:grpSpPr>
        <p:sp>
          <p:nvSpPr>
            <p:cNvPr id="272" name="Google Shape;272;p30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73" name="Google Shape;273;p30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4" name="Google Shape;274;p30"/>
          <p:cNvGrpSpPr/>
          <p:nvPr/>
        </p:nvGrpSpPr>
        <p:grpSpPr>
          <a:xfrm>
            <a:off x="806912" y="2919861"/>
            <a:ext cx="908700" cy="908700"/>
            <a:chOff x="4665644" y="2362454"/>
            <a:chExt cx="908700" cy="908700"/>
          </a:xfrm>
        </p:grpSpPr>
        <p:sp>
          <p:nvSpPr>
            <p:cNvPr id="275" name="Google Shape;275;p30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76" name="Google Shape;276;p30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7" name="Google Shape;277;p30"/>
          <p:cNvGrpSpPr/>
          <p:nvPr/>
        </p:nvGrpSpPr>
        <p:grpSpPr>
          <a:xfrm>
            <a:off x="806911" y="4055847"/>
            <a:ext cx="908700" cy="908700"/>
            <a:chOff x="947033" y="4156948"/>
            <a:chExt cx="908700" cy="908700"/>
          </a:xfrm>
        </p:grpSpPr>
        <p:sp>
          <p:nvSpPr>
            <p:cNvPr id="278" name="Google Shape;278;p30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79" name="Google Shape;279;p30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0" name="Google Shape;280;p30"/>
          <p:cNvGrpSpPr/>
          <p:nvPr/>
        </p:nvGrpSpPr>
        <p:grpSpPr>
          <a:xfrm>
            <a:off x="806911" y="5154513"/>
            <a:ext cx="908700" cy="908700"/>
            <a:chOff x="4665644" y="4148177"/>
            <a:chExt cx="908700" cy="908700"/>
          </a:xfrm>
        </p:grpSpPr>
        <p:sp>
          <p:nvSpPr>
            <p:cNvPr id="281" name="Google Shape;281;p30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82" name="Google Shape;282;p30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3" name="Google Shape;283;p30"/>
          <p:cNvSpPr/>
          <p:nvPr/>
        </p:nvSpPr>
        <p:spPr>
          <a:xfrm>
            <a:off x="1958101" y="1980919"/>
            <a:ext cx="6158400" cy="589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84" name="Google Shape;284;p30"/>
          <p:cNvSpPr/>
          <p:nvPr/>
        </p:nvSpPr>
        <p:spPr>
          <a:xfrm>
            <a:off x="1958101" y="2885808"/>
            <a:ext cx="6158400" cy="739379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85" name="Google Shape;285;p30"/>
          <p:cNvSpPr/>
          <p:nvPr/>
        </p:nvSpPr>
        <p:spPr>
          <a:xfrm>
            <a:off x="1958100" y="4181547"/>
            <a:ext cx="6158400" cy="58920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86" name="Google Shape;286;p30"/>
          <p:cNvSpPr/>
          <p:nvPr/>
        </p:nvSpPr>
        <p:spPr>
          <a:xfrm>
            <a:off x="1958099" y="5086437"/>
            <a:ext cx="6158400" cy="1136546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87" name="Google Shape;287;p30"/>
          <p:cNvSpPr txBox="1"/>
          <p:nvPr>
            <p:ph type="title"/>
          </p:nvPr>
        </p:nvSpPr>
        <p:spPr>
          <a:xfrm>
            <a:off x="729419" y="396259"/>
            <a:ext cx="8109900" cy="12689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/>
              <a:t>Als de groeifactor per jaar 0,8 is, wat wordt dan de groeifactor per maand?</a:t>
            </a:r>
            <a:endParaRPr/>
          </a:p>
        </p:txBody>
      </p:sp>
      <p:pic>
        <p:nvPicPr>
          <p:cNvPr id="288" name="Google Shape;288;p3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Kantoorthema">
  <a:themeElements>
    <a:clrScheme name="Aangepast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Kantoorthema">
  <a:themeElements>
    <a:clrScheme name="Kanto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