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4"/>
  </p:sldMasterIdLst>
  <p:notesMasterIdLst>
    <p:notesMasterId r:id="rId14"/>
  </p:notesMasterIdLst>
  <p:sldIdLst>
    <p:sldId id="256" r:id="rId5"/>
    <p:sldId id="270" r:id="rId6"/>
    <p:sldId id="276" r:id="rId7"/>
    <p:sldId id="274" r:id="rId8"/>
    <p:sldId id="277" r:id="rId9"/>
    <p:sldId id="271" r:id="rId10"/>
    <p:sldId id="272" r:id="rId11"/>
    <p:sldId id="268" r:id="rId12"/>
    <p:sldId id="269" r:id="rId13"/>
  </p:sldIdLst>
  <p:sldSz cx="12192000" cy="6858000"/>
  <p:notesSz cx="6797675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114C"/>
    <a:srgbClr val="20BD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AA820E-0B14-6CE7-BD99-DEED7ED62250}" v="1" dt="2020-10-28T13:37:05.2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Stijl, donker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Stijl, donker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ijl, licht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301B821-A1FF-4177-AEE7-76D212191A09}" styleName="Stijl, gemiddeld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0" autoAdjust="0"/>
    <p:restoredTop sz="81369" autoAdjust="0"/>
  </p:normalViewPr>
  <p:slideViewPr>
    <p:cSldViewPr>
      <p:cViewPr varScale="1">
        <p:scale>
          <a:sx n="82" d="100"/>
          <a:sy n="82" d="100"/>
        </p:scale>
        <p:origin x="1096" y="1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3101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B5F84-F7A7-46FA-BC08-F661D96BBCA7}" type="datetimeFigureOut">
              <a:rPr lang="nl-NL" smtClean="0"/>
              <a:t>29-10-2020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78F1AB-29EF-4445-A82D-E8624A7043C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9909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78F1AB-29EF-4445-A82D-E8624A7043CE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2538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29344" y="302791"/>
            <a:ext cx="10363200" cy="1470025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bg1"/>
                </a:solidFill>
                <a:effectLst>
                  <a:outerShdw blurRad="381000" dir="5400000" algn="ctr" rotWithShape="0">
                    <a:srgbClr val="000000">
                      <a:alpha val="80000"/>
                    </a:srgbClr>
                  </a:outerShdw>
                </a:effectLst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729952" y="3980656"/>
            <a:ext cx="8534400" cy="17526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743405" y="5805264"/>
            <a:ext cx="8160907" cy="5760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al 9"/>
          <p:cNvSpPr/>
          <p:nvPr userDrawn="1"/>
        </p:nvSpPr>
        <p:spPr>
          <a:xfrm>
            <a:off x="5519936" y="6525344"/>
            <a:ext cx="288032" cy="216024"/>
          </a:xfrm>
          <a:prstGeom prst="ellipse">
            <a:avLst/>
          </a:prstGeom>
          <a:solidFill>
            <a:srgbClr val="20BD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271798" y="6453337"/>
            <a:ext cx="2784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1DAD25AC-3D36-459B-92CD-44DA3A629171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5" name="Tijdelijke aanduiding voor inhoud 2"/>
          <p:cNvSpPr>
            <a:spLocks noGrp="1"/>
          </p:cNvSpPr>
          <p:nvPr>
            <p:ph idx="1"/>
          </p:nvPr>
        </p:nvSpPr>
        <p:spPr>
          <a:xfrm>
            <a:off x="1099864" y="1279302"/>
            <a:ext cx="10972800" cy="4309939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6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503712" y="5805264"/>
            <a:ext cx="8160907" cy="576064"/>
          </a:xfrm>
          <a:prstGeom prst="rect">
            <a:avLst/>
          </a:prstGeom>
        </p:spPr>
        <p:txBody>
          <a:bodyPr/>
          <a:lstStyle/>
          <a:p>
            <a:endParaRPr lang="nl-NL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392" y="125760"/>
            <a:ext cx="10972800" cy="11430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leen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al 8"/>
          <p:cNvSpPr/>
          <p:nvPr userDrawn="1"/>
        </p:nvSpPr>
        <p:spPr>
          <a:xfrm>
            <a:off x="5519936" y="6525344"/>
            <a:ext cx="288032" cy="216024"/>
          </a:xfrm>
          <a:prstGeom prst="ellipse">
            <a:avLst/>
          </a:prstGeom>
          <a:solidFill>
            <a:srgbClr val="2311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 dirty="0">
              <a:solidFill>
                <a:srgbClr val="23114C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392" y="-99392"/>
            <a:ext cx="10972800" cy="1143000"/>
          </a:xfrm>
          <a:prstGeom prst="rect">
            <a:avLst/>
          </a:prstGeom>
        </p:spPr>
        <p:txBody>
          <a:bodyPr anchor="b"/>
          <a:lstStyle/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2831637" y="5805264"/>
            <a:ext cx="8160907" cy="5760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inhoud 2"/>
          <p:cNvSpPr>
            <a:spLocks noGrp="1"/>
          </p:cNvSpPr>
          <p:nvPr>
            <p:ph idx="1"/>
          </p:nvPr>
        </p:nvSpPr>
        <p:spPr>
          <a:xfrm>
            <a:off x="1055440" y="1279302"/>
            <a:ext cx="10972800" cy="4237931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271798" y="6453337"/>
            <a:ext cx="2784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1DAD25AC-3D36-459B-92CD-44DA3A629171}" type="slidenum">
              <a:rPr lang="nl-NL" smtClean="0"/>
              <a:pPr/>
              <a:t>‹#›</a:t>
            </a:fld>
            <a:endParaRPr lang="nl-N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87829" y="1279302"/>
            <a:ext cx="10972800" cy="42379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307317" y="64482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23114C"/>
                </a:solidFill>
              </a:defRPr>
            </a:lvl1pPr>
          </a:lstStyle>
          <a:p>
            <a:fld id="{1DAD25AC-3D36-459B-92CD-44DA3A629171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9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503712" y="5805264"/>
            <a:ext cx="8160907" cy="57606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>
                <a:solidFill>
                  <a:srgbClr val="23114C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10" name="Tijdelijke aanduiding voor titel 9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4784E120-FCFF-804F-9D3A-EFC7D0B034C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964840" y="6037017"/>
            <a:ext cx="1795789" cy="62852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1" r:id="rId2"/>
    <p:sldLayoutId id="2147483664" r:id="rId3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rgbClr val="20BDBA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7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rgbClr val="23114C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dare.uva.nl/document/2/7479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Doorstroomprogramma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 dirty="0"/>
          </a:p>
          <a:p>
            <a:r>
              <a:rPr lang="nl-NL" dirty="0">
                <a:latin typeface="Verdana"/>
                <a:ea typeface="Verdana"/>
                <a:cs typeface="Verdana"/>
              </a:rPr>
              <a:t>Module 1 Oriëntatie op studeren in het hbo</a:t>
            </a:r>
          </a:p>
          <a:p>
            <a:endParaRPr lang="nl-NL" dirty="0"/>
          </a:p>
          <a:p>
            <a:r>
              <a:rPr lang="nl-NL" dirty="0"/>
              <a:t>Leergroep 6 Peerfeedback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30450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2</a:t>
            </a:fld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De student kan:</a:t>
            </a:r>
          </a:p>
          <a:p>
            <a:r>
              <a:rPr lang="nl-NL" dirty="0"/>
              <a:t>een concept verslag van een medestudent voorzien van feedback; </a:t>
            </a:r>
          </a:p>
          <a:p>
            <a:r>
              <a:rPr lang="nl-NL" dirty="0"/>
              <a:t>de gegeven feedback verwerken in de definitieve versie van het verslag.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Leerdoelen</a:t>
            </a:r>
          </a:p>
        </p:txBody>
      </p:sp>
      <p:sp>
        <p:nvSpPr>
          <p:cNvPr id="6" name="Rechthoek 5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/>
              <a:t> </a:t>
            </a:r>
          </a:p>
        </p:txBody>
      </p:sp>
      <p:sp>
        <p:nvSpPr>
          <p:cNvPr id="7" name="Rechthoek 6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/>
              <a:t> </a:t>
            </a:r>
          </a:p>
        </p:txBody>
      </p:sp>
      <p:sp>
        <p:nvSpPr>
          <p:cNvPr id="8" name="Rechthoek 7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/>
              <a:t> 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E1CBF4BC-26EC-0B4D-B757-8AA63EF78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532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3</a:t>
            </a:fld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nl-NL" sz="4200" dirty="0"/>
              <a:t>Kenmerkend is de koppeling van:</a:t>
            </a:r>
          </a:p>
          <a:p>
            <a:pPr marL="0" indent="0">
              <a:buNone/>
            </a:pPr>
            <a:endParaRPr lang="nl-NL" sz="4200" dirty="0"/>
          </a:p>
          <a:p>
            <a:r>
              <a:rPr lang="nl-NL" sz="4200" i="1" dirty="0"/>
              <a:t>schrijfvaardigheid</a:t>
            </a:r>
            <a:r>
              <a:rPr lang="nl-NL" sz="4200" dirty="0"/>
              <a:t>, </a:t>
            </a:r>
          </a:p>
          <a:p>
            <a:r>
              <a:rPr lang="nl-NL" sz="4200" dirty="0"/>
              <a:t>(academisch) </a:t>
            </a:r>
            <a:r>
              <a:rPr lang="nl-NL" sz="4200" i="1" dirty="0"/>
              <a:t>denken</a:t>
            </a:r>
            <a:r>
              <a:rPr lang="nl-NL" sz="4200" dirty="0"/>
              <a:t> en </a:t>
            </a:r>
            <a:r>
              <a:rPr lang="nl-NL" sz="4200" i="1" dirty="0"/>
              <a:t>handelen </a:t>
            </a:r>
          </a:p>
          <a:p>
            <a:r>
              <a:rPr lang="nl-NL" sz="4200" dirty="0"/>
              <a:t>en de taalvaardigheden ‘</a:t>
            </a:r>
            <a:r>
              <a:rPr lang="nl-NL" sz="4200" i="1" dirty="0"/>
              <a:t>luisteren</a:t>
            </a:r>
            <a:r>
              <a:rPr lang="nl-NL" sz="4200" dirty="0"/>
              <a:t>’ en/of ‘</a:t>
            </a:r>
            <a:r>
              <a:rPr lang="nl-NL" sz="4200" i="1" dirty="0"/>
              <a:t>lezen</a:t>
            </a:r>
            <a:r>
              <a:rPr lang="nl-NL" sz="4200" dirty="0"/>
              <a:t>’. </a:t>
            </a:r>
          </a:p>
          <a:p>
            <a:pPr marL="0" indent="0">
              <a:buNone/>
            </a:pPr>
            <a:endParaRPr lang="nl-NL" sz="4200" dirty="0"/>
          </a:p>
          <a:p>
            <a:pPr marL="0" indent="0">
              <a:buNone/>
            </a:pPr>
            <a:r>
              <a:rPr lang="nl-NL" sz="4200" dirty="0"/>
              <a:t>En verder…</a:t>
            </a:r>
          </a:p>
          <a:p>
            <a:endParaRPr lang="nl-NL" sz="4200" dirty="0"/>
          </a:p>
          <a:p>
            <a:r>
              <a:rPr lang="nl-NL" sz="4200" dirty="0"/>
              <a:t>zorgvuldige en verantwoorde materiaalverzameling </a:t>
            </a:r>
            <a:br>
              <a:rPr lang="nl-NL" sz="4200" dirty="0"/>
            </a:br>
            <a:r>
              <a:rPr lang="nl-NL" sz="4200" dirty="0"/>
              <a:t>(bijv. interviews, enquêtes)</a:t>
            </a:r>
          </a:p>
          <a:p>
            <a:r>
              <a:rPr lang="nl-NL" sz="4200" dirty="0"/>
              <a:t>bronselectie en brongebruik </a:t>
            </a:r>
            <a:br>
              <a:rPr lang="nl-NL" sz="4200" dirty="0"/>
            </a:br>
            <a:r>
              <a:rPr lang="nl-NL" sz="4200" dirty="0"/>
              <a:t>(bijv. leesvaardigheid en parafraseren, samenvatten)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4007768" y="5805264"/>
            <a:ext cx="7656851" cy="720080"/>
          </a:xfrm>
        </p:spPr>
        <p:txBody>
          <a:bodyPr/>
          <a:lstStyle/>
          <a:p>
            <a:r>
              <a:rPr lang="nl-NL" dirty="0"/>
              <a:t>Bron: Westen, W. van der (</a:t>
            </a:r>
            <a:r>
              <a:rPr lang="nl-NL" dirty="0" err="1"/>
              <a:t>z.j</a:t>
            </a:r>
            <a:r>
              <a:rPr lang="nl-NL" dirty="0"/>
              <a:t>) Al het goede in drieën: naar </a:t>
            </a:r>
            <a:r>
              <a:rPr lang="nl-NL" dirty="0" err="1"/>
              <a:t>taalontwikkelende</a:t>
            </a:r>
            <a:r>
              <a:rPr lang="nl-NL" dirty="0"/>
              <a:t> feedback op schrijfproducten in het hoger onderwijs, gedownload d.d. 5-3-2015 van http://media.taalunieversum.org/hsnbundel/download/26/hsnbundel-26_1114.pdf </a:t>
            </a:r>
          </a:p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is kenmerkend voor het HBO taalniveau? </a:t>
            </a:r>
          </a:p>
        </p:txBody>
      </p:sp>
    </p:spTree>
    <p:extLst>
      <p:ext uri="{BB962C8B-B14F-4D97-AF65-F5344CB8AC3E}">
        <p14:creationId xmlns:p14="http://schemas.microsoft.com/office/powerpoint/2010/main" val="3409911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4</a:t>
            </a:fld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dirty="0"/>
              <a:t>Het gaat om het stimuleren van het proces van: 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verdere taalverwerving</a:t>
            </a:r>
          </a:p>
          <a:p>
            <a:r>
              <a:rPr lang="nl-NL" dirty="0"/>
              <a:t>kwaliteitsverhoging van schrijfproducten</a:t>
            </a:r>
          </a:p>
          <a:p>
            <a:endParaRPr lang="nl-NL" dirty="0"/>
          </a:p>
          <a:p>
            <a:pPr marL="0" indent="0">
              <a:buNone/>
            </a:pPr>
            <a:br>
              <a:rPr lang="nl-NL" dirty="0"/>
            </a:br>
            <a:r>
              <a:rPr lang="nl-NL" sz="4000" i="1" dirty="0"/>
              <a:t>feedback is de sleutel tot succes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dirty="0"/>
              <a:t>Ook peerfeedback!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Niet alleen ontvangen, ook geven van feedback is leerzaam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4367808" y="5589240"/>
            <a:ext cx="7296811" cy="936104"/>
          </a:xfrm>
        </p:spPr>
        <p:txBody>
          <a:bodyPr/>
          <a:lstStyle/>
          <a:p>
            <a:r>
              <a:rPr lang="nl-NL" dirty="0"/>
              <a:t>Bron: Beuningen, C. van, N.H. de Jong &amp; F. Kuiken (2008). </a:t>
            </a:r>
            <a:r>
              <a:rPr lang="nl-NL" b="1" dirty="0"/>
              <a:t>“</a:t>
            </a:r>
            <a:r>
              <a:rPr lang="nl-NL" dirty="0"/>
              <a:t>Het effect van correctieve</a:t>
            </a:r>
            <a:br>
              <a:rPr lang="nl-NL" dirty="0"/>
            </a:br>
            <a:r>
              <a:rPr lang="nl-NL" dirty="0"/>
              <a:t>feedback op schrijfproducten van vmbo-t leerlingen”. In: </a:t>
            </a:r>
            <a:r>
              <a:rPr lang="nl-NL" i="1" dirty="0" err="1"/>
              <a:t>ToegepasteTaalwetenschap</a:t>
            </a:r>
            <a:br>
              <a:rPr lang="nl-NL" dirty="0"/>
            </a:br>
            <a:r>
              <a:rPr lang="nl-NL" i="1" dirty="0"/>
              <a:t>in Artikelen</a:t>
            </a:r>
            <a:r>
              <a:rPr lang="nl-NL" dirty="0"/>
              <a:t>, jg. 2008, nr. 80, p. 63-74, gedownload d.d. 5-3-2015 van </a:t>
            </a:r>
            <a:r>
              <a:rPr lang="nl-NL" dirty="0">
                <a:hlinkClick r:id="rId2"/>
              </a:rPr>
              <a:t>http://dare.uva.nl/document/2/74795</a:t>
            </a:r>
            <a:r>
              <a:rPr lang="nl-NL" dirty="0"/>
              <a:t> 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Vraag en geef feedback</a:t>
            </a:r>
          </a:p>
        </p:txBody>
      </p:sp>
    </p:spTree>
    <p:extLst>
      <p:ext uri="{BB962C8B-B14F-4D97-AF65-F5344CB8AC3E}">
        <p14:creationId xmlns:p14="http://schemas.microsoft.com/office/powerpoint/2010/main" val="899450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5</a:t>
            </a:fld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b="1" dirty="0" err="1"/>
              <a:t>tekstverbeterende</a:t>
            </a:r>
            <a:r>
              <a:rPr lang="nl-NL" b="1" dirty="0"/>
              <a:t> feedback</a:t>
            </a:r>
          </a:p>
          <a:p>
            <a:pPr lvl="1"/>
            <a:r>
              <a:rPr lang="nl-NL" dirty="0"/>
              <a:t>handvatten voor revisie van de tekst</a:t>
            </a:r>
          </a:p>
          <a:p>
            <a:pPr lvl="1"/>
            <a:r>
              <a:rPr lang="nl-NL" dirty="0"/>
              <a:t>op een volledige versie van de tekst en meestal op de laatste versie</a:t>
            </a:r>
          </a:p>
          <a:p>
            <a:pPr lvl="1"/>
            <a:r>
              <a:rPr lang="nl-NL" dirty="0"/>
              <a:t>formatief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b="1" dirty="0" err="1"/>
              <a:t>taalontwikkelende</a:t>
            </a:r>
            <a:r>
              <a:rPr lang="nl-NL" b="1" dirty="0"/>
              <a:t> feedback</a:t>
            </a:r>
          </a:p>
          <a:p>
            <a:pPr lvl="1"/>
            <a:r>
              <a:rPr lang="nl-NL" dirty="0"/>
              <a:t>tekst verbeteren </a:t>
            </a:r>
            <a:r>
              <a:rPr lang="nl-NL" dirty="0" err="1"/>
              <a:t>èn</a:t>
            </a:r>
            <a:r>
              <a:rPr lang="nl-NL" dirty="0"/>
              <a:t> een betere volgende tekst schrijven</a:t>
            </a:r>
          </a:p>
          <a:p>
            <a:pPr lvl="1"/>
            <a:r>
              <a:rPr lang="nl-NL" b="1" dirty="0"/>
              <a:t>Dus</a:t>
            </a:r>
            <a:r>
              <a:rPr lang="nl-NL" dirty="0"/>
              <a:t>: dat je de tips ook een volgende keer toepast en autonomer wordt in je schrijfproces</a:t>
            </a:r>
          </a:p>
          <a:p>
            <a:pPr lvl="1"/>
            <a:r>
              <a:rPr lang="nl-NL" dirty="0"/>
              <a:t>formatief</a:t>
            </a:r>
            <a:br>
              <a:rPr lang="nl-NL" dirty="0"/>
            </a:b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4511824" y="5733256"/>
            <a:ext cx="7224803" cy="792088"/>
          </a:xfrm>
        </p:spPr>
        <p:txBody>
          <a:bodyPr/>
          <a:lstStyle/>
          <a:p>
            <a:r>
              <a:rPr lang="nl-NL" dirty="0"/>
              <a:t>Bron: Westen, W. van der (</a:t>
            </a:r>
            <a:r>
              <a:rPr lang="nl-NL" dirty="0" err="1"/>
              <a:t>z.j</a:t>
            </a:r>
            <a:r>
              <a:rPr lang="nl-NL" dirty="0"/>
              <a:t>) Al het goede in drieën: naar </a:t>
            </a:r>
            <a:r>
              <a:rPr lang="nl-NL" dirty="0" err="1"/>
              <a:t>taalontwikkelende</a:t>
            </a:r>
            <a:r>
              <a:rPr lang="nl-NL" dirty="0"/>
              <a:t> feedback op schrijfproducten in het hoger onderwijs, gedownload d.d. 5-3-2015 van http://media.taalunieversum.org/hsnbundel/download/26/hsnbundel-26_1114.pdf </a:t>
            </a:r>
          </a:p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Om welke feedback gaat het? </a:t>
            </a:r>
          </a:p>
        </p:txBody>
      </p:sp>
    </p:spTree>
    <p:extLst>
      <p:ext uri="{BB962C8B-B14F-4D97-AF65-F5344CB8AC3E}">
        <p14:creationId xmlns:p14="http://schemas.microsoft.com/office/powerpoint/2010/main" val="2321219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6</a:t>
            </a:fld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Lees de concepttekst van je studiegenoot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Houd de </a:t>
            </a:r>
            <a:r>
              <a:rPr lang="nl-NL" dirty="0" err="1"/>
              <a:t>beoordelingsrubric</a:t>
            </a:r>
            <a:r>
              <a:rPr lang="nl-NL" dirty="0"/>
              <a:t> ernaast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Noteer eerst wat je opvalt.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Bespreken doe je als je een totaalbeeld hebt gevormd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Werkwijze peerfeedback geven</a:t>
            </a:r>
          </a:p>
        </p:txBody>
      </p:sp>
    </p:spTree>
    <p:extLst>
      <p:ext uri="{BB962C8B-B14F-4D97-AF65-F5344CB8AC3E}">
        <p14:creationId xmlns:p14="http://schemas.microsoft.com/office/powerpoint/2010/main" val="2330694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7</a:t>
            </a:fld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Bespreek de feedback, bijvoorbeeld als volgt: </a:t>
            </a:r>
          </a:p>
          <a:p>
            <a:r>
              <a:rPr lang="nl-NL" dirty="0"/>
              <a:t>Ik zie bij criterium … dat je … schrijft</a:t>
            </a:r>
          </a:p>
          <a:p>
            <a:r>
              <a:rPr lang="nl-NL" dirty="0"/>
              <a:t>Dit komt op mij over als …</a:t>
            </a:r>
          </a:p>
          <a:p>
            <a:r>
              <a:rPr lang="nl-NL" dirty="0"/>
              <a:t>Is dat ook wat je wilt overbrengen? 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OF</a:t>
            </a:r>
          </a:p>
          <a:p>
            <a:r>
              <a:rPr lang="nl-NL" dirty="0"/>
              <a:t>Bij criterium … lijkt het alsof je niet alles hebt benoemd</a:t>
            </a:r>
          </a:p>
          <a:p>
            <a:r>
              <a:rPr lang="nl-NL" dirty="0"/>
              <a:t>Klopt mijn observatie? 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Peerfeedback geven</a:t>
            </a:r>
          </a:p>
        </p:txBody>
      </p:sp>
    </p:spTree>
    <p:extLst>
      <p:ext uri="{BB962C8B-B14F-4D97-AF65-F5344CB8AC3E}">
        <p14:creationId xmlns:p14="http://schemas.microsoft.com/office/powerpoint/2010/main" val="2955735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8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is je belangrijkste </a:t>
            </a:r>
            <a:r>
              <a:rPr lang="nl-NL" dirty="0" err="1"/>
              <a:t>eye</a:t>
            </a:r>
            <a:r>
              <a:rPr lang="nl-NL" dirty="0"/>
              <a:t> opener?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Wat heb je nog nodig om je verslag volledig te maken? 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Wat ga je bij een volgend verslag anders aanpakken? 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64009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AD25AC-3D36-459B-92CD-44DA3A629171}" type="slidenum">
              <a:rPr lang="nl-NL" smtClean="0"/>
              <a:pPr/>
              <a:t>9</a:t>
            </a:fld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Zie modulehuis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Toetsing</a:t>
            </a:r>
          </a:p>
          <a:p>
            <a:endParaRPr lang="nl-NL" dirty="0"/>
          </a:p>
          <a:p>
            <a:r>
              <a:rPr lang="nl-NL" dirty="0"/>
              <a:t>Studieloopbaanbegeleiding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Volgende keer</a:t>
            </a:r>
          </a:p>
        </p:txBody>
      </p:sp>
    </p:spTree>
    <p:extLst>
      <p:ext uri="{BB962C8B-B14F-4D97-AF65-F5344CB8AC3E}">
        <p14:creationId xmlns:p14="http://schemas.microsoft.com/office/powerpoint/2010/main" val="3681620470"/>
      </p:ext>
    </p:extLst>
  </p:cSld>
  <p:clrMapOvr>
    <a:masterClrMapping/>
  </p:clrMapOvr>
</p:sld>
</file>

<file path=ppt/theme/theme1.xml><?xml version="1.0" encoding="utf-8"?>
<a:theme xmlns:a="http://schemas.openxmlformats.org/drawingml/2006/main" name="HSLeiden PP Huisstijl presentatie nieuw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2" id="{F55E138E-34A8-4AE4-BB42-711FC24D078B}" vid="{658A253F-41F5-44F1-97DC-DFA625267922}"/>
    </a:ext>
  </a:extLst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5e14aff-d00f-40f2-907a-1b50bb902b4b">
      <UserInfo>
        <DisplayName>Lijser, Ingrid de</DisplayName>
        <AccountId>37</AccountId>
        <AccountType/>
      </UserInfo>
      <UserInfo>
        <DisplayName>Ende, Marijke van der</DisplayName>
        <AccountId>53</AccountId>
        <AccountType/>
      </UserInfo>
      <UserInfo>
        <DisplayName>Kraker, Johnny de</DisplayName>
        <AccountId>69</AccountId>
        <AccountType/>
      </UserInfo>
      <UserInfo>
        <DisplayName>Stoop, Xandra</DisplayName>
        <AccountId>64</AccountId>
        <AccountType/>
      </UserInfo>
      <UserInfo>
        <DisplayName>Remans, Jean Paul</DisplayName>
        <AccountId>70</AccountId>
        <AccountType/>
      </UserInfo>
      <UserInfo>
        <DisplayName>Badaltjawdharie, Tjitra</DisplayName>
        <AccountId>79</AccountId>
        <AccountType/>
      </UserInfo>
      <UserInfo>
        <DisplayName>Best, John de</DisplayName>
        <AccountId>75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AA8555E4F98142942176A1D843443A" ma:contentTypeVersion="5" ma:contentTypeDescription="Een nieuw document maken." ma:contentTypeScope="" ma:versionID="8fb0fbd20840929e125fc2ef25f4c94c">
  <xsd:schema xmlns:xsd="http://www.w3.org/2001/XMLSchema" xmlns:xs="http://www.w3.org/2001/XMLSchema" xmlns:p="http://schemas.microsoft.com/office/2006/metadata/properties" xmlns:ns2="e6778410-f3be-4063-a6d5-4b1f020b2c49" xmlns:ns3="35e14aff-d00f-40f2-907a-1b50bb902b4b" targetNamespace="http://schemas.microsoft.com/office/2006/metadata/properties" ma:root="true" ma:fieldsID="3b2742ba51ac48a199e23141bdc813ce" ns2:_="" ns3:_="">
    <xsd:import namespace="e6778410-f3be-4063-a6d5-4b1f020b2c49"/>
    <xsd:import namespace="35e14aff-d00f-40f2-907a-1b50bb902b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778410-f3be-4063-a6d5-4b1f020b2c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e14aff-d00f-40f2-907a-1b50bb902b4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F2C758-8280-4A90-8D03-B186936D3C15}">
  <ds:schemaRefs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schemas.openxmlformats.org/package/2006/metadata/core-properties"/>
    <ds:schemaRef ds:uri="35e14aff-d00f-40f2-907a-1b50bb902b4b"/>
    <ds:schemaRef ds:uri="e6778410-f3be-4063-a6d5-4b1f020b2c49"/>
  </ds:schemaRefs>
</ds:datastoreItem>
</file>

<file path=customXml/itemProps2.xml><?xml version="1.0" encoding="utf-8"?>
<ds:datastoreItem xmlns:ds="http://schemas.openxmlformats.org/officeDocument/2006/customXml" ds:itemID="{74DE645F-8B88-4314-A6FB-C5B3C181CF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778410-f3be-4063-a6d5-4b1f020b2c49"/>
    <ds:schemaRef ds:uri="35e14aff-d00f-40f2-907a-1b50bb902b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F84C292-5196-48B5-BF6D-6C513D88B2B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15122016-hsleiden-ppt-sjabloon</Template>
  <TotalTime>1205</TotalTime>
  <Words>499</Words>
  <Application>Microsoft Office PowerPoint</Application>
  <PresentationFormat>Widescreen</PresentationFormat>
  <Paragraphs>90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HSLeiden PP Huisstijl presentatie nieuw</vt:lpstr>
      <vt:lpstr>Doorstroomprogramma</vt:lpstr>
      <vt:lpstr>Leerdoelen</vt:lpstr>
      <vt:lpstr>Wat is kenmerkend voor het HBO taalniveau? </vt:lpstr>
      <vt:lpstr>Vraag en geef feedback</vt:lpstr>
      <vt:lpstr>Om welke feedback gaat het? </vt:lpstr>
      <vt:lpstr>Werkwijze peerfeedback geven</vt:lpstr>
      <vt:lpstr>Peerfeedback geven</vt:lpstr>
      <vt:lpstr>Wat is je belangrijkste eye opener?</vt:lpstr>
      <vt:lpstr>Volgende keer</vt:lpstr>
    </vt:vector>
  </TitlesOfParts>
  <Company>Hogeschool Leiden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Es, Louise van</dc:creator>
  <cp:lastModifiedBy>Vries, Wiebe de</cp:lastModifiedBy>
  <cp:revision>111</cp:revision>
  <cp:lastPrinted>2017-10-06T09:02:24Z</cp:lastPrinted>
  <dcterms:created xsi:type="dcterms:W3CDTF">2017-01-16T12:19:50Z</dcterms:created>
  <dcterms:modified xsi:type="dcterms:W3CDTF">2020-10-29T12:18:44Z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0x01010034AA8555E4F98142942176A1D843443A</vt:lpwstr>
  </property>
  <property fmtid="{D5CDD505-2E9C-101B-9397-08002B2CF9AE}" pid="3" name="DocumentType">
    <vt:lpwstr/>
  </property>
</Properties>
</file>